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3" r:id="rId1"/>
  </p:sldMasterIdLst>
  <p:notesMasterIdLst>
    <p:notesMasterId r:id="rId19"/>
  </p:notesMasterIdLst>
  <p:handoutMasterIdLst>
    <p:handoutMasterId r:id="rId20"/>
  </p:handoutMasterIdLst>
  <p:sldIdLst>
    <p:sldId id="1721" r:id="rId2"/>
    <p:sldId id="1760" r:id="rId3"/>
    <p:sldId id="1759" r:id="rId4"/>
    <p:sldId id="1762" r:id="rId5"/>
    <p:sldId id="1763" r:id="rId6"/>
    <p:sldId id="1764" r:id="rId7"/>
    <p:sldId id="1765" r:id="rId8"/>
    <p:sldId id="1766" r:id="rId9"/>
    <p:sldId id="1761" r:id="rId10"/>
    <p:sldId id="1768" r:id="rId11"/>
    <p:sldId id="1769" r:id="rId12"/>
    <p:sldId id="1771" r:id="rId13"/>
    <p:sldId id="1775" r:id="rId14"/>
    <p:sldId id="1772" r:id="rId15"/>
    <p:sldId id="1776" r:id="rId16"/>
    <p:sldId id="1767" r:id="rId17"/>
    <p:sldId id="1778" r:id="rId18"/>
  </p:sldIdLst>
  <p:sldSz cx="9144000" cy="6858000" type="screen4x3"/>
  <p:notesSz cx="6807200" cy="9939338"/>
  <p:custDataLst>
    <p:tags r:id="rId21"/>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94">
          <p15:clr>
            <a:srgbClr val="A4A3A4"/>
          </p15:clr>
        </p15:guide>
        <p15:guide id="2" orient="horz" pos="1933">
          <p15:clr>
            <a:srgbClr val="A4A3A4"/>
          </p15:clr>
        </p15:guide>
        <p15:guide id="3" orient="horz" pos="3680">
          <p15:clr>
            <a:srgbClr val="A4A3A4"/>
          </p15:clr>
        </p15:guide>
        <p15:guide id="4" orient="horz" pos="4042">
          <p15:clr>
            <a:srgbClr val="A4A3A4"/>
          </p15:clr>
        </p15:guide>
        <p15:guide id="5" orient="horz" pos="2727">
          <p15:clr>
            <a:srgbClr val="A4A3A4"/>
          </p15:clr>
        </p15:guide>
        <p15:guide id="6" pos="2767">
          <p15:clr>
            <a:srgbClr val="A4A3A4"/>
          </p15:clr>
        </p15:guide>
        <p15:guide id="7" pos="3107">
          <p15:clr>
            <a:srgbClr val="A4A3A4"/>
          </p15:clr>
        </p15:guide>
        <p15:guide id="8" pos="5759">
          <p15:clr>
            <a:srgbClr val="A4A3A4"/>
          </p15:clr>
        </p15:guide>
        <p15:guide id="9" pos="5624">
          <p15:clr>
            <a:srgbClr val="A4A3A4"/>
          </p15:clr>
        </p15:guide>
        <p15:guide id="10" pos="2880">
          <p15:clr>
            <a:srgbClr val="A4A3A4"/>
          </p15:clr>
        </p15:guide>
        <p15:guide id="11" pos="158">
          <p15:clr>
            <a:srgbClr val="A4A3A4"/>
          </p15:clr>
        </p15:guide>
      </p15:sldGuideLst>
    </p:ext>
    <p:ext uri="{2D200454-40CA-4A62-9FC3-DE9A4176ACB9}">
      <p15:notesGuideLst xmlns:p15="http://schemas.microsoft.com/office/powerpoint/2012/main">
        <p15:guide id="1" orient="horz" pos="3131">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E33122"/>
    <a:srgbClr val="A9F5FD"/>
    <a:srgbClr val="C73E1F"/>
    <a:srgbClr val="0000FF"/>
    <a:srgbClr val="EB7979"/>
    <a:srgbClr val="000000"/>
    <a:srgbClr val="EFEEEC"/>
    <a:srgbClr val="FFFF99"/>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63" autoAdjust="0"/>
    <p:restoredTop sz="89878" autoAdjust="0"/>
  </p:normalViewPr>
  <p:slideViewPr>
    <p:cSldViewPr showGuides="1">
      <p:cViewPr varScale="1">
        <p:scale>
          <a:sx n="63" d="100"/>
          <a:sy n="63" d="100"/>
        </p:scale>
        <p:origin x="1008" y="66"/>
      </p:cViewPr>
      <p:guideLst>
        <p:guide orient="horz" pos="1094"/>
        <p:guide orient="horz" pos="1933"/>
        <p:guide orient="horz" pos="3680"/>
        <p:guide orient="horz" pos="4042"/>
        <p:guide orient="horz" pos="2727"/>
        <p:guide pos="2767"/>
        <p:guide pos="3107"/>
        <p:guide pos="5759"/>
        <p:guide pos="5624"/>
        <p:guide pos="2880"/>
        <p:guide pos="158"/>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21336"/>
    </p:cViewPr>
  </p:sorterViewPr>
  <p:notesViewPr>
    <p:cSldViewPr snapToGrid="0" showGuides="1">
      <p:cViewPr varScale="1">
        <p:scale>
          <a:sx n="67" d="100"/>
          <a:sy n="67" d="100"/>
        </p:scale>
        <p:origin x="-3204" y="-96"/>
      </p:cViewPr>
      <p:guideLst>
        <p:guide orient="horz" pos="3131"/>
        <p:guide pos="214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2A1F5D-ACAE-4BC1-AAD0-A724D3EA2D3E}" type="doc">
      <dgm:prSet loTypeId="urn:microsoft.com/office/officeart/2005/8/layout/hChevron3" loCatId="process" qsTypeId="urn:microsoft.com/office/officeart/2005/8/quickstyle/3d2" qsCatId="3D" csTypeId="urn:microsoft.com/office/officeart/2005/8/colors/accent1_2" csCatId="accent1" phldr="1"/>
      <dgm:spPr/>
    </dgm:pt>
    <dgm:pt modelId="{52754798-E625-4166-9381-B16D36FCD8B3}">
      <dgm:prSet phldrT="[Text]" custT="1"/>
      <dgm:spPr/>
      <dgm:t>
        <a:bodyPr/>
        <a:lstStyle/>
        <a:p>
          <a:r>
            <a:rPr lang="en-US" sz="1200" b="1" dirty="0" smtClean="0">
              <a:solidFill>
                <a:schemeClr val="tx1"/>
              </a:solidFill>
            </a:rPr>
            <a:t>Project Management</a:t>
          </a:r>
          <a:endParaRPr lang="en-US" sz="1200" b="1" dirty="0">
            <a:solidFill>
              <a:schemeClr val="tx1"/>
            </a:solidFill>
          </a:endParaRPr>
        </a:p>
      </dgm:t>
    </dgm:pt>
    <dgm:pt modelId="{279407F5-3797-4256-ADBA-CC006119E612}" type="parTrans" cxnId="{E891A238-108B-4A90-853A-5F81BA786634}">
      <dgm:prSet/>
      <dgm:spPr/>
      <dgm:t>
        <a:bodyPr/>
        <a:lstStyle/>
        <a:p>
          <a:endParaRPr lang="en-US" b="1">
            <a:solidFill>
              <a:schemeClr val="tx1"/>
            </a:solidFill>
          </a:endParaRPr>
        </a:p>
      </dgm:t>
    </dgm:pt>
    <dgm:pt modelId="{B08D5373-74A7-4DD8-B1BD-99231C351D8E}" type="sibTrans" cxnId="{E891A238-108B-4A90-853A-5F81BA786634}">
      <dgm:prSet/>
      <dgm:spPr/>
      <dgm:t>
        <a:bodyPr/>
        <a:lstStyle/>
        <a:p>
          <a:endParaRPr lang="en-US" b="1">
            <a:solidFill>
              <a:schemeClr val="tx1"/>
            </a:solidFill>
          </a:endParaRPr>
        </a:p>
      </dgm:t>
    </dgm:pt>
    <dgm:pt modelId="{661FDFDA-D747-4038-8007-982BE06A6BA4}">
      <dgm:prSet phldrT="[Text]" custT="1"/>
      <dgm:spPr>
        <a:gradFill rotWithShape="0">
          <a:gsLst>
            <a:gs pos="0">
              <a:srgbClr val="FFFF00"/>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US" sz="1200" b="1" dirty="0" smtClean="0">
              <a:solidFill>
                <a:schemeClr val="tx1"/>
              </a:solidFill>
            </a:rPr>
            <a:t>Business Impact Analysis</a:t>
          </a:r>
          <a:endParaRPr lang="en-US" sz="1200" b="1" dirty="0">
            <a:solidFill>
              <a:schemeClr val="tx1"/>
            </a:solidFill>
          </a:endParaRPr>
        </a:p>
      </dgm:t>
    </dgm:pt>
    <dgm:pt modelId="{B7E2288C-BEA9-4FC5-9136-3EDC2C78AE28}" type="parTrans" cxnId="{BEA0E031-FB1C-4190-AFAB-2A7519E68706}">
      <dgm:prSet/>
      <dgm:spPr/>
      <dgm:t>
        <a:bodyPr/>
        <a:lstStyle/>
        <a:p>
          <a:endParaRPr lang="en-US" b="1">
            <a:solidFill>
              <a:schemeClr val="tx1"/>
            </a:solidFill>
          </a:endParaRPr>
        </a:p>
      </dgm:t>
    </dgm:pt>
    <dgm:pt modelId="{98DF6886-7D1C-4EDC-B335-C32140F0978E}" type="sibTrans" cxnId="{BEA0E031-FB1C-4190-AFAB-2A7519E68706}">
      <dgm:prSet/>
      <dgm:spPr/>
      <dgm:t>
        <a:bodyPr/>
        <a:lstStyle/>
        <a:p>
          <a:endParaRPr lang="en-US" b="1">
            <a:solidFill>
              <a:schemeClr val="tx1"/>
            </a:solidFill>
          </a:endParaRPr>
        </a:p>
      </dgm:t>
    </dgm:pt>
    <dgm:pt modelId="{C87185A1-E9F9-4555-AD36-F6FBEB5651B4}">
      <dgm:prSet phldrT="[Text]" custT="1"/>
      <dgm:spPr/>
      <dgm:t>
        <a:bodyPr/>
        <a:lstStyle/>
        <a:p>
          <a:r>
            <a:rPr lang="en-US" sz="1200" b="1" dirty="0" smtClean="0">
              <a:solidFill>
                <a:schemeClr val="tx1"/>
              </a:solidFill>
            </a:rPr>
            <a:t>Program Mgt.</a:t>
          </a:r>
          <a:endParaRPr lang="en-US" sz="1200" b="1" dirty="0">
            <a:solidFill>
              <a:schemeClr val="tx1"/>
            </a:solidFill>
          </a:endParaRPr>
        </a:p>
      </dgm:t>
    </dgm:pt>
    <dgm:pt modelId="{F0084762-0763-4506-8AF6-C4660D970A0D}" type="parTrans" cxnId="{AFA093F3-29DB-45F0-ADC7-7B28F583539F}">
      <dgm:prSet/>
      <dgm:spPr/>
      <dgm:t>
        <a:bodyPr/>
        <a:lstStyle/>
        <a:p>
          <a:endParaRPr lang="en-US" b="1">
            <a:solidFill>
              <a:schemeClr val="tx1"/>
            </a:solidFill>
          </a:endParaRPr>
        </a:p>
      </dgm:t>
    </dgm:pt>
    <dgm:pt modelId="{E3B35264-94A4-457A-B36F-C69795915E61}" type="sibTrans" cxnId="{AFA093F3-29DB-45F0-ADC7-7B28F583539F}">
      <dgm:prSet/>
      <dgm:spPr/>
      <dgm:t>
        <a:bodyPr/>
        <a:lstStyle/>
        <a:p>
          <a:endParaRPr lang="en-US" b="1">
            <a:solidFill>
              <a:schemeClr val="tx1"/>
            </a:solidFill>
          </a:endParaRPr>
        </a:p>
      </dgm:t>
    </dgm:pt>
    <dgm:pt modelId="{F8353521-88EF-443D-99ED-224C905BA5AC}">
      <dgm:prSet custT="1"/>
      <dgm:spPr>
        <a:gradFill rotWithShape="0">
          <a:gsLst>
            <a:gs pos="0">
              <a:srgbClr val="7030A0"/>
            </a:gs>
            <a:gs pos="30000">
              <a:srgbClr val="66008F"/>
            </a:gs>
            <a:gs pos="64999">
              <a:srgbClr val="BA0066"/>
            </a:gs>
            <a:gs pos="89999">
              <a:srgbClr val="FF0000"/>
            </a:gs>
            <a:gs pos="100000">
              <a:srgbClr val="FF8200"/>
            </a:gs>
          </a:gsLst>
          <a:lin ang="5400000" scaled="0"/>
        </a:gradFill>
      </dgm:spPr>
      <dgm:t>
        <a:bodyPr/>
        <a:lstStyle/>
        <a:p>
          <a:r>
            <a:rPr lang="en-US" sz="1200" b="1" dirty="0" smtClean="0">
              <a:solidFill>
                <a:schemeClr val="bg1"/>
              </a:solidFill>
            </a:rPr>
            <a:t>Recovery Strategy</a:t>
          </a:r>
          <a:endParaRPr lang="en-US" sz="1200" b="1" dirty="0">
            <a:solidFill>
              <a:schemeClr val="bg1"/>
            </a:solidFill>
          </a:endParaRPr>
        </a:p>
      </dgm:t>
    </dgm:pt>
    <dgm:pt modelId="{8CAE800F-3BE6-4FCB-A1C0-837A428F9B7E}" type="parTrans" cxnId="{5B3B669A-F507-421B-9848-1C3EBB7F3952}">
      <dgm:prSet/>
      <dgm:spPr/>
      <dgm:t>
        <a:bodyPr/>
        <a:lstStyle/>
        <a:p>
          <a:endParaRPr lang="en-US" b="1">
            <a:solidFill>
              <a:schemeClr val="tx1"/>
            </a:solidFill>
          </a:endParaRPr>
        </a:p>
      </dgm:t>
    </dgm:pt>
    <dgm:pt modelId="{7EC62977-B562-48A7-9ACA-9BD309CC75E7}" type="sibTrans" cxnId="{5B3B669A-F507-421B-9848-1C3EBB7F3952}">
      <dgm:prSet/>
      <dgm:spPr/>
      <dgm:t>
        <a:bodyPr/>
        <a:lstStyle/>
        <a:p>
          <a:endParaRPr lang="en-US" b="1">
            <a:solidFill>
              <a:schemeClr val="tx1"/>
            </a:solidFill>
          </a:endParaRPr>
        </a:p>
      </dgm:t>
    </dgm:pt>
    <dgm:pt modelId="{B2605C8E-2A11-4DA9-BF28-05C3544AD224}">
      <dgm:prSet custT="1"/>
      <dgm:spPr>
        <a:gradFill rotWithShape="0">
          <a:gsLst>
            <a:gs pos="0">
              <a:srgbClr val="7030A0"/>
            </a:gs>
            <a:gs pos="30000">
              <a:srgbClr val="66008F"/>
            </a:gs>
            <a:gs pos="64999">
              <a:srgbClr val="BA0066"/>
            </a:gs>
            <a:gs pos="89999">
              <a:srgbClr val="FF0000"/>
            </a:gs>
            <a:gs pos="100000">
              <a:srgbClr val="FF8200"/>
            </a:gs>
          </a:gsLst>
          <a:lin ang="5400000" scaled="0"/>
        </a:gradFill>
      </dgm:spPr>
      <dgm:t>
        <a:bodyPr/>
        <a:lstStyle/>
        <a:p>
          <a:r>
            <a:rPr lang="en-US" sz="1200" b="1" dirty="0" smtClean="0">
              <a:solidFill>
                <a:schemeClr val="bg1"/>
              </a:solidFill>
            </a:rPr>
            <a:t>BC Plan</a:t>
          </a:r>
        </a:p>
        <a:p>
          <a:r>
            <a:rPr lang="en-US" sz="1200" b="1" dirty="0" err="1" smtClean="0">
              <a:solidFill>
                <a:schemeClr val="bg1"/>
              </a:solidFill>
            </a:rPr>
            <a:t>Dev’t</a:t>
          </a:r>
          <a:endParaRPr lang="en-US" sz="1200" b="1" dirty="0">
            <a:solidFill>
              <a:schemeClr val="bg1"/>
            </a:solidFill>
          </a:endParaRPr>
        </a:p>
      </dgm:t>
    </dgm:pt>
    <dgm:pt modelId="{F0574BE0-74D4-4740-AE9E-B411477E86A8}" type="parTrans" cxnId="{FB3A631D-93C8-45E7-9C65-68FBE8E47067}">
      <dgm:prSet/>
      <dgm:spPr/>
      <dgm:t>
        <a:bodyPr/>
        <a:lstStyle/>
        <a:p>
          <a:endParaRPr lang="en-US" b="1">
            <a:solidFill>
              <a:schemeClr val="tx1"/>
            </a:solidFill>
          </a:endParaRPr>
        </a:p>
      </dgm:t>
    </dgm:pt>
    <dgm:pt modelId="{E633951B-B0A3-4565-AD40-54B94B189B4B}" type="sibTrans" cxnId="{FB3A631D-93C8-45E7-9C65-68FBE8E47067}">
      <dgm:prSet/>
      <dgm:spPr/>
      <dgm:t>
        <a:bodyPr/>
        <a:lstStyle/>
        <a:p>
          <a:endParaRPr lang="en-US" b="1">
            <a:solidFill>
              <a:schemeClr val="tx1"/>
            </a:solidFill>
          </a:endParaRPr>
        </a:p>
      </dgm:t>
    </dgm:pt>
    <dgm:pt modelId="{EE1724C3-CDA6-43C2-80A3-608728FAB0A8}">
      <dgm:prSet custT="1"/>
      <dgm:spPr>
        <a:gradFill rotWithShape="0">
          <a:gsLst>
            <a:gs pos="0">
              <a:srgbClr val="7030A0"/>
            </a:gs>
            <a:gs pos="30000">
              <a:srgbClr val="66008F"/>
            </a:gs>
            <a:gs pos="64999">
              <a:srgbClr val="BA0066"/>
            </a:gs>
            <a:gs pos="89999">
              <a:srgbClr val="FF0000"/>
            </a:gs>
            <a:gs pos="100000">
              <a:srgbClr val="FF8200"/>
            </a:gs>
          </a:gsLst>
          <a:lin ang="5400000" scaled="0"/>
        </a:gradFill>
      </dgm:spPr>
      <dgm:t>
        <a:bodyPr/>
        <a:lstStyle/>
        <a:p>
          <a:r>
            <a:rPr lang="en-US" sz="1200" b="1" dirty="0" smtClean="0">
              <a:solidFill>
                <a:schemeClr val="bg1"/>
              </a:solidFill>
            </a:rPr>
            <a:t>Testing &amp; Exercises</a:t>
          </a:r>
          <a:endParaRPr lang="en-US" sz="1200" b="1" dirty="0">
            <a:solidFill>
              <a:schemeClr val="bg1"/>
            </a:solidFill>
          </a:endParaRPr>
        </a:p>
      </dgm:t>
    </dgm:pt>
    <dgm:pt modelId="{6F0C4156-E2FF-4218-85B5-487E07FDB02E}" type="parTrans" cxnId="{A2612449-5ED7-40EC-9B96-7A28BA3CB79D}">
      <dgm:prSet/>
      <dgm:spPr/>
      <dgm:t>
        <a:bodyPr/>
        <a:lstStyle/>
        <a:p>
          <a:endParaRPr lang="en-US" b="1">
            <a:solidFill>
              <a:schemeClr val="tx1"/>
            </a:solidFill>
          </a:endParaRPr>
        </a:p>
      </dgm:t>
    </dgm:pt>
    <dgm:pt modelId="{D14FE4B5-3BF1-485B-A8D7-7ABEF1445045}" type="sibTrans" cxnId="{A2612449-5ED7-40EC-9B96-7A28BA3CB79D}">
      <dgm:prSet/>
      <dgm:spPr/>
      <dgm:t>
        <a:bodyPr/>
        <a:lstStyle/>
        <a:p>
          <a:endParaRPr lang="en-US" b="1">
            <a:solidFill>
              <a:schemeClr val="tx1"/>
            </a:solidFill>
          </a:endParaRPr>
        </a:p>
      </dgm:t>
    </dgm:pt>
    <dgm:pt modelId="{2291F9AD-C5F5-4392-A06F-63E04B2C8D14}">
      <dgm:prSet custT="1"/>
      <dgm:spPr>
        <a:gradFill rotWithShape="0">
          <a:gsLst>
            <a:gs pos="0">
              <a:srgbClr val="FFFF00"/>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US" sz="1200" b="1" dirty="0" smtClean="0">
              <a:solidFill>
                <a:schemeClr val="tx1"/>
              </a:solidFill>
            </a:rPr>
            <a:t>Risk Analysis &amp; Review</a:t>
          </a:r>
          <a:endParaRPr lang="en-US" sz="1200" b="1" dirty="0">
            <a:solidFill>
              <a:schemeClr val="tx1"/>
            </a:solidFill>
          </a:endParaRPr>
        </a:p>
      </dgm:t>
    </dgm:pt>
    <dgm:pt modelId="{5C0EAC84-8B9C-4916-ACAF-AE2FB09C124D}" type="parTrans" cxnId="{523368C6-EB76-413E-95B9-4A74F358DA85}">
      <dgm:prSet/>
      <dgm:spPr/>
      <dgm:t>
        <a:bodyPr/>
        <a:lstStyle/>
        <a:p>
          <a:endParaRPr lang="en-US" b="1">
            <a:solidFill>
              <a:schemeClr val="tx1"/>
            </a:solidFill>
          </a:endParaRPr>
        </a:p>
      </dgm:t>
    </dgm:pt>
    <dgm:pt modelId="{9ED10AE2-3690-409B-A81E-C02B5FBE3BD5}" type="sibTrans" cxnId="{523368C6-EB76-413E-95B9-4A74F358DA85}">
      <dgm:prSet/>
      <dgm:spPr/>
      <dgm:t>
        <a:bodyPr/>
        <a:lstStyle/>
        <a:p>
          <a:endParaRPr lang="en-US" b="1">
            <a:solidFill>
              <a:schemeClr val="tx1"/>
            </a:solidFill>
          </a:endParaRPr>
        </a:p>
      </dgm:t>
    </dgm:pt>
    <dgm:pt modelId="{756F60CA-6BB5-43DF-9A9F-B81CB8F67DA7}" type="pres">
      <dgm:prSet presAssocID="{592A1F5D-ACAE-4BC1-AAD0-A724D3EA2D3E}" presName="Name0" presStyleCnt="0">
        <dgm:presLayoutVars>
          <dgm:dir/>
          <dgm:resizeHandles val="exact"/>
        </dgm:presLayoutVars>
      </dgm:prSet>
      <dgm:spPr/>
    </dgm:pt>
    <dgm:pt modelId="{F78D3F28-D5F4-444B-8F36-EFC49DA0FB73}" type="pres">
      <dgm:prSet presAssocID="{52754798-E625-4166-9381-B16D36FCD8B3}" presName="parTxOnly" presStyleLbl="node1" presStyleIdx="0" presStyleCnt="7" custScaleX="68318">
        <dgm:presLayoutVars>
          <dgm:bulletEnabled val="1"/>
        </dgm:presLayoutVars>
      </dgm:prSet>
      <dgm:spPr/>
      <dgm:t>
        <a:bodyPr/>
        <a:lstStyle/>
        <a:p>
          <a:endParaRPr lang="en-US"/>
        </a:p>
      </dgm:t>
    </dgm:pt>
    <dgm:pt modelId="{2882EB62-CE8F-4762-A576-FEEEE191EA19}" type="pres">
      <dgm:prSet presAssocID="{B08D5373-74A7-4DD8-B1BD-99231C351D8E}" presName="parSpace" presStyleCnt="0"/>
      <dgm:spPr/>
    </dgm:pt>
    <dgm:pt modelId="{630B1716-AFA9-4FFD-AEC3-510CDFB6BE0F}" type="pres">
      <dgm:prSet presAssocID="{2291F9AD-C5F5-4392-A06F-63E04B2C8D14}" presName="parTxOnly" presStyleLbl="node1" presStyleIdx="1" presStyleCnt="7" custScaleX="78141" custLinFactNeighborY="-1544">
        <dgm:presLayoutVars>
          <dgm:bulletEnabled val="1"/>
        </dgm:presLayoutVars>
      </dgm:prSet>
      <dgm:spPr/>
      <dgm:t>
        <a:bodyPr/>
        <a:lstStyle/>
        <a:p>
          <a:endParaRPr lang="en-US"/>
        </a:p>
      </dgm:t>
    </dgm:pt>
    <dgm:pt modelId="{EBFC120B-F940-4AAB-922B-CE4064B36E25}" type="pres">
      <dgm:prSet presAssocID="{9ED10AE2-3690-409B-A81E-C02B5FBE3BD5}" presName="parSpace" presStyleCnt="0"/>
      <dgm:spPr/>
    </dgm:pt>
    <dgm:pt modelId="{A5159564-F973-4F2F-AAF1-55C70147B6EA}" type="pres">
      <dgm:prSet presAssocID="{661FDFDA-D747-4038-8007-982BE06A6BA4}" presName="parTxOnly" presStyleLbl="node1" presStyleIdx="2" presStyleCnt="7" custScaleX="82899">
        <dgm:presLayoutVars>
          <dgm:bulletEnabled val="1"/>
        </dgm:presLayoutVars>
      </dgm:prSet>
      <dgm:spPr/>
      <dgm:t>
        <a:bodyPr/>
        <a:lstStyle/>
        <a:p>
          <a:endParaRPr lang="en-US"/>
        </a:p>
      </dgm:t>
    </dgm:pt>
    <dgm:pt modelId="{DE953497-AFF4-4A82-9CA5-DE7D0B380358}" type="pres">
      <dgm:prSet presAssocID="{98DF6886-7D1C-4EDC-B335-C32140F0978E}" presName="parSpace" presStyleCnt="0"/>
      <dgm:spPr/>
    </dgm:pt>
    <dgm:pt modelId="{60E39A16-9A47-4895-B114-D9A56EC40909}" type="pres">
      <dgm:prSet presAssocID="{F8353521-88EF-443D-99ED-224C905BA5AC}" presName="parTxOnly" presStyleLbl="node1" presStyleIdx="3" presStyleCnt="7" custScaleX="76320">
        <dgm:presLayoutVars>
          <dgm:bulletEnabled val="1"/>
        </dgm:presLayoutVars>
      </dgm:prSet>
      <dgm:spPr/>
      <dgm:t>
        <a:bodyPr/>
        <a:lstStyle/>
        <a:p>
          <a:endParaRPr lang="en-US"/>
        </a:p>
      </dgm:t>
    </dgm:pt>
    <dgm:pt modelId="{B99D1CC6-4E17-456D-805E-28FB7146D2D8}" type="pres">
      <dgm:prSet presAssocID="{7EC62977-B562-48A7-9ACA-9BD309CC75E7}" presName="parSpace" presStyleCnt="0"/>
      <dgm:spPr/>
    </dgm:pt>
    <dgm:pt modelId="{23F8FACA-8031-4665-B1D0-8B49206429A3}" type="pres">
      <dgm:prSet presAssocID="{B2605C8E-2A11-4DA9-BF28-05C3544AD224}" presName="parTxOnly" presStyleLbl="node1" presStyleIdx="4" presStyleCnt="7" custScaleX="76497">
        <dgm:presLayoutVars>
          <dgm:bulletEnabled val="1"/>
        </dgm:presLayoutVars>
      </dgm:prSet>
      <dgm:spPr/>
      <dgm:t>
        <a:bodyPr/>
        <a:lstStyle/>
        <a:p>
          <a:endParaRPr lang="en-US"/>
        </a:p>
      </dgm:t>
    </dgm:pt>
    <dgm:pt modelId="{F8A9D115-F484-49E7-9D01-1FCBFD132D1E}" type="pres">
      <dgm:prSet presAssocID="{E633951B-B0A3-4565-AD40-54B94B189B4B}" presName="parSpace" presStyleCnt="0"/>
      <dgm:spPr/>
    </dgm:pt>
    <dgm:pt modelId="{6F950088-FF0D-4FC0-A282-9AA6A0462065}" type="pres">
      <dgm:prSet presAssocID="{EE1724C3-CDA6-43C2-80A3-608728FAB0A8}" presName="parTxOnly" presStyleLbl="node1" presStyleIdx="5" presStyleCnt="7" custScaleX="75004">
        <dgm:presLayoutVars>
          <dgm:bulletEnabled val="1"/>
        </dgm:presLayoutVars>
      </dgm:prSet>
      <dgm:spPr/>
      <dgm:t>
        <a:bodyPr/>
        <a:lstStyle/>
        <a:p>
          <a:endParaRPr lang="en-US"/>
        </a:p>
      </dgm:t>
    </dgm:pt>
    <dgm:pt modelId="{D554AE48-FA3E-4A02-8456-9B57666741A4}" type="pres">
      <dgm:prSet presAssocID="{D14FE4B5-3BF1-485B-A8D7-7ABEF1445045}" presName="parSpace" presStyleCnt="0"/>
      <dgm:spPr/>
    </dgm:pt>
    <dgm:pt modelId="{88095327-F3E2-4760-AC26-561740DDCC7F}" type="pres">
      <dgm:prSet presAssocID="{C87185A1-E9F9-4555-AD36-F6FBEB5651B4}" presName="parTxOnly" presStyleLbl="node1" presStyleIdx="6" presStyleCnt="7" custScaleX="81719">
        <dgm:presLayoutVars>
          <dgm:bulletEnabled val="1"/>
        </dgm:presLayoutVars>
      </dgm:prSet>
      <dgm:spPr/>
      <dgm:t>
        <a:bodyPr/>
        <a:lstStyle/>
        <a:p>
          <a:endParaRPr lang="en-US"/>
        </a:p>
      </dgm:t>
    </dgm:pt>
  </dgm:ptLst>
  <dgm:cxnLst>
    <dgm:cxn modelId="{13785FA3-016F-42F0-A87E-52F00239C2DA}" type="presOf" srcId="{B2605C8E-2A11-4DA9-BF28-05C3544AD224}" destId="{23F8FACA-8031-4665-B1D0-8B49206429A3}" srcOrd="0" destOrd="0" presId="urn:microsoft.com/office/officeart/2005/8/layout/hChevron3"/>
    <dgm:cxn modelId="{BEA0E031-FB1C-4190-AFAB-2A7519E68706}" srcId="{592A1F5D-ACAE-4BC1-AAD0-A724D3EA2D3E}" destId="{661FDFDA-D747-4038-8007-982BE06A6BA4}" srcOrd="2" destOrd="0" parTransId="{B7E2288C-BEA9-4FC5-9136-3EDC2C78AE28}" sibTransId="{98DF6886-7D1C-4EDC-B335-C32140F0978E}"/>
    <dgm:cxn modelId="{E891A238-108B-4A90-853A-5F81BA786634}" srcId="{592A1F5D-ACAE-4BC1-AAD0-A724D3EA2D3E}" destId="{52754798-E625-4166-9381-B16D36FCD8B3}" srcOrd="0" destOrd="0" parTransId="{279407F5-3797-4256-ADBA-CC006119E612}" sibTransId="{B08D5373-74A7-4DD8-B1BD-99231C351D8E}"/>
    <dgm:cxn modelId="{5B3B669A-F507-421B-9848-1C3EBB7F3952}" srcId="{592A1F5D-ACAE-4BC1-AAD0-A724D3EA2D3E}" destId="{F8353521-88EF-443D-99ED-224C905BA5AC}" srcOrd="3" destOrd="0" parTransId="{8CAE800F-3BE6-4FCB-A1C0-837A428F9B7E}" sibTransId="{7EC62977-B562-48A7-9ACA-9BD309CC75E7}"/>
    <dgm:cxn modelId="{AFA093F3-29DB-45F0-ADC7-7B28F583539F}" srcId="{592A1F5D-ACAE-4BC1-AAD0-A724D3EA2D3E}" destId="{C87185A1-E9F9-4555-AD36-F6FBEB5651B4}" srcOrd="6" destOrd="0" parTransId="{F0084762-0763-4506-8AF6-C4660D970A0D}" sibTransId="{E3B35264-94A4-457A-B36F-C69795915E61}"/>
    <dgm:cxn modelId="{523368C6-EB76-413E-95B9-4A74F358DA85}" srcId="{592A1F5D-ACAE-4BC1-AAD0-A724D3EA2D3E}" destId="{2291F9AD-C5F5-4392-A06F-63E04B2C8D14}" srcOrd="1" destOrd="0" parTransId="{5C0EAC84-8B9C-4916-ACAF-AE2FB09C124D}" sibTransId="{9ED10AE2-3690-409B-A81E-C02B5FBE3BD5}"/>
    <dgm:cxn modelId="{D97A2BFE-D336-4919-A238-3FD9CFEB419F}" type="presOf" srcId="{592A1F5D-ACAE-4BC1-AAD0-A724D3EA2D3E}" destId="{756F60CA-6BB5-43DF-9A9F-B81CB8F67DA7}" srcOrd="0" destOrd="0" presId="urn:microsoft.com/office/officeart/2005/8/layout/hChevron3"/>
    <dgm:cxn modelId="{D7402956-D0E0-40AA-90F8-4F4D0CBE4E1A}" type="presOf" srcId="{52754798-E625-4166-9381-B16D36FCD8B3}" destId="{F78D3F28-D5F4-444B-8F36-EFC49DA0FB73}" srcOrd="0" destOrd="0" presId="urn:microsoft.com/office/officeart/2005/8/layout/hChevron3"/>
    <dgm:cxn modelId="{A2612449-5ED7-40EC-9B96-7A28BA3CB79D}" srcId="{592A1F5D-ACAE-4BC1-AAD0-A724D3EA2D3E}" destId="{EE1724C3-CDA6-43C2-80A3-608728FAB0A8}" srcOrd="5" destOrd="0" parTransId="{6F0C4156-E2FF-4218-85B5-487E07FDB02E}" sibTransId="{D14FE4B5-3BF1-485B-A8D7-7ABEF1445045}"/>
    <dgm:cxn modelId="{82C2B8AE-7928-4912-B8F4-9CD14EAC5D0A}" type="presOf" srcId="{EE1724C3-CDA6-43C2-80A3-608728FAB0A8}" destId="{6F950088-FF0D-4FC0-A282-9AA6A0462065}" srcOrd="0" destOrd="0" presId="urn:microsoft.com/office/officeart/2005/8/layout/hChevron3"/>
    <dgm:cxn modelId="{1ABCFF75-D388-4475-A392-4DB874AED09A}" type="presOf" srcId="{2291F9AD-C5F5-4392-A06F-63E04B2C8D14}" destId="{630B1716-AFA9-4FFD-AEC3-510CDFB6BE0F}" srcOrd="0" destOrd="0" presId="urn:microsoft.com/office/officeart/2005/8/layout/hChevron3"/>
    <dgm:cxn modelId="{E1B5FC5B-1716-4EF4-BB03-E652190B9405}" type="presOf" srcId="{661FDFDA-D747-4038-8007-982BE06A6BA4}" destId="{A5159564-F973-4F2F-AAF1-55C70147B6EA}" srcOrd="0" destOrd="0" presId="urn:microsoft.com/office/officeart/2005/8/layout/hChevron3"/>
    <dgm:cxn modelId="{8A9F36A5-0F92-4710-A256-E7070E30FF97}" type="presOf" srcId="{C87185A1-E9F9-4555-AD36-F6FBEB5651B4}" destId="{88095327-F3E2-4760-AC26-561740DDCC7F}" srcOrd="0" destOrd="0" presId="urn:microsoft.com/office/officeart/2005/8/layout/hChevron3"/>
    <dgm:cxn modelId="{66F67104-2204-4DE8-A0C1-7169665FE9A2}" type="presOf" srcId="{F8353521-88EF-443D-99ED-224C905BA5AC}" destId="{60E39A16-9A47-4895-B114-D9A56EC40909}" srcOrd="0" destOrd="0" presId="urn:microsoft.com/office/officeart/2005/8/layout/hChevron3"/>
    <dgm:cxn modelId="{FB3A631D-93C8-45E7-9C65-68FBE8E47067}" srcId="{592A1F5D-ACAE-4BC1-AAD0-A724D3EA2D3E}" destId="{B2605C8E-2A11-4DA9-BF28-05C3544AD224}" srcOrd="4" destOrd="0" parTransId="{F0574BE0-74D4-4740-AE9E-B411477E86A8}" sibTransId="{E633951B-B0A3-4565-AD40-54B94B189B4B}"/>
    <dgm:cxn modelId="{0CD9A129-4C74-4D2D-8A8B-40D95334CAEF}" type="presParOf" srcId="{756F60CA-6BB5-43DF-9A9F-B81CB8F67DA7}" destId="{F78D3F28-D5F4-444B-8F36-EFC49DA0FB73}" srcOrd="0" destOrd="0" presId="urn:microsoft.com/office/officeart/2005/8/layout/hChevron3"/>
    <dgm:cxn modelId="{634023DD-DB07-4858-8392-DE6E4E61082B}" type="presParOf" srcId="{756F60CA-6BB5-43DF-9A9F-B81CB8F67DA7}" destId="{2882EB62-CE8F-4762-A576-FEEEE191EA19}" srcOrd="1" destOrd="0" presId="urn:microsoft.com/office/officeart/2005/8/layout/hChevron3"/>
    <dgm:cxn modelId="{34E12C2F-FA20-4ACB-A734-1817739D8384}" type="presParOf" srcId="{756F60CA-6BB5-43DF-9A9F-B81CB8F67DA7}" destId="{630B1716-AFA9-4FFD-AEC3-510CDFB6BE0F}" srcOrd="2" destOrd="0" presId="urn:microsoft.com/office/officeart/2005/8/layout/hChevron3"/>
    <dgm:cxn modelId="{B018DB5A-9451-4EDA-B625-1CDABD5A5245}" type="presParOf" srcId="{756F60CA-6BB5-43DF-9A9F-B81CB8F67DA7}" destId="{EBFC120B-F940-4AAB-922B-CE4064B36E25}" srcOrd="3" destOrd="0" presId="urn:microsoft.com/office/officeart/2005/8/layout/hChevron3"/>
    <dgm:cxn modelId="{D8F19526-E7DE-4907-83A3-C2B39E82A499}" type="presParOf" srcId="{756F60CA-6BB5-43DF-9A9F-B81CB8F67DA7}" destId="{A5159564-F973-4F2F-AAF1-55C70147B6EA}" srcOrd="4" destOrd="0" presId="urn:microsoft.com/office/officeart/2005/8/layout/hChevron3"/>
    <dgm:cxn modelId="{2BB45C0C-EE02-4B8F-891F-4457748253ED}" type="presParOf" srcId="{756F60CA-6BB5-43DF-9A9F-B81CB8F67DA7}" destId="{DE953497-AFF4-4A82-9CA5-DE7D0B380358}" srcOrd="5" destOrd="0" presId="urn:microsoft.com/office/officeart/2005/8/layout/hChevron3"/>
    <dgm:cxn modelId="{2F6B7802-0CB8-425D-9E2F-2142E25D9CA0}" type="presParOf" srcId="{756F60CA-6BB5-43DF-9A9F-B81CB8F67DA7}" destId="{60E39A16-9A47-4895-B114-D9A56EC40909}" srcOrd="6" destOrd="0" presId="urn:microsoft.com/office/officeart/2005/8/layout/hChevron3"/>
    <dgm:cxn modelId="{402BB180-D441-4DEB-9399-8D394956CA59}" type="presParOf" srcId="{756F60CA-6BB5-43DF-9A9F-B81CB8F67DA7}" destId="{B99D1CC6-4E17-456D-805E-28FB7146D2D8}" srcOrd="7" destOrd="0" presId="urn:microsoft.com/office/officeart/2005/8/layout/hChevron3"/>
    <dgm:cxn modelId="{ADDD4483-8E0E-4866-8AB3-D5294AE2F2D3}" type="presParOf" srcId="{756F60CA-6BB5-43DF-9A9F-B81CB8F67DA7}" destId="{23F8FACA-8031-4665-B1D0-8B49206429A3}" srcOrd="8" destOrd="0" presId="urn:microsoft.com/office/officeart/2005/8/layout/hChevron3"/>
    <dgm:cxn modelId="{666534AE-6FA1-4245-9CFE-950267FC148D}" type="presParOf" srcId="{756F60CA-6BB5-43DF-9A9F-B81CB8F67DA7}" destId="{F8A9D115-F484-49E7-9D01-1FCBFD132D1E}" srcOrd="9" destOrd="0" presId="urn:microsoft.com/office/officeart/2005/8/layout/hChevron3"/>
    <dgm:cxn modelId="{5D6A5101-BA54-4D5A-8541-3300C7B9F892}" type="presParOf" srcId="{756F60CA-6BB5-43DF-9A9F-B81CB8F67DA7}" destId="{6F950088-FF0D-4FC0-A282-9AA6A0462065}" srcOrd="10" destOrd="0" presId="urn:microsoft.com/office/officeart/2005/8/layout/hChevron3"/>
    <dgm:cxn modelId="{E56DDA74-1866-447F-B3E9-6F8E07BE79CD}" type="presParOf" srcId="{756F60CA-6BB5-43DF-9A9F-B81CB8F67DA7}" destId="{D554AE48-FA3E-4A02-8456-9B57666741A4}" srcOrd="11" destOrd="0" presId="urn:microsoft.com/office/officeart/2005/8/layout/hChevron3"/>
    <dgm:cxn modelId="{748E1704-4585-4D2C-8D1D-9750CDAD7340}" type="presParOf" srcId="{756F60CA-6BB5-43DF-9A9F-B81CB8F67DA7}" destId="{88095327-F3E2-4760-AC26-561740DDCC7F}" srcOrd="12" destOrd="0" presId="urn:microsoft.com/office/officeart/2005/8/layout/hChevron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1AF499-4416-4A01-AF3B-9036E4E79D8F}" type="doc">
      <dgm:prSet loTypeId="urn:microsoft.com/office/officeart/2005/8/layout/process2" loCatId="process" qsTypeId="urn:microsoft.com/office/officeart/2005/8/quickstyle/simple1" qsCatId="simple" csTypeId="urn:microsoft.com/office/officeart/2005/8/colors/accent2_2" csCatId="accent2" phldr="1"/>
      <dgm:spPr/>
    </dgm:pt>
    <dgm:pt modelId="{F92DF804-A888-4B28-B79B-C52A389533D6}">
      <dgm:prSet phldrT="[Text]"/>
      <dgm:spPr/>
      <dgm:t>
        <a:bodyPr/>
        <a:lstStyle/>
        <a:p>
          <a:pPr algn="ctr"/>
          <a:r>
            <a:rPr lang="en-US" dirty="0" smtClean="0"/>
            <a:t>Director</a:t>
          </a:r>
          <a:endParaRPr lang="en-US" dirty="0"/>
        </a:p>
      </dgm:t>
    </dgm:pt>
    <dgm:pt modelId="{FA64AB83-CEEB-4C0D-AF23-359438CBBCFF}" type="parTrans" cxnId="{3B091670-628A-4DA9-94D7-08A6AB159418}">
      <dgm:prSet/>
      <dgm:spPr/>
      <dgm:t>
        <a:bodyPr/>
        <a:lstStyle/>
        <a:p>
          <a:pPr algn="ctr"/>
          <a:endParaRPr lang="en-US"/>
        </a:p>
      </dgm:t>
    </dgm:pt>
    <dgm:pt modelId="{937E34AB-0154-424E-81F0-6CE13497C432}" type="sibTrans" cxnId="{3B091670-628A-4DA9-94D7-08A6AB159418}">
      <dgm:prSet/>
      <dgm:spPr/>
      <dgm:t>
        <a:bodyPr/>
        <a:lstStyle/>
        <a:p>
          <a:pPr algn="ctr"/>
          <a:endParaRPr lang="en-US"/>
        </a:p>
      </dgm:t>
    </dgm:pt>
    <dgm:pt modelId="{B732731E-988A-4509-BC9C-1AE7F8F7FA11}">
      <dgm:prSet phldrT="[Text]"/>
      <dgm:spPr/>
      <dgm:t>
        <a:bodyPr/>
        <a:lstStyle/>
        <a:p>
          <a:pPr algn="ctr"/>
          <a:r>
            <a:rPr lang="en-US" dirty="0" smtClean="0"/>
            <a:t>Steering Committee</a:t>
          </a:r>
          <a:endParaRPr lang="en-US" dirty="0"/>
        </a:p>
      </dgm:t>
    </dgm:pt>
    <dgm:pt modelId="{1907F689-B8CE-48D5-B270-042C9BD6A565}" type="parTrans" cxnId="{19DD34F0-CB93-4BB7-892D-0DF0805532F7}">
      <dgm:prSet/>
      <dgm:spPr/>
      <dgm:t>
        <a:bodyPr/>
        <a:lstStyle/>
        <a:p>
          <a:pPr algn="ctr"/>
          <a:endParaRPr lang="en-US"/>
        </a:p>
      </dgm:t>
    </dgm:pt>
    <dgm:pt modelId="{E4A45F47-04AF-44CC-BE64-06BE966DC9DA}" type="sibTrans" cxnId="{19DD34F0-CB93-4BB7-892D-0DF0805532F7}">
      <dgm:prSet/>
      <dgm:spPr/>
      <dgm:t>
        <a:bodyPr/>
        <a:lstStyle/>
        <a:p>
          <a:pPr algn="ctr"/>
          <a:endParaRPr lang="en-US"/>
        </a:p>
      </dgm:t>
    </dgm:pt>
    <dgm:pt modelId="{7E98DED8-2F0A-4998-AB3C-7C7CDC19E98E}">
      <dgm:prSet phldrT="[Text]"/>
      <dgm:spPr/>
      <dgm:t>
        <a:bodyPr/>
        <a:lstStyle/>
        <a:p>
          <a:pPr algn="ctr"/>
          <a:r>
            <a:rPr lang="en-US" dirty="0" smtClean="0"/>
            <a:t>BCM Coordinator</a:t>
          </a:r>
          <a:endParaRPr lang="en-US" dirty="0"/>
        </a:p>
      </dgm:t>
    </dgm:pt>
    <dgm:pt modelId="{DA545267-15A3-4858-AE75-ECB81AA7D3A0}" type="parTrans" cxnId="{AC41C422-24F3-4E22-9B5F-73064286679C}">
      <dgm:prSet/>
      <dgm:spPr/>
      <dgm:t>
        <a:bodyPr/>
        <a:lstStyle/>
        <a:p>
          <a:pPr algn="ctr"/>
          <a:endParaRPr lang="en-US"/>
        </a:p>
      </dgm:t>
    </dgm:pt>
    <dgm:pt modelId="{7EA1483A-EC5D-450A-92E7-6F886FCEF539}" type="sibTrans" cxnId="{AC41C422-24F3-4E22-9B5F-73064286679C}">
      <dgm:prSet/>
      <dgm:spPr/>
      <dgm:t>
        <a:bodyPr/>
        <a:lstStyle/>
        <a:p>
          <a:pPr algn="ctr"/>
          <a:endParaRPr lang="en-US"/>
        </a:p>
      </dgm:t>
    </dgm:pt>
    <dgm:pt modelId="{2A5AF454-344C-40F6-885D-630E086E107E}" type="pres">
      <dgm:prSet presAssocID="{811AF499-4416-4A01-AF3B-9036E4E79D8F}" presName="linearFlow" presStyleCnt="0">
        <dgm:presLayoutVars>
          <dgm:resizeHandles val="exact"/>
        </dgm:presLayoutVars>
      </dgm:prSet>
      <dgm:spPr/>
    </dgm:pt>
    <dgm:pt modelId="{B7750DF4-6E2A-496D-9F52-E015B3AC059C}" type="pres">
      <dgm:prSet presAssocID="{F92DF804-A888-4B28-B79B-C52A389533D6}" presName="node" presStyleLbl="node1" presStyleIdx="0" presStyleCnt="3">
        <dgm:presLayoutVars>
          <dgm:bulletEnabled val="1"/>
        </dgm:presLayoutVars>
      </dgm:prSet>
      <dgm:spPr/>
      <dgm:t>
        <a:bodyPr/>
        <a:lstStyle/>
        <a:p>
          <a:endParaRPr lang="en-US"/>
        </a:p>
      </dgm:t>
    </dgm:pt>
    <dgm:pt modelId="{B56F2CB2-53E3-4E82-8FAE-4687CCDFD3C1}" type="pres">
      <dgm:prSet presAssocID="{937E34AB-0154-424E-81F0-6CE13497C432}" presName="sibTrans" presStyleLbl="sibTrans2D1" presStyleIdx="0" presStyleCnt="2"/>
      <dgm:spPr/>
      <dgm:t>
        <a:bodyPr/>
        <a:lstStyle/>
        <a:p>
          <a:endParaRPr lang="en-US"/>
        </a:p>
      </dgm:t>
    </dgm:pt>
    <dgm:pt modelId="{5A2188BF-78B4-42E8-A354-19AAB202F187}" type="pres">
      <dgm:prSet presAssocID="{937E34AB-0154-424E-81F0-6CE13497C432}" presName="connectorText" presStyleLbl="sibTrans2D1" presStyleIdx="0" presStyleCnt="2"/>
      <dgm:spPr/>
      <dgm:t>
        <a:bodyPr/>
        <a:lstStyle/>
        <a:p>
          <a:endParaRPr lang="en-US"/>
        </a:p>
      </dgm:t>
    </dgm:pt>
    <dgm:pt modelId="{B4824FB1-3545-4D6B-ACFD-A9D6BB7CE612}" type="pres">
      <dgm:prSet presAssocID="{B732731E-988A-4509-BC9C-1AE7F8F7FA11}" presName="node" presStyleLbl="node1" presStyleIdx="1" presStyleCnt="3">
        <dgm:presLayoutVars>
          <dgm:bulletEnabled val="1"/>
        </dgm:presLayoutVars>
      </dgm:prSet>
      <dgm:spPr/>
      <dgm:t>
        <a:bodyPr/>
        <a:lstStyle/>
        <a:p>
          <a:endParaRPr lang="en-US"/>
        </a:p>
      </dgm:t>
    </dgm:pt>
    <dgm:pt modelId="{F4651DAE-AE45-4EF1-BF02-87013DFDF2F2}" type="pres">
      <dgm:prSet presAssocID="{E4A45F47-04AF-44CC-BE64-06BE966DC9DA}" presName="sibTrans" presStyleLbl="sibTrans2D1" presStyleIdx="1" presStyleCnt="2"/>
      <dgm:spPr/>
      <dgm:t>
        <a:bodyPr/>
        <a:lstStyle/>
        <a:p>
          <a:endParaRPr lang="en-US"/>
        </a:p>
      </dgm:t>
    </dgm:pt>
    <dgm:pt modelId="{77113940-9123-48FB-8DED-9A80E299B944}" type="pres">
      <dgm:prSet presAssocID="{E4A45F47-04AF-44CC-BE64-06BE966DC9DA}" presName="connectorText" presStyleLbl="sibTrans2D1" presStyleIdx="1" presStyleCnt="2"/>
      <dgm:spPr/>
      <dgm:t>
        <a:bodyPr/>
        <a:lstStyle/>
        <a:p>
          <a:endParaRPr lang="en-US"/>
        </a:p>
      </dgm:t>
    </dgm:pt>
    <dgm:pt modelId="{D935B745-D62B-40AB-A956-DB4C3583E6AE}" type="pres">
      <dgm:prSet presAssocID="{7E98DED8-2F0A-4998-AB3C-7C7CDC19E98E}" presName="node" presStyleLbl="node1" presStyleIdx="2" presStyleCnt="3">
        <dgm:presLayoutVars>
          <dgm:bulletEnabled val="1"/>
        </dgm:presLayoutVars>
      </dgm:prSet>
      <dgm:spPr/>
      <dgm:t>
        <a:bodyPr/>
        <a:lstStyle/>
        <a:p>
          <a:endParaRPr lang="en-US"/>
        </a:p>
      </dgm:t>
    </dgm:pt>
  </dgm:ptLst>
  <dgm:cxnLst>
    <dgm:cxn modelId="{19DD34F0-CB93-4BB7-892D-0DF0805532F7}" srcId="{811AF499-4416-4A01-AF3B-9036E4E79D8F}" destId="{B732731E-988A-4509-BC9C-1AE7F8F7FA11}" srcOrd="1" destOrd="0" parTransId="{1907F689-B8CE-48D5-B270-042C9BD6A565}" sibTransId="{E4A45F47-04AF-44CC-BE64-06BE966DC9DA}"/>
    <dgm:cxn modelId="{5FD20D27-FF48-4EB4-8F30-144967303EB0}" type="presOf" srcId="{811AF499-4416-4A01-AF3B-9036E4E79D8F}" destId="{2A5AF454-344C-40F6-885D-630E086E107E}" srcOrd="0" destOrd="0" presId="urn:microsoft.com/office/officeart/2005/8/layout/process2"/>
    <dgm:cxn modelId="{3D31DE10-D7B4-44D0-B165-2EEA26B5EC57}" type="presOf" srcId="{937E34AB-0154-424E-81F0-6CE13497C432}" destId="{B56F2CB2-53E3-4E82-8FAE-4687CCDFD3C1}" srcOrd="0" destOrd="0" presId="urn:microsoft.com/office/officeart/2005/8/layout/process2"/>
    <dgm:cxn modelId="{6AB20140-E114-44E6-AD10-4155ABFC58C0}" type="presOf" srcId="{937E34AB-0154-424E-81F0-6CE13497C432}" destId="{5A2188BF-78B4-42E8-A354-19AAB202F187}" srcOrd="1" destOrd="0" presId="urn:microsoft.com/office/officeart/2005/8/layout/process2"/>
    <dgm:cxn modelId="{3B091670-628A-4DA9-94D7-08A6AB159418}" srcId="{811AF499-4416-4A01-AF3B-9036E4E79D8F}" destId="{F92DF804-A888-4B28-B79B-C52A389533D6}" srcOrd="0" destOrd="0" parTransId="{FA64AB83-CEEB-4C0D-AF23-359438CBBCFF}" sibTransId="{937E34AB-0154-424E-81F0-6CE13497C432}"/>
    <dgm:cxn modelId="{14F8EFBD-1A7A-4EFC-83D8-BC8B10DFC7A5}" type="presOf" srcId="{7E98DED8-2F0A-4998-AB3C-7C7CDC19E98E}" destId="{D935B745-D62B-40AB-A956-DB4C3583E6AE}" srcOrd="0" destOrd="0" presId="urn:microsoft.com/office/officeart/2005/8/layout/process2"/>
    <dgm:cxn modelId="{AC41C422-24F3-4E22-9B5F-73064286679C}" srcId="{811AF499-4416-4A01-AF3B-9036E4E79D8F}" destId="{7E98DED8-2F0A-4998-AB3C-7C7CDC19E98E}" srcOrd="2" destOrd="0" parTransId="{DA545267-15A3-4858-AE75-ECB81AA7D3A0}" sibTransId="{7EA1483A-EC5D-450A-92E7-6F886FCEF539}"/>
    <dgm:cxn modelId="{250DD50D-BC05-43B8-814D-A60D7C4B89AE}" type="presOf" srcId="{B732731E-988A-4509-BC9C-1AE7F8F7FA11}" destId="{B4824FB1-3545-4D6B-ACFD-A9D6BB7CE612}" srcOrd="0" destOrd="0" presId="urn:microsoft.com/office/officeart/2005/8/layout/process2"/>
    <dgm:cxn modelId="{B263BDEA-7C86-4908-A88D-2625C9C2D614}" type="presOf" srcId="{F92DF804-A888-4B28-B79B-C52A389533D6}" destId="{B7750DF4-6E2A-496D-9F52-E015B3AC059C}" srcOrd="0" destOrd="0" presId="urn:microsoft.com/office/officeart/2005/8/layout/process2"/>
    <dgm:cxn modelId="{DF9D2ECE-0B8B-41DE-98A7-3850E57BB509}" type="presOf" srcId="{E4A45F47-04AF-44CC-BE64-06BE966DC9DA}" destId="{F4651DAE-AE45-4EF1-BF02-87013DFDF2F2}" srcOrd="0" destOrd="0" presId="urn:microsoft.com/office/officeart/2005/8/layout/process2"/>
    <dgm:cxn modelId="{A10A27C6-D103-4AB9-A96D-7A356D1EE602}" type="presOf" srcId="{E4A45F47-04AF-44CC-BE64-06BE966DC9DA}" destId="{77113940-9123-48FB-8DED-9A80E299B944}" srcOrd="1" destOrd="0" presId="urn:microsoft.com/office/officeart/2005/8/layout/process2"/>
    <dgm:cxn modelId="{99AFBD21-2F80-451E-8863-7CCA18CFC7B2}" type="presParOf" srcId="{2A5AF454-344C-40F6-885D-630E086E107E}" destId="{B7750DF4-6E2A-496D-9F52-E015B3AC059C}" srcOrd="0" destOrd="0" presId="urn:microsoft.com/office/officeart/2005/8/layout/process2"/>
    <dgm:cxn modelId="{B3CA2F0E-30AA-4AC2-A347-8E49F1354A3C}" type="presParOf" srcId="{2A5AF454-344C-40F6-885D-630E086E107E}" destId="{B56F2CB2-53E3-4E82-8FAE-4687CCDFD3C1}" srcOrd="1" destOrd="0" presId="urn:microsoft.com/office/officeart/2005/8/layout/process2"/>
    <dgm:cxn modelId="{5613980E-D188-4B96-AB9F-8DAFB35C0DCB}" type="presParOf" srcId="{B56F2CB2-53E3-4E82-8FAE-4687CCDFD3C1}" destId="{5A2188BF-78B4-42E8-A354-19AAB202F187}" srcOrd="0" destOrd="0" presId="urn:microsoft.com/office/officeart/2005/8/layout/process2"/>
    <dgm:cxn modelId="{233BD2C3-E4ED-49F6-8289-807A2787EE6C}" type="presParOf" srcId="{2A5AF454-344C-40F6-885D-630E086E107E}" destId="{B4824FB1-3545-4D6B-ACFD-A9D6BB7CE612}" srcOrd="2" destOrd="0" presId="urn:microsoft.com/office/officeart/2005/8/layout/process2"/>
    <dgm:cxn modelId="{C2725F51-3DDB-490E-AAB3-9EF1C2AAB607}" type="presParOf" srcId="{2A5AF454-344C-40F6-885D-630E086E107E}" destId="{F4651DAE-AE45-4EF1-BF02-87013DFDF2F2}" srcOrd="3" destOrd="0" presId="urn:microsoft.com/office/officeart/2005/8/layout/process2"/>
    <dgm:cxn modelId="{2610224A-CEF7-4132-832E-70ABDF442353}" type="presParOf" srcId="{F4651DAE-AE45-4EF1-BF02-87013DFDF2F2}" destId="{77113940-9123-48FB-8DED-9A80E299B944}" srcOrd="0" destOrd="0" presId="urn:microsoft.com/office/officeart/2005/8/layout/process2"/>
    <dgm:cxn modelId="{5D8A3A13-388F-4A93-AC6C-67667C5B484B}" type="presParOf" srcId="{2A5AF454-344C-40F6-885D-630E086E107E}" destId="{D935B745-D62B-40AB-A956-DB4C3583E6AE}"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6"/>
            <a:ext cx="2949786" cy="496967"/>
          </a:xfrm>
          <a:prstGeom prst="rect">
            <a:avLst/>
          </a:prstGeom>
        </p:spPr>
        <p:txBody>
          <a:bodyPr vert="horz" lIns="91431" tIns="45715" rIns="91431" bIns="45715" rtlCol="0"/>
          <a:lstStyle>
            <a:lvl1pPr algn="l">
              <a:defRPr sz="1200"/>
            </a:lvl1pPr>
          </a:lstStyle>
          <a:p>
            <a:endParaRPr lang="en-US" dirty="0"/>
          </a:p>
        </p:txBody>
      </p:sp>
      <p:sp>
        <p:nvSpPr>
          <p:cNvPr id="3" name="Date Placeholder 2"/>
          <p:cNvSpPr>
            <a:spLocks noGrp="1"/>
          </p:cNvSpPr>
          <p:nvPr>
            <p:ph type="dt" sz="quarter" idx="1"/>
          </p:nvPr>
        </p:nvSpPr>
        <p:spPr>
          <a:xfrm>
            <a:off x="3855843" y="6"/>
            <a:ext cx="2949786" cy="496967"/>
          </a:xfrm>
          <a:prstGeom prst="rect">
            <a:avLst/>
          </a:prstGeom>
        </p:spPr>
        <p:txBody>
          <a:bodyPr vert="horz" lIns="91431" tIns="45715" rIns="91431" bIns="45715" rtlCol="0"/>
          <a:lstStyle>
            <a:lvl1pPr algn="r">
              <a:defRPr sz="1200"/>
            </a:lvl1pPr>
          </a:lstStyle>
          <a:p>
            <a:fld id="{37497BA2-BE1C-4EE9-A31C-7FFCDEBC3FDE}" type="datetimeFigureOut">
              <a:rPr lang="en-US" smtClean="0"/>
              <a:pPr/>
              <a:t>7/10/2014</a:t>
            </a:fld>
            <a:endParaRPr lang="en-US" dirty="0"/>
          </a:p>
        </p:txBody>
      </p:sp>
      <p:sp>
        <p:nvSpPr>
          <p:cNvPr id="4" name="Footer Placeholder 3"/>
          <p:cNvSpPr>
            <a:spLocks noGrp="1"/>
          </p:cNvSpPr>
          <p:nvPr>
            <p:ph type="ftr" sz="quarter" idx="2"/>
          </p:nvPr>
        </p:nvSpPr>
        <p:spPr>
          <a:xfrm>
            <a:off x="3" y="9440652"/>
            <a:ext cx="2949786" cy="496967"/>
          </a:xfrm>
          <a:prstGeom prst="rect">
            <a:avLst/>
          </a:prstGeom>
        </p:spPr>
        <p:txBody>
          <a:bodyPr vert="horz" lIns="91431" tIns="45715" rIns="91431" bIns="4571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5843" y="9440652"/>
            <a:ext cx="2949786" cy="496967"/>
          </a:xfrm>
          <a:prstGeom prst="rect">
            <a:avLst/>
          </a:prstGeom>
        </p:spPr>
        <p:txBody>
          <a:bodyPr vert="horz" lIns="91431" tIns="45715" rIns="91431" bIns="45715" rtlCol="0" anchor="b"/>
          <a:lstStyle>
            <a:lvl1pPr algn="r">
              <a:defRPr sz="1200"/>
            </a:lvl1pPr>
          </a:lstStyle>
          <a:p>
            <a:fld id="{F0C191C2-D4F7-424F-868C-23ADE6615EBC}" type="slidenum">
              <a:rPr lang="en-US" smtClean="0"/>
              <a:pPr/>
              <a:t>‹#›</a:t>
            </a:fld>
            <a:endParaRPr lang="en-US" dirty="0"/>
          </a:p>
        </p:txBody>
      </p:sp>
    </p:spTree>
    <p:extLst>
      <p:ext uri="{BB962C8B-B14F-4D97-AF65-F5344CB8AC3E}">
        <p14:creationId xmlns:p14="http://schemas.microsoft.com/office/powerpoint/2010/main" val="6860554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6"/>
            <a:ext cx="2949786" cy="496967"/>
          </a:xfrm>
          <a:prstGeom prst="rect">
            <a:avLst/>
          </a:prstGeom>
        </p:spPr>
        <p:txBody>
          <a:bodyPr vert="horz" lIns="91431" tIns="45715" rIns="91431" bIns="45715" rtlCol="0"/>
          <a:lstStyle>
            <a:lvl1pPr algn="l">
              <a:defRPr sz="1200"/>
            </a:lvl1pPr>
          </a:lstStyle>
          <a:p>
            <a:endParaRPr lang="en-US" dirty="0"/>
          </a:p>
        </p:txBody>
      </p:sp>
      <p:sp>
        <p:nvSpPr>
          <p:cNvPr id="3" name="Date Placeholder 2"/>
          <p:cNvSpPr>
            <a:spLocks noGrp="1"/>
          </p:cNvSpPr>
          <p:nvPr>
            <p:ph type="dt" idx="1"/>
          </p:nvPr>
        </p:nvSpPr>
        <p:spPr>
          <a:xfrm>
            <a:off x="3855843" y="6"/>
            <a:ext cx="2949786" cy="496967"/>
          </a:xfrm>
          <a:prstGeom prst="rect">
            <a:avLst/>
          </a:prstGeom>
        </p:spPr>
        <p:txBody>
          <a:bodyPr vert="horz" lIns="91431" tIns="45715" rIns="91431" bIns="45715" rtlCol="0"/>
          <a:lstStyle>
            <a:lvl1pPr algn="r">
              <a:defRPr sz="1200"/>
            </a:lvl1pPr>
          </a:lstStyle>
          <a:p>
            <a:fld id="{732C4D34-2C19-43C3-91CC-9F2B4AC12977}" type="datetimeFigureOut">
              <a:rPr lang="en-US" smtClean="0"/>
              <a:pPr/>
              <a:t>7/10/2014</a:t>
            </a:fld>
            <a:endParaRPr lang="en-US" dirty="0"/>
          </a:p>
        </p:txBody>
      </p:sp>
      <p:sp>
        <p:nvSpPr>
          <p:cNvPr id="4" name="Slide Image Placeholder 3"/>
          <p:cNvSpPr>
            <a:spLocks noGrp="1" noRot="1" noChangeAspect="1"/>
          </p:cNvSpPr>
          <p:nvPr>
            <p:ph type="sldImg" idx="2"/>
          </p:nvPr>
        </p:nvSpPr>
        <p:spPr>
          <a:xfrm>
            <a:off x="919163" y="746125"/>
            <a:ext cx="4968875" cy="3727450"/>
          </a:xfrm>
          <a:prstGeom prst="rect">
            <a:avLst/>
          </a:prstGeom>
          <a:noFill/>
          <a:ln w="12700">
            <a:solidFill>
              <a:prstClr val="black"/>
            </a:solidFill>
          </a:ln>
        </p:spPr>
        <p:txBody>
          <a:bodyPr vert="horz" lIns="91431" tIns="45715" rIns="91431" bIns="45715" rtlCol="0" anchor="ctr"/>
          <a:lstStyle/>
          <a:p>
            <a:endParaRPr lang="en-US" dirty="0"/>
          </a:p>
        </p:txBody>
      </p:sp>
      <p:sp>
        <p:nvSpPr>
          <p:cNvPr id="5" name="Notes Placeholder 4"/>
          <p:cNvSpPr>
            <a:spLocks noGrp="1"/>
          </p:cNvSpPr>
          <p:nvPr>
            <p:ph type="body" sz="quarter" idx="3"/>
          </p:nvPr>
        </p:nvSpPr>
        <p:spPr>
          <a:xfrm>
            <a:off x="680721" y="4721190"/>
            <a:ext cx="5445760" cy="4472702"/>
          </a:xfrm>
          <a:prstGeom prst="rect">
            <a:avLst/>
          </a:prstGeom>
        </p:spPr>
        <p:txBody>
          <a:bodyPr vert="horz" lIns="91431" tIns="45715" rIns="91431" bIns="457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3" y="9440652"/>
            <a:ext cx="2949786" cy="496967"/>
          </a:xfrm>
          <a:prstGeom prst="rect">
            <a:avLst/>
          </a:prstGeom>
        </p:spPr>
        <p:txBody>
          <a:bodyPr vert="horz" lIns="91431" tIns="45715" rIns="91431" bIns="457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5843" y="9440652"/>
            <a:ext cx="2949786" cy="496967"/>
          </a:xfrm>
          <a:prstGeom prst="rect">
            <a:avLst/>
          </a:prstGeom>
        </p:spPr>
        <p:txBody>
          <a:bodyPr vert="horz" lIns="91431" tIns="45715" rIns="91431" bIns="45715" rtlCol="0" anchor="b"/>
          <a:lstStyle>
            <a:lvl1pPr algn="r">
              <a:defRPr sz="1200"/>
            </a:lvl1pPr>
          </a:lstStyle>
          <a:p>
            <a:fld id="{D256E95E-57AA-4526-AA4C-3002F47FB13B}" type="slidenum">
              <a:rPr lang="en-US" smtClean="0"/>
              <a:pPr/>
              <a:t>‹#›</a:t>
            </a:fld>
            <a:endParaRPr lang="en-US" dirty="0"/>
          </a:p>
        </p:txBody>
      </p:sp>
    </p:spTree>
    <p:extLst>
      <p:ext uri="{BB962C8B-B14F-4D97-AF65-F5344CB8AC3E}">
        <p14:creationId xmlns:p14="http://schemas.microsoft.com/office/powerpoint/2010/main" val="1571392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Telkomsel</a:t>
            </a:r>
            <a:r>
              <a:rPr lang="en-US" dirty="0" smtClean="0"/>
              <a:t> is a leading cellular operator in Indonesia, which serves more than130 million customers, thus representing around 52% amongst big 3 cellular operators at the end of 2013. </a:t>
            </a:r>
          </a:p>
          <a:p>
            <a:r>
              <a:rPr lang="en-US" dirty="0" smtClean="0"/>
              <a:t> </a:t>
            </a:r>
          </a:p>
          <a:p>
            <a:r>
              <a:rPr lang="en-US" dirty="0" smtClean="0"/>
              <a:t>Operating since 1995, </a:t>
            </a:r>
            <a:r>
              <a:rPr lang="en-US" dirty="0" err="1" smtClean="0"/>
              <a:t>Telkomsel</a:t>
            </a:r>
            <a:r>
              <a:rPr lang="en-US" dirty="0" smtClean="0"/>
              <a:t> is the subsidiary of PT Telekomunikasi Indonesia </a:t>
            </a:r>
            <a:r>
              <a:rPr lang="en-US" dirty="0" err="1" smtClean="0"/>
              <a:t>Tbk</a:t>
            </a:r>
            <a:r>
              <a:rPr lang="en-US" dirty="0" smtClean="0"/>
              <a:t> (65%) and Singapore Telecom Mobile </a:t>
            </a:r>
            <a:r>
              <a:rPr lang="en-US" dirty="0" err="1" smtClean="0"/>
              <a:t>Pte</a:t>
            </a:r>
            <a:r>
              <a:rPr lang="en-US" dirty="0" smtClean="0"/>
              <a:t> Ltd (35%). </a:t>
            </a:r>
          </a:p>
          <a:p>
            <a:r>
              <a:rPr lang="en-US" dirty="0" smtClean="0"/>
              <a:t> </a:t>
            </a:r>
          </a:p>
          <a:p>
            <a:r>
              <a:rPr lang="en-US" dirty="0" smtClean="0"/>
              <a:t>We have consistently deployed more than 1,000 Base Transceiver Stations (BTSs) every month in 2013, of which 70% were 3G-based BTSs installed in around 300 cities nationwide. </a:t>
            </a:r>
          </a:p>
          <a:p>
            <a:r>
              <a:rPr lang="en-US" dirty="0" smtClean="0"/>
              <a:t> </a:t>
            </a:r>
          </a:p>
          <a:p>
            <a:r>
              <a:rPr lang="en-US" dirty="0" smtClean="0"/>
              <a:t>Now with almost 70,000 BTSs and more than 4,700 employees operating in 11 regions in Indonesia, our services can cover the need of 95% of Indonesian population for telecommunication service. </a:t>
            </a:r>
          </a:p>
          <a:p>
            <a:endParaRPr lang="en-US" dirty="0"/>
          </a:p>
        </p:txBody>
      </p:sp>
      <p:sp>
        <p:nvSpPr>
          <p:cNvPr id="4" name="Slide Number Placeholder 3"/>
          <p:cNvSpPr>
            <a:spLocks noGrp="1"/>
          </p:cNvSpPr>
          <p:nvPr>
            <p:ph type="sldNum" sz="quarter" idx="10"/>
          </p:nvPr>
        </p:nvSpPr>
        <p:spPr/>
        <p:txBody>
          <a:bodyPr/>
          <a:lstStyle/>
          <a:p>
            <a:fld id="{DF2202B2-2581-4B1D-A1D9-FE6F54CA7EC5}" type="slidenum">
              <a:rPr lang="id-ID" smtClean="0"/>
              <a:pPr/>
              <a:t>2</a:t>
            </a:fld>
            <a:endParaRPr lang="id-ID"/>
          </a:p>
        </p:txBody>
      </p:sp>
    </p:spTree>
    <p:extLst>
      <p:ext uri="{BB962C8B-B14F-4D97-AF65-F5344CB8AC3E}">
        <p14:creationId xmlns:p14="http://schemas.microsoft.com/office/powerpoint/2010/main" val="3363255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Footer Placeholder 4"/>
          <p:cNvSpPr txBox="1">
            <a:spLocks/>
          </p:cNvSpPr>
          <p:nvPr userDrawn="1"/>
        </p:nvSpPr>
        <p:spPr>
          <a:xfrm>
            <a:off x="468314" y="6519864"/>
            <a:ext cx="2895600" cy="365125"/>
          </a:xfrm>
          <a:prstGeom prst="rect">
            <a:avLst/>
          </a:prstGeom>
        </p:spPr>
        <p:txBody>
          <a:bodyPr anchor="ctr"/>
          <a:lstStyle>
            <a:lvl1pPr algn="l">
              <a:defRPr sz="1050" i="0">
                <a:solidFill>
                  <a:schemeClr val="tx1">
                    <a:tint val="75000"/>
                  </a:schemeClr>
                </a:solidFill>
                <a:latin typeface="+mn-lt"/>
              </a:defRPr>
            </a:lvl1pPr>
          </a:lstStyle>
          <a:p>
            <a:pPr>
              <a:defRPr/>
            </a:pPr>
            <a:r>
              <a:rPr lang="id-ID" dirty="0" smtClean="0">
                <a:solidFill>
                  <a:prstClr val="black">
                    <a:tint val="75000"/>
                  </a:prstClr>
                </a:solidFill>
                <a:latin typeface="Calibri"/>
                <a:cs typeface="Arial" charset="0"/>
              </a:rPr>
              <a:t>CONFIDENTIAL – INTERNAL USE ONLY</a:t>
            </a:r>
            <a:endParaRPr lang="en-US" dirty="0" smtClean="0">
              <a:solidFill>
                <a:prstClr val="black">
                  <a:tint val="75000"/>
                </a:prstClr>
              </a:solidFill>
              <a:latin typeface="Calibri"/>
              <a:cs typeface="Arial" charset="0"/>
            </a:endParaRPr>
          </a:p>
        </p:txBody>
      </p:sp>
      <p:sp>
        <p:nvSpPr>
          <p:cNvPr id="2" name="Title 1"/>
          <p:cNvSpPr>
            <a:spLocks noGrp="1"/>
          </p:cNvSpPr>
          <p:nvPr>
            <p:ph type="ctrTitle"/>
          </p:nvPr>
        </p:nvSpPr>
        <p:spPr>
          <a:xfrm>
            <a:off x="685800" y="2130440"/>
            <a:ext cx="7772401" cy="1470025"/>
          </a:xfrm>
          <a:prstGeom prst="rect">
            <a:avLst/>
          </a:prstGeo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1"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996603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1"/>
            <a:ext cx="8229601" cy="5287966"/>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id-ID">
                <a:latin typeface="Calibri"/>
              </a:rPr>
              <a:t>CONFIDENTIAL – INTERNAL USE ONLY</a:t>
            </a:r>
            <a:endParaRPr lang="en-US">
              <a:latin typeface="Calibri"/>
            </a:endParaRPr>
          </a:p>
          <a:p>
            <a:pPr>
              <a:defRPr/>
            </a:pPr>
            <a:endParaRPr lang="en-US">
              <a:latin typeface="Calibri"/>
            </a:endParaRPr>
          </a:p>
        </p:txBody>
      </p:sp>
      <p:sp>
        <p:nvSpPr>
          <p:cNvPr id="6" name="Title 1"/>
          <p:cNvSpPr>
            <a:spLocks noGrp="1"/>
          </p:cNvSpPr>
          <p:nvPr>
            <p:ph type="title"/>
          </p:nvPr>
        </p:nvSpPr>
        <p:spPr>
          <a:xfrm>
            <a:off x="457200" y="152400"/>
            <a:ext cx="5781329" cy="432048"/>
          </a:xfrm>
          <a:prstGeom prst="rect">
            <a:avLst/>
          </a:prstGeom>
        </p:spPr>
        <p:txBody>
          <a:bodyPr>
            <a:noAutofit/>
          </a:bodyPr>
          <a:lstStyle>
            <a:lvl1pPr algn="l">
              <a:defRPr sz="2400" b="1">
                <a:solidFill>
                  <a:srgbClr val="00000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288382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1"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id-ID">
                <a:latin typeface="Calibri"/>
              </a:rPr>
              <a:t>CONFIDENTIAL – INTERNAL USE ONLY</a:t>
            </a:r>
            <a:endParaRPr lang="en-US">
              <a:latin typeface="Calibri"/>
            </a:endParaRPr>
          </a:p>
        </p:txBody>
      </p:sp>
    </p:spTree>
    <p:extLst>
      <p:ext uri="{BB962C8B-B14F-4D97-AF65-F5344CB8AC3E}">
        <p14:creationId xmlns:p14="http://schemas.microsoft.com/office/powerpoint/2010/main" val="2482158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52741"/>
            <a:ext cx="4038600" cy="507342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1" y="1052741"/>
            <a:ext cx="4038600" cy="507342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itle 1"/>
          <p:cNvSpPr>
            <a:spLocks noGrp="1"/>
          </p:cNvSpPr>
          <p:nvPr>
            <p:ph type="title"/>
          </p:nvPr>
        </p:nvSpPr>
        <p:spPr>
          <a:xfrm>
            <a:off x="158829" y="188640"/>
            <a:ext cx="5781329" cy="432048"/>
          </a:xfrm>
          <a:prstGeom prst="rect">
            <a:avLst/>
          </a:prstGeom>
        </p:spPr>
        <p:txBody>
          <a:bodyPr>
            <a:normAutofit/>
          </a:bodyPr>
          <a:lstStyle>
            <a:lvl1pPr algn="l">
              <a:defRPr sz="2000" b="1">
                <a:solidFill>
                  <a:srgbClr val="000000"/>
                </a:solidFill>
              </a:defRPr>
            </a:lvl1pPr>
          </a:lstStyle>
          <a:p>
            <a:r>
              <a:rPr lang="en-US" dirty="0" smtClean="0"/>
              <a:t>Click to edit Master title style</a:t>
            </a:r>
            <a:endParaRPr lang="en-US" dirty="0"/>
          </a:p>
        </p:txBody>
      </p:sp>
      <p:sp>
        <p:nvSpPr>
          <p:cNvPr id="6" name="Footer Placeholder 5"/>
          <p:cNvSpPr>
            <a:spLocks noGrp="1"/>
          </p:cNvSpPr>
          <p:nvPr>
            <p:ph type="ftr" sz="quarter" idx="10"/>
          </p:nvPr>
        </p:nvSpPr>
        <p:spPr/>
        <p:txBody>
          <a:bodyPr/>
          <a:lstStyle>
            <a:lvl1pPr>
              <a:defRPr/>
            </a:lvl1pPr>
          </a:lstStyle>
          <a:p>
            <a:pPr>
              <a:defRPr/>
            </a:pPr>
            <a:r>
              <a:rPr lang="id-ID">
                <a:latin typeface="Calibri"/>
              </a:rPr>
              <a:t>CONFIDENTIAL – INTERNAL USE ONLY</a:t>
            </a:r>
            <a:endParaRPr lang="en-US">
              <a:latin typeface="Calibri"/>
            </a:endParaRPr>
          </a:p>
        </p:txBody>
      </p:sp>
    </p:spTree>
    <p:extLst>
      <p:ext uri="{BB962C8B-B14F-4D97-AF65-F5344CB8AC3E}">
        <p14:creationId xmlns:p14="http://schemas.microsoft.com/office/powerpoint/2010/main" val="303082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Title 1"/>
          <p:cNvSpPr txBox="1">
            <a:spLocks/>
          </p:cNvSpPr>
          <p:nvPr userDrawn="1"/>
        </p:nvSpPr>
        <p:spPr>
          <a:xfrm>
            <a:off x="158749" y="188913"/>
            <a:ext cx="5781676" cy="431800"/>
          </a:xfrm>
          <a:prstGeom prst="rect">
            <a:avLst/>
          </a:prstGeom>
        </p:spPr>
        <p:txBody>
          <a:bodyPr anchor="ctr">
            <a:normAutofit/>
          </a:bodyPr>
          <a:lstStyle>
            <a:lvl1pPr algn="l">
              <a:defRPr sz="2000" b="1">
                <a:solidFill>
                  <a:schemeClr val="bg1"/>
                </a:solidFill>
              </a:defRPr>
            </a:lvl1pPr>
          </a:lstStyle>
          <a:p>
            <a:pPr>
              <a:spcBef>
                <a:spcPct val="0"/>
              </a:spcBef>
              <a:defRPr/>
            </a:pPr>
            <a:r>
              <a:rPr lang="en-US" dirty="0" smtClean="0">
                <a:solidFill>
                  <a:srgbClr val="000000"/>
                </a:solidFill>
                <a:latin typeface="Calibri"/>
                <a:cs typeface="Arial" charset="0"/>
              </a:rPr>
              <a:t>Click to edit Master title style</a:t>
            </a:r>
          </a:p>
        </p:txBody>
      </p:sp>
      <p:sp>
        <p:nvSpPr>
          <p:cNvPr id="3" name="Text Placeholder 2"/>
          <p:cNvSpPr>
            <a:spLocks noGrp="1"/>
          </p:cNvSpPr>
          <p:nvPr>
            <p:ph type="body" idx="1"/>
          </p:nvPr>
        </p:nvSpPr>
        <p:spPr>
          <a:xfrm>
            <a:off x="457201" y="105273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1692498"/>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9" y="105273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1692498"/>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7"/>
          <p:cNvSpPr>
            <a:spLocks noGrp="1"/>
          </p:cNvSpPr>
          <p:nvPr>
            <p:ph type="ftr" sz="quarter" idx="10"/>
          </p:nvPr>
        </p:nvSpPr>
        <p:spPr/>
        <p:txBody>
          <a:bodyPr/>
          <a:lstStyle>
            <a:lvl1pPr>
              <a:defRPr/>
            </a:lvl1pPr>
          </a:lstStyle>
          <a:p>
            <a:pPr>
              <a:defRPr/>
            </a:pPr>
            <a:r>
              <a:rPr lang="id-ID">
                <a:latin typeface="Calibri"/>
              </a:rPr>
              <a:t>CONFIDENTIAL – INTERNAL USE ONLY</a:t>
            </a:r>
            <a:endParaRPr lang="en-US">
              <a:latin typeface="Calibri"/>
            </a:endParaRPr>
          </a:p>
          <a:p>
            <a:pPr>
              <a:defRPr/>
            </a:pPr>
            <a:endParaRPr lang="en-US">
              <a:latin typeface="Calibri"/>
            </a:endParaRPr>
          </a:p>
        </p:txBody>
      </p:sp>
    </p:spTree>
    <p:extLst>
      <p:ext uri="{BB962C8B-B14F-4D97-AF65-F5344CB8AC3E}">
        <p14:creationId xmlns:p14="http://schemas.microsoft.com/office/powerpoint/2010/main" val="1495967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AutoShape 131"/>
          <p:cNvSpPr>
            <a:spLocks noChangeArrowheads="1"/>
          </p:cNvSpPr>
          <p:nvPr userDrawn="1"/>
        </p:nvSpPr>
        <p:spPr bwMode="auto">
          <a:xfrm>
            <a:off x="152399" y="147639"/>
            <a:ext cx="5788026" cy="473075"/>
          </a:xfrm>
          <a:prstGeom prst="roundRect">
            <a:avLst>
              <a:gd name="adj" fmla="val 13690"/>
            </a:avLst>
          </a:prstGeom>
          <a:gradFill rotWithShape="1">
            <a:gsLst>
              <a:gs pos="0">
                <a:srgbClr val="A00000"/>
              </a:gs>
              <a:gs pos="50000">
                <a:srgbClr val="E60000"/>
              </a:gs>
              <a:gs pos="100000">
                <a:srgbClr val="FF0000"/>
              </a:gs>
            </a:gsLst>
            <a:lin ang="0" scaled="1"/>
          </a:gradFill>
          <a:ln w="25400" algn="ctr">
            <a:noFill/>
            <a:round/>
            <a:headEnd/>
            <a:tailEnd/>
          </a:ln>
        </p:spPr>
        <p:txBody>
          <a:bodyPr anchor="ctr"/>
          <a:lstStyle/>
          <a:p>
            <a:pPr fontAlgn="base">
              <a:spcBef>
                <a:spcPct val="0"/>
              </a:spcBef>
              <a:spcAft>
                <a:spcPct val="0"/>
              </a:spcAft>
              <a:defRPr/>
            </a:pPr>
            <a:endParaRPr lang="en-US" b="1">
              <a:solidFill>
                <a:srgbClr val="FFFFFF"/>
              </a:solidFill>
              <a:latin typeface="Century Gothic" pitchFamily="34" charset="0"/>
              <a:ea typeface="ＭＳ Ｐゴシック" pitchFamily="34" charset="-128"/>
              <a:cs typeface="Arial" pitchFamily="34" charset="0"/>
            </a:endParaRPr>
          </a:p>
        </p:txBody>
      </p:sp>
      <p:sp>
        <p:nvSpPr>
          <p:cNvPr id="3" name="Title 1"/>
          <p:cNvSpPr txBox="1">
            <a:spLocks/>
          </p:cNvSpPr>
          <p:nvPr userDrawn="1"/>
        </p:nvSpPr>
        <p:spPr>
          <a:xfrm>
            <a:off x="158749" y="188913"/>
            <a:ext cx="5781676" cy="431800"/>
          </a:xfrm>
          <a:prstGeom prst="rect">
            <a:avLst/>
          </a:prstGeom>
        </p:spPr>
        <p:txBody>
          <a:bodyPr anchor="ctr">
            <a:normAutofit/>
          </a:bodyPr>
          <a:lstStyle>
            <a:lvl1pPr algn="l">
              <a:defRPr sz="2000" b="1">
                <a:solidFill>
                  <a:schemeClr val="bg1"/>
                </a:solidFill>
              </a:defRPr>
            </a:lvl1pPr>
          </a:lstStyle>
          <a:p>
            <a:pPr>
              <a:spcBef>
                <a:spcPct val="0"/>
              </a:spcBef>
              <a:defRPr/>
            </a:pPr>
            <a:r>
              <a:rPr lang="en-US" dirty="0" smtClean="0">
                <a:solidFill>
                  <a:prstClr val="white"/>
                </a:solidFill>
                <a:latin typeface="Calibri"/>
                <a:cs typeface="Arial" charset="0"/>
              </a:rPr>
              <a:t>Click to edit Master title style</a:t>
            </a:r>
          </a:p>
        </p:txBody>
      </p:sp>
      <p:sp>
        <p:nvSpPr>
          <p:cNvPr id="4" name="Footer Placeholder 3"/>
          <p:cNvSpPr>
            <a:spLocks noGrp="1"/>
          </p:cNvSpPr>
          <p:nvPr>
            <p:ph type="ftr" sz="quarter" idx="10"/>
          </p:nvPr>
        </p:nvSpPr>
        <p:spPr/>
        <p:txBody>
          <a:bodyPr/>
          <a:lstStyle>
            <a:lvl1pPr>
              <a:defRPr/>
            </a:lvl1pPr>
          </a:lstStyle>
          <a:p>
            <a:pPr>
              <a:defRPr/>
            </a:pPr>
            <a:r>
              <a:rPr lang="id-ID">
                <a:latin typeface="Calibri"/>
              </a:rPr>
              <a:t>CONFIDENTIAL – INTERNAL USE ONLY</a:t>
            </a:r>
            <a:endParaRPr lang="en-US">
              <a:latin typeface="Calibri"/>
            </a:endParaRPr>
          </a:p>
        </p:txBody>
      </p:sp>
    </p:spTree>
    <p:extLst>
      <p:ext uri="{BB962C8B-B14F-4D97-AF65-F5344CB8AC3E}">
        <p14:creationId xmlns:p14="http://schemas.microsoft.com/office/powerpoint/2010/main" val="2750941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AutoShape 131"/>
          <p:cNvSpPr>
            <a:spLocks noChangeArrowheads="1"/>
          </p:cNvSpPr>
          <p:nvPr userDrawn="1"/>
        </p:nvSpPr>
        <p:spPr bwMode="auto">
          <a:xfrm>
            <a:off x="152399" y="147639"/>
            <a:ext cx="5788026" cy="473075"/>
          </a:xfrm>
          <a:prstGeom prst="roundRect">
            <a:avLst>
              <a:gd name="adj" fmla="val 13690"/>
            </a:avLst>
          </a:prstGeom>
          <a:gradFill rotWithShape="1">
            <a:gsLst>
              <a:gs pos="0">
                <a:srgbClr val="A00000"/>
              </a:gs>
              <a:gs pos="50000">
                <a:srgbClr val="E60000"/>
              </a:gs>
              <a:gs pos="100000">
                <a:srgbClr val="FF0000"/>
              </a:gs>
            </a:gsLst>
            <a:lin ang="0" scaled="1"/>
          </a:gradFill>
          <a:ln w="25400" algn="ctr">
            <a:noFill/>
            <a:round/>
            <a:headEnd/>
            <a:tailEnd/>
          </a:ln>
        </p:spPr>
        <p:txBody>
          <a:bodyPr anchor="ctr"/>
          <a:lstStyle/>
          <a:p>
            <a:pPr fontAlgn="base">
              <a:spcBef>
                <a:spcPct val="0"/>
              </a:spcBef>
              <a:spcAft>
                <a:spcPct val="0"/>
              </a:spcAft>
              <a:defRPr/>
            </a:pPr>
            <a:endParaRPr lang="en-US" b="1">
              <a:solidFill>
                <a:srgbClr val="FFFFFF"/>
              </a:solidFill>
              <a:latin typeface="Century Gothic" pitchFamily="34" charset="0"/>
              <a:ea typeface="ＭＳ Ｐゴシック" pitchFamily="34" charset="-128"/>
              <a:cs typeface="Arial" pitchFamily="34" charset="0"/>
            </a:endParaRPr>
          </a:p>
        </p:txBody>
      </p:sp>
      <p:sp>
        <p:nvSpPr>
          <p:cNvPr id="6" name="Title 1"/>
          <p:cNvSpPr>
            <a:spLocks noGrp="1"/>
          </p:cNvSpPr>
          <p:nvPr>
            <p:ph type="title"/>
          </p:nvPr>
        </p:nvSpPr>
        <p:spPr>
          <a:xfrm>
            <a:off x="158829" y="188640"/>
            <a:ext cx="5781329" cy="432048"/>
          </a:xfrm>
          <a:prstGeom prst="rect">
            <a:avLst/>
          </a:prstGeom>
        </p:spPr>
        <p:txBody>
          <a:bodyPr>
            <a:normAutofit/>
          </a:bodyPr>
          <a:lstStyle>
            <a:lvl1pPr algn="l">
              <a:defRPr sz="2000" b="1">
                <a:solidFill>
                  <a:schemeClr val="bg1"/>
                </a:solidFill>
              </a:defRPr>
            </a:lvl1pPr>
          </a:lstStyle>
          <a:p>
            <a:r>
              <a:rPr lang="en-US" dirty="0" smtClean="0"/>
              <a:t>Click to edit Master title style</a:t>
            </a:r>
            <a:endParaRPr lang="en-US" dirty="0"/>
          </a:p>
        </p:txBody>
      </p:sp>
      <p:sp>
        <p:nvSpPr>
          <p:cNvPr id="4" name="Footer Placeholder 2"/>
          <p:cNvSpPr>
            <a:spLocks noGrp="1"/>
          </p:cNvSpPr>
          <p:nvPr>
            <p:ph type="ftr" sz="quarter" idx="10"/>
          </p:nvPr>
        </p:nvSpPr>
        <p:spPr/>
        <p:txBody>
          <a:bodyPr/>
          <a:lstStyle>
            <a:lvl1pPr>
              <a:defRPr/>
            </a:lvl1pPr>
          </a:lstStyle>
          <a:p>
            <a:pPr>
              <a:defRPr/>
            </a:pPr>
            <a:r>
              <a:rPr lang="id-ID">
                <a:latin typeface="Calibri"/>
              </a:rPr>
              <a:t>CONFIDENTIAL – INTERNAL USE ONLY</a:t>
            </a:r>
            <a:endParaRPr lang="en-US">
              <a:latin typeface="Calibri"/>
            </a:endParaRPr>
          </a:p>
        </p:txBody>
      </p:sp>
    </p:spTree>
    <p:extLst>
      <p:ext uri="{BB962C8B-B14F-4D97-AF65-F5344CB8AC3E}">
        <p14:creationId xmlns:p14="http://schemas.microsoft.com/office/powerpoint/2010/main" val="1562785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AutoShape 131"/>
          <p:cNvSpPr>
            <a:spLocks noChangeArrowheads="1"/>
          </p:cNvSpPr>
          <p:nvPr userDrawn="1"/>
        </p:nvSpPr>
        <p:spPr bwMode="auto">
          <a:xfrm>
            <a:off x="152399" y="147639"/>
            <a:ext cx="5788026" cy="473075"/>
          </a:xfrm>
          <a:prstGeom prst="roundRect">
            <a:avLst>
              <a:gd name="adj" fmla="val 13690"/>
            </a:avLst>
          </a:prstGeom>
          <a:gradFill rotWithShape="1">
            <a:gsLst>
              <a:gs pos="0">
                <a:srgbClr val="A00000"/>
              </a:gs>
              <a:gs pos="50000">
                <a:srgbClr val="E60000"/>
              </a:gs>
              <a:gs pos="100000">
                <a:srgbClr val="FF0000"/>
              </a:gs>
            </a:gsLst>
            <a:lin ang="0" scaled="1"/>
          </a:gradFill>
          <a:ln w="25400" algn="ctr">
            <a:noFill/>
            <a:round/>
            <a:headEnd/>
            <a:tailEnd/>
          </a:ln>
        </p:spPr>
        <p:txBody>
          <a:bodyPr anchor="ctr"/>
          <a:lstStyle/>
          <a:p>
            <a:pPr fontAlgn="base">
              <a:spcBef>
                <a:spcPct val="0"/>
              </a:spcBef>
              <a:spcAft>
                <a:spcPct val="0"/>
              </a:spcAft>
              <a:defRPr/>
            </a:pPr>
            <a:endParaRPr lang="en-US" b="1">
              <a:solidFill>
                <a:srgbClr val="FFFFFF"/>
              </a:solidFill>
              <a:latin typeface="Century Gothic" pitchFamily="34" charset="0"/>
              <a:ea typeface="ＭＳ Ｐゴシック" pitchFamily="34" charset="-128"/>
              <a:cs typeface="Arial" pitchFamily="34" charset="0"/>
            </a:endParaRPr>
          </a:p>
        </p:txBody>
      </p:sp>
      <p:sp>
        <p:nvSpPr>
          <p:cNvPr id="6" name="Title 1"/>
          <p:cNvSpPr txBox="1">
            <a:spLocks/>
          </p:cNvSpPr>
          <p:nvPr userDrawn="1"/>
        </p:nvSpPr>
        <p:spPr>
          <a:xfrm>
            <a:off x="158749" y="188913"/>
            <a:ext cx="5781676" cy="431800"/>
          </a:xfrm>
          <a:prstGeom prst="rect">
            <a:avLst/>
          </a:prstGeom>
        </p:spPr>
        <p:txBody>
          <a:bodyPr anchor="ctr">
            <a:normAutofit/>
          </a:bodyPr>
          <a:lstStyle>
            <a:lvl1pPr algn="l">
              <a:defRPr sz="2000" b="1">
                <a:solidFill>
                  <a:schemeClr val="bg1"/>
                </a:solidFill>
              </a:defRPr>
            </a:lvl1pPr>
          </a:lstStyle>
          <a:p>
            <a:pPr>
              <a:spcBef>
                <a:spcPct val="0"/>
              </a:spcBef>
              <a:defRPr/>
            </a:pPr>
            <a:r>
              <a:rPr lang="en-US" dirty="0" smtClean="0">
                <a:solidFill>
                  <a:prstClr val="white"/>
                </a:solidFill>
                <a:latin typeface="Calibri"/>
                <a:cs typeface="Arial" charset="0"/>
              </a:rPr>
              <a:t>Click to edit Master title style</a:t>
            </a:r>
          </a:p>
        </p:txBody>
      </p:sp>
      <p:sp>
        <p:nvSpPr>
          <p:cNvPr id="2" name="Title 1"/>
          <p:cNvSpPr>
            <a:spLocks noGrp="1"/>
          </p:cNvSpPr>
          <p:nvPr>
            <p:ph type="title"/>
          </p:nvPr>
        </p:nvSpPr>
        <p:spPr>
          <a:xfrm>
            <a:off x="457201" y="744239"/>
            <a:ext cx="3008313" cy="1162050"/>
          </a:xfrm>
          <a:prstGeom prst="rect">
            <a:avLst/>
          </a:prstGeo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2" y="744240"/>
            <a:ext cx="5111750" cy="558357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906290"/>
            <a:ext cx="3008313" cy="44750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5"/>
          <p:cNvSpPr>
            <a:spLocks noGrp="1"/>
          </p:cNvSpPr>
          <p:nvPr>
            <p:ph type="ftr" sz="quarter" idx="10"/>
          </p:nvPr>
        </p:nvSpPr>
        <p:spPr/>
        <p:txBody>
          <a:bodyPr/>
          <a:lstStyle>
            <a:lvl1pPr>
              <a:defRPr/>
            </a:lvl1pPr>
          </a:lstStyle>
          <a:p>
            <a:pPr>
              <a:defRPr/>
            </a:pPr>
            <a:r>
              <a:rPr lang="id-ID">
                <a:latin typeface="Calibri"/>
              </a:rPr>
              <a:t>CONFIDENTIAL – INTERNAL USE ONLY</a:t>
            </a:r>
            <a:endParaRPr lang="en-US">
              <a:latin typeface="Calibri"/>
            </a:endParaRPr>
          </a:p>
        </p:txBody>
      </p:sp>
    </p:spTree>
    <p:extLst>
      <p:ext uri="{BB962C8B-B14F-4D97-AF65-F5344CB8AC3E}">
        <p14:creationId xmlns:p14="http://schemas.microsoft.com/office/powerpoint/2010/main" val="2940880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9"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9"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id-ID">
                <a:latin typeface="Calibri"/>
              </a:rPr>
              <a:t>CONFIDENTIAL – INTERNAL USE ONLY</a:t>
            </a:r>
            <a:endParaRPr lang="en-US">
              <a:latin typeface="Calibri"/>
            </a:endParaRPr>
          </a:p>
        </p:txBody>
      </p:sp>
    </p:spTree>
    <p:extLst>
      <p:ext uri="{BB962C8B-B14F-4D97-AF65-F5344CB8AC3E}">
        <p14:creationId xmlns:p14="http://schemas.microsoft.com/office/powerpoint/2010/main" val="1037031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AutoShape 131"/>
          <p:cNvSpPr>
            <a:spLocks noChangeArrowheads="1"/>
          </p:cNvSpPr>
          <p:nvPr userDrawn="1"/>
        </p:nvSpPr>
        <p:spPr bwMode="auto">
          <a:xfrm>
            <a:off x="152399" y="147639"/>
            <a:ext cx="5788026" cy="473075"/>
          </a:xfrm>
          <a:prstGeom prst="roundRect">
            <a:avLst>
              <a:gd name="adj" fmla="val 13690"/>
            </a:avLst>
          </a:prstGeom>
          <a:gradFill rotWithShape="1">
            <a:gsLst>
              <a:gs pos="0">
                <a:srgbClr val="A00000"/>
              </a:gs>
              <a:gs pos="50000">
                <a:srgbClr val="E60000"/>
              </a:gs>
              <a:gs pos="100000">
                <a:srgbClr val="FF0000"/>
              </a:gs>
            </a:gsLst>
            <a:lin ang="0" scaled="1"/>
          </a:gradFill>
          <a:ln w="25400" algn="ctr">
            <a:noFill/>
            <a:round/>
            <a:headEnd/>
            <a:tailEnd/>
          </a:ln>
        </p:spPr>
        <p:txBody>
          <a:bodyPr anchor="ctr"/>
          <a:lstStyle/>
          <a:p>
            <a:pPr fontAlgn="base">
              <a:spcBef>
                <a:spcPct val="0"/>
              </a:spcBef>
              <a:spcAft>
                <a:spcPct val="0"/>
              </a:spcAft>
              <a:defRPr/>
            </a:pPr>
            <a:endParaRPr lang="en-US" b="1">
              <a:solidFill>
                <a:srgbClr val="FFFFFF"/>
              </a:solidFill>
              <a:latin typeface="Century Gothic" pitchFamily="34" charset="0"/>
              <a:ea typeface="ＭＳ Ｐゴシック" pitchFamily="34" charset="-128"/>
              <a:cs typeface="Arial" pitchFamily="34" charset="0"/>
            </a:endParaRPr>
          </a:p>
        </p:txBody>
      </p:sp>
      <p:sp>
        <p:nvSpPr>
          <p:cNvPr id="3" name="Vertical Text Placeholder 2"/>
          <p:cNvSpPr>
            <a:spLocks noGrp="1"/>
          </p:cNvSpPr>
          <p:nvPr>
            <p:ph type="body" orient="vert" idx="1"/>
          </p:nvPr>
        </p:nvSpPr>
        <p:spPr>
          <a:xfrm>
            <a:off x="457200" y="1196755"/>
            <a:ext cx="8229601" cy="492941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1"/>
          <p:cNvSpPr>
            <a:spLocks noGrp="1"/>
          </p:cNvSpPr>
          <p:nvPr>
            <p:ph type="title"/>
          </p:nvPr>
        </p:nvSpPr>
        <p:spPr>
          <a:xfrm>
            <a:off x="158829" y="188640"/>
            <a:ext cx="5781329" cy="432048"/>
          </a:xfrm>
          <a:prstGeom prst="rect">
            <a:avLst/>
          </a:prstGeom>
        </p:spPr>
        <p:txBody>
          <a:bodyPr>
            <a:normAutofit/>
          </a:bodyPr>
          <a:lstStyle>
            <a:lvl1pPr algn="l">
              <a:defRPr sz="2000" b="1">
                <a:solidFill>
                  <a:schemeClr val="bg1"/>
                </a:solidFill>
              </a:defRPr>
            </a:lvl1pPr>
          </a:lstStyle>
          <a:p>
            <a:r>
              <a:rPr lang="en-US" dirty="0" smtClean="0"/>
              <a:t>Click to edit Master title style</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id-ID">
                <a:latin typeface="Calibri"/>
              </a:rPr>
              <a:t>CONFIDENTIAL – INTERNAL USE ONLY</a:t>
            </a:r>
            <a:endParaRPr lang="en-US">
              <a:latin typeface="Calibri"/>
            </a:endParaRPr>
          </a:p>
        </p:txBody>
      </p:sp>
    </p:spTree>
    <p:extLst>
      <p:ext uri="{BB962C8B-B14F-4D97-AF65-F5344CB8AC3E}">
        <p14:creationId xmlns:p14="http://schemas.microsoft.com/office/powerpoint/2010/main" val="2865449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a:prstGeom prst="rect">
            <a:avLst/>
          </a:prstGeo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r>
              <a:rPr lang="id-ID">
                <a:latin typeface="Calibri"/>
              </a:rPr>
              <a:t>CONFIDENTIAL – INTERNAL USE ONLY</a:t>
            </a:r>
            <a:endParaRPr lang="en-US">
              <a:latin typeface="Calibri"/>
            </a:endParaRPr>
          </a:p>
        </p:txBody>
      </p:sp>
    </p:spTree>
    <p:extLst>
      <p:ext uri="{BB962C8B-B14F-4D97-AF65-F5344CB8AC3E}">
        <p14:creationId xmlns:p14="http://schemas.microsoft.com/office/powerpoint/2010/main" val="2069524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1"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Date Placeholder 3"/>
          <p:cNvSpPr>
            <a:spLocks noGrp="1"/>
          </p:cNvSpPr>
          <p:nvPr>
            <p:ph type="dt" sz="half" idx="10"/>
          </p:nvPr>
        </p:nvSpPr>
        <p:spPr>
          <a:xfrm>
            <a:off x="457201" y="6356351"/>
            <a:ext cx="2133599" cy="365125"/>
          </a:xfrm>
          <a:prstGeom prst="rect">
            <a:avLst/>
          </a:prstGeom>
        </p:spPr>
        <p:txBody>
          <a:bodyPr/>
          <a:lstStyle>
            <a:lvl1pPr fontAlgn="auto">
              <a:spcBef>
                <a:spcPts val="0"/>
              </a:spcBef>
              <a:spcAft>
                <a:spcPts val="0"/>
              </a:spcAft>
              <a:defRPr>
                <a:solidFill>
                  <a:prstClr val="black">
                    <a:tint val="75000"/>
                  </a:prstClr>
                </a:solidFill>
                <a:latin typeface="+mn-lt"/>
                <a:cs typeface="+mn-cs"/>
              </a:defRPr>
            </a:lvl1pPr>
          </a:lstStyle>
          <a:p>
            <a:pPr>
              <a:defRPr/>
            </a:pPr>
            <a:fld id="{3E4662F0-CD4B-4880-A9A1-4B2AA728DA09}" type="datetime1">
              <a:rPr lang="id-ID">
                <a:latin typeface="Calibri"/>
              </a:rPr>
              <a:pPr>
                <a:defRPr/>
              </a:pPr>
              <a:t>10/07/2014</a:t>
            </a:fld>
            <a:endParaRPr lang="en-US">
              <a:latin typeface="Calibri"/>
            </a:endParaRPr>
          </a:p>
        </p:txBody>
      </p:sp>
      <p:sp>
        <p:nvSpPr>
          <p:cNvPr id="4" name="Footer Placeholder 4"/>
          <p:cNvSpPr>
            <a:spLocks noGrp="1"/>
          </p:cNvSpPr>
          <p:nvPr>
            <p:ph type="ftr" sz="quarter" idx="11"/>
          </p:nvPr>
        </p:nvSpPr>
        <p:spPr/>
        <p:txBody>
          <a:bodyPr/>
          <a:lstStyle>
            <a:lvl1pPr>
              <a:defRPr/>
            </a:lvl1pPr>
          </a:lstStyle>
          <a:p>
            <a:pPr>
              <a:defRPr/>
            </a:pPr>
            <a:r>
              <a:rPr lang="en-US">
                <a:latin typeface="Calibri"/>
              </a:rPr>
              <a:t>STRICTLY CONFIDENTIAL</a:t>
            </a:r>
          </a:p>
        </p:txBody>
      </p:sp>
    </p:spTree>
    <p:extLst>
      <p:ext uri="{BB962C8B-B14F-4D97-AF65-F5344CB8AC3E}">
        <p14:creationId xmlns:p14="http://schemas.microsoft.com/office/powerpoint/2010/main" val="4107923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cxnSp>
        <p:nvCxnSpPr>
          <p:cNvPr id="2" name="Straight Connector 1"/>
          <p:cNvCxnSpPr/>
          <p:nvPr userDrawn="1"/>
        </p:nvCxnSpPr>
        <p:spPr>
          <a:xfrm>
            <a:off x="112714" y="700088"/>
            <a:ext cx="8893176" cy="0"/>
          </a:xfrm>
          <a:prstGeom prst="line">
            <a:avLst/>
          </a:prstGeom>
          <a:ln w="38100" cmpd="thickThi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1759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1"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Date Placeholder 3"/>
          <p:cNvSpPr>
            <a:spLocks noGrp="1"/>
          </p:cNvSpPr>
          <p:nvPr>
            <p:ph type="dt" sz="half" idx="10"/>
          </p:nvPr>
        </p:nvSpPr>
        <p:spPr>
          <a:xfrm>
            <a:off x="457201" y="6356351"/>
            <a:ext cx="2133599" cy="365125"/>
          </a:xfrm>
          <a:prstGeom prst="rect">
            <a:avLst/>
          </a:prstGeom>
        </p:spPr>
        <p:txBody>
          <a:bodyPr/>
          <a:lstStyle>
            <a:lvl1pPr fontAlgn="auto">
              <a:spcBef>
                <a:spcPts val="0"/>
              </a:spcBef>
              <a:spcAft>
                <a:spcPts val="0"/>
              </a:spcAft>
              <a:defRPr>
                <a:solidFill>
                  <a:prstClr val="black"/>
                </a:solidFill>
                <a:latin typeface="+mn-lt"/>
                <a:cs typeface="+mn-cs"/>
              </a:defRPr>
            </a:lvl1pPr>
          </a:lstStyle>
          <a:p>
            <a:pPr>
              <a:defRPr/>
            </a:pPr>
            <a:fld id="{384AC8E1-0424-4032-91E3-3591B1D6D584}" type="datetimeFigureOut">
              <a:rPr lang="en-US">
                <a:latin typeface="Calibri"/>
              </a:rPr>
              <a:pPr>
                <a:defRPr/>
              </a:pPr>
              <a:t>7/10/2014</a:t>
            </a:fld>
            <a:endParaRPr lang="en-US">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5" name="Slide Number Placeholder 5"/>
          <p:cNvSpPr>
            <a:spLocks noGrp="1"/>
          </p:cNvSpPr>
          <p:nvPr>
            <p:ph type="sldNum" sz="quarter" idx="12"/>
          </p:nvPr>
        </p:nvSpPr>
        <p:spPr>
          <a:xfrm>
            <a:off x="6553202" y="6356351"/>
            <a:ext cx="2133599" cy="365125"/>
          </a:xfrm>
          <a:prstGeom prst="rect">
            <a:avLst/>
          </a:prstGeom>
        </p:spPr>
        <p:txBody>
          <a:bodyPr/>
          <a:lstStyle>
            <a:lvl1pPr fontAlgn="auto">
              <a:spcBef>
                <a:spcPts val="0"/>
              </a:spcBef>
              <a:spcAft>
                <a:spcPts val="0"/>
              </a:spcAft>
              <a:defRPr>
                <a:solidFill>
                  <a:prstClr val="black"/>
                </a:solidFill>
                <a:latin typeface="+mn-lt"/>
                <a:cs typeface="+mn-cs"/>
              </a:defRPr>
            </a:lvl1pPr>
          </a:lstStyle>
          <a:p>
            <a:pPr>
              <a:defRPr/>
            </a:pPr>
            <a:fld id="{81F5CC76-F664-4D6B-B58D-E6A50041D817}" type="slidenum">
              <a:rPr lang="en-US">
                <a:latin typeface="Calibri"/>
              </a:rPr>
              <a:pPr>
                <a:defRPr/>
              </a:pPr>
              <a:t>‹#›</a:t>
            </a:fld>
            <a:endParaRPr lang="en-US">
              <a:latin typeface="Calibri"/>
            </a:endParaRPr>
          </a:p>
        </p:txBody>
      </p:sp>
    </p:spTree>
    <p:extLst>
      <p:ext uri="{BB962C8B-B14F-4D97-AF65-F5344CB8AC3E}">
        <p14:creationId xmlns:p14="http://schemas.microsoft.com/office/powerpoint/2010/main" val="184455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1"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Date Placeholder 3"/>
          <p:cNvSpPr>
            <a:spLocks noGrp="1"/>
          </p:cNvSpPr>
          <p:nvPr>
            <p:ph type="dt" sz="half" idx="10"/>
          </p:nvPr>
        </p:nvSpPr>
        <p:spPr>
          <a:xfrm>
            <a:off x="457201" y="6356351"/>
            <a:ext cx="2133599" cy="365125"/>
          </a:xfrm>
          <a:prstGeom prst="rect">
            <a:avLst/>
          </a:prstGeom>
        </p:spPr>
        <p:txBody>
          <a:bodyPr/>
          <a:lstStyle>
            <a:lvl1pPr fontAlgn="auto">
              <a:spcBef>
                <a:spcPts val="0"/>
              </a:spcBef>
              <a:spcAft>
                <a:spcPts val="0"/>
              </a:spcAft>
              <a:defRPr>
                <a:solidFill>
                  <a:prstClr val="black"/>
                </a:solidFill>
                <a:latin typeface="+mn-lt"/>
                <a:cs typeface="+mn-cs"/>
              </a:defRPr>
            </a:lvl1pPr>
          </a:lstStyle>
          <a:p>
            <a:pPr>
              <a:defRPr/>
            </a:pPr>
            <a:fld id="{384AC8E1-0424-4032-91E3-3591B1D6D584}" type="datetimeFigureOut">
              <a:rPr lang="en-US">
                <a:latin typeface="Calibri"/>
              </a:rPr>
              <a:pPr>
                <a:defRPr/>
              </a:pPr>
              <a:t>7/10/2014</a:t>
            </a:fld>
            <a:endParaRPr lang="en-US">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5" name="Slide Number Placeholder 5"/>
          <p:cNvSpPr>
            <a:spLocks noGrp="1"/>
          </p:cNvSpPr>
          <p:nvPr>
            <p:ph type="sldNum" sz="quarter" idx="12"/>
          </p:nvPr>
        </p:nvSpPr>
        <p:spPr>
          <a:xfrm>
            <a:off x="6553202" y="6356351"/>
            <a:ext cx="2133599" cy="365125"/>
          </a:xfrm>
          <a:prstGeom prst="rect">
            <a:avLst/>
          </a:prstGeom>
        </p:spPr>
        <p:txBody>
          <a:bodyPr/>
          <a:lstStyle>
            <a:lvl1pPr fontAlgn="auto">
              <a:spcBef>
                <a:spcPts val="0"/>
              </a:spcBef>
              <a:spcAft>
                <a:spcPts val="0"/>
              </a:spcAft>
              <a:defRPr>
                <a:solidFill>
                  <a:prstClr val="black"/>
                </a:solidFill>
                <a:latin typeface="+mn-lt"/>
                <a:cs typeface="+mn-cs"/>
              </a:defRPr>
            </a:lvl1pPr>
          </a:lstStyle>
          <a:p>
            <a:pPr>
              <a:defRPr/>
            </a:pPr>
            <a:fld id="{E4498AAF-4D59-4521-ABDF-93068288B870}" type="slidenum">
              <a:rPr lang="en-US">
                <a:latin typeface="Calibri"/>
              </a:rPr>
              <a:pPr>
                <a:defRPr/>
              </a:pPr>
              <a:t>‹#›</a:t>
            </a:fld>
            <a:endParaRPr lang="en-US">
              <a:latin typeface="Calibri"/>
            </a:endParaRPr>
          </a:p>
        </p:txBody>
      </p:sp>
    </p:spTree>
    <p:extLst>
      <p:ext uri="{BB962C8B-B14F-4D97-AF65-F5344CB8AC3E}">
        <p14:creationId xmlns:p14="http://schemas.microsoft.com/office/powerpoint/2010/main" val="3500963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1"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Date Placeholder 3"/>
          <p:cNvSpPr>
            <a:spLocks noGrp="1"/>
          </p:cNvSpPr>
          <p:nvPr>
            <p:ph type="dt" sz="half" idx="10"/>
          </p:nvPr>
        </p:nvSpPr>
        <p:spPr>
          <a:xfrm>
            <a:off x="457201" y="6356351"/>
            <a:ext cx="2133599" cy="365125"/>
          </a:xfrm>
          <a:prstGeom prst="rect">
            <a:avLst/>
          </a:prstGeom>
        </p:spPr>
        <p:txBody>
          <a:bodyPr/>
          <a:lstStyle>
            <a:lvl1pPr fontAlgn="auto">
              <a:spcBef>
                <a:spcPts val="0"/>
              </a:spcBef>
              <a:spcAft>
                <a:spcPts val="0"/>
              </a:spcAft>
              <a:defRPr>
                <a:solidFill>
                  <a:prstClr val="black"/>
                </a:solidFill>
                <a:latin typeface="+mn-lt"/>
                <a:cs typeface="+mn-cs"/>
              </a:defRPr>
            </a:lvl1pPr>
          </a:lstStyle>
          <a:p>
            <a:pPr>
              <a:defRPr/>
            </a:pPr>
            <a:fld id="{384AC8E1-0424-4032-91E3-3591B1D6D584}" type="datetimeFigureOut">
              <a:rPr lang="en-US">
                <a:latin typeface="Calibri"/>
              </a:rPr>
              <a:pPr>
                <a:defRPr/>
              </a:pPr>
              <a:t>7/10/2014</a:t>
            </a:fld>
            <a:endParaRPr lang="en-US">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5" name="Slide Number Placeholder 5"/>
          <p:cNvSpPr>
            <a:spLocks noGrp="1"/>
          </p:cNvSpPr>
          <p:nvPr>
            <p:ph type="sldNum" sz="quarter" idx="12"/>
          </p:nvPr>
        </p:nvSpPr>
        <p:spPr>
          <a:xfrm>
            <a:off x="6553202" y="6356351"/>
            <a:ext cx="2133599" cy="365125"/>
          </a:xfrm>
          <a:prstGeom prst="rect">
            <a:avLst/>
          </a:prstGeom>
        </p:spPr>
        <p:txBody>
          <a:bodyPr/>
          <a:lstStyle>
            <a:lvl1pPr fontAlgn="auto">
              <a:spcBef>
                <a:spcPts val="0"/>
              </a:spcBef>
              <a:spcAft>
                <a:spcPts val="0"/>
              </a:spcAft>
              <a:defRPr>
                <a:solidFill>
                  <a:prstClr val="black"/>
                </a:solidFill>
                <a:latin typeface="+mn-lt"/>
                <a:cs typeface="+mn-cs"/>
              </a:defRPr>
            </a:lvl1pPr>
          </a:lstStyle>
          <a:p>
            <a:pPr>
              <a:defRPr/>
            </a:pPr>
            <a:fld id="{A94D7B4A-040B-441E-B954-2B500229F418}" type="slidenum">
              <a:rPr lang="en-US">
                <a:latin typeface="Calibri"/>
              </a:rPr>
              <a:pPr>
                <a:defRPr/>
              </a:pPr>
              <a:t>‹#›</a:t>
            </a:fld>
            <a:endParaRPr lang="en-US">
              <a:latin typeface="Calibri"/>
            </a:endParaRPr>
          </a:p>
        </p:txBody>
      </p:sp>
    </p:spTree>
    <p:extLst>
      <p:ext uri="{BB962C8B-B14F-4D97-AF65-F5344CB8AC3E}">
        <p14:creationId xmlns:p14="http://schemas.microsoft.com/office/powerpoint/2010/main" val="1487991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1"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Date Placeholder 3"/>
          <p:cNvSpPr>
            <a:spLocks noGrp="1"/>
          </p:cNvSpPr>
          <p:nvPr>
            <p:ph type="dt" sz="half" idx="10"/>
          </p:nvPr>
        </p:nvSpPr>
        <p:spPr>
          <a:xfrm>
            <a:off x="457201" y="6356351"/>
            <a:ext cx="2133599" cy="365125"/>
          </a:xfrm>
          <a:prstGeom prst="rect">
            <a:avLst/>
          </a:prstGeom>
        </p:spPr>
        <p:txBody>
          <a:bodyPr/>
          <a:lstStyle>
            <a:lvl1pPr fontAlgn="auto">
              <a:spcBef>
                <a:spcPts val="0"/>
              </a:spcBef>
              <a:spcAft>
                <a:spcPts val="0"/>
              </a:spcAft>
              <a:defRPr>
                <a:solidFill>
                  <a:prstClr val="black"/>
                </a:solidFill>
                <a:latin typeface="+mn-lt"/>
                <a:cs typeface="+mn-cs"/>
              </a:defRPr>
            </a:lvl1pPr>
          </a:lstStyle>
          <a:p>
            <a:pPr>
              <a:defRPr/>
            </a:pPr>
            <a:fld id="{384AC8E1-0424-4032-91E3-3591B1D6D584}" type="datetimeFigureOut">
              <a:rPr lang="en-US">
                <a:latin typeface="Calibri"/>
              </a:rPr>
              <a:pPr>
                <a:defRPr/>
              </a:pPr>
              <a:t>7/10/2014</a:t>
            </a:fld>
            <a:endParaRPr lang="en-US">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5" name="Slide Number Placeholder 5"/>
          <p:cNvSpPr>
            <a:spLocks noGrp="1"/>
          </p:cNvSpPr>
          <p:nvPr>
            <p:ph type="sldNum" sz="quarter" idx="12"/>
          </p:nvPr>
        </p:nvSpPr>
        <p:spPr>
          <a:xfrm>
            <a:off x="6553202" y="6356351"/>
            <a:ext cx="2133599" cy="365125"/>
          </a:xfrm>
          <a:prstGeom prst="rect">
            <a:avLst/>
          </a:prstGeom>
        </p:spPr>
        <p:txBody>
          <a:bodyPr/>
          <a:lstStyle>
            <a:lvl1pPr fontAlgn="auto">
              <a:spcBef>
                <a:spcPts val="0"/>
              </a:spcBef>
              <a:spcAft>
                <a:spcPts val="0"/>
              </a:spcAft>
              <a:defRPr>
                <a:solidFill>
                  <a:prstClr val="black"/>
                </a:solidFill>
                <a:latin typeface="+mn-lt"/>
                <a:cs typeface="+mn-cs"/>
              </a:defRPr>
            </a:lvl1pPr>
          </a:lstStyle>
          <a:p>
            <a:pPr>
              <a:defRPr/>
            </a:pPr>
            <a:fld id="{096157DE-BFB8-49F4-AB05-4720A55A0DB2}" type="slidenum">
              <a:rPr lang="en-US">
                <a:latin typeface="Calibri"/>
              </a:rPr>
              <a:pPr>
                <a:defRPr/>
              </a:pPr>
              <a:t>‹#›</a:t>
            </a:fld>
            <a:endParaRPr lang="en-US">
              <a:latin typeface="Calibri"/>
            </a:endParaRPr>
          </a:p>
        </p:txBody>
      </p:sp>
    </p:spTree>
    <p:extLst>
      <p:ext uri="{BB962C8B-B14F-4D97-AF65-F5344CB8AC3E}">
        <p14:creationId xmlns:p14="http://schemas.microsoft.com/office/powerpoint/2010/main" val="6178000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Content">
    <p:spTree>
      <p:nvGrpSpPr>
        <p:cNvPr id="1" name=""/>
        <p:cNvGrpSpPr/>
        <p:nvPr/>
      </p:nvGrpSpPr>
      <p:grpSpPr>
        <a:xfrm>
          <a:off x="0" y="0"/>
          <a:ext cx="0" cy="0"/>
          <a:chOff x="0" y="0"/>
          <a:chExt cx="0" cy="0"/>
        </a:xfrm>
      </p:grpSpPr>
      <p:pic>
        <p:nvPicPr>
          <p:cNvPr id="2" name="Picture 7"/>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948614" y="0"/>
            <a:ext cx="1019175" cy="463550"/>
          </a:xfrm>
          <a:prstGeom prst="rect">
            <a:avLst/>
          </a:prstGeom>
          <a:noFill/>
          <a:ln w="9525">
            <a:noFill/>
            <a:miter lim="800000"/>
            <a:headEnd/>
            <a:tailEnd/>
          </a:ln>
        </p:spPr>
      </p:pic>
    </p:spTree>
    <p:extLst>
      <p:ext uri="{BB962C8B-B14F-4D97-AF65-F5344CB8AC3E}">
        <p14:creationId xmlns:p14="http://schemas.microsoft.com/office/powerpoint/2010/main" val="39426019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1" cy="1143000"/>
          </a:xfrm>
          <a:prstGeom prst="rect">
            <a:avLst/>
          </a:prstGeo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1"/>
            <a:ext cx="8229601" cy="4525963"/>
          </a:xfrm>
        </p:spPr>
        <p:txBody>
          <a:bodyPr rtlCol="0">
            <a:normAutofit/>
          </a:bodyPr>
          <a:lstStyle/>
          <a:p>
            <a:pPr lvl="0"/>
            <a:endParaRPr lang="en-GB" noProof="0" smtClean="0"/>
          </a:p>
        </p:txBody>
      </p:sp>
    </p:spTree>
    <p:extLst>
      <p:ext uri="{BB962C8B-B14F-4D97-AF65-F5344CB8AC3E}">
        <p14:creationId xmlns:p14="http://schemas.microsoft.com/office/powerpoint/2010/main" val="31179676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1" cy="1362075"/>
          </a:xfrm>
          <a:prstGeom prst="rect">
            <a:avLst/>
          </a:prstGeom>
        </p:spPr>
        <p:txBody>
          <a:bodyPr anchor="t"/>
          <a:lstStyle>
            <a:lvl1pPr algn="l">
              <a:defRPr sz="4000" b="1" cap="all"/>
            </a:lvl1pPr>
          </a:lstStyle>
          <a:p>
            <a:r>
              <a:rPr lang="en-US" smtClean="0"/>
              <a:t>Click to edit Master title style</a:t>
            </a:r>
            <a:endParaRPr lang="en-US"/>
          </a:p>
        </p:txBody>
      </p:sp>
    </p:spTree>
    <p:extLst>
      <p:ext uri="{BB962C8B-B14F-4D97-AF65-F5344CB8AC3E}">
        <p14:creationId xmlns:p14="http://schemas.microsoft.com/office/powerpoint/2010/main" val="37414052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0977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
        <p:nvSpPr>
          <p:cNvPr id="14" name="Title 1"/>
          <p:cNvSpPr>
            <a:spLocks noGrp="1"/>
          </p:cNvSpPr>
          <p:nvPr>
            <p:ph type="title"/>
          </p:nvPr>
        </p:nvSpPr>
        <p:spPr>
          <a:xfrm>
            <a:off x="457200" y="274638"/>
            <a:ext cx="8229601" cy="1143000"/>
          </a:xfrm>
          <a:prstGeom prst="rect">
            <a:avLst/>
          </a:prstGeom>
        </p:spPr>
        <p:txBody>
          <a:bodyPr/>
          <a:lstStyle/>
          <a:p>
            <a:r>
              <a:rPr lang="en-US" smtClean="0"/>
              <a:t>Click to edit Master title style</a:t>
            </a:r>
            <a:endParaRPr lang="en-US"/>
          </a:p>
        </p:txBody>
      </p:sp>
      <p:sp>
        <p:nvSpPr>
          <p:cNvPr id="15" name="Vertical Text Placeholder 2"/>
          <p:cNvSpPr>
            <a:spLocks noGrp="1"/>
          </p:cNvSpPr>
          <p:nvPr>
            <p:ph type="body" orient="vert" idx="1"/>
          </p:nvPr>
        </p:nvSpPr>
        <p:spPr>
          <a:xfrm>
            <a:off x="457200" y="1600204"/>
            <a:ext cx="8229601"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a:xfrm>
            <a:off x="3124201" y="6356351"/>
            <a:ext cx="2895600" cy="365125"/>
          </a:xfrm>
        </p:spPr>
        <p:txBody>
          <a:bodyPr/>
          <a:lstStyle>
            <a:lvl1pPr>
              <a:defRPr>
                <a:solidFill>
                  <a:prstClr val="black"/>
                </a:solidFill>
              </a:defRPr>
            </a:lvl1pPr>
          </a:lstStyle>
          <a:p>
            <a:pPr>
              <a:defRPr/>
            </a:pPr>
            <a:endParaRPr lang="en-US">
              <a:latin typeface="Calibri"/>
            </a:endParaRPr>
          </a:p>
        </p:txBody>
      </p:sp>
    </p:spTree>
    <p:extLst>
      <p:ext uri="{BB962C8B-B14F-4D97-AF65-F5344CB8AC3E}">
        <p14:creationId xmlns:p14="http://schemas.microsoft.com/office/powerpoint/2010/main" val="2831624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8" name="Picture 13"/>
          <p:cNvPicPr>
            <a:picLocks noChangeAspect="1" noChangeArrowheads="1"/>
          </p:cNvPicPr>
          <p:nvPr/>
        </p:nvPicPr>
        <p:blipFill>
          <a:blip r:embed="rId24" cstate="print">
            <a:extLst>
              <a:ext uri="{28A0092B-C50C-407E-A947-70E740481C1C}">
                <a14:useLocalDpi xmlns:a14="http://schemas.microsoft.com/office/drawing/2010/main"/>
              </a:ext>
            </a:extLst>
          </a:blip>
          <a:srcRect/>
          <a:stretch>
            <a:fillRect/>
          </a:stretch>
        </p:blipFill>
        <p:spPr bwMode="auto">
          <a:xfrm>
            <a:off x="2339975" y="1773238"/>
            <a:ext cx="6781800" cy="5040312"/>
          </a:xfrm>
          <a:prstGeom prst="rect">
            <a:avLst/>
          </a:prstGeom>
          <a:noFill/>
          <a:ln w="12700">
            <a:noFill/>
            <a:miter lim="800000"/>
            <a:headEnd/>
            <a:tailEnd/>
          </a:ln>
        </p:spPr>
      </p:pic>
      <p:sp>
        <p:nvSpPr>
          <p:cNvPr id="2051" name="Text Placeholder 2"/>
          <p:cNvSpPr>
            <a:spLocks noGrp="1"/>
          </p:cNvSpPr>
          <p:nvPr>
            <p:ph type="body" idx="1"/>
          </p:nvPr>
        </p:nvSpPr>
        <p:spPr bwMode="auto">
          <a:xfrm>
            <a:off x="457200" y="1600201"/>
            <a:ext cx="8229601"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971551" y="6519864"/>
            <a:ext cx="2895600" cy="365125"/>
          </a:xfrm>
          <a:prstGeom prst="rect">
            <a:avLst/>
          </a:prstGeom>
        </p:spPr>
        <p:txBody>
          <a:bodyPr vert="horz" lIns="91440" tIns="45720" rIns="91440" bIns="45720" rtlCol="0" anchor="ctr"/>
          <a:lstStyle>
            <a:lvl1pPr algn="l" fontAlgn="auto">
              <a:spcBef>
                <a:spcPts val="0"/>
              </a:spcBef>
              <a:spcAft>
                <a:spcPts val="0"/>
              </a:spcAft>
              <a:defRPr sz="1050" i="0">
                <a:solidFill>
                  <a:prstClr val="black">
                    <a:tint val="75000"/>
                  </a:prstClr>
                </a:solidFill>
                <a:effectLst>
                  <a:outerShdw blurRad="38100" dist="38100" dir="2700000" algn="tl">
                    <a:srgbClr val="000000">
                      <a:alpha val="43137"/>
                    </a:srgbClr>
                  </a:outerShdw>
                </a:effectLst>
                <a:latin typeface="+mn-lt"/>
                <a:cs typeface="+mn-cs"/>
              </a:defRPr>
            </a:lvl1pPr>
          </a:lstStyle>
          <a:p>
            <a:pPr>
              <a:defRPr/>
            </a:pPr>
            <a:r>
              <a:rPr lang="id-ID">
                <a:latin typeface="Calibri"/>
              </a:rPr>
              <a:t>CONFIDENTIAL – INTERNAL USE ONLY</a:t>
            </a:r>
            <a:endParaRPr lang="en-US">
              <a:latin typeface="Calibri"/>
            </a:endParaRPr>
          </a:p>
        </p:txBody>
      </p:sp>
      <p:sp>
        <p:nvSpPr>
          <p:cNvPr id="12" name="Text Box 12"/>
          <p:cNvSpPr txBox="1">
            <a:spLocks noChangeArrowheads="1"/>
          </p:cNvSpPr>
          <p:nvPr/>
        </p:nvSpPr>
        <p:spPr bwMode="auto">
          <a:xfrm>
            <a:off x="8382001" y="6324600"/>
            <a:ext cx="457199" cy="433254"/>
          </a:xfrm>
          <a:prstGeom prst="ellipse">
            <a:avLst/>
          </a:prstGeom>
          <a:noFill/>
          <a:ln>
            <a:solidFill>
              <a:srgbClr val="FFFFFF"/>
            </a:solidFill>
            <a:headEnd/>
            <a:tailEnd/>
          </a:ln>
        </p:spPr>
        <p:style>
          <a:lnRef idx="2">
            <a:schemeClr val="accent6"/>
          </a:lnRef>
          <a:fillRef idx="1">
            <a:schemeClr val="lt1"/>
          </a:fillRef>
          <a:effectRef idx="0">
            <a:schemeClr val="accent6"/>
          </a:effectRef>
          <a:fontRef idx="minor">
            <a:schemeClr val="dk1"/>
          </a:fontRef>
        </p:style>
        <p:txBody>
          <a:bodyPr wrap="square">
            <a:noAutofit/>
          </a:bodyPr>
          <a:lstStyle/>
          <a:p>
            <a:pPr algn="ctr">
              <a:defRPr/>
            </a:pPr>
            <a:fld id="{2DDA4ACB-A506-463B-9F68-19FC14E074CA}" type="slidenum">
              <a:rPr lang="en-US" sz="1050" b="1">
                <a:solidFill>
                  <a:srgbClr val="FFFFFF"/>
                </a:solidFill>
                <a:latin typeface="Century Gothic" pitchFamily="34" charset="0"/>
                <a:cs typeface="Times New Roman" pitchFamily="18" charset="0"/>
              </a:rPr>
              <a:pPr algn="ctr">
                <a:defRPr/>
              </a:pPr>
              <a:t>‹#›</a:t>
            </a:fld>
            <a:endParaRPr lang="en-US" sz="1000" b="1" dirty="0">
              <a:solidFill>
                <a:srgbClr val="FFFFFF"/>
              </a:solidFill>
              <a:latin typeface="Century Gothic" pitchFamily="34" charset="0"/>
              <a:cs typeface="Times New Roman" pitchFamily="18" charset="0"/>
            </a:endParaRPr>
          </a:p>
        </p:txBody>
      </p:sp>
      <p:pic>
        <p:nvPicPr>
          <p:cNvPr id="8" name="Picture 7"/>
          <p:cNvPicPr>
            <a:picLocks noChangeAspect="1"/>
          </p:cNvPicPr>
          <p:nvPr userDrawn="1"/>
        </p:nvPicPr>
        <p:blipFill>
          <a:blip r:embed="rId25" cstate="print"/>
          <a:stretch>
            <a:fillRect/>
          </a:stretch>
        </p:blipFill>
        <p:spPr>
          <a:xfrm>
            <a:off x="7391400" y="0"/>
            <a:ext cx="1750103" cy="787546"/>
          </a:xfrm>
          <a:prstGeom prst="rect">
            <a:avLst/>
          </a:prstGeom>
        </p:spPr>
      </p:pic>
      <p:pic>
        <p:nvPicPr>
          <p:cNvPr id="7" name="Picture 6" descr="gsma_dis_res_cmyk_rev.eps"/>
          <p:cNvPicPr>
            <a:picLocks noChangeAspect="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a:off x="5562600" y="76200"/>
            <a:ext cx="1679575" cy="685800"/>
          </a:xfrm>
          <a:prstGeom prst="rect">
            <a:avLst/>
          </a:prstGeom>
          <a:solidFill>
            <a:schemeClr val="tx1"/>
          </a:solidFill>
          <a:ln>
            <a:noFill/>
          </a:ln>
        </p:spPr>
      </p:pic>
    </p:spTree>
    <p:extLst>
      <p:ext uri="{BB962C8B-B14F-4D97-AF65-F5344CB8AC3E}">
        <p14:creationId xmlns:p14="http://schemas.microsoft.com/office/powerpoint/2010/main" val="366423019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j-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j-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9.emf"/></Relationships>
</file>

<file path=ppt/slides/_rels/slide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jpeg"/><Relationship Id="rId3" Type="http://schemas.openxmlformats.org/officeDocument/2006/relationships/image" Target="../media/image25.jpeg"/><Relationship Id="rId7" Type="http://schemas.openxmlformats.org/officeDocument/2006/relationships/image" Target="../media/image29.jpeg"/><Relationship Id="rId12" Type="http://schemas.openxmlformats.org/officeDocument/2006/relationships/image" Target="../media/image34.jpeg"/><Relationship Id="rId17" Type="http://schemas.openxmlformats.org/officeDocument/2006/relationships/image" Target="../media/image39.jpeg"/><Relationship Id="rId2" Type="http://schemas.openxmlformats.org/officeDocument/2006/relationships/image" Target="../media/image24.png"/><Relationship Id="rId16"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5" Type="http://schemas.openxmlformats.org/officeDocument/2006/relationships/image" Target="../media/image3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 Id="rId1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emf"/></Relationships>
</file>

<file path=ppt/slides/_rels/slide16.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6629400"/>
            <a:ext cx="9144000" cy="228600"/>
          </a:xfrm>
          <a:prstGeom prst="rect">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2"/>
          <p:cNvPicPr>
            <a:picLocks noChangeAspect="1" noChangeArrowheads="1"/>
          </p:cNvPicPr>
          <p:nvPr/>
        </p:nvPicPr>
        <p:blipFill>
          <a:blip r:embed="rId2" cstate="print"/>
          <a:srcRect/>
          <a:stretch>
            <a:fillRect/>
          </a:stretch>
        </p:blipFill>
        <p:spPr bwMode="auto">
          <a:xfrm>
            <a:off x="762000" y="5029200"/>
            <a:ext cx="7486650" cy="1600200"/>
          </a:xfrm>
          <a:prstGeom prst="rect">
            <a:avLst/>
          </a:prstGeom>
          <a:noFill/>
          <a:ln w="9525">
            <a:noFill/>
            <a:miter lim="800000"/>
            <a:headEnd/>
            <a:tailEnd/>
          </a:ln>
        </p:spPr>
      </p:pic>
      <p:sp>
        <p:nvSpPr>
          <p:cNvPr id="18" name="Rectangle 1"/>
          <p:cNvSpPr txBox="1">
            <a:spLocks/>
          </p:cNvSpPr>
          <p:nvPr/>
        </p:nvSpPr>
        <p:spPr>
          <a:xfrm>
            <a:off x="228600" y="2743200"/>
            <a:ext cx="8686800" cy="2438400"/>
          </a:xfrm>
          <a:prstGeom prst="rect">
            <a:avLst/>
          </a:prstGeo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rgbClr val="000000"/>
                </a:solidFill>
                <a:effectLst/>
                <a:uLnTx/>
                <a:uFillTx/>
                <a:latin typeface="Century Gothic" pitchFamily="34" charset="0"/>
                <a:ea typeface="+mj-ea"/>
                <a:cs typeface="+mj-cs"/>
              </a:rPr>
              <a:t>BUSINESS CONTINUITY MANAGEMENT (“BCM”) PT.TELKOMSEL</a:t>
            </a:r>
            <a:br>
              <a:rPr kumimoji="0" lang="en-US" sz="2800" b="1" i="0" u="none" strike="noStrike" kern="1200" cap="none" spc="0" normalizeH="0" baseline="0" noProof="0" dirty="0" smtClean="0">
                <a:ln>
                  <a:noFill/>
                </a:ln>
                <a:solidFill>
                  <a:srgbClr val="000000"/>
                </a:solidFill>
                <a:effectLst/>
                <a:uLnTx/>
                <a:uFillTx/>
                <a:latin typeface="Century Gothic" pitchFamily="34" charset="0"/>
                <a:ea typeface="+mj-ea"/>
                <a:cs typeface="+mj-cs"/>
              </a:rPr>
            </a:br>
            <a:r>
              <a:rPr kumimoji="0" lang="en-US" sz="3200" b="1" i="0" u="none" strike="noStrike" kern="1200" cap="none" spc="0" normalizeH="0" baseline="0" noProof="0" dirty="0" smtClean="0">
                <a:ln>
                  <a:noFill/>
                </a:ln>
                <a:solidFill>
                  <a:srgbClr val="000000"/>
                </a:solidFill>
                <a:effectLst/>
                <a:uLnTx/>
                <a:uFillTx/>
                <a:latin typeface="Century Gothic" pitchFamily="34" charset="0"/>
                <a:ea typeface="+mj-ea"/>
                <a:cs typeface="+mj-cs"/>
              </a:rPr>
              <a:t/>
            </a:r>
            <a:br>
              <a:rPr kumimoji="0" lang="en-US" sz="3200" b="1" i="0" u="none" strike="noStrike" kern="1200" cap="none" spc="0" normalizeH="0" baseline="0" noProof="0" dirty="0" smtClean="0">
                <a:ln>
                  <a:noFill/>
                </a:ln>
                <a:solidFill>
                  <a:srgbClr val="000000"/>
                </a:solidFill>
                <a:effectLst/>
                <a:uLnTx/>
                <a:uFillTx/>
                <a:latin typeface="Century Gothic" pitchFamily="34" charset="0"/>
                <a:ea typeface="+mj-ea"/>
                <a:cs typeface="+mj-cs"/>
              </a:rPr>
            </a:br>
            <a:endParaRPr kumimoji="0" lang="en-US" sz="1600" b="1" i="0" u="none" strike="noStrike" kern="1200" cap="none" spc="0" normalizeH="0" baseline="0" noProof="0" dirty="0">
              <a:ln>
                <a:noFill/>
              </a:ln>
              <a:solidFill>
                <a:schemeClr val="accent2">
                  <a:lumMod val="75000"/>
                </a:schemeClr>
              </a:solidFill>
              <a:effectLst/>
              <a:uLnTx/>
              <a:uFillTx/>
              <a:latin typeface="Century Gothic" pitchFamily="34" charset="0"/>
              <a:ea typeface="+mj-ea"/>
              <a:cs typeface="+mj-cs"/>
            </a:endParaRPr>
          </a:p>
        </p:txBody>
      </p:sp>
      <p:pic>
        <p:nvPicPr>
          <p:cNvPr id="19" name="Picture 18" descr="DSCF0119a"/>
          <p:cNvPicPr>
            <a:picLocks noChangeAspect="1" noChangeArrowheads="1"/>
          </p:cNvPicPr>
          <p:nvPr/>
        </p:nvPicPr>
        <p:blipFill>
          <a:blip r:embed="rId3" cstate="print"/>
          <a:srcRect/>
          <a:stretch>
            <a:fillRect/>
          </a:stretch>
        </p:blipFill>
        <p:spPr bwMode="auto">
          <a:xfrm>
            <a:off x="0" y="990600"/>
            <a:ext cx="9144000" cy="1447800"/>
          </a:xfrm>
          <a:prstGeom prst="rect">
            <a:avLst/>
          </a:prstGeom>
          <a:noFill/>
          <a:ln w="9525">
            <a:noFill/>
            <a:miter lim="800000"/>
            <a:headEnd/>
            <a:tailEnd/>
          </a:ln>
        </p:spPr>
      </p:pic>
      <p:pic>
        <p:nvPicPr>
          <p:cNvPr id="20" name="Picture 19" descr="BCM_image_-_signpost.jpg"/>
          <p:cNvPicPr>
            <a:picLocks noChangeAspect="1"/>
          </p:cNvPicPr>
          <p:nvPr/>
        </p:nvPicPr>
        <p:blipFill>
          <a:blip r:embed="rId4" cstate="print"/>
          <a:stretch>
            <a:fillRect/>
          </a:stretch>
        </p:blipFill>
        <p:spPr>
          <a:xfrm>
            <a:off x="1835696" y="3861048"/>
            <a:ext cx="1146048" cy="1023257"/>
          </a:xfrm>
          <a:prstGeom prst="rect">
            <a:avLst/>
          </a:prstGeom>
        </p:spPr>
      </p:pic>
      <p:sp>
        <p:nvSpPr>
          <p:cNvPr id="7" name="TextBox 6"/>
          <p:cNvSpPr txBox="1"/>
          <p:nvPr/>
        </p:nvSpPr>
        <p:spPr>
          <a:xfrm>
            <a:off x="4572000" y="3886200"/>
            <a:ext cx="3716082" cy="738664"/>
          </a:xfrm>
          <a:prstGeom prst="rect">
            <a:avLst/>
          </a:prstGeom>
          <a:noFill/>
        </p:spPr>
        <p:txBody>
          <a:bodyPr wrap="none" rtlCol="0">
            <a:spAutoFit/>
          </a:bodyPr>
          <a:lstStyle/>
          <a:p>
            <a:r>
              <a:rPr lang="en-US" sz="1400" dirty="0" smtClean="0">
                <a:latin typeface="Arial Narrow" pitchFamily="34" charset="0"/>
              </a:rPr>
              <a:t>CHARLES MANKIN</a:t>
            </a:r>
          </a:p>
          <a:p>
            <a:r>
              <a:rPr lang="en-US" sz="1400" dirty="0" smtClean="0">
                <a:latin typeface="Arial Narrow" pitchFamily="34" charset="0"/>
              </a:rPr>
              <a:t>General Manager of Network Operation Center (NOC)</a:t>
            </a:r>
          </a:p>
          <a:p>
            <a:r>
              <a:rPr lang="en-US" sz="1400" dirty="0" smtClean="0">
                <a:latin typeface="Arial Narrow" pitchFamily="34" charset="0"/>
              </a:rPr>
              <a:t>Charles_mankin@telkomsel.co.id</a:t>
            </a:r>
            <a:endParaRPr lang="en-US" sz="1400" dirty="0">
              <a:latin typeface="Arial Narrow" pitchFamily="34" charset="0"/>
            </a:endParaRPr>
          </a:p>
        </p:txBody>
      </p:sp>
    </p:spTree>
    <p:extLst>
      <p:ext uri="{BB962C8B-B14F-4D97-AF65-F5344CB8AC3E}">
        <p14:creationId xmlns:p14="http://schemas.microsoft.com/office/powerpoint/2010/main" val="24275945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pPr algn="l"/>
            <a:r>
              <a:rPr lang="en-US" sz="2800" dirty="0" err="1" smtClean="0"/>
              <a:t>Telkomsel</a:t>
            </a:r>
            <a:r>
              <a:rPr lang="en-US" sz="2800" dirty="0" smtClean="0"/>
              <a:t> Profile</a:t>
            </a:r>
            <a:endParaRPr lang="en-US" sz="2800" dirty="0"/>
          </a:p>
        </p:txBody>
      </p:sp>
      <p:grpSp>
        <p:nvGrpSpPr>
          <p:cNvPr id="28" name="Group 27"/>
          <p:cNvGrpSpPr/>
          <p:nvPr/>
        </p:nvGrpSpPr>
        <p:grpSpPr>
          <a:xfrm>
            <a:off x="611560" y="1196752"/>
            <a:ext cx="7992888" cy="2664296"/>
            <a:chOff x="683568" y="1772816"/>
            <a:chExt cx="7992888" cy="2664296"/>
          </a:xfrm>
        </p:grpSpPr>
        <p:pic>
          <p:nvPicPr>
            <p:cNvPr id="8" name="Picture 7"/>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3348608" y="2023864"/>
              <a:ext cx="1921396" cy="967814"/>
            </a:xfrm>
            <a:prstGeom prst="rect">
              <a:avLst/>
            </a:prstGeom>
          </p:spPr>
        </p:pic>
        <p:sp>
          <p:nvSpPr>
            <p:cNvPr id="10" name="TextBox 9"/>
            <p:cNvSpPr txBox="1"/>
            <p:nvPr/>
          </p:nvSpPr>
          <p:spPr>
            <a:xfrm>
              <a:off x="3664360" y="3244552"/>
              <a:ext cx="1399667" cy="677108"/>
            </a:xfrm>
            <a:prstGeom prst="rect">
              <a:avLst/>
            </a:prstGeom>
            <a:noFill/>
          </p:spPr>
          <p:txBody>
            <a:bodyPr wrap="none" rtlCol="0">
              <a:spAutoFit/>
            </a:bodyPr>
            <a:lstStyle/>
            <a:p>
              <a:pPr algn="ctr"/>
              <a:r>
                <a:rPr lang="en-US" sz="2000" b="1" dirty="0" smtClean="0"/>
                <a:t>+133</a:t>
              </a:r>
              <a:r>
                <a:rPr lang="en-US" sz="2000" dirty="0" smtClean="0"/>
                <a:t> </a:t>
              </a:r>
              <a:r>
                <a:rPr lang="en-US" dirty="0" smtClean="0"/>
                <a:t>million</a:t>
              </a:r>
            </a:p>
            <a:p>
              <a:pPr algn="ctr"/>
              <a:r>
                <a:rPr lang="en-US" dirty="0" smtClean="0"/>
                <a:t>customers</a:t>
              </a:r>
              <a:endParaRPr lang="en-US" dirty="0"/>
            </a:p>
          </p:txBody>
        </p:sp>
        <p:pic>
          <p:nvPicPr>
            <p:cNvPr id="12" name="Picture 11"/>
            <p:cNvPicPr>
              <a:picLocks noChangeAspect="1"/>
            </p:cNvPicPr>
            <p:nvPr/>
          </p:nvPicPr>
          <p:blipFill rotWithShape="1">
            <a:blip r:embed="rId4" cstate="print">
              <a:extLst>
                <a:ext uri="{28A0092B-C50C-407E-A947-70E740481C1C}">
                  <a14:useLocalDpi xmlns:a14="http://schemas.microsoft.com/office/drawing/2010/main"/>
                </a:ext>
              </a:extLst>
            </a:blip>
            <a:srcRect l="25333" t="13255" r="24000" b="13645"/>
            <a:stretch/>
          </p:blipFill>
          <p:spPr>
            <a:xfrm>
              <a:off x="6320408" y="1871464"/>
              <a:ext cx="1248627" cy="1232197"/>
            </a:xfrm>
            <a:prstGeom prst="rect">
              <a:avLst/>
            </a:prstGeom>
          </p:spPr>
        </p:pic>
        <p:sp>
          <p:nvSpPr>
            <p:cNvPr id="13" name="TextBox 12"/>
            <p:cNvSpPr txBox="1"/>
            <p:nvPr/>
          </p:nvSpPr>
          <p:spPr>
            <a:xfrm>
              <a:off x="5939408" y="3244552"/>
              <a:ext cx="2022083" cy="677108"/>
            </a:xfrm>
            <a:prstGeom prst="rect">
              <a:avLst/>
            </a:prstGeom>
            <a:noFill/>
          </p:spPr>
          <p:txBody>
            <a:bodyPr wrap="none" rtlCol="0">
              <a:spAutoFit/>
            </a:bodyPr>
            <a:lstStyle/>
            <a:p>
              <a:pPr algn="ctr"/>
              <a:r>
                <a:rPr lang="en-US" sz="2000" b="1" dirty="0" smtClean="0"/>
                <a:t>52% </a:t>
              </a:r>
              <a:r>
                <a:rPr lang="en-US" dirty="0" smtClean="0"/>
                <a:t>market shares </a:t>
              </a:r>
            </a:p>
            <a:p>
              <a:pPr algn="ctr"/>
              <a:r>
                <a:rPr lang="en-US" dirty="0" smtClean="0"/>
                <a:t>(among big 3)</a:t>
              </a:r>
              <a:endParaRPr lang="en-US" dirty="0"/>
            </a:p>
          </p:txBody>
        </p:sp>
        <p:sp>
          <p:nvSpPr>
            <p:cNvPr id="16" name="Rounded Rectangle 15"/>
            <p:cNvSpPr/>
            <p:nvPr/>
          </p:nvSpPr>
          <p:spPr>
            <a:xfrm>
              <a:off x="683568" y="1772816"/>
              <a:ext cx="7992888" cy="2664296"/>
            </a:xfrm>
            <a:prstGeom prst="round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7" name="Picture 26"/>
            <p:cNvPicPr>
              <a:picLocks noChangeAspect="1"/>
            </p:cNvPicPr>
            <p:nvPr/>
          </p:nvPicPr>
          <p:blipFill rotWithShape="1">
            <a:blip r:embed="rId5" cstate="print">
              <a:extLst>
                <a:ext uri="{28A0092B-C50C-407E-A947-70E740481C1C}">
                  <a14:useLocalDpi xmlns:a14="http://schemas.microsoft.com/office/drawing/2010/main"/>
                </a:ext>
              </a:extLst>
            </a:blip>
            <a:srcRect l="16390" t="5381" r="21915" b="7349"/>
            <a:stretch/>
          </p:blipFill>
          <p:spPr>
            <a:xfrm>
              <a:off x="1061353" y="1942810"/>
              <a:ext cx="1729402" cy="1716496"/>
            </a:xfrm>
            <a:prstGeom prst="rect">
              <a:avLst/>
            </a:prstGeom>
          </p:spPr>
        </p:pic>
      </p:grpSp>
      <p:pic>
        <p:nvPicPr>
          <p:cNvPr id="29" name="Picture 28"/>
          <p:cNvPicPr>
            <a:picLocks noChangeAspect="1"/>
          </p:cNvPicPr>
          <p:nvPr/>
        </p:nvPicPr>
        <p:blipFill>
          <a:blip r:embed="rId6" cstate="print">
            <a:lum bright="70000" contrast="-70000"/>
          </a:blip>
          <a:stretch>
            <a:fillRect/>
          </a:stretch>
        </p:blipFill>
        <p:spPr>
          <a:xfrm>
            <a:off x="1763688" y="4149080"/>
            <a:ext cx="5940152" cy="2190431"/>
          </a:xfrm>
          <a:prstGeom prst="rect">
            <a:avLst/>
          </a:prstGeom>
        </p:spPr>
      </p:pic>
      <p:pic>
        <p:nvPicPr>
          <p:cNvPr id="30" name="Picture 29"/>
          <p:cNvPicPr>
            <a:picLocks noChangeAspect="1"/>
          </p:cNvPicPr>
          <p:nvPr/>
        </p:nvPicPr>
        <p:blipFill>
          <a:blip r:embed="rId7" cstate="print">
            <a:duotone>
              <a:schemeClr val="accent2">
                <a:shade val="45000"/>
                <a:satMod val="135000"/>
              </a:schemeClr>
              <a:prstClr val="white"/>
            </a:duotone>
          </a:blip>
          <a:stretch>
            <a:fillRect/>
          </a:stretch>
        </p:blipFill>
        <p:spPr>
          <a:xfrm flipH="1">
            <a:off x="971600" y="4221088"/>
            <a:ext cx="792088" cy="1944216"/>
          </a:xfrm>
          <a:prstGeom prst="rect">
            <a:avLst/>
          </a:prstGeom>
        </p:spPr>
      </p:pic>
      <p:sp>
        <p:nvSpPr>
          <p:cNvPr id="31" name="TextBox 30"/>
          <p:cNvSpPr txBox="1"/>
          <p:nvPr/>
        </p:nvSpPr>
        <p:spPr>
          <a:xfrm>
            <a:off x="2627784" y="4077072"/>
            <a:ext cx="6227859" cy="2123658"/>
          </a:xfrm>
          <a:prstGeom prst="rect">
            <a:avLst/>
          </a:prstGeom>
          <a:noFill/>
        </p:spPr>
        <p:txBody>
          <a:bodyPr wrap="none" rtlCol="0">
            <a:spAutoFit/>
          </a:bodyPr>
          <a:lstStyle/>
          <a:p>
            <a:r>
              <a:rPr lang="en-US" sz="2400" b="1" dirty="0" smtClean="0">
                <a:solidFill>
                  <a:schemeClr val="accent2">
                    <a:lumMod val="75000"/>
                  </a:schemeClr>
                </a:solidFill>
              </a:rPr>
              <a:t>more than</a:t>
            </a:r>
          </a:p>
          <a:p>
            <a:pPr marL="457200" indent="-457200">
              <a:buFont typeface="Wingdings" charset="0"/>
              <a:buChar char="Ø"/>
            </a:pPr>
            <a:r>
              <a:rPr lang="en-US" sz="2400" b="1" dirty="0" smtClean="0">
                <a:solidFill>
                  <a:schemeClr val="accent2">
                    <a:lumMod val="75000"/>
                  </a:schemeClr>
                </a:solidFill>
              </a:rPr>
              <a:t>75,000 BTS</a:t>
            </a:r>
          </a:p>
          <a:p>
            <a:pPr marL="457200" indent="-457200">
              <a:buFont typeface="Wingdings" charset="0"/>
              <a:buChar char="Ø"/>
            </a:pPr>
            <a:r>
              <a:rPr lang="en-US" sz="2400" b="1" dirty="0">
                <a:solidFill>
                  <a:schemeClr val="accent2">
                    <a:lumMod val="75000"/>
                  </a:schemeClr>
                </a:solidFill>
              </a:rPr>
              <a:t>6</a:t>
            </a:r>
            <a:r>
              <a:rPr lang="en-US" sz="2400" b="1" dirty="0" smtClean="0">
                <a:solidFill>
                  <a:schemeClr val="accent2">
                    <a:lumMod val="75000"/>
                  </a:schemeClr>
                </a:solidFill>
              </a:rPr>
              <a:t>00 Cell on Wheel </a:t>
            </a:r>
            <a:r>
              <a:rPr lang="en-US" sz="1400" b="1" dirty="0" smtClean="0">
                <a:solidFill>
                  <a:schemeClr val="accent2">
                    <a:lumMod val="75000"/>
                  </a:schemeClr>
                </a:solidFill>
              </a:rPr>
              <a:t>(</a:t>
            </a:r>
            <a:r>
              <a:rPr lang="en-US" sz="1400" b="1" dirty="0" err="1" smtClean="0">
                <a:solidFill>
                  <a:schemeClr val="accent2">
                    <a:lumMod val="75000"/>
                  </a:schemeClr>
                </a:solidFill>
              </a:rPr>
              <a:t>COmpact</a:t>
            </a:r>
            <a:r>
              <a:rPr lang="en-US" sz="1400" b="1" dirty="0" smtClean="0">
                <a:solidFill>
                  <a:schemeClr val="accent2">
                    <a:lumMod val="75000"/>
                  </a:schemeClr>
                </a:solidFill>
              </a:rPr>
              <a:t> Mobile </a:t>
            </a:r>
            <a:r>
              <a:rPr lang="en-US" sz="1400" b="1" dirty="0" err="1" smtClean="0">
                <a:solidFill>
                  <a:schemeClr val="accent2">
                    <a:lumMod val="75000"/>
                  </a:schemeClr>
                </a:solidFill>
              </a:rPr>
              <a:t>BAse</a:t>
            </a:r>
            <a:r>
              <a:rPr lang="en-US" sz="1400" b="1" dirty="0" smtClean="0">
                <a:solidFill>
                  <a:schemeClr val="accent2">
                    <a:lumMod val="75000"/>
                  </a:schemeClr>
                </a:solidFill>
              </a:rPr>
              <a:t> </a:t>
            </a:r>
            <a:r>
              <a:rPr lang="en-US" sz="1400" b="1" dirty="0" err="1" smtClean="0">
                <a:solidFill>
                  <a:schemeClr val="accent2">
                    <a:lumMod val="75000"/>
                  </a:schemeClr>
                </a:solidFill>
              </a:rPr>
              <a:t>sTation</a:t>
            </a:r>
            <a:r>
              <a:rPr lang="en-US" sz="1400" b="1" dirty="0" smtClean="0">
                <a:solidFill>
                  <a:schemeClr val="accent2">
                    <a:lumMod val="75000"/>
                  </a:schemeClr>
                </a:solidFill>
              </a:rPr>
              <a:t> “COMBAT”)</a:t>
            </a:r>
          </a:p>
          <a:p>
            <a:pPr marL="457200" indent="-457200">
              <a:buFont typeface="Wingdings" charset="0"/>
              <a:buChar char="Ø"/>
            </a:pPr>
            <a:r>
              <a:rPr lang="en-US" sz="2400" b="1" dirty="0" smtClean="0">
                <a:solidFill>
                  <a:schemeClr val="accent2">
                    <a:lumMod val="75000"/>
                  </a:schemeClr>
                </a:solidFill>
              </a:rPr>
              <a:t>1000 sites </a:t>
            </a:r>
            <a:r>
              <a:rPr lang="en-US" sz="2400" b="1" dirty="0" err="1" smtClean="0">
                <a:solidFill>
                  <a:schemeClr val="accent2">
                    <a:lumMod val="75000"/>
                  </a:schemeClr>
                </a:solidFill>
              </a:rPr>
              <a:t>Telkomsel</a:t>
            </a:r>
            <a:r>
              <a:rPr lang="en-US" sz="2400" b="1" dirty="0" smtClean="0">
                <a:solidFill>
                  <a:schemeClr val="accent2">
                    <a:lumMod val="75000"/>
                  </a:schemeClr>
                </a:solidFill>
              </a:rPr>
              <a:t> Special Telco Services</a:t>
            </a:r>
            <a:endParaRPr lang="en-US" sz="2400" b="1" dirty="0">
              <a:solidFill>
                <a:schemeClr val="accent2">
                  <a:lumMod val="75000"/>
                </a:schemeClr>
              </a:solidFill>
            </a:endParaRPr>
          </a:p>
          <a:p>
            <a:pPr marL="457200" indent="-457200">
              <a:buFont typeface="Wingdings" charset="0"/>
              <a:buChar char="Ø"/>
            </a:pPr>
            <a:r>
              <a:rPr lang="en-US" sz="2400" b="1" dirty="0" smtClean="0">
                <a:solidFill>
                  <a:schemeClr val="accent2">
                    <a:lumMod val="75000"/>
                  </a:schemeClr>
                </a:solidFill>
              </a:rPr>
              <a:t>Coverage 95% </a:t>
            </a:r>
            <a:r>
              <a:rPr lang="en-US" sz="1200" i="1" dirty="0" smtClean="0"/>
              <a:t>TELKOMSEL’s c</a:t>
            </a:r>
            <a:r>
              <a:rPr lang="en-US" sz="1200" dirty="0" smtClean="0"/>
              <a:t>overage </a:t>
            </a:r>
            <a:r>
              <a:rPr lang="en-US" sz="1200" dirty="0"/>
              <a:t>is across Indonesia</a:t>
            </a:r>
          </a:p>
          <a:p>
            <a:r>
              <a:rPr lang="en-US" sz="1200" dirty="0" smtClean="0"/>
              <a:t>               from </a:t>
            </a:r>
            <a:r>
              <a:rPr lang="en-US" sz="1200" dirty="0" err="1"/>
              <a:t>Sabang</a:t>
            </a:r>
            <a:r>
              <a:rPr lang="en-US" sz="1200" dirty="0"/>
              <a:t> (</a:t>
            </a:r>
            <a:r>
              <a:rPr lang="en-US" sz="1200" dirty="0" smtClean="0"/>
              <a:t>Sumatera) to </a:t>
            </a:r>
            <a:r>
              <a:rPr lang="en-US" sz="1200" dirty="0" err="1"/>
              <a:t>Merauke</a:t>
            </a:r>
            <a:r>
              <a:rPr lang="en-US" sz="1200" dirty="0"/>
              <a:t> (</a:t>
            </a:r>
            <a:r>
              <a:rPr lang="en-US" sz="1200" dirty="0" smtClean="0"/>
              <a:t>Papua)</a:t>
            </a:r>
            <a:endParaRPr lang="en-US" sz="2400" dirty="0"/>
          </a:p>
        </p:txBody>
      </p:sp>
      <p:sp>
        <p:nvSpPr>
          <p:cNvPr id="3" name="TextBox 2"/>
          <p:cNvSpPr txBox="1"/>
          <p:nvPr/>
        </p:nvSpPr>
        <p:spPr>
          <a:xfrm>
            <a:off x="1524000" y="3429000"/>
            <a:ext cx="6451574" cy="369332"/>
          </a:xfrm>
          <a:prstGeom prst="rect">
            <a:avLst/>
          </a:prstGeom>
          <a:noFill/>
        </p:spPr>
        <p:txBody>
          <a:bodyPr wrap="none" rtlCol="0">
            <a:spAutoFit/>
          </a:bodyPr>
          <a:lstStyle/>
          <a:p>
            <a:r>
              <a:rPr lang="en-US" i="1" dirty="0" smtClean="0"/>
              <a:t>TELKOMSEL</a:t>
            </a:r>
            <a:r>
              <a:rPr lang="en-US" dirty="0" smtClean="0"/>
              <a:t> as market leader in Indonesia and 6</a:t>
            </a:r>
            <a:r>
              <a:rPr lang="en-US" baseline="30000" dirty="0" smtClean="0"/>
              <a:t>th</a:t>
            </a:r>
            <a:r>
              <a:rPr lang="en-US" dirty="0" smtClean="0"/>
              <a:t> rank in the world</a:t>
            </a:r>
            <a:endParaRPr lang="en-US" dirty="0"/>
          </a:p>
        </p:txBody>
      </p:sp>
      <p:sp>
        <p:nvSpPr>
          <p:cNvPr id="4" name="TextBox 3"/>
          <p:cNvSpPr txBox="1"/>
          <p:nvPr/>
        </p:nvSpPr>
        <p:spPr>
          <a:xfrm>
            <a:off x="1233366" y="3007042"/>
            <a:ext cx="1415196" cy="369332"/>
          </a:xfrm>
          <a:prstGeom prst="rect">
            <a:avLst/>
          </a:prstGeom>
          <a:noFill/>
        </p:spPr>
        <p:txBody>
          <a:bodyPr wrap="none" rtlCol="0">
            <a:spAutoFit/>
          </a:bodyPr>
          <a:lstStyle/>
          <a:p>
            <a:r>
              <a:rPr lang="en-US" dirty="0" smtClean="0"/>
              <a:t>Shareholders</a:t>
            </a:r>
            <a:endParaRPr lang="en-US" dirty="0"/>
          </a:p>
        </p:txBody>
      </p:sp>
    </p:spTree>
    <p:extLst>
      <p:ext uri="{BB962C8B-B14F-4D97-AF65-F5344CB8AC3E}">
        <p14:creationId xmlns:p14="http://schemas.microsoft.com/office/powerpoint/2010/main" val="137869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linds(horizontal)">
                                      <p:cBhvr>
                                        <p:cTn id="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2828836"/>
            <a:ext cx="4572000" cy="369332"/>
          </a:xfrm>
          <a:prstGeom prst="rect">
            <a:avLst/>
          </a:prstGeom>
        </p:spPr>
        <p:txBody>
          <a:bodyPr>
            <a:spAutoFit/>
          </a:bodyPr>
          <a:lstStyle/>
          <a:p>
            <a:r>
              <a:rPr lang="en-US" dirty="0" smtClean="0"/>
              <a:t>  </a:t>
            </a:r>
            <a:endParaRPr lang="en-US" dirty="0"/>
          </a:p>
        </p:txBody>
      </p:sp>
      <p:sp>
        <p:nvSpPr>
          <p:cNvPr id="6" name="TextBox 5"/>
          <p:cNvSpPr txBox="1"/>
          <p:nvPr/>
        </p:nvSpPr>
        <p:spPr>
          <a:xfrm>
            <a:off x="5791200" y="1905000"/>
            <a:ext cx="3744686" cy="369332"/>
          </a:xfrm>
          <a:prstGeom prst="rect">
            <a:avLst/>
          </a:prstGeom>
          <a:noFill/>
        </p:spPr>
        <p:txBody>
          <a:bodyPr wrap="square">
            <a:spAutoFit/>
          </a:bodyPr>
          <a:lstStyle/>
          <a:p>
            <a:pPr algn="l">
              <a:defRPr/>
            </a:pPr>
            <a:r>
              <a:rPr lang="en-US" b="1" u="sng" dirty="0" smtClean="0">
                <a:latin typeface="+mj-lt"/>
              </a:rPr>
              <a:t>Potential Disruption/Threat</a:t>
            </a:r>
            <a:endParaRPr lang="id-ID" b="1" u="sng" dirty="0">
              <a:latin typeface="+mj-lt"/>
            </a:endParaRPr>
          </a:p>
        </p:txBody>
      </p:sp>
      <p:sp>
        <p:nvSpPr>
          <p:cNvPr id="7" name="TextBox 6"/>
          <p:cNvSpPr txBox="1"/>
          <p:nvPr/>
        </p:nvSpPr>
        <p:spPr>
          <a:xfrm>
            <a:off x="5591718" y="2392740"/>
            <a:ext cx="3445602" cy="1569660"/>
          </a:xfrm>
          <a:prstGeom prst="rect">
            <a:avLst/>
          </a:prstGeom>
          <a:noFill/>
        </p:spPr>
        <p:txBody>
          <a:bodyPr wrap="square">
            <a:spAutoFit/>
          </a:bodyPr>
          <a:lstStyle/>
          <a:p>
            <a:pPr algn="l">
              <a:defRPr/>
            </a:pPr>
            <a:r>
              <a:rPr lang="en-US" sz="1200" b="1" u="sng" dirty="0" smtClean="0">
                <a:latin typeface="+mj-lt"/>
              </a:rPr>
              <a:t>EXTERNAL factor</a:t>
            </a:r>
            <a:r>
              <a:rPr lang="id-ID" sz="1200" b="1" u="sng" dirty="0" smtClean="0">
                <a:latin typeface="+mj-lt"/>
              </a:rPr>
              <a:t> </a:t>
            </a:r>
            <a:r>
              <a:rPr lang="id-ID" sz="1200" b="1" dirty="0" smtClean="0">
                <a:latin typeface="+mj-lt"/>
              </a:rPr>
              <a:t>:</a:t>
            </a:r>
          </a:p>
          <a:p>
            <a:pPr marL="228600" indent="-228600" algn="l">
              <a:buFont typeface="+mj-lt"/>
              <a:buAutoNum type="arabicPeriod"/>
            </a:pPr>
            <a:r>
              <a:rPr lang="en-US" sz="1200" b="1" i="1" dirty="0" smtClean="0">
                <a:latin typeface="+mn-lt"/>
              </a:rPr>
              <a:t>Natural Disaster and Other Accidents</a:t>
            </a:r>
            <a:endParaRPr lang="en-US" sz="1200" b="1" dirty="0" smtClean="0">
              <a:latin typeface="+mn-lt"/>
            </a:endParaRPr>
          </a:p>
          <a:p>
            <a:pPr marL="228600" indent="-228600" algn="l">
              <a:buFont typeface="+mj-lt"/>
              <a:buAutoNum type="arabicPeriod"/>
            </a:pPr>
            <a:r>
              <a:rPr lang="en-US" sz="1200" b="1" i="1" dirty="0" smtClean="0">
                <a:latin typeface="+mn-lt"/>
              </a:rPr>
              <a:t>Public Infrastructure Failure</a:t>
            </a:r>
            <a:endParaRPr lang="en-US" sz="1200" b="1" dirty="0" smtClean="0">
              <a:latin typeface="+mn-lt"/>
            </a:endParaRPr>
          </a:p>
          <a:p>
            <a:pPr marL="228600" indent="-228600" algn="l">
              <a:buFont typeface="+mj-lt"/>
              <a:buAutoNum type="arabicPeriod"/>
            </a:pPr>
            <a:r>
              <a:rPr lang="fi-FI" sz="1200" b="1" i="1" dirty="0" smtClean="0">
                <a:latin typeface="+mn-lt"/>
              </a:rPr>
              <a:t>Malicious Activities</a:t>
            </a:r>
            <a:endParaRPr lang="fi-FI" sz="1200" b="1" dirty="0" smtClean="0">
              <a:latin typeface="+mn-lt"/>
            </a:endParaRPr>
          </a:p>
          <a:p>
            <a:pPr marL="228600" indent="-228600" algn="l">
              <a:buFont typeface="+mj-lt"/>
              <a:buAutoNum type="arabicPeriod"/>
            </a:pPr>
            <a:r>
              <a:rPr lang="en-US" sz="1200" b="1" i="1" dirty="0" smtClean="0">
                <a:latin typeface="+mn-lt"/>
              </a:rPr>
              <a:t>Government Policy &amp; Regulation Changes</a:t>
            </a:r>
            <a:endParaRPr lang="en-US" sz="1200" b="1" dirty="0" smtClean="0">
              <a:latin typeface="+mn-lt"/>
            </a:endParaRPr>
          </a:p>
          <a:p>
            <a:pPr marL="228600" indent="-228600" algn="l">
              <a:buFont typeface="+mj-lt"/>
              <a:buAutoNum type="arabicPeriod"/>
            </a:pPr>
            <a:r>
              <a:rPr lang="en-US" sz="1200" b="1" dirty="0" smtClean="0">
                <a:latin typeface="+mn-lt"/>
              </a:rPr>
              <a:t>Business Partner Boycott </a:t>
            </a:r>
          </a:p>
          <a:p>
            <a:pPr marL="228600" indent="-228600" algn="l">
              <a:buFont typeface="+mj-lt"/>
              <a:buAutoNum type="arabicPeriod"/>
            </a:pPr>
            <a:r>
              <a:rPr lang="en-US" sz="1200" b="1" dirty="0" smtClean="0"/>
              <a:t>Sue from other parties (company’s business related)</a:t>
            </a:r>
            <a:endParaRPr lang="id-ID" sz="1200" b="1" dirty="0">
              <a:latin typeface="+mn-lt"/>
            </a:endParaRPr>
          </a:p>
        </p:txBody>
      </p:sp>
      <p:sp>
        <p:nvSpPr>
          <p:cNvPr id="8" name="TextBox 7"/>
          <p:cNvSpPr txBox="1"/>
          <p:nvPr/>
        </p:nvSpPr>
        <p:spPr>
          <a:xfrm>
            <a:off x="5562600" y="4180344"/>
            <a:ext cx="3543299" cy="1938992"/>
          </a:xfrm>
          <a:prstGeom prst="rect">
            <a:avLst/>
          </a:prstGeom>
          <a:noFill/>
        </p:spPr>
        <p:txBody>
          <a:bodyPr wrap="square">
            <a:spAutoFit/>
          </a:bodyPr>
          <a:lstStyle/>
          <a:p>
            <a:pPr algn="l">
              <a:defRPr/>
            </a:pPr>
            <a:r>
              <a:rPr lang="en-US" sz="1200" b="1" u="sng" dirty="0" smtClean="0">
                <a:latin typeface="+mn-lt"/>
              </a:rPr>
              <a:t>INTERNAL factor </a:t>
            </a:r>
            <a:r>
              <a:rPr lang="id-ID" sz="1200" b="1" dirty="0" smtClean="0">
                <a:latin typeface="+mn-lt"/>
              </a:rPr>
              <a:t>:</a:t>
            </a:r>
            <a:endParaRPr lang="en-US" sz="1200" b="1" dirty="0" smtClean="0">
              <a:latin typeface="+mn-lt"/>
            </a:endParaRPr>
          </a:p>
          <a:p>
            <a:pPr marL="228600" indent="-228600">
              <a:buFont typeface="+mj-lt"/>
              <a:buAutoNum type="arabicPeriod"/>
            </a:pPr>
            <a:r>
              <a:rPr lang="en-US" sz="1200" b="1" dirty="0" smtClean="0"/>
              <a:t>Massive failure of network and IT infrastructure, and/or major systems supporting the operational business activities.</a:t>
            </a:r>
          </a:p>
          <a:p>
            <a:pPr marL="228600" indent="-228600">
              <a:buFont typeface="+mj-lt"/>
              <a:buAutoNum type="arabicPeriod"/>
            </a:pPr>
            <a:r>
              <a:rPr lang="en-US" sz="1200" b="1" dirty="0" smtClean="0"/>
              <a:t>Negligence / Employee crime, e.g. sabotage, technological attack , infrastructure &amp; utility damage, etc. </a:t>
            </a:r>
          </a:p>
          <a:p>
            <a:pPr marL="228600" indent="-228600">
              <a:buFont typeface="+mj-lt"/>
              <a:buAutoNum type="arabicPeriod"/>
            </a:pPr>
            <a:r>
              <a:rPr lang="en-US" sz="1200" b="1" dirty="0" smtClean="0"/>
              <a:t>Employee conduct class action/demonstration / sue or mass absence of key employees and in the long term.</a:t>
            </a:r>
          </a:p>
        </p:txBody>
      </p:sp>
      <p:sp>
        <p:nvSpPr>
          <p:cNvPr id="10" name="TextBox 9"/>
          <p:cNvSpPr txBox="1"/>
          <p:nvPr/>
        </p:nvSpPr>
        <p:spPr>
          <a:xfrm>
            <a:off x="107504" y="116632"/>
            <a:ext cx="5338834" cy="461665"/>
          </a:xfrm>
          <a:prstGeom prst="rect">
            <a:avLst/>
          </a:prstGeom>
          <a:noFill/>
        </p:spPr>
        <p:txBody>
          <a:bodyPr wrap="none" rtlCol="0">
            <a:spAutoFit/>
          </a:bodyPr>
          <a:lstStyle/>
          <a:p>
            <a:r>
              <a:rPr lang="en-US" sz="2400" b="1" dirty="0" smtClean="0">
                <a:solidFill>
                  <a:srgbClr val="C00000"/>
                </a:solidFill>
                <a:effectLst>
                  <a:outerShdw blurRad="38100" dist="38100" dir="2700000" algn="tl">
                    <a:srgbClr val="000000">
                      <a:alpha val="43137"/>
                    </a:srgbClr>
                  </a:outerShdw>
                </a:effectLst>
              </a:rPr>
              <a:t>Business </a:t>
            </a:r>
            <a:r>
              <a:rPr lang="en-US" sz="2400" b="1" dirty="0">
                <a:solidFill>
                  <a:srgbClr val="C00000"/>
                </a:solidFill>
                <a:effectLst>
                  <a:outerShdw blurRad="38100" dist="38100" dir="2700000" algn="tl">
                    <a:srgbClr val="000000">
                      <a:alpha val="43137"/>
                    </a:srgbClr>
                  </a:outerShdw>
                </a:effectLst>
              </a:rPr>
              <a:t>Continuity Management (</a:t>
            </a:r>
            <a:r>
              <a:rPr lang="en-US" sz="2400" b="1" dirty="0" smtClean="0">
                <a:solidFill>
                  <a:srgbClr val="C00000"/>
                </a:solidFill>
                <a:effectLst>
                  <a:outerShdw blurRad="38100" dist="38100" dir="2700000" algn="tl">
                    <a:srgbClr val="000000">
                      <a:alpha val="43137"/>
                    </a:srgbClr>
                  </a:outerShdw>
                </a:effectLst>
              </a:rPr>
              <a:t>BCM)</a:t>
            </a:r>
            <a:endParaRPr lang="id-ID" sz="2400" b="1" dirty="0">
              <a:solidFill>
                <a:srgbClr val="C00000"/>
              </a:solidFill>
              <a:effectLst>
                <a:outerShdw blurRad="38100" dist="38100" dir="2700000" algn="tl">
                  <a:srgbClr val="000000">
                    <a:alpha val="43137"/>
                  </a:srgbClr>
                </a:outerShdw>
              </a:effectLst>
            </a:endParaRPr>
          </a:p>
        </p:txBody>
      </p:sp>
      <p:pic>
        <p:nvPicPr>
          <p:cNvPr id="11" name="Picture 2"/>
          <p:cNvPicPr>
            <a:picLocks noChangeAspect="1" noChangeArrowheads="1"/>
          </p:cNvPicPr>
          <p:nvPr/>
        </p:nvPicPr>
        <p:blipFill>
          <a:blip r:embed="rId2" cstate="print"/>
          <a:srcRect/>
          <a:stretch>
            <a:fillRect/>
          </a:stretch>
        </p:blipFill>
        <p:spPr bwMode="auto">
          <a:xfrm>
            <a:off x="304800" y="2133600"/>
            <a:ext cx="4776787" cy="4341093"/>
          </a:xfrm>
          <a:prstGeom prst="rect">
            <a:avLst/>
          </a:prstGeom>
          <a:noFill/>
          <a:ln w="9525">
            <a:noFill/>
            <a:miter lim="800000"/>
            <a:headEnd/>
            <a:tailEnd/>
          </a:ln>
          <a:effectLst/>
        </p:spPr>
      </p:pic>
      <p:sp>
        <p:nvSpPr>
          <p:cNvPr id="12" name="TextBox 11"/>
          <p:cNvSpPr txBox="1"/>
          <p:nvPr/>
        </p:nvSpPr>
        <p:spPr>
          <a:xfrm>
            <a:off x="228600" y="914400"/>
            <a:ext cx="8609868" cy="95410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ctr">
            <a:spAutoFit/>
          </a:bodyPr>
          <a:lstStyle/>
          <a:p>
            <a:pPr algn="ctr"/>
            <a:r>
              <a:rPr lang="en-US" sz="1400" dirty="0">
                <a:solidFill>
                  <a:schemeClr val="tx1"/>
                </a:solidFill>
              </a:rPr>
              <a:t>“</a:t>
            </a:r>
            <a:r>
              <a:rPr lang="en-US" sz="1400" i="1" dirty="0">
                <a:solidFill>
                  <a:schemeClr val="tx1"/>
                </a:solidFill>
              </a:rPr>
              <a:t>A </a:t>
            </a:r>
            <a:r>
              <a:rPr lang="en-US" sz="1400" b="1" i="1" u="sng" dirty="0">
                <a:solidFill>
                  <a:schemeClr val="tx1"/>
                </a:solidFill>
              </a:rPr>
              <a:t>holistic management process </a:t>
            </a:r>
            <a:r>
              <a:rPr lang="en-US" sz="1400" i="1" dirty="0">
                <a:solidFill>
                  <a:schemeClr val="tx1"/>
                </a:solidFill>
              </a:rPr>
              <a:t>that identifies potential </a:t>
            </a:r>
            <a:r>
              <a:rPr lang="en-US" sz="1400" b="1" i="1" u="sng" dirty="0">
                <a:solidFill>
                  <a:schemeClr val="tx1"/>
                </a:solidFill>
              </a:rPr>
              <a:t>threats</a:t>
            </a:r>
            <a:r>
              <a:rPr lang="en-US" sz="1400" i="1" dirty="0">
                <a:solidFill>
                  <a:schemeClr val="tx1"/>
                </a:solidFill>
              </a:rPr>
              <a:t> to an organization and the </a:t>
            </a:r>
            <a:r>
              <a:rPr lang="en-US" sz="1400" b="1" i="1" u="sng" dirty="0">
                <a:solidFill>
                  <a:schemeClr val="tx1"/>
                </a:solidFill>
              </a:rPr>
              <a:t>impacts</a:t>
            </a:r>
            <a:r>
              <a:rPr lang="en-US" sz="1400" i="1" dirty="0">
                <a:solidFill>
                  <a:schemeClr val="tx1"/>
                </a:solidFill>
              </a:rPr>
              <a:t> to business operations that those threats, if realized, might cause, and which provides a framework for building </a:t>
            </a:r>
            <a:r>
              <a:rPr lang="en-US" sz="1400" b="1" i="1" u="sng" dirty="0">
                <a:solidFill>
                  <a:schemeClr val="tx1"/>
                </a:solidFill>
              </a:rPr>
              <a:t>organizational resilience </a:t>
            </a:r>
            <a:r>
              <a:rPr lang="en-US" sz="1400" i="1" dirty="0">
                <a:solidFill>
                  <a:schemeClr val="tx1"/>
                </a:solidFill>
              </a:rPr>
              <a:t>with the capability for an effective </a:t>
            </a:r>
            <a:r>
              <a:rPr lang="en-US" sz="1400" b="1" i="1" u="sng" dirty="0">
                <a:solidFill>
                  <a:schemeClr val="tx1"/>
                </a:solidFill>
              </a:rPr>
              <a:t>response</a:t>
            </a:r>
            <a:r>
              <a:rPr lang="en-US" sz="1400" i="1" dirty="0">
                <a:solidFill>
                  <a:schemeClr val="tx1"/>
                </a:solidFill>
              </a:rPr>
              <a:t> that </a:t>
            </a:r>
            <a:r>
              <a:rPr lang="en-US" sz="1400" b="1" i="1" u="sng" dirty="0">
                <a:solidFill>
                  <a:schemeClr val="tx1"/>
                </a:solidFill>
              </a:rPr>
              <a:t>safeguards the interests </a:t>
            </a:r>
            <a:r>
              <a:rPr lang="en-US" sz="1400" i="1" dirty="0">
                <a:solidFill>
                  <a:schemeClr val="tx1"/>
                </a:solidFill>
              </a:rPr>
              <a:t>of its key stakeholders, reputation, brand and value-creating activities</a:t>
            </a:r>
            <a:r>
              <a:rPr lang="en-US" sz="1400" dirty="0">
                <a:solidFill>
                  <a:schemeClr val="tx1"/>
                </a:solidFill>
              </a:rPr>
              <a:t>” </a:t>
            </a:r>
            <a:r>
              <a:rPr lang="en-US" sz="1400" i="1" dirty="0">
                <a:solidFill>
                  <a:schemeClr val="tx1"/>
                </a:solidFill>
              </a:rPr>
              <a:t>(SS-540)</a:t>
            </a:r>
            <a:endParaRPr lang="en-US" sz="1400" dirty="0">
              <a:solidFill>
                <a:schemeClr val="tx1"/>
              </a:solidFill>
            </a:endParaRPr>
          </a:p>
        </p:txBody>
      </p:sp>
      <p:sp>
        <p:nvSpPr>
          <p:cNvPr id="13" name="Rectangle 12"/>
          <p:cNvSpPr/>
          <p:nvPr/>
        </p:nvSpPr>
        <p:spPr>
          <a:xfrm>
            <a:off x="1676400" y="3886200"/>
            <a:ext cx="3962400" cy="369332"/>
          </a:xfrm>
          <a:prstGeom prst="rect">
            <a:avLst/>
          </a:prstGeom>
        </p:spPr>
        <p:txBody>
          <a:bodyPr wrap="square">
            <a:spAutoFit/>
          </a:bodyPr>
          <a:lstStyle/>
          <a:p>
            <a:r>
              <a:rPr lang="en-US" b="1" dirty="0" smtClean="0">
                <a:effectLst>
                  <a:glow rad="228600">
                    <a:schemeClr val="accent1">
                      <a:satMod val="175000"/>
                      <a:alpha val="40000"/>
                    </a:schemeClr>
                  </a:glow>
                </a:effectLst>
                <a:latin typeface="Century Gothic" pitchFamily="34" charset="0"/>
              </a:rPr>
              <a:t>Low Likelihood but High Impact…</a:t>
            </a:r>
            <a:endParaRPr lang="en-US" b="1" dirty="0">
              <a:effectLst>
                <a:glow rad="228600">
                  <a:schemeClr val="accent1">
                    <a:satMod val="175000"/>
                    <a:alpha val="40000"/>
                  </a:schemeClr>
                </a:glow>
              </a:effectLst>
              <a:latin typeface="Century Gothic" pitchFamily="34" charset="0"/>
            </a:endParaRPr>
          </a:p>
        </p:txBody>
      </p:sp>
      <p:cxnSp>
        <p:nvCxnSpPr>
          <p:cNvPr id="14" name="Straight Connector 13"/>
          <p:cNvCxnSpPr/>
          <p:nvPr/>
        </p:nvCxnSpPr>
        <p:spPr>
          <a:xfrm>
            <a:off x="0" y="764704"/>
            <a:ext cx="9144000" cy="0"/>
          </a:xfrm>
          <a:prstGeom prst="line">
            <a:avLst/>
          </a:prstGeom>
          <a:ln w="28575">
            <a:solidFill>
              <a:schemeClr val="accent6">
                <a:lumMod val="7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2828836"/>
            <a:ext cx="4572000" cy="369332"/>
          </a:xfrm>
          <a:prstGeom prst="rect">
            <a:avLst/>
          </a:prstGeom>
        </p:spPr>
        <p:txBody>
          <a:bodyPr>
            <a:spAutoFit/>
          </a:bodyPr>
          <a:lstStyle/>
          <a:p>
            <a:r>
              <a:rPr lang="en-US" dirty="0" smtClean="0"/>
              <a:t>  </a:t>
            </a:r>
            <a:endParaRPr lang="en-US" dirty="0"/>
          </a:p>
        </p:txBody>
      </p:sp>
      <p:sp>
        <p:nvSpPr>
          <p:cNvPr id="6" name="Slide Number Placeholder 2"/>
          <p:cNvSpPr txBox="1">
            <a:spLocks/>
          </p:cNvSpPr>
          <p:nvPr/>
        </p:nvSpPr>
        <p:spPr>
          <a:xfrm>
            <a:off x="7010400" y="655320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7548F9-1AA2-4B3A-B642-82904B826E63}" type="slidenum">
              <a:rPr kumimoji="0" lang="en-US" sz="1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Rectangle 4"/>
          <p:cNvSpPr>
            <a:spLocks noChangeArrowheads="1"/>
          </p:cNvSpPr>
          <p:nvPr/>
        </p:nvSpPr>
        <p:spPr bwMode="auto">
          <a:xfrm>
            <a:off x="179512" y="332656"/>
            <a:ext cx="8994531" cy="542925"/>
          </a:xfrm>
          <a:prstGeom prst="rect">
            <a:avLst/>
          </a:prstGeom>
          <a:noFill/>
          <a:ln w="9525">
            <a:noFill/>
            <a:miter lim="800000"/>
            <a:headEnd/>
            <a:tailEnd/>
          </a:ln>
        </p:spPr>
        <p:txBody>
          <a:bodyPr lIns="92075" tIns="46038" rIns="92075" bIns="46038" anchor="ctr"/>
          <a:lstStyle/>
          <a:p>
            <a:pPr algn="l" eaLnBrk="0" hangingPunct="0"/>
            <a:r>
              <a:rPr lang="id-ID" sz="2000" b="1" dirty="0" smtClean="0">
                <a:latin typeface="Eras Bold ITC" pitchFamily="34" charset="0"/>
              </a:rPr>
              <a:t>DISASTERS ARE UNPREDICTABLE....</a:t>
            </a:r>
            <a:endParaRPr lang="en-GB" sz="2000" b="1" dirty="0">
              <a:latin typeface="Eras Bold ITC" pitchFamily="34" charset="0"/>
            </a:endParaRPr>
          </a:p>
        </p:txBody>
      </p:sp>
      <p:pic>
        <p:nvPicPr>
          <p:cNvPr id="8" name="Picture 5" descr="quake"/>
          <p:cNvPicPr>
            <a:picLocks noChangeAspect="1" noChangeArrowheads="1"/>
          </p:cNvPicPr>
          <p:nvPr/>
        </p:nvPicPr>
        <p:blipFill>
          <a:blip r:embed="rId2" cstate="print"/>
          <a:srcRect/>
          <a:stretch>
            <a:fillRect/>
          </a:stretch>
        </p:blipFill>
        <p:spPr bwMode="auto">
          <a:xfrm>
            <a:off x="6664569" y="3429000"/>
            <a:ext cx="2098431" cy="2362200"/>
          </a:xfrm>
          <a:prstGeom prst="rect">
            <a:avLst/>
          </a:prstGeom>
          <a:noFill/>
          <a:ln w="9525">
            <a:noFill/>
            <a:miter lim="800000"/>
            <a:headEnd/>
            <a:tailEnd/>
          </a:ln>
        </p:spPr>
      </p:pic>
      <p:pic>
        <p:nvPicPr>
          <p:cNvPr id="9" name="Picture 2" descr="http://t3.gstatic.com/images?q=tbn:ANd9GcTsiD412F-YjkmUU57Tu9JlCLYat-WsgqJIV0s5RLcPEMejsSBw5A"/>
          <p:cNvPicPr>
            <a:picLocks noChangeAspect="1" noChangeArrowheads="1"/>
          </p:cNvPicPr>
          <p:nvPr/>
        </p:nvPicPr>
        <p:blipFill>
          <a:blip r:embed="rId3" cstate="print"/>
          <a:srcRect/>
          <a:stretch>
            <a:fillRect/>
          </a:stretch>
        </p:blipFill>
        <p:spPr bwMode="auto">
          <a:xfrm>
            <a:off x="6638925" y="1143000"/>
            <a:ext cx="2200275" cy="2076450"/>
          </a:xfrm>
          <a:prstGeom prst="rect">
            <a:avLst/>
          </a:prstGeom>
          <a:noFill/>
        </p:spPr>
      </p:pic>
      <p:cxnSp>
        <p:nvCxnSpPr>
          <p:cNvPr id="10" name="Straight Connector 9"/>
          <p:cNvCxnSpPr/>
          <p:nvPr/>
        </p:nvCxnSpPr>
        <p:spPr>
          <a:xfrm>
            <a:off x="0" y="914400"/>
            <a:ext cx="9144000" cy="0"/>
          </a:xfrm>
          <a:prstGeom prst="line">
            <a:avLst/>
          </a:prstGeom>
          <a:ln w="28575">
            <a:solidFill>
              <a:schemeClr val="accent6">
                <a:lumMod val="7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Content Placeholder 3"/>
          <p:cNvSpPr txBox="1">
            <a:spLocks/>
          </p:cNvSpPr>
          <p:nvPr/>
        </p:nvSpPr>
        <p:spPr>
          <a:xfrm>
            <a:off x="102582" y="1080133"/>
            <a:ext cx="4317018" cy="1257300"/>
          </a:xfrm>
          <a:prstGeom prst="rect">
            <a:avLst/>
          </a:prstGeom>
          <a:solidFill>
            <a:schemeClr val="accent2">
              <a:lumMod val="60000"/>
              <a:lumOff val="40000"/>
            </a:schemeClr>
          </a:solidFill>
        </p:spPr>
        <p:txBody>
          <a:bodyPr>
            <a:normAutofit/>
          </a:bodyPr>
          <a:lstStyle/>
          <a:p>
            <a:pPr fontAlgn="auto">
              <a:spcAft>
                <a:spcPts val="0"/>
              </a:spcAft>
              <a:buClr>
                <a:schemeClr val="accent2"/>
              </a:buClr>
              <a:buSzPct val="60000"/>
              <a:buFont typeface="Wingdings"/>
              <a:buChar char=""/>
              <a:defRPr/>
            </a:pPr>
            <a:r>
              <a:rPr lang="id-ID" b="1" u="sng" dirty="0">
                <a:latin typeface="+mn-lt"/>
              </a:rPr>
              <a:t>Significant Infrastructure Network Failure</a:t>
            </a:r>
          </a:p>
          <a:p>
            <a:pPr fontAlgn="auto">
              <a:spcAft>
                <a:spcPts val="0"/>
              </a:spcAft>
              <a:buSzPct val="60000"/>
              <a:buFont typeface="Wingdings" pitchFamily="2" charset="2"/>
              <a:buChar char="§"/>
              <a:defRPr/>
            </a:pPr>
            <a:r>
              <a:rPr lang="id-ID" sz="1400" b="1" dirty="0">
                <a:latin typeface="+mn-lt"/>
              </a:rPr>
              <a:t>IN </a:t>
            </a:r>
            <a:r>
              <a:rPr lang="en-US" sz="1400" b="1" dirty="0" smtClean="0">
                <a:latin typeface="+mn-lt"/>
              </a:rPr>
              <a:t>c</a:t>
            </a:r>
            <a:r>
              <a:rPr lang="id-ID" sz="1400" b="1" dirty="0" smtClean="0">
                <a:latin typeface="+mn-lt"/>
              </a:rPr>
              <a:t>all </a:t>
            </a:r>
            <a:r>
              <a:rPr lang="id-ID" sz="1400" b="1" dirty="0">
                <a:latin typeface="+mn-lt"/>
              </a:rPr>
              <a:t>gapping year 1999; </a:t>
            </a:r>
            <a:endParaRPr lang="id-ID" sz="1400" b="1" dirty="0" smtClean="0">
              <a:latin typeface="+mn-lt"/>
            </a:endParaRPr>
          </a:p>
          <a:p>
            <a:pPr fontAlgn="auto">
              <a:spcAft>
                <a:spcPts val="0"/>
              </a:spcAft>
              <a:buSzPct val="60000"/>
              <a:buFont typeface="Wingdings" pitchFamily="2" charset="2"/>
              <a:buChar char="§"/>
              <a:defRPr/>
            </a:pPr>
            <a:r>
              <a:rPr lang="id-ID" sz="1400" b="1" dirty="0" smtClean="0">
                <a:latin typeface="+mn-lt"/>
              </a:rPr>
              <a:t>IN </a:t>
            </a:r>
            <a:r>
              <a:rPr lang="id-ID" sz="1400" b="1" dirty="0">
                <a:latin typeface="+mn-lt"/>
              </a:rPr>
              <a:t>Failure </a:t>
            </a:r>
            <a:r>
              <a:rPr lang="id-ID" sz="1400" b="1" dirty="0" smtClean="0">
                <a:latin typeface="+mn-lt"/>
              </a:rPr>
              <a:t>Dec,31,2006;</a:t>
            </a:r>
            <a:endParaRPr lang="id-ID" sz="1400" b="1" dirty="0">
              <a:latin typeface="+mn-lt"/>
            </a:endParaRPr>
          </a:p>
          <a:p>
            <a:pPr fontAlgn="auto">
              <a:spcAft>
                <a:spcPts val="0"/>
              </a:spcAft>
              <a:buSzPct val="60000"/>
              <a:buFont typeface="Wingdings" pitchFamily="2" charset="2"/>
              <a:buChar char="§"/>
              <a:defRPr/>
            </a:pPr>
            <a:r>
              <a:rPr lang="id-ID" sz="1400" b="1" dirty="0">
                <a:latin typeface="+mn-lt"/>
              </a:rPr>
              <a:t>Power outage in TB.Simatupang 2007; etc.</a:t>
            </a:r>
          </a:p>
          <a:p>
            <a:pPr marL="640080" lvl="1" indent="-274320" fontAlgn="auto">
              <a:spcBef>
                <a:spcPts val="550"/>
              </a:spcBef>
              <a:spcAft>
                <a:spcPts val="0"/>
              </a:spcAft>
              <a:buClr>
                <a:schemeClr val="accent1"/>
              </a:buClr>
              <a:buSzPct val="70000"/>
              <a:buFont typeface="Wingdings 2"/>
              <a:buNone/>
              <a:defRPr/>
            </a:pPr>
            <a:endParaRPr lang="id-ID" sz="1400" b="1" dirty="0">
              <a:latin typeface="+mn-lt"/>
            </a:endParaRPr>
          </a:p>
          <a:p>
            <a:pPr marL="640080" lvl="1" indent="-274320" fontAlgn="auto">
              <a:spcBef>
                <a:spcPts val="550"/>
              </a:spcBef>
              <a:spcAft>
                <a:spcPts val="0"/>
              </a:spcAft>
              <a:buClr>
                <a:schemeClr val="accent1"/>
              </a:buClr>
              <a:buSzPct val="70000"/>
              <a:buFont typeface="Wingdings 2"/>
              <a:buNone/>
              <a:defRPr/>
            </a:pPr>
            <a:endParaRPr lang="en-US" sz="1400" dirty="0">
              <a:latin typeface="+mn-lt"/>
            </a:endParaRPr>
          </a:p>
        </p:txBody>
      </p:sp>
      <p:sp>
        <p:nvSpPr>
          <p:cNvPr id="12" name="Content Placeholder 3"/>
          <p:cNvSpPr txBox="1">
            <a:spLocks/>
          </p:cNvSpPr>
          <p:nvPr/>
        </p:nvSpPr>
        <p:spPr>
          <a:xfrm>
            <a:off x="2932188" y="2420888"/>
            <a:ext cx="3489175" cy="1257300"/>
          </a:xfrm>
          <a:prstGeom prst="rect">
            <a:avLst/>
          </a:prstGeom>
          <a:solidFill>
            <a:srgbClr val="FFC000"/>
          </a:solidFill>
        </p:spPr>
        <p:txBody>
          <a:bodyPr>
            <a:normAutofit fontScale="92500" lnSpcReduction="10000"/>
          </a:bodyPr>
          <a:lstStyle/>
          <a:p>
            <a:pPr marR="0" lvl="0" algn="l" defTabSz="914400" rtl="0" eaLnBrk="1" fontAlgn="auto" latinLnBrk="0" hangingPunct="1">
              <a:lnSpc>
                <a:spcPct val="100000"/>
              </a:lnSpc>
              <a:spcAft>
                <a:spcPts val="0"/>
              </a:spcAft>
              <a:buClrTx/>
              <a:buSzTx/>
              <a:buFont typeface="Wingdings"/>
              <a:buChar char=""/>
              <a:tabLst/>
              <a:defRPr/>
            </a:pPr>
            <a:r>
              <a:rPr kumimoji="0" lang="id-ID" sz="2000" b="1" i="0" u="sng" strike="noStrike" kern="0" cap="none" spc="0" normalizeH="0" baseline="0" noProof="0" dirty="0" smtClean="0">
                <a:ln>
                  <a:noFill/>
                </a:ln>
                <a:solidFill>
                  <a:schemeClr val="tx1"/>
                </a:solidFill>
                <a:effectLst/>
                <a:uLnTx/>
                <a:uFillTx/>
                <a:latin typeface="+mn-lt"/>
                <a:ea typeface="+mn-ea"/>
                <a:cs typeface="+mn-cs"/>
              </a:rPr>
              <a:t>Natural Disaster</a:t>
            </a:r>
            <a:r>
              <a:rPr kumimoji="0" lang="en-US" sz="2000" b="1" i="0" u="sng" strike="noStrike" kern="0" cap="none" spc="0" normalizeH="0" baseline="0" noProof="0" dirty="0" smtClean="0">
                <a:ln>
                  <a:noFill/>
                </a:ln>
                <a:solidFill>
                  <a:schemeClr val="tx1"/>
                </a:solidFill>
                <a:effectLst/>
                <a:uLnTx/>
                <a:uFillTx/>
                <a:latin typeface="+mn-lt"/>
                <a:ea typeface="+mn-ea"/>
                <a:cs typeface="+mn-cs"/>
              </a:rPr>
              <a:t>s</a:t>
            </a:r>
            <a:endParaRPr kumimoji="0" lang="id-ID" sz="2000" b="1" i="0" u="sng" strike="noStrike" kern="0" cap="none" spc="0" normalizeH="0" baseline="0" noProof="0" dirty="0" smtClean="0">
              <a:ln>
                <a:noFill/>
              </a:ln>
              <a:solidFill>
                <a:schemeClr val="tx1"/>
              </a:solidFill>
              <a:effectLst/>
              <a:uLnTx/>
              <a:uFillTx/>
              <a:latin typeface="+mn-lt"/>
              <a:ea typeface="+mn-ea"/>
              <a:cs typeface="+mn-cs"/>
            </a:endParaRPr>
          </a:p>
          <a:p>
            <a:pPr marR="0" lvl="0">
              <a:lnSpc>
                <a:spcPct val="100000"/>
              </a:lnSpc>
              <a:buClrTx/>
              <a:buSzPct val="60000"/>
              <a:buFont typeface="Wingdings" pitchFamily="2" charset="2"/>
              <a:buChar char="§"/>
              <a:tabLst/>
              <a:defRPr/>
            </a:pPr>
            <a:r>
              <a:rPr lang="id-ID" sz="1400" b="1" dirty="0"/>
              <a:t>Aceh Tsunami Dec </a:t>
            </a:r>
            <a:r>
              <a:rPr lang="id-ID" sz="1400" b="1" dirty="0" smtClean="0"/>
              <a:t>2004; </a:t>
            </a:r>
            <a:endParaRPr lang="id-ID" sz="1400" b="1" dirty="0"/>
          </a:p>
          <a:p>
            <a:pPr marR="0" lvl="0">
              <a:lnSpc>
                <a:spcPct val="100000"/>
              </a:lnSpc>
              <a:buClrTx/>
              <a:buSzPct val="60000"/>
              <a:buFont typeface="Wingdings" pitchFamily="2" charset="2"/>
              <a:buChar char="§"/>
              <a:tabLst/>
              <a:defRPr/>
            </a:pPr>
            <a:r>
              <a:rPr lang="id-ID" sz="1400" b="1" dirty="0"/>
              <a:t>Yogyakarta Earthquake may </a:t>
            </a:r>
            <a:r>
              <a:rPr lang="id-ID" sz="1400" b="1" dirty="0" smtClean="0"/>
              <a:t>2006; </a:t>
            </a:r>
            <a:endParaRPr lang="id-ID" sz="1400" b="1" dirty="0"/>
          </a:p>
          <a:p>
            <a:pPr marR="0" lvl="0">
              <a:lnSpc>
                <a:spcPct val="100000"/>
              </a:lnSpc>
              <a:buClrTx/>
              <a:buSzPct val="60000"/>
              <a:buFont typeface="Wingdings" pitchFamily="2" charset="2"/>
              <a:buChar char="§"/>
              <a:tabLst/>
              <a:defRPr/>
            </a:pPr>
            <a:r>
              <a:rPr lang="id-ID" sz="1400" b="1" dirty="0"/>
              <a:t>West Sumatera Earthquake March 2007;</a:t>
            </a:r>
          </a:p>
          <a:p>
            <a:pPr marR="0" lvl="0">
              <a:lnSpc>
                <a:spcPct val="100000"/>
              </a:lnSpc>
              <a:buClrTx/>
              <a:buSzPct val="60000"/>
              <a:buFont typeface="Wingdings" pitchFamily="2" charset="2"/>
              <a:buChar char="§"/>
              <a:tabLst/>
              <a:defRPr/>
            </a:pPr>
            <a:r>
              <a:rPr lang="id-ID" sz="1400" b="1" dirty="0"/>
              <a:t>Jakarta Floods 1996, 2002, </a:t>
            </a:r>
            <a:r>
              <a:rPr lang="id-ID" sz="1400" b="1" dirty="0" smtClean="0"/>
              <a:t>2007.</a:t>
            </a:r>
            <a:endParaRPr lang="en-US" sz="1400" b="1" dirty="0"/>
          </a:p>
          <a:p>
            <a:pPr marR="0" lvl="0">
              <a:lnSpc>
                <a:spcPct val="100000"/>
              </a:lnSpc>
              <a:buClrTx/>
              <a:buSzPct val="60000"/>
              <a:buFont typeface="Wingdings" pitchFamily="2" charset="2"/>
              <a:buChar char="§"/>
              <a:tabLst/>
              <a:defRPr/>
            </a:pPr>
            <a:r>
              <a:rPr lang="en-US" sz="1400" b="1" dirty="0"/>
              <a:t>Padang Earthquake </a:t>
            </a:r>
            <a:r>
              <a:rPr lang="en-US" sz="1400" b="1" dirty="0" smtClean="0"/>
              <a:t>2009, </a:t>
            </a:r>
            <a:r>
              <a:rPr lang="en-US" sz="1400" b="1" dirty="0"/>
              <a:t>etc</a:t>
            </a:r>
            <a:endParaRPr lang="id-ID" sz="1400" b="1" dirty="0"/>
          </a:p>
          <a:p>
            <a:pPr marL="0" marR="0" lvl="1" indent="-274320">
              <a:lnSpc>
                <a:spcPct val="100000"/>
              </a:lnSpc>
              <a:spcBef>
                <a:spcPct val="20000"/>
              </a:spcBef>
              <a:buClrTx/>
              <a:buSzPct val="60000"/>
              <a:buFont typeface="Wingdings" pitchFamily="2" charset="2"/>
              <a:buChar char="§"/>
              <a:tabLst/>
              <a:defRPr/>
            </a:pPr>
            <a:endParaRPr lang="id-ID" sz="1400" b="1" dirty="0"/>
          </a:p>
          <a:p>
            <a:pPr marL="640080" marR="0" lvl="1" indent="-274320" algn="l" defTabSz="914400" rtl="0" eaLnBrk="1" fontAlgn="auto" latinLnBrk="0" hangingPunct="1">
              <a:lnSpc>
                <a:spcPct val="100000"/>
              </a:lnSpc>
              <a:spcBef>
                <a:spcPct val="20000"/>
              </a:spcBef>
              <a:spcAft>
                <a:spcPts val="0"/>
              </a:spcAft>
              <a:buClrTx/>
              <a:buSzTx/>
              <a:buFont typeface="Wingdings 2"/>
              <a:buNone/>
              <a:tabLst/>
              <a:defRPr/>
            </a:pPr>
            <a:endParaRPr kumimoji="0" lang="en-US" sz="1100" b="0" i="0" u="none" strike="noStrike" kern="0" cap="none" spc="0" normalizeH="0" baseline="0" noProof="0" dirty="0">
              <a:ln>
                <a:noFill/>
              </a:ln>
              <a:solidFill>
                <a:schemeClr val="tx1"/>
              </a:solidFill>
              <a:effectLst/>
              <a:uLnTx/>
              <a:uFillTx/>
              <a:latin typeface="+mn-lt"/>
            </a:endParaRPr>
          </a:p>
        </p:txBody>
      </p:sp>
      <p:sp>
        <p:nvSpPr>
          <p:cNvPr id="14" name="Content Placeholder 3"/>
          <p:cNvSpPr txBox="1">
            <a:spLocks/>
          </p:cNvSpPr>
          <p:nvPr/>
        </p:nvSpPr>
        <p:spPr>
          <a:xfrm>
            <a:off x="85727" y="3810000"/>
            <a:ext cx="6410219" cy="1347192"/>
          </a:xfrm>
          <a:prstGeom prst="rect">
            <a:avLst/>
          </a:prstGeom>
          <a:solidFill>
            <a:schemeClr val="accent1">
              <a:lumMod val="60000"/>
              <a:lumOff val="40000"/>
            </a:schemeClr>
          </a:solidFill>
        </p:spPr>
        <p:txBody>
          <a:bodyPr>
            <a:noAutofit/>
          </a:bodyPr>
          <a:lstStyle/>
          <a:p>
            <a:pPr fontAlgn="auto">
              <a:spcAft>
                <a:spcPts val="0"/>
              </a:spcAft>
              <a:buClr>
                <a:schemeClr val="accent2"/>
              </a:buClr>
              <a:buSzPct val="60000"/>
              <a:buFont typeface="Wingdings"/>
              <a:buChar char=""/>
              <a:defRPr/>
            </a:pPr>
            <a:r>
              <a:rPr lang="id-ID" sz="2000" b="1" u="sng" dirty="0">
                <a:latin typeface="+mn-lt"/>
              </a:rPr>
              <a:t>Political Unrest</a:t>
            </a:r>
          </a:p>
          <a:p>
            <a:pPr fontAlgn="auto">
              <a:spcAft>
                <a:spcPts val="0"/>
              </a:spcAft>
              <a:buSzPct val="60000"/>
              <a:buFont typeface="Wingdings" pitchFamily="2" charset="2"/>
              <a:buChar char="§"/>
              <a:defRPr/>
            </a:pPr>
            <a:r>
              <a:rPr lang="id-ID" sz="1400" b="1" dirty="0">
                <a:latin typeface="+mn-lt"/>
              </a:rPr>
              <a:t>National Riot May 20, 1998 (network overload &amp; BTS assets were burned); </a:t>
            </a:r>
          </a:p>
          <a:p>
            <a:pPr fontAlgn="auto">
              <a:spcAft>
                <a:spcPts val="0"/>
              </a:spcAft>
              <a:buSzPct val="60000"/>
              <a:buFont typeface="Wingdings" pitchFamily="2" charset="2"/>
              <a:buChar char="§"/>
              <a:defRPr/>
            </a:pPr>
            <a:r>
              <a:rPr lang="id-ID" sz="1400" b="1" dirty="0">
                <a:latin typeface="+mn-lt"/>
              </a:rPr>
              <a:t>Aceh Military Goverment Emergency 1998-2005 (Employee hostage); </a:t>
            </a:r>
          </a:p>
          <a:p>
            <a:pPr fontAlgn="auto">
              <a:spcAft>
                <a:spcPts val="0"/>
              </a:spcAft>
              <a:buSzPct val="60000"/>
              <a:buFont typeface="Wingdings" pitchFamily="2" charset="2"/>
              <a:buChar char="§"/>
              <a:defRPr/>
            </a:pPr>
            <a:r>
              <a:rPr lang="id-ID" sz="1400" b="1" dirty="0">
                <a:latin typeface="+mn-lt"/>
              </a:rPr>
              <a:t>East Timor 1997 (assets lost &amp; employee escape); </a:t>
            </a:r>
          </a:p>
          <a:p>
            <a:pPr fontAlgn="auto">
              <a:spcAft>
                <a:spcPts val="0"/>
              </a:spcAft>
              <a:buSzPct val="60000"/>
              <a:buFont typeface="Wingdings" pitchFamily="2" charset="2"/>
              <a:buChar char="§"/>
              <a:defRPr/>
            </a:pPr>
            <a:r>
              <a:rPr lang="id-ID" sz="1400" b="1" dirty="0">
                <a:latin typeface="+mn-lt"/>
              </a:rPr>
              <a:t>Ambon Riot 1999-2002 (assets lost &amp; employee escape</a:t>
            </a:r>
            <a:r>
              <a:rPr lang="id-ID" sz="1400" b="1" dirty="0" smtClean="0">
                <a:latin typeface="+mn-lt"/>
              </a:rPr>
              <a:t>)</a:t>
            </a:r>
            <a:r>
              <a:rPr lang="en-US" sz="1400" b="1" dirty="0" smtClean="0">
                <a:latin typeface="+mn-lt"/>
              </a:rPr>
              <a:t>, etc</a:t>
            </a:r>
            <a:endParaRPr lang="id-ID" sz="1400" b="1" dirty="0">
              <a:latin typeface="+mn-lt"/>
            </a:endParaRPr>
          </a:p>
          <a:p>
            <a:pPr marL="640080" lvl="1" indent="-274320" fontAlgn="auto">
              <a:spcBef>
                <a:spcPts val="550"/>
              </a:spcBef>
              <a:spcAft>
                <a:spcPts val="0"/>
              </a:spcAft>
              <a:buClr>
                <a:schemeClr val="accent1"/>
              </a:buClr>
              <a:buSzPct val="70000"/>
              <a:buFont typeface="Wingdings 2"/>
              <a:buNone/>
              <a:defRPr/>
            </a:pPr>
            <a:endParaRPr lang="id-ID" sz="1400" b="1" dirty="0">
              <a:latin typeface="+mn-lt"/>
            </a:endParaRPr>
          </a:p>
          <a:p>
            <a:pPr marL="640080" lvl="1" indent="-274320" fontAlgn="auto">
              <a:spcBef>
                <a:spcPts val="550"/>
              </a:spcBef>
              <a:spcAft>
                <a:spcPts val="0"/>
              </a:spcAft>
              <a:buClr>
                <a:schemeClr val="accent1"/>
              </a:buClr>
              <a:buSzPct val="70000"/>
              <a:buFont typeface="Wingdings 2"/>
              <a:buNone/>
              <a:defRPr/>
            </a:pPr>
            <a:endParaRPr lang="en-US" sz="1200" dirty="0">
              <a:latin typeface="+mn-lt"/>
            </a:endParaRPr>
          </a:p>
        </p:txBody>
      </p:sp>
      <p:sp>
        <p:nvSpPr>
          <p:cNvPr id="15" name="Content Placeholder 3"/>
          <p:cNvSpPr txBox="1">
            <a:spLocks/>
          </p:cNvSpPr>
          <p:nvPr/>
        </p:nvSpPr>
        <p:spPr>
          <a:xfrm>
            <a:off x="1837430" y="5237707"/>
            <a:ext cx="3316422" cy="1257300"/>
          </a:xfrm>
          <a:prstGeom prst="rect">
            <a:avLst/>
          </a:prstGeom>
        </p:spPr>
        <p:style>
          <a:lnRef idx="1">
            <a:schemeClr val="accent3"/>
          </a:lnRef>
          <a:fillRef idx="3">
            <a:schemeClr val="accent3"/>
          </a:fillRef>
          <a:effectRef idx="2">
            <a:schemeClr val="accent3"/>
          </a:effectRef>
          <a:fontRef idx="minor">
            <a:schemeClr val="lt1"/>
          </a:fontRef>
        </p:style>
        <p:txBody>
          <a:bodyPr>
            <a:normAutofit fontScale="85000" lnSpcReduction="20000"/>
          </a:bodyPr>
          <a:lstStyle/>
          <a:p>
            <a:pPr marL="320040" indent="-320040" fontAlgn="auto">
              <a:spcBef>
                <a:spcPts val="700"/>
              </a:spcBef>
              <a:spcAft>
                <a:spcPts val="0"/>
              </a:spcAft>
              <a:buClr>
                <a:schemeClr val="accent2"/>
              </a:buClr>
              <a:buSzPct val="60000"/>
              <a:buFont typeface="Wingdings"/>
              <a:buChar char=""/>
              <a:defRPr/>
            </a:pPr>
            <a:r>
              <a:rPr lang="en-US" sz="2400" b="1" u="sng" dirty="0" smtClean="0">
                <a:solidFill>
                  <a:sysClr val="windowText" lastClr="000000"/>
                </a:solidFill>
                <a:latin typeface="+mn-lt"/>
              </a:rPr>
              <a:t>Business Disruption</a:t>
            </a:r>
            <a:endParaRPr lang="id-ID" sz="2400" b="1" u="sng" dirty="0">
              <a:solidFill>
                <a:sysClr val="windowText" lastClr="000000"/>
              </a:solidFill>
              <a:latin typeface="+mn-lt"/>
            </a:endParaRPr>
          </a:p>
          <a:p>
            <a:pPr marL="320040" indent="-320040" fontAlgn="auto">
              <a:spcBef>
                <a:spcPts val="700"/>
              </a:spcBef>
              <a:spcAft>
                <a:spcPts val="0"/>
              </a:spcAft>
              <a:buSzPct val="60000"/>
              <a:buFont typeface="Wingdings" pitchFamily="2" charset="2"/>
              <a:buChar char="§"/>
              <a:defRPr/>
            </a:pPr>
            <a:r>
              <a:rPr lang="en-US" sz="1900" b="1" dirty="0" smtClean="0">
                <a:solidFill>
                  <a:sysClr val="windowText" lastClr="000000"/>
                </a:solidFill>
                <a:latin typeface="+mn-lt"/>
              </a:rPr>
              <a:t>Employee Strike (2011</a:t>
            </a:r>
            <a:r>
              <a:rPr lang="id-ID" sz="1900" b="1" dirty="0" smtClean="0">
                <a:solidFill>
                  <a:sysClr val="windowText" lastClr="000000"/>
                </a:solidFill>
                <a:latin typeface="+mn-lt"/>
              </a:rPr>
              <a:t>); </a:t>
            </a:r>
            <a:endParaRPr lang="id-ID" sz="1900" b="1" dirty="0">
              <a:solidFill>
                <a:sysClr val="windowText" lastClr="000000"/>
              </a:solidFill>
              <a:latin typeface="+mn-lt"/>
            </a:endParaRPr>
          </a:p>
          <a:p>
            <a:pPr marL="320040" indent="-320040" fontAlgn="auto">
              <a:spcBef>
                <a:spcPts val="700"/>
              </a:spcBef>
              <a:spcAft>
                <a:spcPts val="0"/>
              </a:spcAft>
              <a:buSzPct val="60000"/>
              <a:buFont typeface="Wingdings" pitchFamily="2" charset="2"/>
              <a:buChar char="§"/>
              <a:defRPr/>
            </a:pPr>
            <a:r>
              <a:rPr lang="en-US" sz="1900" b="1" dirty="0" smtClean="0">
                <a:solidFill>
                  <a:sysClr val="windowText" lastClr="000000"/>
                </a:solidFill>
                <a:latin typeface="+mn-lt"/>
              </a:rPr>
              <a:t>Content Business (2011</a:t>
            </a:r>
            <a:r>
              <a:rPr lang="id-ID" sz="1900" b="1" dirty="0" smtClean="0">
                <a:solidFill>
                  <a:sysClr val="windowText" lastClr="000000"/>
                </a:solidFill>
                <a:latin typeface="+mn-lt"/>
              </a:rPr>
              <a:t>); </a:t>
            </a:r>
            <a:endParaRPr lang="id-ID" sz="1900" b="1" dirty="0">
              <a:solidFill>
                <a:sysClr val="windowText" lastClr="000000"/>
              </a:solidFill>
              <a:latin typeface="+mn-lt"/>
            </a:endParaRPr>
          </a:p>
          <a:p>
            <a:pPr marL="320040" indent="-320040" fontAlgn="auto">
              <a:spcBef>
                <a:spcPts val="700"/>
              </a:spcBef>
              <a:spcAft>
                <a:spcPts val="0"/>
              </a:spcAft>
              <a:buSzPct val="60000"/>
              <a:buFont typeface="Wingdings" pitchFamily="2" charset="2"/>
              <a:buChar char="§"/>
              <a:defRPr/>
            </a:pPr>
            <a:r>
              <a:rPr lang="en-US" sz="1900" b="1" dirty="0" smtClean="0">
                <a:solidFill>
                  <a:sysClr val="windowText" lastClr="000000"/>
                </a:solidFill>
                <a:latin typeface="+mn-lt"/>
              </a:rPr>
              <a:t>Bankruptcy  sue (2012)</a:t>
            </a:r>
          </a:p>
          <a:p>
            <a:pPr marL="320040" indent="-320040" fontAlgn="auto">
              <a:spcBef>
                <a:spcPts val="700"/>
              </a:spcBef>
              <a:spcAft>
                <a:spcPts val="0"/>
              </a:spcAft>
              <a:buSzPct val="60000"/>
              <a:buFont typeface="Wingdings" pitchFamily="2" charset="2"/>
              <a:buChar char="§"/>
              <a:defRPr/>
            </a:pPr>
            <a:endParaRPr lang="id-ID" sz="1400" b="1" dirty="0">
              <a:solidFill>
                <a:sysClr val="windowText" lastClr="000000"/>
              </a:solidFill>
              <a:latin typeface="+mn-lt"/>
            </a:endParaRPr>
          </a:p>
          <a:p>
            <a:pPr marL="640080" lvl="1" indent="-274320" fontAlgn="auto">
              <a:spcBef>
                <a:spcPts val="550"/>
              </a:spcBef>
              <a:spcAft>
                <a:spcPts val="0"/>
              </a:spcAft>
              <a:buClr>
                <a:schemeClr val="accent1"/>
              </a:buClr>
              <a:buSzPct val="70000"/>
              <a:buFont typeface="Wingdings 2"/>
              <a:buNone/>
              <a:defRPr/>
            </a:pPr>
            <a:endParaRPr lang="id-ID" sz="1400" b="1" dirty="0">
              <a:solidFill>
                <a:sysClr val="windowText" lastClr="000000"/>
              </a:solidFill>
              <a:latin typeface="+mn-lt"/>
            </a:endParaRPr>
          </a:p>
          <a:p>
            <a:pPr marL="640080" lvl="1" indent="-274320" fontAlgn="auto">
              <a:spcBef>
                <a:spcPts val="550"/>
              </a:spcBef>
              <a:spcAft>
                <a:spcPts val="0"/>
              </a:spcAft>
              <a:buClr>
                <a:schemeClr val="accent1"/>
              </a:buClr>
              <a:buSzPct val="70000"/>
              <a:buFont typeface="Wingdings 2"/>
              <a:buNone/>
              <a:defRPr/>
            </a:pPr>
            <a:endParaRPr lang="en-US" sz="1400" dirty="0">
              <a:solidFill>
                <a:sysClr val="windowText" lastClr="000000"/>
              </a:solidFill>
              <a:latin typeface="+mn-lt"/>
            </a:endParaRPr>
          </a:p>
        </p:txBody>
      </p:sp>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2828836"/>
            <a:ext cx="4572000" cy="369332"/>
          </a:xfrm>
          <a:prstGeom prst="rect">
            <a:avLst/>
          </a:prstGeom>
        </p:spPr>
        <p:txBody>
          <a:bodyPr>
            <a:spAutoFit/>
          </a:bodyPr>
          <a:lstStyle/>
          <a:p>
            <a:r>
              <a:rPr lang="en-US" dirty="0" smtClean="0"/>
              <a:t>  </a:t>
            </a:r>
            <a:endParaRPr lang="en-US" dirty="0"/>
          </a:p>
        </p:txBody>
      </p:sp>
      <p:cxnSp>
        <p:nvCxnSpPr>
          <p:cNvPr id="3" name="Straight Connector 2"/>
          <p:cNvCxnSpPr/>
          <p:nvPr/>
        </p:nvCxnSpPr>
        <p:spPr>
          <a:xfrm>
            <a:off x="0" y="914400"/>
            <a:ext cx="9144000" cy="0"/>
          </a:xfrm>
          <a:prstGeom prst="line">
            <a:avLst/>
          </a:prstGeom>
        </p:spPr>
        <p:style>
          <a:lnRef idx="1">
            <a:schemeClr val="accent2"/>
          </a:lnRef>
          <a:fillRef idx="0">
            <a:schemeClr val="accent2"/>
          </a:fillRef>
          <a:effectRef idx="0">
            <a:schemeClr val="accent2"/>
          </a:effectRef>
          <a:fontRef idx="minor">
            <a:schemeClr val="tx1"/>
          </a:fontRef>
        </p:style>
      </p:cxnSp>
      <p:sp>
        <p:nvSpPr>
          <p:cNvPr id="5" name="Rectangle 4"/>
          <p:cNvSpPr/>
          <p:nvPr/>
        </p:nvSpPr>
        <p:spPr>
          <a:xfrm>
            <a:off x="76200" y="152400"/>
            <a:ext cx="6629400" cy="707886"/>
          </a:xfrm>
          <a:prstGeom prst="rect">
            <a:avLst/>
          </a:prstGeom>
        </p:spPr>
        <p:txBody>
          <a:bodyPr wrap="square">
            <a:spAutoFit/>
          </a:bodyPr>
          <a:lstStyle/>
          <a:p>
            <a:r>
              <a:rPr lang="en-US" sz="2000" b="1" dirty="0" smtClean="0"/>
              <a:t>FRAMEWORK BCM </a:t>
            </a:r>
          </a:p>
          <a:p>
            <a:r>
              <a:rPr lang="en-US" sz="2000" b="1" i="1" dirty="0" smtClean="0"/>
              <a:t>(based on SS-540 &amp; BCM Institute Singapore)</a:t>
            </a:r>
            <a:endParaRPr lang="en-US" sz="2000" b="1" dirty="0">
              <a:latin typeface="Century Gothic" pitchFamily="34" charset="0"/>
            </a:endParaRPr>
          </a:p>
        </p:txBody>
      </p:sp>
      <p:graphicFrame>
        <p:nvGraphicFramePr>
          <p:cNvPr id="7" name="Diagram 6"/>
          <p:cNvGraphicFramePr/>
          <p:nvPr/>
        </p:nvGraphicFramePr>
        <p:xfrm>
          <a:off x="1352550" y="990600"/>
          <a:ext cx="7791450" cy="1562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ight Arrow 7"/>
          <p:cNvSpPr/>
          <p:nvPr/>
        </p:nvSpPr>
        <p:spPr bwMode="auto">
          <a:xfrm>
            <a:off x="84447" y="2254964"/>
            <a:ext cx="1210953" cy="2774236"/>
          </a:xfrm>
          <a:prstGeom prst="rightArrow">
            <a:avLst>
              <a:gd name="adj1" fmla="val 50000"/>
              <a:gd name="adj2" fmla="val 50000"/>
            </a:avLst>
          </a:prstGeom>
          <a:solidFill>
            <a:srgbClr val="CC99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just" defTabSz="914400" rtl="0" eaLnBrk="1" fontAlgn="base" latinLnBrk="0" hangingPunct="1">
              <a:lnSpc>
                <a:spcPct val="100000"/>
              </a:lnSpc>
              <a:spcBef>
                <a:spcPct val="0"/>
              </a:spcBef>
              <a:spcAft>
                <a:spcPct val="0"/>
              </a:spcAft>
              <a:buClrTx/>
              <a:buSzTx/>
              <a:tabLst/>
            </a:pPr>
            <a:r>
              <a:rPr kumimoji="0" lang="en-US" sz="1100" b="1" i="0" u="sng" strike="noStrike" cap="none" normalizeH="0" baseline="0" dirty="0" smtClean="0">
                <a:ln>
                  <a:noFill/>
                </a:ln>
                <a:solidFill>
                  <a:schemeClr val="bg1"/>
                </a:solidFill>
                <a:effectLst/>
                <a:latin typeface="+mn-lt"/>
              </a:rPr>
              <a:t>BCM </a:t>
            </a:r>
          </a:p>
          <a:p>
            <a:pPr marL="0" marR="0" indent="0" algn="just" defTabSz="914400" rtl="0" eaLnBrk="1" fontAlgn="base" latinLnBrk="0" hangingPunct="1">
              <a:lnSpc>
                <a:spcPct val="100000"/>
              </a:lnSpc>
              <a:spcBef>
                <a:spcPct val="0"/>
              </a:spcBef>
              <a:spcAft>
                <a:spcPct val="0"/>
              </a:spcAft>
              <a:buClrTx/>
              <a:buSzTx/>
              <a:tabLst/>
            </a:pPr>
            <a:r>
              <a:rPr kumimoji="0" lang="en-US" sz="1100" b="1" i="0" u="sng" strike="noStrike" cap="none" normalizeH="0" baseline="0" dirty="0" smtClean="0">
                <a:ln>
                  <a:noFill/>
                </a:ln>
                <a:solidFill>
                  <a:schemeClr val="bg1"/>
                </a:solidFill>
                <a:effectLst/>
                <a:latin typeface="+mn-lt"/>
              </a:rPr>
              <a:t>Components</a:t>
            </a:r>
            <a:r>
              <a:rPr kumimoji="0" lang="en-US" sz="1100" b="1" i="0" u="none" strike="noStrike" cap="none" normalizeH="0" baseline="0" dirty="0" smtClean="0">
                <a:ln>
                  <a:noFill/>
                </a:ln>
                <a:solidFill>
                  <a:schemeClr val="bg1"/>
                </a:solidFill>
                <a:effectLst/>
                <a:latin typeface="+mn-lt"/>
              </a:rPr>
              <a:t> :</a:t>
            </a:r>
          </a:p>
          <a:p>
            <a:pPr marL="0" marR="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1100" b="1" i="0" u="none" strike="noStrike" cap="none" normalizeH="0" baseline="0" dirty="0" smtClean="0">
                <a:ln>
                  <a:noFill/>
                </a:ln>
                <a:solidFill>
                  <a:schemeClr val="bg1"/>
                </a:solidFill>
                <a:effectLst/>
                <a:latin typeface="+mn-lt"/>
              </a:rPr>
              <a:t>POLICY</a:t>
            </a:r>
          </a:p>
          <a:p>
            <a:pPr marL="0" marR="0" indent="0" algn="just" defTabSz="914400" rtl="0" eaLnBrk="1" fontAlgn="base" latinLnBrk="0" hangingPunct="1">
              <a:lnSpc>
                <a:spcPct val="100000"/>
              </a:lnSpc>
              <a:spcBef>
                <a:spcPct val="0"/>
              </a:spcBef>
              <a:spcAft>
                <a:spcPct val="0"/>
              </a:spcAft>
              <a:buClrTx/>
              <a:buSzTx/>
              <a:buFont typeface="Arial" pitchFamily="34" charset="0"/>
              <a:buChar char="•"/>
              <a:tabLst/>
            </a:pPr>
            <a:r>
              <a:rPr lang="en-US" sz="1100" b="1" dirty="0" smtClean="0">
                <a:solidFill>
                  <a:schemeClr val="bg1"/>
                </a:solidFill>
                <a:latin typeface="+mn-lt"/>
              </a:rPr>
              <a:t>PROCESS</a:t>
            </a:r>
          </a:p>
          <a:p>
            <a:pPr marL="0" marR="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1100" b="1" i="0" u="none" strike="noStrike" cap="none" normalizeH="0" baseline="0" dirty="0" smtClean="0">
                <a:ln>
                  <a:noFill/>
                </a:ln>
                <a:solidFill>
                  <a:schemeClr val="bg1"/>
                </a:solidFill>
                <a:effectLst/>
                <a:latin typeface="+mn-lt"/>
              </a:rPr>
              <a:t>PEOPLE</a:t>
            </a:r>
          </a:p>
          <a:p>
            <a:pPr marL="0" marR="0" indent="0" algn="just" defTabSz="914400" rtl="0" eaLnBrk="1" fontAlgn="base" latinLnBrk="0" hangingPunct="1">
              <a:lnSpc>
                <a:spcPct val="100000"/>
              </a:lnSpc>
              <a:spcBef>
                <a:spcPct val="0"/>
              </a:spcBef>
              <a:spcAft>
                <a:spcPct val="0"/>
              </a:spcAft>
              <a:buClrTx/>
              <a:buSzTx/>
              <a:buFont typeface="Arial" pitchFamily="34" charset="0"/>
              <a:buChar char="•"/>
              <a:tabLst/>
            </a:pPr>
            <a:r>
              <a:rPr lang="en-US" sz="1100" b="1" dirty="0" smtClean="0">
                <a:solidFill>
                  <a:schemeClr val="bg1"/>
                </a:solidFill>
                <a:latin typeface="+mn-lt"/>
              </a:rPr>
              <a:t>INFRASTRUCTURE</a:t>
            </a:r>
            <a:endParaRPr lang="en-US" sz="1100" b="1" dirty="0" smtClean="0">
              <a:solidFill>
                <a:schemeClr val="bg1"/>
              </a:solidFill>
            </a:endParaRPr>
          </a:p>
          <a:p>
            <a:pPr marL="0" marR="0" indent="0" algn="just" defTabSz="914400" rtl="0" eaLnBrk="1" fontAlgn="base" latinLnBrk="0" hangingPunct="1">
              <a:lnSpc>
                <a:spcPct val="100000"/>
              </a:lnSpc>
              <a:spcBef>
                <a:spcPct val="0"/>
              </a:spcBef>
              <a:spcAft>
                <a:spcPct val="0"/>
              </a:spcAft>
              <a:buClrTx/>
              <a:buSzTx/>
              <a:buFont typeface="Arial" pitchFamily="34" charset="0"/>
              <a:buChar char="•"/>
              <a:tabLst/>
            </a:pPr>
            <a:endParaRPr lang="en-US" sz="1100" b="1" dirty="0" smtClean="0">
              <a:solidFill>
                <a:schemeClr val="bg1"/>
              </a:solidFill>
              <a:latin typeface="+mn-lt"/>
            </a:endParaRPr>
          </a:p>
        </p:txBody>
      </p:sp>
      <p:sp>
        <p:nvSpPr>
          <p:cNvPr id="9" name="Rectangle 8"/>
          <p:cNvSpPr/>
          <p:nvPr/>
        </p:nvSpPr>
        <p:spPr>
          <a:xfrm>
            <a:off x="1295400" y="2317493"/>
            <a:ext cx="1008609" cy="1869743"/>
          </a:xfrm>
          <a:prstGeom prst="rect">
            <a:avLst/>
          </a:prstGeom>
          <a:gradFill flip="none" rotWithShape="1">
            <a:gsLst>
              <a:gs pos="100000">
                <a:schemeClr val="bg2"/>
              </a:gs>
              <a:gs pos="39999">
                <a:srgbClr val="85C2FF"/>
              </a:gs>
              <a:gs pos="70000">
                <a:srgbClr val="C4D6EB"/>
              </a:gs>
              <a:gs pos="100000">
                <a:srgbClr val="FFEBFA"/>
              </a:gs>
            </a:gsLst>
            <a:lin ang="10800000" scaled="1"/>
            <a:tileRect/>
          </a:gradFill>
        </p:spPr>
        <p:txBody>
          <a:bodyPr wrap="square">
            <a:spAutoFit/>
          </a:bodyPr>
          <a:lstStyle/>
          <a:p>
            <a:pPr algn="l"/>
            <a:r>
              <a:rPr lang="en-US" sz="1050" b="1" dirty="0" smtClean="0">
                <a:latin typeface="+mn-lt"/>
              </a:rPr>
              <a:t>Define &amp; organize the project planning parameters &amp; identify the resources needed to complete the BC Plan.</a:t>
            </a:r>
          </a:p>
        </p:txBody>
      </p:sp>
      <p:sp>
        <p:nvSpPr>
          <p:cNvPr id="10" name="Rectangle 9"/>
          <p:cNvSpPr/>
          <p:nvPr/>
        </p:nvSpPr>
        <p:spPr>
          <a:xfrm>
            <a:off x="2326181" y="2314552"/>
            <a:ext cx="1119446" cy="2354491"/>
          </a:xfrm>
          <a:prstGeom prst="rect">
            <a:avLst/>
          </a:prstGeom>
          <a:gradFill flip="none" rotWithShape="1">
            <a:gsLst>
              <a:gs pos="100000">
                <a:schemeClr val="bg2"/>
              </a:gs>
              <a:gs pos="39999">
                <a:srgbClr val="85C2FF"/>
              </a:gs>
              <a:gs pos="70000">
                <a:srgbClr val="C4D6EB"/>
              </a:gs>
              <a:gs pos="100000">
                <a:srgbClr val="FFEBFA"/>
              </a:gs>
            </a:gsLst>
            <a:lin ang="10800000" scaled="1"/>
            <a:tileRect/>
          </a:gradFill>
        </p:spPr>
        <p:txBody>
          <a:bodyPr wrap="square">
            <a:spAutoFit/>
          </a:bodyPr>
          <a:lstStyle/>
          <a:p>
            <a:pPr algn="l"/>
            <a:r>
              <a:rPr lang="en-US" sz="1050" b="1" dirty="0" smtClean="0">
                <a:latin typeface="+mn-lt"/>
              </a:rPr>
              <a:t>Identify existing risks &amp; threats that the business organization is exposed to, particularly with respect to its geographic location, processes, and procedures.</a:t>
            </a:r>
            <a:endParaRPr lang="en-US" sz="1050" b="1" dirty="0">
              <a:latin typeface="+mn-lt"/>
            </a:endParaRPr>
          </a:p>
        </p:txBody>
      </p:sp>
      <p:sp>
        <p:nvSpPr>
          <p:cNvPr id="11" name="Rectangle 10"/>
          <p:cNvSpPr/>
          <p:nvPr/>
        </p:nvSpPr>
        <p:spPr>
          <a:xfrm>
            <a:off x="3457459" y="2318443"/>
            <a:ext cx="1052945" cy="1869743"/>
          </a:xfrm>
          <a:prstGeom prst="rect">
            <a:avLst/>
          </a:prstGeom>
          <a:gradFill flip="none" rotWithShape="1">
            <a:gsLst>
              <a:gs pos="100000">
                <a:schemeClr val="bg2"/>
              </a:gs>
              <a:gs pos="39999">
                <a:srgbClr val="85C2FF"/>
              </a:gs>
              <a:gs pos="70000">
                <a:srgbClr val="C4D6EB"/>
              </a:gs>
              <a:gs pos="100000">
                <a:srgbClr val="FFEBFA"/>
              </a:gs>
            </a:gsLst>
            <a:lin ang="10800000" scaled="1"/>
            <a:tileRect/>
          </a:gradFill>
        </p:spPr>
        <p:txBody>
          <a:bodyPr wrap="square">
            <a:spAutoFit/>
          </a:bodyPr>
          <a:lstStyle/>
          <a:p>
            <a:pPr algn="l"/>
            <a:r>
              <a:rPr lang="en-US" sz="1050" b="1" dirty="0" smtClean="0">
                <a:latin typeface="+mn-lt"/>
              </a:rPr>
              <a:t>Evaluate the critical operations for the business unit and determine the resources needed to run them.</a:t>
            </a:r>
            <a:endParaRPr lang="en-US" sz="1050" b="1" dirty="0">
              <a:latin typeface="+mn-lt"/>
            </a:endParaRPr>
          </a:p>
        </p:txBody>
      </p:sp>
      <p:sp>
        <p:nvSpPr>
          <p:cNvPr id="12" name="Rectangle 11"/>
          <p:cNvSpPr/>
          <p:nvPr/>
        </p:nvSpPr>
        <p:spPr>
          <a:xfrm>
            <a:off x="4526600" y="2318764"/>
            <a:ext cx="1123790" cy="3485570"/>
          </a:xfrm>
          <a:prstGeom prst="rect">
            <a:avLst/>
          </a:prstGeom>
          <a:gradFill flip="none" rotWithShape="1">
            <a:gsLst>
              <a:gs pos="100000">
                <a:schemeClr val="bg2"/>
              </a:gs>
              <a:gs pos="39999">
                <a:srgbClr val="85C2FF"/>
              </a:gs>
              <a:gs pos="70000">
                <a:srgbClr val="C4D6EB"/>
              </a:gs>
              <a:gs pos="100000">
                <a:srgbClr val="FFEBFA"/>
              </a:gs>
            </a:gsLst>
            <a:lin ang="10800000" scaled="1"/>
            <a:tileRect/>
          </a:gradFill>
        </p:spPr>
        <p:txBody>
          <a:bodyPr wrap="square">
            <a:spAutoFit/>
          </a:bodyPr>
          <a:lstStyle/>
          <a:p>
            <a:pPr algn="l"/>
            <a:r>
              <a:rPr lang="en-US" sz="1050" dirty="0" smtClean="0">
                <a:latin typeface="+mn-lt"/>
              </a:rPr>
              <a:t>- </a:t>
            </a:r>
            <a:r>
              <a:rPr lang="en-US" sz="1050" b="1" dirty="0" smtClean="0">
                <a:latin typeface="+mn-lt"/>
              </a:rPr>
              <a:t>Develop interim recovery guidelines and procedures for business unit operating between </a:t>
            </a:r>
          </a:p>
          <a:p>
            <a:pPr algn="l"/>
            <a:r>
              <a:rPr lang="en-US" sz="1050" b="1" dirty="0" smtClean="0">
                <a:latin typeface="+mn-lt"/>
              </a:rPr>
              <a:t>“time of disaster” and “ready for </a:t>
            </a:r>
            <a:r>
              <a:rPr lang="en-US" sz="1050" b="1" dirty="0" err="1" smtClean="0">
                <a:latin typeface="+mn-lt"/>
              </a:rPr>
              <a:t>nomal</a:t>
            </a:r>
            <a:r>
              <a:rPr lang="en-US" sz="1050" b="1" dirty="0" smtClean="0">
                <a:latin typeface="+mn-lt"/>
              </a:rPr>
              <a:t> business”.</a:t>
            </a:r>
          </a:p>
          <a:p>
            <a:pPr algn="l"/>
            <a:endParaRPr lang="en-US" sz="1050" b="1" dirty="0" smtClean="0">
              <a:latin typeface="+mn-lt"/>
            </a:endParaRPr>
          </a:p>
          <a:p>
            <a:pPr algn="l"/>
            <a:r>
              <a:rPr lang="en-US" sz="1050" b="1" dirty="0" smtClean="0">
                <a:latin typeface="+mn-lt"/>
              </a:rPr>
              <a:t>- Arrange for alternate facilities and store backups of vital records in a safe place</a:t>
            </a:r>
            <a:endParaRPr lang="en-US" sz="1050" b="1" dirty="0">
              <a:latin typeface="+mn-lt"/>
            </a:endParaRPr>
          </a:p>
        </p:txBody>
      </p:sp>
      <p:sp>
        <p:nvSpPr>
          <p:cNvPr id="13" name="Rectangle 12"/>
          <p:cNvSpPr/>
          <p:nvPr/>
        </p:nvSpPr>
        <p:spPr>
          <a:xfrm>
            <a:off x="5665890" y="2315000"/>
            <a:ext cx="1162371" cy="3970318"/>
          </a:xfrm>
          <a:prstGeom prst="rect">
            <a:avLst/>
          </a:prstGeom>
          <a:gradFill flip="none" rotWithShape="1">
            <a:gsLst>
              <a:gs pos="100000">
                <a:schemeClr val="bg2"/>
              </a:gs>
              <a:gs pos="39999">
                <a:srgbClr val="85C2FF"/>
              </a:gs>
              <a:gs pos="70000">
                <a:srgbClr val="C4D6EB"/>
              </a:gs>
              <a:gs pos="100000">
                <a:srgbClr val="FFEBFA"/>
              </a:gs>
            </a:gsLst>
            <a:lin ang="10800000" scaled="1"/>
            <a:tileRect/>
          </a:gradFill>
        </p:spPr>
        <p:txBody>
          <a:bodyPr wrap="square">
            <a:spAutoFit/>
          </a:bodyPr>
          <a:lstStyle/>
          <a:p>
            <a:pPr algn="l"/>
            <a:r>
              <a:rPr lang="en-US" sz="1050" b="1" dirty="0" smtClean="0">
                <a:latin typeface="+mn-lt"/>
              </a:rPr>
              <a:t>- Determined the  </a:t>
            </a:r>
          </a:p>
          <a:p>
            <a:pPr algn="l"/>
            <a:r>
              <a:rPr lang="en-US" sz="1050" b="1" dirty="0" smtClean="0">
                <a:latin typeface="+mn-lt"/>
              </a:rPr>
              <a:t>  procedures for   notifying the right people, assessing the operational impact and activating the recovery.</a:t>
            </a:r>
          </a:p>
          <a:p>
            <a:pPr algn="l"/>
            <a:endParaRPr lang="en-US" sz="1050" b="1" dirty="0" smtClean="0">
              <a:latin typeface="+mn-lt"/>
            </a:endParaRPr>
          </a:p>
          <a:p>
            <a:pPr algn="l"/>
            <a:r>
              <a:rPr lang="en-US" sz="1050" b="1" dirty="0" smtClean="0">
                <a:latin typeface="+mn-lt"/>
              </a:rPr>
              <a:t>- Develop specific steps for minimizing the risks of an outage, &amp; restoring normal </a:t>
            </a:r>
          </a:p>
          <a:p>
            <a:pPr algn="l"/>
            <a:r>
              <a:rPr lang="en-US" sz="1050" b="1" dirty="0" smtClean="0">
                <a:latin typeface="+mn-lt"/>
              </a:rPr>
              <a:t>operations after the </a:t>
            </a:r>
          </a:p>
          <a:p>
            <a:pPr algn="l"/>
            <a:r>
              <a:rPr lang="en-US" sz="1050" b="1" dirty="0" smtClean="0">
                <a:latin typeface="+mn-lt"/>
              </a:rPr>
              <a:t>outage. Output from this steps is the BC Plan.</a:t>
            </a:r>
            <a:endParaRPr lang="id-ID" sz="1050" b="1" dirty="0" smtClean="0">
              <a:latin typeface="+mn-lt"/>
            </a:endParaRPr>
          </a:p>
        </p:txBody>
      </p:sp>
      <p:sp>
        <p:nvSpPr>
          <p:cNvPr id="14" name="Rectangle 13"/>
          <p:cNvSpPr/>
          <p:nvPr/>
        </p:nvSpPr>
        <p:spPr>
          <a:xfrm>
            <a:off x="6848921" y="2320442"/>
            <a:ext cx="1074552" cy="3162404"/>
          </a:xfrm>
          <a:prstGeom prst="rect">
            <a:avLst/>
          </a:prstGeom>
          <a:gradFill flip="none" rotWithShape="1">
            <a:gsLst>
              <a:gs pos="100000">
                <a:schemeClr val="bg2"/>
              </a:gs>
              <a:gs pos="39999">
                <a:srgbClr val="85C2FF"/>
              </a:gs>
              <a:gs pos="70000">
                <a:srgbClr val="C4D6EB"/>
              </a:gs>
              <a:gs pos="100000">
                <a:srgbClr val="FFEBFA"/>
              </a:gs>
            </a:gsLst>
            <a:lin ang="10800000" scaled="1"/>
            <a:tileRect/>
          </a:gradFill>
        </p:spPr>
        <p:txBody>
          <a:bodyPr wrap="square">
            <a:spAutoFit/>
          </a:bodyPr>
          <a:lstStyle/>
          <a:p>
            <a:pPr algn="l"/>
            <a:r>
              <a:rPr lang="en-US" sz="1050" b="1" dirty="0" smtClean="0">
                <a:latin typeface="+mn-lt"/>
              </a:rPr>
              <a:t>- Ensure that all staff members, who are involved in the recovery </a:t>
            </a:r>
          </a:p>
          <a:p>
            <a:pPr algn="l"/>
            <a:r>
              <a:rPr lang="en-US" sz="1050" b="1" dirty="0" smtClean="0">
                <a:latin typeface="+mn-lt"/>
              </a:rPr>
              <a:t>process, understand the </a:t>
            </a:r>
          </a:p>
          <a:p>
            <a:pPr algn="l"/>
            <a:r>
              <a:rPr lang="en-US" sz="1050" b="1" dirty="0" smtClean="0">
                <a:latin typeface="+mn-lt"/>
              </a:rPr>
              <a:t>recovery plan.</a:t>
            </a:r>
          </a:p>
          <a:p>
            <a:pPr algn="l"/>
            <a:endParaRPr lang="en-US" sz="1050" b="1" dirty="0" smtClean="0">
              <a:latin typeface="+mn-lt"/>
            </a:endParaRPr>
          </a:p>
          <a:p>
            <a:pPr algn="l"/>
            <a:r>
              <a:rPr lang="en-US" sz="1050" b="1" dirty="0" smtClean="0">
                <a:latin typeface="+mn-lt"/>
              </a:rPr>
              <a:t>- Subject the developed </a:t>
            </a:r>
          </a:p>
          <a:p>
            <a:pPr algn="l"/>
            <a:r>
              <a:rPr lang="en-US" sz="1050" b="1" dirty="0" smtClean="0">
                <a:latin typeface="+mn-lt"/>
              </a:rPr>
              <a:t>recovery plan &amp; tools to tests to ensure that it </a:t>
            </a:r>
          </a:p>
          <a:p>
            <a:pPr algn="l"/>
            <a:r>
              <a:rPr lang="en-US" sz="1050" b="1" dirty="0" smtClean="0">
                <a:latin typeface="+mn-lt"/>
              </a:rPr>
              <a:t>works. </a:t>
            </a:r>
          </a:p>
        </p:txBody>
      </p:sp>
      <p:sp>
        <p:nvSpPr>
          <p:cNvPr id="15" name="Rectangle 14"/>
          <p:cNvSpPr/>
          <p:nvPr/>
        </p:nvSpPr>
        <p:spPr>
          <a:xfrm>
            <a:off x="7954470" y="2317244"/>
            <a:ext cx="1100380" cy="3000821"/>
          </a:xfrm>
          <a:prstGeom prst="rect">
            <a:avLst/>
          </a:prstGeom>
          <a:gradFill flip="none" rotWithShape="1">
            <a:gsLst>
              <a:gs pos="100000">
                <a:schemeClr val="bg2"/>
              </a:gs>
              <a:gs pos="39999">
                <a:srgbClr val="85C2FF"/>
              </a:gs>
              <a:gs pos="70000">
                <a:srgbClr val="C4D6EB"/>
              </a:gs>
              <a:gs pos="100000">
                <a:srgbClr val="FFEBFA"/>
              </a:gs>
            </a:gsLst>
            <a:lin ang="10800000" scaled="1"/>
            <a:tileRect/>
          </a:gradFill>
        </p:spPr>
        <p:txBody>
          <a:bodyPr wrap="square">
            <a:spAutoFit/>
          </a:bodyPr>
          <a:lstStyle/>
          <a:p>
            <a:pPr algn="l">
              <a:buFontTx/>
              <a:buChar char="-"/>
            </a:pPr>
            <a:r>
              <a:rPr lang="en-US" sz="1050" b="1" dirty="0" smtClean="0">
                <a:latin typeface="+mn-lt"/>
              </a:rPr>
              <a:t> Update &amp; maintain the BC Plan constantly to reflect changed conditions in the business.</a:t>
            </a:r>
          </a:p>
          <a:p>
            <a:pPr algn="l"/>
            <a:endParaRPr lang="en-US" sz="1050" b="1" dirty="0" smtClean="0">
              <a:latin typeface="+mn-lt"/>
            </a:endParaRPr>
          </a:p>
          <a:p>
            <a:pPr algn="l"/>
            <a:r>
              <a:rPr lang="en-US" sz="1050" b="1" dirty="0" smtClean="0">
                <a:latin typeface="+mn-lt"/>
              </a:rPr>
              <a:t>- Review &amp; Audit the readiness and </a:t>
            </a:r>
          </a:p>
          <a:p>
            <a:pPr algn="l"/>
            <a:r>
              <a:rPr lang="en-US" sz="1050" b="1" dirty="0" smtClean="0">
                <a:latin typeface="+mn-lt"/>
              </a:rPr>
              <a:t>completeness of the plans.</a:t>
            </a:r>
          </a:p>
          <a:p>
            <a:pPr algn="l"/>
            <a:endParaRPr lang="en-US" sz="1050" b="1" dirty="0" smtClean="0">
              <a:latin typeface="+mn-lt"/>
            </a:endParaRPr>
          </a:p>
          <a:p>
            <a:pPr algn="l"/>
            <a:r>
              <a:rPr lang="en-US" sz="1050" b="1" dirty="0" smtClean="0">
                <a:latin typeface="+mn-lt"/>
              </a:rPr>
              <a:t>- Manage the overall BCM </a:t>
            </a:r>
            <a:r>
              <a:rPr lang="en-US" sz="1050" b="1" dirty="0" err="1" smtClean="0">
                <a:latin typeface="+mn-lt"/>
              </a:rPr>
              <a:t>Programe</a:t>
            </a:r>
            <a:r>
              <a:rPr lang="en-US" sz="1050" b="1" dirty="0" smtClean="0">
                <a:latin typeface="+mn-lt"/>
              </a:rPr>
              <a:t>. </a:t>
            </a:r>
            <a:endParaRPr lang="id-ID" sz="1050" b="1" dirty="0" smtClean="0">
              <a:latin typeface="+mn-lt"/>
            </a:endParaRPr>
          </a:p>
        </p:txBody>
      </p:sp>
      <p:sp>
        <p:nvSpPr>
          <p:cNvPr id="16" name="TextBox 15"/>
          <p:cNvSpPr txBox="1"/>
          <p:nvPr/>
        </p:nvSpPr>
        <p:spPr>
          <a:xfrm>
            <a:off x="4422776" y="990600"/>
            <a:ext cx="1715592" cy="369332"/>
          </a:xfrm>
          <a:prstGeom prst="rect">
            <a:avLst/>
          </a:prstGeom>
          <a:noFill/>
        </p:spPr>
        <p:txBody>
          <a:bodyPr wrap="square" rtlCol="0">
            <a:spAutoFit/>
          </a:bodyPr>
          <a:lstStyle/>
          <a:p>
            <a:r>
              <a:rPr lang="en-US" b="1" dirty="0" smtClean="0"/>
              <a:t>BCM AREA</a:t>
            </a:r>
            <a:endParaRPr lang="en-US" b="1" dirty="0"/>
          </a:p>
        </p:txBody>
      </p:sp>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2828836"/>
            <a:ext cx="4572000" cy="369332"/>
          </a:xfrm>
          <a:prstGeom prst="rect">
            <a:avLst/>
          </a:prstGeom>
        </p:spPr>
        <p:txBody>
          <a:bodyPr>
            <a:spAutoFit/>
          </a:bodyPr>
          <a:lstStyle/>
          <a:p>
            <a:r>
              <a:rPr lang="en-US" dirty="0" smtClean="0"/>
              <a:t>  </a:t>
            </a:r>
            <a:endParaRPr lang="en-US" dirty="0"/>
          </a:p>
        </p:txBody>
      </p:sp>
      <p:sp>
        <p:nvSpPr>
          <p:cNvPr id="5" name="Rectangle 4"/>
          <p:cNvSpPr/>
          <p:nvPr/>
        </p:nvSpPr>
        <p:spPr>
          <a:xfrm>
            <a:off x="179512" y="179929"/>
            <a:ext cx="6400800" cy="523220"/>
          </a:xfrm>
          <a:prstGeom prst="rect">
            <a:avLst/>
          </a:prstGeom>
        </p:spPr>
        <p:txBody>
          <a:bodyPr wrap="square">
            <a:spAutoFit/>
          </a:bodyPr>
          <a:lstStyle/>
          <a:p>
            <a:r>
              <a:rPr lang="en-US" sz="2800" b="1" dirty="0" smtClean="0">
                <a:latin typeface="Century Gothic" pitchFamily="34" charset="0"/>
              </a:rPr>
              <a:t>BCM Telkomsel in Summary</a:t>
            </a:r>
            <a:endParaRPr lang="en-US" sz="2800" b="1" dirty="0">
              <a:latin typeface="Century Gothic" pitchFamily="34" charset="0"/>
            </a:endParaRPr>
          </a:p>
        </p:txBody>
      </p:sp>
      <p:pic>
        <p:nvPicPr>
          <p:cNvPr id="7" name="Picture 2"/>
          <p:cNvPicPr>
            <a:picLocks noChangeAspect="1" noChangeArrowheads="1"/>
          </p:cNvPicPr>
          <p:nvPr/>
        </p:nvPicPr>
        <p:blipFill>
          <a:blip r:embed="rId2" cstate="print"/>
          <a:srcRect/>
          <a:stretch>
            <a:fillRect/>
          </a:stretch>
        </p:blipFill>
        <p:spPr bwMode="auto">
          <a:xfrm>
            <a:off x="152400" y="838200"/>
            <a:ext cx="8839200" cy="5791200"/>
          </a:xfrm>
          <a:prstGeom prst="rect">
            <a:avLst/>
          </a:prstGeom>
          <a:noFill/>
          <a:ln w="9525">
            <a:noFill/>
            <a:miter lim="800000"/>
            <a:headEnd/>
            <a:tailEnd/>
          </a:ln>
        </p:spPr>
      </p:pic>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2828836"/>
            <a:ext cx="4572000" cy="369332"/>
          </a:xfrm>
          <a:prstGeom prst="rect">
            <a:avLst/>
          </a:prstGeom>
        </p:spPr>
        <p:txBody>
          <a:bodyPr>
            <a:spAutoFit/>
          </a:bodyPr>
          <a:lstStyle/>
          <a:p>
            <a:r>
              <a:rPr lang="en-US" dirty="0" smtClean="0"/>
              <a:t>  </a:t>
            </a:r>
            <a:endParaRPr lang="en-US" dirty="0"/>
          </a:p>
        </p:txBody>
      </p:sp>
      <p:cxnSp>
        <p:nvCxnSpPr>
          <p:cNvPr id="3" name="Straight Connector 2"/>
          <p:cNvCxnSpPr/>
          <p:nvPr/>
        </p:nvCxnSpPr>
        <p:spPr>
          <a:xfrm>
            <a:off x="46388" y="1301840"/>
            <a:ext cx="9144000" cy="0"/>
          </a:xfrm>
          <a:prstGeom prst="line">
            <a:avLst/>
          </a:prstGeom>
        </p:spPr>
        <p:style>
          <a:lnRef idx="1">
            <a:schemeClr val="accent2"/>
          </a:lnRef>
          <a:fillRef idx="0">
            <a:schemeClr val="accent2"/>
          </a:fillRef>
          <a:effectRef idx="0">
            <a:schemeClr val="accent2"/>
          </a:effectRef>
          <a:fontRef idx="minor">
            <a:schemeClr val="tx1"/>
          </a:fontRef>
        </p:style>
      </p:cxnSp>
      <p:sp>
        <p:nvSpPr>
          <p:cNvPr id="5" name="Rectangle 4"/>
          <p:cNvSpPr/>
          <p:nvPr/>
        </p:nvSpPr>
        <p:spPr>
          <a:xfrm>
            <a:off x="107504" y="283295"/>
            <a:ext cx="7315200" cy="830997"/>
          </a:xfrm>
          <a:prstGeom prst="rect">
            <a:avLst/>
          </a:prstGeom>
        </p:spPr>
        <p:txBody>
          <a:bodyPr wrap="square">
            <a:spAutoFit/>
          </a:bodyPr>
          <a:lstStyle/>
          <a:p>
            <a:r>
              <a:rPr lang="en-US" sz="2400" b="1" dirty="0" smtClean="0"/>
              <a:t>Perform Risk Analysis &amp; Review and </a:t>
            </a:r>
          </a:p>
          <a:p>
            <a:r>
              <a:rPr lang="en-US" sz="2400" b="1" dirty="0" smtClean="0"/>
              <a:t>Business Impact Analysis (BIA)</a:t>
            </a:r>
            <a:endParaRPr lang="en-US" sz="2400" b="1" i="1" dirty="0" smtClean="0"/>
          </a:p>
        </p:txBody>
      </p:sp>
      <p:sp>
        <p:nvSpPr>
          <p:cNvPr id="7" name="Rectangle 6"/>
          <p:cNvSpPr/>
          <p:nvPr/>
        </p:nvSpPr>
        <p:spPr>
          <a:xfrm>
            <a:off x="3886200" y="4275132"/>
            <a:ext cx="1412921" cy="509549"/>
          </a:xfrm>
          <a:prstGeom prst="rect">
            <a:avLst/>
          </a:prstGeom>
          <a:solidFill>
            <a:schemeClr val="accent2">
              <a:lumMod val="5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TTC</a:t>
            </a:r>
            <a:endParaRPr lang="en-US" sz="1600" dirty="0"/>
          </a:p>
        </p:txBody>
      </p:sp>
      <p:sp>
        <p:nvSpPr>
          <p:cNvPr id="8" name="Rectangle 7"/>
          <p:cNvSpPr/>
          <p:nvPr/>
        </p:nvSpPr>
        <p:spPr>
          <a:xfrm>
            <a:off x="3814192" y="4197631"/>
            <a:ext cx="1412921" cy="509549"/>
          </a:xfrm>
          <a:prstGeom prst="rect">
            <a:avLst/>
          </a:prstGeom>
          <a:solidFill>
            <a:schemeClr val="accent2">
              <a:lumMod val="5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TTC</a:t>
            </a:r>
            <a:endParaRPr lang="en-US" sz="1600" dirty="0"/>
          </a:p>
        </p:txBody>
      </p:sp>
      <p:sp>
        <p:nvSpPr>
          <p:cNvPr id="9" name="Rectangle 8"/>
          <p:cNvSpPr/>
          <p:nvPr/>
        </p:nvSpPr>
        <p:spPr>
          <a:xfrm>
            <a:off x="3728141" y="4093622"/>
            <a:ext cx="1412921" cy="509549"/>
          </a:xfrm>
          <a:prstGeom prst="rect">
            <a:avLst/>
          </a:prstGeom>
          <a:solidFill>
            <a:schemeClr val="accent2">
              <a:lumMod val="5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TTC</a:t>
            </a:r>
            <a:endParaRPr lang="en-US" sz="1600" b="1" dirty="0"/>
          </a:p>
        </p:txBody>
      </p:sp>
      <p:sp>
        <p:nvSpPr>
          <p:cNvPr id="10" name="Rectangle 9"/>
          <p:cNvSpPr/>
          <p:nvPr/>
        </p:nvSpPr>
        <p:spPr>
          <a:xfrm>
            <a:off x="3879159" y="2797478"/>
            <a:ext cx="1412921" cy="509549"/>
          </a:xfrm>
          <a:prstGeom prst="rect">
            <a:avLst/>
          </a:prstGeom>
          <a:solidFill>
            <a:schemeClr val="bg2">
              <a:lumMod val="25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Rectangle 10"/>
          <p:cNvSpPr/>
          <p:nvPr/>
        </p:nvSpPr>
        <p:spPr>
          <a:xfrm>
            <a:off x="3807151" y="2725470"/>
            <a:ext cx="1412921" cy="509549"/>
          </a:xfrm>
          <a:prstGeom prst="rect">
            <a:avLst/>
          </a:prstGeom>
          <a:solidFill>
            <a:schemeClr val="bg2">
              <a:lumMod val="25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Rectangle 11"/>
          <p:cNvSpPr/>
          <p:nvPr/>
        </p:nvSpPr>
        <p:spPr>
          <a:xfrm>
            <a:off x="520700" y="2051264"/>
            <a:ext cx="2209800" cy="3429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AutoNum type="arabicPeriod"/>
            </a:pPr>
            <a:r>
              <a:rPr lang="en-US" sz="2400" dirty="0" smtClean="0"/>
              <a:t>Earthquake </a:t>
            </a:r>
          </a:p>
          <a:p>
            <a:pPr marL="342900" indent="-342900" algn="just">
              <a:buAutoNum type="arabicPeriod"/>
            </a:pPr>
            <a:r>
              <a:rPr lang="en-US" sz="2400" dirty="0" smtClean="0"/>
              <a:t>Tsunami</a:t>
            </a:r>
          </a:p>
          <a:p>
            <a:pPr marL="342900" indent="-342900" algn="just">
              <a:buAutoNum type="arabicPeriod"/>
            </a:pPr>
            <a:r>
              <a:rPr lang="en-US" sz="2400" dirty="0" smtClean="0"/>
              <a:t>Flood</a:t>
            </a:r>
          </a:p>
          <a:p>
            <a:pPr marL="342900" indent="-342900" algn="just">
              <a:buAutoNum type="arabicPeriod"/>
            </a:pPr>
            <a:r>
              <a:rPr lang="en-US" sz="2400" dirty="0" smtClean="0"/>
              <a:t>Fire</a:t>
            </a:r>
          </a:p>
          <a:p>
            <a:pPr marL="342900" indent="-342900" algn="just">
              <a:buAutoNum type="arabicPeriod"/>
            </a:pPr>
            <a:r>
              <a:rPr lang="en-US" sz="2400" dirty="0" smtClean="0"/>
              <a:t>Volcano</a:t>
            </a:r>
          </a:p>
          <a:p>
            <a:pPr marL="342900" indent="-342900" algn="just">
              <a:buAutoNum type="arabicPeriod"/>
            </a:pPr>
            <a:r>
              <a:rPr lang="en-US" sz="2400" dirty="0" smtClean="0"/>
              <a:t>Riots</a:t>
            </a:r>
          </a:p>
          <a:p>
            <a:pPr marL="342900" indent="-342900" algn="just">
              <a:buAutoNum type="arabicPeriod"/>
            </a:pPr>
            <a:r>
              <a:rPr lang="en-US" sz="2400" dirty="0" smtClean="0"/>
              <a:t>Sabotage</a:t>
            </a:r>
            <a:endParaRPr lang="id-ID" sz="2400" dirty="0" smtClean="0"/>
          </a:p>
          <a:p>
            <a:pPr marL="342900" indent="-342900" algn="just">
              <a:buAutoNum type="arabicPeriod"/>
            </a:pPr>
            <a:r>
              <a:rPr lang="en-US" sz="2400" dirty="0" smtClean="0"/>
              <a:t>Strike, e</a:t>
            </a:r>
            <a:r>
              <a:rPr lang="id-ID" sz="2400" dirty="0" smtClean="0"/>
              <a:t>tc.</a:t>
            </a:r>
            <a:endParaRPr lang="en-US" sz="2400" dirty="0"/>
          </a:p>
        </p:txBody>
      </p:sp>
      <p:sp>
        <p:nvSpPr>
          <p:cNvPr id="13" name="TextBox 12"/>
          <p:cNvSpPr txBox="1"/>
          <p:nvPr/>
        </p:nvSpPr>
        <p:spPr>
          <a:xfrm>
            <a:off x="749300" y="1517864"/>
            <a:ext cx="1600200" cy="461665"/>
          </a:xfrm>
          <a:prstGeom prst="rect">
            <a:avLst/>
          </a:prstGeom>
          <a:noFill/>
        </p:spPr>
        <p:txBody>
          <a:bodyPr wrap="square" rtlCol="0">
            <a:spAutoFit/>
          </a:bodyPr>
          <a:lstStyle/>
          <a:p>
            <a:pPr algn="ctr"/>
            <a:r>
              <a:rPr lang="en-US" sz="2400" dirty="0" smtClean="0">
                <a:latin typeface="Arial Black" pitchFamily="34" charset="0"/>
              </a:rPr>
              <a:t>Threat</a:t>
            </a:r>
            <a:endParaRPr lang="en-US" sz="2400" dirty="0">
              <a:latin typeface="Arial Black" pitchFamily="34" charset="0"/>
            </a:endParaRPr>
          </a:p>
        </p:txBody>
      </p:sp>
      <p:sp>
        <p:nvSpPr>
          <p:cNvPr id="14" name="Rectangle 13"/>
          <p:cNvSpPr/>
          <p:nvPr/>
        </p:nvSpPr>
        <p:spPr>
          <a:xfrm>
            <a:off x="3721100" y="1948889"/>
            <a:ext cx="1412921" cy="50954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Office</a:t>
            </a:r>
            <a:endParaRPr lang="en-US" sz="1600" b="1" dirty="0"/>
          </a:p>
        </p:txBody>
      </p:sp>
      <p:sp>
        <p:nvSpPr>
          <p:cNvPr id="15" name="Rectangle 14"/>
          <p:cNvSpPr/>
          <p:nvPr/>
        </p:nvSpPr>
        <p:spPr>
          <a:xfrm>
            <a:off x="3721100" y="2642608"/>
            <a:ext cx="1412921" cy="509549"/>
          </a:xfrm>
          <a:prstGeom prst="rect">
            <a:avLst/>
          </a:prstGeom>
          <a:solidFill>
            <a:schemeClr val="bg2">
              <a:lumMod val="25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Call</a:t>
            </a:r>
            <a:r>
              <a:rPr lang="en-US" sz="1600" dirty="0" smtClean="0"/>
              <a:t> </a:t>
            </a:r>
            <a:r>
              <a:rPr lang="en-US" sz="1600" b="1" dirty="0" smtClean="0"/>
              <a:t>Center</a:t>
            </a:r>
            <a:endParaRPr lang="en-US" sz="1600" b="1" dirty="0"/>
          </a:p>
        </p:txBody>
      </p:sp>
      <p:sp>
        <p:nvSpPr>
          <p:cNvPr id="16" name="Rectangle 15"/>
          <p:cNvSpPr/>
          <p:nvPr/>
        </p:nvSpPr>
        <p:spPr>
          <a:xfrm>
            <a:off x="3753594" y="3428459"/>
            <a:ext cx="1412921" cy="50954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E-voucher System</a:t>
            </a:r>
            <a:endParaRPr lang="en-US" sz="1400" b="1" dirty="0"/>
          </a:p>
        </p:txBody>
      </p:sp>
      <p:cxnSp>
        <p:nvCxnSpPr>
          <p:cNvPr id="17" name="Straight Connector 16"/>
          <p:cNvCxnSpPr/>
          <p:nvPr/>
        </p:nvCxnSpPr>
        <p:spPr>
          <a:xfrm>
            <a:off x="2730500" y="2203664"/>
            <a:ext cx="9906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8" name="Straight Connector 17"/>
          <p:cNvCxnSpPr/>
          <p:nvPr/>
        </p:nvCxnSpPr>
        <p:spPr>
          <a:xfrm>
            <a:off x="2730500" y="4309646"/>
            <a:ext cx="9906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9" name="Straight Connector 18"/>
          <p:cNvCxnSpPr/>
          <p:nvPr/>
        </p:nvCxnSpPr>
        <p:spPr>
          <a:xfrm>
            <a:off x="2730500" y="5317758"/>
            <a:ext cx="990600" cy="0"/>
          </a:xfrm>
          <a:prstGeom prst="line">
            <a:avLst/>
          </a:prstGeom>
        </p:spPr>
        <p:style>
          <a:lnRef idx="2">
            <a:schemeClr val="accent2"/>
          </a:lnRef>
          <a:fillRef idx="0">
            <a:schemeClr val="accent2"/>
          </a:fillRef>
          <a:effectRef idx="1">
            <a:schemeClr val="accent2"/>
          </a:effectRef>
          <a:fontRef idx="minor">
            <a:schemeClr val="tx1"/>
          </a:fontRef>
        </p:style>
      </p:cxnSp>
      <p:sp>
        <p:nvSpPr>
          <p:cNvPr id="20" name="TextBox 19"/>
          <p:cNvSpPr txBox="1"/>
          <p:nvPr/>
        </p:nvSpPr>
        <p:spPr>
          <a:xfrm>
            <a:off x="5508104" y="1952438"/>
            <a:ext cx="3532302" cy="584775"/>
          </a:xfrm>
          <a:prstGeom prst="rect">
            <a:avLst/>
          </a:prstGeom>
          <a:noFill/>
        </p:spPr>
        <p:txBody>
          <a:bodyPr wrap="square" rtlCol="0">
            <a:spAutoFit/>
          </a:bodyPr>
          <a:lstStyle/>
          <a:p>
            <a:pPr>
              <a:buFont typeface="Wingdings" pitchFamily="2" charset="2"/>
              <a:buChar char="§"/>
            </a:pPr>
            <a:r>
              <a:rPr lang="en-US" sz="1600" b="1" dirty="0" smtClean="0">
                <a:latin typeface="+mj-lt"/>
              </a:rPr>
              <a:t> Long outage of function Head Quarter</a:t>
            </a:r>
          </a:p>
          <a:p>
            <a:endParaRPr lang="en-US" sz="1600" b="1" dirty="0">
              <a:latin typeface="+mj-lt"/>
            </a:endParaRPr>
          </a:p>
        </p:txBody>
      </p:sp>
      <p:sp>
        <p:nvSpPr>
          <p:cNvPr id="21" name="TextBox 20"/>
          <p:cNvSpPr txBox="1"/>
          <p:nvPr/>
        </p:nvSpPr>
        <p:spPr>
          <a:xfrm>
            <a:off x="5478212" y="2780928"/>
            <a:ext cx="1836797" cy="338554"/>
          </a:xfrm>
          <a:prstGeom prst="rect">
            <a:avLst/>
          </a:prstGeom>
          <a:noFill/>
        </p:spPr>
        <p:txBody>
          <a:bodyPr wrap="square" rtlCol="0">
            <a:spAutoFit/>
          </a:bodyPr>
          <a:lstStyle/>
          <a:p>
            <a:pPr>
              <a:buFont typeface="Wingdings" pitchFamily="2" charset="2"/>
              <a:buChar char="§"/>
            </a:pPr>
            <a:r>
              <a:rPr lang="en-US" sz="1600" b="1" dirty="0">
                <a:latin typeface="+mj-lt"/>
              </a:rPr>
              <a:t> </a:t>
            </a:r>
            <a:r>
              <a:rPr lang="en-US" sz="1600" b="1" dirty="0" err="1" smtClean="0">
                <a:latin typeface="+mj-lt"/>
              </a:rPr>
              <a:t>Infomedia</a:t>
            </a:r>
            <a:endParaRPr lang="en-US" sz="1600" b="1" dirty="0">
              <a:latin typeface="+mj-lt"/>
            </a:endParaRPr>
          </a:p>
        </p:txBody>
      </p:sp>
      <p:sp>
        <p:nvSpPr>
          <p:cNvPr id="22" name="TextBox 21"/>
          <p:cNvSpPr txBox="1"/>
          <p:nvPr/>
        </p:nvSpPr>
        <p:spPr>
          <a:xfrm>
            <a:off x="5474021" y="3373542"/>
            <a:ext cx="3241353" cy="338554"/>
          </a:xfrm>
          <a:prstGeom prst="rect">
            <a:avLst/>
          </a:prstGeom>
          <a:noFill/>
        </p:spPr>
        <p:txBody>
          <a:bodyPr wrap="square" rtlCol="0">
            <a:spAutoFit/>
          </a:bodyPr>
          <a:lstStyle/>
          <a:p>
            <a:pPr>
              <a:buFont typeface="Wingdings" pitchFamily="2" charset="2"/>
              <a:buChar char="§"/>
            </a:pPr>
            <a:r>
              <a:rPr lang="en-US" sz="1600" b="1" dirty="0">
                <a:latin typeface="+mj-lt"/>
              </a:rPr>
              <a:t> </a:t>
            </a:r>
            <a:r>
              <a:rPr lang="en-US" sz="1600" b="1" dirty="0" smtClean="0">
                <a:latin typeface="+mj-lt"/>
              </a:rPr>
              <a:t>Out of function Paradise &amp; </a:t>
            </a:r>
            <a:r>
              <a:rPr lang="en-US" sz="1600" b="1" dirty="0" err="1" smtClean="0">
                <a:latin typeface="+mj-lt"/>
              </a:rPr>
              <a:t>MKios</a:t>
            </a:r>
            <a:endParaRPr lang="en-US" sz="1600" b="1" dirty="0">
              <a:latin typeface="+mj-lt"/>
            </a:endParaRPr>
          </a:p>
        </p:txBody>
      </p:sp>
      <p:sp>
        <p:nvSpPr>
          <p:cNvPr id="23" name="TextBox 22"/>
          <p:cNvSpPr txBox="1"/>
          <p:nvPr/>
        </p:nvSpPr>
        <p:spPr>
          <a:xfrm>
            <a:off x="5508104" y="3877598"/>
            <a:ext cx="3037780" cy="1123384"/>
          </a:xfrm>
          <a:prstGeom prst="rect">
            <a:avLst/>
          </a:prstGeom>
          <a:noFill/>
        </p:spPr>
        <p:txBody>
          <a:bodyPr wrap="square" rtlCol="0">
            <a:spAutoFit/>
          </a:bodyPr>
          <a:lstStyle/>
          <a:p>
            <a:pPr>
              <a:buFont typeface="Wingdings" pitchFamily="2" charset="2"/>
              <a:buChar char="§"/>
            </a:pPr>
            <a:r>
              <a:rPr lang="en-US" sz="1200" b="1" dirty="0">
                <a:latin typeface="+mj-lt"/>
              </a:rPr>
              <a:t> </a:t>
            </a:r>
            <a:r>
              <a:rPr lang="en-US" sz="1200" b="1" dirty="0" smtClean="0">
                <a:latin typeface="+mj-lt"/>
              </a:rPr>
              <a:t>Main Infrastructure :</a:t>
            </a:r>
          </a:p>
          <a:p>
            <a:pPr marL="342900" indent="-165100">
              <a:buAutoNum type="alphaLcPeriod"/>
            </a:pPr>
            <a:r>
              <a:rPr lang="en-US" sz="1100" dirty="0" smtClean="0">
                <a:latin typeface="+mj-lt"/>
              </a:rPr>
              <a:t>Core Network</a:t>
            </a:r>
          </a:p>
          <a:p>
            <a:pPr marL="342900" indent="-165100">
              <a:buAutoNum type="alphaLcPeriod"/>
            </a:pPr>
            <a:r>
              <a:rPr lang="en-US" sz="1100" dirty="0" smtClean="0">
                <a:latin typeface="+mj-lt"/>
              </a:rPr>
              <a:t>IT Data Center</a:t>
            </a:r>
          </a:p>
          <a:p>
            <a:pPr marL="342900" indent="-165100">
              <a:buAutoNum type="alphaLcPeriod"/>
            </a:pPr>
            <a:r>
              <a:rPr lang="en-US" sz="1100" dirty="0" smtClean="0">
                <a:latin typeface="+mj-lt"/>
              </a:rPr>
              <a:t>Transmission / Transport</a:t>
            </a:r>
          </a:p>
          <a:p>
            <a:pPr marL="342900" indent="-165100">
              <a:buAutoNum type="alphaLcPeriod"/>
            </a:pPr>
            <a:r>
              <a:rPr lang="en-US" sz="1100" dirty="0" smtClean="0">
                <a:latin typeface="+mj-lt"/>
              </a:rPr>
              <a:t>Power system</a:t>
            </a:r>
          </a:p>
          <a:p>
            <a:pPr marL="342900" indent="-165100">
              <a:buAutoNum type="alphaLcPeriod"/>
            </a:pPr>
            <a:r>
              <a:rPr lang="en-US" sz="1100" dirty="0" smtClean="0">
                <a:latin typeface="+mj-lt"/>
              </a:rPr>
              <a:t>Cooling system</a:t>
            </a:r>
            <a:endParaRPr lang="en-US" sz="1100" dirty="0">
              <a:latin typeface="+mj-lt"/>
            </a:endParaRPr>
          </a:p>
        </p:txBody>
      </p:sp>
      <p:sp>
        <p:nvSpPr>
          <p:cNvPr id="24" name="Rectangle 23"/>
          <p:cNvSpPr/>
          <p:nvPr/>
        </p:nvSpPr>
        <p:spPr>
          <a:xfrm>
            <a:off x="3721099" y="5053215"/>
            <a:ext cx="1412921" cy="50954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Employee &amp; Partnership</a:t>
            </a:r>
            <a:endParaRPr lang="en-US" sz="1600" b="1" dirty="0"/>
          </a:p>
        </p:txBody>
      </p:sp>
      <p:cxnSp>
        <p:nvCxnSpPr>
          <p:cNvPr id="25" name="Straight Connector 24"/>
          <p:cNvCxnSpPr/>
          <p:nvPr/>
        </p:nvCxnSpPr>
        <p:spPr>
          <a:xfrm>
            <a:off x="2771800" y="3661574"/>
            <a:ext cx="9906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6" name="Straight Connector 25"/>
          <p:cNvCxnSpPr/>
          <p:nvPr/>
        </p:nvCxnSpPr>
        <p:spPr>
          <a:xfrm>
            <a:off x="2762994" y="2879213"/>
            <a:ext cx="990600" cy="0"/>
          </a:xfrm>
          <a:prstGeom prst="line">
            <a:avLst/>
          </a:prstGeom>
        </p:spPr>
        <p:style>
          <a:lnRef idx="2">
            <a:schemeClr val="accent2"/>
          </a:lnRef>
          <a:fillRef idx="0">
            <a:schemeClr val="accent2"/>
          </a:fillRef>
          <a:effectRef idx="1">
            <a:schemeClr val="accent2"/>
          </a:effectRef>
          <a:fontRef idx="minor">
            <a:schemeClr val="tx1"/>
          </a:fontRef>
        </p:style>
      </p:cxnSp>
      <p:sp>
        <p:nvSpPr>
          <p:cNvPr id="27" name="TextBox 26"/>
          <p:cNvSpPr txBox="1"/>
          <p:nvPr/>
        </p:nvSpPr>
        <p:spPr>
          <a:xfrm>
            <a:off x="5508104" y="5148481"/>
            <a:ext cx="1836797" cy="769441"/>
          </a:xfrm>
          <a:prstGeom prst="rect">
            <a:avLst/>
          </a:prstGeom>
          <a:noFill/>
        </p:spPr>
        <p:txBody>
          <a:bodyPr wrap="square" rtlCol="0">
            <a:spAutoFit/>
          </a:bodyPr>
          <a:lstStyle/>
          <a:p>
            <a:pPr>
              <a:buFont typeface="Wingdings" pitchFamily="2" charset="2"/>
              <a:buChar char="§"/>
            </a:pPr>
            <a:r>
              <a:rPr lang="en-US" sz="1600" b="1" dirty="0">
                <a:latin typeface="+mj-lt"/>
              </a:rPr>
              <a:t> </a:t>
            </a:r>
            <a:r>
              <a:rPr lang="en-US" sz="1600" b="1" dirty="0" smtClean="0">
                <a:latin typeface="+mj-lt"/>
              </a:rPr>
              <a:t>Stop support : </a:t>
            </a:r>
          </a:p>
          <a:p>
            <a:pPr lvl="1">
              <a:buFont typeface="Wingdings" pitchFamily="2" charset="2"/>
              <a:buChar char="§"/>
            </a:pPr>
            <a:r>
              <a:rPr lang="en-US" sz="1400" dirty="0" smtClean="0">
                <a:latin typeface="+mj-lt"/>
              </a:rPr>
              <a:t>3rd party</a:t>
            </a:r>
          </a:p>
          <a:p>
            <a:pPr lvl="1">
              <a:buFont typeface="Wingdings" pitchFamily="2" charset="2"/>
              <a:buChar char="§"/>
            </a:pPr>
            <a:r>
              <a:rPr lang="en-US" sz="1400" dirty="0" smtClean="0">
                <a:latin typeface="+mj-lt"/>
              </a:rPr>
              <a:t>Employee</a:t>
            </a:r>
          </a:p>
        </p:txBody>
      </p:sp>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2828836"/>
            <a:ext cx="4572000" cy="369332"/>
          </a:xfrm>
          <a:prstGeom prst="rect">
            <a:avLst/>
          </a:prstGeom>
        </p:spPr>
        <p:txBody>
          <a:bodyPr>
            <a:spAutoFit/>
          </a:bodyPr>
          <a:lstStyle/>
          <a:p>
            <a:r>
              <a:rPr lang="en-US" dirty="0" smtClean="0"/>
              <a:t>  </a:t>
            </a:r>
            <a:endParaRPr lang="en-US" dirty="0"/>
          </a:p>
        </p:txBody>
      </p:sp>
      <p:cxnSp>
        <p:nvCxnSpPr>
          <p:cNvPr id="5" name="Straight Connector 4"/>
          <p:cNvCxnSpPr/>
          <p:nvPr/>
        </p:nvCxnSpPr>
        <p:spPr>
          <a:xfrm>
            <a:off x="0" y="914400"/>
            <a:ext cx="9144000" cy="0"/>
          </a:xfrm>
          <a:prstGeom prst="line">
            <a:avLst/>
          </a:prstGeom>
        </p:spPr>
        <p:style>
          <a:lnRef idx="1">
            <a:schemeClr val="accent2"/>
          </a:lnRef>
          <a:fillRef idx="0">
            <a:schemeClr val="accent2"/>
          </a:fillRef>
          <a:effectRef idx="0">
            <a:schemeClr val="accent2"/>
          </a:effectRef>
          <a:fontRef idx="minor">
            <a:schemeClr val="tx1"/>
          </a:fontRef>
        </p:style>
      </p:cxnSp>
      <p:sp>
        <p:nvSpPr>
          <p:cNvPr id="7" name="TextBox 6"/>
          <p:cNvSpPr txBox="1"/>
          <p:nvPr/>
        </p:nvSpPr>
        <p:spPr>
          <a:xfrm flipH="1">
            <a:off x="1752600" y="3778250"/>
            <a:ext cx="381000" cy="547585"/>
          </a:xfrm>
          <a:prstGeom prst="rect">
            <a:avLst/>
          </a:prstGeom>
          <a:noFill/>
        </p:spPr>
        <p:txBody>
          <a:bodyPr wrap="square" rtlCol="0">
            <a:spAutoFit/>
          </a:bodyPr>
          <a:lstStyle/>
          <a:p>
            <a:pPr algn="ctr"/>
            <a:r>
              <a:rPr lang="en-US" sz="3200" dirty="0" smtClean="0"/>
              <a:t>(</a:t>
            </a:r>
            <a:endParaRPr lang="en-US" sz="3200" dirty="0"/>
          </a:p>
        </p:txBody>
      </p:sp>
      <p:sp>
        <p:nvSpPr>
          <p:cNvPr id="8" name="Rectangle 7"/>
          <p:cNvSpPr/>
          <p:nvPr/>
        </p:nvSpPr>
        <p:spPr>
          <a:xfrm>
            <a:off x="6598918" y="1066800"/>
            <a:ext cx="2286000" cy="1284371"/>
          </a:xfrm>
          <a:prstGeom prst="rect">
            <a:avLst/>
          </a:prstGeom>
        </p:spPr>
        <p:style>
          <a:lnRef idx="1">
            <a:schemeClr val="accent5"/>
          </a:lnRef>
          <a:fillRef idx="2">
            <a:schemeClr val="accent5"/>
          </a:fillRef>
          <a:effectRef idx="1">
            <a:schemeClr val="accent5"/>
          </a:effectRef>
          <a:fontRef idx="minor">
            <a:schemeClr val="dk1"/>
          </a:fontRef>
        </p:style>
        <p:txBody>
          <a:bodyPr rtlCol="0" anchor="t"/>
          <a:lstStyle/>
          <a:p>
            <a:pPr algn="ctr"/>
            <a:r>
              <a:rPr lang="en-US" sz="1200" b="1" dirty="0" smtClean="0"/>
              <a:t>IT Application</a:t>
            </a:r>
          </a:p>
          <a:p>
            <a:pPr algn="ctr"/>
            <a:endParaRPr lang="en-US" sz="1200" b="1" dirty="0" smtClean="0"/>
          </a:p>
          <a:p>
            <a:pPr algn="ctr"/>
            <a:endParaRPr lang="en-US" sz="1200" b="1" dirty="0" smtClean="0"/>
          </a:p>
          <a:p>
            <a:pPr algn="ctr"/>
            <a:endParaRPr lang="en-US" sz="1200" b="1" dirty="0" smtClean="0"/>
          </a:p>
          <a:p>
            <a:pPr algn="ctr"/>
            <a:endParaRPr lang="en-US" sz="1200" b="1" dirty="0" smtClean="0"/>
          </a:p>
          <a:p>
            <a:endParaRPr lang="en-US" sz="1200" b="1" dirty="0" smtClean="0"/>
          </a:p>
          <a:p>
            <a:r>
              <a:rPr lang="en-US" sz="1200" b="1" dirty="0" smtClean="0"/>
              <a:t>Jakarta</a:t>
            </a:r>
            <a:endParaRPr lang="en-US" sz="1200" b="1" dirty="0"/>
          </a:p>
        </p:txBody>
      </p:sp>
      <p:sp>
        <p:nvSpPr>
          <p:cNvPr id="9" name="Rectangle 8"/>
          <p:cNvSpPr/>
          <p:nvPr/>
        </p:nvSpPr>
        <p:spPr>
          <a:xfrm>
            <a:off x="5303518" y="1066800"/>
            <a:ext cx="990600" cy="5351546"/>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US" sz="1200" b="1" dirty="0" smtClean="0"/>
              <a:t>HLR</a:t>
            </a:r>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r>
              <a:rPr lang="en-US" sz="1200" b="1" dirty="0" err="1" smtClean="0"/>
              <a:t>Huawei</a:t>
            </a: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r>
              <a:rPr lang="en-US" sz="1200" b="1" dirty="0" smtClean="0"/>
              <a:t>Siemens</a:t>
            </a:r>
          </a:p>
          <a:p>
            <a:pPr algn="ctr"/>
            <a:r>
              <a:rPr lang="en-US" sz="1200" b="1" dirty="0" smtClean="0"/>
              <a:t>/NSN</a:t>
            </a:r>
            <a:endParaRPr lang="en-US" sz="1200" b="1" dirty="0"/>
          </a:p>
        </p:txBody>
      </p:sp>
      <p:sp>
        <p:nvSpPr>
          <p:cNvPr id="10" name="Rectangle 9"/>
          <p:cNvSpPr/>
          <p:nvPr/>
        </p:nvSpPr>
        <p:spPr>
          <a:xfrm>
            <a:off x="4236718" y="1066800"/>
            <a:ext cx="990600" cy="5351546"/>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US" sz="1200" b="1" dirty="0" smtClean="0"/>
              <a:t>MSS/ MSC</a:t>
            </a:r>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r>
              <a:rPr lang="en-US" sz="1200" b="1" dirty="0" smtClean="0"/>
              <a:t>Outside Java</a:t>
            </a:r>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endParaRPr lang="en-US" sz="1200" b="1" dirty="0" smtClean="0"/>
          </a:p>
          <a:p>
            <a:pPr algn="ctr"/>
            <a:r>
              <a:rPr lang="en-US" sz="1200" b="1" dirty="0" smtClean="0"/>
              <a:t>Inside Java</a:t>
            </a:r>
          </a:p>
          <a:p>
            <a:pPr algn="ctr"/>
            <a:endParaRPr lang="en-US" sz="1200" b="1" dirty="0" smtClean="0"/>
          </a:p>
        </p:txBody>
      </p:sp>
      <p:sp>
        <p:nvSpPr>
          <p:cNvPr id="11" name="Rectangle 10"/>
          <p:cNvSpPr/>
          <p:nvPr/>
        </p:nvSpPr>
        <p:spPr>
          <a:xfrm>
            <a:off x="2133600" y="1066800"/>
            <a:ext cx="1524000" cy="4423945"/>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sz="1200" b="1" dirty="0" smtClean="0"/>
              <a:t>OCS</a:t>
            </a:r>
            <a:endParaRPr lang="en-US" sz="1200" b="1" dirty="0"/>
          </a:p>
        </p:txBody>
      </p:sp>
      <p:sp>
        <p:nvSpPr>
          <p:cNvPr id="12" name="Rectangle 11"/>
          <p:cNvSpPr/>
          <p:nvPr/>
        </p:nvSpPr>
        <p:spPr>
          <a:xfrm>
            <a:off x="685800" y="1066800"/>
            <a:ext cx="990600" cy="4423945"/>
          </a:xfrm>
          <a:prstGeom prst="rect">
            <a:avLst/>
          </a:prstGeom>
        </p:spPr>
        <p:style>
          <a:lnRef idx="1">
            <a:schemeClr val="accent3"/>
          </a:lnRef>
          <a:fillRef idx="2">
            <a:schemeClr val="accent3"/>
          </a:fillRef>
          <a:effectRef idx="1">
            <a:schemeClr val="accent3"/>
          </a:effectRef>
          <a:fontRef idx="minor">
            <a:schemeClr val="dk1"/>
          </a:fontRef>
        </p:style>
        <p:txBody>
          <a:bodyPr rtlCol="0" anchor="t"/>
          <a:lstStyle/>
          <a:p>
            <a:pPr algn="ctr"/>
            <a:r>
              <a:rPr lang="en-US" sz="1200" b="1" dirty="0" smtClean="0"/>
              <a:t>M-Kiosk</a:t>
            </a:r>
            <a:endParaRPr lang="en-US" sz="1200" b="1" dirty="0"/>
          </a:p>
        </p:txBody>
      </p:sp>
      <p:sp>
        <p:nvSpPr>
          <p:cNvPr id="13" name="Rectangle 12"/>
          <p:cNvSpPr/>
          <p:nvPr/>
        </p:nvSpPr>
        <p:spPr>
          <a:xfrm>
            <a:off x="838200" y="1494924"/>
            <a:ext cx="762000" cy="499478"/>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200" b="1" dirty="0" err="1" smtClean="0"/>
              <a:t>Mdn</a:t>
            </a:r>
            <a:endParaRPr lang="en-US" sz="1200" b="1" dirty="0"/>
          </a:p>
        </p:txBody>
      </p:sp>
      <p:sp>
        <p:nvSpPr>
          <p:cNvPr id="14" name="Rectangle 13"/>
          <p:cNvSpPr/>
          <p:nvPr/>
        </p:nvSpPr>
        <p:spPr>
          <a:xfrm>
            <a:off x="838200" y="2948036"/>
            <a:ext cx="762000" cy="499478"/>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200" b="1" dirty="0" err="1" smtClean="0"/>
              <a:t>Jkt</a:t>
            </a:r>
            <a:endParaRPr lang="en-US" sz="1200" b="1" dirty="0"/>
          </a:p>
        </p:txBody>
      </p:sp>
      <p:sp>
        <p:nvSpPr>
          <p:cNvPr id="15" name="Rectangle 14"/>
          <p:cNvSpPr/>
          <p:nvPr/>
        </p:nvSpPr>
        <p:spPr>
          <a:xfrm>
            <a:off x="838200" y="3804283"/>
            <a:ext cx="762000" cy="499478"/>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200" b="1" dirty="0" err="1" smtClean="0"/>
              <a:t>Sby</a:t>
            </a:r>
            <a:endParaRPr lang="en-US" sz="1200" b="1" dirty="0"/>
          </a:p>
        </p:txBody>
      </p:sp>
      <p:sp>
        <p:nvSpPr>
          <p:cNvPr id="16" name="Rectangle 15"/>
          <p:cNvSpPr/>
          <p:nvPr/>
        </p:nvSpPr>
        <p:spPr>
          <a:xfrm>
            <a:off x="838200" y="4660530"/>
            <a:ext cx="762000" cy="499478"/>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200" b="1" dirty="0" err="1" smtClean="0"/>
              <a:t>Mks</a:t>
            </a:r>
            <a:endParaRPr lang="en-US" sz="1200" b="1" dirty="0"/>
          </a:p>
        </p:txBody>
      </p:sp>
      <p:sp>
        <p:nvSpPr>
          <p:cNvPr id="17" name="Rectangle 16"/>
          <p:cNvSpPr/>
          <p:nvPr/>
        </p:nvSpPr>
        <p:spPr>
          <a:xfrm>
            <a:off x="914400" y="5802193"/>
            <a:ext cx="698500" cy="428124"/>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1200" b="1" dirty="0" smtClean="0"/>
              <a:t>DR</a:t>
            </a:r>
            <a:endParaRPr lang="en-US" sz="1200" b="1" dirty="0"/>
          </a:p>
        </p:txBody>
      </p:sp>
      <p:sp>
        <p:nvSpPr>
          <p:cNvPr id="18" name="Rectangle 17"/>
          <p:cNvSpPr/>
          <p:nvPr/>
        </p:nvSpPr>
        <p:spPr>
          <a:xfrm>
            <a:off x="2286000" y="5828226"/>
            <a:ext cx="685800" cy="428124"/>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1200" b="1" dirty="0" smtClean="0"/>
              <a:t>DR</a:t>
            </a:r>
            <a:endParaRPr lang="en-US" sz="1200" b="1" dirty="0"/>
          </a:p>
        </p:txBody>
      </p:sp>
      <p:sp>
        <p:nvSpPr>
          <p:cNvPr id="19" name="Rectangle 18"/>
          <p:cNvSpPr/>
          <p:nvPr/>
        </p:nvSpPr>
        <p:spPr>
          <a:xfrm>
            <a:off x="2209800" y="1494924"/>
            <a:ext cx="762000" cy="49947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b="1" dirty="0" err="1" smtClean="0"/>
              <a:t>Pkn</a:t>
            </a:r>
            <a:r>
              <a:rPr lang="en-US" sz="1200" b="1" dirty="0" smtClean="0"/>
              <a:t> </a:t>
            </a:r>
            <a:r>
              <a:rPr lang="en-US" sz="1200" b="1" dirty="0" err="1" smtClean="0"/>
              <a:t>Baru</a:t>
            </a:r>
            <a:endParaRPr lang="en-US" sz="1200" b="1" dirty="0"/>
          </a:p>
        </p:txBody>
      </p:sp>
      <p:sp>
        <p:nvSpPr>
          <p:cNvPr id="20" name="Rectangle 19"/>
          <p:cNvSpPr/>
          <p:nvPr/>
        </p:nvSpPr>
        <p:spPr>
          <a:xfrm>
            <a:off x="2209800" y="2948036"/>
            <a:ext cx="762000" cy="49947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b="1" dirty="0" err="1" smtClean="0"/>
              <a:t>Jkt</a:t>
            </a:r>
            <a:endParaRPr lang="en-US" sz="1200" b="1" dirty="0"/>
          </a:p>
        </p:txBody>
      </p:sp>
      <p:sp>
        <p:nvSpPr>
          <p:cNvPr id="21" name="Rectangle 20"/>
          <p:cNvSpPr/>
          <p:nvPr/>
        </p:nvSpPr>
        <p:spPr>
          <a:xfrm>
            <a:off x="2209800" y="3804283"/>
            <a:ext cx="762000" cy="49947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b="1" dirty="0" err="1" smtClean="0"/>
              <a:t>Sby</a:t>
            </a:r>
            <a:endParaRPr lang="en-US" sz="1200" b="1" dirty="0"/>
          </a:p>
        </p:txBody>
      </p:sp>
      <p:sp>
        <p:nvSpPr>
          <p:cNvPr id="22" name="Rectangle 21"/>
          <p:cNvSpPr/>
          <p:nvPr/>
        </p:nvSpPr>
        <p:spPr>
          <a:xfrm>
            <a:off x="2209800" y="4660530"/>
            <a:ext cx="762000" cy="49947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b="1" dirty="0" err="1" smtClean="0"/>
              <a:t>Mks</a:t>
            </a:r>
            <a:endParaRPr lang="en-US" sz="1200" b="1" dirty="0"/>
          </a:p>
        </p:txBody>
      </p:sp>
      <p:sp>
        <p:nvSpPr>
          <p:cNvPr id="23" name="Rectangle 22"/>
          <p:cNvSpPr/>
          <p:nvPr/>
        </p:nvSpPr>
        <p:spPr>
          <a:xfrm>
            <a:off x="3124200" y="1494924"/>
            <a:ext cx="381000" cy="49947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b="1" dirty="0" smtClean="0"/>
              <a:t>S</a:t>
            </a:r>
          </a:p>
          <a:p>
            <a:pPr algn="ctr"/>
            <a:r>
              <a:rPr lang="en-US" sz="1200" b="1" dirty="0" smtClean="0"/>
              <a:t>C</a:t>
            </a:r>
          </a:p>
          <a:p>
            <a:pPr algn="ctr"/>
            <a:r>
              <a:rPr lang="en-US" sz="1200" b="1" dirty="0" smtClean="0"/>
              <a:t>P</a:t>
            </a:r>
            <a:endParaRPr lang="en-US" sz="1200" b="1" dirty="0"/>
          </a:p>
        </p:txBody>
      </p:sp>
      <p:grpSp>
        <p:nvGrpSpPr>
          <p:cNvPr id="24" name="Group 29"/>
          <p:cNvGrpSpPr/>
          <p:nvPr/>
        </p:nvGrpSpPr>
        <p:grpSpPr>
          <a:xfrm>
            <a:off x="4312918" y="1494924"/>
            <a:ext cx="762000" cy="570832"/>
            <a:chOff x="6096000" y="1600200"/>
            <a:chExt cx="1066800" cy="762000"/>
          </a:xfrm>
        </p:grpSpPr>
        <p:sp>
          <p:nvSpPr>
            <p:cNvPr id="25" name="Rectangle 24"/>
            <p:cNvSpPr/>
            <p:nvPr/>
          </p:nvSpPr>
          <p:spPr>
            <a:xfrm>
              <a:off x="6172200" y="17526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200" b="1" dirty="0"/>
            </a:p>
          </p:txBody>
        </p:sp>
        <p:sp>
          <p:nvSpPr>
            <p:cNvPr id="26" name="Rectangle 25"/>
            <p:cNvSpPr/>
            <p:nvPr/>
          </p:nvSpPr>
          <p:spPr>
            <a:xfrm>
              <a:off x="6096000" y="16002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200" b="1" dirty="0" smtClean="0"/>
                <a:t>Ericsson</a:t>
              </a:r>
              <a:endParaRPr lang="en-US" sz="1200" b="1" dirty="0"/>
            </a:p>
          </p:txBody>
        </p:sp>
      </p:grpSp>
      <p:grpSp>
        <p:nvGrpSpPr>
          <p:cNvPr id="27" name="Group 32"/>
          <p:cNvGrpSpPr/>
          <p:nvPr/>
        </p:nvGrpSpPr>
        <p:grpSpPr>
          <a:xfrm>
            <a:off x="4312918" y="2565233"/>
            <a:ext cx="762000" cy="570832"/>
            <a:chOff x="6096000" y="1600200"/>
            <a:chExt cx="1066800" cy="762000"/>
          </a:xfrm>
        </p:grpSpPr>
        <p:sp>
          <p:nvSpPr>
            <p:cNvPr id="28" name="Rectangle 27"/>
            <p:cNvSpPr/>
            <p:nvPr/>
          </p:nvSpPr>
          <p:spPr>
            <a:xfrm>
              <a:off x="6172200" y="17526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200" b="1" dirty="0"/>
            </a:p>
          </p:txBody>
        </p:sp>
        <p:sp>
          <p:nvSpPr>
            <p:cNvPr id="29" name="Rectangle 28"/>
            <p:cNvSpPr/>
            <p:nvPr/>
          </p:nvSpPr>
          <p:spPr>
            <a:xfrm>
              <a:off x="6096000" y="16002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200" b="1" dirty="0" smtClean="0"/>
                <a:t>NSN</a:t>
              </a:r>
            </a:p>
            <a:p>
              <a:pPr algn="ctr"/>
              <a:r>
                <a:rPr lang="en-US" sz="1200" b="1" dirty="0" smtClean="0"/>
                <a:t>MSS</a:t>
              </a:r>
              <a:endParaRPr lang="en-US" sz="1200" b="1" dirty="0"/>
            </a:p>
          </p:txBody>
        </p:sp>
      </p:grpSp>
      <p:grpSp>
        <p:nvGrpSpPr>
          <p:cNvPr id="30" name="Group 35"/>
          <p:cNvGrpSpPr/>
          <p:nvPr/>
        </p:nvGrpSpPr>
        <p:grpSpPr>
          <a:xfrm>
            <a:off x="4312918" y="4420436"/>
            <a:ext cx="762000" cy="570832"/>
            <a:chOff x="6096000" y="1600200"/>
            <a:chExt cx="1066800" cy="762000"/>
          </a:xfrm>
        </p:grpSpPr>
        <p:sp>
          <p:nvSpPr>
            <p:cNvPr id="31" name="Rectangle 30"/>
            <p:cNvSpPr/>
            <p:nvPr/>
          </p:nvSpPr>
          <p:spPr>
            <a:xfrm>
              <a:off x="6172200" y="17526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200" b="1" dirty="0"/>
            </a:p>
          </p:txBody>
        </p:sp>
        <p:sp>
          <p:nvSpPr>
            <p:cNvPr id="32" name="Rectangle 31"/>
            <p:cNvSpPr/>
            <p:nvPr/>
          </p:nvSpPr>
          <p:spPr>
            <a:xfrm>
              <a:off x="6096000" y="16002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200" b="1" dirty="0" smtClean="0"/>
                <a:t>MSC 2G</a:t>
              </a:r>
              <a:endParaRPr lang="en-US" sz="1200" b="1" dirty="0"/>
            </a:p>
          </p:txBody>
        </p:sp>
      </p:grpSp>
      <p:grpSp>
        <p:nvGrpSpPr>
          <p:cNvPr id="33" name="Group 38"/>
          <p:cNvGrpSpPr/>
          <p:nvPr/>
        </p:nvGrpSpPr>
        <p:grpSpPr>
          <a:xfrm>
            <a:off x="4312918" y="3207418"/>
            <a:ext cx="762000" cy="570832"/>
            <a:chOff x="6096000" y="1600200"/>
            <a:chExt cx="1066800" cy="762000"/>
          </a:xfrm>
        </p:grpSpPr>
        <p:sp>
          <p:nvSpPr>
            <p:cNvPr id="34" name="Rectangle 33"/>
            <p:cNvSpPr/>
            <p:nvPr/>
          </p:nvSpPr>
          <p:spPr>
            <a:xfrm>
              <a:off x="6172200" y="17526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200" b="1" dirty="0"/>
            </a:p>
          </p:txBody>
        </p:sp>
        <p:sp>
          <p:nvSpPr>
            <p:cNvPr id="35" name="Rectangle 34"/>
            <p:cNvSpPr/>
            <p:nvPr/>
          </p:nvSpPr>
          <p:spPr>
            <a:xfrm>
              <a:off x="6096000" y="16002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200" b="1" dirty="0" smtClean="0"/>
                <a:t>NSN</a:t>
              </a:r>
            </a:p>
            <a:p>
              <a:pPr algn="ctr"/>
              <a:r>
                <a:rPr lang="en-US" sz="1200" b="1" dirty="0" smtClean="0"/>
                <a:t>MSS</a:t>
              </a:r>
              <a:endParaRPr lang="en-US" sz="1200" b="1" dirty="0"/>
            </a:p>
          </p:txBody>
        </p:sp>
      </p:grpSp>
      <p:grpSp>
        <p:nvGrpSpPr>
          <p:cNvPr id="36" name="Group 41"/>
          <p:cNvGrpSpPr/>
          <p:nvPr/>
        </p:nvGrpSpPr>
        <p:grpSpPr>
          <a:xfrm>
            <a:off x="4312918" y="5062621"/>
            <a:ext cx="762000" cy="570832"/>
            <a:chOff x="6096000" y="1600200"/>
            <a:chExt cx="1066800" cy="762000"/>
          </a:xfrm>
        </p:grpSpPr>
        <p:sp>
          <p:nvSpPr>
            <p:cNvPr id="37" name="Rectangle 36"/>
            <p:cNvSpPr/>
            <p:nvPr/>
          </p:nvSpPr>
          <p:spPr>
            <a:xfrm>
              <a:off x="6172200" y="17526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200" b="1" dirty="0"/>
            </a:p>
          </p:txBody>
        </p:sp>
        <p:sp>
          <p:nvSpPr>
            <p:cNvPr id="38" name="Rectangle 37"/>
            <p:cNvSpPr/>
            <p:nvPr/>
          </p:nvSpPr>
          <p:spPr>
            <a:xfrm>
              <a:off x="6096000" y="16002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200" b="1" dirty="0" smtClean="0"/>
                <a:t>MSC 2G</a:t>
              </a:r>
              <a:endParaRPr lang="en-US" sz="1200" b="1" dirty="0"/>
            </a:p>
          </p:txBody>
        </p:sp>
      </p:grpSp>
      <p:grpSp>
        <p:nvGrpSpPr>
          <p:cNvPr id="39" name="Group 44"/>
          <p:cNvGrpSpPr/>
          <p:nvPr/>
        </p:nvGrpSpPr>
        <p:grpSpPr>
          <a:xfrm>
            <a:off x="4312918" y="5704807"/>
            <a:ext cx="762000" cy="570832"/>
            <a:chOff x="6096000" y="1600200"/>
            <a:chExt cx="1066800" cy="762000"/>
          </a:xfrm>
        </p:grpSpPr>
        <p:sp>
          <p:nvSpPr>
            <p:cNvPr id="40" name="Rectangle 39"/>
            <p:cNvSpPr/>
            <p:nvPr/>
          </p:nvSpPr>
          <p:spPr>
            <a:xfrm>
              <a:off x="6172200" y="17526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200" b="1" dirty="0"/>
            </a:p>
          </p:txBody>
        </p:sp>
        <p:sp>
          <p:nvSpPr>
            <p:cNvPr id="41" name="Rectangle 40"/>
            <p:cNvSpPr/>
            <p:nvPr/>
          </p:nvSpPr>
          <p:spPr>
            <a:xfrm>
              <a:off x="6096000" y="1600200"/>
              <a:ext cx="990600" cy="609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200" b="1" dirty="0" smtClean="0"/>
                <a:t>MSC 2G</a:t>
              </a:r>
              <a:endParaRPr lang="en-US" sz="1200" b="1" dirty="0"/>
            </a:p>
          </p:txBody>
        </p:sp>
      </p:grpSp>
      <p:sp>
        <p:nvSpPr>
          <p:cNvPr id="42" name="Rectangle 41"/>
          <p:cNvSpPr/>
          <p:nvPr/>
        </p:nvSpPr>
        <p:spPr>
          <a:xfrm>
            <a:off x="5379718" y="1494924"/>
            <a:ext cx="685800" cy="42812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NG</a:t>
            </a:r>
            <a:endParaRPr lang="en-US" sz="1200" b="1" dirty="0"/>
          </a:p>
        </p:txBody>
      </p:sp>
      <p:sp>
        <p:nvSpPr>
          <p:cNvPr id="43" name="Rectangle 42"/>
          <p:cNvSpPr/>
          <p:nvPr/>
        </p:nvSpPr>
        <p:spPr>
          <a:xfrm>
            <a:off x="5379718" y="1994401"/>
            <a:ext cx="685800" cy="42812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NG</a:t>
            </a:r>
            <a:endParaRPr lang="en-US" sz="1200" b="1" dirty="0"/>
          </a:p>
        </p:txBody>
      </p:sp>
      <p:sp>
        <p:nvSpPr>
          <p:cNvPr id="44" name="Rectangle 43"/>
          <p:cNvSpPr/>
          <p:nvPr/>
        </p:nvSpPr>
        <p:spPr>
          <a:xfrm>
            <a:off x="5379718" y="2707941"/>
            <a:ext cx="685800" cy="42812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NG</a:t>
            </a:r>
            <a:endParaRPr lang="en-US" sz="1200" b="1" dirty="0"/>
          </a:p>
        </p:txBody>
      </p:sp>
      <p:sp>
        <p:nvSpPr>
          <p:cNvPr id="45" name="Rectangle 44"/>
          <p:cNvSpPr/>
          <p:nvPr/>
        </p:nvSpPr>
        <p:spPr>
          <a:xfrm>
            <a:off x="5379718" y="4063666"/>
            <a:ext cx="685800" cy="42812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NT</a:t>
            </a:r>
            <a:endParaRPr lang="en-US" sz="1200" b="1" dirty="0"/>
          </a:p>
        </p:txBody>
      </p:sp>
      <p:sp>
        <p:nvSpPr>
          <p:cNvPr id="46" name="Rectangle 45"/>
          <p:cNvSpPr/>
          <p:nvPr/>
        </p:nvSpPr>
        <p:spPr>
          <a:xfrm>
            <a:off x="5379718" y="4563143"/>
            <a:ext cx="685800" cy="42812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NT</a:t>
            </a:r>
            <a:endParaRPr lang="en-US" sz="1200" b="1" dirty="0"/>
          </a:p>
        </p:txBody>
      </p:sp>
      <p:sp>
        <p:nvSpPr>
          <p:cNvPr id="47" name="Rectangle 46"/>
          <p:cNvSpPr/>
          <p:nvPr/>
        </p:nvSpPr>
        <p:spPr>
          <a:xfrm>
            <a:off x="5379718" y="5276683"/>
            <a:ext cx="685800" cy="42812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NT</a:t>
            </a:r>
            <a:endParaRPr lang="en-US" sz="1200" b="1" dirty="0"/>
          </a:p>
        </p:txBody>
      </p:sp>
      <p:sp>
        <p:nvSpPr>
          <p:cNvPr id="48" name="TextBox 47"/>
          <p:cNvSpPr txBox="1"/>
          <p:nvPr/>
        </p:nvSpPr>
        <p:spPr>
          <a:xfrm>
            <a:off x="2209800" y="5205329"/>
            <a:ext cx="762000" cy="259383"/>
          </a:xfrm>
          <a:prstGeom prst="rect">
            <a:avLst/>
          </a:prstGeom>
          <a:noFill/>
        </p:spPr>
        <p:txBody>
          <a:bodyPr wrap="square" rtlCol="0">
            <a:spAutoFit/>
          </a:bodyPr>
          <a:lstStyle/>
          <a:p>
            <a:r>
              <a:rPr lang="en-US" sz="1200" b="1" dirty="0" smtClean="0"/>
              <a:t>Amdocs</a:t>
            </a:r>
            <a:endParaRPr lang="en-US" sz="1200" b="1" dirty="0"/>
          </a:p>
        </p:txBody>
      </p:sp>
      <p:sp>
        <p:nvSpPr>
          <p:cNvPr id="49" name="TextBox 48"/>
          <p:cNvSpPr txBox="1"/>
          <p:nvPr/>
        </p:nvSpPr>
        <p:spPr>
          <a:xfrm>
            <a:off x="2971800" y="5205329"/>
            <a:ext cx="685800" cy="259383"/>
          </a:xfrm>
          <a:prstGeom prst="rect">
            <a:avLst/>
          </a:prstGeom>
          <a:noFill/>
        </p:spPr>
        <p:txBody>
          <a:bodyPr wrap="square" rtlCol="0">
            <a:spAutoFit/>
          </a:bodyPr>
          <a:lstStyle/>
          <a:p>
            <a:r>
              <a:rPr lang="en-US" sz="1200" b="1" dirty="0" err="1" smtClean="0"/>
              <a:t>Huawei</a:t>
            </a:r>
            <a:endParaRPr lang="en-US" sz="1200" b="1" dirty="0"/>
          </a:p>
        </p:txBody>
      </p:sp>
      <p:sp>
        <p:nvSpPr>
          <p:cNvPr id="50" name="Rectangle 49"/>
          <p:cNvSpPr/>
          <p:nvPr/>
        </p:nvSpPr>
        <p:spPr>
          <a:xfrm>
            <a:off x="6764018" y="1423570"/>
            <a:ext cx="444500" cy="35677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200" b="1" dirty="0"/>
          </a:p>
        </p:txBody>
      </p:sp>
      <p:sp>
        <p:nvSpPr>
          <p:cNvPr id="51" name="Rectangle 50"/>
          <p:cNvSpPr/>
          <p:nvPr/>
        </p:nvSpPr>
        <p:spPr>
          <a:xfrm>
            <a:off x="8353376" y="1423570"/>
            <a:ext cx="455341" cy="35677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200" b="1" dirty="0"/>
          </a:p>
        </p:txBody>
      </p:sp>
      <p:sp>
        <p:nvSpPr>
          <p:cNvPr id="52" name="Rectangle 51"/>
          <p:cNvSpPr/>
          <p:nvPr/>
        </p:nvSpPr>
        <p:spPr>
          <a:xfrm>
            <a:off x="7830818" y="1423570"/>
            <a:ext cx="444500" cy="35677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200" b="1" dirty="0"/>
          </a:p>
        </p:txBody>
      </p:sp>
      <p:sp>
        <p:nvSpPr>
          <p:cNvPr id="53" name="Rectangle 52"/>
          <p:cNvSpPr/>
          <p:nvPr/>
        </p:nvSpPr>
        <p:spPr>
          <a:xfrm>
            <a:off x="7297418" y="1423570"/>
            <a:ext cx="444500" cy="35677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200" b="1" dirty="0"/>
          </a:p>
        </p:txBody>
      </p:sp>
      <p:sp>
        <p:nvSpPr>
          <p:cNvPr id="54" name="Rectangle 53"/>
          <p:cNvSpPr/>
          <p:nvPr/>
        </p:nvSpPr>
        <p:spPr>
          <a:xfrm>
            <a:off x="6827518" y="3278772"/>
            <a:ext cx="1828800" cy="570832"/>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1200" b="1" dirty="0" smtClean="0"/>
              <a:t>IT DR CENTRE</a:t>
            </a:r>
          </a:p>
          <a:p>
            <a:pPr algn="ctr"/>
            <a:r>
              <a:rPr lang="en-US" sz="1200" b="1" dirty="0" smtClean="0"/>
              <a:t>Surabaya (Sigma)</a:t>
            </a:r>
            <a:endParaRPr lang="en-US" sz="1200" b="1" dirty="0"/>
          </a:p>
        </p:txBody>
      </p:sp>
      <p:sp>
        <p:nvSpPr>
          <p:cNvPr id="55" name="Rectangle 54"/>
          <p:cNvSpPr/>
          <p:nvPr/>
        </p:nvSpPr>
        <p:spPr>
          <a:xfrm>
            <a:off x="3124200" y="2948036"/>
            <a:ext cx="381000" cy="49947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b="1" dirty="0" smtClean="0"/>
              <a:t>S</a:t>
            </a:r>
          </a:p>
          <a:p>
            <a:pPr algn="ctr"/>
            <a:r>
              <a:rPr lang="en-US" sz="1200" b="1" dirty="0" smtClean="0"/>
              <a:t>C</a:t>
            </a:r>
          </a:p>
          <a:p>
            <a:pPr algn="ctr"/>
            <a:r>
              <a:rPr lang="en-US" sz="1200" b="1" dirty="0" smtClean="0"/>
              <a:t>P</a:t>
            </a:r>
            <a:endParaRPr lang="en-US" sz="1200" b="1" dirty="0"/>
          </a:p>
        </p:txBody>
      </p:sp>
      <p:sp>
        <p:nvSpPr>
          <p:cNvPr id="56" name="Rectangle 55"/>
          <p:cNvSpPr/>
          <p:nvPr/>
        </p:nvSpPr>
        <p:spPr>
          <a:xfrm>
            <a:off x="3124200" y="3804283"/>
            <a:ext cx="381000" cy="49947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b="1" dirty="0" smtClean="0"/>
              <a:t>S</a:t>
            </a:r>
          </a:p>
          <a:p>
            <a:pPr algn="ctr"/>
            <a:r>
              <a:rPr lang="en-US" sz="1200" b="1" dirty="0" smtClean="0"/>
              <a:t>C</a:t>
            </a:r>
          </a:p>
          <a:p>
            <a:pPr algn="ctr"/>
            <a:r>
              <a:rPr lang="en-US" sz="1200" b="1" dirty="0" smtClean="0"/>
              <a:t>P</a:t>
            </a:r>
            <a:endParaRPr lang="en-US" sz="1200" b="1" dirty="0"/>
          </a:p>
        </p:txBody>
      </p:sp>
      <p:sp>
        <p:nvSpPr>
          <p:cNvPr id="57" name="Rectangle 56"/>
          <p:cNvSpPr/>
          <p:nvPr/>
        </p:nvSpPr>
        <p:spPr>
          <a:xfrm>
            <a:off x="3124200" y="4660530"/>
            <a:ext cx="381000" cy="49947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b="1" dirty="0" smtClean="0"/>
              <a:t>S</a:t>
            </a:r>
          </a:p>
          <a:p>
            <a:pPr algn="ctr"/>
            <a:r>
              <a:rPr lang="en-US" sz="1200" b="1" dirty="0" smtClean="0"/>
              <a:t>C</a:t>
            </a:r>
          </a:p>
          <a:p>
            <a:pPr algn="ctr"/>
            <a:r>
              <a:rPr lang="en-US" sz="1200" b="1" dirty="0" smtClean="0"/>
              <a:t>P</a:t>
            </a:r>
            <a:endParaRPr lang="en-US" sz="1200" b="1" dirty="0"/>
          </a:p>
        </p:txBody>
      </p:sp>
      <p:sp>
        <p:nvSpPr>
          <p:cNvPr id="58" name="TextBox 57"/>
          <p:cNvSpPr txBox="1"/>
          <p:nvPr/>
        </p:nvSpPr>
        <p:spPr>
          <a:xfrm>
            <a:off x="6522718" y="4349082"/>
            <a:ext cx="2438400" cy="1988601"/>
          </a:xfrm>
          <a:prstGeom prst="rect">
            <a:avLst/>
          </a:prstGeom>
          <a:noFill/>
        </p:spPr>
        <p:txBody>
          <a:bodyPr wrap="square" rtlCol="0">
            <a:spAutoFit/>
          </a:bodyPr>
          <a:lstStyle/>
          <a:p>
            <a:pPr algn="ctr"/>
            <a:r>
              <a:rPr lang="en-US" sz="1200" b="1" dirty="0" smtClean="0"/>
              <a:t>Application :</a:t>
            </a:r>
          </a:p>
          <a:p>
            <a:pPr marL="346075" indent="-117475">
              <a:buFont typeface="Wingdings" pitchFamily="2" charset="2"/>
              <a:buChar char="§"/>
            </a:pPr>
            <a:r>
              <a:rPr lang="en-US" sz="1200" b="1" dirty="0" smtClean="0"/>
              <a:t>Paradise</a:t>
            </a:r>
          </a:p>
          <a:p>
            <a:pPr marL="346075" indent="-117475">
              <a:buFont typeface="Wingdings" pitchFamily="2" charset="2"/>
              <a:buChar char="§"/>
            </a:pPr>
            <a:r>
              <a:rPr lang="en-US" sz="1200" b="1" dirty="0" err="1" smtClean="0"/>
              <a:t>Prisma</a:t>
            </a:r>
            <a:endParaRPr lang="en-US" sz="1200" b="1" dirty="0" smtClean="0"/>
          </a:p>
          <a:p>
            <a:pPr marL="346075" indent="-117475">
              <a:buFont typeface="Wingdings" pitchFamily="2" charset="2"/>
              <a:buChar char="§"/>
            </a:pPr>
            <a:r>
              <a:rPr lang="en-US" sz="1200" b="1" dirty="0" smtClean="0"/>
              <a:t>SPR (ARS)</a:t>
            </a:r>
          </a:p>
          <a:p>
            <a:pPr marL="346075" indent="-117475">
              <a:buFont typeface="Wingdings" pitchFamily="2" charset="2"/>
              <a:buChar char="§"/>
            </a:pPr>
            <a:r>
              <a:rPr lang="en-US" sz="1200" b="1" dirty="0" smtClean="0"/>
              <a:t>GTX (Cookies)</a:t>
            </a:r>
          </a:p>
          <a:p>
            <a:pPr marL="346075" indent="-117475">
              <a:buFont typeface="Wingdings" pitchFamily="2" charset="2"/>
              <a:buChar char="§"/>
            </a:pPr>
            <a:r>
              <a:rPr lang="en-US" sz="1200" b="1" dirty="0" smtClean="0"/>
              <a:t>I-Charming</a:t>
            </a:r>
          </a:p>
          <a:p>
            <a:pPr marL="346075" indent="-117475">
              <a:buFont typeface="Wingdings" pitchFamily="2" charset="2"/>
              <a:buChar char="§"/>
            </a:pPr>
            <a:r>
              <a:rPr lang="en-US" sz="1200" b="1" dirty="0" smtClean="0"/>
              <a:t>IRB (Geneva)</a:t>
            </a:r>
          </a:p>
          <a:p>
            <a:pPr marL="346075" indent="-117475">
              <a:buFont typeface="Wingdings" pitchFamily="2" charset="2"/>
              <a:buChar char="§"/>
            </a:pPr>
            <a:r>
              <a:rPr lang="en-US" sz="1200" b="1" dirty="0" smtClean="0"/>
              <a:t>MD AMD (Mediation Device)</a:t>
            </a:r>
          </a:p>
          <a:p>
            <a:pPr marL="346075" indent="-117475">
              <a:buFont typeface="Wingdings" pitchFamily="2" charset="2"/>
              <a:buChar char="§"/>
            </a:pPr>
            <a:r>
              <a:rPr lang="en-US" sz="1200" b="1" dirty="0" smtClean="0"/>
              <a:t>Payment Gateway</a:t>
            </a:r>
          </a:p>
          <a:p>
            <a:pPr marL="346075" indent="-117475">
              <a:buFont typeface="Wingdings" pitchFamily="2" charset="2"/>
              <a:buChar char="§"/>
            </a:pPr>
            <a:r>
              <a:rPr lang="en-US" sz="1200" b="1" dirty="0" smtClean="0"/>
              <a:t>EAI</a:t>
            </a:r>
          </a:p>
          <a:p>
            <a:pPr marL="346075" indent="-117475"/>
            <a:endParaRPr lang="en-US" sz="1200" b="1" dirty="0" smtClean="0"/>
          </a:p>
        </p:txBody>
      </p:sp>
      <p:cxnSp>
        <p:nvCxnSpPr>
          <p:cNvPr id="59" name="Straight Connector 58"/>
          <p:cNvCxnSpPr>
            <a:stCxn id="13" idx="3"/>
            <a:endCxn id="19" idx="1"/>
          </p:cNvCxnSpPr>
          <p:nvPr/>
        </p:nvCxnSpPr>
        <p:spPr>
          <a:xfrm>
            <a:off x="1600200" y="1744663"/>
            <a:ext cx="609600" cy="1487"/>
          </a:xfrm>
          <a:prstGeom prst="line">
            <a:avLst/>
          </a:prstGeom>
        </p:spPr>
        <p:style>
          <a:lnRef idx="2">
            <a:schemeClr val="dk1"/>
          </a:lnRef>
          <a:fillRef idx="0">
            <a:schemeClr val="dk1"/>
          </a:fillRef>
          <a:effectRef idx="1">
            <a:schemeClr val="dk1"/>
          </a:effectRef>
          <a:fontRef idx="minor">
            <a:schemeClr val="tx1"/>
          </a:fontRef>
        </p:style>
      </p:cxnSp>
      <p:cxnSp>
        <p:nvCxnSpPr>
          <p:cNvPr id="60" name="Straight Connector 59"/>
          <p:cNvCxnSpPr>
            <a:stCxn id="19" idx="3"/>
            <a:endCxn id="23" idx="1"/>
          </p:cNvCxnSpPr>
          <p:nvPr/>
        </p:nvCxnSpPr>
        <p:spPr>
          <a:xfrm>
            <a:off x="2971800" y="1744663"/>
            <a:ext cx="152400" cy="1487"/>
          </a:xfrm>
          <a:prstGeom prst="line">
            <a:avLst/>
          </a:prstGeom>
        </p:spPr>
        <p:style>
          <a:lnRef idx="2">
            <a:schemeClr val="dk1"/>
          </a:lnRef>
          <a:fillRef idx="0">
            <a:schemeClr val="dk1"/>
          </a:fillRef>
          <a:effectRef idx="1">
            <a:schemeClr val="dk1"/>
          </a:effectRef>
          <a:fontRef idx="minor">
            <a:schemeClr val="tx1"/>
          </a:fontRef>
        </p:style>
      </p:cxnSp>
      <p:cxnSp>
        <p:nvCxnSpPr>
          <p:cNvPr id="61" name="Straight Connector 60"/>
          <p:cNvCxnSpPr>
            <a:stCxn id="20" idx="3"/>
            <a:endCxn id="55" idx="1"/>
          </p:cNvCxnSpPr>
          <p:nvPr/>
        </p:nvCxnSpPr>
        <p:spPr>
          <a:xfrm>
            <a:off x="2971800" y="3197774"/>
            <a:ext cx="152400" cy="1487"/>
          </a:xfrm>
          <a:prstGeom prst="line">
            <a:avLst/>
          </a:prstGeom>
        </p:spPr>
        <p:style>
          <a:lnRef idx="2">
            <a:schemeClr val="dk1"/>
          </a:lnRef>
          <a:fillRef idx="0">
            <a:schemeClr val="dk1"/>
          </a:fillRef>
          <a:effectRef idx="1">
            <a:schemeClr val="dk1"/>
          </a:effectRef>
          <a:fontRef idx="minor">
            <a:schemeClr val="tx1"/>
          </a:fontRef>
        </p:style>
      </p:cxnSp>
      <p:cxnSp>
        <p:nvCxnSpPr>
          <p:cNvPr id="62" name="Straight Connector 61"/>
          <p:cNvCxnSpPr>
            <a:stCxn id="21" idx="3"/>
            <a:endCxn id="56" idx="1"/>
          </p:cNvCxnSpPr>
          <p:nvPr/>
        </p:nvCxnSpPr>
        <p:spPr>
          <a:xfrm>
            <a:off x="2971800" y="4054022"/>
            <a:ext cx="152400" cy="1487"/>
          </a:xfrm>
          <a:prstGeom prst="line">
            <a:avLst/>
          </a:prstGeom>
        </p:spPr>
        <p:style>
          <a:lnRef idx="2">
            <a:schemeClr val="dk1"/>
          </a:lnRef>
          <a:fillRef idx="0">
            <a:schemeClr val="dk1"/>
          </a:fillRef>
          <a:effectRef idx="1">
            <a:schemeClr val="dk1"/>
          </a:effectRef>
          <a:fontRef idx="minor">
            <a:schemeClr val="tx1"/>
          </a:fontRef>
        </p:style>
      </p:cxnSp>
      <p:cxnSp>
        <p:nvCxnSpPr>
          <p:cNvPr id="63" name="Straight Connector 62"/>
          <p:cNvCxnSpPr>
            <a:stCxn id="22" idx="3"/>
            <a:endCxn id="57" idx="1"/>
          </p:cNvCxnSpPr>
          <p:nvPr/>
        </p:nvCxnSpPr>
        <p:spPr>
          <a:xfrm>
            <a:off x="2971800" y="4910269"/>
            <a:ext cx="152400" cy="1487"/>
          </a:xfrm>
          <a:prstGeom prst="line">
            <a:avLst/>
          </a:prstGeom>
        </p:spPr>
        <p:style>
          <a:lnRef idx="2">
            <a:schemeClr val="dk1"/>
          </a:lnRef>
          <a:fillRef idx="0">
            <a:schemeClr val="dk1"/>
          </a:fillRef>
          <a:effectRef idx="1">
            <a:schemeClr val="dk1"/>
          </a:effectRef>
          <a:fontRef idx="minor">
            <a:schemeClr val="tx1"/>
          </a:fontRef>
        </p:style>
      </p:cxnSp>
      <p:cxnSp>
        <p:nvCxnSpPr>
          <p:cNvPr id="64" name="Straight Connector 63"/>
          <p:cNvCxnSpPr>
            <a:stCxn id="14" idx="3"/>
            <a:endCxn id="20" idx="1"/>
          </p:cNvCxnSpPr>
          <p:nvPr/>
        </p:nvCxnSpPr>
        <p:spPr>
          <a:xfrm>
            <a:off x="1600200" y="3197774"/>
            <a:ext cx="609600" cy="1487"/>
          </a:xfrm>
          <a:prstGeom prst="line">
            <a:avLst/>
          </a:prstGeom>
        </p:spPr>
        <p:style>
          <a:lnRef idx="2">
            <a:schemeClr val="dk1"/>
          </a:lnRef>
          <a:fillRef idx="0">
            <a:schemeClr val="dk1"/>
          </a:fillRef>
          <a:effectRef idx="1">
            <a:schemeClr val="dk1"/>
          </a:effectRef>
          <a:fontRef idx="minor">
            <a:schemeClr val="tx1"/>
          </a:fontRef>
        </p:style>
      </p:cxnSp>
      <p:cxnSp>
        <p:nvCxnSpPr>
          <p:cNvPr id="65" name="Straight Connector 64"/>
          <p:cNvCxnSpPr>
            <a:stCxn id="15" idx="3"/>
            <a:endCxn id="21" idx="1"/>
          </p:cNvCxnSpPr>
          <p:nvPr/>
        </p:nvCxnSpPr>
        <p:spPr>
          <a:xfrm>
            <a:off x="1600200" y="4054022"/>
            <a:ext cx="609600" cy="1487"/>
          </a:xfrm>
          <a:prstGeom prst="line">
            <a:avLst/>
          </a:prstGeom>
        </p:spPr>
        <p:style>
          <a:lnRef idx="2">
            <a:schemeClr val="dk1"/>
          </a:lnRef>
          <a:fillRef idx="0">
            <a:schemeClr val="dk1"/>
          </a:fillRef>
          <a:effectRef idx="1">
            <a:schemeClr val="dk1"/>
          </a:effectRef>
          <a:fontRef idx="minor">
            <a:schemeClr val="tx1"/>
          </a:fontRef>
        </p:style>
      </p:cxnSp>
      <p:cxnSp>
        <p:nvCxnSpPr>
          <p:cNvPr id="66" name="Straight Connector 65"/>
          <p:cNvCxnSpPr>
            <a:stCxn id="16" idx="3"/>
            <a:endCxn id="22" idx="1"/>
          </p:cNvCxnSpPr>
          <p:nvPr/>
        </p:nvCxnSpPr>
        <p:spPr>
          <a:xfrm>
            <a:off x="1600200" y="4910269"/>
            <a:ext cx="609600" cy="1487"/>
          </a:xfrm>
          <a:prstGeom prst="line">
            <a:avLst/>
          </a:prstGeom>
        </p:spPr>
        <p:style>
          <a:lnRef idx="2">
            <a:schemeClr val="dk1"/>
          </a:lnRef>
          <a:fillRef idx="0">
            <a:schemeClr val="dk1"/>
          </a:fillRef>
          <a:effectRef idx="1">
            <a:schemeClr val="dk1"/>
          </a:effectRef>
          <a:fontRef idx="minor">
            <a:schemeClr val="tx1"/>
          </a:fontRef>
        </p:style>
      </p:cxnSp>
      <p:cxnSp>
        <p:nvCxnSpPr>
          <p:cNvPr id="67" name="Elbow Connector 66"/>
          <p:cNvCxnSpPr>
            <a:stCxn id="14" idx="1"/>
            <a:endCxn id="16" idx="1"/>
          </p:cNvCxnSpPr>
          <p:nvPr/>
        </p:nvCxnSpPr>
        <p:spPr>
          <a:xfrm rot="10800000" flipV="1">
            <a:off x="838200" y="3197774"/>
            <a:ext cx="1588" cy="1712495"/>
          </a:xfrm>
          <a:prstGeom prst="bentConnector3">
            <a:avLst>
              <a:gd name="adj1" fmla="val 14395533"/>
            </a:avLst>
          </a:prstGeom>
        </p:spPr>
        <p:style>
          <a:lnRef idx="2">
            <a:schemeClr val="dk1"/>
          </a:lnRef>
          <a:fillRef idx="0">
            <a:schemeClr val="dk1"/>
          </a:fillRef>
          <a:effectRef idx="1">
            <a:schemeClr val="dk1"/>
          </a:effectRef>
          <a:fontRef idx="minor">
            <a:schemeClr val="tx1"/>
          </a:fontRef>
        </p:style>
      </p:cxnSp>
      <p:cxnSp>
        <p:nvCxnSpPr>
          <p:cNvPr id="68" name="Elbow Connector 67"/>
          <p:cNvCxnSpPr>
            <a:stCxn id="42" idx="3"/>
            <a:endCxn id="44" idx="3"/>
          </p:cNvCxnSpPr>
          <p:nvPr/>
        </p:nvCxnSpPr>
        <p:spPr>
          <a:xfrm>
            <a:off x="6065518" y="1708986"/>
            <a:ext cx="1588" cy="1213017"/>
          </a:xfrm>
          <a:prstGeom prst="bentConnector3">
            <a:avLst>
              <a:gd name="adj1" fmla="val 8882308"/>
            </a:avLst>
          </a:prstGeom>
        </p:spPr>
        <p:style>
          <a:lnRef idx="2">
            <a:schemeClr val="dk1"/>
          </a:lnRef>
          <a:fillRef idx="0">
            <a:schemeClr val="dk1"/>
          </a:fillRef>
          <a:effectRef idx="1">
            <a:schemeClr val="dk1"/>
          </a:effectRef>
          <a:fontRef idx="minor">
            <a:schemeClr val="tx1"/>
          </a:fontRef>
        </p:style>
      </p:cxnSp>
      <p:cxnSp>
        <p:nvCxnSpPr>
          <p:cNvPr id="69" name="Elbow Connector 68"/>
          <p:cNvCxnSpPr>
            <a:stCxn id="43" idx="3"/>
            <a:endCxn id="44" idx="3"/>
          </p:cNvCxnSpPr>
          <p:nvPr/>
        </p:nvCxnSpPr>
        <p:spPr>
          <a:xfrm>
            <a:off x="6065518" y="2208463"/>
            <a:ext cx="1588" cy="713539"/>
          </a:xfrm>
          <a:prstGeom prst="bentConnector3">
            <a:avLst>
              <a:gd name="adj1" fmla="val 8269713"/>
            </a:avLst>
          </a:prstGeom>
        </p:spPr>
        <p:style>
          <a:lnRef idx="2">
            <a:schemeClr val="dk1"/>
          </a:lnRef>
          <a:fillRef idx="0">
            <a:schemeClr val="dk1"/>
          </a:fillRef>
          <a:effectRef idx="1">
            <a:schemeClr val="dk1"/>
          </a:effectRef>
          <a:fontRef idx="minor">
            <a:schemeClr val="tx1"/>
          </a:fontRef>
        </p:style>
      </p:cxnSp>
      <p:cxnSp>
        <p:nvCxnSpPr>
          <p:cNvPr id="70" name="Straight Connector 69"/>
          <p:cNvCxnSpPr>
            <a:stCxn id="43" idx="2"/>
            <a:endCxn id="44" idx="0"/>
          </p:cNvCxnSpPr>
          <p:nvPr/>
        </p:nvCxnSpPr>
        <p:spPr>
          <a:xfrm rot="5400000">
            <a:off x="5579910" y="2565182"/>
            <a:ext cx="285416" cy="1588"/>
          </a:xfrm>
          <a:prstGeom prst="line">
            <a:avLst/>
          </a:prstGeom>
          <a:ln>
            <a:prstDash val="sysDot"/>
          </a:ln>
        </p:spPr>
        <p:style>
          <a:lnRef idx="2">
            <a:schemeClr val="dk1"/>
          </a:lnRef>
          <a:fillRef idx="0">
            <a:schemeClr val="dk1"/>
          </a:fillRef>
          <a:effectRef idx="1">
            <a:schemeClr val="dk1"/>
          </a:effectRef>
          <a:fontRef idx="minor">
            <a:schemeClr val="tx1"/>
          </a:fontRef>
        </p:style>
      </p:cxnSp>
      <p:cxnSp>
        <p:nvCxnSpPr>
          <p:cNvPr id="71" name="Straight Connector 70"/>
          <p:cNvCxnSpPr>
            <a:stCxn id="46" idx="2"/>
            <a:endCxn id="47" idx="0"/>
          </p:cNvCxnSpPr>
          <p:nvPr/>
        </p:nvCxnSpPr>
        <p:spPr>
          <a:xfrm rot="5400000">
            <a:off x="5579910" y="5133925"/>
            <a:ext cx="285416" cy="1588"/>
          </a:xfrm>
          <a:prstGeom prst="line">
            <a:avLst/>
          </a:prstGeom>
          <a:ln>
            <a:prstDash val="sysDot"/>
          </a:ln>
        </p:spPr>
        <p:style>
          <a:lnRef idx="2">
            <a:schemeClr val="dk1"/>
          </a:lnRef>
          <a:fillRef idx="0">
            <a:schemeClr val="dk1"/>
          </a:fillRef>
          <a:effectRef idx="1">
            <a:schemeClr val="dk1"/>
          </a:effectRef>
          <a:fontRef idx="minor">
            <a:schemeClr val="tx1"/>
          </a:fontRef>
        </p:style>
      </p:cxnSp>
      <p:sp>
        <p:nvSpPr>
          <p:cNvPr id="72" name="Rectangle 71"/>
          <p:cNvSpPr/>
          <p:nvPr/>
        </p:nvSpPr>
        <p:spPr>
          <a:xfrm>
            <a:off x="3124200" y="5828226"/>
            <a:ext cx="685800" cy="428124"/>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sz="1200" b="1" dirty="0" smtClean="0"/>
              <a:t>DR</a:t>
            </a:r>
            <a:endParaRPr lang="en-US" sz="1200" b="1" dirty="0"/>
          </a:p>
        </p:txBody>
      </p:sp>
      <p:cxnSp>
        <p:nvCxnSpPr>
          <p:cNvPr id="73" name="Elbow Connector 72"/>
          <p:cNvCxnSpPr>
            <a:stCxn id="16" idx="1"/>
            <a:endCxn id="17" idx="1"/>
          </p:cNvCxnSpPr>
          <p:nvPr/>
        </p:nvCxnSpPr>
        <p:spPr>
          <a:xfrm rot="10800000" flipH="1" flipV="1">
            <a:off x="838200" y="4910269"/>
            <a:ext cx="76200" cy="1105986"/>
          </a:xfrm>
          <a:prstGeom prst="bentConnector3">
            <a:avLst>
              <a:gd name="adj1" fmla="val -300000"/>
            </a:avLst>
          </a:prstGeom>
        </p:spPr>
        <p:style>
          <a:lnRef idx="2">
            <a:schemeClr val="dk1"/>
          </a:lnRef>
          <a:fillRef idx="0">
            <a:schemeClr val="dk1"/>
          </a:fillRef>
          <a:effectRef idx="1">
            <a:schemeClr val="dk1"/>
          </a:effectRef>
          <a:fontRef idx="minor">
            <a:schemeClr val="tx1"/>
          </a:fontRef>
        </p:style>
      </p:cxnSp>
      <p:cxnSp>
        <p:nvCxnSpPr>
          <p:cNvPr id="74" name="Straight Connector 73"/>
          <p:cNvCxnSpPr>
            <a:endCxn id="18" idx="1"/>
          </p:cNvCxnSpPr>
          <p:nvPr/>
        </p:nvCxnSpPr>
        <p:spPr>
          <a:xfrm>
            <a:off x="1828800" y="6042288"/>
            <a:ext cx="457200" cy="1487"/>
          </a:xfrm>
          <a:prstGeom prst="line">
            <a:avLst/>
          </a:prstGeom>
        </p:spPr>
        <p:style>
          <a:lnRef idx="2">
            <a:schemeClr val="dk1"/>
          </a:lnRef>
          <a:fillRef idx="0">
            <a:schemeClr val="dk1"/>
          </a:fillRef>
          <a:effectRef idx="1">
            <a:schemeClr val="dk1"/>
          </a:effectRef>
          <a:fontRef idx="minor">
            <a:schemeClr val="tx1"/>
          </a:fontRef>
        </p:style>
      </p:cxnSp>
      <p:cxnSp>
        <p:nvCxnSpPr>
          <p:cNvPr id="75" name="Straight Connector 74"/>
          <p:cNvCxnSpPr/>
          <p:nvPr/>
        </p:nvCxnSpPr>
        <p:spPr>
          <a:xfrm>
            <a:off x="1981200" y="1851693"/>
            <a:ext cx="228600" cy="1487"/>
          </a:xfrm>
          <a:prstGeom prst="line">
            <a:avLst/>
          </a:prstGeom>
        </p:spPr>
        <p:style>
          <a:lnRef idx="2">
            <a:schemeClr val="dk1"/>
          </a:lnRef>
          <a:fillRef idx="0">
            <a:schemeClr val="dk1"/>
          </a:fillRef>
          <a:effectRef idx="1">
            <a:schemeClr val="dk1"/>
          </a:effectRef>
          <a:fontRef idx="minor">
            <a:schemeClr val="tx1"/>
          </a:fontRef>
        </p:style>
      </p:cxnSp>
      <p:cxnSp>
        <p:nvCxnSpPr>
          <p:cNvPr id="76" name="Straight Connector 75"/>
          <p:cNvCxnSpPr/>
          <p:nvPr/>
        </p:nvCxnSpPr>
        <p:spPr>
          <a:xfrm>
            <a:off x="1981200" y="3376159"/>
            <a:ext cx="228600" cy="1487"/>
          </a:xfrm>
          <a:prstGeom prst="line">
            <a:avLst/>
          </a:prstGeom>
        </p:spPr>
        <p:style>
          <a:lnRef idx="2">
            <a:schemeClr val="dk1"/>
          </a:lnRef>
          <a:fillRef idx="0">
            <a:schemeClr val="dk1"/>
          </a:fillRef>
          <a:effectRef idx="1">
            <a:schemeClr val="dk1"/>
          </a:effectRef>
          <a:fontRef idx="minor">
            <a:schemeClr val="tx1"/>
          </a:fontRef>
        </p:style>
      </p:cxnSp>
      <p:cxnSp>
        <p:nvCxnSpPr>
          <p:cNvPr id="77" name="Straight Connector 76"/>
          <p:cNvCxnSpPr/>
          <p:nvPr/>
        </p:nvCxnSpPr>
        <p:spPr>
          <a:xfrm>
            <a:off x="1981200" y="4230920"/>
            <a:ext cx="228600" cy="1487"/>
          </a:xfrm>
          <a:prstGeom prst="line">
            <a:avLst/>
          </a:prstGeom>
        </p:spPr>
        <p:style>
          <a:lnRef idx="2">
            <a:schemeClr val="dk1"/>
          </a:lnRef>
          <a:fillRef idx="0">
            <a:schemeClr val="dk1"/>
          </a:fillRef>
          <a:effectRef idx="1">
            <a:schemeClr val="dk1"/>
          </a:effectRef>
          <a:fontRef idx="minor">
            <a:schemeClr val="tx1"/>
          </a:fontRef>
        </p:style>
      </p:cxnSp>
      <p:cxnSp>
        <p:nvCxnSpPr>
          <p:cNvPr id="78" name="Straight Connector 77"/>
          <p:cNvCxnSpPr/>
          <p:nvPr/>
        </p:nvCxnSpPr>
        <p:spPr>
          <a:xfrm>
            <a:off x="1981200" y="5087167"/>
            <a:ext cx="228600" cy="1487"/>
          </a:xfrm>
          <a:prstGeom prst="line">
            <a:avLst/>
          </a:prstGeom>
        </p:spPr>
        <p:style>
          <a:lnRef idx="2">
            <a:schemeClr val="dk1"/>
          </a:lnRef>
          <a:fillRef idx="0">
            <a:schemeClr val="dk1"/>
          </a:fillRef>
          <a:effectRef idx="1">
            <a:schemeClr val="dk1"/>
          </a:effectRef>
          <a:fontRef idx="minor">
            <a:schemeClr val="tx1"/>
          </a:fontRef>
        </p:style>
      </p:cxnSp>
      <p:cxnSp>
        <p:nvCxnSpPr>
          <p:cNvPr id="79" name="Straight Connector 78"/>
          <p:cNvCxnSpPr/>
          <p:nvPr/>
        </p:nvCxnSpPr>
        <p:spPr>
          <a:xfrm>
            <a:off x="1600200" y="1851693"/>
            <a:ext cx="228600" cy="1487"/>
          </a:xfrm>
          <a:prstGeom prst="line">
            <a:avLst/>
          </a:prstGeom>
        </p:spPr>
        <p:style>
          <a:lnRef idx="2">
            <a:schemeClr val="dk1"/>
          </a:lnRef>
          <a:fillRef idx="0">
            <a:schemeClr val="dk1"/>
          </a:fillRef>
          <a:effectRef idx="1">
            <a:schemeClr val="dk1"/>
          </a:effectRef>
          <a:fontRef idx="minor">
            <a:schemeClr val="tx1"/>
          </a:fontRef>
        </p:style>
      </p:cxnSp>
      <p:cxnSp>
        <p:nvCxnSpPr>
          <p:cNvPr id="80" name="Straight Connector 79"/>
          <p:cNvCxnSpPr/>
          <p:nvPr/>
        </p:nvCxnSpPr>
        <p:spPr>
          <a:xfrm>
            <a:off x="1600200" y="4230920"/>
            <a:ext cx="228600" cy="1487"/>
          </a:xfrm>
          <a:prstGeom prst="line">
            <a:avLst/>
          </a:prstGeom>
        </p:spPr>
        <p:style>
          <a:lnRef idx="2">
            <a:schemeClr val="dk1"/>
          </a:lnRef>
          <a:fillRef idx="0">
            <a:schemeClr val="dk1"/>
          </a:fillRef>
          <a:effectRef idx="1">
            <a:schemeClr val="dk1"/>
          </a:effectRef>
          <a:fontRef idx="minor">
            <a:schemeClr val="tx1"/>
          </a:fontRef>
        </p:style>
      </p:cxnSp>
      <p:sp>
        <p:nvSpPr>
          <p:cNvPr id="81" name="TextBox 80"/>
          <p:cNvSpPr txBox="1"/>
          <p:nvPr/>
        </p:nvSpPr>
        <p:spPr>
          <a:xfrm flipH="1">
            <a:off x="1600200" y="2922003"/>
            <a:ext cx="381000" cy="547585"/>
          </a:xfrm>
          <a:prstGeom prst="rect">
            <a:avLst/>
          </a:prstGeom>
          <a:noFill/>
        </p:spPr>
        <p:txBody>
          <a:bodyPr wrap="square" rtlCol="0">
            <a:spAutoFit/>
          </a:bodyPr>
          <a:lstStyle/>
          <a:p>
            <a:pPr algn="ctr"/>
            <a:r>
              <a:rPr lang="en-US" sz="3200" dirty="0" smtClean="0"/>
              <a:t>(</a:t>
            </a:r>
            <a:endParaRPr lang="en-US" sz="3200" dirty="0"/>
          </a:p>
        </p:txBody>
      </p:sp>
      <p:sp>
        <p:nvSpPr>
          <p:cNvPr id="82" name="TextBox 81"/>
          <p:cNvSpPr txBox="1"/>
          <p:nvPr/>
        </p:nvSpPr>
        <p:spPr>
          <a:xfrm flipH="1">
            <a:off x="1600200" y="4634497"/>
            <a:ext cx="381000" cy="547585"/>
          </a:xfrm>
          <a:prstGeom prst="rect">
            <a:avLst/>
          </a:prstGeom>
          <a:noFill/>
        </p:spPr>
        <p:txBody>
          <a:bodyPr wrap="square" rtlCol="0">
            <a:spAutoFit/>
          </a:bodyPr>
          <a:lstStyle/>
          <a:p>
            <a:pPr algn="ctr"/>
            <a:r>
              <a:rPr lang="en-US" sz="3200" dirty="0" smtClean="0"/>
              <a:t>(</a:t>
            </a:r>
            <a:endParaRPr lang="en-US" sz="3200" dirty="0"/>
          </a:p>
        </p:txBody>
      </p:sp>
      <p:cxnSp>
        <p:nvCxnSpPr>
          <p:cNvPr id="83" name="Straight Connector 82"/>
          <p:cNvCxnSpPr/>
          <p:nvPr/>
        </p:nvCxnSpPr>
        <p:spPr>
          <a:xfrm rot="5400000">
            <a:off x="1375460" y="2458177"/>
            <a:ext cx="1212274" cy="794"/>
          </a:xfrm>
          <a:prstGeom prst="line">
            <a:avLst/>
          </a:prstGeom>
        </p:spPr>
        <p:style>
          <a:lnRef idx="2">
            <a:schemeClr val="dk1"/>
          </a:lnRef>
          <a:fillRef idx="0">
            <a:schemeClr val="dk1"/>
          </a:fillRef>
          <a:effectRef idx="1">
            <a:schemeClr val="dk1"/>
          </a:effectRef>
          <a:fontRef idx="minor">
            <a:schemeClr val="tx1"/>
          </a:fontRef>
        </p:style>
      </p:cxnSp>
      <p:cxnSp>
        <p:nvCxnSpPr>
          <p:cNvPr id="84" name="Straight Connector 83"/>
          <p:cNvCxnSpPr/>
          <p:nvPr/>
        </p:nvCxnSpPr>
        <p:spPr>
          <a:xfrm rot="5400000">
            <a:off x="1700551" y="3640258"/>
            <a:ext cx="561299" cy="1588"/>
          </a:xfrm>
          <a:prstGeom prst="line">
            <a:avLst/>
          </a:prstGeom>
        </p:spPr>
        <p:style>
          <a:lnRef idx="2">
            <a:schemeClr val="dk1"/>
          </a:lnRef>
          <a:fillRef idx="0">
            <a:schemeClr val="dk1"/>
          </a:fillRef>
          <a:effectRef idx="1">
            <a:schemeClr val="dk1"/>
          </a:effectRef>
          <a:fontRef idx="minor">
            <a:schemeClr val="tx1"/>
          </a:fontRef>
        </p:style>
      </p:cxnSp>
      <p:cxnSp>
        <p:nvCxnSpPr>
          <p:cNvPr id="85" name="Straight Connector 84"/>
          <p:cNvCxnSpPr/>
          <p:nvPr/>
        </p:nvCxnSpPr>
        <p:spPr>
          <a:xfrm rot="5400000">
            <a:off x="1695784" y="4491739"/>
            <a:ext cx="570832" cy="1588"/>
          </a:xfrm>
          <a:prstGeom prst="line">
            <a:avLst/>
          </a:prstGeom>
        </p:spPr>
        <p:style>
          <a:lnRef idx="2">
            <a:schemeClr val="dk1"/>
          </a:lnRef>
          <a:fillRef idx="0">
            <a:schemeClr val="dk1"/>
          </a:fillRef>
          <a:effectRef idx="1">
            <a:schemeClr val="dk1"/>
          </a:effectRef>
          <a:fontRef idx="minor">
            <a:schemeClr val="tx1"/>
          </a:fontRef>
        </p:style>
      </p:cxnSp>
      <p:cxnSp>
        <p:nvCxnSpPr>
          <p:cNvPr id="86" name="Straight Connector 85"/>
          <p:cNvCxnSpPr/>
          <p:nvPr/>
        </p:nvCxnSpPr>
        <p:spPr>
          <a:xfrm rot="5400000">
            <a:off x="1659710" y="5383317"/>
            <a:ext cx="642186" cy="794"/>
          </a:xfrm>
          <a:prstGeom prst="line">
            <a:avLst/>
          </a:prstGeom>
        </p:spPr>
        <p:style>
          <a:lnRef idx="2">
            <a:schemeClr val="dk1"/>
          </a:lnRef>
          <a:fillRef idx="0">
            <a:schemeClr val="dk1"/>
          </a:fillRef>
          <a:effectRef idx="1">
            <a:schemeClr val="dk1"/>
          </a:effectRef>
          <a:fontRef idx="minor">
            <a:schemeClr val="tx1"/>
          </a:fontRef>
        </p:style>
      </p:cxnSp>
      <p:cxnSp>
        <p:nvCxnSpPr>
          <p:cNvPr id="87" name="Straight Connector 86"/>
          <p:cNvCxnSpPr/>
          <p:nvPr/>
        </p:nvCxnSpPr>
        <p:spPr>
          <a:xfrm rot="5400000">
            <a:off x="1223060" y="2458177"/>
            <a:ext cx="1212274" cy="794"/>
          </a:xfrm>
          <a:prstGeom prst="line">
            <a:avLst/>
          </a:prstGeom>
        </p:spPr>
        <p:style>
          <a:lnRef idx="2">
            <a:schemeClr val="dk1"/>
          </a:lnRef>
          <a:fillRef idx="0">
            <a:schemeClr val="dk1"/>
          </a:fillRef>
          <a:effectRef idx="1">
            <a:schemeClr val="dk1"/>
          </a:effectRef>
          <a:fontRef idx="minor">
            <a:schemeClr val="tx1"/>
          </a:fontRef>
        </p:style>
      </p:cxnSp>
      <p:cxnSp>
        <p:nvCxnSpPr>
          <p:cNvPr id="88" name="Straight Connector 87"/>
          <p:cNvCxnSpPr/>
          <p:nvPr/>
        </p:nvCxnSpPr>
        <p:spPr>
          <a:xfrm rot="5400000">
            <a:off x="1543756" y="3635863"/>
            <a:ext cx="570088" cy="1588"/>
          </a:xfrm>
          <a:prstGeom prst="line">
            <a:avLst/>
          </a:prstGeom>
        </p:spPr>
        <p:style>
          <a:lnRef idx="2">
            <a:schemeClr val="dk1"/>
          </a:lnRef>
          <a:fillRef idx="0">
            <a:schemeClr val="dk1"/>
          </a:fillRef>
          <a:effectRef idx="1">
            <a:schemeClr val="dk1"/>
          </a:effectRef>
          <a:fontRef idx="minor">
            <a:schemeClr val="tx1"/>
          </a:fontRef>
        </p:style>
      </p:cxnSp>
      <p:cxnSp>
        <p:nvCxnSpPr>
          <p:cNvPr id="89" name="Straight Connector 88"/>
          <p:cNvCxnSpPr/>
          <p:nvPr/>
        </p:nvCxnSpPr>
        <p:spPr>
          <a:xfrm rot="5400000">
            <a:off x="1543384" y="4491739"/>
            <a:ext cx="570832" cy="1588"/>
          </a:xfrm>
          <a:prstGeom prst="line">
            <a:avLst/>
          </a:prstGeom>
        </p:spPr>
        <p:style>
          <a:lnRef idx="2">
            <a:schemeClr val="dk1"/>
          </a:lnRef>
          <a:fillRef idx="0">
            <a:schemeClr val="dk1"/>
          </a:fillRef>
          <a:effectRef idx="1">
            <a:schemeClr val="dk1"/>
          </a:effectRef>
          <a:fontRef idx="minor">
            <a:schemeClr val="tx1"/>
          </a:fontRef>
        </p:style>
      </p:cxnSp>
      <p:cxnSp>
        <p:nvCxnSpPr>
          <p:cNvPr id="90" name="Straight Connector 89"/>
          <p:cNvCxnSpPr/>
          <p:nvPr/>
        </p:nvCxnSpPr>
        <p:spPr>
          <a:xfrm rot="5400000">
            <a:off x="1328925" y="5561702"/>
            <a:ext cx="998955" cy="794"/>
          </a:xfrm>
          <a:prstGeom prst="line">
            <a:avLst/>
          </a:prstGeom>
        </p:spPr>
        <p:style>
          <a:lnRef idx="2">
            <a:schemeClr val="dk1"/>
          </a:lnRef>
          <a:fillRef idx="0">
            <a:schemeClr val="dk1"/>
          </a:fillRef>
          <a:effectRef idx="1">
            <a:schemeClr val="dk1"/>
          </a:effectRef>
          <a:fontRef idx="minor">
            <a:schemeClr val="tx1"/>
          </a:fontRef>
        </p:style>
      </p:cxnSp>
      <p:sp>
        <p:nvSpPr>
          <p:cNvPr id="91" name="TextBox 90"/>
          <p:cNvSpPr txBox="1"/>
          <p:nvPr/>
        </p:nvSpPr>
        <p:spPr>
          <a:xfrm flipH="1">
            <a:off x="1752600" y="2922003"/>
            <a:ext cx="381000" cy="547585"/>
          </a:xfrm>
          <a:prstGeom prst="rect">
            <a:avLst/>
          </a:prstGeom>
          <a:noFill/>
        </p:spPr>
        <p:txBody>
          <a:bodyPr wrap="square" rtlCol="0">
            <a:spAutoFit/>
          </a:bodyPr>
          <a:lstStyle/>
          <a:p>
            <a:pPr algn="ctr"/>
            <a:r>
              <a:rPr lang="en-US" sz="3200" dirty="0" smtClean="0"/>
              <a:t>(</a:t>
            </a:r>
            <a:endParaRPr lang="en-US" sz="3200" dirty="0"/>
          </a:p>
        </p:txBody>
      </p:sp>
      <p:sp>
        <p:nvSpPr>
          <p:cNvPr id="92" name="TextBox 91"/>
          <p:cNvSpPr txBox="1"/>
          <p:nvPr/>
        </p:nvSpPr>
        <p:spPr>
          <a:xfrm flipH="1">
            <a:off x="1752600" y="4634497"/>
            <a:ext cx="381000" cy="547585"/>
          </a:xfrm>
          <a:prstGeom prst="rect">
            <a:avLst/>
          </a:prstGeom>
          <a:noFill/>
        </p:spPr>
        <p:txBody>
          <a:bodyPr wrap="square" rtlCol="0">
            <a:spAutoFit/>
          </a:bodyPr>
          <a:lstStyle/>
          <a:p>
            <a:pPr algn="ctr"/>
            <a:r>
              <a:rPr lang="en-US" sz="3200" dirty="0" smtClean="0"/>
              <a:t>(</a:t>
            </a:r>
            <a:endParaRPr lang="en-US" sz="3200" dirty="0"/>
          </a:p>
        </p:txBody>
      </p:sp>
      <p:sp>
        <p:nvSpPr>
          <p:cNvPr id="93" name="TextBox 92"/>
          <p:cNvSpPr txBox="1"/>
          <p:nvPr/>
        </p:nvSpPr>
        <p:spPr>
          <a:xfrm flipH="1">
            <a:off x="1600200" y="3778250"/>
            <a:ext cx="381000" cy="547585"/>
          </a:xfrm>
          <a:prstGeom prst="rect">
            <a:avLst/>
          </a:prstGeom>
          <a:noFill/>
        </p:spPr>
        <p:txBody>
          <a:bodyPr wrap="square" rtlCol="0">
            <a:spAutoFit/>
          </a:bodyPr>
          <a:lstStyle/>
          <a:p>
            <a:pPr algn="ctr"/>
            <a:r>
              <a:rPr lang="en-US" sz="3200" dirty="0" smtClean="0"/>
              <a:t>(</a:t>
            </a:r>
            <a:endParaRPr lang="en-US" sz="3200" dirty="0"/>
          </a:p>
        </p:txBody>
      </p:sp>
      <p:cxnSp>
        <p:nvCxnSpPr>
          <p:cNvPr id="94" name="Shape 93"/>
          <p:cNvCxnSpPr>
            <a:endCxn id="72" idx="0"/>
          </p:cNvCxnSpPr>
          <p:nvPr/>
        </p:nvCxnSpPr>
        <p:spPr>
          <a:xfrm>
            <a:off x="1981200" y="5685519"/>
            <a:ext cx="1485900" cy="142708"/>
          </a:xfrm>
          <a:prstGeom prst="bentConnector2">
            <a:avLst/>
          </a:prstGeom>
        </p:spPr>
        <p:style>
          <a:lnRef idx="2">
            <a:schemeClr val="dk1"/>
          </a:lnRef>
          <a:fillRef idx="0">
            <a:schemeClr val="dk1"/>
          </a:fillRef>
          <a:effectRef idx="1">
            <a:schemeClr val="dk1"/>
          </a:effectRef>
          <a:fontRef idx="minor">
            <a:schemeClr val="tx1"/>
          </a:fontRef>
        </p:style>
      </p:cxnSp>
      <p:cxnSp>
        <p:nvCxnSpPr>
          <p:cNvPr id="95" name="Elbow Connector 94"/>
          <p:cNvCxnSpPr>
            <a:stCxn id="50" idx="2"/>
            <a:endCxn id="51" idx="2"/>
          </p:cNvCxnSpPr>
          <p:nvPr/>
        </p:nvCxnSpPr>
        <p:spPr>
          <a:xfrm rot="16200000" flipH="1">
            <a:off x="7783707" y="982950"/>
            <a:ext cx="1487" cy="1594779"/>
          </a:xfrm>
          <a:prstGeom prst="bentConnector3">
            <a:avLst>
              <a:gd name="adj1" fmla="val 14395466"/>
            </a:avLst>
          </a:prstGeom>
        </p:spPr>
        <p:style>
          <a:lnRef idx="2">
            <a:schemeClr val="dk1"/>
          </a:lnRef>
          <a:fillRef idx="0">
            <a:schemeClr val="dk1"/>
          </a:fillRef>
          <a:effectRef idx="1">
            <a:schemeClr val="dk1"/>
          </a:effectRef>
          <a:fontRef idx="minor">
            <a:schemeClr val="tx1"/>
          </a:fontRef>
        </p:style>
      </p:cxnSp>
      <p:cxnSp>
        <p:nvCxnSpPr>
          <p:cNvPr id="96" name="Elbow Connector 95"/>
          <p:cNvCxnSpPr>
            <a:stCxn id="53" idx="2"/>
            <a:endCxn id="52" idx="2"/>
          </p:cNvCxnSpPr>
          <p:nvPr/>
        </p:nvCxnSpPr>
        <p:spPr>
          <a:xfrm rot="16200000" flipH="1">
            <a:off x="7786418" y="1513639"/>
            <a:ext cx="1487" cy="533400"/>
          </a:xfrm>
          <a:prstGeom prst="bentConnector3">
            <a:avLst>
              <a:gd name="adj1" fmla="val 14395466"/>
            </a:avLst>
          </a:prstGeom>
        </p:spPr>
        <p:style>
          <a:lnRef idx="2">
            <a:schemeClr val="dk1"/>
          </a:lnRef>
          <a:fillRef idx="0">
            <a:schemeClr val="dk1"/>
          </a:fillRef>
          <a:effectRef idx="1">
            <a:schemeClr val="dk1"/>
          </a:effectRef>
          <a:fontRef idx="minor">
            <a:schemeClr val="tx1"/>
          </a:fontRef>
        </p:style>
      </p:cxnSp>
      <p:cxnSp>
        <p:nvCxnSpPr>
          <p:cNvPr id="97" name="Straight Connector 96"/>
          <p:cNvCxnSpPr>
            <a:stCxn id="54" idx="0"/>
          </p:cNvCxnSpPr>
          <p:nvPr/>
        </p:nvCxnSpPr>
        <p:spPr>
          <a:xfrm rot="5400000" flipH="1" flipV="1">
            <a:off x="7099732" y="2636536"/>
            <a:ext cx="1284371" cy="1588"/>
          </a:xfrm>
          <a:prstGeom prst="line">
            <a:avLst/>
          </a:prstGeom>
        </p:spPr>
        <p:style>
          <a:lnRef idx="2">
            <a:schemeClr val="dk1"/>
          </a:lnRef>
          <a:fillRef idx="0">
            <a:schemeClr val="dk1"/>
          </a:fillRef>
          <a:effectRef idx="1">
            <a:schemeClr val="dk1"/>
          </a:effectRef>
          <a:fontRef idx="minor">
            <a:schemeClr val="tx1"/>
          </a:fontRef>
        </p:style>
      </p:cxnSp>
      <p:cxnSp>
        <p:nvCxnSpPr>
          <p:cNvPr id="98" name="Straight Arrow Connector 97"/>
          <p:cNvCxnSpPr>
            <a:stCxn id="54" idx="2"/>
            <a:endCxn id="58" idx="0"/>
          </p:cNvCxnSpPr>
          <p:nvPr/>
        </p:nvCxnSpPr>
        <p:spPr>
          <a:xfrm rot="5400000">
            <a:off x="7492179" y="4099292"/>
            <a:ext cx="499478"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9" name="TextBox 98"/>
          <p:cNvSpPr txBox="1"/>
          <p:nvPr/>
        </p:nvSpPr>
        <p:spPr>
          <a:xfrm>
            <a:off x="914400" y="6204284"/>
            <a:ext cx="685800" cy="259383"/>
          </a:xfrm>
          <a:prstGeom prst="rect">
            <a:avLst/>
          </a:prstGeom>
          <a:noFill/>
        </p:spPr>
        <p:txBody>
          <a:bodyPr wrap="square" rtlCol="0">
            <a:spAutoFit/>
          </a:bodyPr>
          <a:lstStyle/>
          <a:p>
            <a:r>
              <a:rPr lang="en-US" sz="1200" b="1" dirty="0" err="1" smtClean="0"/>
              <a:t>Buaran</a:t>
            </a:r>
            <a:endParaRPr lang="en-US" sz="1200" b="1" dirty="0"/>
          </a:p>
        </p:txBody>
      </p:sp>
      <p:sp>
        <p:nvSpPr>
          <p:cNvPr id="100" name="TextBox 99"/>
          <p:cNvSpPr txBox="1"/>
          <p:nvPr/>
        </p:nvSpPr>
        <p:spPr>
          <a:xfrm>
            <a:off x="1981200" y="6230317"/>
            <a:ext cx="1219200" cy="259383"/>
          </a:xfrm>
          <a:prstGeom prst="rect">
            <a:avLst/>
          </a:prstGeom>
          <a:noFill/>
        </p:spPr>
        <p:txBody>
          <a:bodyPr wrap="square" rtlCol="0">
            <a:spAutoFit/>
          </a:bodyPr>
          <a:lstStyle/>
          <a:p>
            <a:r>
              <a:rPr lang="en-US" sz="1200" b="1" dirty="0" smtClean="0"/>
              <a:t>TB </a:t>
            </a:r>
            <a:r>
              <a:rPr lang="en-US" sz="1200" b="1" dirty="0" err="1" smtClean="0"/>
              <a:t>Simatupang</a:t>
            </a:r>
            <a:endParaRPr lang="en-US" sz="1200" b="1" dirty="0"/>
          </a:p>
        </p:txBody>
      </p:sp>
      <p:sp>
        <p:nvSpPr>
          <p:cNvPr id="101" name="TextBox 100"/>
          <p:cNvSpPr txBox="1"/>
          <p:nvPr/>
        </p:nvSpPr>
        <p:spPr>
          <a:xfrm>
            <a:off x="3053255" y="6265961"/>
            <a:ext cx="1371600" cy="259383"/>
          </a:xfrm>
          <a:prstGeom prst="rect">
            <a:avLst/>
          </a:prstGeom>
          <a:noFill/>
        </p:spPr>
        <p:txBody>
          <a:bodyPr wrap="square" rtlCol="0">
            <a:spAutoFit/>
          </a:bodyPr>
          <a:lstStyle/>
          <a:p>
            <a:r>
              <a:rPr lang="en-US" sz="1200" b="1" dirty="0" smtClean="0"/>
              <a:t>Solo (plan)</a:t>
            </a:r>
            <a:endParaRPr lang="en-US" sz="1200" b="1" dirty="0"/>
          </a:p>
        </p:txBody>
      </p:sp>
      <p:cxnSp>
        <p:nvCxnSpPr>
          <p:cNvPr id="102" name="Elbow Connector 101"/>
          <p:cNvCxnSpPr/>
          <p:nvPr/>
        </p:nvCxnSpPr>
        <p:spPr>
          <a:xfrm>
            <a:off x="5074918" y="2907732"/>
            <a:ext cx="1588" cy="642186"/>
          </a:xfrm>
          <a:prstGeom prst="bentConnector3">
            <a:avLst>
              <a:gd name="adj1" fmla="val 7197735"/>
            </a:avLst>
          </a:prstGeom>
        </p:spPr>
        <p:style>
          <a:lnRef idx="2">
            <a:schemeClr val="dk1"/>
          </a:lnRef>
          <a:fillRef idx="0">
            <a:schemeClr val="dk1"/>
          </a:fillRef>
          <a:effectRef idx="1">
            <a:schemeClr val="dk1"/>
          </a:effectRef>
          <a:fontRef idx="minor">
            <a:schemeClr val="tx1"/>
          </a:fontRef>
        </p:style>
      </p:cxnSp>
      <p:sp>
        <p:nvSpPr>
          <p:cNvPr id="103" name="Rectangle 102"/>
          <p:cNvSpPr/>
          <p:nvPr/>
        </p:nvSpPr>
        <p:spPr>
          <a:xfrm>
            <a:off x="838200" y="2065755"/>
            <a:ext cx="762000" cy="499478"/>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200" b="1" dirty="0" err="1" smtClean="0"/>
              <a:t>Plmbng</a:t>
            </a:r>
            <a:endParaRPr lang="en-US" sz="1200" b="1" dirty="0"/>
          </a:p>
        </p:txBody>
      </p:sp>
      <p:cxnSp>
        <p:nvCxnSpPr>
          <p:cNvPr id="104" name="Straight Connector 103"/>
          <p:cNvCxnSpPr/>
          <p:nvPr/>
        </p:nvCxnSpPr>
        <p:spPr>
          <a:xfrm>
            <a:off x="1600200" y="2135622"/>
            <a:ext cx="228600" cy="1487"/>
          </a:xfrm>
          <a:prstGeom prst="line">
            <a:avLst/>
          </a:prstGeom>
        </p:spPr>
        <p:style>
          <a:lnRef idx="2">
            <a:schemeClr val="dk1"/>
          </a:lnRef>
          <a:fillRef idx="0">
            <a:schemeClr val="dk1"/>
          </a:fillRef>
          <a:effectRef idx="1">
            <a:schemeClr val="dk1"/>
          </a:effectRef>
          <a:fontRef idx="minor">
            <a:schemeClr val="tx1"/>
          </a:fontRef>
        </p:style>
      </p:cxnSp>
      <p:cxnSp>
        <p:nvCxnSpPr>
          <p:cNvPr id="105" name="Shape 104"/>
          <p:cNvCxnSpPr>
            <a:stCxn id="19" idx="2"/>
          </p:cNvCxnSpPr>
          <p:nvPr/>
        </p:nvCxnSpPr>
        <p:spPr>
          <a:xfrm rot="5400000">
            <a:off x="2252746" y="1799055"/>
            <a:ext cx="142708" cy="533400"/>
          </a:xfrm>
          <a:prstGeom prst="bentConnector2">
            <a:avLst/>
          </a:prstGeom>
        </p:spPr>
        <p:style>
          <a:lnRef idx="2">
            <a:schemeClr val="dk1"/>
          </a:lnRef>
          <a:fillRef idx="0">
            <a:schemeClr val="dk1"/>
          </a:fillRef>
          <a:effectRef idx="1">
            <a:schemeClr val="dk1"/>
          </a:effectRef>
          <a:fontRef idx="minor">
            <a:schemeClr val="tx1"/>
          </a:fontRef>
        </p:style>
      </p:cxnSp>
      <p:sp>
        <p:nvSpPr>
          <p:cNvPr id="106" name="TextBox 105"/>
          <p:cNvSpPr txBox="1"/>
          <p:nvPr/>
        </p:nvSpPr>
        <p:spPr>
          <a:xfrm rot="5400000" flipH="1">
            <a:off x="1790402" y="1839820"/>
            <a:ext cx="356770" cy="523220"/>
          </a:xfrm>
          <a:prstGeom prst="rect">
            <a:avLst/>
          </a:prstGeom>
          <a:noFill/>
        </p:spPr>
        <p:txBody>
          <a:bodyPr wrap="square" rtlCol="0">
            <a:spAutoFit/>
          </a:bodyPr>
          <a:lstStyle/>
          <a:p>
            <a:pPr algn="ctr"/>
            <a:r>
              <a:rPr lang="en-US" sz="2800" dirty="0" smtClean="0"/>
              <a:t>(</a:t>
            </a:r>
            <a:endParaRPr lang="en-US" sz="2800" dirty="0"/>
          </a:p>
        </p:txBody>
      </p:sp>
      <p:sp>
        <p:nvSpPr>
          <p:cNvPr id="107" name="Rectangle 106"/>
          <p:cNvSpPr/>
          <p:nvPr/>
        </p:nvSpPr>
        <p:spPr>
          <a:xfrm>
            <a:off x="2209800" y="2208463"/>
            <a:ext cx="762000" cy="49947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b="1" dirty="0" err="1" smtClean="0"/>
              <a:t>Plmbng</a:t>
            </a:r>
            <a:endParaRPr lang="en-US" sz="1200" b="1" dirty="0" smtClean="0"/>
          </a:p>
          <a:p>
            <a:pPr algn="ctr"/>
            <a:r>
              <a:rPr lang="en-US" sz="1200" b="1" dirty="0" smtClean="0"/>
              <a:t>(plan)</a:t>
            </a:r>
            <a:endParaRPr lang="en-US" sz="1200" b="1" dirty="0"/>
          </a:p>
        </p:txBody>
      </p:sp>
      <p:sp>
        <p:nvSpPr>
          <p:cNvPr id="108" name="Rectangle 107"/>
          <p:cNvSpPr/>
          <p:nvPr/>
        </p:nvSpPr>
        <p:spPr>
          <a:xfrm>
            <a:off x="3124200" y="2208463"/>
            <a:ext cx="381000" cy="49947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b="1" dirty="0" smtClean="0"/>
              <a:t>S</a:t>
            </a:r>
          </a:p>
          <a:p>
            <a:pPr algn="ctr"/>
            <a:r>
              <a:rPr lang="en-US" sz="1200" b="1" dirty="0" smtClean="0"/>
              <a:t>C</a:t>
            </a:r>
          </a:p>
          <a:p>
            <a:pPr algn="ctr"/>
            <a:r>
              <a:rPr lang="en-US" sz="1200" b="1" dirty="0" smtClean="0"/>
              <a:t>P</a:t>
            </a:r>
            <a:endParaRPr lang="en-US" sz="1200" b="1" dirty="0"/>
          </a:p>
        </p:txBody>
      </p:sp>
      <p:cxnSp>
        <p:nvCxnSpPr>
          <p:cNvPr id="109" name="Elbow Connector 108"/>
          <p:cNvCxnSpPr>
            <a:stCxn id="14" idx="1"/>
            <a:endCxn id="103" idx="1"/>
          </p:cNvCxnSpPr>
          <p:nvPr/>
        </p:nvCxnSpPr>
        <p:spPr>
          <a:xfrm rot="10800000">
            <a:off x="838200" y="2315495"/>
            <a:ext cx="1588" cy="882280"/>
          </a:xfrm>
          <a:prstGeom prst="bentConnector3">
            <a:avLst>
              <a:gd name="adj1" fmla="val 14395466"/>
            </a:avLst>
          </a:prstGeom>
        </p:spPr>
        <p:style>
          <a:lnRef idx="2">
            <a:schemeClr val="dk1"/>
          </a:lnRef>
          <a:fillRef idx="0">
            <a:schemeClr val="dk1"/>
          </a:fillRef>
          <a:effectRef idx="1">
            <a:schemeClr val="dk1"/>
          </a:effectRef>
          <a:fontRef idx="minor">
            <a:schemeClr val="tx1"/>
          </a:fontRef>
        </p:style>
      </p:cxnSp>
      <p:sp>
        <p:nvSpPr>
          <p:cNvPr id="110" name="Title 1"/>
          <p:cNvSpPr txBox="1">
            <a:spLocks/>
          </p:cNvSpPr>
          <p:nvPr/>
        </p:nvSpPr>
        <p:spPr>
          <a:xfrm>
            <a:off x="228600" y="228600"/>
            <a:ext cx="8229600" cy="563562"/>
          </a:xfrm>
          <a:prstGeom prst="rect">
            <a:avLst/>
          </a:prstGeom>
        </p:spPr>
        <p:txBody>
          <a:bodyPr vert="horz" lIns="91440" tIns="45720" rIns="91440" bIns="45720" rtlCol="0" anchor="ctr">
            <a:normAutofit fontScale="97500"/>
          </a:bodyPr>
          <a:lstStyle/>
          <a:p>
            <a:pPr lvl="0">
              <a:spcBef>
                <a:spcPct val="0"/>
              </a:spcBef>
              <a:defRPr/>
            </a:pPr>
            <a:r>
              <a:rPr lang="en-US" sz="2400" b="1" u="sng" dirty="0" smtClean="0">
                <a:solidFill>
                  <a:srgbClr val="C00000"/>
                </a:solidFill>
              </a:rPr>
              <a:t>Current Disaster Recovery System</a:t>
            </a:r>
            <a:endParaRPr kumimoji="0" lang="en-US" sz="2400" b="1" i="1"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6200" y="179929"/>
            <a:ext cx="7162800" cy="461665"/>
          </a:xfrm>
          <a:prstGeom prst="rect">
            <a:avLst/>
          </a:prstGeom>
        </p:spPr>
        <p:txBody>
          <a:bodyPr wrap="square">
            <a:spAutoFit/>
          </a:bodyPr>
          <a:lstStyle/>
          <a:p>
            <a:r>
              <a:rPr lang="en-US" sz="2400" b="1" dirty="0" smtClean="0">
                <a:latin typeface="Century Gothic" pitchFamily="34" charset="0"/>
              </a:rPr>
              <a:t>TELKOMSEL BCM ORGANIZATION </a:t>
            </a:r>
            <a:endParaRPr lang="en-US" sz="2400" b="1" dirty="0">
              <a:latin typeface="Century Gothic" pitchFamily="34" charset="0"/>
            </a:endParaRPr>
          </a:p>
        </p:txBody>
      </p:sp>
      <p:graphicFrame>
        <p:nvGraphicFramePr>
          <p:cNvPr id="11" name="Diagram 10"/>
          <p:cNvGraphicFramePr/>
          <p:nvPr/>
        </p:nvGraphicFramePr>
        <p:xfrm>
          <a:off x="1643042" y="928670"/>
          <a:ext cx="5643602" cy="15001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2" name="Straight Connector 11"/>
          <p:cNvCxnSpPr/>
          <p:nvPr/>
        </p:nvCxnSpPr>
        <p:spPr>
          <a:xfrm rot="5400000">
            <a:off x="4393405" y="2536025"/>
            <a:ext cx="21431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357422" y="2643182"/>
            <a:ext cx="47149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a:off x="2207722" y="2779234"/>
            <a:ext cx="299400" cy="0"/>
          </a:xfrm>
          <a:prstGeom prst="line">
            <a:avLst/>
          </a:prstGeom>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1714480" y="2928934"/>
            <a:ext cx="1357322" cy="428628"/>
          </a:xfrm>
          <a:prstGeom prst="rect">
            <a:avLst/>
          </a:prstGeom>
          <a:ln w="19050"/>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200" dirty="0" smtClean="0"/>
              <a:t>BC PLANNING PROJECT TEAM</a:t>
            </a:r>
            <a:endParaRPr lang="en-US" sz="1200" dirty="0"/>
          </a:p>
        </p:txBody>
      </p:sp>
      <p:cxnSp>
        <p:nvCxnSpPr>
          <p:cNvPr id="16" name="Straight Connector 15"/>
          <p:cNvCxnSpPr/>
          <p:nvPr/>
        </p:nvCxnSpPr>
        <p:spPr>
          <a:xfrm rot="5400000">
            <a:off x="2250265" y="3464719"/>
            <a:ext cx="214314" cy="0"/>
          </a:xfrm>
          <a:prstGeom prst="line">
            <a:avLst/>
          </a:prstGeom>
          <a:ln w="19050"/>
        </p:spPr>
        <p:style>
          <a:lnRef idx="1">
            <a:schemeClr val="accent6"/>
          </a:lnRef>
          <a:fillRef idx="3">
            <a:schemeClr val="accent6"/>
          </a:fillRef>
          <a:effectRef idx="2">
            <a:schemeClr val="accent6"/>
          </a:effectRef>
          <a:fontRef idx="minor">
            <a:schemeClr val="lt1"/>
          </a:fontRef>
        </p:style>
      </p:cxnSp>
      <p:cxnSp>
        <p:nvCxnSpPr>
          <p:cNvPr id="17" name="Straight Connector 16"/>
          <p:cNvCxnSpPr/>
          <p:nvPr/>
        </p:nvCxnSpPr>
        <p:spPr>
          <a:xfrm>
            <a:off x="857224" y="3571876"/>
            <a:ext cx="3000396" cy="0"/>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a:off x="2107389" y="3607595"/>
            <a:ext cx="500066" cy="0"/>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5400000">
            <a:off x="714348" y="3714752"/>
            <a:ext cx="285752" cy="0"/>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5400000">
            <a:off x="3714744" y="3714752"/>
            <a:ext cx="285752"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285720" y="3857628"/>
            <a:ext cx="1214446" cy="428628"/>
          </a:xfrm>
          <a:prstGeom prst="rect">
            <a:avLst/>
          </a:prstGeom>
          <a:ln w="19050"/>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200" dirty="0" smtClean="0"/>
              <a:t>Infrastructure</a:t>
            </a:r>
          </a:p>
          <a:p>
            <a:pPr algn="ctr"/>
            <a:r>
              <a:rPr lang="en-US" sz="1200" dirty="0" smtClean="0"/>
              <a:t>Group</a:t>
            </a:r>
            <a:endParaRPr lang="en-US" sz="1200" dirty="0"/>
          </a:p>
        </p:txBody>
      </p:sp>
      <p:sp>
        <p:nvSpPr>
          <p:cNvPr id="22" name="Rectangle 21"/>
          <p:cNvSpPr/>
          <p:nvPr/>
        </p:nvSpPr>
        <p:spPr>
          <a:xfrm>
            <a:off x="1714480" y="3857628"/>
            <a:ext cx="1357322" cy="428628"/>
          </a:xfrm>
          <a:prstGeom prst="rect">
            <a:avLst/>
          </a:prstGeom>
          <a:ln w="19050"/>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200" dirty="0" smtClean="0"/>
              <a:t>Non Infrastructure Group</a:t>
            </a:r>
            <a:endParaRPr lang="en-US" sz="1200" dirty="0"/>
          </a:p>
        </p:txBody>
      </p:sp>
      <p:sp>
        <p:nvSpPr>
          <p:cNvPr id="23" name="Rectangle 22"/>
          <p:cNvSpPr/>
          <p:nvPr/>
        </p:nvSpPr>
        <p:spPr>
          <a:xfrm>
            <a:off x="3214678" y="3857628"/>
            <a:ext cx="1714512" cy="428628"/>
          </a:xfrm>
          <a:prstGeom prst="rect">
            <a:avLst/>
          </a:prstGeom>
          <a:ln w="19050"/>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200" dirty="0" err="1" smtClean="0"/>
              <a:t>Prog</a:t>
            </a:r>
            <a:r>
              <a:rPr lang="en-US" sz="1200" dirty="0" smtClean="0"/>
              <a:t> Management, Test &amp; Exercise Group</a:t>
            </a:r>
            <a:endParaRPr lang="en-US" sz="1200" dirty="0"/>
          </a:p>
        </p:txBody>
      </p:sp>
      <p:sp>
        <p:nvSpPr>
          <p:cNvPr id="24" name="TextBox 23"/>
          <p:cNvSpPr txBox="1"/>
          <p:nvPr/>
        </p:nvSpPr>
        <p:spPr>
          <a:xfrm>
            <a:off x="1428728" y="4702742"/>
            <a:ext cx="1857388" cy="276999"/>
          </a:xfrm>
          <a:prstGeom prst="rect">
            <a:avLst/>
          </a:prstGeom>
          <a:ln w="19050"/>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1200" dirty="0" err="1" smtClean="0"/>
              <a:t>Pokja</a:t>
            </a:r>
            <a:r>
              <a:rPr lang="en-US" sz="1200" dirty="0" smtClean="0"/>
              <a:t> (</a:t>
            </a:r>
            <a:r>
              <a:rPr lang="en-US" sz="1200" dirty="0" err="1" smtClean="0"/>
              <a:t>Kelompok</a:t>
            </a:r>
            <a:r>
              <a:rPr lang="en-US" sz="1200" dirty="0" smtClean="0"/>
              <a:t> </a:t>
            </a:r>
            <a:r>
              <a:rPr lang="en-US" sz="1200" dirty="0" err="1" smtClean="0"/>
              <a:t>Kerja</a:t>
            </a:r>
            <a:r>
              <a:rPr lang="en-US" sz="1200" dirty="0" smtClean="0"/>
              <a:t>)</a:t>
            </a:r>
            <a:endParaRPr lang="en-US" sz="1200" dirty="0"/>
          </a:p>
        </p:txBody>
      </p:sp>
      <p:cxnSp>
        <p:nvCxnSpPr>
          <p:cNvPr id="25" name="Straight Connector 24"/>
          <p:cNvCxnSpPr/>
          <p:nvPr/>
        </p:nvCxnSpPr>
        <p:spPr>
          <a:xfrm rot="5400000">
            <a:off x="6922630" y="2792882"/>
            <a:ext cx="299400" cy="0"/>
          </a:xfrm>
          <a:prstGeom prst="line">
            <a:avLst/>
          </a:prstGeom>
        </p:spPr>
        <p:style>
          <a:lnRef idx="2">
            <a:schemeClr val="accent1"/>
          </a:lnRef>
          <a:fillRef idx="0">
            <a:schemeClr val="accent1"/>
          </a:fillRef>
          <a:effectRef idx="1">
            <a:schemeClr val="accent1"/>
          </a:effectRef>
          <a:fontRef idx="minor">
            <a:schemeClr val="tx1"/>
          </a:fontRef>
        </p:style>
      </p:cxnSp>
      <p:sp>
        <p:nvSpPr>
          <p:cNvPr id="26" name="Rectangle 25"/>
          <p:cNvSpPr/>
          <p:nvPr/>
        </p:nvSpPr>
        <p:spPr>
          <a:xfrm>
            <a:off x="6286512" y="2942582"/>
            <a:ext cx="1571636" cy="4286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CRISIS MANAGEMENT TEAM (CMT)</a:t>
            </a:r>
            <a:endParaRPr lang="en-US" sz="1200" dirty="0"/>
          </a:p>
        </p:txBody>
      </p:sp>
      <p:grpSp>
        <p:nvGrpSpPr>
          <p:cNvPr id="27" name="Group 26"/>
          <p:cNvGrpSpPr/>
          <p:nvPr/>
        </p:nvGrpSpPr>
        <p:grpSpPr>
          <a:xfrm>
            <a:off x="7929586" y="3908839"/>
            <a:ext cx="1040587" cy="520293"/>
            <a:chOff x="0" y="838437"/>
            <a:chExt cx="1040587" cy="520293"/>
          </a:xfrm>
        </p:grpSpPr>
        <p:sp>
          <p:nvSpPr>
            <p:cNvPr id="28" name="Rectangle 27"/>
            <p:cNvSpPr/>
            <p:nvPr/>
          </p:nvSpPr>
          <p:spPr>
            <a:xfrm>
              <a:off x="0" y="838437"/>
              <a:ext cx="1040587" cy="520293"/>
            </a:xfrm>
            <a:prstGeom prst="rect">
              <a:avLst/>
            </a:prstGeom>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0" y="838437"/>
              <a:ext cx="1040587" cy="520293"/>
            </a:xfrm>
            <a:prstGeom prst="rect">
              <a:avLst/>
            </a:prstGeom>
          </p:spPr>
          <p:style>
            <a:lnRef idx="1">
              <a:schemeClr val="accent1"/>
            </a:lnRef>
            <a:fillRef idx="3">
              <a:schemeClr val="accent1"/>
            </a:fillRef>
            <a:effectRef idx="2">
              <a:schemeClr val="accent1"/>
            </a:effectRef>
            <a:fontRef idx="minor">
              <a:schemeClr val="lt1"/>
            </a:fontRef>
          </p:style>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000" b="1" kern="1200" dirty="0" smtClean="0"/>
                <a:t>CRISIS CENTER REGIONAL</a:t>
              </a:r>
              <a:endParaRPr lang="en-US" sz="1000" b="1" kern="1200" dirty="0"/>
            </a:p>
          </p:txBody>
        </p:sp>
      </p:grpSp>
      <p:grpSp>
        <p:nvGrpSpPr>
          <p:cNvPr id="30" name="Group 29"/>
          <p:cNvGrpSpPr/>
          <p:nvPr/>
        </p:nvGrpSpPr>
        <p:grpSpPr>
          <a:xfrm>
            <a:off x="6572264" y="3571876"/>
            <a:ext cx="1040587" cy="520293"/>
            <a:chOff x="1828800" y="94344"/>
            <a:chExt cx="1040587" cy="520293"/>
          </a:xfrm>
        </p:grpSpPr>
        <p:sp>
          <p:nvSpPr>
            <p:cNvPr id="31" name="Rectangle 30"/>
            <p:cNvSpPr/>
            <p:nvPr/>
          </p:nvSpPr>
          <p:spPr>
            <a:xfrm>
              <a:off x="1828800" y="94344"/>
              <a:ext cx="1040587" cy="520293"/>
            </a:xfrm>
            <a:prstGeom prst="rect">
              <a:avLst/>
            </a:prstGeom>
          </p:spPr>
          <p:style>
            <a:lnRef idx="1">
              <a:schemeClr val="accent1"/>
            </a:lnRef>
            <a:fillRef idx="3">
              <a:schemeClr val="accent1"/>
            </a:fillRef>
            <a:effectRef idx="2">
              <a:schemeClr val="accent1"/>
            </a:effectRef>
            <a:fontRef idx="minor">
              <a:schemeClr val="lt1"/>
            </a:fontRef>
          </p:style>
        </p:sp>
        <p:sp>
          <p:nvSpPr>
            <p:cNvPr id="32" name="Rectangle 31"/>
            <p:cNvSpPr/>
            <p:nvPr/>
          </p:nvSpPr>
          <p:spPr>
            <a:xfrm>
              <a:off x="1828800" y="94344"/>
              <a:ext cx="1040587" cy="520293"/>
            </a:xfrm>
            <a:prstGeom prst="rect">
              <a:avLst/>
            </a:prstGeom>
          </p:spPr>
          <p:style>
            <a:lnRef idx="1">
              <a:schemeClr val="accent1"/>
            </a:lnRef>
            <a:fillRef idx="3">
              <a:schemeClr val="accent1"/>
            </a:fillRef>
            <a:effectRef idx="2">
              <a:schemeClr val="accent1"/>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dirty="0" smtClean="0"/>
                <a:t>CRISIS CENTER PUSAT</a:t>
              </a:r>
              <a:endParaRPr lang="en-US" sz="1000" b="1" kern="1200" dirty="0"/>
            </a:p>
          </p:txBody>
        </p:sp>
      </p:grpSp>
      <p:cxnSp>
        <p:nvCxnSpPr>
          <p:cNvPr id="33" name="Straight Connector 32"/>
          <p:cNvCxnSpPr/>
          <p:nvPr/>
        </p:nvCxnSpPr>
        <p:spPr>
          <a:xfrm rot="5400000">
            <a:off x="6965173" y="3464719"/>
            <a:ext cx="21431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072330" y="4214818"/>
            <a:ext cx="85725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rot="5400000">
            <a:off x="6786578" y="4357694"/>
            <a:ext cx="57150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000628" y="4643446"/>
            <a:ext cx="3714776" cy="0"/>
          </a:xfrm>
          <a:prstGeom prst="line">
            <a:avLst/>
          </a:prstGeom>
          <a:ln w="19050"/>
        </p:spPr>
        <p:style>
          <a:lnRef idx="1">
            <a:schemeClr val="accent1"/>
          </a:lnRef>
          <a:fillRef idx="3">
            <a:schemeClr val="accent1"/>
          </a:fillRef>
          <a:effectRef idx="2">
            <a:schemeClr val="accent1"/>
          </a:effectRef>
          <a:fontRef idx="minor">
            <a:schemeClr val="lt1"/>
          </a:fontRef>
        </p:style>
      </p:cxnSp>
      <p:cxnSp>
        <p:nvCxnSpPr>
          <p:cNvPr id="37" name="Straight Connector 36"/>
          <p:cNvCxnSpPr/>
          <p:nvPr/>
        </p:nvCxnSpPr>
        <p:spPr>
          <a:xfrm rot="5400000">
            <a:off x="4857752" y="4786322"/>
            <a:ext cx="285752" cy="0"/>
          </a:xfrm>
          <a:prstGeom prst="line">
            <a:avLst/>
          </a:prstGeom>
          <a:ln w="19050"/>
        </p:spPr>
        <p:style>
          <a:lnRef idx="1">
            <a:schemeClr val="accent1"/>
          </a:lnRef>
          <a:fillRef idx="3">
            <a:schemeClr val="accent1"/>
          </a:fillRef>
          <a:effectRef idx="2">
            <a:schemeClr val="accent1"/>
          </a:effectRef>
          <a:fontRef idx="minor">
            <a:schemeClr val="lt1"/>
          </a:fontRef>
        </p:style>
      </p:cxnSp>
      <p:sp>
        <p:nvSpPr>
          <p:cNvPr id="38" name="Rectangle 37"/>
          <p:cNvSpPr/>
          <p:nvPr/>
        </p:nvSpPr>
        <p:spPr>
          <a:xfrm>
            <a:off x="4643438" y="4929198"/>
            <a:ext cx="714380" cy="357190"/>
          </a:xfrm>
          <a:prstGeom prst="rect">
            <a:avLst/>
          </a:prstGeom>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URC COMMERCE </a:t>
            </a:r>
            <a:endParaRPr lang="en-US" sz="800" dirty="0"/>
          </a:p>
        </p:txBody>
      </p:sp>
      <p:sp>
        <p:nvSpPr>
          <p:cNvPr id="39" name="Rectangle 38"/>
          <p:cNvSpPr/>
          <p:nvPr/>
        </p:nvSpPr>
        <p:spPr>
          <a:xfrm>
            <a:off x="5643570" y="4929198"/>
            <a:ext cx="571504" cy="357190"/>
          </a:xfrm>
          <a:prstGeom prst="rect">
            <a:avLst/>
          </a:prstGeom>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URC NO</a:t>
            </a:r>
            <a:endParaRPr lang="en-US" sz="800" dirty="0"/>
          </a:p>
        </p:txBody>
      </p:sp>
      <p:sp>
        <p:nvSpPr>
          <p:cNvPr id="40" name="Rectangle 39"/>
          <p:cNvSpPr/>
          <p:nvPr/>
        </p:nvSpPr>
        <p:spPr>
          <a:xfrm>
            <a:off x="6572264" y="4929198"/>
            <a:ext cx="642942" cy="357190"/>
          </a:xfrm>
          <a:prstGeom prst="rect">
            <a:avLst/>
          </a:prstGeom>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URC IT OPS </a:t>
            </a:r>
            <a:endParaRPr lang="en-US" sz="800" dirty="0"/>
          </a:p>
        </p:txBody>
      </p:sp>
      <p:sp>
        <p:nvSpPr>
          <p:cNvPr id="41" name="Rectangle 40"/>
          <p:cNvSpPr/>
          <p:nvPr/>
        </p:nvSpPr>
        <p:spPr>
          <a:xfrm>
            <a:off x="7500958" y="4929198"/>
            <a:ext cx="642942" cy="357190"/>
          </a:xfrm>
          <a:prstGeom prst="rect">
            <a:avLst/>
          </a:prstGeom>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URC ASSET &amp; CONS </a:t>
            </a:r>
            <a:endParaRPr lang="en-US" sz="800" dirty="0"/>
          </a:p>
        </p:txBody>
      </p:sp>
      <p:sp>
        <p:nvSpPr>
          <p:cNvPr id="42" name="Rectangle 41"/>
          <p:cNvSpPr/>
          <p:nvPr/>
        </p:nvSpPr>
        <p:spPr>
          <a:xfrm>
            <a:off x="8429652" y="4929198"/>
            <a:ext cx="642942" cy="357190"/>
          </a:xfrm>
          <a:prstGeom prst="rect">
            <a:avLst/>
          </a:prstGeom>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URC HR</a:t>
            </a:r>
            <a:endParaRPr lang="en-US" sz="800" dirty="0"/>
          </a:p>
        </p:txBody>
      </p:sp>
      <p:sp>
        <p:nvSpPr>
          <p:cNvPr id="43" name="Rectangle 42"/>
          <p:cNvSpPr/>
          <p:nvPr/>
        </p:nvSpPr>
        <p:spPr>
          <a:xfrm>
            <a:off x="5214942" y="5572140"/>
            <a:ext cx="571504" cy="357190"/>
          </a:xfrm>
          <a:prstGeom prst="rect">
            <a:avLst/>
          </a:prstGeom>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URC PROC </a:t>
            </a:r>
            <a:endParaRPr lang="en-US" sz="800" dirty="0"/>
          </a:p>
        </p:txBody>
      </p:sp>
      <p:sp>
        <p:nvSpPr>
          <p:cNvPr id="44" name="Rectangle 43"/>
          <p:cNvSpPr/>
          <p:nvPr/>
        </p:nvSpPr>
        <p:spPr>
          <a:xfrm>
            <a:off x="6072198" y="5572140"/>
            <a:ext cx="571504" cy="357190"/>
          </a:xfrm>
          <a:prstGeom prst="rect">
            <a:avLst/>
          </a:prstGeom>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URC COMM </a:t>
            </a:r>
            <a:endParaRPr lang="en-US" sz="800" dirty="0"/>
          </a:p>
        </p:txBody>
      </p:sp>
      <p:sp>
        <p:nvSpPr>
          <p:cNvPr id="45" name="Rectangle 44"/>
          <p:cNvSpPr/>
          <p:nvPr/>
        </p:nvSpPr>
        <p:spPr>
          <a:xfrm>
            <a:off x="7000892" y="5572140"/>
            <a:ext cx="714380" cy="357190"/>
          </a:xfrm>
          <a:prstGeom prst="rect">
            <a:avLst/>
          </a:prstGeom>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URC LEGAL </a:t>
            </a:r>
            <a:endParaRPr lang="en-US" sz="800" dirty="0"/>
          </a:p>
        </p:txBody>
      </p:sp>
      <p:sp>
        <p:nvSpPr>
          <p:cNvPr id="46" name="Rectangle 45"/>
          <p:cNvSpPr/>
          <p:nvPr/>
        </p:nvSpPr>
        <p:spPr>
          <a:xfrm>
            <a:off x="7929586" y="5572140"/>
            <a:ext cx="714380" cy="357190"/>
          </a:xfrm>
          <a:prstGeom prst="rect">
            <a:avLst/>
          </a:prstGeom>
          <a:ln w="190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URC CSR </a:t>
            </a:r>
            <a:endParaRPr lang="en-US" sz="800" dirty="0"/>
          </a:p>
        </p:txBody>
      </p:sp>
      <p:cxnSp>
        <p:nvCxnSpPr>
          <p:cNvPr id="47" name="Straight Connector 46"/>
          <p:cNvCxnSpPr/>
          <p:nvPr/>
        </p:nvCxnSpPr>
        <p:spPr>
          <a:xfrm rot="5400000">
            <a:off x="5036347" y="5107793"/>
            <a:ext cx="928694" cy="0"/>
          </a:xfrm>
          <a:prstGeom prst="line">
            <a:avLst/>
          </a:prstGeom>
          <a:ln w="19050"/>
        </p:spPr>
        <p:style>
          <a:lnRef idx="1">
            <a:schemeClr val="accent1"/>
          </a:lnRef>
          <a:fillRef idx="3">
            <a:schemeClr val="accent1"/>
          </a:fillRef>
          <a:effectRef idx="2">
            <a:schemeClr val="accent1"/>
          </a:effectRef>
          <a:fontRef idx="minor">
            <a:schemeClr val="lt1"/>
          </a:fontRef>
        </p:style>
      </p:cxnSp>
      <p:cxnSp>
        <p:nvCxnSpPr>
          <p:cNvPr id="48" name="Straight Connector 47"/>
          <p:cNvCxnSpPr/>
          <p:nvPr/>
        </p:nvCxnSpPr>
        <p:spPr>
          <a:xfrm rot="5400000">
            <a:off x="5893603" y="5107793"/>
            <a:ext cx="928694" cy="0"/>
          </a:xfrm>
          <a:prstGeom prst="line">
            <a:avLst/>
          </a:prstGeom>
          <a:ln w="19050"/>
        </p:spPr>
        <p:style>
          <a:lnRef idx="1">
            <a:schemeClr val="accent1"/>
          </a:lnRef>
          <a:fillRef idx="3">
            <a:schemeClr val="accent1"/>
          </a:fillRef>
          <a:effectRef idx="2">
            <a:schemeClr val="accent1"/>
          </a:effectRef>
          <a:fontRef idx="minor">
            <a:schemeClr val="lt1"/>
          </a:fontRef>
        </p:style>
      </p:cxnSp>
      <p:cxnSp>
        <p:nvCxnSpPr>
          <p:cNvPr id="49" name="Straight Connector 48"/>
          <p:cNvCxnSpPr/>
          <p:nvPr/>
        </p:nvCxnSpPr>
        <p:spPr>
          <a:xfrm rot="5400000">
            <a:off x="6893735" y="5107793"/>
            <a:ext cx="928694" cy="0"/>
          </a:xfrm>
          <a:prstGeom prst="line">
            <a:avLst/>
          </a:prstGeom>
          <a:ln w="19050"/>
        </p:spPr>
        <p:style>
          <a:lnRef idx="1">
            <a:schemeClr val="accent1"/>
          </a:lnRef>
          <a:fillRef idx="3">
            <a:schemeClr val="accent1"/>
          </a:fillRef>
          <a:effectRef idx="2">
            <a:schemeClr val="accent1"/>
          </a:effectRef>
          <a:fontRef idx="minor">
            <a:schemeClr val="lt1"/>
          </a:fontRef>
        </p:style>
      </p:cxnSp>
      <p:cxnSp>
        <p:nvCxnSpPr>
          <p:cNvPr id="50" name="Straight Connector 49"/>
          <p:cNvCxnSpPr/>
          <p:nvPr/>
        </p:nvCxnSpPr>
        <p:spPr>
          <a:xfrm rot="5400000">
            <a:off x="7822429" y="5107793"/>
            <a:ext cx="928694" cy="0"/>
          </a:xfrm>
          <a:prstGeom prst="line">
            <a:avLst/>
          </a:prstGeom>
          <a:ln w="19050"/>
        </p:spPr>
        <p:style>
          <a:lnRef idx="1">
            <a:schemeClr val="accent1"/>
          </a:lnRef>
          <a:fillRef idx="3">
            <a:schemeClr val="accent1"/>
          </a:fillRef>
          <a:effectRef idx="2">
            <a:schemeClr val="accent1"/>
          </a:effectRef>
          <a:fontRef idx="minor">
            <a:schemeClr val="lt1"/>
          </a:fontRef>
        </p:style>
      </p:cxnSp>
      <p:cxnSp>
        <p:nvCxnSpPr>
          <p:cNvPr id="51" name="Straight Connector 50"/>
          <p:cNvCxnSpPr/>
          <p:nvPr/>
        </p:nvCxnSpPr>
        <p:spPr>
          <a:xfrm rot="5400000">
            <a:off x="5786446" y="4786322"/>
            <a:ext cx="285752" cy="0"/>
          </a:xfrm>
          <a:prstGeom prst="line">
            <a:avLst/>
          </a:prstGeom>
          <a:ln w="19050"/>
        </p:spPr>
        <p:style>
          <a:lnRef idx="1">
            <a:schemeClr val="accent1"/>
          </a:lnRef>
          <a:fillRef idx="3">
            <a:schemeClr val="accent1"/>
          </a:fillRef>
          <a:effectRef idx="2">
            <a:schemeClr val="accent1"/>
          </a:effectRef>
          <a:fontRef idx="minor">
            <a:schemeClr val="lt1"/>
          </a:fontRef>
        </p:style>
      </p:cxnSp>
      <p:cxnSp>
        <p:nvCxnSpPr>
          <p:cNvPr id="52" name="Straight Connector 51"/>
          <p:cNvCxnSpPr/>
          <p:nvPr/>
        </p:nvCxnSpPr>
        <p:spPr>
          <a:xfrm rot="5400000">
            <a:off x="6715140" y="4786322"/>
            <a:ext cx="285752" cy="0"/>
          </a:xfrm>
          <a:prstGeom prst="line">
            <a:avLst/>
          </a:prstGeom>
          <a:ln w="19050"/>
        </p:spPr>
        <p:style>
          <a:lnRef idx="1">
            <a:schemeClr val="accent1"/>
          </a:lnRef>
          <a:fillRef idx="3">
            <a:schemeClr val="accent1"/>
          </a:fillRef>
          <a:effectRef idx="2">
            <a:schemeClr val="accent1"/>
          </a:effectRef>
          <a:fontRef idx="minor">
            <a:schemeClr val="lt1"/>
          </a:fontRef>
        </p:style>
      </p:cxnSp>
      <p:cxnSp>
        <p:nvCxnSpPr>
          <p:cNvPr id="53" name="Straight Connector 52"/>
          <p:cNvCxnSpPr/>
          <p:nvPr/>
        </p:nvCxnSpPr>
        <p:spPr>
          <a:xfrm rot="5400000">
            <a:off x="7643834" y="4786322"/>
            <a:ext cx="285752" cy="0"/>
          </a:xfrm>
          <a:prstGeom prst="line">
            <a:avLst/>
          </a:prstGeom>
          <a:ln w="19050"/>
        </p:spPr>
        <p:style>
          <a:lnRef idx="1">
            <a:schemeClr val="accent1"/>
          </a:lnRef>
          <a:fillRef idx="3">
            <a:schemeClr val="accent1"/>
          </a:fillRef>
          <a:effectRef idx="2">
            <a:schemeClr val="accent1"/>
          </a:effectRef>
          <a:fontRef idx="minor">
            <a:schemeClr val="lt1"/>
          </a:fontRef>
        </p:style>
      </p:cxnSp>
      <p:cxnSp>
        <p:nvCxnSpPr>
          <p:cNvPr id="54" name="Straight Connector 53"/>
          <p:cNvCxnSpPr/>
          <p:nvPr/>
        </p:nvCxnSpPr>
        <p:spPr>
          <a:xfrm rot="5400000">
            <a:off x="8572528" y="4786322"/>
            <a:ext cx="285752" cy="0"/>
          </a:xfrm>
          <a:prstGeom prst="line">
            <a:avLst/>
          </a:prstGeom>
          <a:ln w="19050"/>
        </p:spPr>
        <p:style>
          <a:lnRef idx="1">
            <a:schemeClr val="accent1"/>
          </a:lnRef>
          <a:fillRef idx="3">
            <a:schemeClr val="accent1"/>
          </a:fillRef>
          <a:effectRef idx="2">
            <a:schemeClr val="accent1"/>
          </a:effectRef>
          <a:fontRef idx="minor">
            <a:schemeClr val="lt1"/>
          </a:fontRef>
        </p:style>
      </p:cxnSp>
      <p:sp>
        <p:nvSpPr>
          <p:cNvPr id="55" name="TextBox 54"/>
          <p:cNvSpPr txBox="1"/>
          <p:nvPr/>
        </p:nvSpPr>
        <p:spPr>
          <a:xfrm>
            <a:off x="5286380" y="2071678"/>
            <a:ext cx="1571636" cy="276999"/>
          </a:xfrm>
          <a:prstGeom prst="rect">
            <a:avLst/>
          </a:prstGeom>
          <a:noFill/>
        </p:spPr>
        <p:txBody>
          <a:bodyPr wrap="square" rtlCol="0">
            <a:spAutoFit/>
          </a:bodyPr>
          <a:lstStyle/>
          <a:p>
            <a:r>
              <a:rPr lang="en-US" sz="1200" b="1" dirty="0" smtClean="0"/>
              <a:t>Director of Network</a:t>
            </a:r>
            <a:endParaRPr lang="en-US" sz="1200" b="1" dirty="0"/>
          </a:p>
        </p:txBody>
      </p:sp>
      <p:cxnSp>
        <p:nvCxnSpPr>
          <p:cNvPr id="56" name="Straight Connector 55"/>
          <p:cNvCxnSpPr/>
          <p:nvPr/>
        </p:nvCxnSpPr>
        <p:spPr>
          <a:xfrm>
            <a:off x="0" y="836712"/>
            <a:ext cx="9144000"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228600" y="3200400"/>
            <a:ext cx="8534400" cy="3048000"/>
          </a:xfrm>
        </p:spPr>
        <p:txBody>
          <a:bodyPr>
            <a:normAutofit fontScale="92500" lnSpcReduction="10000"/>
          </a:bodyPr>
          <a:lstStyle/>
          <a:p>
            <a:r>
              <a:rPr lang="en-GB" sz="1600" dirty="0" smtClean="0"/>
              <a:t>Central location and off-site alternative</a:t>
            </a:r>
          </a:p>
          <a:p>
            <a:r>
              <a:rPr lang="en-GB" sz="1600" dirty="0" smtClean="0"/>
              <a:t>Suitable size with good security</a:t>
            </a:r>
          </a:p>
          <a:p>
            <a:r>
              <a:rPr lang="en-US" sz="1600" dirty="0" smtClean="0"/>
              <a:t>Crisis Centre facility is equipped with: </a:t>
            </a:r>
          </a:p>
          <a:p>
            <a:pPr lvl="1"/>
            <a:r>
              <a:rPr lang="en-US" sz="1400" dirty="0" smtClean="0"/>
              <a:t>Special &amp; Functioning </a:t>
            </a:r>
            <a:r>
              <a:rPr lang="en-US" sz="1400" dirty="0" err="1" smtClean="0"/>
              <a:t>Mee</a:t>
            </a:r>
            <a:r>
              <a:rPr lang="pt-BR" sz="1400" dirty="0" smtClean="0"/>
              <a:t>ting Room</a:t>
            </a:r>
          </a:p>
          <a:p>
            <a:pPr lvl="1"/>
            <a:r>
              <a:rPr lang="pt-BR" sz="1400" dirty="0" smtClean="0"/>
              <a:t>Special Working Room </a:t>
            </a:r>
          </a:p>
          <a:p>
            <a:pPr lvl="1"/>
            <a:r>
              <a:rPr lang="it-IT" sz="1400" i="1" dirty="0" smtClean="0"/>
              <a:t>Media Centre (Media Monitoring &amp; Press Release)</a:t>
            </a:r>
          </a:p>
          <a:p>
            <a:pPr lvl="1"/>
            <a:r>
              <a:rPr lang="en-US" sz="1400" dirty="0" smtClean="0"/>
              <a:t>Internet &amp; Computer Devices</a:t>
            </a:r>
          </a:p>
          <a:p>
            <a:pPr lvl="1"/>
            <a:r>
              <a:rPr lang="en-US" sz="1400" dirty="0" smtClean="0"/>
              <a:t>TV monitoring, </a:t>
            </a:r>
          </a:p>
          <a:p>
            <a:pPr lvl="1"/>
            <a:r>
              <a:rPr lang="en-US" sz="1400" dirty="0" smtClean="0"/>
              <a:t>Radio Satellites</a:t>
            </a:r>
          </a:p>
          <a:p>
            <a:pPr lvl="1"/>
            <a:r>
              <a:rPr lang="en-US" sz="1400" dirty="0" smtClean="0"/>
              <a:t>Fax, Printer</a:t>
            </a:r>
          </a:p>
          <a:p>
            <a:pPr lvl="1"/>
            <a:r>
              <a:rPr lang="fr-FR" sz="1400" dirty="0" smtClean="0"/>
              <a:t>Monitoring Network/ IT</a:t>
            </a:r>
          </a:p>
          <a:p>
            <a:pPr lvl="1"/>
            <a:r>
              <a:rPr lang="fr-FR" sz="1400" dirty="0" err="1" smtClean="0"/>
              <a:t>SIMcard</a:t>
            </a:r>
            <a:r>
              <a:rPr lang="fr-FR" sz="1400" dirty="0" smtClean="0"/>
              <a:t> all </a:t>
            </a:r>
            <a:r>
              <a:rPr lang="fr-FR" sz="1400" dirty="0" err="1" smtClean="0"/>
              <a:t>operator</a:t>
            </a:r>
            <a:endParaRPr lang="fi-FI" sz="1400" dirty="0" smtClean="0"/>
          </a:p>
          <a:p>
            <a:pPr lvl="1"/>
            <a:r>
              <a:rPr lang="fi-FI" sz="1400" dirty="0" smtClean="0"/>
              <a:t>Other Supporting Facilities (</a:t>
            </a:r>
            <a:r>
              <a:rPr lang="fr-FR" sz="1400" dirty="0" err="1" smtClean="0"/>
              <a:t>Handphone</a:t>
            </a:r>
            <a:r>
              <a:rPr lang="fr-FR" sz="1400" dirty="0" smtClean="0"/>
              <a:t> Charger, GPS)</a:t>
            </a:r>
            <a:endParaRPr lang="en-US" sz="1400" dirty="0" smtClean="0"/>
          </a:p>
          <a:p>
            <a:endParaRPr lang="en-US" sz="1600" dirty="0"/>
          </a:p>
        </p:txBody>
      </p:sp>
      <p:pic>
        <p:nvPicPr>
          <p:cNvPr id="3" name="Picture 1" descr="D:\Documents and Settings\EkoWah\My Documents\My Pictures\crisis centre.JPG"/>
          <p:cNvPicPr>
            <a:picLocks noChangeAspect="1" noChangeArrowheads="1"/>
          </p:cNvPicPr>
          <p:nvPr/>
        </p:nvPicPr>
        <p:blipFill>
          <a:blip r:embed="rId2" cstate="print"/>
          <a:srcRect/>
          <a:stretch>
            <a:fillRect/>
          </a:stretch>
        </p:blipFill>
        <p:spPr bwMode="auto">
          <a:xfrm>
            <a:off x="533400" y="914400"/>
            <a:ext cx="4191000" cy="2286000"/>
          </a:xfrm>
          <a:prstGeom prst="rect">
            <a:avLst/>
          </a:prstGeom>
          <a:noFill/>
        </p:spPr>
      </p:pic>
      <p:cxnSp>
        <p:nvCxnSpPr>
          <p:cNvPr id="5" name="Straight Connector 4"/>
          <p:cNvCxnSpPr/>
          <p:nvPr/>
        </p:nvCxnSpPr>
        <p:spPr>
          <a:xfrm>
            <a:off x="0" y="838200"/>
            <a:ext cx="9144000" cy="0"/>
          </a:xfrm>
          <a:prstGeom prst="line">
            <a:avLst/>
          </a:prstGeom>
        </p:spPr>
        <p:style>
          <a:lnRef idx="1">
            <a:schemeClr val="accent2"/>
          </a:lnRef>
          <a:fillRef idx="0">
            <a:schemeClr val="accent2"/>
          </a:fillRef>
          <a:effectRef idx="0">
            <a:schemeClr val="accent2"/>
          </a:effectRef>
          <a:fontRef idx="minor">
            <a:schemeClr val="tx1"/>
          </a:fontRef>
        </p:style>
      </p:cxnSp>
      <p:sp>
        <p:nvSpPr>
          <p:cNvPr id="7" name="Date Placeholder 7"/>
          <p:cNvSpPr txBox="1">
            <a:spLocks/>
          </p:cNvSpPr>
          <p:nvPr/>
        </p:nvSpPr>
        <p:spPr>
          <a:xfrm>
            <a:off x="457200" y="65690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fld id="{237E2661-4CD5-42E3-BD6B-2607541FD834}" type="datetime1">
              <a:rPr kumimoji="0" lang="en-US" sz="1050" b="0" i="0" u="none" strike="noStrike" kern="1200" cap="none" spc="0" normalizeH="0" baseline="0" noProof="0" smtClean="0">
                <a:ln>
                  <a:noFill/>
                </a:ln>
                <a:solidFill>
                  <a:prstClr val="black">
                    <a:tint val="75000"/>
                  </a:prstClr>
                </a:solidFill>
                <a:effectLst>
                  <a:outerShdw blurRad="38100" dist="38100" dir="2700000" algn="tl">
                    <a:srgbClr val="000000">
                      <a:alpha val="43137"/>
                    </a:srgbClr>
                  </a:outerShdw>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7/10/2014</a:t>
            </a:fld>
            <a:endParaRPr kumimoji="0" lang="en-US" sz="1050" b="0" i="0" u="none" strike="noStrike" kern="1200" cap="none" spc="0" normalizeH="0" baseline="0" noProof="0" dirty="0">
              <a:ln>
                <a:noFill/>
              </a:ln>
              <a:solidFill>
                <a:prstClr val="black">
                  <a:tint val="75000"/>
                </a:prstClr>
              </a:solidFill>
              <a:effectLst>
                <a:outerShdw blurRad="38100" dist="38100" dir="2700000" algn="tl">
                  <a:srgbClr val="000000">
                    <a:alpha val="43137"/>
                  </a:srgbClr>
                </a:outerShdw>
              </a:effectLst>
              <a:uLnTx/>
              <a:uFillTx/>
              <a:latin typeface="+mn-lt"/>
              <a:ea typeface="+mn-ea"/>
              <a:cs typeface="+mn-cs"/>
            </a:endParaRPr>
          </a:p>
        </p:txBody>
      </p:sp>
      <p:sp>
        <p:nvSpPr>
          <p:cNvPr id="10" name="Rectangle 9"/>
          <p:cNvSpPr/>
          <p:nvPr/>
        </p:nvSpPr>
        <p:spPr>
          <a:xfrm>
            <a:off x="228600" y="116632"/>
            <a:ext cx="7315200" cy="738664"/>
          </a:xfrm>
          <a:prstGeom prst="rect">
            <a:avLst/>
          </a:prstGeom>
        </p:spPr>
        <p:txBody>
          <a:bodyPr wrap="square">
            <a:spAutoFit/>
          </a:bodyPr>
          <a:lstStyle/>
          <a:p>
            <a:pPr lvl="0"/>
            <a:r>
              <a:rPr lang="en-US" sz="2200" b="1" dirty="0" smtClean="0"/>
              <a:t>Example : </a:t>
            </a:r>
          </a:p>
          <a:p>
            <a:pPr lvl="0"/>
            <a:r>
              <a:rPr lang="en-US" sz="2000" b="1" i="1" u="sng" dirty="0"/>
              <a:t>Crisis Centre Facility </a:t>
            </a:r>
          </a:p>
        </p:txBody>
      </p:sp>
      <p:pic>
        <p:nvPicPr>
          <p:cNvPr id="11" name="Picture 10" descr="image.jpeg"/>
          <p:cNvPicPr>
            <a:picLocks noChangeAspect="1"/>
          </p:cNvPicPr>
          <p:nvPr/>
        </p:nvPicPr>
        <p:blipFill>
          <a:blip r:embed="rId3" cstate="print"/>
          <a:stretch>
            <a:fillRect/>
          </a:stretch>
        </p:blipFill>
        <p:spPr>
          <a:xfrm>
            <a:off x="5292080" y="1052736"/>
            <a:ext cx="3336371" cy="2502278"/>
          </a:xfrm>
          <a:prstGeom prst="rect">
            <a:avLst/>
          </a:prstGeom>
        </p:spPr>
      </p:pic>
      <p:pic>
        <p:nvPicPr>
          <p:cNvPr id="12" name="Picture 11" descr="image1.jpeg"/>
          <p:cNvPicPr>
            <a:picLocks noChangeAspect="1"/>
          </p:cNvPicPr>
          <p:nvPr/>
        </p:nvPicPr>
        <p:blipFill>
          <a:blip r:embed="rId4" cstate="print"/>
          <a:stretch>
            <a:fillRect/>
          </a:stretch>
        </p:blipFill>
        <p:spPr>
          <a:xfrm>
            <a:off x="5292080" y="3645024"/>
            <a:ext cx="3347864" cy="2510898"/>
          </a:xfrm>
          <a:prstGeom prst="rect">
            <a:avLst/>
          </a:prstGeom>
        </p:spPr>
      </p:pic>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3101241" y="5029203"/>
            <a:ext cx="4847005" cy="405825"/>
          </a:xfrm>
          <a:prstGeom prst="rect">
            <a:avLst/>
          </a:prstGeom>
          <a:noFill/>
          <a:ln>
            <a:miter lim="800000"/>
            <a:headEnd/>
            <a:tailEnd/>
          </a:ln>
        </p:spPr>
        <p:txBody>
          <a:bodyPr vert="horz" wrap="square" lIns="91440" tIns="45720" rIns="91440" bIns="45720" numCol="1" rtlCol="0" anchor="t" anchorCtr="0" compatLnSpc="1">
            <a:prstTxWarp prst="textNoShape">
              <a:avLst/>
            </a:prstTxWarp>
            <a:normAutofit fontScale="77500" lnSpcReduction="20000"/>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id-ID" b="1" i="1" dirty="0" smtClean="0">
                <a:latin typeface="Calibri" pitchFamily="34" charset="0"/>
                <a:ea typeface="+mj-ea"/>
                <a:cs typeface="+mj-cs"/>
              </a:rPr>
              <a:t> A FRONT END TELKOMSEL DISASTER HANDLING PROGRAM </a:t>
            </a:r>
            <a:endParaRPr kumimoji="0" lang="en-US" b="1" i="1" u="none" strike="noStrike" kern="1200" cap="none" spc="0" normalizeH="0" baseline="0" noProof="0" dirty="0" smtClean="0">
              <a:ln>
                <a:noFill/>
              </a:ln>
              <a:effectLst/>
              <a:uLnTx/>
              <a:uFillTx/>
              <a:latin typeface="Calibri" pitchFamily="34" charset="0"/>
              <a:ea typeface="+mj-ea"/>
              <a:cs typeface="+mj-cs"/>
            </a:endParaRPr>
          </a:p>
        </p:txBody>
      </p:sp>
      <p:sp>
        <p:nvSpPr>
          <p:cNvPr id="3" name="Title 1"/>
          <p:cNvSpPr txBox="1">
            <a:spLocks/>
          </p:cNvSpPr>
          <p:nvPr/>
        </p:nvSpPr>
        <p:spPr bwMode="auto">
          <a:xfrm>
            <a:off x="0" y="6553200"/>
            <a:ext cx="6012160" cy="304800"/>
          </a:xfrm>
          <a:prstGeom prst="rect">
            <a:avLst/>
          </a:prstGeom>
          <a:solidFill>
            <a:srgbClr val="C00000"/>
          </a:solidFill>
          <a:ln>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id-ID" sz="1400" b="0" i="1" u="none" strike="noStrike" kern="0" cap="none" spc="0" normalizeH="0" baseline="0" noProof="0" dirty="0" smtClean="0">
                <a:ln>
                  <a:noFill/>
                </a:ln>
                <a:solidFill>
                  <a:srgbClr val="FFFFFF"/>
                </a:solidFill>
                <a:effectLst/>
                <a:uLnTx/>
                <a:uFillTx/>
                <a:latin typeface="Calibri" pitchFamily="34" charset="0"/>
                <a:ea typeface="+mj-ea"/>
                <a:cs typeface="+mj-cs"/>
              </a:rPr>
              <a:t>Strategic Initiatives </a:t>
            </a:r>
            <a:r>
              <a:rPr kumimoji="0" lang="id-ID" sz="1400" b="0" i="1" u="none" strike="noStrike" kern="0" cap="none" spc="0" normalizeH="0" baseline="0" noProof="0" dirty="0" smtClean="0">
                <a:ln>
                  <a:noFill/>
                </a:ln>
                <a:solidFill>
                  <a:srgbClr val="FFFFFF"/>
                </a:solidFill>
                <a:effectLst/>
                <a:uLnTx/>
                <a:uFillTx/>
                <a:latin typeface="Calibri" pitchFamily="34" charset="0"/>
                <a:ea typeface="+mj-ea"/>
                <a:cs typeface="+mj-cs"/>
                <a:sym typeface="Wingdings" pitchFamily="2" charset="2"/>
              </a:rPr>
              <a:t>  </a:t>
            </a:r>
            <a:r>
              <a:rPr kumimoji="0" lang="id-ID" sz="1400" b="0" i="1" u="none" strike="noStrike" kern="0" cap="none" spc="0" normalizeH="0" baseline="0" noProof="0" dirty="0" smtClean="0">
                <a:ln>
                  <a:noFill/>
                </a:ln>
                <a:solidFill>
                  <a:srgbClr val="FFFFFF"/>
                </a:solidFill>
                <a:effectLst/>
                <a:uLnTx/>
                <a:uFillTx/>
                <a:latin typeface="Calibri" pitchFamily="34" charset="0"/>
                <a:ea typeface="+mj-ea"/>
                <a:cs typeface="+mj-cs"/>
              </a:rPr>
              <a:t>Manage  ECOSYSTEM </a:t>
            </a:r>
            <a:r>
              <a:rPr kumimoji="0" lang="id-ID" sz="1400" b="0" i="1" u="none" strike="noStrike" kern="0" cap="none" spc="0" normalizeH="0" baseline="0" noProof="0" dirty="0" smtClean="0">
                <a:ln>
                  <a:noFill/>
                </a:ln>
                <a:solidFill>
                  <a:srgbClr val="FFFFFF"/>
                </a:solidFill>
                <a:effectLst/>
                <a:uLnTx/>
                <a:uFillTx/>
                <a:latin typeface="Calibri" pitchFamily="34" charset="0"/>
                <a:ea typeface="+mj-ea"/>
                <a:cs typeface="+mj-cs"/>
                <a:sym typeface="Wingdings" pitchFamily="2" charset="2"/>
              </a:rPr>
              <a:t> Manage ENVIRONMENT</a:t>
            </a:r>
            <a:endParaRPr kumimoji="0" lang="en-US" sz="1000" b="0" i="1" u="none" strike="noStrike" kern="0" cap="none" spc="0" normalizeH="0" baseline="0" noProof="0" dirty="0" smtClean="0">
              <a:ln>
                <a:noFill/>
              </a:ln>
              <a:solidFill>
                <a:srgbClr val="FFFFFF"/>
              </a:solidFill>
              <a:effectLst/>
              <a:uLnTx/>
              <a:uFillTx/>
              <a:latin typeface="Calibri" pitchFamily="34" charset="0"/>
              <a:ea typeface="+mj-ea"/>
              <a:cs typeface="+mj-cs"/>
            </a:endParaRPr>
          </a:p>
        </p:txBody>
      </p:sp>
      <p:pic>
        <p:nvPicPr>
          <p:cNvPr id="4" name="Picture 3"/>
          <p:cNvPicPr>
            <a:picLocks noChangeAspect="1" noChangeArrowheads="1"/>
          </p:cNvPicPr>
          <p:nvPr/>
        </p:nvPicPr>
        <p:blipFill>
          <a:blip r:embed="rId2" cstate="print"/>
          <a:srcRect/>
          <a:stretch>
            <a:fillRect/>
          </a:stretch>
        </p:blipFill>
        <p:spPr bwMode="auto">
          <a:xfrm>
            <a:off x="2" y="173318"/>
            <a:ext cx="3235568" cy="893482"/>
          </a:xfrm>
          <a:prstGeom prst="rect">
            <a:avLst/>
          </a:prstGeom>
          <a:noFill/>
          <a:ln w="9525">
            <a:noFill/>
            <a:miter lim="800000"/>
            <a:headEnd/>
            <a:tailEnd/>
          </a:ln>
          <a:effectLst/>
        </p:spPr>
      </p:pic>
      <p:sp>
        <p:nvSpPr>
          <p:cNvPr id="5" name="TextBox 4"/>
          <p:cNvSpPr txBox="1"/>
          <p:nvPr/>
        </p:nvSpPr>
        <p:spPr>
          <a:xfrm>
            <a:off x="562709" y="990600"/>
            <a:ext cx="3025187" cy="253916"/>
          </a:xfrm>
          <a:prstGeom prst="rect">
            <a:avLst/>
          </a:prstGeom>
          <a:noFill/>
        </p:spPr>
        <p:txBody>
          <a:bodyPr wrap="none" rtlCol="0">
            <a:spAutoFit/>
          </a:bodyPr>
          <a:lstStyle/>
          <a:p>
            <a:r>
              <a:rPr lang="id-ID" sz="1050" b="1" i="1" dirty="0" smtClean="0">
                <a:latin typeface="Century Gothic" pitchFamily="34" charset="0"/>
                <a:ea typeface="Cambria Math" pitchFamily="18" charset="0"/>
                <a:cs typeface="Arial Unicode MS" pitchFamily="34" charset="-128"/>
              </a:rPr>
              <a:t>melayani negeri dengan hati dan teknologi</a:t>
            </a:r>
            <a:endParaRPr lang="en-US" sz="1050" b="1" i="1" dirty="0">
              <a:latin typeface="Century Gothic" pitchFamily="34" charset="0"/>
              <a:ea typeface="Cambria Math" pitchFamily="18" charset="0"/>
              <a:cs typeface="Arial Unicode MS" pitchFamily="34" charset="-128"/>
            </a:endParaRPr>
          </a:p>
        </p:txBody>
      </p:sp>
      <p:sp>
        <p:nvSpPr>
          <p:cNvPr id="6" name="TextBox 5"/>
          <p:cNvSpPr txBox="1"/>
          <p:nvPr/>
        </p:nvSpPr>
        <p:spPr>
          <a:xfrm>
            <a:off x="4220308" y="1484295"/>
            <a:ext cx="3657601" cy="584775"/>
          </a:xfrm>
          <a:prstGeom prst="rect">
            <a:avLst/>
          </a:prstGeom>
          <a:noFill/>
        </p:spPr>
        <p:txBody>
          <a:bodyPr wrap="square" rtlCol="0">
            <a:spAutoFit/>
          </a:bodyPr>
          <a:lstStyle/>
          <a:p>
            <a:pPr algn="r"/>
            <a:r>
              <a:rPr lang="id-ID" sz="3200" b="1" dirty="0" smtClean="0"/>
              <a:t>HIGHLIGHT  </a:t>
            </a:r>
          </a:p>
        </p:txBody>
      </p:sp>
      <p:pic>
        <p:nvPicPr>
          <p:cNvPr id="7" name="Picture 14" descr="F:\pilihan merapi fase 2 web size\IMG_0119.JPG"/>
          <p:cNvPicPr>
            <a:picLocks noChangeAspect="1" noChangeArrowheads="1"/>
          </p:cNvPicPr>
          <p:nvPr/>
        </p:nvPicPr>
        <p:blipFill>
          <a:blip r:embed="rId3" cstate="print"/>
          <a:srcRect/>
          <a:stretch>
            <a:fillRect/>
          </a:stretch>
        </p:blipFill>
        <p:spPr bwMode="auto">
          <a:xfrm>
            <a:off x="3" y="2971800"/>
            <a:ext cx="2039814" cy="1820020"/>
          </a:xfrm>
          <a:prstGeom prst="rect">
            <a:avLst/>
          </a:prstGeom>
          <a:noFill/>
        </p:spPr>
      </p:pic>
      <p:sp>
        <p:nvSpPr>
          <p:cNvPr id="8" name="Title 1"/>
          <p:cNvSpPr txBox="1">
            <a:spLocks/>
          </p:cNvSpPr>
          <p:nvPr/>
        </p:nvSpPr>
        <p:spPr bwMode="auto">
          <a:xfrm>
            <a:off x="2111255" y="5467350"/>
            <a:ext cx="6421185" cy="9144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effectLst/>
                <a:uLnTx/>
                <a:uFillTx/>
                <a:latin typeface="Calibri" pitchFamily="34" charset="0"/>
                <a:ea typeface="+mj-ea"/>
                <a:cs typeface="+mj-cs"/>
              </a:rPr>
              <a:t>Program </a:t>
            </a:r>
            <a:r>
              <a:rPr kumimoji="0" lang="id-ID" sz="2800" b="1" i="0" u="none" strike="noStrike" kern="0" cap="none" spc="0" normalizeH="0" baseline="0" noProof="0" dirty="0" smtClean="0">
                <a:ln>
                  <a:noFill/>
                </a:ln>
                <a:effectLst/>
                <a:uLnTx/>
                <a:uFillTx/>
                <a:latin typeface="Calibri" pitchFamily="34" charset="0"/>
                <a:ea typeface="+mj-ea"/>
                <a:cs typeface="+mj-cs"/>
              </a:rPr>
              <a:t>Penanggulangan Bencana</a:t>
            </a:r>
            <a:r>
              <a:rPr kumimoji="0" lang="id-ID" sz="2800" b="1" i="0" u="none" strike="noStrike" kern="0" cap="none" spc="0" normalizeH="0" noProof="0" dirty="0" smtClean="0">
                <a:ln>
                  <a:noFill/>
                </a:ln>
                <a:effectLst/>
                <a:uLnTx/>
                <a:uFillTx/>
                <a:latin typeface="Calibri" pitchFamily="34" charset="0"/>
                <a:ea typeface="+mj-ea"/>
                <a:cs typeface="+mj-cs"/>
              </a:rPr>
              <a:t> Alam</a:t>
            </a:r>
          </a:p>
        </p:txBody>
      </p:sp>
      <p:sp>
        <p:nvSpPr>
          <p:cNvPr id="9" name="Title 1"/>
          <p:cNvSpPr txBox="1">
            <a:spLocks/>
          </p:cNvSpPr>
          <p:nvPr/>
        </p:nvSpPr>
        <p:spPr bwMode="auto">
          <a:xfrm>
            <a:off x="1125416" y="5924550"/>
            <a:ext cx="6822342" cy="7810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lang="id-ID" sz="2000" b="1" kern="0" dirty="0" smtClean="0">
                <a:latin typeface="Calibri" pitchFamily="34" charset="0"/>
                <a:ea typeface="+mj-ea"/>
                <a:cs typeface="+mj-cs"/>
              </a:rPr>
              <a:t>TELKOMSEL EMERGENCY RESPONSE AND RECOVERY ACTIVITY</a:t>
            </a:r>
            <a:endParaRPr kumimoji="0" lang="en-US" sz="2000" b="1" i="0" u="none" strike="noStrike" kern="0" cap="none" spc="0" normalizeH="0" baseline="0" noProof="0" dirty="0" smtClean="0">
              <a:ln>
                <a:noFill/>
              </a:ln>
              <a:effectLst/>
              <a:uLnTx/>
              <a:uFillTx/>
              <a:latin typeface="Calibri" pitchFamily="34" charset="0"/>
              <a:ea typeface="+mj-ea"/>
              <a:cs typeface="+mj-cs"/>
            </a:endParaRPr>
          </a:p>
        </p:txBody>
      </p:sp>
      <p:pic>
        <p:nvPicPr>
          <p:cNvPr id="10" name="Picture 10" descr="C:\Documents and Settings\HP Mini\My Documents\Merapi 2010-1\kECIL\Selo\P.jpg"/>
          <p:cNvPicPr>
            <a:picLocks noChangeAspect="1" noChangeArrowheads="1"/>
          </p:cNvPicPr>
          <p:nvPr/>
        </p:nvPicPr>
        <p:blipFill>
          <a:blip r:embed="rId4" cstate="print"/>
          <a:srcRect/>
          <a:stretch>
            <a:fillRect/>
          </a:stretch>
        </p:blipFill>
        <p:spPr bwMode="auto">
          <a:xfrm>
            <a:off x="7849190" y="2985448"/>
            <a:ext cx="1282212" cy="1815152"/>
          </a:xfrm>
          <a:prstGeom prst="rect">
            <a:avLst/>
          </a:prstGeom>
          <a:noFill/>
          <a:ln w="9525">
            <a:noFill/>
            <a:miter lim="800000"/>
            <a:headEnd/>
            <a:tailEnd/>
          </a:ln>
        </p:spPr>
      </p:pic>
      <p:pic>
        <p:nvPicPr>
          <p:cNvPr id="11" name="Picture 72" descr="F:\pilihan merapi fase 2 web size\IMG_0615.jpg"/>
          <p:cNvPicPr>
            <a:picLocks noChangeAspect="1" noChangeArrowheads="1"/>
          </p:cNvPicPr>
          <p:nvPr/>
        </p:nvPicPr>
        <p:blipFill>
          <a:blip r:embed="rId5" cstate="print"/>
          <a:srcRect/>
          <a:stretch>
            <a:fillRect/>
          </a:stretch>
        </p:blipFill>
        <p:spPr bwMode="auto">
          <a:xfrm>
            <a:off x="1312985" y="2971802"/>
            <a:ext cx="1219200" cy="1828799"/>
          </a:xfrm>
          <a:prstGeom prst="rect">
            <a:avLst/>
          </a:prstGeom>
          <a:noFill/>
        </p:spPr>
      </p:pic>
      <p:pic>
        <p:nvPicPr>
          <p:cNvPr id="12" name="Picture 4"/>
          <p:cNvPicPr>
            <a:picLocks noChangeAspect="1" noChangeArrowheads="1"/>
          </p:cNvPicPr>
          <p:nvPr/>
        </p:nvPicPr>
        <p:blipFill>
          <a:blip r:embed="rId6" cstate="print"/>
          <a:srcRect/>
          <a:stretch>
            <a:fillRect/>
          </a:stretch>
        </p:blipFill>
        <p:spPr bwMode="auto">
          <a:xfrm>
            <a:off x="2532186" y="2971800"/>
            <a:ext cx="5316923" cy="1828800"/>
          </a:xfrm>
          <a:prstGeom prst="rect">
            <a:avLst/>
          </a:prstGeom>
          <a:noFill/>
          <a:ln w="9525">
            <a:noFill/>
            <a:miter lim="800000"/>
            <a:headEnd/>
            <a:tailEnd/>
          </a:ln>
          <a:effectLst/>
        </p:spPr>
      </p:pic>
      <p:sp>
        <p:nvSpPr>
          <p:cNvPr id="13" name="Rounded Rectangle 12"/>
          <p:cNvSpPr/>
          <p:nvPr/>
        </p:nvSpPr>
        <p:spPr>
          <a:xfrm>
            <a:off x="2250831" y="2819400"/>
            <a:ext cx="914400" cy="381000"/>
          </a:xfrm>
          <a:prstGeom prst="round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2250832" y="2819400"/>
            <a:ext cx="975011" cy="369332"/>
          </a:xfrm>
          <a:prstGeom prst="rect">
            <a:avLst/>
          </a:prstGeom>
          <a:noFill/>
        </p:spPr>
        <p:txBody>
          <a:bodyPr wrap="none" rtlCol="0">
            <a:spAutoFit/>
          </a:bodyPr>
          <a:lstStyle/>
          <a:p>
            <a:r>
              <a:rPr lang="id-ID" b="1" i="1" dirty="0" smtClean="0"/>
              <a:t>ABOUT..</a:t>
            </a:r>
            <a:endParaRPr lang="en-US" b="1" i="1" dirty="0"/>
          </a:p>
        </p:txBody>
      </p:sp>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auto">
          <a:xfrm>
            <a:off x="467544" y="307504"/>
            <a:ext cx="7391400" cy="457200"/>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algn="l"/>
            <a:r>
              <a:rPr lang="id-ID" sz="2800" b="1" dirty="0" smtClean="0">
                <a:solidFill>
                  <a:srgbClr val="FF0000"/>
                </a:solidFill>
                <a:latin typeface="Calibri" pitchFamily="34" charset="0"/>
              </a:rPr>
              <a:t>BACKGROUND TERRA</a:t>
            </a:r>
            <a:endParaRPr lang="en-US" sz="2800" b="1" dirty="0" smtClean="0">
              <a:solidFill>
                <a:srgbClr val="FF0000"/>
              </a:solidFill>
              <a:latin typeface="Calibri" pitchFamily="34" charset="0"/>
            </a:endParaRPr>
          </a:p>
        </p:txBody>
      </p:sp>
      <p:sp>
        <p:nvSpPr>
          <p:cNvPr id="3" name="Explosion 2 2"/>
          <p:cNvSpPr/>
          <p:nvPr/>
        </p:nvSpPr>
        <p:spPr>
          <a:xfrm rot="2566745">
            <a:off x="657461" y="937230"/>
            <a:ext cx="2133659" cy="2181979"/>
          </a:xfrm>
          <a:prstGeom prst="irregularSeal2">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Box 149"/>
          <p:cNvSpPr txBox="1">
            <a:spLocks noChangeArrowheads="1"/>
          </p:cNvSpPr>
          <p:nvPr/>
        </p:nvSpPr>
        <p:spPr bwMode="auto">
          <a:xfrm>
            <a:off x="228600" y="1343744"/>
            <a:ext cx="2895600" cy="1384995"/>
          </a:xfrm>
          <a:prstGeom prst="rect">
            <a:avLst/>
          </a:prstGeom>
          <a:noFill/>
          <a:ln w="9525">
            <a:noFill/>
            <a:miter lim="800000"/>
            <a:headEnd/>
            <a:tailEnd/>
          </a:ln>
        </p:spPr>
        <p:txBody>
          <a:bodyPr wrap="square">
            <a:spAutoFit/>
          </a:bodyPr>
          <a:lstStyle/>
          <a:p>
            <a:pPr algn="ctr"/>
            <a:r>
              <a:rPr lang="id-ID" sz="2000" b="1" dirty="0" smtClean="0">
                <a:solidFill>
                  <a:srgbClr val="000000"/>
                </a:solidFill>
                <a:latin typeface="Calibri" pitchFamily="34" charset="0"/>
              </a:rPr>
              <a:t>PADANG EARTHQUAKE </a:t>
            </a:r>
            <a:r>
              <a:rPr lang="id-ID" sz="1600" b="1" dirty="0" smtClean="0">
                <a:solidFill>
                  <a:srgbClr val="000000"/>
                </a:solidFill>
                <a:latin typeface="Calibri" pitchFamily="34" charset="0"/>
              </a:rPr>
              <a:t>HAS TRIGGERED TELKOMSEL TO SET UP </a:t>
            </a:r>
            <a:r>
              <a:rPr lang="en-US" sz="1600" b="1" dirty="0" smtClean="0">
                <a:solidFill>
                  <a:srgbClr val="000000"/>
                </a:solidFill>
                <a:latin typeface="Calibri" pitchFamily="34" charset="0"/>
              </a:rPr>
              <a:t>COMPREHENSIVE </a:t>
            </a:r>
            <a:endParaRPr lang="en-US" sz="1600" b="1" dirty="0">
              <a:solidFill>
                <a:srgbClr val="000000"/>
              </a:solidFill>
              <a:latin typeface="Calibri" pitchFamily="34" charset="0"/>
            </a:endParaRPr>
          </a:p>
          <a:p>
            <a:pPr algn="ctr"/>
            <a:r>
              <a:rPr lang="en-US" sz="1600" b="1" dirty="0">
                <a:solidFill>
                  <a:srgbClr val="000000"/>
                </a:solidFill>
                <a:latin typeface="Calibri" pitchFamily="34" charset="0"/>
              </a:rPr>
              <a:t>DISASTER </a:t>
            </a:r>
            <a:r>
              <a:rPr lang="en-US" sz="1600" b="1" dirty="0" smtClean="0">
                <a:solidFill>
                  <a:srgbClr val="000000"/>
                </a:solidFill>
                <a:latin typeface="Calibri" pitchFamily="34" charset="0"/>
              </a:rPr>
              <a:t>HANDLING</a:t>
            </a:r>
            <a:r>
              <a:rPr lang="id-ID" sz="1600" b="1" dirty="0" smtClean="0">
                <a:solidFill>
                  <a:srgbClr val="000000"/>
                </a:solidFill>
                <a:latin typeface="Calibri" pitchFamily="34" charset="0"/>
              </a:rPr>
              <a:t> MANAGEMENT</a:t>
            </a:r>
            <a:endParaRPr lang="en-US" sz="2000" b="1" dirty="0">
              <a:solidFill>
                <a:srgbClr val="000000"/>
              </a:solidFill>
              <a:latin typeface="Calibri" pitchFamily="34" charset="0"/>
            </a:endParaRPr>
          </a:p>
        </p:txBody>
      </p:sp>
      <p:sp>
        <p:nvSpPr>
          <p:cNvPr id="5" name="Right Arrow 4"/>
          <p:cNvSpPr/>
          <p:nvPr/>
        </p:nvSpPr>
        <p:spPr>
          <a:xfrm>
            <a:off x="3124200" y="1092805"/>
            <a:ext cx="457200" cy="381000"/>
          </a:xfrm>
          <a:prstGeom prst="rightArrow">
            <a:avLst/>
          </a:prstGeom>
        </p:spPr>
        <p:style>
          <a:lnRef idx="0">
            <a:schemeClr val="accent4"/>
          </a:lnRef>
          <a:fillRef idx="3">
            <a:schemeClr val="accent4"/>
          </a:fillRef>
          <a:effectRef idx="3">
            <a:schemeClr val="accent4"/>
          </a:effectRef>
          <a:fontRef idx="minor">
            <a:schemeClr val="lt1"/>
          </a:fontRef>
        </p:style>
        <p:txBody>
          <a:bodyPr anchor="ctr"/>
          <a:lstStyle/>
          <a:p>
            <a:pPr algn="ctr">
              <a:defRPr/>
            </a:pPr>
            <a:endParaRPr lang="en-US">
              <a:solidFill>
                <a:srgbClr val="FFFFFF"/>
              </a:solidFill>
              <a:latin typeface="Calibri" pitchFamily="34" charset="0"/>
            </a:endParaRPr>
          </a:p>
        </p:txBody>
      </p:sp>
      <p:sp>
        <p:nvSpPr>
          <p:cNvPr id="6" name="Rectangle 1"/>
          <p:cNvSpPr>
            <a:spLocks noChangeArrowheads="1"/>
          </p:cNvSpPr>
          <p:nvPr/>
        </p:nvSpPr>
        <p:spPr bwMode="auto">
          <a:xfrm>
            <a:off x="3581400" y="1055836"/>
            <a:ext cx="5486400" cy="21929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id-ID" sz="1400" dirty="0" smtClean="0">
                <a:latin typeface="+mj-lt"/>
                <a:ea typeface="Calibri" pitchFamily="34" charset="0"/>
                <a:cs typeface="Times New Roman" pitchFamily="18" charset="0"/>
              </a:rPr>
              <a:t>Based on reality and experience when Padang Earthquake happened, Telkomsel internally itself was facing several handicaps to rapidly react especially on its telco damaged infrastructures eventhough all necessary back up equipment for recovery was delivered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050" b="0" i="0" u="none" strike="noStrike" cap="none" normalizeH="0" baseline="0" dirty="0" smtClean="0">
              <a:ln>
                <a:noFill/>
              </a:ln>
              <a:solidFill>
                <a:schemeClr val="tx1"/>
              </a:solidFill>
              <a:effectLst/>
              <a:latin typeface="+mj-lt"/>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400" b="0" i="0" u="none" strike="noStrike" cap="none" normalizeH="0" baseline="0" dirty="0" smtClean="0">
                <a:ln>
                  <a:noFill/>
                </a:ln>
                <a:solidFill>
                  <a:schemeClr val="tx1"/>
                </a:solidFill>
                <a:effectLst/>
                <a:latin typeface="+mj-lt"/>
                <a:ea typeface="Calibri" pitchFamily="34" charset="0"/>
                <a:cs typeface="Times New Roman" pitchFamily="18" charset="0"/>
              </a:rPr>
              <a:t>On the other sides, Telkomsel as leading mobile Telco Company which cover widest population based users, was highly requested</a:t>
            </a:r>
            <a:r>
              <a:rPr kumimoji="0" lang="id-ID" sz="1400" b="0" i="0" u="none" strike="noStrike" cap="none" normalizeH="0" dirty="0" smtClean="0">
                <a:ln>
                  <a:noFill/>
                </a:ln>
                <a:solidFill>
                  <a:schemeClr val="tx1"/>
                </a:solidFill>
                <a:effectLst/>
                <a:latin typeface="+mj-lt"/>
                <a:ea typeface="Calibri" pitchFamily="34" charset="0"/>
                <a:cs typeface="Times New Roman" pitchFamily="18" charset="0"/>
              </a:rPr>
              <a:t> immediate action both side in recovery actions on telco facilities as well as giving assistant and attention to surround society</a:t>
            </a:r>
            <a:endParaRPr kumimoji="0" lang="en-US" sz="2000" b="0" i="0" u="none" strike="noStrike" cap="none" normalizeH="0" baseline="0" dirty="0" smtClean="0">
              <a:ln>
                <a:noFill/>
              </a:ln>
              <a:solidFill>
                <a:schemeClr val="tx1"/>
              </a:solidFill>
              <a:effectLst/>
              <a:latin typeface="+mj-lt"/>
            </a:endParaRPr>
          </a:p>
        </p:txBody>
      </p:sp>
      <p:sp>
        <p:nvSpPr>
          <p:cNvPr id="7" name="Right Arrow 6"/>
          <p:cNvSpPr/>
          <p:nvPr/>
        </p:nvSpPr>
        <p:spPr>
          <a:xfrm>
            <a:off x="3124200" y="2312005"/>
            <a:ext cx="457200" cy="381000"/>
          </a:xfrm>
          <a:prstGeom prst="rightArrow">
            <a:avLst/>
          </a:prstGeom>
        </p:spPr>
        <p:style>
          <a:lnRef idx="0">
            <a:schemeClr val="accent4"/>
          </a:lnRef>
          <a:fillRef idx="3">
            <a:schemeClr val="accent4"/>
          </a:fillRef>
          <a:effectRef idx="3">
            <a:schemeClr val="accent4"/>
          </a:effectRef>
          <a:fontRef idx="minor">
            <a:schemeClr val="lt1"/>
          </a:fontRef>
        </p:style>
        <p:txBody>
          <a:bodyPr anchor="ctr"/>
          <a:lstStyle/>
          <a:p>
            <a:pPr algn="ctr">
              <a:defRPr/>
            </a:pPr>
            <a:endParaRPr lang="en-US">
              <a:solidFill>
                <a:srgbClr val="FFFFFF"/>
              </a:solidFill>
              <a:latin typeface="Calibri" pitchFamily="34" charset="0"/>
            </a:endParaRPr>
          </a:p>
        </p:txBody>
      </p:sp>
      <p:cxnSp>
        <p:nvCxnSpPr>
          <p:cNvPr id="8" name="Straight Connector 7"/>
          <p:cNvCxnSpPr/>
          <p:nvPr/>
        </p:nvCxnSpPr>
        <p:spPr>
          <a:xfrm>
            <a:off x="533400" y="3477344"/>
            <a:ext cx="8610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extLst>
              <p:ext uri="{D42A27DB-BD31-4B8C-83A1-F6EECF244321}">
                <p14:modId xmlns:p14="http://schemas.microsoft.com/office/powerpoint/2010/main" val="372070671"/>
              </p:ext>
            </p:extLst>
          </p:nvPr>
        </p:nvGraphicFramePr>
        <p:xfrm>
          <a:off x="107504" y="3820224"/>
          <a:ext cx="6095736" cy="1097280"/>
        </p:xfrm>
        <a:graphic>
          <a:graphicData uri="http://schemas.openxmlformats.org/drawingml/2006/table">
            <a:tbl>
              <a:tblPr firstRow="1" bandRow="1">
                <a:tableStyleId>{F5AB1C69-6EDB-4FF4-983F-18BD219EF322}</a:tableStyleId>
              </a:tblPr>
              <a:tblGrid>
                <a:gridCol w="2679748"/>
                <a:gridCol w="3415988"/>
              </a:tblGrid>
              <a:tr h="370840">
                <a:tc>
                  <a:txBody>
                    <a:bodyPr/>
                    <a:lstStyle/>
                    <a:p>
                      <a:pPr marL="114300" indent="-114300">
                        <a:buFont typeface="Arial" charset="0"/>
                        <a:buChar char="•"/>
                      </a:pPr>
                      <a:r>
                        <a:rPr lang="en-US" sz="1200" dirty="0" smtClean="0">
                          <a:solidFill>
                            <a:schemeClr val="tx1"/>
                          </a:solidFill>
                          <a:latin typeface="Calibri" pitchFamily="34" charset="0"/>
                        </a:rPr>
                        <a:t>UNPREDICTABLE</a:t>
                      </a:r>
                      <a:r>
                        <a:rPr lang="id-ID" sz="1200" dirty="0" smtClean="0">
                          <a:solidFill>
                            <a:schemeClr val="tx1"/>
                          </a:solidFill>
                          <a:latin typeface="Calibri" pitchFamily="34" charset="0"/>
                        </a:rPr>
                        <a:t> - ANYWHERE</a:t>
                      </a:r>
                      <a:endParaRPr lang="en-US" sz="1200" dirty="0" smtClean="0">
                        <a:solidFill>
                          <a:schemeClr val="tx1"/>
                        </a:solidFill>
                        <a:latin typeface="Calibri" pitchFamily="34" charset="0"/>
                      </a:endParaRPr>
                    </a:p>
                    <a:p>
                      <a:pPr marL="114300" indent="-114300">
                        <a:buFont typeface="Arial" charset="0"/>
                        <a:buChar char="•"/>
                      </a:pPr>
                      <a:r>
                        <a:rPr lang="id-ID" sz="1200" dirty="0" smtClean="0">
                          <a:solidFill>
                            <a:schemeClr val="tx1"/>
                          </a:solidFill>
                          <a:latin typeface="Calibri" pitchFamily="34" charset="0"/>
                        </a:rPr>
                        <a:t>DISFUNCTION LOCAL</a:t>
                      </a:r>
                      <a:endParaRPr lang="en-US" sz="1200" dirty="0" smtClean="0">
                        <a:solidFill>
                          <a:schemeClr val="tx1"/>
                        </a:solidFill>
                        <a:latin typeface="Calibri" pitchFamily="34" charset="0"/>
                      </a:endParaRPr>
                    </a:p>
                    <a:p>
                      <a:pPr marL="114300" indent="-114300">
                        <a:buFont typeface="Arial" charset="0"/>
                        <a:buChar char="•"/>
                      </a:pPr>
                      <a:r>
                        <a:rPr lang="en-US" sz="1200" dirty="0" smtClean="0">
                          <a:solidFill>
                            <a:schemeClr val="tx1"/>
                          </a:solidFill>
                          <a:latin typeface="Calibri" pitchFamily="34" charset="0"/>
                        </a:rPr>
                        <a:t>EMERGENCY SITUATION</a:t>
                      </a:r>
                      <a:endParaRPr lang="id-ID" sz="1200" dirty="0" smtClean="0">
                        <a:solidFill>
                          <a:schemeClr val="tx1"/>
                        </a:solidFill>
                        <a:latin typeface="Calibri" pitchFamily="34" charset="0"/>
                      </a:endParaRPr>
                    </a:p>
                    <a:p>
                      <a:pPr marL="114300" marR="0" lvl="0" indent="-114300" algn="l" defTabSz="914400" rtl="0" eaLnBrk="1" fontAlgn="base" latinLnBrk="0" hangingPunct="1">
                        <a:lnSpc>
                          <a:spcPct val="100000"/>
                        </a:lnSpc>
                        <a:spcBef>
                          <a:spcPct val="0"/>
                        </a:spcBef>
                        <a:spcAft>
                          <a:spcPct val="0"/>
                        </a:spcAft>
                        <a:buClrTx/>
                        <a:buSzTx/>
                        <a:buFont typeface="Arial" charset="0"/>
                        <a:buChar char="•"/>
                        <a:tabLst/>
                        <a:defRPr/>
                      </a:pPr>
                      <a:r>
                        <a:rPr kumimoji="0" lang="id-ID" sz="1200" b="1" i="0" u="none" strike="noStrike" kern="1200" cap="none" spc="0" normalizeH="0" baseline="0" noProof="0" dirty="0" smtClean="0">
                          <a:ln>
                            <a:noFill/>
                          </a:ln>
                          <a:solidFill>
                            <a:srgbClr val="000000"/>
                          </a:solidFill>
                          <a:effectLst/>
                          <a:uLnTx/>
                          <a:uFillTx/>
                          <a:latin typeface="Calibri" pitchFamily="34" charset="0"/>
                          <a:ea typeface="+mn-ea"/>
                          <a:cs typeface="Arial" charset="0"/>
                        </a:rPr>
                        <a:t>INFORMATION ON IMPACT / RISK</a:t>
                      </a:r>
                    </a:p>
                    <a:p>
                      <a:pPr marL="114300" marR="0" lvl="0" indent="-114300" algn="l" defTabSz="914400" rtl="0" eaLnBrk="1" fontAlgn="base" latinLnBrk="0" hangingPunct="1">
                        <a:lnSpc>
                          <a:spcPct val="100000"/>
                        </a:lnSpc>
                        <a:spcBef>
                          <a:spcPct val="0"/>
                        </a:spcBef>
                        <a:spcAft>
                          <a:spcPct val="0"/>
                        </a:spcAft>
                        <a:buClrTx/>
                        <a:buSzTx/>
                        <a:buFont typeface="Arial" charset="0"/>
                        <a:buChar char="•"/>
                        <a:tabLst/>
                        <a:defRPr/>
                      </a:pPr>
                      <a:endParaRPr kumimoji="0" lang="en-US" sz="1200" b="1" i="0" u="none" strike="noStrike" kern="1200" cap="none" spc="0" normalizeH="0" baseline="0" noProof="0" dirty="0" smtClean="0">
                        <a:ln>
                          <a:noFill/>
                        </a:ln>
                        <a:solidFill>
                          <a:srgbClr val="000000"/>
                        </a:solidFill>
                        <a:effectLst/>
                        <a:uLnTx/>
                        <a:uFillTx/>
                        <a:latin typeface="Calibri" pitchFamily="34" charset="0"/>
                        <a:ea typeface="+mn-ea"/>
                        <a:cs typeface="Arial" charset="0"/>
                      </a:endParaRPr>
                    </a:p>
                  </a:txBody>
                  <a:tcPr/>
                </a:tc>
                <a:tc>
                  <a:txBody>
                    <a:bodyPr/>
                    <a:lstStyle/>
                    <a:p>
                      <a:pPr marL="92075" indent="-92075">
                        <a:buFont typeface="Arial" pitchFamily="34" charset="0"/>
                        <a:buChar char="•"/>
                      </a:pPr>
                      <a:r>
                        <a:rPr lang="id-ID" sz="1200" dirty="0" smtClean="0">
                          <a:solidFill>
                            <a:schemeClr val="tx1"/>
                          </a:solidFill>
                          <a:latin typeface="Calibri" pitchFamily="34" charset="0"/>
                        </a:rPr>
                        <a:t>IMMADIATE EXIST OF POSCO &amp; ADVANCE</a:t>
                      </a:r>
                      <a:r>
                        <a:rPr lang="id-ID" sz="1200" baseline="0" dirty="0" smtClean="0">
                          <a:solidFill>
                            <a:schemeClr val="tx1"/>
                          </a:solidFill>
                          <a:latin typeface="Calibri" pitchFamily="34" charset="0"/>
                        </a:rPr>
                        <a:t> TEAM </a:t>
                      </a:r>
                      <a:endParaRPr lang="id-ID" sz="1200" dirty="0" smtClean="0">
                        <a:solidFill>
                          <a:schemeClr val="tx1"/>
                        </a:solidFill>
                        <a:latin typeface="Calibri" pitchFamily="34" charset="0"/>
                      </a:endParaRPr>
                    </a:p>
                    <a:p>
                      <a:pPr marL="92075" indent="-92075">
                        <a:buFont typeface="Arial" pitchFamily="34" charset="0"/>
                        <a:buChar char="•"/>
                      </a:pPr>
                      <a:r>
                        <a:rPr lang="id-ID" sz="1200" dirty="0" smtClean="0">
                          <a:solidFill>
                            <a:schemeClr val="tx1"/>
                          </a:solidFill>
                          <a:latin typeface="Calibri" pitchFamily="34" charset="0"/>
                        </a:rPr>
                        <a:t>ASSESSMENT PROCESS </a:t>
                      </a:r>
                    </a:p>
                    <a:p>
                      <a:pPr marL="92075" indent="-92075">
                        <a:buFont typeface="Arial" pitchFamily="34" charset="0"/>
                        <a:buChar char="•"/>
                      </a:pPr>
                      <a:r>
                        <a:rPr lang="en-US" sz="1200" dirty="0" smtClean="0">
                          <a:solidFill>
                            <a:schemeClr val="tx1"/>
                          </a:solidFill>
                          <a:latin typeface="Calibri" pitchFamily="34" charset="0"/>
                        </a:rPr>
                        <a:t>RESCUE PEOPLE</a:t>
                      </a:r>
                      <a:r>
                        <a:rPr lang="id-ID" sz="1200" dirty="0" smtClean="0">
                          <a:solidFill>
                            <a:schemeClr val="tx1"/>
                          </a:solidFill>
                          <a:latin typeface="Calibri" pitchFamily="34" charset="0"/>
                        </a:rPr>
                        <a:t> – EMPLOYEES</a:t>
                      </a:r>
                    </a:p>
                    <a:p>
                      <a:pPr marL="92075" indent="-92075">
                        <a:buFont typeface="Arial" pitchFamily="34" charset="0"/>
                        <a:buChar char="•"/>
                      </a:pPr>
                      <a:r>
                        <a:rPr lang="id-ID" sz="1200" dirty="0" smtClean="0">
                          <a:solidFill>
                            <a:schemeClr val="tx1"/>
                          </a:solidFill>
                          <a:latin typeface="Calibri" pitchFamily="34" charset="0"/>
                        </a:rPr>
                        <a:t>RECOVERY TELCO FACILITIES</a:t>
                      </a:r>
                      <a:endParaRPr lang="en-US" sz="1200" dirty="0" smtClean="0">
                        <a:solidFill>
                          <a:schemeClr val="tx1"/>
                        </a:solidFill>
                        <a:latin typeface="Calibri" pitchFamily="34" charset="0"/>
                      </a:endParaRPr>
                    </a:p>
                    <a:p>
                      <a:endParaRPr lang="en-US" dirty="0">
                        <a:latin typeface="Calibri" pitchFamily="34" charset="0"/>
                      </a:endParaRPr>
                    </a:p>
                  </a:txBody>
                  <a:tcPr/>
                </a:tc>
              </a:tr>
            </a:tbl>
          </a:graphicData>
        </a:graphic>
      </p:graphicFrame>
      <p:sp>
        <p:nvSpPr>
          <p:cNvPr id="10" name="TextBox 9"/>
          <p:cNvSpPr txBox="1">
            <a:spLocks noChangeArrowheads="1"/>
          </p:cNvSpPr>
          <p:nvPr/>
        </p:nvSpPr>
        <p:spPr bwMode="auto">
          <a:xfrm>
            <a:off x="107505" y="3439224"/>
            <a:ext cx="4800336" cy="369332"/>
          </a:xfrm>
          <a:prstGeom prst="rect">
            <a:avLst/>
          </a:prstGeom>
          <a:noFill/>
          <a:ln w="9525">
            <a:noFill/>
            <a:miter lim="800000"/>
            <a:headEnd/>
            <a:tailEnd/>
          </a:ln>
        </p:spPr>
        <p:txBody>
          <a:bodyPr wrap="square">
            <a:spAutoFit/>
          </a:bodyPr>
          <a:lstStyle/>
          <a:p>
            <a:r>
              <a:rPr lang="en-US" b="1" dirty="0" smtClean="0">
                <a:solidFill>
                  <a:srgbClr val="000000"/>
                </a:solidFill>
                <a:latin typeface="Calibri" pitchFamily="34" charset="0"/>
              </a:rPr>
              <a:t>Concerns</a:t>
            </a:r>
            <a:r>
              <a:rPr lang="id-ID" b="1" dirty="0" smtClean="0">
                <a:solidFill>
                  <a:srgbClr val="000000"/>
                </a:solidFill>
                <a:latin typeface="Calibri" pitchFamily="34" charset="0"/>
              </a:rPr>
              <a:t> on Disaster Situation </a:t>
            </a:r>
            <a:r>
              <a:rPr lang="en-US" b="1" dirty="0" smtClean="0">
                <a:solidFill>
                  <a:srgbClr val="000000"/>
                </a:solidFill>
                <a:latin typeface="Calibri" pitchFamily="34" charset="0"/>
              </a:rPr>
              <a:t>: </a:t>
            </a:r>
            <a:endParaRPr lang="en-US" b="1" dirty="0">
              <a:solidFill>
                <a:srgbClr val="000000"/>
              </a:solidFill>
              <a:latin typeface="Calibri" pitchFamily="34" charset="0"/>
            </a:endParaRPr>
          </a:p>
        </p:txBody>
      </p:sp>
      <p:cxnSp>
        <p:nvCxnSpPr>
          <p:cNvPr id="11" name="Straight Connector 10"/>
          <p:cNvCxnSpPr/>
          <p:nvPr/>
        </p:nvCxnSpPr>
        <p:spPr>
          <a:xfrm>
            <a:off x="533400" y="5077544"/>
            <a:ext cx="8610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ight Arrow 11"/>
          <p:cNvSpPr/>
          <p:nvPr/>
        </p:nvSpPr>
        <p:spPr>
          <a:xfrm rot="5400000">
            <a:off x="1409700" y="3134444"/>
            <a:ext cx="457200" cy="381000"/>
          </a:xfrm>
          <a:prstGeom prst="rightArrow">
            <a:avLst/>
          </a:prstGeom>
        </p:spPr>
        <p:style>
          <a:lnRef idx="0">
            <a:schemeClr val="accent4"/>
          </a:lnRef>
          <a:fillRef idx="3">
            <a:schemeClr val="accent4"/>
          </a:fillRef>
          <a:effectRef idx="3">
            <a:schemeClr val="accent4"/>
          </a:effectRef>
          <a:fontRef idx="minor">
            <a:schemeClr val="lt1"/>
          </a:fontRef>
        </p:style>
        <p:txBody>
          <a:bodyPr anchor="ctr"/>
          <a:lstStyle/>
          <a:p>
            <a:pPr algn="ctr">
              <a:defRPr/>
            </a:pPr>
            <a:endParaRPr lang="en-US">
              <a:solidFill>
                <a:srgbClr val="FFFFFF"/>
              </a:solidFill>
              <a:latin typeface="Calibri" pitchFamily="34" charset="0"/>
            </a:endParaRPr>
          </a:p>
        </p:txBody>
      </p:sp>
      <p:sp>
        <p:nvSpPr>
          <p:cNvPr id="13" name="Right Arrow 12"/>
          <p:cNvSpPr/>
          <p:nvPr/>
        </p:nvSpPr>
        <p:spPr>
          <a:xfrm rot="5400000">
            <a:off x="1409700" y="4887044"/>
            <a:ext cx="457200" cy="381000"/>
          </a:xfrm>
          <a:prstGeom prst="rightArrow">
            <a:avLst/>
          </a:prstGeom>
        </p:spPr>
        <p:style>
          <a:lnRef idx="0">
            <a:schemeClr val="accent4"/>
          </a:lnRef>
          <a:fillRef idx="3">
            <a:schemeClr val="accent4"/>
          </a:fillRef>
          <a:effectRef idx="3">
            <a:schemeClr val="accent4"/>
          </a:effectRef>
          <a:fontRef idx="minor">
            <a:schemeClr val="lt1"/>
          </a:fontRef>
        </p:style>
        <p:txBody>
          <a:bodyPr anchor="ctr"/>
          <a:lstStyle/>
          <a:p>
            <a:pPr algn="ctr">
              <a:defRPr/>
            </a:pPr>
            <a:endParaRPr lang="en-US">
              <a:solidFill>
                <a:srgbClr val="FFFFFF"/>
              </a:solidFill>
              <a:latin typeface="Calibri" pitchFamily="34" charset="0"/>
            </a:endParaRPr>
          </a:p>
        </p:txBody>
      </p:sp>
      <p:sp>
        <p:nvSpPr>
          <p:cNvPr id="14" name="Text Box 149"/>
          <p:cNvSpPr txBox="1">
            <a:spLocks noChangeArrowheads="1"/>
          </p:cNvSpPr>
          <p:nvPr/>
        </p:nvSpPr>
        <p:spPr bwMode="auto">
          <a:xfrm>
            <a:off x="457200" y="5618147"/>
            <a:ext cx="4381500" cy="830997"/>
          </a:xfrm>
          <a:prstGeom prst="rect">
            <a:avLst/>
          </a:prstGeom>
          <a:noFill/>
          <a:ln w="9525">
            <a:noFill/>
            <a:miter lim="800000"/>
            <a:headEnd/>
            <a:tailEnd/>
          </a:ln>
        </p:spPr>
        <p:txBody>
          <a:bodyPr wrap="square">
            <a:spAutoFit/>
          </a:bodyPr>
          <a:lstStyle/>
          <a:p>
            <a:r>
              <a:rPr lang="id-ID" sz="2400" b="1" dirty="0" smtClean="0">
                <a:solidFill>
                  <a:srgbClr val="FF0000"/>
                </a:solidFill>
                <a:latin typeface="Calibri" pitchFamily="34" charset="0"/>
              </a:rPr>
              <a:t>FRONT END TELKOMSEL DISASTER HANDLING PROGRAM</a:t>
            </a:r>
            <a:endParaRPr lang="en-US" sz="2400" b="1" dirty="0">
              <a:solidFill>
                <a:srgbClr val="FF0000"/>
              </a:solidFill>
              <a:latin typeface="Calibri" pitchFamily="34" charset="0"/>
            </a:endParaRPr>
          </a:p>
        </p:txBody>
      </p:sp>
      <p:sp>
        <p:nvSpPr>
          <p:cNvPr id="15" name="Right Brace 14"/>
          <p:cNvSpPr/>
          <p:nvPr/>
        </p:nvSpPr>
        <p:spPr>
          <a:xfrm>
            <a:off x="6203240" y="3884756"/>
            <a:ext cx="304800" cy="69746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graphicFrame>
        <p:nvGraphicFramePr>
          <p:cNvPr id="16" name="Table 15"/>
          <p:cNvGraphicFramePr>
            <a:graphicFrameLocks noGrp="1"/>
          </p:cNvGraphicFramePr>
          <p:nvPr>
            <p:extLst>
              <p:ext uri="{D42A27DB-BD31-4B8C-83A1-F6EECF244321}">
                <p14:modId xmlns:p14="http://schemas.microsoft.com/office/powerpoint/2010/main" val="2984537167"/>
              </p:ext>
            </p:extLst>
          </p:nvPr>
        </p:nvGraphicFramePr>
        <p:xfrm>
          <a:off x="6732240" y="3621360"/>
          <a:ext cx="2232248" cy="1371600"/>
        </p:xfrm>
        <a:graphic>
          <a:graphicData uri="http://schemas.openxmlformats.org/drawingml/2006/table">
            <a:tbl>
              <a:tblPr firstRow="1" bandRow="1">
                <a:tableStyleId>{F5AB1C69-6EDB-4FF4-983F-18BD219EF322}</a:tableStyleId>
              </a:tblPr>
              <a:tblGrid>
                <a:gridCol w="2232248"/>
              </a:tblGrid>
              <a:tr h="370840">
                <a:tc>
                  <a:txBody>
                    <a:bodyPr/>
                    <a:lstStyle/>
                    <a:p>
                      <a:pPr marL="114300" indent="-114300">
                        <a:buFont typeface="Arial" charset="0"/>
                        <a:buChar char="•"/>
                      </a:pPr>
                      <a:r>
                        <a:rPr lang="id-ID" sz="1200" dirty="0" smtClean="0">
                          <a:solidFill>
                            <a:schemeClr val="tx1"/>
                          </a:solidFill>
                          <a:latin typeface="Calibri" pitchFamily="34" charset="0"/>
                        </a:rPr>
                        <a:t>CLEAR SOP / COMMAND CENTER</a:t>
                      </a:r>
                    </a:p>
                    <a:p>
                      <a:pPr marL="114300" indent="-114300">
                        <a:buFont typeface="Arial" charset="0"/>
                        <a:buChar char="•"/>
                      </a:pPr>
                      <a:r>
                        <a:rPr lang="id-ID" sz="1200" dirty="0" smtClean="0">
                          <a:solidFill>
                            <a:schemeClr val="tx1"/>
                          </a:solidFill>
                          <a:latin typeface="Calibri" pitchFamily="34" charset="0"/>
                        </a:rPr>
                        <a:t>DAY ONE (AT LAST DAY</a:t>
                      </a:r>
                      <a:r>
                        <a:rPr lang="id-ID" sz="1200" baseline="0" dirty="0" smtClean="0">
                          <a:solidFill>
                            <a:schemeClr val="tx1"/>
                          </a:solidFill>
                          <a:latin typeface="Calibri" pitchFamily="34" charset="0"/>
                        </a:rPr>
                        <a:t> TWO) TARGET</a:t>
                      </a:r>
                    </a:p>
                    <a:p>
                      <a:pPr marL="114300" indent="-114300">
                        <a:buFont typeface="Arial" charset="0"/>
                        <a:buChar char="•"/>
                      </a:pPr>
                      <a:r>
                        <a:rPr lang="id-ID" sz="1200" baseline="0" dirty="0" smtClean="0">
                          <a:solidFill>
                            <a:schemeClr val="tx1"/>
                          </a:solidFill>
                          <a:latin typeface="Calibri" pitchFamily="34" charset="0"/>
                        </a:rPr>
                        <a:t>HIGH MOBILITY HANDLING</a:t>
                      </a:r>
                    </a:p>
                    <a:p>
                      <a:pPr marL="114300" indent="-114300">
                        <a:buFont typeface="Arial" charset="0"/>
                        <a:buChar char="•"/>
                      </a:pPr>
                      <a:r>
                        <a:rPr lang="id-ID" sz="1200" baseline="0" dirty="0" smtClean="0">
                          <a:solidFill>
                            <a:schemeClr val="tx1"/>
                          </a:solidFill>
                          <a:latin typeface="Calibri" pitchFamily="34" charset="0"/>
                        </a:rPr>
                        <a:t>PROPER EXPERTISE &amp; EQUIPMENT SUPPORT</a:t>
                      </a:r>
                    </a:p>
                  </a:txBody>
                  <a:tcPr/>
                </a:tc>
              </a:tr>
            </a:tbl>
          </a:graphicData>
        </a:graphic>
      </p:graphicFrame>
      <p:pic>
        <p:nvPicPr>
          <p:cNvPr id="17" name="Picture 4"/>
          <p:cNvPicPr>
            <a:picLocks noChangeAspect="1" noChangeArrowheads="1"/>
          </p:cNvPicPr>
          <p:nvPr/>
        </p:nvPicPr>
        <p:blipFill>
          <a:blip r:embed="rId2" cstate="print"/>
          <a:srcRect/>
          <a:stretch>
            <a:fillRect/>
          </a:stretch>
        </p:blipFill>
        <p:spPr bwMode="auto">
          <a:xfrm>
            <a:off x="6019800" y="5687144"/>
            <a:ext cx="2640000" cy="838200"/>
          </a:xfrm>
          <a:prstGeom prst="rect">
            <a:avLst/>
          </a:prstGeom>
          <a:noFill/>
          <a:ln w="9525">
            <a:noFill/>
            <a:miter lim="800000"/>
            <a:headEnd/>
            <a:tailEnd/>
          </a:ln>
          <a:effectLst/>
        </p:spPr>
      </p:pic>
      <p:sp>
        <p:nvSpPr>
          <p:cNvPr id="18" name="Right Brace 17"/>
          <p:cNvSpPr/>
          <p:nvPr/>
        </p:nvSpPr>
        <p:spPr>
          <a:xfrm>
            <a:off x="5333735" y="5506169"/>
            <a:ext cx="305065" cy="99060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9" name="TextBox 18"/>
          <p:cNvSpPr txBox="1">
            <a:spLocks noChangeArrowheads="1"/>
          </p:cNvSpPr>
          <p:nvPr/>
        </p:nvSpPr>
        <p:spPr bwMode="auto">
          <a:xfrm>
            <a:off x="5943864" y="5317812"/>
            <a:ext cx="3123936" cy="369332"/>
          </a:xfrm>
          <a:prstGeom prst="rect">
            <a:avLst/>
          </a:prstGeom>
          <a:noFill/>
          <a:ln w="9525">
            <a:noFill/>
            <a:miter lim="800000"/>
            <a:headEnd/>
            <a:tailEnd/>
          </a:ln>
        </p:spPr>
        <p:txBody>
          <a:bodyPr wrap="square">
            <a:spAutoFit/>
          </a:bodyPr>
          <a:lstStyle/>
          <a:p>
            <a:r>
              <a:rPr lang="id-ID" i="1" dirty="0" smtClean="0">
                <a:solidFill>
                  <a:srgbClr val="000000"/>
                </a:solidFill>
                <a:latin typeface="Calibri" pitchFamily="34" charset="0"/>
              </a:rPr>
              <a:t>With call sign namely..</a:t>
            </a:r>
            <a:endParaRPr lang="en-US" i="1" dirty="0">
              <a:solidFill>
                <a:srgbClr val="000000"/>
              </a:solidFill>
              <a:latin typeface="Calibri" pitchFamily="34" charset="0"/>
            </a:endParaRPr>
          </a:p>
        </p:txBody>
      </p:sp>
      <p:sp>
        <p:nvSpPr>
          <p:cNvPr id="20" name="TextBox 19"/>
          <p:cNvSpPr txBox="1">
            <a:spLocks noChangeArrowheads="1"/>
          </p:cNvSpPr>
          <p:nvPr/>
        </p:nvSpPr>
        <p:spPr bwMode="auto">
          <a:xfrm>
            <a:off x="457464" y="5306144"/>
            <a:ext cx="4038336" cy="369332"/>
          </a:xfrm>
          <a:prstGeom prst="rect">
            <a:avLst/>
          </a:prstGeom>
          <a:noFill/>
          <a:ln w="9525">
            <a:noFill/>
            <a:miter lim="800000"/>
            <a:headEnd/>
            <a:tailEnd/>
          </a:ln>
        </p:spPr>
        <p:txBody>
          <a:bodyPr wrap="square">
            <a:spAutoFit/>
          </a:bodyPr>
          <a:lstStyle/>
          <a:p>
            <a:r>
              <a:rPr lang="id-ID" i="1" dirty="0" smtClean="0">
                <a:solidFill>
                  <a:srgbClr val="000000"/>
                </a:solidFill>
                <a:latin typeface="Calibri" pitchFamily="34" charset="0"/>
              </a:rPr>
              <a:t>Then we build nation wide platform of..</a:t>
            </a:r>
            <a:endParaRPr lang="en-US" i="1" dirty="0">
              <a:solidFill>
                <a:srgbClr val="000000"/>
              </a:solidFill>
              <a:latin typeface="Calibri" pitchFamily="34" charset="0"/>
            </a:endParaRPr>
          </a:p>
        </p:txBody>
      </p:sp>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211015" y="228600"/>
            <a:ext cx="2436923" cy="838200"/>
          </a:xfrm>
          <a:prstGeom prst="rect">
            <a:avLst/>
          </a:prstGeom>
          <a:noFill/>
          <a:ln w="9525">
            <a:noFill/>
            <a:miter lim="800000"/>
            <a:headEnd/>
            <a:tailEnd/>
          </a:ln>
          <a:effectLst/>
        </p:spPr>
      </p:pic>
      <p:sp>
        <p:nvSpPr>
          <p:cNvPr id="5" name="TextBox 4"/>
          <p:cNvSpPr txBox="1"/>
          <p:nvPr/>
        </p:nvSpPr>
        <p:spPr>
          <a:xfrm>
            <a:off x="2743201" y="381003"/>
            <a:ext cx="2602523" cy="646331"/>
          </a:xfrm>
          <a:prstGeom prst="rect">
            <a:avLst/>
          </a:prstGeom>
          <a:noFill/>
        </p:spPr>
        <p:txBody>
          <a:bodyPr wrap="square" rtlCol="0">
            <a:spAutoFit/>
          </a:bodyPr>
          <a:lstStyle/>
          <a:p>
            <a:r>
              <a:rPr lang="id-ID" sz="3600" b="1" i="1" dirty="0" smtClean="0">
                <a:solidFill>
                  <a:srgbClr val="C00000"/>
                </a:solidFill>
              </a:rPr>
              <a:t>Activation..</a:t>
            </a:r>
            <a:endParaRPr lang="en-US" sz="3600" b="1" i="1" dirty="0">
              <a:solidFill>
                <a:srgbClr val="C00000"/>
              </a:solidFill>
            </a:endParaRPr>
          </a:p>
        </p:txBody>
      </p:sp>
      <p:sp>
        <p:nvSpPr>
          <p:cNvPr id="6" name="TextBox 5"/>
          <p:cNvSpPr txBox="1"/>
          <p:nvPr/>
        </p:nvSpPr>
        <p:spPr>
          <a:xfrm>
            <a:off x="140676" y="1143003"/>
            <a:ext cx="8698523" cy="461665"/>
          </a:xfrm>
          <a:prstGeom prst="rect">
            <a:avLst/>
          </a:prstGeom>
          <a:noFill/>
        </p:spPr>
        <p:txBody>
          <a:bodyPr wrap="square" rtlCol="0">
            <a:spAutoFit/>
          </a:bodyPr>
          <a:lstStyle/>
          <a:p>
            <a:r>
              <a:rPr lang="id-ID" sz="2400" b="1" i="1" dirty="0" smtClean="0">
                <a:solidFill>
                  <a:srgbClr val="C00000"/>
                </a:solidFill>
              </a:rPr>
              <a:t>..learning process </a:t>
            </a:r>
            <a:r>
              <a:rPr lang="id-ID" sz="2400" b="1" i="1" dirty="0" smtClean="0">
                <a:solidFill>
                  <a:srgbClr val="C00000"/>
                </a:solidFill>
                <a:sym typeface="Wingdings" pitchFamily="2" charset="2"/>
              </a:rPr>
              <a:t> experiences</a:t>
            </a:r>
            <a:r>
              <a:rPr lang="id-ID" sz="2400" b="1" i="1" dirty="0" smtClean="0">
                <a:solidFill>
                  <a:srgbClr val="C00000"/>
                </a:solidFill>
              </a:rPr>
              <a:t> </a:t>
            </a:r>
            <a:r>
              <a:rPr lang="id-ID" sz="2400" b="1" i="1" dirty="0" smtClean="0">
                <a:solidFill>
                  <a:srgbClr val="C00000"/>
                </a:solidFill>
                <a:sym typeface="Wingdings" pitchFamily="2" charset="2"/>
              </a:rPr>
              <a:t> </a:t>
            </a:r>
            <a:r>
              <a:rPr lang="id-ID" sz="2400" b="1" i="1" dirty="0" smtClean="0">
                <a:solidFill>
                  <a:srgbClr val="C00000"/>
                </a:solidFill>
              </a:rPr>
              <a:t>improvement </a:t>
            </a:r>
            <a:r>
              <a:rPr lang="id-ID" sz="2400" b="1" i="1" dirty="0" smtClean="0">
                <a:solidFill>
                  <a:srgbClr val="C00000"/>
                </a:solidFill>
                <a:sym typeface="Wingdings" pitchFamily="2" charset="2"/>
              </a:rPr>
              <a:t> readiness..</a:t>
            </a:r>
            <a:endParaRPr lang="en-US" sz="2400" b="1" i="1" dirty="0">
              <a:solidFill>
                <a:srgbClr val="C00000"/>
              </a:solidFill>
            </a:endParaRPr>
          </a:p>
        </p:txBody>
      </p:sp>
      <p:grpSp>
        <p:nvGrpSpPr>
          <p:cNvPr id="7" name="Group 25"/>
          <p:cNvGrpSpPr/>
          <p:nvPr/>
        </p:nvGrpSpPr>
        <p:grpSpPr>
          <a:xfrm>
            <a:off x="211015" y="1828800"/>
            <a:ext cx="7596554" cy="1524000"/>
            <a:chOff x="152400" y="1676400"/>
            <a:chExt cx="9372600" cy="1828800"/>
          </a:xfrm>
        </p:grpSpPr>
        <p:sp>
          <p:nvSpPr>
            <p:cNvPr id="8" name="TextBox 16"/>
            <p:cNvSpPr txBox="1">
              <a:spLocks noChangeArrowheads="1"/>
            </p:cNvSpPr>
            <p:nvPr/>
          </p:nvSpPr>
          <p:spPr bwMode="auto">
            <a:xfrm>
              <a:off x="2514599" y="1828800"/>
              <a:ext cx="6324600" cy="422094"/>
            </a:xfrm>
            <a:prstGeom prst="rect">
              <a:avLst/>
            </a:prstGeom>
            <a:noFill/>
            <a:ln w="9525">
              <a:noFill/>
              <a:miter lim="800000"/>
              <a:headEnd/>
              <a:tailEnd/>
            </a:ln>
          </p:spPr>
          <p:txBody>
            <a:bodyPr wrap="square">
              <a:spAutoFit/>
            </a:bodyPr>
            <a:lstStyle/>
            <a:p>
              <a:r>
                <a:rPr lang="en-US" sz="1600" b="1" dirty="0" smtClean="0">
                  <a:solidFill>
                    <a:schemeClr val="bg1"/>
                  </a:solidFill>
                </a:rPr>
                <a:t>ICT</a:t>
              </a:r>
              <a:endParaRPr lang="en-US" sz="1600" b="1" dirty="0">
                <a:solidFill>
                  <a:schemeClr val="bg1"/>
                </a:solidFill>
              </a:endParaRPr>
            </a:p>
          </p:txBody>
        </p:sp>
        <p:pic>
          <p:nvPicPr>
            <p:cNvPr id="9" name="Picture 3" descr="F:\Foto Cikole2010\Upacara Peresmian\DSC04959.JPG"/>
            <p:cNvPicPr>
              <a:picLocks noChangeAspect="1" noChangeArrowheads="1"/>
            </p:cNvPicPr>
            <p:nvPr/>
          </p:nvPicPr>
          <p:blipFill>
            <a:blip r:embed="rId3" cstate="print"/>
            <a:srcRect/>
            <a:stretch>
              <a:fillRect/>
            </a:stretch>
          </p:blipFill>
          <p:spPr bwMode="auto">
            <a:xfrm>
              <a:off x="304800" y="1676400"/>
              <a:ext cx="1827859" cy="1223608"/>
            </a:xfrm>
            <a:prstGeom prst="rect">
              <a:avLst/>
            </a:prstGeom>
            <a:noFill/>
          </p:spPr>
        </p:pic>
        <p:grpSp>
          <p:nvGrpSpPr>
            <p:cNvPr id="10" name="Group 22"/>
            <p:cNvGrpSpPr/>
            <p:nvPr/>
          </p:nvGrpSpPr>
          <p:grpSpPr>
            <a:xfrm>
              <a:off x="2209800" y="2088837"/>
              <a:ext cx="402393" cy="501963"/>
              <a:chOff x="2495850" y="792551"/>
              <a:chExt cx="402393" cy="501963"/>
            </a:xfrm>
          </p:grpSpPr>
          <p:sp>
            <p:nvSpPr>
              <p:cNvPr id="24" name="Right Arrow 23"/>
              <p:cNvSpPr/>
              <p:nvPr/>
            </p:nvSpPr>
            <p:spPr>
              <a:xfrm rot="21593256">
                <a:off x="2495850" y="792551"/>
                <a:ext cx="402393" cy="501963"/>
              </a:xfrm>
              <a:prstGeom prst="rightArrow">
                <a:avLst>
                  <a:gd name="adj1" fmla="val 60000"/>
                  <a:gd name="adj2" fmla="val 50000"/>
                </a:avLst>
              </a:prstGeom>
              <a:solidFill>
                <a:schemeClr val="tx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25" name="Right Arrow 4"/>
              <p:cNvSpPr/>
              <p:nvPr/>
            </p:nvSpPr>
            <p:spPr>
              <a:xfrm rot="21593256">
                <a:off x="2495850" y="893062"/>
                <a:ext cx="281675" cy="3011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1600" kern="1200"/>
              </a:p>
            </p:txBody>
          </p:sp>
        </p:grpSp>
        <p:pic>
          <p:nvPicPr>
            <p:cNvPr id="11" name="Picture 3" descr="E:\DOK CSR 01\IMG_3233.JPG"/>
            <p:cNvPicPr>
              <a:picLocks noChangeAspect="1" noChangeArrowheads="1"/>
            </p:cNvPicPr>
            <p:nvPr/>
          </p:nvPicPr>
          <p:blipFill>
            <a:blip r:embed="rId4" cstate="print"/>
            <a:srcRect/>
            <a:stretch>
              <a:fillRect/>
            </a:stretch>
          </p:blipFill>
          <p:spPr bwMode="auto">
            <a:xfrm>
              <a:off x="2667000" y="1676400"/>
              <a:ext cx="1828800" cy="1217295"/>
            </a:xfrm>
            <a:prstGeom prst="rect">
              <a:avLst/>
            </a:prstGeom>
            <a:noFill/>
          </p:spPr>
        </p:pic>
        <p:grpSp>
          <p:nvGrpSpPr>
            <p:cNvPr id="12" name="Group 27"/>
            <p:cNvGrpSpPr/>
            <p:nvPr/>
          </p:nvGrpSpPr>
          <p:grpSpPr>
            <a:xfrm>
              <a:off x="4572000" y="2088837"/>
              <a:ext cx="402393" cy="501963"/>
              <a:chOff x="2495850" y="792551"/>
              <a:chExt cx="402393" cy="501963"/>
            </a:xfrm>
          </p:grpSpPr>
          <p:sp>
            <p:nvSpPr>
              <p:cNvPr id="22" name="Right Arrow 21"/>
              <p:cNvSpPr/>
              <p:nvPr/>
            </p:nvSpPr>
            <p:spPr>
              <a:xfrm rot="21593256">
                <a:off x="2495850" y="792551"/>
                <a:ext cx="402393" cy="501963"/>
              </a:xfrm>
              <a:prstGeom prst="rightArrow">
                <a:avLst>
                  <a:gd name="adj1" fmla="val 60000"/>
                  <a:gd name="adj2" fmla="val 50000"/>
                </a:avLst>
              </a:prstGeom>
              <a:solidFill>
                <a:schemeClr val="tx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23" name="Right Arrow 4"/>
              <p:cNvSpPr/>
              <p:nvPr/>
            </p:nvSpPr>
            <p:spPr>
              <a:xfrm rot="21593256">
                <a:off x="2495850" y="893062"/>
                <a:ext cx="281675" cy="3011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1600" kern="1200"/>
              </a:p>
            </p:txBody>
          </p:sp>
        </p:grpSp>
        <p:pic>
          <p:nvPicPr>
            <p:cNvPr id="13" name="Picture 4" descr="E:\DOK CSR 01\TERRA\kerawang\IMG_0263.JPG"/>
            <p:cNvPicPr>
              <a:picLocks noChangeAspect="1" noChangeArrowheads="1"/>
            </p:cNvPicPr>
            <p:nvPr/>
          </p:nvPicPr>
          <p:blipFill>
            <a:blip r:embed="rId5" cstate="print"/>
            <a:srcRect/>
            <a:stretch>
              <a:fillRect/>
            </a:stretch>
          </p:blipFill>
          <p:spPr bwMode="auto">
            <a:xfrm>
              <a:off x="5029200" y="1676400"/>
              <a:ext cx="1828800" cy="1220561"/>
            </a:xfrm>
            <a:prstGeom prst="rect">
              <a:avLst/>
            </a:prstGeom>
            <a:noFill/>
          </p:spPr>
        </p:pic>
        <p:grpSp>
          <p:nvGrpSpPr>
            <p:cNvPr id="14" name="Group 31"/>
            <p:cNvGrpSpPr/>
            <p:nvPr/>
          </p:nvGrpSpPr>
          <p:grpSpPr>
            <a:xfrm>
              <a:off x="6989007" y="2088837"/>
              <a:ext cx="402393" cy="501963"/>
              <a:chOff x="2495850" y="792551"/>
              <a:chExt cx="402393" cy="501963"/>
            </a:xfrm>
          </p:grpSpPr>
          <p:sp>
            <p:nvSpPr>
              <p:cNvPr id="20" name="Right Arrow 19"/>
              <p:cNvSpPr/>
              <p:nvPr/>
            </p:nvSpPr>
            <p:spPr>
              <a:xfrm rot="21593256">
                <a:off x="2495850" y="792551"/>
                <a:ext cx="402393" cy="501963"/>
              </a:xfrm>
              <a:prstGeom prst="rightArrow">
                <a:avLst>
                  <a:gd name="adj1" fmla="val 60000"/>
                  <a:gd name="adj2" fmla="val 50000"/>
                </a:avLst>
              </a:prstGeom>
              <a:solidFill>
                <a:schemeClr val="tx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21" name="Right Arrow 4"/>
              <p:cNvSpPr/>
              <p:nvPr/>
            </p:nvSpPr>
            <p:spPr>
              <a:xfrm rot="21593256">
                <a:off x="2495850" y="893062"/>
                <a:ext cx="281675" cy="3011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1600" kern="1200"/>
              </a:p>
            </p:txBody>
          </p:sp>
        </p:grpSp>
        <p:pic>
          <p:nvPicPr>
            <p:cNvPr id="15" name="Picture 5" descr="E:\DOK CSR 01\TERRA\aceh\aceh 04.bmp"/>
            <p:cNvPicPr>
              <a:picLocks noChangeAspect="1" noChangeArrowheads="1"/>
            </p:cNvPicPr>
            <p:nvPr/>
          </p:nvPicPr>
          <p:blipFill>
            <a:blip r:embed="rId6" cstate="print"/>
            <a:srcRect/>
            <a:stretch>
              <a:fillRect/>
            </a:stretch>
          </p:blipFill>
          <p:spPr bwMode="auto">
            <a:xfrm>
              <a:off x="7467600" y="1676401"/>
              <a:ext cx="1676400" cy="1219199"/>
            </a:xfrm>
            <a:prstGeom prst="rect">
              <a:avLst/>
            </a:prstGeom>
            <a:noFill/>
          </p:spPr>
        </p:pic>
        <p:sp>
          <p:nvSpPr>
            <p:cNvPr id="16" name="Title 1"/>
            <p:cNvSpPr txBox="1">
              <a:spLocks/>
            </p:cNvSpPr>
            <p:nvPr/>
          </p:nvSpPr>
          <p:spPr bwMode="auto">
            <a:xfrm>
              <a:off x="152400" y="2971800"/>
              <a:ext cx="2133600" cy="5334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id-ID" sz="1400" kern="0" dirty="0" smtClean="0">
                  <a:latin typeface="Calibri" pitchFamily="34" charset="0"/>
                  <a:ea typeface="+mj-ea"/>
                  <a:cs typeface="+mj-cs"/>
                </a:rPr>
                <a:t>Launch</a:t>
              </a:r>
              <a:r>
                <a:rPr lang="en-US" sz="1400" kern="0" dirty="0" smtClean="0">
                  <a:latin typeface="Calibri" pitchFamily="34" charset="0"/>
                  <a:ea typeface="+mj-ea"/>
                  <a:cs typeface="+mj-cs"/>
                </a:rPr>
                <a:t> – </a:t>
              </a:r>
              <a:r>
                <a:rPr lang="en-US" sz="1400" kern="0" dirty="0" err="1" smtClean="0">
                  <a:latin typeface="Calibri" pitchFamily="34" charset="0"/>
                  <a:ea typeface="+mj-ea"/>
                  <a:cs typeface="+mj-cs"/>
                </a:rPr>
                <a:t>Cikole</a:t>
              </a:r>
              <a:r>
                <a:rPr lang="en-US" sz="1400" kern="0" dirty="0" smtClean="0">
                  <a:latin typeface="Calibri" pitchFamily="34" charset="0"/>
                  <a:ea typeface="+mj-ea"/>
                  <a:cs typeface="+mj-cs"/>
                </a:rPr>
                <a:t> Jan’10</a:t>
              </a:r>
              <a:endParaRPr kumimoji="0" lang="en-US" sz="1400" i="0" u="none" strike="noStrike" kern="0" cap="none" spc="0" normalizeH="0" baseline="0" noProof="0" dirty="0" smtClean="0">
                <a:ln>
                  <a:noFill/>
                </a:ln>
                <a:effectLst/>
                <a:uLnTx/>
                <a:uFillTx/>
                <a:latin typeface="Calibri" pitchFamily="34" charset="0"/>
                <a:ea typeface="+mj-ea"/>
                <a:cs typeface="+mj-cs"/>
              </a:endParaRPr>
            </a:p>
          </p:txBody>
        </p:sp>
        <p:sp>
          <p:nvSpPr>
            <p:cNvPr id="17" name="Title 1"/>
            <p:cNvSpPr txBox="1">
              <a:spLocks/>
            </p:cNvSpPr>
            <p:nvPr/>
          </p:nvSpPr>
          <p:spPr bwMode="auto">
            <a:xfrm>
              <a:off x="2667000" y="2971800"/>
              <a:ext cx="1905000" cy="5334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sz="1400" kern="0" dirty="0" err="1" smtClean="0">
                  <a:latin typeface="Calibri" pitchFamily="34" charset="0"/>
                  <a:ea typeface="+mj-ea"/>
                  <a:cs typeface="+mj-cs"/>
                </a:rPr>
                <a:t>Longsor</a:t>
              </a:r>
              <a:r>
                <a:rPr lang="en-US" sz="1400" kern="0" dirty="0" smtClean="0">
                  <a:latin typeface="Calibri" pitchFamily="34" charset="0"/>
                  <a:ea typeface="+mj-ea"/>
                  <a:cs typeface="+mj-cs"/>
                </a:rPr>
                <a:t> </a:t>
              </a:r>
              <a:r>
                <a:rPr lang="en-US" sz="1400" kern="0" dirty="0" err="1" smtClean="0">
                  <a:latin typeface="Calibri" pitchFamily="34" charset="0"/>
                  <a:ea typeface="+mj-ea"/>
                  <a:cs typeface="+mj-cs"/>
                </a:rPr>
                <a:t>ciwidey</a:t>
              </a:r>
              <a:endParaRPr kumimoji="0" lang="en-US" sz="1400" i="0" u="none" strike="noStrike" kern="0" cap="none" spc="0" normalizeH="0" baseline="0" noProof="0" dirty="0" smtClean="0">
                <a:ln>
                  <a:noFill/>
                </a:ln>
                <a:effectLst/>
                <a:uLnTx/>
                <a:uFillTx/>
                <a:latin typeface="Calibri" pitchFamily="34" charset="0"/>
                <a:ea typeface="+mj-ea"/>
                <a:cs typeface="+mj-cs"/>
              </a:endParaRPr>
            </a:p>
          </p:txBody>
        </p:sp>
        <p:sp>
          <p:nvSpPr>
            <p:cNvPr id="18" name="Title 1"/>
            <p:cNvSpPr txBox="1">
              <a:spLocks/>
            </p:cNvSpPr>
            <p:nvPr/>
          </p:nvSpPr>
          <p:spPr bwMode="auto">
            <a:xfrm>
              <a:off x="5029200" y="2971800"/>
              <a:ext cx="1905000" cy="5334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id-ID" sz="1400" kern="0" dirty="0" smtClean="0">
                  <a:latin typeface="Calibri" pitchFamily="34" charset="0"/>
                  <a:ea typeface="+mj-ea"/>
                  <a:cs typeface="+mj-cs"/>
                </a:rPr>
                <a:t>Banjir Bale-endah</a:t>
              </a:r>
            </a:p>
            <a:p>
              <a:pPr marL="0" marR="0" lvl="0" indent="0" defTabSz="914400" rtl="0" eaLnBrk="0" fontAlgn="base" latinLnBrk="0" hangingPunct="0">
                <a:lnSpc>
                  <a:spcPct val="100000"/>
                </a:lnSpc>
                <a:spcBef>
                  <a:spcPct val="0"/>
                </a:spcBef>
                <a:spcAft>
                  <a:spcPct val="0"/>
                </a:spcAft>
                <a:buClrTx/>
                <a:buSzTx/>
                <a:buFontTx/>
                <a:buNone/>
                <a:tabLst/>
                <a:defRPr/>
              </a:pPr>
              <a:r>
                <a:rPr lang="en-US" sz="1400" kern="0" dirty="0" err="1" smtClean="0">
                  <a:latin typeface="Calibri" pitchFamily="34" charset="0"/>
                  <a:ea typeface="+mj-ea"/>
                  <a:cs typeface="+mj-cs"/>
                </a:rPr>
                <a:t>Banjir</a:t>
              </a:r>
              <a:r>
                <a:rPr lang="en-US" sz="1400" kern="0" dirty="0" smtClean="0">
                  <a:latin typeface="Calibri" pitchFamily="34" charset="0"/>
                  <a:ea typeface="+mj-ea"/>
                  <a:cs typeface="+mj-cs"/>
                </a:rPr>
                <a:t> </a:t>
              </a:r>
              <a:r>
                <a:rPr lang="en-US" sz="1400" kern="0" dirty="0" err="1" smtClean="0">
                  <a:latin typeface="Calibri" pitchFamily="34" charset="0"/>
                  <a:ea typeface="+mj-ea"/>
                  <a:cs typeface="+mj-cs"/>
                </a:rPr>
                <a:t>Kerawang</a:t>
              </a:r>
              <a:endParaRPr kumimoji="0" lang="en-US" sz="1400" i="0" u="none" strike="noStrike" kern="0" cap="none" spc="0" normalizeH="0" baseline="0" noProof="0" dirty="0" smtClean="0">
                <a:ln>
                  <a:noFill/>
                </a:ln>
                <a:effectLst/>
                <a:uLnTx/>
                <a:uFillTx/>
                <a:latin typeface="Calibri" pitchFamily="34" charset="0"/>
                <a:ea typeface="+mj-ea"/>
                <a:cs typeface="+mj-cs"/>
              </a:endParaRPr>
            </a:p>
          </p:txBody>
        </p:sp>
        <p:sp>
          <p:nvSpPr>
            <p:cNvPr id="19" name="Title 1"/>
            <p:cNvSpPr txBox="1">
              <a:spLocks/>
            </p:cNvSpPr>
            <p:nvPr/>
          </p:nvSpPr>
          <p:spPr bwMode="auto">
            <a:xfrm>
              <a:off x="7620000" y="2971800"/>
              <a:ext cx="1905000" cy="5334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sz="1400" kern="0" dirty="0" err="1" smtClean="0">
                  <a:latin typeface="Calibri" pitchFamily="34" charset="0"/>
                  <a:ea typeface="+mj-ea"/>
                  <a:cs typeface="+mj-cs"/>
                </a:rPr>
                <a:t>Gempa</a:t>
              </a:r>
              <a:r>
                <a:rPr lang="en-US" sz="1400" kern="0" dirty="0" smtClean="0">
                  <a:latin typeface="Calibri" pitchFamily="34" charset="0"/>
                  <a:ea typeface="+mj-ea"/>
                  <a:cs typeface="+mj-cs"/>
                </a:rPr>
                <a:t> Aceh</a:t>
              </a:r>
              <a:endParaRPr kumimoji="0" lang="en-US" sz="1400" i="0" u="none" strike="noStrike" kern="0" cap="none" spc="0" normalizeH="0" baseline="0" noProof="0" dirty="0" smtClean="0">
                <a:ln>
                  <a:noFill/>
                </a:ln>
                <a:effectLst/>
                <a:uLnTx/>
                <a:uFillTx/>
                <a:latin typeface="Calibri" pitchFamily="34" charset="0"/>
                <a:ea typeface="+mj-ea"/>
                <a:cs typeface="+mj-cs"/>
              </a:endParaRPr>
            </a:p>
          </p:txBody>
        </p:sp>
      </p:grpSp>
      <p:grpSp>
        <p:nvGrpSpPr>
          <p:cNvPr id="26" name="Group 129"/>
          <p:cNvGrpSpPr/>
          <p:nvPr/>
        </p:nvGrpSpPr>
        <p:grpSpPr>
          <a:xfrm>
            <a:off x="2378428" y="3657600"/>
            <a:ext cx="2921751" cy="1066800"/>
            <a:chOff x="2092570" y="3810000"/>
            <a:chExt cx="3165230" cy="1066800"/>
          </a:xfrm>
        </p:grpSpPr>
        <p:pic>
          <p:nvPicPr>
            <p:cNvPr id="27" name="Picture 3" descr="F:\wasior pilihan web\IMG_2747.JPG"/>
            <p:cNvPicPr>
              <a:picLocks noChangeAspect="1" noChangeArrowheads="1"/>
            </p:cNvPicPr>
            <p:nvPr/>
          </p:nvPicPr>
          <p:blipFill>
            <a:blip r:embed="rId7" cstate="print"/>
            <a:srcRect/>
            <a:stretch>
              <a:fillRect/>
            </a:stretch>
          </p:blipFill>
          <p:spPr bwMode="auto">
            <a:xfrm>
              <a:off x="2092570" y="3834007"/>
              <a:ext cx="1581380" cy="1042793"/>
            </a:xfrm>
            <a:prstGeom prst="rect">
              <a:avLst/>
            </a:prstGeom>
            <a:noFill/>
          </p:spPr>
        </p:pic>
        <p:pic>
          <p:nvPicPr>
            <p:cNvPr id="28" name="Picture 4" descr="F:\wasior pilihan web\IMG_2784.JPG"/>
            <p:cNvPicPr>
              <a:picLocks noChangeAspect="1" noChangeArrowheads="1"/>
            </p:cNvPicPr>
            <p:nvPr/>
          </p:nvPicPr>
          <p:blipFill>
            <a:blip r:embed="rId8" cstate="print"/>
            <a:srcRect/>
            <a:stretch>
              <a:fillRect/>
            </a:stretch>
          </p:blipFill>
          <p:spPr bwMode="auto">
            <a:xfrm>
              <a:off x="3640015" y="3810000"/>
              <a:ext cx="1617785" cy="1066799"/>
            </a:xfrm>
            <a:prstGeom prst="rect">
              <a:avLst/>
            </a:prstGeom>
            <a:noFill/>
          </p:spPr>
        </p:pic>
      </p:grpSp>
      <p:grpSp>
        <p:nvGrpSpPr>
          <p:cNvPr id="29" name="Group 109"/>
          <p:cNvGrpSpPr/>
          <p:nvPr/>
        </p:nvGrpSpPr>
        <p:grpSpPr>
          <a:xfrm>
            <a:off x="4406530" y="5410200"/>
            <a:ext cx="3024554" cy="1143000"/>
            <a:chOff x="4876799" y="4495800"/>
            <a:chExt cx="3124201" cy="1067637"/>
          </a:xfrm>
        </p:grpSpPr>
        <p:pic>
          <p:nvPicPr>
            <p:cNvPr id="30" name="Picture 6" descr="F:\terra manado\IMG_3651.JPG"/>
            <p:cNvPicPr>
              <a:picLocks noChangeAspect="1" noChangeArrowheads="1"/>
            </p:cNvPicPr>
            <p:nvPr/>
          </p:nvPicPr>
          <p:blipFill>
            <a:blip r:embed="rId9" cstate="print"/>
            <a:srcRect/>
            <a:stretch>
              <a:fillRect/>
            </a:stretch>
          </p:blipFill>
          <p:spPr bwMode="auto">
            <a:xfrm>
              <a:off x="4876799" y="4495800"/>
              <a:ext cx="1564641" cy="1043909"/>
            </a:xfrm>
            <a:prstGeom prst="rect">
              <a:avLst/>
            </a:prstGeom>
            <a:noFill/>
          </p:spPr>
        </p:pic>
        <p:pic>
          <p:nvPicPr>
            <p:cNvPr id="31" name="Picture 7" descr="F:\terra manado\IMG_3667.JPG"/>
            <p:cNvPicPr>
              <a:picLocks noChangeAspect="1" noChangeArrowheads="1"/>
            </p:cNvPicPr>
            <p:nvPr/>
          </p:nvPicPr>
          <p:blipFill>
            <a:blip r:embed="rId10" cstate="print"/>
            <a:srcRect/>
            <a:stretch>
              <a:fillRect/>
            </a:stretch>
          </p:blipFill>
          <p:spPr bwMode="auto">
            <a:xfrm>
              <a:off x="6400800" y="4495803"/>
              <a:ext cx="1600200" cy="1067634"/>
            </a:xfrm>
            <a:prstGeom prst="rect">
              <a:avLst/>
            </a:prstGeom>
            <a:noFill/>
          </p:spPr>
        </p:pic>
      </p:grpSp>
      <p:grpSp>
        <p:nvGrpSpPr>
          <p:cNvPr id="32" name="Group 128"/>
          <p:cNvGrpSpPr/>
          <p:nvPr/>
        </p:nvGrpSpPr>
        <p:grpSpPr>
          <a:xfrm>
            <a:off x="773723" y="5373216"/>
            <a:ext cx="2954215" cy="1107833"/>
            <a:chOff x="609600" y="5410199"/>
            <a:chExt cx="3200400" cy="1107833"/>
          </a:xfrm>
        </p:grpSpPr>
        <p:pic>
          <p:nvPicPr>
            <p:cNvPr id="33" name="Picture 9" descr="F:\pilihan merapi fase 2 web size\IMG_0872.jpg"/>
            <p:cNvPicPr>
              <a:picLocks noChangeAspect="1" noChangeArrowheads="1"/>
            </p:cNvPicPr>
            <p:nvPr/>
          </p:nvPicPr>
          <p:blipFill>
            <a:blip r:embed="rId11" cstate="print"/>
            <a:srcRect/>
            <a:stretch>
              <a:fillRect/>
            </a:stretch>
          </p:blipFill>
          <p:spPr bwMode="auto">
            <a:xfrm>
              <a:off x="609600" y="5410199"/>
              <a:ext cx="1632794" cy="1095629"/>
            </a:xfrm>
            <a:prstGeom prst="rect">
              <a:avLst/>
            </a:prstGeom>
            <a:noFill/>
          </p:spPr>
        </p:pic>
        <p:pic>
          <p:nvPicPr>
            <p:cNvPr id="34" name="Picture 16" descr="F:\pilihan merapi fase 2 web size\IMG_0068.JPG"/>
            <p:cNvPicPr>
              <a:picLocks noChangeAspect="1" noChangeArrowheads="1"/>
            </p:cNvPicPr>
            <p:nvPr/>
          </p:nvPicPr>
          <p:blipFill>
            <a:blip r:embed="rId12" cstate="print"/>
            <a:srcRect/>
            <a:stretch>
              <a:fillRect/>
            </a:stretch>
          </p:blipFill>
          <p:spPr bwMode="auto">
            <a:xfrm>
              <a:off x="2209799" y="5410200"/>
              <a:ext cx="1600201" cy="1107832"/>
            </a:xfrm>
            <a:prstGeom prst="rect">
              <a:avLst/>
            </a:prstGeom>
            <a:noFill/>
          </p:spPr>
        </p:pic>
      </p:grpSp>
      <p:grpSp>
        <p:nvGrpSpPr>
          <p:cNvPr id="35" name="Group 126"/>
          <p:cNvGrpSpPr/>
          <p:nvPr/>
        </p:nvGrpSpPr>
        <p:grpSpPr>
          <a:xfrm>
            <a:off x="5978769" y="3657603"/>
            <a:ext cx="3024554" cy="1076807"/>
            <a:chOff x="3886201" y="5410200"/>
            <a:chExt cx="3505199" cy="1076807"/>
          </a:xfrm>
        </p:grpSpPr>
        <p:pic>
          <p:nvPicPr>
            <p:cNvPr id="36" name="Picture 3"/>
            <p:cNvPicPr>
              <a:picLocks noChangeAspect="1" noChangeArrowheads="1"/>
            </p:cNvPicPr>
            <p:nvPr/>
          </p:nvPicPr>
          <p:blipFill>
            <a:blip r:embed="rId13" cstate="print"/>
            <a:srcRect/>
            <a:stretch>
              <a:fillRect/>
            </a:stretch>
          </p:blipFill>
          <p:spPr bwMode="auto">
            <a:xfrm>
              <a:off x="3886201" y="5410200"/>
              <a:ext cx="1752600" cy="1076807"/>
            </a:xfrm>
            <a:prstGeom prst="rect">
              <a:avLst/>
            </a:prstGeom>
            <a:noFill/>
            <a:ln w="9525">
              <a:noFill/>
              <a:miter lim="800000"/>
              <a:headEnd/>
              <a:tailEnd/>
            </a:ln>
            <a:effectLst/>
          </p:spPr>
        </p:pic>
        <p:pic>
          <p:nvPicPr>
            <p:cNvPr id="37" name="Picture 10"/>
            <p:cNvPicPr>
              <a:picLocks noChangeAspect="1" noChangeArrowheads="1"/>
            </p:cNvPicPr>
            <p:nvPr/>
          </p:nvPicPr>
          <p:blipFill>
            <a:blip r:embed="rId14" cstate="print"/>
            <a:srcRect/>
            <a:stretch>
              <a:fillRect/>
            </a:stretch>
          </p:blipFill>
          <p:spPr bwMode="auto">
            <a:xfrm>
              <a:off x="5638800" y="5410200"/>
              <a:ext cx="1752600" cy="1076805"/>
            </a:xfrm>
            <a:prstGeom prst="rect">
              <a:avLst/>
            </a:prstGeom>
            <a:noFill/>
            <a:ln w="9525">
              <a:noFill/>
              <a:miter lim="800000"/>
              <a:headEnd/>
              <a:tailEnd/>
            </a:ln>
            <a:effectLst/>
          </p:spPr>
        </p:pic>
      </p:grpSp>
      <p:sp>
        <p:nvSpPr>
          <p:cNvPr id="38" name="Right Arrow 37"/>
          <p:cNvSpPr/>
          <p:nvPr/>
        </p:nvSpPr>
        <p:spPr>
          <a:xfrm rot="21593256">
            <a:off x="1853972" y="3962748"/>
            <a:ext cx="326142" cy="418303"/>
          </a:xfrm>
          <a:prstGeom prst="rightArrow">
            <a:avLst>
              <a:gd name="adj1" fmla="val 60000"/>
              <a:gd name="adj2" fmla="val 50000"/>
            </a:avLst>
          </a:prstGeom>
          <a:solidFill>
            <a:schemeClr val="tx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39" name="Right Arrow 38"/>
          <p:cNvSpPr/>
          <p:nvPr/>
        </p:nvSpPr>
        <p:spPr>
          <a:xfrm rot="21593256">
            <a:off x="5511572" y="3962748"/>
            <a:ext cx="326142" cy="418303"/>
          </a:xfrm>
          <a:prstGeom prst="rightArrow">
            <a:avLst>
              <a:gd name="adj1" fmla="val 60000"/>
              <a:gd name="adj2" fmla="val 50000"/>
            </a:avLst>
          </a:prstGeom>
          <a:solidFill>
            <a:schemeClr val="tx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40" name="Right Arrow 39"/>
          <p:cNvSpPr/>
          <p:nvPr/>
        </p:nvSpPr>
        <p:spPr>
          <a:xfrm rot="21593256">
            <a:off x="281734" y="5753553"/>
            <a:ext cx="326142" cy="418303"/>
          </a:xfrm>
          <a:prstGeom prst="rightArrow">
            <a:avLst>
              <a:gd name="adj1" fmla="val 60000"/>
              <a:gd name="adj2" fmla="val 50000"/>
            </a:avLst>
          </a:prstGeom>
          <a:solidFill>
            <a:schemeClr val="tx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41" name="Right Arrow 40"/>
          <p:cNvSpPr/>
          <p:nvPr/>
        </p:nvSpPr>
        <p:spPr>
          <a:xfrm rot="21593256">
            <a:off x="3939334" y="5753553"/>
            <a:ext cx="326142" cy="418303"/>
          </a:xfrm>
          <a:prstGeom prst="rightArrow">
            <a:avLst>
              <a:gd name="adj1" fmla="val 60000"/>
              <a:gd name="adj2" fmla="val 50000"/>
            </a:avLst>
          </a:prstGeom>
          <a:solidFill>
            <a:schemeClr val="tx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42" name="Title 1"/>
          <p:cNvSpPr txBox="1">
            <a:spLocks/>
          </p:cNvSpPr>
          <p:nvPr/>
        </p:nvSpPr>
        <p:spPr bwMode="auto">
          <a:xfrm>
            <a:off x="2954215" y="4813300"/>
            <a:ext cx="1688123" cy="4445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id-ID" sz="1400" kern="0" dirty="0" smtClean="0">
                <a:latin typeface="Calibri" pitchFamily="34" charset="0"/>
                <a:ea typeface="+mj-ea"/>
                <a:cs typeface="+mj-cs"/>
              </a:rPr>
              <a:t>Banjir longsor Wasior</a:t>
            </a:r>
            <a:endParaRPr kumimoji="0" lang="en-US" sz="1400" i="0" u="none" strike="noStrike" kern="0" cap="none" spc="0" normalizeH="0" baseline="0" noProof="0" dirty="0" smtClean="0">
              <a:ln>
                <a:noFill/>
              </a:ln>
              <a:effectLst/>
              <a:uLnTx/>
              <a:uFillTx/>
              <a:latin typeface="Calibri" pitchFamily="34" charset="0"/>
              <a:ea typeface="+mj-ea"/>
              <a:cs typeface="+mj-cs"/>
            </a:endParaRPr>
          </a:p>
        </p:txBody>
      </p:sp>
      <p:sp>
        <p:nvSpPr>
          <p:cNvPr id="43" name="Title 1"/>
          <p:cNvSpPr txBox="1">
            <a:spLocks/>
          </p:cNvSpPr>
          <p:nvPr/>
        </p:nvSpPr>
        <p:spPr bwMode="auto">
          <a:xfrm>
            <a:off x="6682155" y="4800600"/>
            <a:ext cx="1688123" cy="4445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id-ID" sz="1400" kern="0" dirty="0" smtClean="0">
                <a:latin typeface="Calibri" pitchFamily="34" charset="0"/>
                <a:ea typeface="+mj-ea"/>
                <a:cs typeface="+mj-cs"/>
              </a:rPr>
              <a:t>Tsunami Mentawai</a:t>
            </a:r>
            <a:endParaRPr kumimoji="0" lang="en-US" sz="1400" i="0" u="none" strike="noStrike" kern="0" cap="none" spc="0" normalizeH="0" baseline="0" noProof="0" dirty="0" smtClean="0">
              <a:ln>
                <a:noFill/>
              </a:ln>
              <a:effectLst/>
              <a:uLnTx/>
              <a:uFillTx/>
              <a:latin typeface="Calibri" pitchFamily="34" charset="0"/>
              <a:ea typeface="+mj-ea"/>
              <a:cs typeface="+mj-cs"/>
            </a:endParaRPr>
          </a:p>
        </p:txBody>
      </p:sp>
      <p:sp>
        <p:nvSpPr>
          <p:cNvPr id="44" name="Title 1"/>
          <p:cNvSpPr txBox="1">
            <a:spLocks/>
          </p:cNvSpPr>
          <p:nvPr/>
        </p:nvSpPr>
        <p:spPr bwMode="auto">
          <a:xfrm>
            <a:off x="1587733" y="6453336"/>
            <a:ext cx="1688123" cy="4445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id-ID" sz="1400" kern="0" dirty="0" smtClean="0">
                <a:latin typeface="Calibri" pitchFamily="34" charset="0"/>
                <a:ea typeface="+mj-ea"/>
                <a:cs typeface="+mj-cs"/>
              </a:rPr>
              <a:t>Bencana Merapi</a:t>
            </a:r>
            <a:endParaRPr kumimoji="0" lang="en-US" sz="1400" i="0" u="none" strike="noStrike" kern="0" cap="none" spc="0" normalizeH="0" baseline="0" noProof="0" dirty="0" smtClean="0">
              <a:ln>
                <a:noFill/>
              </a:ln>
              <a:effectLst/>
              <a:uLnTx/>
              <a:uFillTx/>
              <a:latin typeface="Calibri" pitchFamily="34" charset="0"/>
              <a:ea typeface="+mj-ea"/>
              <a:cs typeface="+mj-cs"/>
            </a:endParaRPr>
          </a:p>
        </p:txBody>
      </p:sp>
      <p:sp>
        <p:nvSpPr>
          <p:cNvPr id="45" name="Title 1"/>
          <p:cNvSpPr txBox="1">
            <a:spLocks/>
          </p:cNvSpPr>
          <p:nvPr/>
        </p:nvSpPr>
        <p:spPr bwMode="auto">
          <a:xfrm>
            <a:off x="5134709" y="6512892"/>
            <a:ext cx="1688123" cy="4445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id-ID" sz="1400" kern="0" dirty="0" smtClean="0">
                <a:latin typeface="Calibri" pitchFamily="34" charset="0"/>
                <a:ea typeface="+mj-ea"/>
                <a:cs typeface="+mj-cs"/>
              </a:rPr>
              <a:t>ARF DIREX Manado</a:t>
            </a:r>
            <a:endParaRPr kumimoji="0" lang="en-US" sz="1400" i="0" u="none" strike="noStrike" kern="0" cap="none" spc="0" normalizeH="0" baseline="0" noProof="0" dirty="0" smtClean="0">
              <a:ln>
                <a:noFill/>
              </a:ln>
              <a:effectLst/>
              <a:uLnTx/>
              <a:uFillTx/>
              <a:latin typeface="Calibri" pitchFamily="34" charset="0"/>
              <a:ea typeface="+mj-ea"/>
              <a:cs typeface="+mj-cs"/>
            </a:endParaRPr>
          </a:p>
        </p:txBody>
      </p:sp>
      <p:pic>
        <p:nvPicPr>
          <p:cNvPr id="46" name="Picture 2" descr="G:\foto\IMG_2298.JPG"/>
          <p:cNvPicPr>
            <a:picLocks noChangeAspect="1" noChangeArrowheads="1"/>
          </p:cNvPicPr>
          <p:nvPr/>
        </p:nvPicPr>
        <p:blipFill>
          <a:blip r:embed="rId15" cstate="print"/>
          <a:srcRect/>
          <a:stretch>
            <a:fillRect/>
          </a:stretch>
        </p:blipFill>
        <p:spPr bwMode="auto">
          <a:xfrm>
            <a:off x="351692" y="3695700"/>
            <a:ext cx="1266092" cy="1028700"/>
          </a:xfrm>
          <a:prstGeom prst="rect">
            <a:avLst/>
          </a:prstGeom>
          <a:noFill/>
        </p:spPr>
      </p:pic>
      <p:sp>
        <p:nvSpPr>
          <p:cNvPr id="47" name="Title 1"/>
          <p:cNvSpPr txBox="1">
            <a:spLocks/>
          </p:cNvSpPr>
          <p:nvPr/>
        </p:nvSpPr>
        <p:spPr bwMode="auto">
          <a:xfrm>
            <a:off x="351692" y="4800600"/>
            <a:ext cx="1688123" cy="4445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lang="id-ID" sz="1400" kern="0" dirty="0" smtClean="0">
                <a:latin typeface="Calibri" pitchFamily="34" charset="0"/>
                <a:ea typeface="+mj-ea"/>
                <a:cs typeface="+mj-cs"/>
              </a:rPr>
              <a:t>Sinabung Medan</a:t>
            </a:r>
            <a:endParaRPr kumimoji="0" lang="en-US" sz="1400" i="0" u="none" strike="noStrike" kern="0" cap="none" spc="0" normalizeH="0" baseline="0" noProof="0" dirty="0" smtClean="0">
              <a:ln>
                <a:noFill/>
              </a:ln>
              <a:effectLst/>
              <a:uLnTx/>
              <a:uFillTx/>
              <a:latin typeface="Calibri" pitchFamily="34" charset="0"/>
              <a:ea typeface="+mj-ea"/>
              <a:cs typeface="+mj-cs"/>
            </a:endParaRPr>
          </a:p>
        </p:txBody>
      </p:sp>
      <p:sp>
        <p:nvSpPr>
          <p:cNvPr id="48" name="Right Arrow 47"/>
          <p:cNvSpPr/>
          <p:nvPr/>
        </p:nvSpPr>
        <p:spPr>
          <a:xfrm rot="21593256">
            <a:off x="7667271" y="2133949"/>
            <a:ext cx="326142" cy="418303"/>
          </a:xfrm>
          <a:prstGeom prst="rightArrow">
            <a:avLst>
              <a:gd name="adj1" fmla="val 60000"/>
              <a:gd name="adj2" fmla="val 50000"/>
            </a:avLst>
          </a:prstGeom>
          <a:solidFill>
            <a:schemeClr val="tx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pic>
        <p:nvPicPr>
          <p:cNvPr id="49" name="Picture 2" descr="G:\foto\IMG_2298.JPG"/>
          <p:cNvPicPr>
            <a:picLocks noChangeAspect="1" noChangeArrowheads="1"/>
          </p:cNvPicPr>
          <p:nvPr/>
        </p:nvPicPr>
        <p:blipFill>
          <a:blip r:embed="rId16" cstate="print"/>
          <a:srcRect/>
          <a:stretch>
            <a:fillRect/>
          </a:stretch>
        </p:blipFill>
        <p:spPr bwMode="auto">
          <a:xfrm>
            <a:off x="8018586" y="2057400"/>
            <a:ext cx="750277" cy="609600"/>
          </a:xfrm>
          <a:prstGeom prst="rect">
            <a:avLst/>
          </a:prstGeom>
          <a:noFill/>
        </p:spPr>
      </p:pic>
      <p:cxnSp>
        <p:nvCxnSpPr>
          <p:cNvPr id="50" name="Shape 155"/>
          <p:cNvCxnSpPr>
            <a:stCxn id="49" idx="2"/>
            <a:endCxn id="46" idx="0"/>
          </p:cNvCxnSpPr>
          <p:nvPr/>
        </p:nvCxnSpPr>
        <p:spPr>
          <a:xfrm rot="5400000">
            <a:off x="4174881" y="-523142"/>
            <a:ext cx="1028700" cy="7408985"/>
          </a:xfrm>
          <a:prstGeom prst="bentConnector3">
            <a:avLst>
              <a:gd name="adj1" fmla="val 83168"/>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hape 155"/>
          <p:cNvCxnSpPr>
            <a:stCxn id="37" idx="2"/>
            <a:endCxn id="33" idx="0"/>
          </p:cNvCxnSpPr>
          <p:nvPr/>
        </p:nvCxnSpPr>
        <p:spPr>
          <a:xfrm rot="5400000">
            <a:off x="4567849" y="1693880"/>
            <a:ext cx="638808" cy="671986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Right Arrow 51"/>
          <p:cNvSpPr/>
          <p:nvPr/>
        </p:nvSpPr>
        <p:spPr>
          <a:xfrm rot="21593256">
            <a:off x="7526595" y="5753551"/>
            <a:ext cx="326142" cy="418303"/>
          </a:xfrm>
          <a:prstGeom prst="rightArrow">
            <a:avLst>
              <a:gd name="adj1" fmla="val 60000"/>
              <a:gd name="adj2" fmla="val 50000"/>
            </a:avLst>
          </a:prstGeom>
          <a:solidFill>
            <a:schemeClr val="tx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pic>
        <p:nvPicPr>
          <p:cNvPr id="53" name="Picture 52" descr="icon_video_manager_126x126.jpg"/>
          <p:cNvPicPr>
            <a:picLocks noChangeAspect="1"/>
          </p:cNvPicPr>
          <p:nvPr/>
        </p:nvPicPr>
        <p:blipFill>
          <a:blip r:embed="rId17" cstate="print"/>
          <a:stretch>
            <a:fillRect/>
          </a:stretch>
        </p:blipFill>
        <p:spPr>
          <a:xfrm>
            <a:off x="7948246" y="5486400"/>
            <a:ext cx="984738" cy="1066800"/>
          </a:xfrm>
          <a:prstGeom prst="rect">
            <a:avLst/>
          </a:prstGeom>
        </p:spPr>
      </p:pic>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2" y="1415531"/>
            <a:ext cx="8440615" cy="381000"/>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id-ID" sz="1400" b="1" i="0" u="none" strike="noStrike" kern="0" cap="none" spc="0" normalizeH="0" baseline="0" noProof="0" dirty="0" smtClean="0">
                <a:ln>
                  <a:noFill/>
                </a:ln>
                <a:solidFill>
                  <a:schemeClr val="tx2"/>
                </a:solidFill>
                <a:effectLst/>
                <a:uLnTx/>
                <a:uFillTx/>
                <a:latin typeface="+mj-lt"/>
                <a:ea typeface="+mj-ea"/>
                <a:cs typeface="+mj-cs"/>
              </a:rPr>
              <a:t>Several Qualified</a:t>
            </a:r>
            <a:r>
              <a:rPr kumimoji="0" lang="id-ID" sz="1400" b="1" i="0" u="none" strike="noStrike" kern="0" cap="none" spc="0" normalizeH="0" noProof="0" dirty="0" smtClean="0">
                <a:ln>
                  <a:noFill/>
                </a:ln>
                <a:solidFill>
                  <a:schemeClr val="tx2"/>
                </a:solidFill>
                <a:effectLst/>
                <a:uLnTx/>
                <a:uFillTx/>
                <a:latin typeface="+mj-lt"/>
                <a:ea typeface="+mj-ea"/>
                <a:cs typeface="+mj-cs"/>
              </a:rPr>
              <a:t> Partners </a:t>
            </a:r>
            <a:r>
              <a:rPr kumimoji="0" lang="id-ID" sz="1400" i="0" u="none" strike="noStrike" kern="0" cap="none" spc="0" normalizeH="0" noProof="0" dirty="0" smtClean="0">
                <a:ln>
                  <a:noFill/>
                </a:ln>
                <a:solidFill>
                  <a:schemeClr val="tx2"/>
                </a:solidFill>
                <a:effectLst/>
                <a:uLnTx/>
                <a:uFillTx/>
                <a:latin typeface="+mj-lt"/>
                <a:ea typeface="+mj-ea"/>
                <a:cs typeface="+mj-cs"/>
              </a:rPr>
              <a:t>have been engaged as Company arm’s length on disaster </a:t>
            </a:r>
            <a:r>
              <a:rPr lang="id-ID" sz="1400" kern="0" dirty="0" smtClean="0">
                <a:solidFill>
                  <a:schemeClr val="tx2"/>
                </a:solidFill>
                <a:latin typeface="+mj-lt"/>
                <a:ea typeface="+mj-ea"/>
                <a:cs typeface="+mj-cs"/>
              </a:rPr>
              <a:t>handling </a:t>
            </a:r>
            <a:r>
              <a:rPr kumimoji="0" lang="id-ID" sz="1400" i="0" u="none" strike="noStrike" kern="0" cap="none" spc="0" normalizeH="0" noProof="0" dirty="0" smtClean="0">
                <a:ln>
                  <a:noFill/>
                </a:ln>
                <a:solidFill>
                  <a:schemeClr val="tx2"/>
                </a:solidFill>
                <a:effectLst/>
                <a:uLnTx/>
                <a:uFillTx/>
                <a:latin typeface="+mj-lt"/>
                <a:ea typeface="+mj-ea"/>
                <a:cs typeface="+mj-cs"/>
              </a:rPr>
              <a:t>situation</a:t>
            </a:r>
            <a:endParaRPr kumimoji="0" lang="id-ID" sz="1400" i="0" u="none" strike="noStrike" kern="0" cap="none" spc="0" normalizeH="0" baseline="0" noProof="0" dirty="0" smtClean="0">
              <a:ln>
                <a:noFill/>
              </a:ln>
              <a:solidFill>
                <a:schemeClr val="tx2"/>
              </a:solidFill>
              <a:effectLst/>
              <a:uLnTx/>
              <a:uFillTx/>
              <a:latin typeface="+mj-lt"/>
              <a:ea typeface="+mj-ea"/>
              <a:cs typeface="+mj-cs"/>
            </a:endParaRPr>
          </a:p>
        </p:txBody>
      </p:sp>
      <p:sp>
        <p:nvSpPr>
          <p:cNvPr id="3" name="Rounded Rectangle 2"/>
          <p:cNvSpPr/>
          <p:nvPr/>
        </p:nvSpPr>
        <p:spPr>
          <a:xfrm>
            <a:off x="4736124" y="4768332"/>
            <a:ext cx="1336430" cy="611363"/>
          </a:xfrm>
          <a:prstGeom prst="roundRect">
            <a:avLst>
              <a:gd name="adj" fmla="val 10000"/>
            </a:avLst>
          </a:prstGeom>
          <a:blipFill rotWithShape="0">
            <a:blip r:embed="rId2" cstate="prin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sp>
      <p:sp>
        <p:nvSpPr>
          <p:cNvPr id="4" name="Rounded Rectangle 3"/>
          <p:cNvSpPr/>
          <p:nvPr/>
        </p:nvSpPr>
        <p:spPr>
          <a:xfrm>
            <a:off x="378071" y="4996931"/>
            <a:ext cx="3656135" cy="914400"/>
          </a:xfrm>
          <a:prstGeom prst="roundRect">
            <a:avLst/>
          </a:prstGeom>
          <a:solidFill>
            <a:schemeClr val="bg1">
              <a:lumMod val="95000"/>
            </a:schemeClr>
          </a:solidFill>
          <a:ln w="25400" cap="flat" cmpd="sng" algn="ctr">
            <a:solidFill>
              <a:schemeClr val="bg1">
                <a:lumMod val="85000"/>
              </a:schemeClr>
            </a:solidFill>
            <a:prstDash val="solid"/>
          </a:ln>
          <a:effectLst/>
          <a:scene3d>
            <a:camera prst="orthographicFront">
              <a:rot lat="0" lon="0" rev="0"/>
            </a:camera>
            <a:lightRig rig="contrasting" dir="t">
              <a:rot lat="0" lon="0" rev="7800000"/>
            </a:lightRig>
          </a:scene3d>
          <a:sp3d>
            <a:bevelT w="139700" h="139700"/>
          </a:sp3d>
        </p:spPr>
        <p:txBody>
          <a:bodyPr anchor="ctr"/>
          <a:lstStyle/>
          <a:p>
            <a:pPr marL="0" marR="0" lvl="0" indent="0" defTabSz="914400" eaLnBrk="1" fontAlgn="auto" latinLnBrk="0" hangingPunct="1">
              <a:lnSpc>
                <a:spcPct val="100000"/>
              </a:lnSpc>
              <a:spcBef>
                <a:spcPts val="0"/>
              </a:spcBef>
              <a:spcAft>
                <a:spcPts val="0"/>
              </a:spcAft>
              <a:buClrTx/>
              <a:buSzTx/>
              <a:buFont typeface="Arial" pitchFamily="34" charset="0"/>
              <a:buChar char="•"/>
              <a:tabLst>
                <a:tab pos="117475" algn="l"/>
              </a:tabLst>
              <a:defRPr/>
            </a:pPr>
            <a:r>
              <a:rPr kumimoji="0" lang="en-US" sz="1200" b="1" i="0" u="none" strike="noStrike" kern="0" cap="none" spc="0" normalizeH="0" baseline="0" noProof="0" dirty="0">
                <a:ln>
                  <a:noFill/>
                </a:ln>
                <a:effectLst/>
                <a:uLnTx/>
                <a:uFillTx/>
                <a:latin typeface="Calibri"/>
                <a:ea typeface="+mn-ea"/>
                <a:cs typeface="+mn-cs"/>
              </a:rPr>
              <a:t> 	Disaster relief – public service, </a:t>
            </a:r>
            <a:r>
              <a:rPr kumimoji="0" lang="id-ID" sz="1200" b="1" i="0" u="none" strike="noStrike" kern="0" cap="none" spc="0" normalizeH="0" baseline="0" noProof="0" dirty="0" smtClean="0">
                <a:ln>
                  <a:noFill/>
                </a:ln>
                <a:effectLst/>
                <a:uLnTx/>
                <a:uFillTx/>
                <a:latin typeface="Calibri"/>
                <a:ea typeface="+mn-ea"/>
                <a:cs typeface="+mn-cs"/>
              </a:rPr>
              <a:t>“</a:t>
            </a:r>
            <a:r>
              <a:rPr kumimoji="0" lang="en-US" sz="1200" b="1" i="0" u="none" strike="noStrike" kern="0" cap="none" spc="0" normalizeH="0" baseline="0" noProof="0" dirty="0" err="1" smtClean="0">
                <a:ln>
                  <a:noFill/>
                </a:ln>
                <a:effectLst/>
                <a:uLnTx/>
                <a:uFillTx/>
                <a:latin typeface="Calibri"/>
                <a:ea typeface="+mn-ea"/>
                <a:cs typeface="+mn-cs"/>
              </a:rPr>
              <a:t>dapur</a:t>
            </a:r>
            <a:r>
              <a:rPr kumimoji="0" lang="en-US" sz="1200" b="1" i="0" u="none" strike="noStrike" kern="0" cap="none" spc="0" normalizeH="0" baseline="0" noProof="0" dirty="0" smtClean="0">
                <a:ln>
                  <a:noFill/>
                </a:ln>
                <a:effectLst/>
                <a:uLnTx/>
                <a:uFillTx/>
                <a:latin typeface="Calibri"/>
                <a:ea typeface="+mn-ea"/>
                <a:cs typeface="+mn-cs"/>
              </a:rPr>
              <a:t> </a:t>
            </a:r>
            <a:r>
              <a:rPr kumimoji="0" lang="en-US" sz="1200" b="1" i="0" u="none" strike="noStrike" kern="0" cap="none" spc="0" normalizeH="0" baseline="0" noProof="0" dirty="0" err="1" smtClean="0">
                <a:ln>
                  <a:noFill/>
                </a:ln>
                <a:effectLst/>
                <a:uLnTx/>
                <a:uFillTx/>
                <a:latin typeface="Calibri"/>
                <a:ea typeface="+mn-ea"/>
                <a:cs typeface="+mn-cs"/>
              </a:rPr>
              <a:t>umum</a:t>
            </a:r>
            <a:r>
              <a:rPr kumimoji="0" lang="id-ID" sz="1200" b="1" i="0" u="none" strike="noStrike" kern="0" cap="none" spc="0" normalizeH="0" baseline="0" noProof="0" dirty="0" smtClean="0">
                <a:ln>
                  <a:noFill/>
                </a:ln>
                <a:effectLst/>
                <a:uLnTx/>
                <a:uFillTx/>
                <a:latin typeface="Calibri"/>
                <a:ea typeface="+mn-ea"/>
                <a:cs typeface="+mn-cs"/>
              </a:rPr>
              <a:t>”</a:t>
            </a:r>
            <a:r>
              <a:rPr kumimoji="0" lang="en-US" sz="1200" b="1" i="0" u="none" strike="noStrike" kern="0" cap="none" spc="0" normalizeH="0" baseline="0" noProof="0" dirty="0" smtClean="0">
                <a:ln>
                  <a:noFill/>
                </a:ln>
                <a:effectLst/>
                <a:uLnTx/>
                <a:uFillTx/>
                <a:latin typeface="Calibri"/>
                <a:ea typeface="+mn-ea"/>
                <a:cs typeface="+mn-cs"/>
              </a:rPr>
              <a:t>, </a:t>
            </a:r>
            <a:r>
              <a:rPr kumimoji="0" lang="en-US" sz="1200" b="1" i="0" u="none" strike="noStrike" kern="0" cap="none" spc="0" normalizeH="0" baseline="0" noProof="0" dirty="0">
                <a:ln>
                  <a:noFill/>
                </a:ln>
                <a:effectLst/>
                <a:uLnTx/>
                <a:uFillTx/>
                <a:latin typeface="Calibri"/>
                <a:ea typeface="+mn-ea"/>
                <a:cs typeface="+mn-cs"/>
              </a:rPr>
              <a:t>medical </a:t>
            </a:r>
          </a:p>
          <a:p>
            <a:pPr marL="117475" marR="0" lvl="0" indent="-117475" defTabSz="914400" eaLnBrk="1" fontAlgn="auto" latinLnBrk="0" hangingPunct="1">
              <a:lnSpc>
                <a:spcPct val="100000"/>
              </a:lnSpc>
              <a:spcBef>
                <a:spcPts val="0"/>
              </a:spcBef>
              <a:spcAft>
                <a:spcPts val="0"/>
              </a:spcAft>
              <a:buClrTx/>
              <a:buSzTx/>
              <a:buFont typeface="Arial" pitchFamily="34" charset="0"/>
              <a:buChar char="•"/>
              <a:tabLst>
                <a:tab pos="117475" algn="l"/>
              </a:tabLst>
              <a:defRPr/>
            </a:pPr>
            <a:r>
              <a:rPr kumimoji="0" lang="en-US" sz="1200" b="1" i="0" u="none" strike="noStrike" kern="0" cap="none" spc="0" normalizeH="0" baseline="0" noProof="0" dirty="0" smtClean="0">
                <a:ln>
                  <a:noFill/>
                </a:ln>
                <a:effectLst/>
                <a:uLnTx/>
                <a:uFillTx/>
                <a:latin typeface="Calibri"/>
                <a:ea typeface="+mn-ea"/>
                <a:cs typeface="+mn-cs"/>
              </a:rPr>
              <a:t>Pos</a:t>
            </a:r>
            <a:r>
              <a:rPr kumimoji="0" lang="id-ID" sz="1200" b="1" i="0" u="none" strike="noStrike" kern="0" cap="none" spc="0" normalizeH="0" baseline="0" noProof="0" dirty="0" smtClean="0">
                <a:ln>
                  <a:noFill/>
                </a:ln>
                <a:effectLst/>
                <a:uLnTx/>
                <a:uFillTx/>
                <a:latin typeface="Calibri"/>
                <a:ea typeface="+mn-ea"/>
                <a:cs typeface="+mn-cs"/>
              </a:rPr>
              <a:t>co</a:t>
            </a:r>
            <a:r>
              <a:rPr kumimoji="0" lang="en-US" sz="1200" b="1" i="0" u="none" strike="noStrike" kern="0" cap="none" spc="0" normalizeH="0" baseline="0" noProof="0" dirty="0" smtClean="0">
                <a:ln>
                  <a:noFill/>
                </a:ln>
                <a:effectLst/>
                <a:uLnTx/>
                <a:uFillTx/>
                <a:latin typeface="Calibri"/>
                <a:ea typeface="+mn-ea"/>
                <a:cs typeface="+mn-cs"/>
              </a:rPr>
              <a:t> </a:t>
            </a:r>
            <a:r>
              <a:rPr lang="id-ID" sz="1200" b="1" kern="0" dirty="0">
                <a:latin typeface="Calibri"/>
                <a:cs typeface="+mn-cs"/>
              </a:rPr>
              <a:t>M</a:t>
            </a:r>
            <a:r>
              <a:rPr kumimoji="0" lang="en-US" sz="1200" b="1" i="0" u="none" strike="noStrike" kern="0" cap="none" spc="0" normalizeH="0" baseline="0" noProof="0" dirty="0" err="1" smtClean="0">
                <a:ln>
                  <a:noFill/>
                </a:ln>
                <a:effectLst/>
                <a:uLnTx/>
                <a:uFillTx/>
                <a:latin typeface="Calibri"/>
                <a:ea typeface="+mn-ea"/>
                <a:cs typeface="+mn-cs"/>
              </a:rPr>
              <a:t>anagement</a:t>
            </a:r>
            <a:r>
              <a:rPr kumimoji="0" lang="en-US" sz="1200" b="1" i="0" u="none" strike="noStrike" kern="0" cap="none" spc="0" normalizeH="0" baseline="0" noProof="0" dirty="0" smtClean="0">
                <a:ln>
                  <a:noFill/>
                </a:ln>
                <a:effectLst/>
                <a:uLnTx/>
                <a:uFillTx/>
                <a:latin typeface="Calibri"/>
                <a:ea typeface="+mn-ea"/>
                <a:cs typeface="+mn-cs"/>
              </a:rPr>
              <a:t> </a:t>
            </a:r>
            <a:r>
              <a:rPr lang="id-ID" sz="1200" b="1" kern="0" dirty="0">
                <a:latin typeface="Calibri"/>
                <a:cs typeface="+mn-cs"/>
              </a:rPr>
              <a:t>S</a:t>
            </a:r>
            <a:r>
              <a:rPr kumimoji="0" lang="en-US" sz="1200" b="1" i="0" u="none" strike="noStrike" kern="0" cap="none" spc="0" normalizeH="0" baseline="0" noProof="0" dirty="0" err="1" smtClean="0">
                <a:ln>
                  <a:noFill/>
                </a:ln>
                <a:effectLst/>
                <a:uLnTx/>
                <a:uFillTx/>
                <a:latin typeface="Calibri"/>
                <a:ea typeface="+mn-ea"/>
                <a:cs typeface="+mn-cs"/>
              </a:rPr>
              <a:t>upport</a:t>
            </a:r>
            <a:r>
              <a:rPr kumimoji="0" lang="en-US" sz="1200" b="1" i="0" u="none" strike="noStrike" kern="0" cap="none" spc="0" normalizeH="0" baseline="0" noProof="0" dirty="0" smtClean="0">
                <a:ln>
                  <a:noFill/>
                </a:ln>
                <a:effectLst/>
                <a:uLnTx/>
                <a:uFillTx/>
                <a:latin typeface="Calibri"/>
                <a:ea typeface="+mn-ea"/>
                <a:cs typeface="+mn-cs"/>
              </a:rPr>
              <a:t> </a:t>
            </a:r>
            <a:r>
              <a:rPr kumimoji="0" lang="en-US" sz="1200" b="1" i="0" u="none" strike="noStrike" kern="0" cap="none" spc="0" normalizeH="0" baseline="0" noProof="0" dirty="0">
                <a:ln>
                  <a:noFill/>
                </a:ln>
                <a:effectLst/>
                <a:uLnTx/>
                <a:uFillTx/>
                <a:latin typeface="Calibri"/>
                <a:ea typeface="+mn-ea"/>
                <a:cs typeface="+mn-cs"/>
              </a:rPr>
              <a:t>– media </a:t>
            </a:r>
            <a:r>
              <a:rPr kumimoji="0" lang="en-US" sz="1200" b="1" i="0" u="none" strike="noStrike" kern="0" cap="none" spc="0" normalizeH="0" baseline="0" noProof="0" dirty="0" smtClean="0">
                <a:ln>
                  <a:noFill/>
                </a:ln>
                <a:effectLst/>
                <a:uLnTx/>
                <a:uFillTx/>
                <a:latin typeface="Calibri"/>
                <a:ea typeface="+mn-ea"/>
                <a:cs typeface="+mn-cs"/>
              </a:rPr>
              <a:t>centre</a:t>
            </a:r>
            <a:r>
              <a:rPr kumimoji="0" lang="id-ID" sz="1200" b="1" i="0" u="none" strike="noStrike" kern="0" cap="none" spc="0" normalizeH="0" baseline="0" noProof="0" dirty="0" smtClean="0">
                <a:ln>
                  <a:noFill/>
                </a:ln>
                <a:effectLst/>
                <a:uLnTx/>
                <a:uFillTx/>
                <a:latin typeface="Calibri"/>
                <a:ea typeface="+mn-ea"/>
                <a:cs typeface="+mn-cs"/>
              </a:rPr>
              <a:t> (</a:t>
            </a:r>
            <a:r>
              <a:rPr kumimoji="0" lang="en-US" sz="1200" b="1" i="0" u="none" strike="noStrike" kern="0" cap="none" spc="0" normalizeH="0" baseline="0" noProof="0" dirty="0" err="1" smtClean="0">
                <a:ln>
                  <a:noFill/>
                </a:ln>
                <a:effectLst/>
                <a:uLnTx/>
                <a:uFillTx/>
                <a:latin typeface="Calibri"/>
                <a:ea typeface="+mn-ea"/>
                <a:cs typeface="+mn-cs"/>
              </a:rPr>
              <a:t>pusat</a:t>
            </a:r>
            <a:r>
              <a:rPr kumimoji="0" lang="en-US" sz="1200" b="1" i="0" u="none" strike="noStrike" kern="0" cap="none" spc="0" normalizeH="0" baseline="0" noProof="0" dirty="0" smtClean="0">
                <a:ln>
                  <a:noFill/>
                </a:ln>
                <a:effectLst/>
                <a:uLnTx/>
                <a:uFillTx/>
                <a:latin typeface="Calibri"/>
                <a:ea typeface="+mn-ea"/>
                <a:cs typeface="+mn-cs"/>
              </a:rPr>
              <a:t> </a:t>
            </a:r>
            <a:r>
              <a:rPr kumimoji="0" lang="en-US" sz="1200" b="1" i="0" u="none" strike="noStrike" kern="0" cap="none" spc="0" normalizeH="0" baseline="0" noProof="0" dirty="0" err="1">
                <a:ln>
                  <a:noFill/>
                </a:ln>
                <a:effectLst/>
                <a:uLnTx/>
                <a:uFillTx/>
                <a:latin typeface="Calibri"/>
                <a:ea typeface="+mn-ea"/>
                <a:cs typeface="+mn-cs"/>
              </a:rPr>
              <a:t>informasi</a:t>
            </a:r>
            <a:r>
              <a:rPr kumimoji="0" lang="en-US" sz="1200" b="1" i="0" u="none" strike="noStrike" kern="0" cap="none" spc="0" normalizeH="0" baseline="0" noProof="0" dirty="0">
                <a:ln>
                  <a:noFill/>
                </a:ln>
                <a:effectLst/>
                <a:uLnTx/>
                <a:uFillTx/>
                <a:latin typeface="Calibri"/>
                <a:ea typeface="+mn-ea"/>
                <a:cs typeface="+mn-cs"/>
              </a:rPr>
              <a:t> </a:t>
            </a:r>
            <a:r>
              <a:rPr kumimoji="0" lang="en-US" sz="1200" b="1" i="0" u="none" strike="noStrike" kern="0" cap="none" spc="0" normalizeH="0" baseline="0" noProof="0" dirty="0" err="1">
                <a:ln>
                  <a:noFill/>
                </a:ln>
                <a:effectLst/>
                <a:uLnTx/>
                <a:uFillTx/>
                <a:latin typeface="Calibri"/>
                <a:ea typeface="+mn-ea"/>
                <a:cs typeface="+mn-cs"/>
              </a:rPr>
              <a:t>dan</a:t>
            </a:r>
            <a:r>
              <a:rPr kumimoji="0" lang="en-US" sz="1200" b="1" i="0" u="none" strike="noStrike" kern="0" cap="none" spc="0" normalizeH="0" baseline="0" noProof="0" dirty="0">
                <a:ln>
                  <a:noFill/>
                </a:ln>
                <a:effectLst/>
                <a:uLnTx/>
                <a:uFillTx/>
                <a:latin typeface="Calibri"/>
                <a:ea typeface="+mn-ea"/>
                <a:cs typeface="+mn-cs"/>
              </a:rPr>
              <a:t> </a:t>
            </a:r>
            <a:r>
              <a:rPr kumimoji="0" lang="en-US" sz="1200" b="1" i="0" u="none" strike="noStrike" kern="0" cap="none" spc="0" normalizeH="0" baseline="0" noProof="0" dirty="0" smtClean="0">
                <a:ln>
                  <a:noFill/>
                </a:ln>
                <a:effectLst/>
                <a:uLnTx/>
                <a:uFillTx/>
                <a:latin typeface="Calibri"/>
                <a:ea typeface="+mn-ea"/>
                <a:cs typeface="+mn-cs"/>
              </a:rPr>
              <a:t>data</a:t>
            </a:r>
            <a:r>
              <a:rPr kumimoji="0" lang="id-ID" sz="1200" b="1" i="0" u="none" strike="noStrike" kern="0" cap="none" spc="0" normalizeH="0" baseline="0" noProof="0" dirty="0" smtClean="0">
                <a:ln>
                  <a:noFill/>
                </a:ln>
                <a:effectLst/>
                <a:uLnTx/>
                <a:uFillTx/>
                <a:latin typeface="Calibri"/>
                <a:ea typeface="+mn-ea"/>
                <a:cs typeface="+mn-cs"/>
              </a:rPr>
              <a:t> lapangan)</a:t>
            </a:r>
            <a:r>
              <a:rPr kumimoji="0" lang="en-US" sz="1200" b="1" i="0" u="none" strike="noStrike" kern="0" cap="none" spc="0" normalizeH="0" baseline="0" noProof="0" dirty="0" smtClean="0">
                <a:ln>
                  <a:noFill/>
                </a:ln>
                <a:effectLst/>
                <a:uLnTx/>
                <a:uFillTx/>
                <a:latin typeface="Calibri"/>
                <a:ea typeface="+mn-ea"/>
                <a:cs typeface="+mn-cs"/>
              </a:rPr>
              <a:t>, </a:t>
            </a:r>
            <a:r>
              <a:rPr kumimoji="0" lang="id-ID" sz="1200" b="1" i="0" u="none" strike="noStrike" kern="0" cap="none" spc="0" normalizeH="0" baseline="0" noProof="0" dirty="0" smtClean="0">
                <a:ln>
                  <a:noFill/>
                </a:ln>
                <a:effectLst/>
                <a:uLnTx/>
                <a:uFillTx/>
                <a:latin typeface="Calibri"/>
                <a:ea typeface="+mn-ea"/>
                <a:cs typeface="+mn-cs"/>
              </a:rPr>
              <a:t>volunteer management</a:t>
            </a:r>
            <a:endParaRPr kumimoji="0" lang="en-US" sz="1200" b="1" i="0" u="none" strike="noStrike" kern="0" cap="none" spc="0" normalizeH="0" baseline="0" noProof="0" dirty="0">
              <a:ln>
                <a:noFill/>
              </a:ln>
              <a:effectLst/>
              <a:uLnTx/>
              <a:uFillTx/>
              <a:latin typeface="Calibri"/>
              <a:ea typeface="+mn-ea"/>
              <a:cs typeface="+mn-cs"/>
            </a:endParaRPr>
          </a:p>
          <a:p>
            <a:pPr marL="0" marR="0" lvl="0" indent="0" defTabSz="914400" eaLnBrk="1" fontAlgn="auto" latinLnBrk="0" hangingPunct="1">
              <a:lnSpc>
                <a:spcPct val="100000"/>
              </a:lnSpc>
              <a:spcBef>
                <a:spcPts val="0"/>
              </a:spcBef>
              <a:spcAft>
                <a:spcPts val="0"/>
              </a:spcAft>
              <a:buClrTx/>
              <a:buSzTx/>
              <a:buFont typeface="Arial" pitchFamily="34" charset="0"/>
              <a:buChar char="•"/>
              <a:tabLst>
                <a:tab pos="117475" algn="l"/>
              </a:tabLst>
              <a:defRPr/>
            </a:pPr>
            <a:r>
              <a:rPr kumimoji="0" lang="en-US" sz="1200" b="1" i="0" u="none" strike="noStrike" kern="0" cap="none" spc="0" normalizeH="0" baseline="0" noProof="0" dirty="0">
                <a:ln>
                  <a:noFill/>
                </a:ln>
                <a:effectLst/>
                <a:uLnTx/>
                <a:uFillTx/>
                <a:latin typeface="Calibri"/>
                <a:ea typeface="+mn-ea"/>
                <a:cs typeface="+mn-cs"/>
              </a:rPr>
              <a:t> 	Recovery program – trauma healing, rebuilding program</a:t>
            </a:r>
          </a:p>
        </p:txBody>
      </p:sp>
      <p:sp>
        <p:nvSpPr>
          <p:cNvPr id="5" name="Rounded Rectangle 4"/>
          <p:cNvSpPr/>
          <p:nvPr/>
        </p:nvSpPr>
        <p:spPr>
          <a:xfrm>
            <a:off x="376605" y="2482331"/>
            <a:ext cx="3656135" cy="894404"/>
          </a:xfrm>
          <a:prstGeom prst="roundRect">
            <a:avLst/>
          </a:prstGeom>
          <a:solidFill>
            <a:schemeClr val="bg1">
              <a:lumMod val="95000"/>
            </a:schemeClr>
          </a:solidFill>
          <a:ln w="25400" cap="flat" cmpd="sng" algn="ctr">
            <a:solidFill>
              <a:schemeClr val="bg1">
                <a:lumMod val="85000"/>
              </a:schemeClr>
            </a:solidFill>
            <a:prstDash val="solid"/>
          </a:ln>
          <a:effectLst/>
          <a:scene3d>
            <a:camera prst="orthographicFront">
              <a:rot lat="0" lon="0" rev="0"/>
            </a:camera>
            <a:lightRig rig="contrasting" dir="t">
              <a:rot lat="0" lon="0" rev="7800000"/>
            </a:lightRig>
          </a:scene3d>
          <a:sp3d>
            <a:bevelT w="139700" h="139700"/>
          </a:sp3d>
        </p:spPr>
        <p:txBody>
          <a:bodyPr anchor="ctr"/>
          <a:lstStyle/>
          <a:p>
            <a:pPr marL="0" marR="0" lvl="1" indent="0" defTabSz="914400" eaLnBrk="1" fontAlgn="auto" latinLnBrk="0" hangingPunct="1">
              <a:lnSpc>
                <a:spcPct val="100000"/>
              </a:lnSpc>
              <a:spcBef>
                <a:spcPts val="0"/>
              </a:spcBef>
              <a:spcAft>
                <a:spcPts val="0"/>
              </a:spcAft>
              <a:buClrTx/>
              <a:buSzTx/>
              <a:buFont typeface="Arial" pitchFamily="34" charset="0"/>
              <a:buChar char="•"/>
              <a:tabLst>
                <a:tab pos="117475" algn="l"/>
              </a:tabLst>
              <a:defRPr/>
            </a:pPr>
            <a:r>
              <a:rPr kumimoji="0" lang="en-US" sz="1200" b="1" i="0" u="none" strike="noStrike" kern="0" cap="none" spc="0" normalizeH="0" baseline="0" noProof="0" dirty="0">
                <a:ln>
                  <a:noFill/>
                </a:ln>
                <a:effectLst/>
                <a:uLnTx/>
                <a:uFillTx/>
                <a:latin typeface="Calibri"/>
                <a:ea typeface="+mn-ea"/>
                <a:cs typeface="+mn-cs"/>
              </a:rPr>
              <a:t> 	SAR activity – </a:t>
            </a:r>
            <a:r>
              <a:rPr lang="id-ID" sz="1200" b="1" kern="0" dirty="0" smtClean="0">
                <a:latin typeface="Calibri"/>
              </a:rPr>
              <a:t>rescue people – </a:t>
            </a:r>
            <a:r>
              <a:rPr kumimoji="0" lang="en-US" sz="1200" b="1" i="0" u="none" strike="noStrike" kern="0" cap="none" spc="0" normalizeH="0" baseline="0" noProof="0" dirty="0" smtClean="0">
                <a:ln>
                  <a:noFill/>
                </a:ln>
                <a:effectLst/>
                <a:uLnTx/>
                <a:uFillTx/>
                <a:latin typeface="Calibri"/>
                <a:ea typeface="+mn-ea"/>
                <a:cs typeface="+mn-cs"/>
              </a:rPr>
              <a:t>employee</a:t>
            </a:r>
            <a:r>
              <a:rPr kumimoji="0" lang="id-ID" sz="1200" b="1" i="0" u="none" strike="noStrike" kern="0" cap="none" spc="0" normalizeH="0" baseline="0" noProof="0" dirty="0" smtClean="0">
                <a:ln>
                  <a:noFill/>
                </a:ln>
                <a:effectLst/>
                <a:uLnTx/>
                <a:uFillTx/>
                <a:latin typeface="Calibri"/>
                <a:ea typeface="+mn-ea"/>
                <a:cs typeface="+mn-cs"/>
              </a:rPr>
              <a:t>s</a:t>
            </a:r>
          </a:p>
          <a:p>
            <a:pPr marL="0" marR="0" lvl="1" indent="0" defTabSz="914400" eaLnBrk="1" fontAlgn="auto" latinLnBrk="0" hangingPunct="1">
              <a:lnSpc>
                <a:spcPct val="100000"/>
              </a:lnSpc>
              <a:spcBef>
                <a:spcPts val="0"/>
              </a:spcBef>
              <a:spcAft>
                <a:spcPts val="0"/>
              </a:spcAft>
              <a:buClrTx/>
              <a:buSzTx/>
              <a:buFont typeface="Arial" pitchFamily="34" charset="0"/>
              <a:buChar char="•"/>
              <a:tabLst>
                <a:tab pos="117475" algn="l"/>
              </a:tabLst>
              <a:defRPr/>
            </a:pPr>
            <a:r>
              <a:rPr kumimoji="0" lang="id-ID" sz="1200" b="1" i="0" u="none" strike="noStrike" kern="0" cap="none" spc="0" normalizeH="0" baseline="0" noProof="0" dirty="0" smtClean="0">
                <a:ln>
                  <a:noFill/>
                </a:ln>
                <a:effectLst/>
                <a:uLnTx/>
                <a:uFillTx/>
                <a:latin typeface="Calibri"/>
                <a:ea typeface="+mn-ea"/>
                <a:cs typeface="+mn-cs"/>
              </a:rPr>
              <a:t>  Support on Recovery Telco Facilities</a:t>
            </a:r>
            <a:endParaRPr kumimoji="0" lang="id-ID" sz="1200" b="1" i="0" u="none" strike="noStrike" kern="0" cap="none" spc="0" normalizeH="0" baseline="0" noProof="0" dirty="0">
              <a:ln>
                <a:noFill/>
              </a:ln>
              <a:effectLst/>
              <a:uLnTx/>
              <a:uFillTx/>
              <a:latin typeface="Calibri"/>
              <a:ea typeface="+mn-ea"/>
              <a:cs typeface="+mn-cs"/>
            </a:endParaRPr>
          </a:p>
          <a:p>
            <a:pPr marL="117475" marR="0" lvl="1" indent="-117475" defTabSz="914400" eaLnBrk="1" fontAlgn="auto" latinLnBrk="0" hangingPunct="1">
              <a:lnSpc>
                <a:spcPct val="100000"/>
              </a:lnSpc>
              <a:spcBef>
                <a:spcPts val="0"/>
              </a:spcBef>
              <a:spcAft>
                <a:spcPts val="0"/>
              </a:spcAft>
              <a:buClrTx/>
              <a:buSzTx/>
              <a:buFont typeface="Arial" pitchFamily="34" charset="0"/>
              <a:buChar char="•"/>
              <a:tabLst>
                <a:tab pos="117475" algn="l"/>
              </a:tabLst>
              <a:defRPr/>
            </a:pPr>
            <a:r>
              <a:rPr kumimoji="0" lang="id-ID" sz="1200" b="1" i="0" u="none" strike="noStrike" kern="0" cap="none" spc="0" normalizeH="0" baseline="0" noProof="0" dirty="0">
                <a:ln>
                  <a:noFill/>
                </a:ln>
                <a:effectLst/>
                <a:uLnTx/>
                <a:uFillTx/>
                <a:latin typeface="Calibri"/>
                <a:ea typeface="+mn-ea"/>
                <a:cs typeface="+mn-cs"/>
              </a:rPr>
              <a:t>Preliminary Assessment</a:t>
            </a:r>
            <a:r>
              <a:rPr kumimoji="0" lang="en-US" sz="1200" b="1" i="0" u="none" strike="noStrike" kern="0" cap="none" spc="0" normalizeH="0" baseline="0" noProof="0" dirty="0">
                <a:ln>
                  <a:noFill/>
                </a:ln>
                <a:effectLst/>
                <a:uLnTx/>
                <a:uFillTx/>
                <a:latin typeface="Calibri"/>
                <a:ea typeface="+mn-ea"/>
                <a:cs typeface="+mn-cs"/>
              </a:rPr>
              <a:t> – </a:t>
            </a:r>
            <a:r>
              <a:rPr kumimoji="0" lang="en-US" sz="1200" b="1" i="0" u="none" strike="noStrike" kern="0" cap="none" spc="0" normalizeH="0" baseline="0" noProof="0" dirty="0" smtClean="0">
                <a:ln>
                  <a:noFill/>
                </a:ln>
                <a:effectLst/>
                <a:uLnTx/>
                <a:uFillTx/>
                <a:latin typeface="Calibri"/>
                <a:ea typeface="+mn-ea"/>
                <a:cs typeface="+mn-cs"/>
              </a:rPr>
              <a:t>asses</a:t>
            </a:r>
            <a:r>
              <a:rPr kumimoji="0" lang="id-ID" sz="1200" b="1" i="0" u="none" strike="noStrike" kern="0" cap="none" spc="0" normalizeH="0" baseline="0" noProof="0" dirty="0" smtClean="0">
                <a:ln>
                  <a:noFill/>
                </a:ln>
                <a:effectLst/>
                <a:uLnTx/>
                <a:uFillTx/>
                <a:latin typeface="Calibri"/>
                <a:ea typeface="+mn-ea"/>
                <a:cs typeface="+mn-cs"/>
              </a:rPr>
              <a:t>s</a:t>
            </a:r>
            <a:r>
              <a:rPr kumimoji="0" lang="en-US" sz="1200" b="1" i="0" u="none" strike="noStrike" kern="0" cap="none" spc="0" normalizeH="0" baseline="0" noProof="0" dirty="0" smtClean="0">
                <a:ln>
                  <a:noFill/>
                </a:ln>
                <a:effectLst/>
                <a:uLnTx/>
                <a:uFillTx/>
                <a:latin typeface="Calibri"/>
                <a:ea typeface="+mn-ea"/>
                <a:cs typeface="+mn-cs"/>
              </a:rPr>
              <a:t>men</a:t>
            </a:r>
            <a:r>
              <a:rPr kumimoji="0" lang="id-ID" sz="1200" b="1" i="0" u="none" strike="noStrike" kern="0" cap="none" spc="0" normalizeH="0" baseline="0" noProof="0" dirty="0" smtClean="0">
                <a:ln>
                  <a:noFill/>
                </a:ln>
                <a:effectLst/>
                <a:uLnTx/>
                <a:uFillTx/>
                <a:latin typeface="Calibri"/>
                <a:ea typeface="+mn-ea"/>
                <a:cs typeface="+mn-cs"/>
              </a:rPr>
              <a:t>t</a:t>
            </a:r>
            <a:r>
              <a:rPr kumimoji="0" lang="en-US" sz="1200" b="1" i="0" u="none" strike="noStrike" kern="0" cap="none" spc="0" normalizeH="0" baseline="0" noProof="0" dirty="0" smtClean="0">
                <a:ln>
                  <a:noFill/>
                </a:ln>
                <a:effectLst/>
                <a:uLnTx/>
                <a:uFillTx/>
                <a:latin typeface="Calibri"/>
                <a:ea typeface="+mn-ea"/>
                <a:cs typeface="+mn-cs"/>
              </a:rPr>
              <a:t> d</a:t>
            </a:r>
            <a:r>
              <a:rPr kumimoji="0" lang="id-ID" sz="1200" b="1" i="0" u="none" strike="noStrike" kern="0" cap="none" spc="0" normalizeH="0" baseline="0" noProof="0" dirty="0" smtClean="0">
                <a:ln>
                  <a:noFill/>
                </a:ln>
                <a:effectLst/>
                <a:uLnTx/>
                <a:uFillTx/>
                <a:latin typeface="Calibri"/>
                <a:ea typeface="+mn-ea"/>
                <a:cs typeface="+mn-cs"/>
              </a:rPr>
              <a:t>isaster impact</a:t>
            </a:r>
            <a:endParaRPr kumimoji="0" lang="id-ID" sz="1200" b="1" i="0" u="none" strike="noStrike" kern="0" cap="none" spc="0" normalizeH="0" baseline="0" noProof="0" dirty="0">
              <a:ln>
                <a:noFill/>
              </a:ln>
              <a:effectLst/>
              <a:uLnTx/>
              <a:uFillTx/>
              <a:latin typeface="Calibri"/>
              <a:ea typeface="+mn-ea"/>
              <a:cs typeface="+mn-cs"/>
            </a:endParaRPr>
          </a:p>
          <a:p>
            <a:pPr marL="0" marR="0" lvl="1" indent="0" defTabSz="914400" eaLnBrk="1" fontAlgn="auto" latinLnBrk="0" hangingPunct="1">
              <a:lnSpc>
                <a:spcPct val="100000"/>
              </a:lnSpc>
              <a:spcBef>
                <a:spcPts val="0"/>
              </a:spcBef>
              <a:spcAft>
                <a:spcPts val="0"/>
              </a:spcAft>
              <a:buClrTx/>
              <a:buSzTx/>
              <a:buFont typeface="Arial" pitchFamily="34" charset="0"/>
              <a:buChar char="•"/>
              <a:tabLst>
                <a:tab pos="117475" algn="l"/>
              </a:tabLst>
              <a:defRPr/>
            </a:pPr>
            <a:r>
              <a:rPr kumimoji="0" lang="en-US" sz="1200" b="1" i="0" u="none" strike="noStrike" kern="0" cap="none" spc="0" normalizeH="0" baseline="0" noProof="0" dirty="0">
                <a:ln>
                  <a:noFill/>
                </a:ln>
                <a:effectLst/>
                <a:uLnTx/>
                <a:uFillTx/>
                <a:latin typeface="Calibri"/>
                <a:ea typeface="+mn-ea"/>
                <a:cs typeface="+mn-cs"/>
              </a:rPr>
              <a:t> 	</a:t>
            </a:r>
            <a:r>
              <a:rPr kumimoji="0" lang="id-ID" sz="1200" b="1" i="0" u="none" strike="noStrike" kern="0" cap="none" spc="0" normalizeH="0" baseline="0" noProof="0" dirty="0">
                <a:ln>
                  <a:noFill/>
                </a:ln>
                <a:effectLst/>
                <a:uLnTx/>
                <a:uFillTx/>
                <a:latin typeface="Calibri"/>
                <a:ea typeface="+mn-ea"/>
                <a:cs typeface="+mn-cs"/>
              </a:rPr>
              <a:t>Command Centre</a:t>
            </a:r>
            <a:r>
              <a:rPr kumimoji="0" lang="en-US" sz="1200" b="1" i="0" u="none" strike="noStrike" kern="0" cap="none" spc="0" normalizeH="0" baseline="0" noProof="0" dirty="0">
                <a:ln>
                  <a:noFill/>
                </a:ln>
                <a:effectLst/>
                <a:uLnTx/>
                <a:uFillTx/>
                <a:latin typeface="Calibri"/>
                <a:ea typeface="+mn-ea"/>
                <a:cs typeface="+mn-cs"/>
              </a:rPr>
              <a:t> – </a:t>
            </a:r>
            <a:r>
              <a:rPr kumimoji="0" lang="id-ID" sz="1200" b="1" i="0" u="none" strike="noStrike" kern="0" cap="none" spc="0" normalizeH="0" baseline="0" noProof="0" dirty="0" smtClean="0">
                <a:ln>
                  <a:noFill/>
                </a:ln>
                <a:effectLst/>
                <a:uLnTx/>
                <a:uFillTx/>
                <a:latin typeface="Calibri"/>
                <a:ea typeface="+mn-ea"/>
                <a:cs typeface="+mn-cs"/>
              </a:rPr>
              <a:t>“P</a:t>
            </a:r>
            <a:r>
              <a:rPr kumimoji="0" lang="en-US" sz="1200" b="1" i="0" u="none" strike="noStrike" kern="0" cap="none" spc="0" normalizeH="0" baseline="0" noProof="0" dirty="0" err="1" smtClean="0">
                <a:ln>
                  <a:noFill/>
                </a:ln>
                <a:effectLst/>
                <a:uLnTx/>
                <a:uFillTx/>
                <a:latin typeface="Calibri"/>
                <a:ea typeface="+mn-ea"/>
                <a:cs typeface="+mn-cs"/>
              </a:rPr>
              <a:t>usat</a:t>
            </a:r>
            <a:r>
              <a:rPr kumimoji="0" lang="en-US" sz="1200" b="1" i="0" u="none" strike="noStrike" kern="0" cap="none" spc="0" normalizeH="0" baseline="0" noProof="0" dirty="0" smtClean="0">
                <a:ln>
                  <a:noFill/>
                </a:ln>
                <a:effectLst/>
                <a:uLnTx/>
                <a:uFillTx/>
                <a:latin typeface="Calibri"/>
                <a:ea typeface="+mn-ea"/>
                <a:cs typeface="+mn-cs"/>
              </a:rPr>
              <a:t> </a:t>
            </a:r>
            <a:r>
              <a:rPr kumimoji="0" lang="id-ID" sz="1200" b="1" i="0" u="none" strike="noStrike" kern="0" cap="none" spc="0" normalizeH="0" baseline="0" noProof="0" dirty="0" smtClean="0">
                <a:ln>
                  <a:noFill/>
                </a:ln>
                <a:effectLst/>
                <a:uLnTx/>
                <a:uFillTx/>
                <a:latin typeface="Calibri"/>
                <a:ea typeface="+mn-ea"/>
                <a:cs typeface="+mn-cs"/>
              </a:rPr>
              <a:t>K</a:t>
            </a:r>
            <a:r>
              <a:rPr kumimoji="0" lang="en-US" sz="1200" b="1" i="0" u="none" strike="noStrike" kern="0" cap="none" spc="0" normalizeH="0" baseline="0" noProof="0" dirty="0" err="1" smtClean="0">
                <a:ln>
                  <a:noFill/>
                </a:ln>
                <a:effectLst/>
                <a:uLnTx/>
                <a:uFillTx/>
                <a:latin typeface="Calibri"/>
                <a:ea typeface="+mn-ea"/>
                <a:cs typeface="+mn-cs"/>
              </a:rPr>
              <a:t>omando</a:t>
            </a:r>
            <a:r>
              <a:rPr kumimoji="0" lang="en-US" sz="1200" b="1" i="0" u="none" strike="noStrike" kern="0" cap="none" spc="0" normalizeH="0" baseline="0" noProof="0" dirty="0" smtClean="0">
                <a:ln>
                  <a:noFill/>
                </a:ln>
                <a:effectLst/>
                <a:uLnTx/>
                <a:uFillTx/>
                <a:latin typeface="Calibri"/>
                <a:ea typeface="+mn-ea"/>
                <a:cs typeface="+mn-cs"/>
              </a:rPr>
              <a:t> </a:t>
            </a:r>
            <a:r>
              <a:rPr kumimoji="0" lang="id-ID" sz="1200" b="1" i="0" u="none" strike="noStrike" kern="0" cap="none" spc="0" normalizeH="0" baseline="0" noProof="0" dirty="0" smtClean="0">
                <a:ln>
                  <a:noFill/>
                </a:ln>
                <a:effectLst/>
                <a:uLnTx/>
                <a:uFillTx/>
                <a:latin typeface="Calibri"/>
                <a:ea typeface="+mn-ea"/>
                <a:cs typeface="+mn-cs"/>
              </a:rPr>
              <a:t>La</a:t>
            </a:r>
            <a:r>
              <a:rPr kumimoji="0" lang="en-US" sz="1200" b="1" i="0" u="none" strike="noStrike" kern="0" cap="none" spc="0" normalizeH="0" baseline="0" noProof="0" dirty="0" err="1" smtClean="0">
                <a:ln>
                  <a:noFill/>
                </a:ln>
                <a:effectLst/>
                <a:uLnTx/>
                <a:uFillTx/>
                <a:latin typeface="Calibri"/>
                <a:ea typeface="+mn-ea"/>
                <a:cs typeface="+mn-cs"/>
              </a:rPr>
              <a:t>pangan</a:t>
            </a:r>
            <a:r>
              <a:rPr kumimoji="0" lang="id-ID" sz="1200" b="1" i="0" u="none" strike="noStrike" kern="0" cap="none" spc="0" normalizeH="0" baseline="0" noProof="0" dirty="0" smtClean="0">
                <a:ln>
                  <a:noFill/>
                </a:ln>
                <a:effectLst/>
                <a:uLnTx/>
                <a:uFillTx/>
                <a:latin typeface="Calibri"/>
                <a:ea typeface="+mn-ea"/>
                <a:cs typeface="+mn-cs"/>
              </a:rPr>
              <a:t>”</a:t>
            </a:r>
            <a:endParaRPr kumimoji="0" lang="id-ID" sz="1200" b="1" i="0" u="none" strike="noStrike" kern="0" cap="none" spc="0" normalizeH="0" baseline="0" noProof="0" dirty="0">
              <a:ln>
                <a:noFill/>
              </a:ln>
              <a:effectLst/>
              <a:uLnTx/>
              <a:uFillTx/>
              <a:latin typeface="Calibri"/>
              <a:ea typeface="+mn-ea"/>
              <a:cs typeface="+mn-cs"/>
            </a:endParaRPr>
          </a:p>
        </p:txBody>
      </p:sp>
      <p:sp>
        <p:nvSpPr>
          <p:cNvPr id="6" name="Rectangle 5"/>
          <p:cNvSpPr/>
          <p:nvPr/>
        </p:nvSpPr>
        <p:spPr>
          <a:xfrm>
            <a:off x="4173416" y="3549132"/>
            <a:ext cx="2602523" cy="83099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id-ID" sz="1200" b="1" kern="0" dirty="0" smtClean="0">
                <a:solidFill>
                  <a:sysClr val="windowText" lastClr="000000"/>
                </a:solidFill>
                <a:latin typeface="Calibri"/>
              </a:rPr>
              <a:t>NGO</a:t>
            </a:r>
            <a:r>
              <a:rPr kumimoji="0" lang="en-US" sz="1200" b="1" i="0" u="none" strike="noStrike" kern="0" cap="none" spc="0" normalizeH="0" baseline="0" noProof="0" dirty="0" smtClean="0">
                <a:ln>
                  <a:noFill/>
                </a:ln>
                <a:solidFill>
                  <a:sysClr val="windowText" lastClr="000000"/>
                </a:solidFill>
                <a:effectLst/>
                <a:uLnTx/>
                <a:uFillTx/>
                <a:latin typeface="Calibri"/>
              </a:rPr>
              <a:t> </a:t>
            </a:r>
            <a:r>
              <a:rPr kumimoji="0" lang="id-ID" sz="1200" b="1" i="0" u="none" strike="noStrike" kern="0" cap="none" spc="0" normalizeH="0" baseline="0" noProof="0" dirty="0" smtClean="0">
                <a:ln>
                  <a:noFill/>
                </a:ln>
                <a:solidFill>
                  <a:sysClr val="windowText" lastClr="000000"/>
                </a:solidFill>
                <a:effectLst/>
                <a:uLnTx/>
                <a:uFillTx/>
                <a:latin typeface="Calibri"/>
              </a:rPr>
              <a:t>-  </a:t>
            </a:r>
            <a:r>
              <a:rPr kumimoji="0" lang="en-US" sz="1200" b="1" i="0" u="none" strike="noStrike" kern="0" cap="none" spc="0" normalizeH="0" baseline="0" noProof="0" dirty="0" smtClean="0">
                <a:ln>
                  <a:noFill/>
                </a:ln>
                <a:solidFill>
                  <a:sysClr val="windowText" lastClr="000000"/>
                </a:solidFill>
                <a:effectLst/>
                <a:uLnTx/>
                <a:uFillTx/>
                <a:latin typeface="Calibri"/>
              </a:rPr>
              <a:t>Collaboration </a:t>
            </a:r>
            <a:r>
              <a:rPr kumimoji="0" lang="en-US" sz="1200" b="1" i="0" u="none" strike="noStrike" kern="0" cap="none" spc="0" normalizeH="0" baseline="0" noProof="0" dirty="0">
                <a:ln>
                  <a:noFill/>
                </a:ln>
                <a:solidFill>
                  <a:sysClr val="windowText" lastClr="000000"/>
                </a:solidFill>
                <a:effectLst/>
                <a:uLnTx/>
                <a:uFillTx/>
                <a:latin typeface="Calibri"/>
              </a:rPr>
              <a:t>of SAR expert </a:t>
            </a:r>
            <a:r>
              <a:rPr kumimoji="0" lang="id-ID" sz="1200" b="1" i="0" u="none" strike="noStrike" kern="0" cap="none" spc="0" normalizeH="0" baseline="0" noProof="0" dirty="0" smtClean="0">
                <a:ln>
                  <a:noFill/>
                </a:ln>
                <a:solidFill>
                  <a:sysClr val="windowText" lastClr="000000"/>
                </a:solidFill>
                <a:effectLst/>
                <a:uLnTx/>
                <a:uFillTx/>
                <a:latin typeface="Calibri"/>
              </a:rPr>
              <a:t> (consist of SAR experts from various SAR institution, extreem community, etc</a:t>
            </a:r>
            <a:r>
              <a:rPr kumimoji="0" lang="en-US" sz="1200" b="1" i="0" u="none" strike="noStrike" kern="0" cap="none" spc="0" normalizeH="0" baseline="0" noProof="0" dirty="0" smtClean="0">
                <a:ln>
                  <a:noFill/>
                </a:ln>
                <a:solidFill>
                  <a:sysClr val="windowText" lastClr="000000"/>
                </a:solidFill>
                <a:effectLst/>
                <a:uLnTx/>
                <a:uFillTx/>
                <a:latin typeface="Calibri"/>
              </a:rPr>
              <a:t>)</a:t>
            </a:r>
            <a:r>
              <a:rPr kumimoji="0" lang="id-ID" sz="1200" b="1" i="0" u="none" strike="noStrike" kern="0" cap="none" spc="0" normalizeH="0" baseline="0" noProof="0" dirty="0" smtClean="0">
                <a:ln>
                  <a:noFill/>
                </a:ln>
                <a:solidFill>
                  <a:sysClr val="windowText" lastClr="000000"/>
                </a:solidFill>
                <a:effectLst/>
                <a:uLnTx/>
                <a:uFillTx/>
                <a:latin typeface="Calibri"/>
              </a:rPr>
              <a:t> – Nation Wide Network </a:t>
            </a:r>
            <a:endParaRPr kumimoji="0" lang="id-ID" sz="1200" b="1" i="0" u="none" strike="noStrike" kern="0" cap="none" spc="0" normalizeH="0" baseline="0" noProof="0" dirty="0">
              <a:ln>
                <a:noFill/>
              </a:ln>
              <a:solidFill>
                <a:sysClr val="windowText" lastClr="000000"/>
              </a:solidFill>
              <a:effectLst/>
              <a:uLnTx/>
              <a:uFillTx/>
              <a:latin typeface="Calibri"/>
            </a:endParaRPr>
          </a:p>
        </p:txBody>
      </p:sp>
      <p:sp>
        <p:nvSpPr>
          <p:cNvPr id="7" name="Rectangle 6"/>
          <p:cNvSpPr/>
          <p:nvPr/>
        </p:nvSpPr>
        <p:spPr>
          <a:xfrm>
            <a:off x="4454771" y="5754469"/>
            <a:ext cx="1969477" cy="646331"/>
          </a:xfrm>
          <a:prstGeom prst="rect">
            <a:avLst/>
          </a:prstGeom>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ysClr val="windowText" lastClr="000000"/>
                </a:solidFill>
                <a:effectLst/>
                <a:uLnTx/>
                <a:uFillTx/>
                <a:latin typeface="Calibri"/>
              </a:rPr>
              <a:t>NGO </a:t>
            </a:r>
            <a:r>
              <a:rPr kumimoji="0" lang="en-US" sz="1200" b="1" i="0" u="none" strike="noStrike" kern="0" cap="none" spc="0" normalizeH="0" baseline="0" noProof="0" dirty="0">
                <a:ln>
                  <a:noFill/>
                </a:ln>
                <a:solidFill>
                  <a:sysClr val="windowText" lastClr="000000"/>
                </a:solidFill>
                <a:effectLst/>
                <a:uLnTx/>
                <a:uFillTx/>
                <a:latin typeface="Calibri"/>
              </a:rPr>
              <a:t>in disaster handling</a:t>
            </a:r>
            <a:r>
              <a:rPr kumimoji="0" lang="id-ID" sz="1200" b="1" i="0" u="none" strike="noStrike" kern="0" cap="none" spc="0" normalizeH="0" baseline="0" noProof="0" dirty="0">
                <a:ln>
                  <a:noFill/>
                </a:ln>
                <a:solidFill>
                  <a:sysClr val="windowText" lastClr="000000"/>
                </a:solidFill>
                <a:effectLst/>
                <a:uLnTx/>
                <a:uFillTx/>
                <a:latin typeface="Calibri"/>
              </a:rPr>
              <a:t> specially in relief &amp; recovery </a:t>
            </a:r>
            <a:endParaRPr kumimoji="0" lang="en-US" sz="1200" b="1" i="0" u="none" strike="noStrike" kern="0" cap="none" spc="0" normalizeH="0" baseline="0" noProof="0" dirty="0">
              <a:ln>
                <a:noFill/>
              </a:ln>
              <a:solidFill>
                <a:sysClr val="windowText" lastClr="000000"/>
              </a:solidFill>
              <a:effectLst/>
              <a:uLnTx/>
              <a:uFillTx/>
              <a:latin typeface="Calibri"/>
            </a:endParaRPr>
          </a:p>
        </p:txBody>
      </p:sp>
      <p:sp>
        <p:nvSpPr>
          <p:cNvPr id="8" name="Right Arrow 7"/>
          <p:cNvSpPr/>
          <p:nvPr/>
        </p:nvSpPr>
        <p:spPr>
          <a:xfrm>
            <a:off x="4173416" y="2863077"/>
            <a:ext cx="209550" cy="227013"/>
          </a:xfrm>
          <a:prstGeom prst="rightArrow">
            <a:avLst/>
          </a:prstGeom>
          <a:solidFill>
            <a:srgbClr val="C0504D">
              <a:lumMod val="60000"/>
              <a:lumOff val="40000"/>
            </a:srgbClr>
          </a:solidFill>
          <a:ln w="25400" cap="flat" cmpd="sng" algn="ctr">
            <a:solidFill>
              <a:srgbClr val="C0504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ndParaRPr>
          </a:p>
        </p:txBody>
      </p:sp>
      <p:sp>
        <p:nvSpPr>
          <p:cNvPr id="9" name="Right Arrow 8"/>
          <p:cNvSpPr/>
          <p:nvPr/>
        </p:nvSpPr>
        <p:spPr>
          <a:xfrm>
            <a:off x="4174881" y="5325546"/>
            <a:ext cx="209550" cy="227013"/>
          </a:xfrm>
          <a:prstGeom prst="rightArrow">
            <a:avLst/>
          </a:prstGeom>
          <a:solidFill>
            <a:srgbClr val="C0504D">
              <a:lumMod val="60000"/>
              <a:lumOff val="40000"/>
            </a:srgbClr>
          </a:solidFill>
          <a:ln w="25400" cap="flat" cmpd="sng" algn="ctr">
            <a:solidFill>
              <a:srgbClr val="C0504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ndParaRPr>
          </a:p>
        </p:txBody>
      </p:sp>
      <p:sp>
        <p:nvSpPr>
          <p:cNvPr id="10" name="Rectangle 9"/>
          <p:cNvSpPr/>
          <p:nvPr/>
        </p:nvSpPr>
        <p:spPr>
          <a:xfrm>
            <a:off x="4384431" y="3256000"/>
            <a:ext cx="2321169"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1" i="0" u="none" strike="noStrike" kern="0" cap="none" spc="0" normalizeH="0" baseline="0" noProof="0" dirty="0" smtClean="0">
                <a:ln>
                  <a:noFill/>
                </a:ln>
                <a:effectLst/>
                <a:uLnTx/>
                <a:uFillTx/>
                <a:latin typeface="Calibri"/>
              </a:rPr>
              <a:t>GADAMUSA</a:t>
            </a:r>
            <a:r>
              <a:rPr kumimoji="0" lang="id-ID" sz="1200" b="1" i="0" u="none" strike="noStrike" kern="0" cap="none" spc="0" normalizeH="0" noProof="0" dirty="0" smtClean="0">
                <a:ln>
                  <a:noFill/>
                </a:ln>
                <a:effectLst/>
                <a:uLnTx/>
                <a:uFillTx/>
                <a:latin typeface="Calibri"/>
              </a:rPr>
              <a:t> DISCOVERY</a:t>
            </a:r>
            <a:endParaRPr kumimoji="0" lang="id-ID" sz="1200" b="1" i="0" u="none" strike="noStrike" kern="0" cap="none" spc="0" normalizeH="0" baseline="0" noProof="0" dirty="0">
              <a:ln>
                <a:noFill/>
              </a:ln>
              <a:effectLst/>
              <a:uLnTx/>
              <a:uFillTx/>
              <a:latin typeface="Calibri"/>
            </a:endParaRPr>
          </a:p>
        </p:txBody>
      </p:sp>
      <p:sp>
        <p:nvSpPr>
          <p:cNvPr id="11" name="Right Arrow 10"/>
          <p:cNvSpPr/>
          <p:nvPr/>
        </p:nvSpPr>
        <p:spPr>
          <a:xfrm>
            <a:off x="6635263" y="2863334"/>
            <a:ext cx="209550" cy="227013"/>
          </a:xfrm>
          <a:prstGeom prst="rightArrow">
            <a:avLst/>
          </a:prstGeom>
          <a:solidFill>
            <a:srgbClr val="C0504D">
              <a:lumMod val="60000"/>
              <a:lumOff val="40000"/>
            </a:srgbClr>
          </a:solidFill>
          <a:ln w="25400" cap="flat" cmpd="sng" algn="ctr">
            <a:solidFill>
              <a:srgbClr val="C0504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ndParaRPr>
          </a:p>
        </p:txBody>
      </p:sp>
      <p:sp>
        <p:nvSpPr>
          <p:cNvPr id="12" name="Rectangle 11"/>
          <p:cNvSpPr/>
          <p:nvPr/>
        </p:nvSpPr>
        <p:spPr>
          <a:xfrm>
            <a:off x="6986954" y="2798799"/>
            <a:ext cx="2039815" cy="3693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id-ID" b="1" kern="0" dirty="0" smtClean="0">
                <a:solidFill>
                  <a:sysClr val="windowText" lastClr="000000"/>
                </a:solidFill>
                <a:latin typeface="Calibri"/>
              </a:rPr>
              <a:t>LEAD PARTNER</a:t>
            </a:r>
            <a:endParaRPr kumimoji="0" lang="id-ID" b="1" i="0" u="none" strike="noStrike" kern="0" cap="none" spc="0" normalizeH="0" baseline="0" noProof="0" dirty="0">
              <a:ln>
                <a:noFill/>
              </a:ln>
              <a:solidFill>
                <a:sysClr val="windowText" lastClr="000000"/>
              </a:solidFill>
              <a:effectLst/>
              <a:uLnTx/>
              <a:uFillTx/>
              <a:latin typeface="Calibri"/>
            </a:endParaRPr>
          </a:p>
        </p:txBody>
      </p:sp>
      <p:sp>
        <p:nvSpPr>
          <p:cNvPr id="13" name="Rectangle 12"/>
          <p:cNvSpPr/>
          <p:nvPr/>
        </p:nvSpPr>
        <p:spPr>
          <a:xfrm>
            <a:off x="4314094" y="5373466"/>
            <a:ext cx="2250831" cy="369332"/>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err="1">
                <a:ln>
                  <a:noFill/>
                </a:ln>
                <a:effectLst/>
                <a:uLnTx/>
                <a:uFillTx/>
                <a:latin typeface="Calibri"/>
              </a:rPr>
              <a:t>Aksi</a:t>
            </a:r>
            <a:r>
              <a:rPr kumimoji="0" lang="en-US" b="1" i="0" u="none" strike="noStrike" kern="0" cap="none" spc="0" normalizeH="0" baseline="0" noProof="0" dirty="0">
                <a:ln>
                  <a:noFill/>
                </a:ln>
                <a:effectLst/>
                <a:uLnTx/>
                <a:uFillTx/>
                <a:latin typeface="Calibri"/>
              </a:rPr>
              <a:t> </a:t>
            </a:r>
            <a:r>
              <a:rPr kumimoji="0" lang="en-US" b="1" i="0" u="none" strike="noStrike" kern="0" cap="none" spc="0" normalizeH="0" baseline="0" noProof="0" dirty="0" err="1">
                <a:ln>
                  <a:noFill/>
                </a:ln>
                <a:effectLst/>
                <a:uLnTx/>
                <a:uFillTx/>
                <a:latin typeface="Calibri"/>
              </a:rPr>
              <a:t>Cepat</a:t>
            </a:r>
            <a:r>
              <a:rPr kumimoji="0" lang="en-US" b="1" i="0" u="none" strike="noStrike" kern="0" cap="none" spc="0" normalizeH="0" baseline="0" noProof="0" dirty="0">
                <a:ln>
                  <a:noFill/>
                </a:ln>
                <a:effectLst/>
                <a:uLnTx/>
                <a:uFillTx/>
                <a:latin typeface="Calibri"/>
              </a:rPr>
              <a:t> </a:t>
            </a:r>
            <a:r>
              <a:rPr kumimoji="0" lang="en-US" b="1" i="0" u="none" strike="noStrike" kern="0" cap="none" spc="0" normalizeH="0" baseline="0" noProof="0" dirty="0" err="1" smtClean="0">
                <a:ln>
                  <a:noFill/>
                </a:ln>
                <a:effectLst/>
                <a:uLnTx/>
                <a:uFillTx/>
                <a:latin typeface="Calibri"/>
              </a:rPr>
              <a:t>Tanggap</a:t>
            </a:r>
            <a:endParaRPr kumimoji="0" lang="en-US" sz="1400" b="1" i="0" u="none" strike="noStrike" kern="0" cap="none" spc="0" normalizeH="0" baseline="0" noProof="0" dirty="0">
              <a:ln>
                <a:noFill/>
              </a:ln>
              <a:effectLst/>
              <a:uLnTx/>
              <a:uFillTx/>
              <a:latin typeface="Calibri"/>
            </a:endParaRPr>
          </a:p>
        </p:txBody>
      </p:sp>
      <p:sp>
        <p:nvSpPr>
          <p:cNvPr id="14" name="Right Arrow 13"/>
          <p:cNvSpPr/>
          <p:nvPr/>
        </p:nvSpPr>
        <p:spPr>
          <a:xfrm>
            <a:off x="6635263" y="5290066"/>
            <a:ext cx="209550" cy="227013"/>
          </a:xfrm>
          <a:prstGeom prst="rightArrow">
            <a:avLst/>
          </a:prstGeom>
          <a:solidFill>
            <a:srgbClr val="C0504D">
              <a:lumMod val="60000"/>
              <a:lumOff val="40000"/>
            </a:srgbClr>
          </a:solidFill>
          <a:ln w="25400" cap="flat" cmpd="sng" algn="ctr">
            <a:solidFill>
              <a:srgbClr val="C0504D">
                <a:lumMod val="75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ndParaRPr>
          </a:p>
        </p:txBody>
      </p:sp>
      <p:sp>
        <p:nvSpPr>
          <p:cNvPr id="15" name="Rectangle 14"/>
          <p:cNvSpPr/>
          <p:nvPr/>
        </p:nvSpPr>
        <p:spPr>
          <a:xfrm>
            <a:off x="6986954" y="5225534"/>
            <a:ext cx="2039815" cy="64633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id-ID" b="1" kern="0" dirty="0" smtClean="0">
                <a:solidFill>
                  <a:sysClr val="windowText" lastClr="000000"/>
                </a:solidFill>
                <a:latin typeface="Calibri"/>
              </a:rPr>
              <a:t>SUPPORTING PARTNER</a:t>
            </a:r>
            <a:endParaRPr kumimoji="0" lang="id-ID" b="1" i="0" u="none" strike="noStrike" kern="0" cap="none" spc="0" normalizeH="0" baseline="0" noProof="0" dirty="0">
              <a:ln>
                <a:noFill/>
              </a:ln>
              <a:solidFill>
                <a:sysClr val="windowText" lastClr="000000"/>
              </a:solidFill>
              <a:effectLst/>
              <a:uLnTx/>
              <a:uFillTx/>
              <a:latin typeface="Calibri"/>
            </a:endParaRPr>
          </a:p>
        </p:txBody>
      </p:sp>
      <p:cxnSp>
        <p:nvCxnSpPr>
          <p:cNvPr id="16" name="Straight Connector 15"/>
          <p:cNvCxnSpPr/>
          <p:nvPr/>
        </p:nvCxnSpPr>
        <p:spPr>
          <a:xfrm>
            <a:off x="445477" y="4385743"/>
            <a:ext cx="8018585" cy="1588"/>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45477" y="2025131"/>
            <a:ext cx="8018585" cy="1588"/>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8" name="Title 1"/>
          <p:cNvSpPr txBox="1">
            <a:spLocks/>
          </p:cNvSpPr>
          <p:nvPr/>
        </p:nvSpPr>
        <p:spPr bwMode="auto">
          <a:xfrm>
            <a:off x="304800" y="805931"/>
            <a:ext cx="8932985"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d-ID" sz="2000" b="1" i="0" u="none" strike="noStrike" kern="0" cap="none" spc="0" normalizeH="0" baseline="0" noProof="0" dirty="0" smtClean="0">
                <a:ln>
                  <a:noFill/>
                </a:ln>
                <a:effectLst/>
                <a:uLnTx/>
                <a:uFillTx/>
                <a:latin typeface="Calibri" pitchFamily="34" charset="0"/>
                <a:ea typeface="+mj-ea"/>
                <a:cs typeface="+mj-cs"/>
              </a:rPr>
              <a:t>TERRA IS LONGTERM PARTNERSHIP PROGRAM &gt; Similar “Concerns and Aims”</a:t>
            </a:r>
            <a:endParaRPr kumimoji="0" lang="en-US" sz="2000" b="1" i="0" u="none" strike="noStrike" kern="0" cap="none" spc="0" normalizeH="0" baseline="0" noProof="0" dirty="0" smtClean="0">
              <a:ln>
                <a:noFill/>
              </a:ln>
              <a:effectLst/>
              <a:uLnTx/>
              <a:uFillTx/>
              <a:latin typeface="Calibri" pitchFamily="34" charset="0"/>
              <a:ea typeface="+mj-ea"/>
              <a:cs typeface="+mj-cs"/>
            </a:endParaRPr>
          </a:p>
        </p:txBody>
      </p:sp>
      <p:sp>
        <p:nvSpPr>
          <p:cNvPr id="19" name="Text Box 149"/>
          <p:cNvSpPr txBox="1">
            <a:spLocks noChangeArrowheads="1"/>
          </p:cNvSpPr>
          <p:nvPr/>
        </p:nvSpPr>
        <p:spPr bwMode="auto">
          <a:xfrm>
            <a:off x="304800" y="1644133"/>
            <a:ext cx="8932985" cy="307777"/>
          </a:xfrm>
          <a:prstGeom prst="rect">
            <a:avLst/>
          </a:prstGeom>
          <a:noFill/>
          <a:ln w="9525">
            <a:noFill/>
            <a:miter lim="800000"/>
            <a:headEnd/>
            <a:tailEnd/>
          </a:ln>
        </p:spPr>
        <p:txBody>
          <a:bodyPr wrap="square">
            <a:spAutoFit/>
          </a:bodyPr>
          <a:lstStyle/>
          <a:p>
            <a:pPr marL="115888" indent="-115888"/>
            <a:r>
              <a:rPr lang="id-ID" sz="1400" dirty="0" smtClean="0">
                <a:solidFill>
                  <a:srgbClr val="000000"/>
                </a:solidFill>
                <a:latin typeface="Calibri" pitchFamily="34" charset="0"/>
              </a:rPr>
              <a:t>(Non Commercial based agreement-</a:t>
            </a:r>
            <a:r>
              <a:rPr lang="en-US" sz="1400" dirty="0" smtClean="0">
                <a:solidFill>
                  <a:srgbClr val="000000"/>
                </a:solidFill>
                <a:latin typeface="Calibri" pitchFamily="34" charset="0"/>
              </a:rPr>
              <a:t> Front End Team Partners</a:t>
            </a:r>
            <a:r>
              <a:rPr lang="id-ID" sz="1400" dirty="0" smtClean="0">
                <a:solidFill>
                  <a:srgbClr val="000000"/>
                </a:solidFill>
                <a:latin typeface="Calibri" pitchFamily="34" charset="0"/>
              </a:rPr>
              <a:t>- </a:t>
            </a:r>
            <a:r>
              <a:rPr lang="en-US" sz="1400" dirty="0" smtClean="0">
                <a:solidFill>
                  <a:srgbClr val="000000"/>
                </a:solidFill>
                <a:latin typeface="Calibri" pitchFamily="34" charset="0"/>
              </a:rPr>
              <a:t>Could </a:t>
            </a:r>
            <a:r>
              <a:rPr lang="en-US" sz="1400" dirty="0">
                <a:solidFill>
                  <a:srgbClr val="000000"/>
                </a:solidFill>
                <a:latin typeface="Calibri" pitchFamily="34" charset="0"/>
              </a:rPr>
              <a:t>be </a:t>
            </a:r>
            <a:r>
              <a:rPr lang="en-US" sz="1400" dirty="0" smtClean="0">
                <a:solidFill>
                  <a:srgbClr val="000000"/>
                </a:solidFill>
                <a:latin typeface="Calibri" pitchFamily="34" charset="0"/>
              </a:rPr>
              <a:t>enhanced</a:t>
            </a:r>
            <a:r>
              <a:rPr lang="id-ID" sz="1400" dirty="0" smtClean="0">
                <a:solidFill>
                  <a:srgbClr val="000000"/>
                </a:solidFill>
                <a:latin typeface="Calibri" pitchFamily="34" charset="0"/>
              </a:rPr>
              <a:t> </a:t>
            </a:r>
            <a:r>
              <a:rPr lang="en-US" sz="1400" dirty="0" smtClean="0">
                <a:solidFill>
                  <a:srgbClr val="000000"/>
                </a:solidFill>
                <a:latin typeface="Calibri" pitchFamily="34" charset="0"/>
              </a:rPr>
              <a:t> </a:t>
            </a:r>
            <a:r>
              <a:rPr lang="en-US" sz="1400" dirty="0">
                <a:solidFill>
                  <a:srgbClr val="000000"/>
                </a:solidFill>
                <a:latin typeface="Calibri" pitchFamily="34" charset="0"/>
              </a:rPr>
              <a:t>to support </a:t>
            </a:r>
            <a:r>
              <a:rPr lang="id-ID" sz="1400" dirty="0" smtClean="0">
                <a:solidFill>
                  <a:srgbClr val="000000"/>
                </a:solidFill>
                <a:latin typeface="Calibri" pitchFamily="34" charset="0"/>
              </a:rPr>
              <a:t>company</a:t>
            </a:r>
            <a:r>
              <a:rPr lang="en-US" sz="1400" dirty="0" smtClean="0">
                <a:solidFill>
                  <a:srgbClr val="000000"/>
                </a:solidFill>
                <a:latin typeface="Calibri" pitchFamily="34" charset="0"/>
              </a:rPr>
              <a:t> </a:t>
            </a:r>
            <a:r>
              <a:rPr lang="en-US" sz="1400" dirty="0">
                <a:solidFill>
                  <a:srgbClr val="000000"/>
                </a:solidFill>
                <a:latin typeface="Calibri" pitchFamily="34" charset="0"/>
              </a:rPr>
              <a:t>regular </a:t>
            </a:r>
            <a:r>
              <a:rPr lang="en-US" sz="1400" dirty="0" smtClean="0">
                <a:solidFill>
                  <a:srgbClr val="000000"/>
                </a:solidFill>
                <a:latin typeface="Calibri" pitchFamily="34" charset="0"/>
              </a:rPr>
              <a:t>activity</a:t>
            </a:r>
            <a:r>
              <a:rPr lang="id-ID" sz="1400" dirty="0" smtClean="0">
                <a:solidFill>
                  <a:srgbClr val="000000"/>
                </a:solidFill>
                <a:latin typeface="Calibri" pitchFamily="34" charset="0"/>
              </a:rPr>
              <a:t>)</a:t>
            </a:r>
            <a:endParaRPr lang="en-US" sz="1200" dirty="0">
              <a:solidFill>
                <a:srgbClr val="000000"/>
              </a:solidFill>
              <a:latin typeface="Calibri" pitchFamily="34" charset="0"/>
            </a:endParaRPr>
          </a:p>
        </p:txBody>
      </p:sp>
      <p:sp>
        <p:nvSpPr>
          <p:cNvPr id="20" name="Title 1"/>
          <p:cNvSpPr>
            <a:spLocks noGrp="1"/>
          </p:cNvSpPr>
          <p:nvPr>
            <p:ph type="title"/>
          </p:nvPr>
        </p:nvSpPr>
        <p:spPr bwMode="auto">
          <a:xfrm>
            <a:off x="1110680" y="333451"/>
            <a:ext cx="6822831" cy="457200"/>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algn="l"/>
            <a:r>
              <a:rPr lang="id-ID" sz="2800" b="1" dirty="0" smtClean="0">
                <a:solidFill>
                  <a:schemeClr val="bg1"/>
                </a:solidFill>
                <a:latin typeface="Calibri" pitchFamily="34" charset="0"/>
              </a:rPr>
              <a:t>BUILDING TERRA</a:t>
            </a:r>
            <a:endParaRPr lang="en-US" sz="2800" b="1" dirty="0" smtClean="0">
              <a:solidFill>
                <a:schemeClr val="bg1"/>
              </a:solidFill>
              <a:latin typeface="Calibri" pitchFamily="34" charset="0"/>
            </a:endParaRPr>
          </a:p>
        </p:txBody>
      </p:sp>
      <p:sp>
        <p:nvSpPr>
          <p:cNvPr id="21" name="Rectangle 20"/>
          <p:cNvSpPr/>
          <p:nvPr/>
        </p:nvSpPr>
        <p:spPr>
          <a:xfrm>
            <a:off x="937848" y="3484600"/>
            <a:ext cx="2321169" cy="64633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id-ID" b="1" kern="0" dirty="0" smtClean="0">
                <a:solidFill>
                  <a:srgbClr val="C00000"/>
                </a:solidFill>
                <a:latin typeface="Calibri"/>
              </a:rPr>
              <a:t>“SEARCH AND RESCUE”</a:t>
            </a:r>
            <a:endParaRPr kumimoji="0" lang="id-ID" b="1" i="0" u="none" strike="noStrike" kern="0" cap="none" spc="0" normalizeH="0" baseline="0" noProof="0" dirty="0">
              <a:ln>
                <a:noFill/>
              </a:ln>
              <a:solidFill>
                <a:srgbClr val="C00000"/>
              </a:solidFill>
              <a:effectLst/>
              <a:uLnTx/>
              <a:uFillTx/>
              <a:latin typeface="Calibri"/>
            </a:endParaRPr>
          </a:p>
        </p:txBody>
      </p:sp>
      <p:sp>
        <p:nvSpPr>
          <p:cNvPr id="22" name="Rectangle 21"/>
          <p:cNvSpPr/>
          <p:nvPr/>
        </p:nvSpPr>
        <p:spPr>
          <a:xfrm>
            <a:off x="1008185" y="5987531"/>
            <a:ext cx="2321169" cy="3693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id-ID" b="1" kern="0" dirty="0" smtClean="0">
                <a:solidFill>
                  <a:srgbClr val="C00000"/>
                </a:solidFill>
                <a:latin typeface="Calibri"/>
              </a:rPr>
              <a:t>“RELIEF &amp; RECOVERY”</a:t>
            </a:r>
            <a:endParaRPr kumimoji="0" lang="id-ID" b="1" i="0" u="none" strike="noStrike" kern="0" cap="none" spc="0" normalizeH="0" baseline="0" noProof="0" dirty="0">
              <a:ln>
                <a:noFill/>
              </a:ln>
              <a:solidFill>
                <a:srgbClr val="C00000"/>
              </a:solidFill>
              <a:effectLst/>
              <a:uLnTx/>
              <a:uFillTx/>
              <a:latin typeface="Calibri"/>
            </a:endParaRPr>
          </a:p>
        </p:txBody>
      </p:sp>
      <p:pic>
        <p:nvPicPr>
          <p:cNvPr id="23" name="Picture 22" descr="3Dc Gadamusa Latar Hitam.tif"/>
          <p:cNvPicPr>
            <a:picLocks noChangeAspect="1"/>
          </p:cNvPicPr>
          <p:nvPr/>
        </p:nvPicPr>
        <p:blipFill>
          <a:blip r:embed="rId3" cstate="print"/>
          <a:stretch>
            <a:fillRect/>
          </a:stretch>
        </p:blipFill>
        <p:spPr>
          <a:xfrm>
            <a:off x="4454770" y="2440277"/>
            <a:ext cx="2050125" cy="804054"/>
          </a:xfrm>
          <a:prstGeom prst="rect">
            <a:avLst/>
          </a:prstGeom>
          <a:solidFill>
            <a:schemeClr val="tx1"/>
          </a:solidFill>
        </p:spPr>
      </p:pic>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rot="777386">
            <a:off x="5291094" y="1435371"/>
            <a:ext cx="3266288" cy="24465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p:cNvSpPr/>
          <p:nvPr/>
        </p:nvSpPr>
        <p:spPr>
          <a:xfrm>
            <a:off x="31275" y="4196286"/>
            <a:ext cx="3141963" cy="26260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881"/>
          <a:stretch/>
        </p:blipFill>
        <p:spPr bwMode="auto">
          <a:xfrm>
            <a:off x="78424" y="965431"/>
            <a:ext cx="3879802" cy="2911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78424" y="3610838"/>
            <a:ext cx="2347011" cy="531967"/>
          </a:xfrm>
          <a:prstGeom prst="rect">
            <a:avLst/>
          </a:prstGeom>
          <a:solidFill>
            <a:schemeClr val="accent6">
              <a:lumMod val="20000"/>
              <a:lumOff val="80000"/>
            </a:schemeClr>
          </a:solidFill>
        </p:spPr>
        <p:txBody>
          <a:bodyPr wrap="none" rtlCol="0">
            <a:spAutoFit/>
          </a:bodyPr>
          <a:lstStyle/>
          <a:p>
            <a:r>
              <a:rPr lang="en-US" sz="1600" dirty="0" smtClean="0"/>
              <a:t>COMBAT VELOCE Installation. </a:t>
            </a:r>
          </a:p>
          <a:p>
            <a:r>
              <a:rPr lang="en-US" sz="1600" dirty="0" smtClean="0"/>
              <a:t>Padang Earth Quake</a:t>
            </a:r>
            <a:endParaRPr lang="id-ID" sz="1600" dirty="0"/>
          </a:p>
        </p:txBody>
      </p:sp>
      <p:pic>
        <p:nvPicPr>
          <p:cNvPr id="1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7113"/>
          <a:stretch/>
        </p:blipFill>
        <p:spPr bwMode="auto">
          <a:xfrm rot="780000">
            <a:off x="5372169" y="1509961"/>
            <a:ext cx="3115519" cy="2297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757"/>
          <a:stretch/>
        </p:blipFill>
        <p:spPr bwMode="auto">
          <a:xfrm rot="20340000">
            <a:off x="3549221" y="824512"/>
            <a:ext cx="1831731" cy="366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p:cNvGrpSpPr/>
          <p:nvPr/>
        </p:nvGrpSpPr>
        <p:grpSpPr>
          <a:xfrm>
            <a:off x="5301932" y="4383899"/>
            <a:ext cx="3461068" cy="2127038"/>
            <a:chOff x="5926775" y="3736553"/>
            <a:chExt cx="3942608" cy="2338186"/>
          </a:xfrm>
        </p:grpSpPr>
        <p:pic>
          <p:nvPicPr>
            <p:cNvPr id="14"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26775" y="3736553"/>
              <a:ext cx="3942608" cy="2338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7170506" y="5647492"/>
              <a:ext cx="1619418" cy="338554"/>
            </a:xfrm>
            <a:prstGeom prst="rect">
              <a:avLst/>
            </a:prstGeom>
            <a:solidFill>
              <a:schemeClr val="accent6">
                <a:lumMod val="20000"/>
                <a:lumOff val="80000"/>
              </a:schemeClr>
            </a:solidFill>
          </p:spPr>
          <p:txBody>
            <a:bodyPr wrap="none" rtlCol="0">
              <a:spAutoFit/>
            </a:bodyPr>
            <a:lstStyle/>
            <a:p>
              <a:r>
                <a:rPr lang="en-US" sz="1600" dirty="0" smtClean="0"/>
                <a:t>COMBAT ARROW</a:t>
              </a:r>
              <a:endParaRPr lang="id-ID" sz="1600" dirty="0"/>
            </a:p>
          </p:txBody>
        </p:sp>
      </p:grpSp>
      <p:pic>
        <p:nvPicPr>
          <p:cNvPr id="1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1097" y="4292362"/>
            <a:ext cx="2950247" cy="2038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141098" y="6226263"/>
            <a:ext cx="2950247" cy="503970"/>
          </a:xfrm>
          <a:prstGeom prst="rect">
            <a:avLst/>
          </a:prstGeom>
          <a:solidFill>
            <a:schemeClr val="accent6">
              <a:lumMod val="20000"/>
              <a:lumOff val="80000"/>
            </a:schemeClr>
          </a:solidFill>
        </p:spPr>
        <p:txBody>
          <a:bodyPr wrap="square" rtlCol="0">
            <a:spAutoFit/>
          </a:bodyPr>
          <a:lstStyle/>
          <a:p>
            <a:r>
              <a:rPr lang="en-US" sz="1500" dirty="0" smtClean="0"/>
              <a:t>COMBAT VELOCE Installation. </a:t>
            </a:r>
          </a:p>
          <a:p>
            <a:r>
              <a:rPr lang="en-US" sz="1500" dirty="0"/>
              <a:t>Mount Salak Sukhoi Superjet 100 crash</a:t>
            </a:r>
            <a:endParaRPr lang="id-ID" sz="1500" dirty="0"/>
          </a:p>
        </p:txBody>
      </p:sp>
      <p:pic>
        <p:nvPicPr>
          <p:cNvPr id="18" name="Picture 7"/>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9221"/>
          <a:stretch/>
        </p:blipFill>
        <p:spPr bwMode="auto">
          <a:xfrm rot="960000">
            <a:off x="2997596" y="4577227"/>
            <a:ext cx="2696083" cy="1885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7005163" y="3731606"/>
            <a:ext cx="1509718" cy="307981"/>
          </a:xfrm>
          <a:prstGeom prst="rect">
            <a:avLst/>
          </a:prstGeom>
          <a:solidFill>
            <a:schemeClr val="accent6">
              <a:lumMod val="20000"/>
              <a:lumOff val="80000"/>
            </a:schemeClr>
          </a:solidFill>
        </p:spPr>
        <p:txBody>
          <a:bodyPr wrap="none" rtlCol="0">
            <a:spAutoFit/>
          </a:bodyPr>
          <a:lstStyle/>
          <a:p>
            <a:r>
              <a:rPr lang="en-US" sz="1600" dirty="0" smtClean="0"/>
              <a:t>COMBAT CRUISER </a:t>
            </a:r>
          </a:p>
        </p:txBody>
      </p:sp>
      <p:sp>
        <p:nvSpPr>
          <p:cNvPr id="20" name="TextBox 19"/>
          <p:cNvSpPr txBox="1"/>
          <p:nvPr/>
        </p:nvSpPr>
        <p:spPr>
          <a:xfrm rot="20308285">
            <a:off x="4324938" y="3976012"/>
            <a:ext cx="1452304" cy="307981"/>
          </a:xfrm>
          <a:prstGeom prst="rect">
            <a:avLst/>
          </a:prstGeom>
          <a:solidFill>
            <a:schemeClr val="accent6">
              <a:lumMod val="20000"/>
              <a:lumOff val="80000"/>
            </a:schemeClr>
          </a:solidFill>
        </p:spPr>
        <p:txBody>
          <a:bodyPr wrap="none" rtlCol="0">
            <a:spAutoFit/>
          </a:bodyPr>
          <a:lstStyle/>
          <a:p>
            <a:r>
              <a:rPr lang="en-US" sz="1600" dirty="0" smtClean="0"/>
              <a:t>COMBAT VELOCE </a:t>
            </a:r>
          </a:p>
        </p:txBody>
      </p:sp>
      <p:sp>
        <p:nvSpPr>
          <p:cNvPr id="21" name="TextBox 20"/>
          <p:cNvSpPr txBox="1"/>
          <p:nvPr/>
        </p:nvSpPr>
        <p:spPr>
          <a:xfrm rot="1040842">
            <a:off x="3680921" y="6067870"/>
            <a:ext cx="970979" cy="307981"/>
          </a:xfrm>
          <a:prstGeom prst="rect">
            <a:avLst/>
          </a:prstGeom>
          <a:solidFill>
            <a:schemeClr val="accent6">
              <a:lumMod val="20000"/>
              <a:lumOff val="80000"/>
            </a:schemeClr>
          </a:solidFill>
        </p:spPr>
        <p:txBody>
          <a:bodyPr wrap="none" rtlCol="0">
            <a:spAutoFit/>
          </a:bodyPr>
          <a:lstStyle/>
          <a:p>
            <a:r>
              <a:rPr lang="en-US" sz="1600" dirty="0" smtClean="0"/>
              <a:t>Installation</a:t>
            </a:r>
          </a:p>
        </p:txBody>
      </p:sp>
      <p:sp>
        <p:nvSpPr>
          <p:cNvPr id="22" name="TextBox 21"/>
          <p:cNvSpPr txBox="1"/>
          <p:nvPr/>
        </p:nvSpPr>
        <p:spPr>
          <a:xfrm>
            <a:off x="69847" y="228600"/>
            <a:ext cx="4883153" cy="335980"/>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COMBAT (COMPACT MOBILE BASE STATION) TELKOMSEL</a:t>
            </a:r>
            <a:endParaRPr lang="id-ID"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to banjir1.bmp"/>
          <p:cNvPicPr>
            <a:picLocks noChangeAspect="1"/>
          </p:cNvPicPr>
          <p:nvPr/>
        </p:nvPicPr>
        <p:blipFill>
          <a:blip r:embed="rId2" cstate="print"/>
          <a:stretch>
            <a:fillRect/>
          </a:stretch>
        </p:blipFill>
        <p:spPr>
          <a:xfrm>
            <a:off x="176720" y="914400"/>
            <a:ext cx="4793582" cy="5318552"/>
          </a:xfrm>
          <a:prstGeom prst="rect">
            <a:avLst/>
          </a:prstGeom>
        </p:spPr>
      </p:pic>
      <p:pic>
        <p:nvPicPr>
          <p:cNvPr id="7" name="Picture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08801" y="1004078"/>
            <a:ext cx="1651827" cy="1714512"/>
          </a:xfrm>
          <a:prstGeom prst="rect">
            <a:avLst/>
          </a:prstGeom>
        </p:spPr>
      </p:pic>
      <p:pic>
        <p:nvPicPr>
          <p:cNvPr id="8" name="Picture Placeholder 7"/>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072330" y="1004078"/>
            <a:ext cx="1714512" cy="1685782"/>
          </a:xfrm>
          <a:prstGeom prst="rect">
            <a:avLst/>
          </a:prstGeom>
        </p:spPr>
      </p:pic>
      <p:pic>
        <p:nvPicPr>
          <p:cNvPr id="9"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 r="50413"/>
          <a:stretch/>
        </p:blipFill>
        <p:spPr bwMode="auto">
          <a:xfrm>
            <a:off x="5286380" y="2861466"/>
            <a:ext cx="1133561" cy="1714512"/>
          </a:xfrm>
          <a:prstGeom prst="rect">
            <a:avLst/>
          </a:prstGeom>
        </p:spPr>
      </p:pic>
      <p:pic>
        <p:nvPicPr>
          <p:cNvPr id="10" name="Picture Placeholder 3"/>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6643703" y="2861466"/>
            <a:ext cx="2143140" cy="1683102"/>
          </a:xfrm>
          <a:prstGeom prst="rect">
            <a:avLst/>
          </a:prstGeom>
        </p:spPr>
      </p:pic>
      <p:pic>
        <p:nvPicPr>
          <p:cNvPr id="11" name="Picture Placeholder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86380" y="4718854"/>
            <a:ext cx="2000264" cy="1500198"/>
          </a:xfrm>
          <a:prstGeom prst="rect">
            <a:avLst/>
          </a:prstGeom>
        </p:spPr>
      </p:pic>
      <p:pic>
        <p:nvPicPr>
          <p:cNvPr id="12" name="Picture Placeholder 3"/>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7429520" y="4718854"/>
            <a:ext cx="1285883" cy="1500198"/>
          </a:xfrm>
          <a:prstGeom prst="rect">
            <a:avLst/>
          </a:prstGeom>
        </p:spPr>
      </p:pic>
      <p:sp>
        <p:nvSpPr>
          <p:cNvPr id="13" name="TextBox 12"/>
          <p:cNvSpPr txBox="1"/>
          <p:nvPr/>
        </p:nvSpPr>
        <p:spPr>
          <a:xfrm>
            <a:off x="69847" y="228600"/>
            <a:ext cx="2702086"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JAKARTA FLOOD DISASTER</a:t>
            </a:r>
            <a:endParaRPr lang="id-ID"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2828836"/>
            <a:ext cx="4572000" cy="369332"/>
          </a:xfrm>
          <a:prstGeom prst="rect">
            <a:avLst/>
          </a:prstGeom>
        </p:spPr>
        <p:txBody>
          <a:bodyPr>
            <a:spAutoFit/>
          </a:bodyPr>
          <a:lstStyle/>
          <a:p>
            <a:r>
              <a:rPr lang="en-US" dirty="0" smtClean="0"/>
              <a:t>  </a:t>
            </a:r>
            <a:endParaRPr lang="en-US"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2286000"/>
            <a:ext cx="3284404"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656644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2213&quot;/&gt;&lt;CPresentation id=&quot;1&quot;&gt;&lt;m_precDefaultNumber/&gt;&lt;m_precDefaultPercent/&gt;&lt;m_precDefaultDate&gt;&lt;m_strFormatTime&gt;%#m/%#d/%Y&lt;/m_strFormatTime&gt;&lt;/m_precDefaultDate&gt;&lt;m_precDefaultYear&gt;&lt;m_strFormatTime&gt;%Y&lt;/m_strFormatTime&gt;&lt;/m_precDefaultYear&gt;&lt;m_precDefaultQuarter&gt;&lt;m_strFormatTime&gt;Q%5&lt;/m_strFormatTime&gt;&lt;/m_precDefaultQuarter&gt;&lt;m_precDefaultMonth&gt;&lt;m_strFormatTime&gt;%1&lt;/m_strFormatTime&gt;&lt;/m_precDefaultMonth&gt;&lt;m_precDefaultWeek&gt;&lt;m_strFormatTime&gt;%d.%m.&lt;/m_strFormatTime&gt;&lt;/m_precDefaultWeek&gt;&lt;m_precDefaultDay&gt;&lt;m_strFormatTime&gt;%#d&lt;/m_strFormatTime&gt;&lt;/m_precDefaultDay&gt;&lt;m_mruColor&gt;&lt;m_vecMRU length=&quot;0&quot;/&gt;&lt;/m_mruColor&gt;&lt;m_eweekdayFirstOfWeek val=&quot;2&quot;/&gt;&lt;m_eweekdayFirstOfWorkweek val=&quot;2&quot;/&gt;&lt;m_eweekdayFirstOfWeekend val=&quot;7&quot;/&gt;&lt;/CPresentation&gt;&lt;/root&gt;"/>
  <p:tag name="THINKCELLUNDODONOTDELETE" val="0"/>
</p:tagLst>
</file>

<file path=ppt/theme/theme1.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1383</Words>
  <Application>Microsoft Office PowerPoint</Application>
  <PresentationFormat>On-screen Show (4:3)</PresentationFormat>
  <Paragraphs>377</Paragraphs>
  <Slides>17</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Arial Unicode MS</vt:lpstr>
      <vt:lpstr>MS PGothic</vt:lpstr>
      <vt:lpstr>Arial</vt:lpstr>
      <vt:lpstr>Arial Black</vt:lpstr>
      <vt:lpstr>Arial Narrow</vt:lpstr>
      <vt:lpstr>Calibri</vt:lpstr>
      <vt:lpstr>Cambria Math</vt:lpstr>
      <vt:lpstr>Century Gothic</vt:lpstr>
      <vt:lpstr>Eras Bold ITC</vt:lpstr>
      <vt:lpstr>Times New Roman</vt:lpstr>
      <vt:lpstr>Wingdings</vt:lpstr>
      <vt:lpstr>Wingdings 2</vt:lpstr>
      <vt:lpstr>7_Office Theme</vt:lpstr>
      <vt:lpstr>PowerPoint Presentation</vt:lpstr>
      <vt:lpstr>Telkomsel Profile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BACKGROUND TERRA</vt:lpstr>
      <vt:lpstr>PowerPoint Presentation</vt:lpstr>
      <vt:lpstr>BUILDING TERRA</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2013-03-08T10:47:39Z</dcterms:created>
  <dcterms:modified xsi:type="dcterms:W3CDTF">2014-07-10T10:28:19Z</dcterms:modified>
  <cp:version/>
</cp:coreProperties>
</file>