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5" r:id="rId2"/>
    <p:sldId id="496" r:id="rId3"/>
    <p:sldId id="482" r:id="rId4"/>
    <p:sldId id="493" r:id="rId5"/>
    <p:sldId id="495" r:id="rId6"/>
    <p:sldId id="484" r:id="rId7"/>
    <p:sldId id="494" r:id="rId8"/>
    <p:sldId id="488" r:id="rId9"/>
    <p:sldId id="487" r:id="rId10"/>
  </p:sldIdLst>
  <p:sldSz cx="9906000" cy="6858000" type="A4"/>
  <p:notesSz cx="6858000" cy="9296400"/>
  <p:custDataLst>
    <p:tags r:id="rId13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F33"/>
    <a:srgbClr val="000000"/>
    <a:srgbClr val="00A0F0"/>
    <a:srgbClr val="FFFF99"/>
    <a:srgbClr val="00CC00"/>
    <a:srgbClr val="FF6600"/>
    <a:srgbClr val="FFCC00"/>
    <a:srgbClr val="FFFFCC"/>
    <a:srgbClr val="103071"/>
    <a:srgbClr val="B4DF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7533" autoAdjust="0"/>
  </p:normalViewPr>
  <p:slideViewPr>
    <p:cSldViewPr>
      <p:cViewPr varScale="1">
        <p:scale>
          <a:sx n="66" d="100"/>
          <a:sy n="66" d="100"/>
        </p:scale>
        <p:origin x="726" y="7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B17777-9797-47BB-930E-AAF53BF31C87}" type="doc">
      <dgm:prSet loTypeId="urn:microsoft.com/office/officeart/2008/layout/RadialCluster" loCatId="relationship" qsTypeId="urn:microsoft.com/office/officeart/2005/8/quickstyle/3d6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9E3F6FF-C34B-4E20-BC10-FBD3D8B2292B}">
      <dgm:prSet phldrT="[Text]"/>
      <dgm:spPr/>
      <dgm:t>
        <a:bodyPr/>
        <a:lstStyle/>
        <a:p>
          <a:r>
            <a:rPr lang="en-US" dirty="0" smtClean="0"/>
            <a:t>XL BCM Principles</a:t>
          </a:r>
          <a:endParaRPr lang="en-US" dirty="0"/>
        </a:p>
      </dgm:t>
    </dgm:pt>
    <dgm:pt modelId="{77DF38C8-828F-4C22-A92D-ED646B1F6343}" type="parTrans" cxnId="{5059794D-EC57-4028-8C6D-84C8A5FFFDAB}">
      <dgm:prSet/>
      <dgm:spPr/>
      <dgm:t>
        <a:bodyPr/>
        <a:lstStyle/>
        <a:p>
          <a:endParaRPr lang="en-US"/>
        </a:p>
      </dgm:t>
    </dgm:pt>
    <dgm:pt modelId="{69CD9078-4519-4708-BB9C-79C5BCDF299D}" type="sibTrans" cxnId="{5059794D-EC57-4028-8C6D-84C8A5FFFDAB}">
      <dgm:prSet/>
      <dgm:spPr/>
      <dgm:t>
        <a:bodyPr/>
        <a:lstStyle/>
        <a:p>
          <a:endParaRPr lang="en-US"/>
        </a:p>
      </dgm:t>
    </dgm:pt>
    <dgm:pt modelId="{5C05A685-763B-46FA-BA61-7D9EAB931CAD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tx1"/>
              </a:solidFill>
            </a:rPr>
            <a:t>Ensure Employee Safety</a:t>
          </a:r>
          <a:endParaRPr lang="en-US" sz="2800" dirty="0">
            <a:solidFill>
              <a:schemeClr val="tx1"/>
            </a:solidFill>
          </a:endParaRPr>
        </a:p>
      </dgm:t>
    </dgm:pt>
    <dgm:pt modelId="{A50865F7-6B22-40A5-AE56-591A0149D0E0}" type="parTrans" cxnId="{8FFF3267-3B5A-4797-88FE-04BA32355C78}">
      <dgm:prSet/>
      <dgm:spPr/>
      <dgm:t>
        <a:bodyPr/>
        <a:lstStyle/>
        <a:p>
          <a:endParaRPr lang="en-US">
            <a:ln w="76200">
              <a:solidFill>
                <a:schemeClr val="tx1"/>
              </a:solidFill>
            </a:ln>
          </a:endParaRPr>
        </a:p>
      </dgm:t>
    </dgm:pt>
    <dgm:pt modelId="{0A0AE07D-8D18-457D-B2B5-723AC9690AAC}" type="sibTrans" cxnId="{8FFF3267-3B5A-4797-88FE-04BA32355C78}">
      <dgm:prSet/>
      <dgm:spPr/>
      <dgm:t>
        <a:bodyPr/>
        <a:lstStyle/>
        <a:p>
          <a:endParaRPr lang="en-US"/>
        </a:p>
      </dgm:t>
    </dgm:pt>
    <dgm:pt modelId="{D2F892C1-EE6D-490F-9698-DF93C020479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Ensure Continuity of Business &amp; Service</a:t>
          </a:r>
          <a:endParaRPr lang="en-US" dirty="0">
            <a:solidFill>
              <a:schemeClr val="tx1"/>
            </a:solidFill>
          </a:endParaRPr>
        </a:p>
      </dgm:t>
    </dgm:pt>
    <dgm:pt modelId="{F29A6105-4B83-4EE6-B429-9EF056FDF737}" type="parTrans" cxnId="{740AE3EE-1DAE-4EB8-B4DA-DD001BD35F74}">
      <dgm:prSet/>
      <dgm:spPr/>
      <dgm:t>
        <a:bodyPr/>
        <a:lstStyle/>
        <a:p>
          <a:endParaRPr lang="en-US"/>
        </a:p>
      </dgm:t>
    </dgm:pt>
    <dgm:pt modelId="{27A5C5F4-E65A-4984-9BD0-95139F686336}" type="sibTrans" cxnId="{740AE3EE-1DAE-4EB8-B4DA-DD001BD35F74}">
      <dgm:prSet/>
      <dgm:spPr/>
      <dgm:t>
        <a:bodyPr/>
        <a:lstStyle/>
        <a:p>
          <a:endParaRPr lang="en-US"/>
        </a:p>
      </dgm:t>
    </dgm:pt>
    <dgm:pt modelId="{2D9FE9EB-E8C3-49BF-940C-371FFB5788E3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Minimize Company Losses</a:t>
          </a:r>
          <a:endParaRPr lang="en-US" dirty="0">
            <a:solidFill>
              <a:schemeClr val="tx1"/>
            </a:solidFill>
          </a:endParaRPr>
        </a:p>
      </dgm:t>
    </dgm:pt>
    <dgm:pt modelId="{993011DE-5F6C-4A3F-942D-FCEDA40CDFAB}" type="parTrans" cxnId="{D440E3B1-D6E3-4E95-9158-51A52D601A05}">
      <dgm:prSet/>
      <dgm:spPr/>
      <dgm:t>
        <a:bodyPr/>
        <a:lstStyle/>
        <a:p>
          <a:endParaRPr lang="en-US"/>
        </a:p>
      </dgm:t>
    </dgm:pt>
    <dgm:pt modelId="{001C200B-D7FA-4883-8D8D-561E0EC49285}" type="sibTrans" cxnId="{D440E3B1-D6E3-4E95-9158-51A52D601A05}">
      <dgm:prSet/>
      <dgm:spPr/>
      <dgm:t>
        <a:bodyPr/>
        <a:lstStyle/>
        <a:p>
          <a:endParaRPr lang="en-US"/>
        </a:p>
      </dgm:t>
    </dgm:pt>
    <dgm:pt modelId="{5E8C18AB-2C80-48D0-8350-E59C47A92CB5}" type="pres">
      <dgm:prSet presAssocID="{CBB17777-9797-47BB-930E-AAF53BF31C8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AFF5005-B313-4179-88D8-9F0BBC2A0D30}" type="pres">
      <dgm:prSet presAssocID="{D9E3F6FF-C34B-4E20-BC10-FBD3D8B2292B}" presName="singleCycle" presStyleCnt="0"/>
      <dgm:spPr/>
    </dgm:pt>
    <dgm:pt modelId="{F0753E69-5E12-4DF6-B4ED-2870C0467E72}" type="pres">
      <dgm:prSet presAssocID="{D9E3F6FF-C34B-4E20-BC10-FBD3D8B2292B}" presName="singleCenter" presStyleLbl="node1" presStyleIdx="0" presStyleCnt="4" custScaleX="105263" custScaleY="105263" custLinFactNeighborX="714" custLinFactNeighborY="-6791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86A2D9CE-E290-4777-A45C-68FA8C66D273}" type="pres">
      <dgm:prSet presAssocID="{A50865F7-6B22-40A5-AE56-591A0149D0E0}" presName="Name56" presStyleLbl="parChTrans1D2" presStyleIdx="0" presStyleCnt="3"/>
      <dgm:spPr/>
      <dgm:t>
        <a:bodyPr/>
        <a:lstStyle/>
        <a:p>
          <a:endParaRPr lang="en-US"/>
        </a:p>
      </dgm:t>
    </dgm:pt>
    <dgm:pt modelId="{6C24E62B-64F8-47CE-9CFE-CE6790708549}" type="pres">
      <dgm:prSet presAssocID="{5C05A685-763B-46FA-BA61-7D9EAB931CAD}" presName="text0" presStyleLbl="node1" presStyleIdx="1" presStyleCnt="4" custScaleX="235664" custScaleY="157109" custRadScaleRad="122065" custRadScaleInc="11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6F7C80-C8A1-4F58-9CC2-F3C52A850B66}" type="pres">
      <dgm:prSet presAssocID="{F29A6105-4B83-4EE6-B429-9EF056FDF737}" presName="Name56" presStyleLbl="parChTrans1D2" presStyleIdx="1" presStyleCnt="3"/>
      <dgm:spPr/>
      <dgm:t>
        <a:bodyPr/>
        <a:lstStyle/>
        <a:p>
          <a:endParaRPr lang="en-US"/>
        </a:p>
      </dgm:t>
    </dgm:pt>
    <dgm:pt modelId="{C7DACA6E-67FA-457C-AD6C-17D3166AB2B0}" type="pres">
      <dgm:prSet presAssocID="{D2F892C1-EE6D-490F-9698-DF93C020479F}" presName="text0" presStyleLbl="node1" presStyleIdx="2" presStyleCnt="4" custScaleX="235664" custScaleY="157109" custRadScaleRad="145124" custRadScaleInc="-209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FDD4CE-079B-4D79-A734-F8160E977B92}" type="pres">
      <dgm:prSet presAssocID="{993011DE-5F6C-4A3F-942D-FCEDA40CDFAB}" presName="Name56" presStyleLbl="parChTrans1D2" presStyleIdx="2" presStyleCnt="3"/>
      <dgm:spPr/>
      <dgm:t>
        <a:bodyPr/>
        <a:lstStyle/>
        <a:p>
          <a:endParaRPr lang="en-US"/>
        </a:p>
      </dgm:t>
    </dgm:pt>
    <dgm:pt modelId="{5CFD0F54-B7A7-4B6E-BA94-7B1B2DEE8DD5}" type="pres">
      <dgm:prSet presAssocID="{2D9FE9EB-E8C3-49BF-940C-371FFB5788E3}" presName="text0" presStyleLbl="node1" presStyleIdx="3" presStyleCnt="4" custScaleX="235664" custScaleY="157109" custRadScaleRad="115734" custRadScaleInc="8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1EFF45-8AD5-4180-8408-35D2D9DE59C1}" type="presOf" srcId="{D2F892C1-EE6D-490F-9698-DF93C020479F}" destId="{C7DACA6E-67FA-457C-AD6C-17D3166AB2B0}" srcOrd="0" destOrd="0" presId="urn:microsoft.com/office/officeart/2008/layout/RadialCluster"/>
    <dgm:cxn modelId="{D440E3B1-D6E3-4E95-9158-51A52D601A05}" srcId="{D9E3F6FF-C34B-4E20-BC10-FBD3D8B2292B}" destId="{2D9FE9EB-E8C3-49BF-940C-371FFB5788E3}" srcOrd="2" destOrd="0" parTransId="{993011DE-5F6C-4A3F-942D-FCEDA40CDFAB}" sibTransId="{001C200B-D7FA-4883-8D8D-561E0EC49285}"/>
    <dgm:cxn modelId="{8FFF3267-3B5A-4797-88FE-04BA32355C78}" srcId="{D9E3F6FF-C34B-4E20-BC10-FBD3D8B2292B}" destId="{5C05A685-763B-46FA-BA61-7D9EAB931CAD}" srcOrd="0" destOrd="0" parTransId="{A50865F7-6B22-40A5-AE56-591A0149D0E0}" sibTransId="{0A0AE07D-8D18-457D-B2B5-723AC9690AAC}"/>
    <dgm:cxn modelId="{740AE3EE-1DAE-4EB8-B4DA-DD001BD35F74}" srcId="{D9E3F6FF-C34B-4E20-BC10-FBD3D8B2292B}" destId="{D2F892C1-EE6D-490F-9698-DF93C020479F}" srcOrd="1" destOrd="0" parTransId="{F29A6105-4B83-4EE6-B429-9EF056FDF737}" sibTransId="{27A5C5F4-E65A-4984-9BD0-95139F686336}"/>
    <dgm:cxn modelId="{305E205C-B428-4611-8DE7-13EED088394F}" type="presOf" srcId="{CBB17777-9797-47BB-930E-AAF53BF31C87}" destId="{5E8C18AB-2C80-48D0-8350-E59C47A92CB5}" srcOrd="0" destOrd="0" presId="urn:microsoft.com/office/officeart/2008/layout/RadialCluster"/>
    <dgm:cxn modelId="{2D775420-2CB7-4495-99A5-42DC7611FBF5}" type="presOf" srcId="{A50865F7-6B22-40A5-AE56-591A0149D0E0}" destId="{86A2D9CE-E290-4777-A45C-68FA8C66D273}" srcOrd="0" destOrd="0" presId="urn:microsoft.com/office/officeart/2008/layout/RadialCluster"/>
    <dgm:cxn modelId="{AC80AFA3-C966-4D98-852E-7B07C32D98EF}" type="presOf" srcId="{993011DE-5F6C-4A3F-942D-FCEDA40CDFAB}" destId="{FBFDD4CE-079B-4D79-A734-F8160E977B92}" srcOrd="0" destOrd="0" presId="urn:microsoft.com/office/officeart/2008/layout/RadialCluster"/>
    <dgm:cxn modelId="{5059794D-EC57-4028-8C6D-84C8A5FFFDAB}" srcId="{CBB17777-9797-47BB-930E-AAF53BF31C87}" destId="{D9E3F6FF-C34B-4E20-BC10-FBD3D8B2292B}" srcOrd="0" destOrd="0" parTransId="{77DF38C8-828F-4C22-A92D-ED646B1F6343}" sibTransId="{69CD9078-4519-4708-BB9C-79C5BCDF299D}"/>
    <dgm:cxn modelId="{42119FF8-2E5F-48DF-A657-68227E887AC1}" type="presOf" srcId="{2D9FE9EB-E8C3-49BF-940C-371FFB5788E3}" destId="{5CFD0F54-B7A7-4B6E-BA94-7B1B2DEE8DD5}" srcOrd="0" destOrd="0" presId="urn:microsoft.com/office/officeart/2008/layout/RadialCluster"/>
    <dgm:cxn modelId="{ACC4A406-C00C-4086-8A22-BF238233923B}" type="presOf" srcId="{F29A6105-4B83-4EE6-B429-9EF056FDF737}" destId="{A26F7C80-C8A1-4F58-9CC2-F3C52A850B66}" srcOrd="0" destOrd="0" presId="urn:microsoft.com/office/officeart/2008/layout/RadialCluster"/>
    <dgm:cxn modelId="{A097C54A-A815-41AE-82D6-1561F1A7A678}" type="presOf" srcId="{5C05A685-763B-46FA-BA61-7D9EAB931CAD}" destId="{6C24E62B-64F8-47CE-9CFE-CE6790708549}" srcOrd="0" destOrd="0" presId="urn:microsoft.com/office/officeart/2008/layout/RadialCluster"/>
    <dgm:cxn modelId="{7520E237-C0C8-456C-9639-6EA818F86679}" type="presOf" srcId="{D9E3F6FF-C34B-4E20-BC10-FBD3D8B2292B}" destId="{F0753E69-5E12-4DF6-B4ED-2870C0467E72}" srcOrd="0" destOrd="0" presId="urn:microsoft.com/office/officeart/2008/layout/RadialCluster"/>
    <dgm:cxn modelId="{E531878C-378F-40B8-ABDA-1EEC9636ED8A}" type="presParOf" srcId="{5E8C18AB-2C80-48D0-8350-E59C47A92CB5}" destId="{4AFF5005-B313-4179-88D8-9F0BBC2A0D30}" srcOrd="0" destOrd="0" presId="urn:microsoft.com/office/officeart/2008/layout/RadialCluster"/>
    <dgm:cxn modelId="{C1DD3720-91D6-4715-B0A3-6BB5EE852A2D}" type="presParOf" srcId="{4AFF5005-B313-4179-88D8-9F0BBC2A0D30}" destId="{F0753E69-5E12-4DF6-B4ED-2870C0467E72}" srcOrd="0" destOrd="0" presId="urn:microsoft.com/office/officeart/2008/layout/RadialCluster"/>
    <dgm:cxn modelId="{0F8B1D20-D241-42B5-9D20-DC6AB97DDECF}" type="presParOf" srcId="{4AFF5005-B313-4179-88D8-9F0BBC2A0D30}" destId="{86A2D9CE-E290-4777-A45C-68FA8C66D273}" srcOrd="1" destOrd="0" presId="urn:microsoft.com/office/officeart/2008/layout/RadialCluster"/>
    <dgm:cxn modelId="{20F61290-6D05-485E-B1C6-01BECDBF0554}" type="presParOf" srcId="{4AFF5005-B313-4179-88D8-9F0BBC2A0D30}" destId="{6C24E62B-64F8-47CE-9CFE-CE6790708549}" srcOrd="2" destOrd="0" presId="urn:microsoft.com/office/officeart/2008/layout/RadialCluster"/>
    <dgm:cxn modelId="{1F518D8E-7384-4371-AF83-3B5682C4FEC8}" type="presParOf" srcId="{4AFF5005-B313-4179-88D8-9F0BBC2A0D30}" destId="{A26F7C80-C8A1-4F58-9CC2-F3C52A850B66}" srcOrd="3" destOrd="0" presId="urn:microsoft.com/office/officeart/2008/layout/RadialCluster"/>
    <dgm:cxn modelId="{DD113A17-173F-408C-98CB-F558127047A0}" type="presParOf" srcId="{4AFF5005-B313-4179-88D8-9F0BBC2A0D30}" destId="{C7DACA6E-67FA-457C-AD6C-17D3166AB2B0}" srcOrd="4" destOrd="0" presId="urn:microsoft.com/office/officeart/2008/layout/RadialCluster"/>
    <dgm:cxn modelId="{9DEA46C5-59B2-4418-81A8-07B6E1D225D4}" type="presParOf" srcId="{4AFF5005-B313-4179-88D8-9F0BBC2A0D30}" destId="{FBFDD4CE-079B-4D79-A734-F8160E977B92}" srcOrd="5" destOrd="0" presId="urn:microsoft.com/office/officeart/2008/layout/RadialCluster"/>
    <dgm:cxn modelId="{EC94AFFC-37A1-476E-9DEA-D44657B91BC3}" type="presParOf" srcId="{4AFF5005-B313-4179-88D8-9F0BBC2A0D30}" destId="{5CFD0F54-B7A7-4B6E-BA94-7B1B2DEE8DD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9691F-FA8E-4011-9BA3-38917E70C6B2}" type="doc">
      <dgm:prSet loTypeId="urn:microsoft.com/office/officeart/2005/8/layout/cycle6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91CCA61-54C5-4B12-A026-9AB6E212900F}">
      <dgm:prSet phldrT="[Text]"/>
      <dgm:spPr/>
      <dgm:t>
        <a:bodyPr/>
        <a:lstStyle/>
        <a:p>
          <a:r>
            <a:rPr lang="en-US" dirty="0" smtClean="0"/>
            <a:t>Preparation from prior incident</a:t>
          </a:r>
          <a:endParaRPr lang="en-US" dirty="0"/>
        </a:p>
      </dgm:t>
    </dgm:pt>
    <dgm:pt modelId="{3F3F7F86-6C94-4BB9-83DB-9949E8CEAF39}" type="parTrans" cxnId="{ADE491D6-45E4-4146-8910-29CBE44DBB4A}">
      <dgm:prSet/>
      <dgm:spPr/>
      <dgm:t>
        <a:bodyPr/>
        <a:lstStyle/>
        <a:p>
          <a:endParaRPr lang="en-US"/>
        </a:p>
      </dgm:t>
    </dgm:pt>
    <dgm:pt modelId="{23A1BB29-2997-4723-A84F-6AB7CDD5096C}" type="sibTrans" cxnId="{ADE491D6-45E4-4146-8910-29CBE44DBB4A}">
      <dgm:prSet/>
      <dgm:spPr/>
      <dgm:t>
        <a:bodyPr/>
        <a:lstStyle/>
        <a:p>
          <a:endParaRPr lang="en-US"/>
        </a:p>
      </dgm:t>
    </dgm:pt>
    <dgm:pt modelId="{8DE5F7FC-32EB-4DCB-AFD0-FE8844BCFDFB}">
      <dgm:prSet phldrT="[Text]"/>
      <dgm:spPr/>
      <dgm:t>
        <a:bodyPr/>
        <a:lstStyle/>
        <a:p>
          <a:r>
            <a:rPr lang="en-US" dirty="0" smtClean="0"/>
            <a:t>Support from Management</a:t>
          </a:r>
          <a:endParaRPr lang="en-US" dirty="0"/>
        </a:p>
      </dgm:t>
    </dgm:pt>
    <dgm:pt modelId="{A5072E68-4B4E-48AF-B9FB-34D669742A11}" type="parTrans" cxnId="{2A56610B-6CC5-4521-A54B-D66AAC329DC1}">
      <dgm:prSet/>
      <dgm:spPr/>
      <dgm:t>
        <a:bodyPr/>
        <a:lstStyle/>
        <a:p>
          <a:endParaRPr lang="en-US"/>
        </a:p>
      </dgm:t>
    </dgm:pt>
    <dgm:pt modelId="{34623A1D-F7E4-4FAC-A560-A69EEF23AC13}" type="sibTrans" cxnId="{2A56610B-6CC5-4521-A54B-D66AAC329DC1}">
      <dgm:prSet/>
      <dgm:spPr/>
      <dgm:t>
        <a:bodyPr/>
        <a:lstStyle/>
        <a:p>
          <a:endParaRPr lang="en-US"/>
        </a:p>
      </dgm:t>
    </dgm:pt>
    <dgm:pt modelId="{83AFA812-CFF3-488D-831E-053E01D149E7}">
      <dgm:prSet phldrT="[Text]"/>
      <dgm:spPr/>
      <dgm:t>
        <a:bodyPr/>
        <a:lstStyle/>
        <a:p>
          <a:r>
            <a:rPr lang="en-US" dirty="0" smtClean="0"/>
            <a:t>Quick Action &amp; Response</a:t>
          </a:r>
          <a:endParaRPr lang="en-US" dirty="0"/>
        </a:p>
      </dgm:t>
    </dgm:pt>
    <dgm:pt modelId="{F10BA898-08CB-4A27-88A6-EB8C25BF421F}" type="parTrans" cxnId="{08BABA85-E31F-45E6-B433-D5E5830AAEE7}">
      <dgm:prSet/>
      <dgm:spPr/>
      <dgm:t>
        <a:bodyPr/>
        <a:lstStyle/>
        <a:p>
          <a:endParaRPr lang="en-US"/>
        </a:p>
      </dgm:t>
    </dgm:pt>
    <dgm:pt modelId="{205FCB78-7A1F-4AC8-8BFF-68AFA909E702}" type="sibTrans" cxnId="{08BABA85-E31F-45E6-B433-D5E5830AAEE7}">
      <dgm:prSet/>
      <dgm:spPr/>
      <dgm:t>
        <a:bodyPr/>
        <a:lstStyle/>
        <a:p>
          <a:endParaRPr lang="en-US"/>
        </a:p>
      </dgm:t>
    </dgm:pt>
    <dgm:pt modelId="{5535F590-205B-4557-B24D-36539AD4DF4D}">
      <dgm:prSet phldrT="[Text]"/>
      <dgm:spPr/>
      <dgm:t>
        <a:bodyPr/>
        <a:lstStyle/>
        <a:p>
          <a:r>
            <a:rPr lang="en-US" dirty="0" smtClean="0"/>
            <a:t>Good Cooperation &amp; Coordination</a:t>
          </a:r>
          <a:endParaRPr lang="en-US" dirty="0"/>
        </a:p>
      </dgm:t>
    </dgm:pt>
    <dgm:pt modelId="{1C0EE2B6-A97E-4E90-B294-FBCF3418B6B2}" type="parTrans" cxnId="{8C1F203C-5ED4-42B8-94B2-1F1B42CCB7A1}">
      <dgm:prSet/>
      <dgm:spPr/>
      <dgm:t>
        <a:bodyPr/>
        <a:lstStyle/>
        <a:p>
          <a:endParaRPr lang="en-US"/>
        </a:p>
      </dgm:t>
    </dgm:pt>
    <dgm:pt modelId="{36EEE265-2230-4181-B736-50361B2DC85A}" type="sibTrans" cxnId="{8C1F203C-5ED4-42B8-94B2-1F1B42CCB7A1}">
      <dgm:prSet/>
      <dgm:spPr/>
      <dgm:t>
        <a:bodyPr/>
        <a:lstStyle/>
        <a:p>
          <a:endParaRPr lang="en-US"/>
        </a:p>
      </dgm:t>
    </dgm:pt>
    <dgm:pt modelId="{5EB6879B-4D90-45B0-BF05-5AD912A010ED}">
      <dgm:prSet phldrT="[Text]"/>
      <dgm:spPr/>
      <dgm:t>
        <a:bodyPr/>
        <a:lstStyle/>
        <a:p>
          <a:r>
            <a:rPr lang="en-US" dirty="0" smtClean="0"/>
            <a:t>Support from Partners</a:t>
          </a:r>
          <a:endParaRPr lang="en-US" dirty="0"/>
        </a:p>
      </dgm:t>
    </dgm:pt>
    <dgm:pt modelId="{0D31FA8B-892C-44E8-8243-86D61B3A97FB}" type="parTrans" cxnId="{653C0DD8-9A20-4835-8225-481F8B65A64E}">
      <dgm:prSet/>
      <dgm:spPr/>
      <dgm:t>
        <a:bodyPr/>
        <a:lstStyle/>
        <a:p>
          <a:endParaRPr lang="en-US"/>
        </a:p>
      </dgm:t>
    </dgm:pt>
    <dgm:pt modelId="{5D8CF08E-8782-45F1-9864-BA7B830C3FAA}" type="sibTrans" cxnId="{653C0DD8-9A20-4835-8225-481F8B65A64E}">
      <dgm:prSet/>
      <dgm:spPr/>
      <dgm:t>
        <a:bodyPr/>
        <a:lstStyle/>
        <a:p>
          <a:endParaRPr lang="en-US"/>
        </a:p>
      </dgm:t>
    </dgm:pt>
    <dgm:pt modelId="{B3A0F56E-6444-46EA-A394-5D98BAD83677}" type="pres">
      <dgm:prSet presAssocID="{8FB9691F-FA8E-4011-9BA3-38917E70C6B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09E563-1F95-445F-9E9C-A0E289231569}" type="pres">
      <dgm:prSet presAssocID="{F91CCA61-54C5-4B12-A026-9AB6E212900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00920-3406-4BFF-9F85-B6B99E436547}" type="pres">
      <dgm:prSet presAssocID="{F91CCA61-54C5-4B12-A026-9AB6E212900F}" presName="spNode" presStyleCnt="0"/>
      <dgm:spPr/>
    </dgm:pt>
    <dgm:pt modelId="{2BC0F969-BE71-4BC2-89A9-2B23DCED020A}" type="pres">
      <dgm:prSet presAssocID="{23A1BB29-2997-4723-A84F-6AB7CDD5096C}" presName="sibTrans" presStyleLbl="sibTrans1D1" presStyleIdx="0" presStyleCnt="5"/>
      <dgm:spPr/>
      <dgm:t>
        <a:bodyPr/>
        <a:lstStyle/>
        <a:p>
          <a:endParaRPr lang="en-US"/>
        </a:p>
      </dgm:t>
    </dgm:pt>
    <dgm:pt modelId="{D6929435-5A04-4141-860A-F620C0A7A971}" type="pres">
      <dgm:prSet presAssocID="{8DE5F7FC-32EB-4DCB-AFD0-FE8844BCFDF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883D7B-F940-43EA-9005-F59DF2196CFB}" type="pres">
      <dgm:prSet presAssocID="{8DE5F7FC-32EB-4DCB-AFD0-FE8844BCFDFB}" presName="spNode" presStyleCnt="0"/>
      <dgm:spPr/>
    </dgm:pt>
    <dgm:pt modelId="{BC0F50CB-842F-4B54-80F2-721E91117F2F}" type="pres">
      <dgm:prSet presAssocID="{34623A1D-F7E4-4FAC-A560-A69EEF23AC13}" presName="sibTrans" presStyleLbl="sibTrans1D1" presStyleIdx="1" presStyleCnt="5"/>
      <dgm:spPr/>
      <dgm:t>
        <a:bodyPr/>
        <a:lstStyle/>
        <a:p>
          <a:endParaRPr lang="en-US"/>
        </a:p>
      </dgm:t>
    </dgm:pt>
    <dgm:pt modelId="{940E52A6-5546-4DC9-AF7A-173599D75526}" type="pres">
      <dgm:prSet presAssocID="{83AFA812-CFF3-488D-831E-053E01D149E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14C018-A805-4552-9CCB-12AA19E0CD27}" type="pres">
      <dgm:prSet presAssocID="{83AFA812-CFF3-488D-831E-053E01D149E7}" presName="spNode" presStyleCnt="0"/>
      <dgm:spPr/>
    </dgm:pt>
    <dgm:pt modelId="{494F3918-D6C8-45EB-9757-0848C981F8E4}" type="pres">
      <dgm:prSet presAssocID="{205FCB78-7A1F-4AC8-8BFF-68AFA909E702}" presName="sibTrans" presStyleLbl="sibTrans1D1" presStyleIdx="2" presStyleCnt="5"/>
      <dgm:spPr/>
      <dgm:t>
        <a:bodyPr/>
        <a:lstStyle/>
        <a:p>
          <a:endParaRPr lang="en-US"/>
        </a:p>
      </dgm:t>
    </dgm:pt>
    <dgm:pt modelId="{52BA6404-42F5-445F-9F3F-31421E60CF50}" type="pres">
      <dgm:prSet presAssocID="{5535F590-205B-4557-B24D-36539AD4DF4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78AFEF-664D-4B42-B8AE-DEF929E4E6F4}" type="pres">
      <dgm:prSet presAssocID="{5535F590-205B-4557-B24D-36539AD4DF4D}" presName="spNode" presStyleCnt="0"/>
      <dgm:spPr/>
    </dgm:pt>
    <dgm:pt modelId="{408D7F8B-CF2E-4AEC-A910-043B8746A789}" type="pres">
      <dgm:prSet presAssocID="{36EEE265-2230-4181-B736-50361B2DC85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1F587AF2-10D3-4086-93BB-FD682BEAC289}" type="pres">
      <dgm:prSet presAssocID="{5EB6879B-4D90-45B0-BF05-5AD912A010E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3CA91D-96BA-4FD5-B4AC-703D563B3A5B}" type="pres">
      <dgm:prSet presAssocID="{5EB6879B-4D90-45B0-BF05-5AD912A010ED}" presName="spNode" presStyleCnt="0"/>
      <dgm:spPr/>
    </dgm:pt>
    <dgm:pt modelId="{992C0B12-BF3F-4F2A-924D-5865E5CDC690}" type="pres">
      <dgm:prSet presAssocID="{5D8CF08E-8782-45F1-9864-BA7B830C3FAA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8CEE982B-B244-462D-AE27-16756DC7EF53}" type="presOf" srcId="{36EEE265-2230-4181-B736-50361B2DC85A}" destId="{408D7F8B-CF2E-4AEC-A910-043B8746A789}" srcOrd="0" destOrd="0" presId="urn:microsoft.com/office/officeart/2005/8/layout/cycle6"/>
    <dgm:cxn modelId="{80D36B33-FFD8-4EAD-A529-81E852CDA654}" type="presOf" srcId="{34623A1D-F7E4-4FAC-A560-A69EEF23AC13}" destId="{BC0F50CB-842F-4B54-80F2-721E91117F2F}" srcOrd="0" destOrd="0" presId="urn:microsoft.com/office/officeart/2005/8/layout/cycle6"/>
    <dgm:cxn modelId="{2F2F709E-086E-4A4B-BD7A-0B44FDCE97C5}" type="presOf" srcId="{83AFA812-CFF3-488D-831E-053E01D149E7}" destId="{940E52A6-5546-4DC9-AF7A-173599D75526}" srcOrd="0" destOrd="0" presId="urn:microsoft.com/office/officeart/2005/8/layout/cycle6"/>
    <dgm:cxn modelId="{2907AF5F-7453-4EE4-B22A-6CE839B0D502}" type="presOf" srcId="{23A1BB29-2997-4723-A84F-6AB7CDD5096C}" destId="{2BC0F969-BE71-4BC2-89A9-2B23DCED020A}" srcOrd="0" destOrd="0" presId="urn:microsoft.com/office/officeart/2005/8/layout/cycle6"/>
    <dgm:cxn modelId="{653C0DD8-9A20-4835-8225-481F8B65A64E}" srcId="{8FB9691F-FA8E-4011-9BA3-38917E70C6B2}" destId="{5EB6879B-4D90-45B0-BF05-5AD912A010ED}" srcOrd="4" destOrd="0" parTransId="{0D31FA8B-892C-44E8-8243-86D61B3A97FB}" sibTransId="{5D8CF08E-8782-45F1-9864-BA7B830C3FAA}"/>
    <dgm:cxn modelId="{AD89DD54-856F-4E2E-B707-402770D219D2}" type="presOf" srcId="{5D8CF08E-8782-45F1-9864-BA7B830C3FAA}" destId="{992C0B12-BF3F-4F2A-924D-5865E5CDC690}" srcOrd="0" destOrd="0" presId="urn:microsoft.com/office/officeart/2005/8/layout/cycle6"/>
    <dgm:cxn modelId="{2D3E05DB-289E-4854-8C9D-B69733EC1700}" type="presOf" srcId="{8FB9691F-FA8E-4011-9BA3-38917E70C6B2}" destId="{B3A0F56E-6444-46EA-A394-5D98BAD83677}" srcOrd="0" destOrd="0" presId="urn:microsoft.com/office/officeart/2005/8/layout/cycle6"/>
    <dgm:cxn modelId="{08BABA85-E31F-45E6-B433-D5E5830AAEE7}" srcId="{8FB9691F-FA8E-4011-9BA3-38917E70C6B2}" destId="{83AFA812-CFF3-488D-831E-053E01D149E7}" srcOrd="2" destOrd="0" parTransId="{F10BA898-08CB-4A27-88A6-EB8C25BF421F}" sibTransId="{205FCB78-7A1F-4AC8-8BFF-68AFA909E702}"/>
    <dgm:cxn modelId="{ADE491D6-45E4-4146-8910-29CBE44DBB4A}" srcId="{8FB9691F-FA8E-4011-9BA3-38917E70C6B2}" destId="{F91CCA61-54C5-4B12-A026-9AB6E212900F}" srcOrd="0" destOrd="0" parTransId="{3F3F7F86-6C94-4BB9-83DB-9949E8CEAF39}" sibTransId="{23A1BB29-2997-4723-A84F-6AB7CDD5096C}"/>
    <dgm:cxn modelId="{F0D0B3D8-7B5B-49D4-A030-59EE0155A71F}" type="presOf" srcId="{5EB6879B-4D90-45B0-BF05-5AD912A010ED}" destId="{1F587AF2-10D3-4086-93BB-FD682BEAC289}" srcOrd="0" destOrd="0" presId="urn:microsoft.com/office/officeart/2005/8/layout/cycle6"/>
    <dgm:cxn modelId="{75CB09F5-269D-489A-AF0A-DF16D7DFC494}" type="presOf" srcId="{F91CCA61-54C5-4B12-A026-9AB6E212900F}" destId="{E709E563-1F95-445F-9E9C-A0E289231569}" srcOrd="0" destOrd="0" presId="urn:microsoft.com/office/officeart/2005/8/layout/cycle6"/>
    <dgm:cxn modelId="{96D1FF4E-DE17-4AA7-9076-79E2C2962108}" type="presOf" srcId="{205FCB78-7A1F-4AC8-8BFF-68AFA909E702}" destId="{494F3918-D6C8-45EB-9757-0848C981F8E4}" srcOrd="0" destOrd="0" presId="urn:microsoft.com/office/officeart/2005/8/layout/cycle6"/>
    <dgm:cxn modelId="{8B7A87BF-2AED-4D3D-BC88-BD3E455E3C65}" type="presOf" srcId="{5535F590-205B-4557-B24D-36539AD4DF4D}" destId="{52BA6404-42F5-445F-9F3F-31421E60CF50}" srcOrd="0" destOrd="0" presId="urn:microsoft.com/office/officeart/2005/8/layout/cycle6"/>
    <dgm:cxn modelId="{8C1F203C-5ED4-42B8-94B2-1F1B42CCB7A1}" srcId="{8FB9691F-FA8E-4011-9BA3-38917E70C6B2}" destId="{5535F590-205B-4557-B24D-36539AD4DF4D}" srcOrd="3" destOrd="0" parTransId="{1C0EE2B6-A97E-4E90-B294-FBCF3418B6B2}" sibTransId="{36EEE265-2230-4181-B736-50361B2DC85A}"/>
    <dgm:cxn modelId="{2C1C27B4-E165-44F8-BD91-4119EA71D79D}" type="presOf" srcId="{8DE5F7FC-32EB-4DCB-AFD0-FE8844BCFDFB}" destId="{D6929435-5A04-4141-860A-F620C0A7A971}" srcOrd="0" destOrd="0" presId="urn:microsoft.com/office/officeart/2005/8/layout/cycle6"/>
    <dgm:cxn modelId="{2A56610B-6CC5-4521-A54B-D66AAC329DC1}" srcId="{8FB9691F-FA8E-4011-9BA3-38917E70C6B2}" destId="{8DE5F7FC-32EB-4DCB-AFD0-FE8844BCFDFB}" srcOrd="1" destOrd="0" parTransId="{A5072E68-4B4E-48AF-B9FB-34D669742A11}" sibTransId="{34623A1D-F7E4-4FAC-A560-A69EEF23AC13}"/>
    <dgm:cxn modelId="{8CD4FFFB-E3EA-4115-8D84-2FB578AE909C}" type="presParOf" srcId="{B3A0F56E-6444-46EA-A394-5D98BAD83677}" destId="{E709E563-1F95-445F-9E9C-A0E289231569}" srcOrd="0" destOrd="0" presId="urn:microsoft.com/office/officeart/2005/8/layout/cycle6"/>
    <dgm:cxn modelId="{87B0654A-C5A9-4C9B-BCF0-9EFE794FB7DB}" type="presParOf" srcId="{B3A0F56E-6444-46EA-A394-5D98BAD83677}" destId="{0CE00920-3406-4BFF-9F85-B6B99E436547}" srcOrd="1" destOrd="0" presId="urn:microsoft.com/office/officeart/2005/8/layout/cycle6"/>
    <dgm:cxn modelId="{6BA3B3A0-6E88-42AF-9FFB-62FE76485CCE}" type="presParOf" srcId="{B3A0F56E-6444-46EA-A394-5D98BAD83677}" destId="{2BC0F969-BE71-4BC2-89A9-2B23DCED020A}" srcOrd="2" destOrd="0" presId="urn:microsoft.com/office/officeart/2005/8/layout/cycle6"/>
    <dgm:cxn modelId="{C66C1DED-9193-4DC4-A07B-99A55FD3C44E}" type="presParOf" srcId="{B3A0F56E-6444-46EA-A394-5D98BAD83677}" destId="{D6929435-5A04-4141-860A-F620C0A7A971}" srcOrd="3" destOrd="0" presId="urn:microsoft.com/office/officeart/2005/8/layout/cycle6"/>
    <dgm:cxn modelId="{72FE62EB-7F24-4C67-8579-83F8C9A931E3}" type="presParOf" srcId="{B3A0F56E-6444-46EA-A394-5D98BAD83677}" destId="{48883D7B-F940-43EA-9005-F59DF2196CFB}" srcOrd="4" destOrd="0" presId="urn:microsoft.com/office/officeart/2005/8/layout/cycle6"/>
    <dgm:cxn modelId="{63740B24-222F-459D-95D4-2E5BABFF3C2A}" type="presParOf" srcId="{B3A0F56E-6444-46EA-A394-5D98BAD83677}" destId="{BC0F50CB-842F-4B54-80F2-721E91117F2F}" srcOrd="5" destOrd="0" presId="urn:microsoft.com/office/officeart/2005/8/layout/cycle6"/>
    <dgm:cxn modelId="{C63A3D2D-DD7F-40D0-827C-C5728CF32337}" type="presParOf" srcId="{B3A0F56E-6444-46EA-A394-5D98BAD83677}" destId="{940E52A6-5546-4DC9-AF7A-173599D75526}" srcOrd="6" destOrd="0" presId="urn:microsoft.com/office/officeart/2005/8/layout/cycle6"/>
    <dgm:cxn modelId="{DB55C2C0-0582-49DF-AAA7-8B0B51C624C0}" type="presParOf" srcId="{B3A0F56E-6444-46EA-A394-5D98BAD83677}" destId="{E014C018-A805-4552-9CCB-12AA19E0CD27}" srcOrd="7" destOrd="0" presId="urn:microsoft.com/office/officeart/2005/8/layout/cycle6"/>
    <dgm:cxn modelId="{88E780A3-97C1-4D41-93B3-1600A401AA6A}" type="presParOf" srcId="{B3A0F56E-6444-46EA-A394-5D98BAD83677}" destId="{494F3918-D6C8-45EB-9757-0848C981F8E4}" srcOrd="8" destOrd="0" presId="urn:microsoft.com/office/officeart/2005/8/layout/cycle6"/>
    <dgm:cxn modelId="{EC3EEC7B-BE06-491E-B51B-6BD9986A76E6}" type="presParOf" srcId="{B3A0F56E-6444-46EA-A394-5D98BAD83677}" destId="{52BA6404-42F5-445F-9F3F-31421E60CF50}" srcOrd="9" destOrd="0" presId="urn:microsoft.com/office/officeart/2005/8/layout/cycle6"/>
    <dgm:cxn modelId="{36871E4D-ABB6-4FE9-AD0F-6CBAC50CE1A7}" type="presParOf" srcId="{B3A0F56E-6444-46EA-A394-5D98BAD83677}" destId="{0578AFEF-664D-4B42-B8AE-DEF929E4E6F4}" srcOrd="10" destOrd="0" presId="urn:microsoft.com/office/officeart/2005/8/layout/cycle6"/>
    <dgm:cxn modelId="{B880C38E-14BF-4B36-B608-8E5418E3601E}" type="presParOf" srcId="{B3A0F56E-6444-46EA-A394-5D98BAD83677}" destId="{408D7F8B-CF2E-4AEC-A910-043B8746A789}" srcOrd="11" destOrd="0" presId="urn:microsoft.com/office/officeart/2005/8/layout/cycle6"/>
    <dgm:cxn modelId="{D12DC937-25F8-4BEF-A121-F26E2C042C79}" type="presParOf" srcId="{B3A0F56E-6444-46EA-A394-5D98BAD83677}" destId="{1F587AF2-10D3-4086-93BB-FD682BEAC289}" srcOrd="12" destOrd="0" presId="urn:microsoft.com/office/officeart/2005/8/layout/cycle6"/>
    <dgm:cxn modelId="{F17D163F-BD27-4499-91ED-166A81BE5BE7}" type="presParOf" srcId="{B3A0F56E-6444-46EA-A394-5D98BAD83677}" destId="{0B3CA91D-96BA-4FD5-B4AC-703D563B3A5B}" srcOrd="13" destOrd="0" presId="urn:microsoft.com/office/officeart/2005/8/layout/cycle6"/>
    <dgm:cxn modelId="{D1CDE53F-9E5F-4E37-85BB-F4258DE72AC0}" type="presParOf" srcId="{B3A0F56E-6444-46EA-A394-5D98BAD83677}" destId="{992C0B12-BF3F-4F2A-924D-5865E5CDC690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297229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32" tIns="45516" rIns="91032" bIns="45516" numCol="1" anchor="t" anchorCtr="0" compatLnSpc="1">
            <a:prstTxWarp prst="textNoShape">
              <a:avLst/>
            </a:prstTxWarp>
          </a:bodyPr>
          <a:lstStyle>
            <a:lvl1pPr algn="l" defTabSz="911112">
              <a:defRPr sz="1200" b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710" y="0"/>
            <a:ext cx="297229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32" tIns="45516" rIns="91032" bIns="45516" numCol="1" anchor="t" anchorCtr="0" compatLnSpc="1">
            <a:prstTxWarp prst="textNoShape">
              <a:avLst/>
            </a:prstTxWarp>
          </a:bodyPr>
          <a:lstStyle>
            <a:lvl1pPr algn="r" defTabSz="911112">
              <a:defRPr sz="1200" b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8831580"/>
            <a:ext cx="297229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32" tIns="45516" rIns="91032" bIns="45516" numCol="1" anchor="b" anchorCtr="0" compatLnSpc="1">
            <a:prstTxWarp prst="textNoShape">
              <a:avLst/>
            </a:prstTxWarp>
          </a:bodyPr>
          <a:lstStyle>
            <a:lvl1pPr algn="l" defTabSz="911112">
              <a:defRPr sz="1200" b="1" smtClean="0"/>
            </a:lvl1pPr>
          </a:lstStyle>
          <a:p>
            <a:pPr>
              <a:defRPr/>
            </a:pPr>
            <a:r>
              <a:rPr lang="en-US" smtClean="0"/>
              <a:t>XL Private</a:t>
            </a:r>
            <a:endParaRPr lang="en-US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710" y="8831580"/>
            <a:ext cx="297229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032" tIns="45516" rIns="91032" bIns="45516" numCol="1" anchor="b" anchorCtr="0" compatLnSpc="1">
            <a:prstTxWarp prst="textNoShape">
              <a:avLst/>
            </a:prstTxWarp>
          </a:bodyPr>
          <a:lstStyle>
            <a:lvl1pPr algn="r" defTabSz="911112">
              <a:defRPr sz="1200" b="1" smtClean="0"/>
            </a:lvl1pPr>
          </a:lstStyle>
          <a:p>
            <a:pPr>
              <a:defRPr/>
            </a:pPr>
            <a:fld id="{1311DA6B-A81B-4E27-A772-D1B1A012D1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8003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2991898" cy="45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45" tIns="44772" rIns="89545" bIns="44772" numCol="1" anchor="t" anchorCtr="0" compatLnSpc="1">
            <a:prstTxWarp prst="textNoShape">
              <a:avLst/>
            </a:prstTxWarp>
          </a:bodyPr>
          <a:lstStyle>
            <a:lvl1pPr algn="l" defTabSz="895239">
              <a:defRPr sz="1200" b="1" smtClean="0"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0613" y="2"/>
            <a:ext cx="2991897" cy="45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45" tIns="44772" rIns="89545" bIns="44772" numCol="1" anchor="t" anchorCtr="0" compatLnSpc="1">
            <a:prstTxWarp prst="textNoShape">
              <a:avLst/>
            </a:prstTxWarp>
          </a:bodyPr>
          <a:lstStyle>
            <a:lvl1pPr algn="r" defTabSz="895239">
              <a:defRPr sz="1200" b="1" smtClean="0"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1538" y="687388"/>
            <a:ext cx="5068887" cy="35099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715" y="4426219"/>
            <a:ext cx="5011553" cy="419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45" tIns="44772" rIns="89545" bIns="447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 noProof="0" smtClean="0"/>
              <a:t>Click to edit Master text styles</a:t>
            </a:r>
          </a:p>
          <a:p>
            <a:pPr lvl="1"/>
            <a:r>
              <a:rPr lang="id-ID" noProof="0" smtClean="0"/>
              <a:t>Second level</a:t>
            </a:r>
          </a:p>
          <a:p>
            <a:pPr lvl="2"/>
            <a:r>
              <a:rPr lang="id-ID" noProof="0" smtClean="0"/>
              <a:t>Third level</a:t>
            </a:r>
          </a:p>
          <a:p>
            <a:pPr lvl="3"/>
            <a:r>
              <a:rPr lang="id-ID" noProof="0" smtClean="0"/>
              <a:t>Fourth level</a:t>
            </a:r>
          </a:p>
          <a:p>
            <a:pPr lvl="4"/>
            <a:r>
              <a:rPr lang="id-ID" noProof="0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50949"/>
            <a:ext cx="2991898" cy="45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45" tIns="44772" rIns="89545" bIns="44772" numCol="1" anchor="b" anchorCtr="0" compatLnSpc="1">
            <a:prstTxWarp prst="textNoShape">
              <a:avLst/>
            </a:prstTxWarp>
          </a:bodyPr>
          <a:lstStyle>
            <a:lvl1pPr algn="l" defTabSz="895239">
              <a:defRPr sz="1200" b="1" smtClean="0"/>
            </a:lvl1pPr>
          </a:lstStyle>
          <a:p>
            <a:pPr>
              <a:defRPr/>
            </a:pPr>
            <a:r>
              <a:rPr lang="id-ID" smtClean="0"/>
              <a:t>XL Private</a:t>
            </a:r>
            <a:endParaRPr lang="id-ID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0613" y="8850949"/>
            <a:ext cx="2991897" cy="45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45" tIns="44772" rIns="89545" bIns="44772" numCol="1" anchor="b" anchorCtr="0" compatLnSpc="1">
            <a:prstTxWarp prst="textNoShape">
              <a:avLst/>
            </a:prstTxWarp>
          </a:bodyPr>
          <a:lstStyle>
            <a:lvl1pPr algn="r" defTabSz="895239">
              <a:defRPr sz="1200" b="1" smtClean="0"/>
            </a:lvl1pPr>
          </a:lstStyle>
          <a:p>
            <a:pPr>
              <a:defRPr/>
            </a:pPr>
            <a:fld id="{8481E395-C958-4DAB-97F4-4E01299C15D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8367753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2.jpeg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tags" Target="../tags/tag13.xml"/><Relationship Id="rId7" Type="http://schemas.openxmlformats.org/officeDocument/2006/relationships/oleObject" Target="../embeddings/oleObject3.bin"/><Relationship Id="rId2" Type="http://schemas.openxmlformats.org/officeDocument/2006/relationships/tags" Target="../tags/tag12.xml"/><Relationship Id="rId1" Type="http://schemas.openxmlformats.org/officeDocument/2006/relationships/vmlDrawing" Target="../drawings/vmlDrawing3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15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8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AutoShape 689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 descr="C:\XL\Annual Report 2011\4.jpg"/>
          <p:cNvPicPr>
            <a:picLocks noChangeAspect="1" noChangeArrowheads="1"/>
          </p:cNvPicPr>
          <p:nvPr userDrawn="1"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AutoShape 4" descr="data:image/jpeg;base64,/9j/4AAQSkZJRgABAQAAAQABAAD/2wBDAAkGBwgHBgkIBwgKCgkLDRYPDQwMDRsUFRAWIB0iIiAdHx8kKDQsJCYxJx8fLT0tMTU3Ojo6Iys/RD84QzQ5Ojf/2wBDAQoKCg0MDRoPDxo3JR8lNzc3Nzc3Nzc3Nzc3Nzc3Nzc3Nzc3Nzc3Nzc3Nzc3Nzc3Nzc3Nzc3Nzc3Nzc3Nzc3Nzf/wAARCACNAIoDASIAAhEBAxEB/8QAHAABAAICAwEAAAAAAAAAAAAAAAYHAQgCBAUD/8QAQBAAAQMDAgMHAgIHBwMFAAAAAQIDBAAFEQYSByExExRBUWFxgTKRIqEVI0JDUlNyCBYzVJKx0RdVYpPB0+Hx/8QAGQEBAAMBAQAAAAAAAAAAAAAAAAECBAMF/8QAJREAAwACAQQCAQUAAAAAAAAAAAECAxEhBBITMUFhMiJCUXGB/9oADAMBAAIRAxEAPwC8aUpQClKUApSlAKVjNCoAEk4AoDNKh+o+JOmrDvbcnplyUnBjQ8OLB8ic4T8mqy1Fxkvk/c1ZY7dsZJ5OnDrpHyNo+x967Rgu/SIdJF43K5wbVGMm5TGIrA6uPOBA+5qHucW9HokFrvz6kg/4qYyyj3zjp61r3PnS7lJMq4ynpT5/ePLKiPbPQegr4Vqno5/cyvcbdWq6wbvCRMtkpqVGX9LjSsj29D6V3a154IXWRD1mm3oUoxp7K+0b8N6BuSr3xkfNbDVkzY/HXaWT2KUpXIkUpSgFKUoBSlKAV5l4v9psbIdu9wjxAfpDrgClew6n4qJcXdZSNMWyPEtigi4TtwQ7jPYoTjcoDzyQB7k+Fa9vvPSXlPynnX3lfU68srUfcnnWnD0zyLub0irrRc+oeNcRvc3p23Lkq/zEo9mj3CfqPziqzv8ArLUOoNybnc3iyTnu7P6tsemB1HuTXg0rdGDHHpFXTMAADAGB5VmsEgDJIAHia9ywaSv+oVJ/RVteW0cHvDqezax57j1+M11pqVtkHiVyZbcfeSyw2t15X0ttpKlK9gOZq5NPcE2kbXtSXEvHAJjQwUJz4grPM/ATVl2PTtnsDAatFuYjDHNSE5Ur+pR5n5NZb6uJ/HklSyvuDeh5loW5fbyyWJLzXZx46xhbaDzKlDwJwOXUYOeuKtesCs1gu3ddzLpaFKUqhIpSlAKUpQClKUBTX9oO3vqNnuaEKVGbDjDigPoUopKc++CP/wBqna2+nwYtxiuRZ0dqRHdTtW26kKSoe1Qz/pHo8Su3MJ/bnPY95Xs+2c49M1swdTMR20Vc7Zr1Chyp8gR4EZ+U8f3bDZWr8ulWBp/g7f7htcuzzNrZPVJ/Wu/YHA+59quNTmm9G2/mbfaY2c4SEt7j7Dmo/c1BtQca7axluwQXpy/5z+WWx8Ebj9hV/PlycY0R2peyR6e4Z6YshS53ETZA59tNw4QfMJ+kfArvX/W+m9Ofq7hcmQ8OQjMDtHP9Kc46eOKoS/6/1Nfspl3Nxhn+RDJZR84O4+xJFRhKQkYSAPak9LVPeRju/gtm/wDGua8VtaftqI6OiZEs7lH12DkPkn2qAztXaknye8SL9cg5nkGpKmkp9kpIA+1eLStM4Mc8JFdsvLg9ryde33rJe3u3lNtl1iQUgKcSDhSVY5EjIOfEH0q1aoLgRan5Gp5F1CVCNEjlsrxyK14wAfQAk+4q/BXm9RMzkak6T6M0pSuJIpSlAKUpQClKUB4mrdSwdLWpVwuClEE7GmUfU6v+Ef8APgKpG/8AFvUt13twVNWuOr6QwNzuPVZ/9gK9f+0G46q92ZtY/UojOqb/AKipO78gmqqr0OmwQ4VNbZRs5yHnpT5flPOyHj1deWVqPyedcKV9YcaROkpiwWHZEhXRplBUo/A8PWtnCRU+VYJAGScDzNWNp7g9f7iUuXd1q1sHqhWHHSPYHaPufarO07wy0zY9jvc+/SkkHt5uHCCOeQnG0fAz61nvqsc/ZPayh9P6Sv8AqLaq02x51lRA7w5+raA89x6gemas3T3BOOja7qK4rfPImPEGxHsVnmfjbVg37Vtg04jF1uTDCgPwsg7ln2QOdQSXxwtyJG2JZZjzAP8AiLcQgkeYHP8AOs7y58n4rgtpIs202yFaILcK2xm40dv6W2xgep9SfOu5Ue0hrC16thuP2xaw4yQH47ow40T0yOhB54I5HBqQ1kaaemWFKUqAKUpQClKUApSlAQ/iRolGsbaylp5MefFJVHdUMpOcbkq9DgexA69DUSeEmr1SOyMaGlP84yvwf7Z/KtjFKSlJUogADJJPSoHf+LOmLSezjPrub38MIBSR7rJCfDwJPpWjDlypdsclWkeLp/gtbo4Q7qCa5NcHMss5ba+f2j9x7VPEjT+kLdyEG1Q0+P4Wwf8Ak1St/wCL2orlubtyWbUyfFsdo7/qUMD4FQKXJkTpKpM6Q7JkK6uvLK1H5Ndl0+XJzkZHcl6Lwv8Axns8QraskR+4uDo6v9U19z+I/bHrVb37iTqm97kOXDubCurMIdmMf1c1H7iolStEdPjj4IbZgJAJOOZOSfEms1gkJGVEAete7p/SF/1EpJtdteWycHvDo7NrH9R6/Ga6ulK2yCScDnHk66KGlHs1wne1GeRAKcE/J/OthqhXDTQqNIQnXJLqX7nKCQ+4jOxAHRCc+GSefj6VNa8rPkV3tHRLRmlKVxJFKUoBSlKAUpSgKh496gkxmoNiiuFtqUhT0rBwVpBASn2zknzwPCqVAwMDpV3cd9OS5zEG9QWFviIlbUlDaSpQQoghWB1AIOffPnVH9q3jO9OPevU6Xt8fBzr2c6VJrBoDU9/wqJbVx2P583LKPjI3H3AIqzbBwVtUYBy/THrgvxaaJZaH2O4/ce1WvqMce2EmykYcWTPkiNAjPSpBGQ0w2Vq98Dw5irC0/wAHr7cChy7vM2xg8yj/ABXfsPwj7n2q87XarfaY4j2yExEZH7DLYSPy613MVkvrKf48FlJDdO8M9M2JSHkQzMlJ/fyzvOfMJ+kfAqYpSEjAAA8AK5UrLVOntstoUpSoApSlAKUpQClKUApSlAYIB610U2a1ok96RbYaZGc9qI6AvPvjNd+lAYAxWaUoBSlKAUpSgFKUoBSlKAUpSgK21VxZi6c1BMtDtokPqilILqXkpCtyEr6H0VXjq48W9IJ/QcnkP8yiobxJkIicVbjKdaDrbEqM6ts9FpS00SPkDFSNvirplxxDY0dH/GoJ6s+Jx/DW3wz2J9u/9Kbeyfa516zo9m3OP292V34LKQ24E7doSeeev1VE0cdbepYSbHK9cSEE/aut/aGA26dwMDMjA8uSKi9w1vbZnD5jTYsp740w033te3CSkjKxj8WcA49+dMeGKhPW9kt8l1WvWdtu+mJV+twccaitrU6wsBK0KSncUnwzjx5iuloDXrOtVTkx4DsTugbJ7RYVv37sYx0+g/eolw+skm18Lr9Ml7QLlHcfaQlQVhsNkJJx4nr9qinDSe9a9Ia4mxVKS+3Cj9mpPVJPapB+M5rn4ZarXw0Nliaq4u2axzHYcJh25PsqKXVNqCG0KHUbj1PsD710dNcZYt6vES2u2d5lcp0NIW2+lYBPmOXKorwMsMC6XudKmsNvfo9pvsUOJyApZV+LHmAjl71eT1thPrZW9EYWtlYcaUpsEoUOhB8DTIseN9muQtshOtuKlt0xNct8eMufNb5OpCwhtokZAKsHJ5jkAa6Oi+LR1HfY1ofs/d3ZG7a43I3pACSeYIB8PCq/13BumktfvXh6KHWFTO8xXZCN7TuRnafUcxjkeWRViaO4m2bUVziwp1s7hcFkiO4dq21Lx9KVYykkZxkc+lWrFKxpzO/sbez6az4tW7T0963Q4q58tg7Xlb+zbbV/DuwST54HL3rhobip/ee+s2h+0GK86haw4h7ekBIJ5ggHwqtdQs3PQmvnrjIhtvI724/Hcko3NPoWSfq/iAUR5g8+Y62jojiJZdUXFmI/bu4XTaSyFhKkrOPxBCxzzjPIgZHzS8Uzj2p39jfJ9dd8ToGlZXcGIyp1wCdy2wsIQ0D03K58z1wB745VG7ZxwC5aEXayFiOojLjDpWpAP7W0pGR7VEtJR0X7i6kXIB5K58p5xK+YUUbykYPgCE8vIVYnHS0xXtJIuRbSmVDfbShaQASlR2lJ9OYOPMCp8eOXMUuX8jb9kl1PrKJYtMtX9loz4jykBvsVgbgroQTXl6I4lwdW3Vy3JgvQn0tFxsOrCg4AQCBjoRkVVzUxyRwTkMOqyiJektNeiCErx91q/Ko/ATcNOCx6nijcHHXFNY5Dc2opUgn/AMk5+CfKpnp5ctfO2hsvW88Q2LVrOPppdudddfW0kPpcASO0OBy68qmmT5mqC1HOj3Ti9YrhDVujyjBdaJGMpJq/64ZcalT/AESuTWviXLTB4r3CUoIX3eVGe7NRwF7W2jj5xUgPGxpIJ/upC5eUsf8Ax1dbttgvOFx6HHcWrqpbSST84rh+ibb/ANvif+gn/ir+eHKVTvX2Rp7Kf49Se82/S0pQCO2Q64RnkMpbOPzrN60jbZHB2BeIVvjtXJiGzJckNICVuJwO03EfVyJPPxFXI9BiPpQl+My4lsYQFtghI9M9K5iOyGOwDSOx27ez2jbjyx5VVZ2pmV8DRTXDO+JmcNNRWhawXLfHeUgZ/dOJUR9lBQ+1dHgbb2LzbtV219X6qTGYaWUnmAe2FXc3boTW/sokdG9O1e1pI3DyPLmK5xocWLu7tHaZ3YCuzQE5x0zilZtqtL2xo1xtFwvfCrUzqJ0TKXEltxCzhElAPJaFefj84IHhYdq4y2+7XeBbY1rkNrlyEtFbzqMJB8eROfyqzX4zMlstyGkOoPVLiQofY114lot0I7ocGMwrzbaSk/kKXli1up5GmVpeuL0K23y62e42nvLEZ4tJW04k78ddyVetV5puIrVPEJh+w25EOGmc1JUy19EZtJSTkgYBO3kPM4HIVsfLtdvm575CjP5/mtJV/uK+seJHit9nGZbZR/C2gJH5VM5pif0zyGtlVXbjBb41zulputlMlmPIcYBQ4ghwJJH4kq/+/ioXw1irvfElidaoYYhR5C5LiEc0R2yFbUZ6ZOcAe/gK2El2q3zTmZBjPk+LjSVf7ivvHjMxmw3HaQ0gdEtpCR+VFmmZalexrk161TCuHDviCL00wHIqpS5EZashDiV7t7ZPgoBSh7YPPmK+mveI7mtYkazWmA80hToW4gkLceUPpSkJzyB5/A9a2BfjsyGy2+2hxs9ULSCD8GutBs9tt6lKgwI0cqOSWmUpJ+wqVnnh1O2hop3VGnXNMcGWYssBEt6c3IkpznatX7OfRISPiu9pbTidU8FEQWwO9Jefeir8nUuKxz8jzB9DVuvxmJCNkhpt1AOdriQoZ+aMx2Y7fZsNoaR/ChIA+wqjztzr53snRqpo5eNY2JCyQpM9lOxR5p/GOWPDnnl51tfXVFsgB3tRCj9pu3b+yTnPXOcda7WPU0zZfK09aCWj/9k="/>
          <p:cNvSpPr>
            <a:spLocks noChangeAspect="1" noChangeArrowheads="1"/>
          </p:cNvSpPr>
          <p:nvPr userDrawn="1">
            <p:custDataLst>
              <p:tags r:id="rId4"/>
            </p:custDataLst>
          </p:nvPr>
        </p:nvSpPr>
        <p:spPr bwMode="auto">
          <a:xfrm>
            <a:off x="155575" y="-517525"/>
            <a:ext cx="1066800" cy="1085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629" y="144929"/>
            <a:ext cx="8420626" cy="457200"/>
          </a:xfrm>
        </p:spPr>
        <p:txBody>
          <a:bodyPr/>
          <a:lstStyle>
            <a:lvl1pPr algn="l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7303" y="969078"/>
            <a:ext cx="8802951" cy="509902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buFont typeface="Arial" pitchFamily="34" charset="0"/>
              <a:buChar char="•"/>
              <a:defRPr sz="1800" b="0"/>
            </a:lvl1pPr>
            <a:lvl2pPr marL="627063" indent="-263525">
              <a:buFont typeface="Wingdings" panose="05000000000000000000" pitchFamily="2" charset="2"/>
              <a:buChar char="§"/>
              <a:defRPr sz="1600"/>
            </a:lvl2pPr>
            <a:lvl3pPr marL="936625" indent="-285750">
              <a:buFontTx/>
              <a:buChar char="-"/>
              <a:defRPr sz="1400" baseline="0"/>
            </a:lvl3pPr>
          </a:lstStyle>
          <a:p>
            <a:r>
              <a:rPr lang="en-US" dirty="0" smtClean="0"/>
              <a:t>Blah1</a:t>
            </a:r>
          </a:p>
          <a:p>
            <a:r>
              <a:rPr lang="en-US" dirty="0" smtClean="0"/>
              <a:t>Blah2</a:t>
            </a:r>
          </a:p>
          <a:p>
            <a:pPr lvl="1"/>
            <a:r>
              <a:rPr lang="en-US" dirty="0" smtClean="0"/>
              <a:t>Blah3</a:t>
            </a:r>
          </a:p>
          <a:p>
            <a:pPr lvl="1"/>
            <a:r>
              <a:rPr lang="en-US" dirty="0" smtClean="0"/>
              <a:t>Blah4</a:t>
            </a:r>
          </a:p>
          <a:p>
            <a:pPr lvl="2"/>
            <a:r>
              <a:rPr lang="en-US" dirty="0" err="1" smtClean="0"/>
              <a:t>Blah5</a:t>
            </a:r>
            <a:endParaRPr lang="en-US" dirty="0" smtClean="0"/>
          </a:p>
          <a:p>
            <a:pPr lvl="2"/>
            <a:r>
              <a:rPr lang="en-US" dirty="0" err="1" smtClean="0"/>
              <a:t>Blah6</a:t>
            </a:r>
            <a:endParaRPr lang="en-US" dirty="0" smtClean="0"/>
          </a:p>
          <a:p>
            <a:pPr lvl="2"/>
            <a:r>
              <a:rPr lang="en-US" dirty="0" smtClean="0"/>
              <a:t>Blah7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5587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45" y="197181"/>
            <a:ext cx="8489837" cy="457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08132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First level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08132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lang="en-US" sz="2000" b="1" dirty="0" smtClean="0">
                <a:solidFill>
                  <a:srgbClr val="10307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000" dirty="0" smtClean="0">
                <a:solidFill>
                  <a:srgbClr val="103071"/>
                </a:solidFill>
                <a:latin typeface="+mn-lt"/>
                <a:cs typeface="+mn-cs"/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Pct val="100000"/>
              <a:buFont typeface="Arial" charset="0"/>
            </a:pPr>
            <a:r>
              <a:rPr lang="en-US" dirty="0" smtClean="0"/>
              <a:t>Click to edit Master text styles</a:t>
            </a:r>
          </a:p>
          <a:p>
            <a:pPr marL="457200" lvl="1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Rectangle 158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17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AutoShape 350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AutoShape 4" descr="data:image/jpeg;base64,/9j/4AAQSkZJRgABAQAAAQABAAD/2wBDAAkGBwgHBgkIBwgKCgkLDRYPDQwMDRsUFRAWIB0iIiAdHx8kKDQsJCYxJx8fLT0tMTU3Ojo6Iys/RD84QzQ5Ojf/2wBDAQoKCg0MDRoPDxo3JR8lNzc3Nzc3Nzc3Nzc3Nzc3Nzc3Nzc3Nzc3Nzc3Nzc3Nzc3Nzc3Nzc3Nzc3Nzc3Nzc3Nzf/wAARCACNAIoDASIAAhEBAxEB/8QAHAABAAICAwEAAAAAAAAAAAAAAAYHAQgCBAUD/8QAQBAAAQMDAgMHAgIHBwMFAAAAAQIDBAAFEQYSByExExRBUWFxgTKRIqEVI0JDUlNyCBYzVJKx0RdVYpPB0+Hx/8QAGQEBAAMBAQAAAAAAAAAAAAAAAAECBAMF/8QAJREAAwACAQQCAQUAAAAAAAAAAAECAxEhBBITMUFhMiJCUXGB/9oADAMBAAIRAxEAPwC8aUpQClKUApSlAKVjNCoAEk4AoDNKh+o+JOmrDvbcnplyUnBjQ8OLB8ic4T8mqy1Fxkvk/c1ZY7dsZJ5OnDrpHyNo+x967Rgu/SIdJF43K5wbVGMm5TGIrA6uPOBA+5qHucW9HokFrvz6kg/4qYyyj3zjp61r3PnS7lJMq4ynpT5/ePLKiPbPQegr4Vqno5/cyvcbdWq6wbvCRMtkpqVGX9LjSsj29D6V3a154IXWRD1mm3oUoxp7K+0b8N6BuSr3xkfNbDVkzY/HXaWT2KUpXIkUpSgFKUoBSlKAV5l4v9psbIdu9wjxAfpDrgClew6n4qJcXdZSNMWyPEtigi4TtwQ7jPYoTjcoDzyQB7k+Fa9vvPSXlPynnX3lfU68srUfcnnWnD0zyLub0irrRc+oeNcRvc3p23Lkq/zEo9mj3CfqPziqzv8ArLUOoNybnc3iyTnu7P6tsemB1HuTXg0rdGDHHpFXTMAADAGB5VmsEgDJIAHia9ywaSv+oVJ/RVteW0cHvDqezax57j1+M11pqVtkHiVyZbcfeSyw2t15X0ttpKlK9gOZq5NPcE2kbXtSXEvHAJjQwUJz4grPM/ATVl2PTtnsDAatFuYjDHNSE5Ur+pR5n5NZb6uJ/HklSyvuDeh5loW5fbyyWJLzXZx46xhbaDzKlDwJwOXUYOeuKtesCs1gu3ddzLpaFKUqhIpSlAKUpQClKUBTX9oO3vqNnuaEKVGbDjDigPoUopKc++CP/wBqna2+nwYtxiuRZ0dqRHdTtW26kKSoe1Qz/pHo8Su3MJ/bnPY95Xs+2c49M1swdTMR20Vc7Zr1Chyp8gR4EZ+U8f3bDZWr8ulWBp/g7f7htcuzzNrZPVJ/Wu/YHA+59quNTmm9G2/mbfaY2c4SEt7j7Dmo/c1BtQca7axluwQXpy/5z+WWx8Ebj9hV/PlycY0R2peyR6e4Z6YshS53ETZA59tNw4QfMJ+kfArvX/W+m9Ofq7hcmQ8OQjMDtHP9Kc46eOKoS/6/1Nfspl3Nxhn+RDJZR84O4+xJFRhKQkYSAPak9LVPeRju/gtm/wDGua8VtaftqI6OiZEs7lH12DkPkn2qAztXaknye8SL9cg5nkGpKmkp9kpIA+1eLStM4Mc8JFdsvLg9ryde33rJe3u3lNtl1iQUgKcSDhSVY5EjIOfEH0q1aoLgRan5Gp5F1CVCNEjlsrxyK14wAfQAk+4q/BXm9RMzkak6T6M0pSuJIpSlAKUpQClKUB4mrdSwdLWpVwuClEE7GmUfU6v+Ef8APgKpG/8AFvUt13twVNWuOr6QwNzuPVZ/9gK9f+0G46q92ZtY/UojOqb/AKipO78gmqqr0OmwQ4VNbZRs5yHnpT5flPOyHj1deWVqPyedcKV9YcaROkpiwWHZEhXRplBUo/A8PWtnCRU+VYJAGScDzNWNp7g9f7iUuXd1q1sHqhWHHSPYHaPufarO07wy0zY9jvc+/SkkHt5uHCCOeQnG0fAz61nvqsc/ZPayh9P6Sv8AqLaq02x51lRA7w5+raA89x6gemas3T3BOOja7qK4rfPImPEGxHsVnmfjbVg37Vtg04jF1uTDCgPwsg7ln2QOdQSXxwtyJG2JZZjzAP8AiLcQgkeYHP8AOs7y58n4rgtpIs202yFaILcK2xm40dv6W2xgep9SfOu5Ue0hrC16thuP2xaw4yQH47ow40T0yOhB54I5HBqQ1kaaemWFKUqAKUpQClKUApSlAQ/iRolGsbaylp5MefFJVHdUMpOcbkq9DgexA69DUSeEmr1SOyMaGlP84yvwf7Z/KtjFKSlJUogADJJPSoHf+LOmLSezjPrub38MIBSR7rJCfDwJPpWjDlypdsclWkeLp/gtbo4Q7qCa5NcHMss5ba+f2j9x7VPEjT+kLdyEG1Q0+P4Wwf8Ak1St/wCL2orlubtyWbUyfFsdo7/qUMD4FQKXJkTpKpM6Q7JkK6uvLK1H5Ndl0+XJzkZHcl6Lwv8Axns8QraskR+4uDo6v9U19z+I/bHrVb37iTqm97kOXDubCurMIdmMf1c1H7iolStEdPjj4IbZgJAJOOZOSfEms1gkJGVEAete7p/SF/1EpJtdteWycHvDo7NrH9R6/Ga6ulK2yCScDnHk66KGlHs1wne1GeRAKcE/J/OthqhXDTQqNIQnXJLqX7nKCQ+4jOxAHRCc+GSefj6VNa8rPkV3tHRLRmlKVxJFKUoBSlKAUpSgKh496gkxmoNiiuFtqUhT0rBwVpBASn2zknzwPCqVAwMDpV3cd9OS5zEG9QWFviIlbUlDaSpQQoghWB1AIOffPnVH9q3jO9OPevU6Xt8fBzr2c6VJrBoDU9/wqJbVx2P583LKPjI3H3AIqzbBwVtUYBy/THrgvxaaJZaH2O4/ce1WvqMce2EmykYcWTPkiNAjPSpBGQ0w2Vq98Dw5irC0/wAHr7cChy7vM2xg8yj/ABXfsPwj7n2q87XarfaY4j2yExEZH7DLYSPy613MVkvrKf48FlJDdO8M9M2JSHkQzMlJ/fyzvOfMJ+kfAqYpSEjAAA8AK5UrLVOntstoUpSoApSlAKUpQClKUApSlAYIB610U2a1ok96RbYaZGc9qI6AvPvjNd+lAYAxWaUoBSlKAUpSgFKUoBSlKAUpSgK21VxZi6c1BMtDtokPqilILqXkpCtyEr6H0VXjq48W9IJ/QcnkP8yiobxJkIicVbjKdaDrbEqM6ts9FpS00SPkDFSNvirplxxDY0dH/GoJ6s+Jx/DW3wz2J9u/9Kbeyfa516zo9m3OP292V34LKQ24E7doSeeev1VE0cdbepYSbHK9cSEE/aut/aGA26dwMDMjA8uSKi9w1vbZnD5jTYsp740w033te3CSkjKxj8WcA49+dMeGKhPW9kt8l1WvWdtu+mJV+twccaitrU6wsBK0KSncUnwzjx5iuloDXrOtVTkx4DsTugbJ7RYVv37sYx0+g/eolw+skm18Lr9Ml7QLlHcfaQlQVhsNkJJx4nr9qinDSe9a9Ia4mxVKS+3Cj9mpPVJPapB+M5rn4ZarXw0Nliaq4u2axzHYcJh25PsqKXVNqCG0KHUbj1PsD710dNcZYt6vES2u2d5lcp0NIW2+lYBPmOXKorwMsMC6XudKmsNvfo9pvsUOJyApZV+LHmAjl71eT1thPrZW9EYWtlYcaUpsEoUOhB8DTIseN9muQtshOtuKlt0xNct8eMufNb5OpCwhtokZAKsHJ5jkAa6Oi+LR1HfY1ofs/d3ZG7a43I3pACSeYIB8PCq/13BumktfvXh6KHWFTO8xXZCN7TuRnafUcxjkeWRViaO4m2bUVziwp1s7hcFkiO4dq21Lx9KVYykkZxkc+lWrFKxpzO/sbez6az4tW7T0963Q4q58tg7Xlb+zbbV/DuwST54HL3rhobip/ee+s2h+0GK86haw4h7ekBIJ5ggHwqtdQs3PQmvnrjIhtvI724/Hcko3NPoWSfq/iAUR5g8+Y62jojiJZdUXFmI/bu4XTaSyFhKkrOPxBCxzzjPIgZHzS8Uzj2p39jfJ9dd8ToGlZXcGIyp1wCdy2wsIQ0D03K58z1wB745VG7ZxwC5aEXayFiOojLjDpWpAP7W0pGR7VEtJR0X7i6kXIB5K58p5xK+YUUbykYPgCE8vIVYnHS0xXtJIuRbSmVDfbShaQASlR2lJ9OYOPMCp8eOXMUuX8jb9kl1PrKJYtMtX9loz4jykBvsVgbgroQTXl6I4lwdW3Vy3JgvQn0tFxsOrCg4AQCBjoRkVVzUxyRwTkMOqyiJektNeiCErx91q/Ko/ATcNOCx6nijcHHXFNY5Dc2opUgn/AMk5+CfKpnp5ctfO2hsvW88Q2LVrOPppdudddfW0kPpcASO0OBy68qmmT5mqC1HOj3Ti9YrhDVujyjBdaJGMpJq/64ZcalT/AESuTWviXLTB4r3CUoIX3eVGe7NRwF7W2jj5xUgPGxpIJ/upC5eUsf8Ax1dbttgvOFx6HHcWrqpbSST84rh+ibb/ANvif+gn/ir+eHKVTvX2Rp7Kf49Se82/S0pQCO2Q64RnkMpbOPzrN60jbZHB2BeIVvjtXJiGzJckNICVuJwO03EfVyJPPxFXI9BiPpQl+My4lsYQFtghI9M9K5iOyGOwDSOx27ez2jbjyx5VVZ2pmV8DRTXDO+JmcNNRWhawXLfHeUgZ/dOJUR9lBQ+1dHgbb2LzbtV219X6qTGYaWUnmAe2FXc3boTW/sokdG9O1e1pI3DyPLmK5xocWLu7tHaZ3YCuzQE5x0zilZtqtL2xo1xtFwvfCrUzqJ0TKXEltxCzhElAPJaFefj84IHhYdq4y2+7XeBbY1rkNrlyEtFbzqMJB8eROfyqzX4zMlstyGkOoPVLiQofY114lot0I7ocGMwrzbaSk/kKXli1up5GmVpeuL0K23y62e42nvLEZ4tJW04k78ddyVetV5puIrVPEJh+w25EOGmc1JUy19EZtJSTkgYBO3kPM4HIVsfLtdvm575CjP5/mtJV/uK+seJHit9nGZbZR/C2gJH5VM5pif0zyGtlVXbjBb41zulputlMlmPIcYBQ4ghwJJH4kq/+/ioXw1irvfElidaoYYhR5C5LiEc0R2yFbUZ6ZOcAe/gK2El2q3zTmZBjPk+LjSVf7ivvHjMxmw3HaQ0gdEtpCR+VFmmZalexrk161TCuHDviCL00wHIqpS5EZashDiV7t7ZPgoBSh7YPPmK+mveI7mtYkazWmA80hToW4gkLceUPpSkJzyB5/A9a2BfjsyGy2+2hxs9ULSCD8GutBs9tt6lKgwI0cqOSWmUpJ+wqVnnh1O2hop3VGnXNMcGWYssBEt6c3IkpznatX7OfRISPiu9pbTidU8FEQWwO9Jefeir8nUuKxz8jzB9DVuvxmJCNkhpt1AOdriQoZ+aMx2Y7fZsNoaR/ChIA+wqjztzr53snRqpo5eNY2JCyQpM9lOxR5p/GOWPDnnl51tfXVFsgB3tRCj9pu3b+yTnPXOcda7WPU0zZfK09aCWj/9k="/>
          <p:cNvSpPr>
            <a:spLocks noChangeAspect="1"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155575" y="-517525"/>
            <a:ext cx="1066800" cy="1085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C:\XL\Annual Report 2011\3.jpg"/>
          <p:cNvPicPr>
            <a:picLocks noChangeAspect="1" noChangeArrowheads="1"/>
          </p:cNvPicPr>
          <p:nvPr userDrawn="1">
            <p:custDataLst>
              <p:tags r:id="rId4"/>
            </p:custDataLst>
          </p:nvPr>
        </p:nvPicPr>
        <p:blipFill>
          <a:blip r:embed="rId8" cstate="print"/>
          <a:srcRect r="76877" b="59635"/>
          <a:stretch>
            <a:fillRect/>
          </a:stretch>
        </p:blipFill>
        <p:spPr bwMode="auto">
          <a:xfrm>
            <a:off x="1" y="3"/>
            <a:ext cx="1340068" cy="16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:\XL\Annual Report 2011\3.jpg"/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8" cstate="print"/>
          <a:srcRect l="72193" t="64876"/>
          <a:stretch>
            <a:fillRect/>
          </a:stretch>
        </p:blipFill>
        <p:spPr bwMode="auto">
          <a:xfrm>
            <a:off x="7630510" y="4868120"/>
            <a:ext cx="2275490" cy="198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ctrTitle" hasCustomPrompt="1"/>
          </p:nvPr>
        </p:nvSpPr>
        <p:spPr>
          <a:xfrm>
            <a:off x="742950" y="2130425"/>
            <a:ext cx="8420100" cy="1470025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/>
              <a:t>/ 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8400"/>
            <a:ext cx="8991600" cy="5145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Relationship Id="rId14" Type="http://schemas.openxmlformats.org/officeDocument/2006/relationships/tags" Target="../tags/tag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XL\Annual Report 2011\3.jp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  <p:custDataLst>
              <p:tags r:id="rId9"/>
            </p:custDataLst>
          </p:nvPr>
        </p:nvSpPr>
        <p:spPr bwMode="auto">
          <a:xfrm>
            <a:off x="1878321" y="197181"/>
            <a:ext cx="767397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13" rIns="91440" bIns="4571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d-ID" dirty="0" smtClean="0"/>
              <a:t>Slide title</a:t>
            </a:r>
          </a:p>
        </p:txBody>
      </p:sp>
      <p:sp>
        <p:nvSpPr>
          <p:cNvPr id="1153" name="Rectangle 12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047164" y="6645277"/>
            <a:ext cx="381000" cy="138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762000" eaLnBrk="0" hangingPunct="0">
              <a:lnSpc>
                <a:spcPct val="90000"/>
              </a:lnSpc>
              <a:defRPr/>
            </a:pPr>
            <a:fld id="{8F415ECC-E433-4B67-B301-D60A4FC9C700}" type="slidenum">
              <a:rPr lang="id-ID" sz="1000">
                <a:solidFill>
                  <a:srgbClr val="103071"/>
                </a:solidFill>
              </a:rPr>
              <a:pPr algn="r" defTabSz="762000" eaLnBrk="0" hangingPunct="0">
                <a:lnSpc>
                  <a:spcPct val="90000"/>
                </a:lnSpc>
                <a:defRPr/>
              </a:pPr>
              <a:t>‹#›</a:t>
            </a:fld>
            <a:endParaRPr lang="id-ID" sz="1000">
              <a:solidFill>
                <a:srgbClr val="103071"/>
              </a:solidFill>
            </a:endParaRPr>
          </a:p>
        </p:txBody>
      </p:sp>
      <p:sp>
        <p:nvSpPr>
          <p:cNvPr id="12" name="Line 4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1413689" y="685800"/>
            <a:ext cx="8464550" cy="0"/>
          </a:xfrm>
          <a:prstGeom prst="line">
            <a:avLst/>
          </a:prstGeom>
          <a:noFill/>
          <a:ln w="25400">
            <a:solidFill>
              <a:srgbClr val="4864D4"/>
            </a:solidFill>
            <a:round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l">
              <a:defRPr/>
            </a:pPr>
            <a:endParaRPr lang="id-ID" sz="1800">
              <a:latin typeface="Arial" pitchFamily="34" charset="0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78321" y="197181"/>
            <a:ext cx="7673975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smtClean="0">
                <a:ln>
                  <a:noFill/>
                </a:ln>
                <a:solidFill>
                  <a:srgbClr val="10307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2200" b="1" i="0" u="none" strike="noStrike" kern="0" cap="none" spc="0" normalizeH="0" baseline="0" noProof="0">
              <a:ln>
                <a:noFill/>
              </a:ln>
              <a:solidFill>
                <a:srgbClr val="10307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0" y="6553200"/>
            <a:ext cx="24765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 smtClean="0">
              <a:solidFill>
                <a:srgbClr val="103071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1" name="Picture 6" descr="C:\XL\Annual Report 2011\3.jpg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5" cstate="print"/>
          <a:srcRect l="72193" t="64876"/>
          <a:stretch>
            <a:fillRect/>
          </a:stretch>
        </p:blipFill>
        <p:spPr bwMode="auto">
          <a:xfrm>
            <a:off x="8074855" y="5256693"/>
            <a:ext cx="1831144" cy="1601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C:\XL\Annual Report 2011\3.jpg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5" cstate="print"/>
          <a:srcRect r="76877" b="59635"/>
          <a:stretch>
            <a:fillRect/>
          </a:stretch>
        </p:blipFill>
        <p:spPr bwMode="auto">
          <a:xfrm>
            <a:off x="1" y="3"/>
            <a:ext cx="1055076" cy="127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Rectangle 124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" name="think-cell Slide" r:id="rId16" imgW="0" imgH="0" progId="">
                  <p:embed/>
                </p:oleObj>
              </mc:Choice>
              <mc:Fallback>
                <p:oleObj name="think-cell Slide" r:id="rId16" imgW="0" imgH="0" progId="">
                  <p:embed/>
                  <p:pic>
                    <p:nvPicPr>
                      <p:cNvPr id="0" name="AutoShape 695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 flipH="1">
            <a:off x="7968343" y="6553200"/>
            <a:ext cx="1180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5">
                    <a:lumMod val="50000"/>
                  </a:schemeClr>
                </a:solidFill>
              </a:rPr>
              <a:t>XL Internal</a:t>
            </a:r>
            <a:endParaRPr lang="en-US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3" r:id="rId2"/>
    <p:sldLayoutId id="2147483674" r:id="rId3"/>
    <p:sldLayoutId id="2147483675" r:id="rId4"/>
    <p:sldLayoutId id="2147483676" r:id="rId5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10307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>
          <a:solidFill>
            <a:srgbClr val="103071"/>
          </a:solidFill>
          <a:latin typeface="Arial" charset="0"/>
          <a:ea typeface="Arial Unicode MS" pitchFamily="34" charset="-128"/>
          <a:cs typeface="Arial Unicode MS" pitchFamily="34" charset="-128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buClr>
          <a:srgbClr val="0033CC"/>
        </a:buClr>
        <a:buSzPct val="100000"/>
        <a:buFont typeface="Arial" charset="0"/>
        <a:defRPr sz="1600" b="1">
          <a:solidFill>
            <a:srgbClr val="103071"/>
          </a:solidFill>
          <a:latin typeface="+mn-lt"/>
          <a:ea typeface="+mn-ea"/>
          <a:cs typeface="+mn-cs"/>
        </a:defRPr>
      </a:lvl1pPr>
      <a:lvl2pPr marL="457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rgbClr val="103071"/>
          </a:solidFill>
          <a:latin typeface="+mn-lt"/>
          <a:cs typeface="+mn-cs"/>
        </a:defRPr>
      </a:lvl2pPr>
      <a:lvl3pPr marL="914400" indent="-228600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SzPct val="100000"/>
        <a:buFont typeface="Arial" charset="0"/>
        <a:buChar char="–"/>
        <a:defRPr sz="1600">
          <a:solidFill>
            <a:srgbClr val="103071"/>
          </a:solidFill>
          <a:latin typeface="+mn-lt"/>
          <a:cs typeface="+mn-cs"/>
        </a:defRPr>
      </a:lvl3pPr>
      <a:lvl4pPr marL="1376363" indent="-233363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SzPct val="100000"/>
        <a:buFont typeface="Arial" charset="0"/>
        <a:buChar char="–"/>
        <a:defRPr sz="1600">
          <a:solidFill>
            <a:srgbClr val="103071"/>
          </a:solidFill>
          <a:latin typeface="+mn-lt"/>
          <a:cs typeface="+mn-cs"/>
        </a:defRPr>
      </a:lvl4pPr>
      <a:lvl5pPr marL="2058988" indent="-230188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SzPct val="100000"/>
        <a:buFont typeface="Arial" charset="0"/>
        <a:buChar char="–"/>
        <a:defRPr sz="1600">
          <a:solidFill>
            <a:srgbClr val="103071"/>
          </a:solidFill>
          <a:latin typeface="+mn-lt"/>
          <a:cs typeface="+mn-cs"/>
        </a:defRPr>
      </a:lvl5pPr>
      <a:lvl6pPr marL="2516188" indent="-230188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SzPct val="100000"/>
        <a:buFont typeface="Arial" charset="0"/>
        <a:buChar char="–"/>
        <a:defRPr sz="1600">
          <a:solidFill>
            <a:srgbClr val="103071"/>
          </a:solidFill>
          <a:latin typeface="+mn-lt"/>
          <a:cs typeface="+mn-cs"/>
        </a:defRPr>
      </a:lvl6pPr>
      <a:lvl7pPr marL="2973388" indent="-230188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SzPct val="100000"/>
        <a:buFont typeface="Arial" charset="0"/>
        <a:buChar char="–"/>
        <a:defRPr sz="1600">
          <a:solidFill>
            <a:srgbClr val="103071"/>
          </a:solidFill>
          <a:latin typeface="+mn-lt"/>
          <a:cs typeface="+mn-cs"/>
        </a:defRPr>
      </a:lvl7pPr>
      <a:lvl8pPr marL="3430588" indent="-230188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SzPct val="100000"/>
        <a:buFont typeface="Arial" charset="0"/>
        <a:buChar char="–"/>
        <a:defRPr sz="1600">
          <a:solidFill>
            <a:srgbClr val="103071"/>
          </a:solidFill>
          <a:latin typeface="+mn-lt"/>
          <a:cs typeface="+mn-cs"/>
        </a:defRPr>
      </a:lvl8pPr>
      <a:lvl9pPr marL="3887788" indent="-230188" algn="l" rtl="0" eaLnBrk="1" fontAlgn="base" hangingPunct="1">
        <a:spcBef>
          <a:spcPct val="20000"/>
        </a:spcBef>
        <a:spcAft>
          <a:spcPct val="0"/>
        </a:spcAft>
        <a:buClr>
          <a:srgbClr val="1F497D"/>
        </a:buClr>
        <a:buSzPct val="100000"/>
        <a:buFont typeface="Arial" charset="0"/>
        <a:buChar char="–"/>
        <a:defRPr sz="1600">
          <a:solidFill>
            <a:srgbClr val="10307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tjahjanto@xl.co.id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jpeg"/><Relationship Id="rId2" Type="http://schemas.openxmlformats.org/officeDocument/2006/relationships/image" Target="../media/image26.png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jpeg"/><Relationship Id="rId5" Type="http://schemas.openxmlformats.org/officeDocument/2006/relationships/image" Target="../media/image29.png"/><Relationship Id="rId15" Type="http://schemas.openxmlformats.org/officeDocument/2006/relationships/image" Target="../media/image39.jpeg"/><Relationship Id="rId10" Type="http://schemas.openxmlformats.org/officeDocument/2006/relationships/image" Target="../media/image34.jpeg"/><Relationship Id="rId4" Type="http://schemas.openxmlformats.org/officeDocument/2006/relationships/image" Target="../media/image28.pn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7200" y="5075872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500" b="1" dirty="0" smtClean="0">
                <a:solidFill>
                  <a:schemeClr val="accent5">
                    <a:lumMod val="50000"/>
                  </a:schemeClr>
                </a:solidFill>
              </a:rPr>
              <a:t>Ari Tjahjanto</a:t>
            </a:r>
          </a:p>
          <a:p>
            <a:pPr algn="l"/>
            <a:r>
              <a:rPr lang="en-US" sz="1500" dirty="0" smtClean="0">
                <a:solidFill>
                  <a:schemeClr val="accent5">
                    <a:lumMod val="50000"/>
                  </a:schemeClr>
                </a:solidFill>
              </a:rPr>
              <a:t>GM Service Partner </a:t>
            </a:r>
            <a:r>
              <a:rPr lang="en-US" sz="1500" dirty="0" err="1" smtClean="0">
                <a:solidFill>
                  <a:schemeClr val="accent5">
                    <a:lumMod val="50000"/>
                  </a:schemeClr>
                </a:solidFill>
              </a:rPr>
              <a:t>Mgm</a:t>
            </a:r>
            <a:r>
              <a:rPr lang="en-US" sz="1500" dirty="0" smtClean="0">
                <a:solidFill>
                  <a:schemeClr val="accent5">
                    <a:lumMod val="50000"/>
                  </a:schemeClr>
                </a:solidFill>
              </a:rPr>
              <a:t> – Audit</a:t>
            </a:r>
          </a:p>
          <a:p>
            <a:pPr algn="l"/>
            <a:r>
              <a:rPr lang="en-US" sz="1500" dirty="0" smtClean="0">
                <a:solidFill>
                  <a:schemeClr val="accent5">
                    <a:lumMod val="50000"/>
                  </a:schemeClr>
                </a:solidFill>
                <a:hlinkClick r:id="rId2"/>
              </a:rPr>
              <a:t>atjahjanto@xl.co.id</a:t>
            </a:r>
            <a:endParaRPr lang="en-US" sz="15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en-US" sz="1500" dirty="0" smtClean="0">
                <a:solidFill>
                  <a:schemeClr val="accent5">
                    <a:lumMod val="50000"/>
                  </a:schemeClr>
                </a:solidFill>
              </a:rPr>
              <a:t>+62-818-868-528</a:t>
            </a:r>
          </a:p>
          <a:p>
            <a:pPr algn="l"/>
            <a:r>
              <a:rPr lang="en-US" sz="1500" dirty="0">
                <a:solidFill>
                  <a:schemeClr val="accent5">
                    <a:lumMod val="50000"/>
                  </a:schemeClr>
                </a:solidFill>
              </a:rPr>
              <a:t>PT XL Axiata, </a:t>
            </a:r>
            <a:r>
              <a:rPr lang="en-US" sz="1500" dirty="0" err="1">
                <a:solidFill>
                  <a:schemeClr val="accent5">
                    <a:lumMod val="50000"/>
                  </a:schemeClr>
                </a:solidFill>
              </a:rPr>
              <a:t>Tbk</a:t>
            </a:r>
            <a:endParaRPr lang="en-US" sz="1500" dirty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r>
              <a:rPr lang="en-US" sz="1500" dirty="0">
                <a:solidFill>
                  <a:schemeClr val="accent5">
                    <a:lumMod val="50000"/>
                  </a:schemeClr>
                </a:solidFill>
              </a:rPr>
              <a:t>24 – 25 June </a:t>
            </a:r>
            <a:r>
              <a:rPr lang="en-US" sz="1500" dirty="0" smtClean="0">
                <a:solidFill>
                  <a:schemeClr val="accent5">
                    <a:lumMod val="50000"/>
                  </a:schemeClr>
                </a:solidFill>
              </a:rPr>
              <a:t>2014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0800" y="810161"/>
            <a:ext cx="685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XL Experience</a:t>
            </a:r>
          </a:p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On Disaster Response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2" y="2286000"/>
            <a:ext cx="3267075" cy="1894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87479" y="4191000"/>
            <a:ext cx="2165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Quotes : www.gsma.com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838200"/>
            <a:ext cx="9296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/>
              <a:t>Recall – Indonesia surrounded by </a:t>
            </a:r>
            <a:r>
              <a:rPr lang="en-US" sz="1800" b="1" dirty="0" smtClean="0"/>
              <a:t>disaster. We </a:t>
            </a:r>
            <a:r>
              <a:rPr lang="en-US" sz="1800" b="1" dirty="0"/>
              <a:t>need to be well </a:t>
            </a:r>
            <a:r>
              <a:rPr lang="en-US" sz="1800" b="1" dirty="0" smtClean="0"/>
              <a:t>prepared</a:t>
            </a:r>
          </a:p>
          <a:p>
            <a:pPr marL="285750" indent="-28575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/>
              <a:t>The Three Principles of XL </a:t>
            </a:r>
            <a:r>
              <a:rPr lang="en-US" sz="1800" b="1" dirty="0" smtClean="0"/>
              <a:t>BCM</a:t>
            </a:r>
          </a:p>
          <a:p>
            <a:pPr marL="285750" indent="-28575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/>
              <a:t>Clear framework, proses and learning from the </a:t>
            </a:r>
            <a:r>
              <a:rPr lang="en-US" sz="1800" b="1" dirty="0" smtClean="0"/>
              <a:t>past can </a:t>
            </a:r>
            <a:r>
              <a:rPr lang="en-US" sz="1800" b="1" dirty="0"/>
              <a:t>help us for faster recovery after </a:t>
            </a:r>
            <a:r>
              <a:rPr lang="en-US" sz="1800" b="1" dirty="0" smtClean="0"/>
              <a:t>disaster</a:t>
            </a:r>
          </a:p>
          <a:p>
            <a:pPr marL="285750" indent="-28575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/>
              <a:t>Coordination with Disaster Response Agency </a:t>
            </a:r>
            <a:r>
              <a:rPr lang="en-US" sz="1800" b="1" dirty="0" smtClean="0"/>
              <a:t>to </a:t>
            </a:r>
            <a:r>
              <a:rPr lang="en-US" sz="1800" b="1" dirty="0"/>
              <a:t>anticipate big impact to people and </a:t>
            </a:r>
            <a:r>
              <a:rPr lang="en-US" sz="1800" b="1" dirty="0" smtClean="0"/>
              <a:t>business</a:t>
            </a:r>
            <a:endParaRPr lang="en-US" sz="1800" b="1" dirty="0"/>
          </a:p>
          <a:p>
            <a:pPr marL="285750" indent="-28575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>
                <a:ea typeface="ＭＳ Ｐゴシック" pitchFamily="34" charset="-128"/>
              </a:rPr>
              <a:t>What made us strong to deal with natural </a:t>
            </a:r>
            <a:r>
              <a:rPr lang="en-US" sz="1800" b="1" dirty="0" smtClean="0">
                <a:ea typeface="ＭＳ Ｐゴシック" pitchFamily="34" charset="-128"/>
              </a:rPr>
              <a:t>disaster. Sample of </a:t>
            </a:r>
            <a:r>
              <a:rPr lang="en-US" sz="1800" b="1" dirty="0" err="1" smtClean="0">
                <a:ea typeface="ＭＳ Ｐゴシック" pitchFamily="34" charset="-128"/>
              </a:rPr>
              <a:t>Gn</a:t>
            </a:r>
            <a:r>
              <a:rPr lang="en-US" sz="1800" b="1" dirty="0" smtClean="0">
                <a:ea typeface="ＭＳ Ｐゴシック" pitchFamily="34" charset="-128"/>
              </a:rPr>
              <a:t> </a:t>
            </a:r>
            <a:r>
              <a:rPr lang="en-US" sz="1800" b="1" dirty="0" err="1" smtClean="0">
                <a:ea typeface="ＭＳ Ｐゴシック" pitchFamily="34" charset="-128"/>
              </a:rPr>
              <a:t>Kelud</a:t>
            </a:r>
            <a:r>
              <a:rPr lang="en-US" sz="1800" b="1" dirty="0" smtClean="0">
                <a:ea typeface="ＭＳ Ｐゴシック" pitchFamily="34" charset="-128"/>
              </a:rPr>
              <a:t> disaster</a:t>
            </a:r>
          </a:p>
          <a:p>
            <a:pPr marL="285750" indent="-28575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/>
              <a:t>We care to other – Customer is our </a:t>
            </a:r>
            <a:r>
              <a:rPr lang="en-US" sz="1800" b="1" dirty="0" smtClean="0"/>
              <a:t>family</a:t>
            </a:r>
          </a:p>
          <a:p>
            <a:pPr marL="285750" indent="-285750" algn="l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800" b="1" dirty="0"/>
              <a:t>Challenges and opportunities</a:t>
            </a:r>
          </a:p>
        </p:txBody>
      </p:sp>
    </p:spTree>
    <p:extLst>
      <p:ext uri="{BB962C8B-B14F-4D97-AF65-F5344CB8AC3E}">
        <p14:creationId xmlns:p14="http://schemas.microsoft.com/office/powerpoint/2010/main" val="2158888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Recall – Indonesia surrounded by disaster</a:t>
            </a:r>
            <a:br>
              <a:rPr lang="en-US" dirty="0" smtClean="0"/>
            </a:br>
            <a:r>
              <a:rPr lang="en-US" sz="1600" dirty="0" smtClean="0"/>
              <a:t>We need to be well prepared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0"/>
            <a:ext cx="9677400" cy="5164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838200"/>
            <a:ext cx="1724025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77000" y="6573679"/>
            <a:ext cx="255550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 smtClean="0"/>
              <a:t>Source: </a:t>
            </a:r>
            <a:r>
              <a:rPr lang="en-US" sz="1000" dirty="0" err="1" smtClean="0"/>
              <a:t>Kompas</a:t>
            </a:r>
            <a:r>
              <a:rPr lang="en-US" sz="1000" dirty="0" smtClean="0"/>
              <a:t>, </a:t>
            </a:r>
            <a:r>
              <a:rPr lang="en-US" sz="1000" dirty="0" err="1" smtClean="0"/>
              <a:t>Thur</a:t>
            </a:r>
            <a:r>
              <a:rPr lang="en-US" sz="1000" dirty="0" smtClean="0"/>
              <a:t>, 23</a:t>
            </a:r>
            <a:r>
              <a:rPr lang="en-US" sz="1000" baseline="30000" dirty="0" smtClean="0"/>
              <a:t>rd</a:t>
            </a:r>
            <a:r>
              <a:rPr lang="en-US" sz="1000" dirty="0" smtClean="0"/>
              <a:t> January 2014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168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1" y="197181"/>
            <a:ext cx="8561696" cy="457200"/>
          </a:xfrm>
        </p:spPr>
        <p:txBody>
          <a:bodyPr/>
          <a:lstStyle/>
          <a:p>
            <a:r>
              <a:rPr lang="en-US" sz="2400" dirty="0"/>
              <a:t>The Three Principles of XL </a:t>
            </a:r>
            <a:r>
              <a:rPr lang="en-US" sz="2400" dirty="0" smtClean="0"/>
              <a:t>BCM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25450597"/>
              </p:ext>
            </p:extLst>
          </p:nvPr>
        </p:nvGraphicFramePr>
        <p:xfrm>
          <a:off x="762000" y="609600"/>
          <a:ext cx="8305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Oval 2"/>
          <p:cNvSpPr/>
          <p:nvPr/>
        </p:nvSpPr>
        <p:spPr bwMode="auto">
          <a:xfrm>
            <a:off x="3886200" y="1600200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914400" y="4419600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553200" y="4343400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7848600" y="6400800"/>
            <a:ext cx="1219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197181"/>
            <a:ext cx="8637896" cy="457200"/>
          </a:xfrm>
        </p:spPr>
        <p:txBody>
          <a:bodyPr/>
          <a:lstStyle/>
          <a:p>
            <a:r>
              <a:rPr lang="en-US" dirty="0" smtClean="0"/>
              <a:t>Clear framework, proses and learning from the past</a:t>
            </a:r>
            <a:br>
              <a:rPr lang="en-US" dirty="0" smtClean="0"/>
            </a:br>
            <a:r>
              <a:rPr lang="en-US" sz="1600" dirty="0" smtClean="0"/>
              <a:t>can help us for faster recovery after disaster</a:t>
            </a:r>
            <a:endParaRPr lang="en-US" sz="16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7848600" y="6400800"/>
            <a:ext cx="1219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538596" y="7620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708885"/>
              </p:ext>
            </p:extLst>
          </p:nvPr>
        </p:nvGraphicFramePr>
        <p:xfrm>
          <a:off x="924791" y="804041"/>
          <a:ext cx="377846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846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Clear framework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Oval 10"/>
          <p:cNvSpPr/>
          <p:nvPr/>
        </p:nvSpPr>
        <p:spPr bwMode="auto">
          <a:xfrm>
            <a:off x="5073869" y="8382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684263"/>
              </p:ext>
            </p:extLst>
          </p:nvPr>
        </p:nvGraphicFramePr>
        <p:xfrm>
          <a:off x="5504733" y="826375"/>
          <a:ext cx="377846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846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Clear responsibility and proses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Oval 12"/>
          <p:cNvSpPr/>
          <p:nvPr/>
        </p:nvSpPr>
        <p:spPr bwMode="auto">
          <a:xfrm>
            <a:off x="533400" y="3810000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877902"/>
              </p:ext>
            </p:extLst>
          </p:nvPr>
        </p:nvGraphicFramePr>
        <p:xfrm>
          <a:off x="914400" y="3877310"/>
          <a:ext cx="377846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846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Learning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from the past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Oval 14"/>
          <p:cNvSpPr/>
          <p:nvPr/>
        </p:nvSpPr>
        <p:spPr bwMode="auto">
          <a:xfrm>
            <a:off x="4953000" y="3908185"/>
            <a:ext cx="381000" cy="381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4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976715"/>
              </p:ext>
            </p:extLst>
          </p:nvPr>
        </p:nvGraphicFramePr>
        <p:xfrm>
          <a:off x="5410200" y="3896360"/>
          <a:ext cx="377846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8469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Practicing simulation &amp; preparation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7" name="Picture 1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3570" y="4499638"/>
            <a:ext cx="1175816" cy="84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4513287"/>
            <a:ext cx="1201003" cy="83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4515" y="5495925"/>
            <a:ext cx="1160060" cy="887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419600"/>
            <a:ext cx="1284003" cy="92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433088"/>
            <a:ext cx="1284003" cy="947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629" y="5514318"/>
            <a:ext cx="831571" cy="868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25" y="4387174"/>
            <a:ext cx="2503446" cy="17395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725238"/>
            <a:ext cx="2467034" cy="167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96" y="1251196"/>
            <a:ext cx="3728604" cy="240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1257300"/>
            <a:ext cx="36195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8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Coordination with Disaster Response Agency </a:t>
            </a:r>
            <a:br>
              <a:rPr lang="en-US" dirty="0" smtClean="0"/>
            </a:br>
            <a:r>
              <a:rPr lang="en-US" sz="1600" dirty="0" smtClean="0"/>
              <a:t>to anticipate big impact to people and business</a:t>
            </a:r>
            <a:endParaRPr lang="en-US" sz="16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1" y="1065312"/>
            <a:ext cx="762000" cy="72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108589"/>
              </p:ext>
            </p:extLst>
          </p:nvPr>
        </p:nvGraphicFramePr>
        <p:xfrm>
          <a:off x="533400" y="564887"/>
          <a:ext cx="228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Incident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type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731917"/>
              </p:ext>
            </p:extLst>
          </p:nvPr>
        </p:nvGraphicFramePr>
        <p:xfrm>
          <a:off x="3048000" y="564887"/>
          <a:ext cx="3352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Agency need to be coordinated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93591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/>
              <a:t>Volcano Eruption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112828" y="1795286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PVMBG</a:t>
            </a:r>
            <a:endParaRPr lang="en-US" sz="12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01018"/>
              </p:ext>
            </p:extLst>
          </p:nvPr>
        </p:nvGraphicFramePr>
        <p:xfrm>
          <a:off x="6629400" y="533400"/>
          <a:ext cx="2895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Information needed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6580496" y="914400"/>
            <a:ext cx="29445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Volcano status (Normal, </a:t>
            </a:r>
            <a:r>
              <a:rPr lang="en-US" sz="1200" dirty="0" err="1" smtClean="0"/>
              <a:t>Waspada</a:t>
            </a:r>
            <a:r>
              <a:rPr lang="en-US" sz="1200" dirty="0" smtClean="0"/>
              <a:t>, </a:t>
            </a:r>
            <a:r>
              <a:rPr lang="en-US" sz="1200" dirty="0" err="1" smtClean="0"/>
              <a:t>Siaga</a:t>
            </a:r>
            <a:r>
              <a:rPr lang="en-US" sz="1200" dirty="0" smtClean="0"/>
              <a:t>, </a:t>
            </a:r>
            <a:r>
              <a:rPr lang="en-US" sz="1200" dirty="0" err="1" smtClean="0"/>
              <a:t>Awas</a:t>
            </a:r>
            <a:r>
              <a:rPr lang="en-US" sz="1200" dirty="0" smtClean="0"/>
              <a:t>)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Map and radius dangerous area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Map of lava and ashes travel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err="1" smtClean="0"/>
              <a:t>Posko</a:t>
            </a:r>
            <a:r>
              <a:rPr lang="en-US" sz="1200" dirty="0" smtClean="0"/>
              <a:t> area</a:t>
            </a:r>
            <a:endParaRPr lang="en-US" sz="1200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2909"/>
            <a:ext cx="1295400" cy="72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3400" y="2348805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/>
              <a:t>Land slide</a:t>
            </a:r>
            <a:endParaRPr lang="en-US" sz="1200" b="1" dirty="0"/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04150"/>
            <a:ext cx="832416" cy="798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358707" y="182880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BNPB</a:t>
            </a:r>
            <a:endParaRPr lang="en-US" sz="12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 flipV="1">
            <a:off x="609600" y="2306600"/>
            <a:ext cx="8915400" cy="335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lg" len="lg"/>
            <a:tailEnd type="none" w="lg" len="lg"/>
          </a:ln>
          <a:effectLst/>
        </p:spPr>
      </p:cxn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2696" y="1524000"/>
            <a:ext cx="658504" cy="73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672" y="2348805"/>
            <a:ext cx="762000" cy="72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133299" y="3078779"/>
            <a:ext cx="740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PVMBG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6569122" y="2348805"/>
            <a:ext cx="3260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Map of land movement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err="1"/>
              <a:t>P</a:t>
            </a:r>
            <a:r>
              <a:rPr lang="en-US" sz="1200" dirty="0" err="1" smtClean="0"/>
              <a:t>osko</a:t>
            </a:r>
            <a:r>
              <a:rPr lang="en-US" sz="1200" dirty="0" smtClean="0"/>
              <a:t> area</a:t>
            </a:r>
          </a:p>
        </p:txBody>
      </p:sp>
      <p:cxnSp>
        <p:nvCxnSpPr>
          <p:cNvPr id="24" name="Straight Connector 23"/>
          <p:cNvCxnSpPr/>
          <p:nvPr/>
        </p:nvCxnSpPr>
        <p:spPr bwMode="auto">
          <a:xfrm flipV="1">
            <a:off x="609600" y="3839291"/>
            <a:ext cx="8915400" cy="335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lg" len="lg"/>
            <a:tailEnd type="none" w="lg" len="lg"/>
          </a:ln>
          <a:effectLst/>
        </p:spPr>
      </p:cxnSp>
      <p:pic>
        <p:nvPicPr>
          <p:cNvPr id="23558" name="Picture 2" descr="image00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625804"/>
            <a:ext cx="1448494" cy="1098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533400" y="3900606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/>
              <a:t>Earthquake &amp; tsunami</a:t>
            </a:r>
            <a:endParaRPr lang="en-US" sz="1200" b="1" dirty="0"/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85" y="4177605"/>
            <a:ext cx="2157716" cy="87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Straight Connector 27"/>
          <p:cNvCxnSpPr/>
          <p:nvPr/>
        </p:nvCxnSpPr>
        <p:spPr bwMode="auto">
          <a:xfrm flipV="1">
            <a:off x="609600" y="5134691"/>
            <a:ext cx="8915400" cy="3351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lg" len="lg"/>
            <a:tailEnd type="none" w="lg" len="lg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632115" y="5177556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 smtClean="0"/>
              <a:t>Flood &amp; typhoon</a:t>
            </a:r>
            <a:endParaRPr lang="en-US" sz="1200" b="1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85" y="5438157"/>
            <a:ext cx="2157715" cy="107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335" y="3900606"/>
            <a:ext cx="832416" cy="798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6569123" y="5168205"/>
            <a:ext cx="2944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Rainfall  information(normally Q4 &amp; Q1)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Water gate info (Normal, </a:t>
            </a:r>
            <a:r>
              <a:rPr lang="en-US" sz="1200" dirty="0" err="1" smtClean="0"/>
              <a:t>Siaga</a:t>
            </a:r>
            <a:r>
              <a:rPr lang="en-US" sz="1200" dirty="0" smtClean="0"/>
              <a:t> 3 – 1)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Maps flood impacted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Wind/typhoon information and dissemination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err="1" smtClean="0"/>
              <a:t>Posko</a:t>
            </a:r>
            <a:r>
              <a:rPr lang="en-US" sz="1200" dirty="0" smtClean="0"/>
              <a:t> area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80496" y="3872805"/>
            <a:ext cx="2944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smtClean="0"/>
              <a:t>Earthquake information &amp; dissemination</a:t>
            </a:r>
          </a:p>
          <a:p>
            <a:pPr marL="171450" indent="-171450" algn="l">
              <a:buFont typeface="Arial" pitchFamily="34" charset="0"/>
              <a:buChar char="•"/>
            </a:pPr>
            <a:r>
              <a:rPr lang="en-US" sz="1200" dirty="0" err="1" smtClean="0"/>
              <a:t>Posko</a:t>
            </a:r>
            <a:r>
              <a:rPr lang="en-US" sz="1200" dirty="0" smtClean="0"/>
              <a:t> area</a:t>
            </a:r>
          </a:p>
        </p:txBody>
      </p:sp>
      <p:pic>
        <p:nvPicPr>
          <p:cNvPr id="38" name="Picture 50" descr="image00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" y="2731740"/>
            <a:ext cx="1433472" cy="1064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Rectangle 38"/>
          <p:cNvSpPr/>
          <p:nvPr/>
        </p:nvSpPr>
        <p:spPr bwMode="auto">
          <a:xfrm>
            <a:off x="1219200" y="2665998"/>
            <a:ext cx="627017" cy="36860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d-ID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04800" y="914400"/>
            <a:ext cx="228600" cy="26458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40" name="Oval 39"/>
          <p:cNvSpPr/>
          <p:nvPr/>
        </p:nvSpPr>
        <p:spPr bwMode="auto">
          <a:xfrm>
            <a:off x="304800" y="2348805"/>
            <a:ext cx="228600" cy="26458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304800" y="3913019"/>
            <a:ext cx="228600" cy="26458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/>
              <a:t>3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304800" y="5208419"/>
            <a:ext cx="228600" cy="26458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4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68557"/>
            <a:ext cx="829115" cy="87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390681"/>
            <a:ext cx="829115" cy="87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872805"/>
            <a:ext cx="829115" cy="87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636" y="5168205"/>
            <a:ext cx="829115" cy="87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Rectangle 46"/>
          <p:cNvSpPr/>
          <p:nvPr/>
        </p:nvSpPr>
        <p:spPr bwMode="auto">
          <a:xfrm>
            <a:off x="7848600" y="6400800"/>
            <a:ext cx="1219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133600" y="6457890"/>
            <a:ext cx="5257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000" dirty="0" smtClean="0"/>
              <a:t>BPBD : </a:t>
            </a:r>
            <a:r>
              <a:rPr lang="en-US" sz="1000" dirty="0" err="1" smtClean="0"/>
              <a:t>Badan</a:t>
            </a:r>
            <a:r>
              <a:rPr lang="en-US" sz="1000" dirty="0" smtClean="0"/>
              <a:t> National </a:t>
            </a:r>
            <a:r>
              <a:rPr lang="en-US" sz="1000" dirty="0" err="1" smtClean="0"/>
              <a:t>Penanggulangan</a:t>
            </a:r>
            <a:r>
              <a:rPr lang="en-US" sz="1000" dirty="0" smtClean="0"/>
              <a:t> </a:t>
            </a:r>
            <a:r>
              <a:rPr lang="en-US" sz="1000" dirty="0" err="1" smtClean="0"/>
              <a:t>Bencana</a:t>
            </a:r>
            <a:r>
              <a:rPr lang="en-US" sz="1000" dirty="0"/>
              <a:t> </a:t>
            </a:r>
            <a:r>
              <a:rPr lang="en-US" sz="1000" dirty="0" smtClean="0"/>
              <a:t>http</a:t>
            </a:r>
            <a:r>
              <a:rPr lang="en-US" sz="1000" dirty="0"/>
              <a:t>://</a:t>
            </a:r>
            <a:r>
              <a:rPr lang="en-US" sz="1000" dirty="0" smtClean="0"/>
              <a:t>www.bnpb.go.id</a:t>
            </a:r>
            <a:endParaRPr lang="en-US" sz="1000" dirty="0"/>
          </a:p>
          <a:p>
            <a:pPr algn="l"/>
            <a:r>
              <a:rPr lang="en-US" sz="1000" dirty="0"/>
              <a:t>PVMBG : </a:t>
            </a:r>
            <a:r>
              <a:rPr lang="en-US" sz="1000" dirty="0" err="1" smtClean="0"/>
              <a:t>Pusat</a:t>
            </a:r>
            <a:r>
              <a:rPr lang="en-US" sz="1000" dirty="0" smtClean="0"/>
              <a:t> </a:t>
            </a:r>
            <a:r>
              <a:rPr lang="en-US" sz="1000" dirty="0" err="1" smtClean="0"/>
              <a:t>Vulkanologi</a:t>
            </a:r>
            <a:r>
              <a:rPr lang="en-US" sz="1000" dirty="0" smtClean="0"/>
              <a:t> &amp; </a:t>
            </a:r>
            <a:r>
              <a:rPr lang="en-US" sz="1000" dirty="0" err="1" smtClean="0"/>
              <a:t>Mitigasi</a:t>
            </a:r>
            <a:r>
              <a:rPr lang="en-US" sz="1000" dirty="0" smtClean="0"/>
              <a:t> </a:t>
            </a:r>
            <a:r>
              <a:rPr lang="en-US" sz="1000" dirty="0" err="1" smtClean="0"/>
              <a:t>Bencana</a:t>
            </a:r>
            <a:r>
              <a:rPr lang="en-US" sz="1000" dirty="0" smtClean="0"/>
              <a:t> </a:t>
            </a:r>
            <a:r>
              <a:rPr lang="en-US" sz="1000" dirty="0" err="1" smtClean="0"/>
              <a:t>Geologi</a:t>
            </a:r>
            <a:r>
              <a:rPr lang="en-US" sz="1000" dirty="0" smtClean="0"/>
              <a:t> http</a:t>
            </a:r>
            <a:r>
              <a:rPr lang="en-US" sz="1000" dirty="0"/>
              <a:t>://</a:t>
            </a:r>
            <a:r>
              <a:rPr lang="en-US" sz="1000" dirty="0" smtClean="0"/>
              <a:t>www.vsi.esdm.go.id</a:t>
            </a:r>
            <a:endParaRPr lang="en-US" sz="1000" dirty="0"/>
          </a:p>
        </p:txBody>
      </p:sp>
      <p:sp>
        <p:nvSpPr>
          <p:cNvPr id="50" name="TextBox 49"/>
          <p:cNvSpPr txBox="1"/>
          <p:nvPr/>
        </p:nvSpPr>
        <p:spPr>
          <a:xfrm>
            <a:off x="5181600" y="1828800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BPBD</a:t>
            </a:r>
            <a:endParaRPr lang="en-US" sz="1200" dirty="0"/>
          </a:p>
        </p:txBody>
      </p:sp>
      <p:sp>
        <p:nvSpPr>
          <p:cNvPr id="51" name="TextBox 50"/>
          <p:cNvSpPr txBox="1"/>
          <p:nvPr/>
        </p:nvSpPr>
        <p:spPr>
          <a:xfrm>
            <a:off x="4357412" y="326133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BPBD</a:t>
            </a:r>
            <a:endParaRPr lang="en-US" sz="1200" dirty="0"/>
          </a:p>
        </p:txBody>
      </p:sp>
      <p:sp>
        <p:nvSpPr>
          <p:cNvPr id="52" name="TextBox 51"/>
          <p:cNvSpPr txBox="1"/>
          <p:nvPr/>
        </p:nvSpPr>
        <p:spPr>
          <a:xfrm>
            <a:off x="4208287" y="474532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BPBD</a:t>
            </a:r>
            <a:endParaRPr 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3304018" y="6206989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BPBD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3250686" y="4708443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200" dirty="0" smtClean="0"/>
              <a:t>BNPB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9398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What made us strong to deal with natural disaster</a:t>
            </a:r>
            <a:endParaRPr lang="en-US" dirty="0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1000807277"/>
              </p:ext>
            </p:extLst>
          </p:nvPr>
        </p:nvGraphicFramePr>
        <p:xfrm>
          <a:off x="1651000" y="1467935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Title 1"/>
          <p:cNvSpPr txBox="1">
            <a:spLocks/>
          </p:cNvSpPr>
          <p:nvPr/>
        </p:nvSpPr>
        <p:spPr>
          <a:xfrm>
            <a:off x="228600" y="838200"/>
            <a:ext cx="4770753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spcBef>
                <a:spcPct val="20000"/>
              </a:spcBef>
              <a:defRPr/>
            </a:pPr>
            <a:r>
              <a:rPr lang="en-US" sz="2000" b="0" i="1" u="sng" dirty="0" smtClean="0">
                <a:ea typeface="ＭＳ Ｐゴシック" pitchFamily="34" charset="-128"/>
              </a:rPr>
              <a:t>Sample </a:t>
            </a:r>
            <a:r>
              <a:rPr lang="en-US" sz="2000" b="0" i="1" u="sng" dirty="0">
                <a:ea typeface="ＭＳ Ｐゴシック" pitchFamily="34" charset="-128"/>
              </a:rPr>
              <a:t>c</a:t>
            </a:r>
            <a:r>
              <a:rPr lang="en-US" sz="2000" b="0" i="1" u="sng" dirty="0" smtClean="0">
                <a:ea typeface="ＭＳ Ｐゴシック" pitchFamily="34" charset="-128"/>
              </a:rPr>
              <a:t>ase on </a:t>
            </a:r>
            <a:r>
              <a:rPr lang="en-US" sz="2000" b="0" i="1" u="sng" dirty="0" err="1" smtClean="0">
                <a:ea typeface="ＭＳ Ｐゴシック" pitchFamily="34" charset="-128"/>
              </a:rPr>
              <a:t>Gn</a:t>
            </a:r>
            <a:r>
              <a:rPr lang="en-US" sz="2000" b="0" i="1" u="sng" dirty="0" smtClean="0">
                <a:ea typeface="ＭＳ Ｐゴシック" pitchFamily="34" charset="-128"/>
              </a:rPr>
              <a:t> </a:t>
            </a:r>
            <a:r>
              <a:rPr lang="en-US" sz="2000" b="0" i="1" u="sng" dirty="0" err="1" smtClean="0">
                <a:ea typeface="ＭＳ Ｐゴシック" pitchFamily="34" charset="-128"/>
              </a:rPr>
              <a:t>Kelud</a:t>
            </a:r>
            <a:r>
              <a:rPr lang="en-US" sz="2000" b="0" i="1" u="sng" dirty="0" smtClean="0">
                <a:ea typeface="ＭＳ Ｐゴシック" pitchFamily="34" charset="-128"/>
              </a:rPr>
              <a:t> eruption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030" y="3124200"/>
            <a:ext cx="1921506" cy="13715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867399" y="1467935"/>
            <a:ext cx="37203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Lesson learn from </a:t>
            </a:r>
            <a:r>
              <a:rPr lang="en-US" sz="1200" dirty="0" err="1" smtClean="0"/>
              <a:t>Sinabung</a:t>
            </a:r>
            <a:r>
              <a:rPr lang="en-US" sz="1200" dirty="0" smtClean="0"/>
              <a:t> eruption shared by West Region</a:t>
            </a:r>
          </a:p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Get info from external parties, such as PVMBG, BMKG, BPBD, etc.</a:t>
            </a:r>
          </a:p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Network design to follow international standard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863406"/>
            <a:ext cx="2653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Open WAR Room  at </a:t>
            </a:r>
            <a:r>
              <a:rPr lang="en-US" sz="1200" dirty="0" err="1" smtClean="0"/>
              <a:t>Grha</a:t>
            </a:r>
            <a:r>
              <a:rPr lang="en-US" sz="1200" dirty="0" smtClean="0"/>
              <a:t> XL &amp; direct lead by BC Leader</a:t>
            </a:r>
          </a:p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Review &amp; assess  the main needs from region point of view</a:t>
            </a:r>
          </a:p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Prepare communication to customer, government &amp; media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647" y="4831140"/>
            <a:ext cx="26535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Close cooperation &amp; coordination through out related unit:</a:t>
            </a:r>
          </a:p>
          <a:p>
            <a:pPr marL="228600" lvl="1" indent="-114300" algn="l">
              <a:buFont typeface="Arial" pitchFamily="34" charset="0"/>
              <a:buChar char="•"/>
            </a:pPr>
            <a:r>
              <a:rPr lang="en-US" sz="1200" dirty="0" smtClean="0"/>
              <a:t>SPM with PT HS &amp; XL Engineer</a:t>
            </a:r>
          </a:p>
          <a:p>
            <a:pPr marL="228600" lvl="1" indent="-114300" algn="l">
              <a:buFont typeface="Arial" pitchFamily="34" charset="0"/>
              <a:buChar char="•"/>
            </a:pPr>
            <a:r>
              <a:rPr lang="en-US" sz="1200" dirty="0" smtClean="0"/>
              <a:t>FM &amp; HCSS HQ with FM Region</a:t>
            </a:r>
          </a:p>
          <a:p>
            <a:pPr marL="228600" lvl="1" indent="-114300" algn="l">
              <a:buFont typeface="Arial" pitchFamily="34" charset="0"/>
              <a:buChar char="•"/>
            </a:pPr>
            <a:r>
              <a:rPr lang="en-US" sz="1200" dirty="0" err="1" smtClean="0"/>
              <a:t>Corpcom</a:t>
            </a:r>
            <a:r>
              <a:rPr lang="en-US" sz="1200" dirty="0" smtClean="0"/>
              <a:t> HQ with </a:t>
            </a:r>
            <a:r>
              <a:rPr lang="en-US" sz="1200" dirty="0" err="1" smtClean="0"/>
              <a:t>Corpcom</a:t>
            </a:r>
            <a:r>
              <a:rPr lang="en-US" sz="1200" dirty="0" smtClean="0"/>
              <a:t> Region, Legal, Regulatory, Customer Service</a:t>
            </a:r>
          </a:p>
          <a:p>
            <a:pPr marL="228600" lvl="1" indent="-114300" algn="l">
              <a:buFont typeface="Arial" pitchFamily="34" charset="0"/>
              <a:buChar char="•"/>
            </a:pPr>
            <a:r>
              <a:rPr lang="en-US" sz="1200" dirty="0" err="1" smtClean="0"/>
              <a:t>Etc</a:t>
            </a:r>
            <a:endParaRPr lang="en-US" sz="1200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0" y="2946738"/>
            <a:ext cx="2653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Regularly report update status of our network by PT HS</a:t>
            </a:r>
          </a:p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Dealer support to XL CSR program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7848600" y="6400800"/>
            <a:ext cx="1219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67600" y="2831069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Direct lead by CSMO as BC Leader</a:t>
            </a:r>
          </a:p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Support by VP East Region &amp; GM FMS East Region</a:t>
            </a:r>
          </a:p>
          <a:p>
            <a:pPr marL="114300" indent="-114300" algn="l">
              <a:buFont typeface="Arial" pitchFamily="34" charset="0"/>
              <a:buChar char="•"/>
            </a:pPr>
            <a:r>
              <a:rPr lang="en-US" sz="1200" dirty="0" smtClean="0"/>
              <a:t>Support by HQ under coordination from SPM, Corp Com, FM &amp; HCD</a:t>
            </a:r>
          </a:p>
        </p:txBody>
      </p:sp>
    </p:spTree>
    <p:extLst>
      <p:ext uri="{BB962C8B-B14F-4D97-AF65-F5344CB8AC3E}">
        <p14:creationId xmlns:p14="http://schemas.microsoft.com/office/powerpoint/2010/main" val="247915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care to other – Customer is our family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427" y="2805953"/>
            <a:ext cx="1044322" cy="90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413" y="838200"/>
            <a:ext cx="1039987" cy="92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838200"/>
            <a:ext cx="1032949" cy="935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806250"/>
            <a:ext cx="1032949" cy="897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Pentagon 14"/>
          <p:cNvSpPr/>
          <p:nvPr/>
        </p:nvSpPr>
        <p:spPr bwMode="auto">
          <a:xfrm>
            <a:off x="228600" y="838200"/>
            <a:ext cx="609600" cy="188258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vert270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Public Facility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Pentagon 15"/>
          <p:cNvSpPr/>
          <p:nvPr/>
        </p:nvSpPr>
        <p:spPr bwMode="auto">
          <a:xfrm>
            <a:off x="228600" y="2805953"/>
            <a:ext cx="609600" cy="2184016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vert270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  <a:cs typeface="Arial" charset="0"/>
              </a:rPr>
              <a:t>Donation</a:t>
            </a:r>
          </a:p>
        </p:txBody>
      </p:sp>
      <p:sp>
        <p:nvSpPr>
          <p:cNvPr id="17" name="Pentagon 16"/>
          <p:cNvSpPr/>
          <p:nvPr/>
        </p:nvSpPr>
        <p:spPr bwMode="auto">
          <a:xfrm>
            <a:off x="228600" y="5181600"/>
            <a:ext cx="609600" cy="160020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bg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 vert="vert270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  <a:cs typeface="Arial" charset="0"/>
              </a:rPr>
              <a:t>Helpdesk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0600" y="838200"/>
            <a:ext cx="32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Injury and resident evacuation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Free electricity using mobile </a:t>
            </a:r>
            <a:r>
              <a:rPr lang="en-US" dirty="0" err="1" smtClean="0"/>
              <a:t>genset</a:t>
            </a:r>
            <a:r>
              <a:rPr lang="en-US" dirty="0" smtClean="0"/>
              <a:t> for HP charger and water jet pump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err="1" smtClean="0"/>
              <a:t>Posko</a:t>
            </a:r>
            <a:r>
              <a:rPr lang="en-US" dirty="0" smtClean="0"/>
              <a:t>/shelter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Toilet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Free call at </a:t>
            </a:r>
            <a:r>
              <a:rPr lang="en-US" dirty="0" err="1" smtClean="0"/>
              <a:t>Posko</a:t>
            </a:r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914400" y="2743200"/>
            <a:ext cx="3200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Food, medicine, blanket, masker, </a:t>
            </a:r>
            <a:r>
              <a:rPr lang="en-US" dirty="0" err="1" smtClean="0"/>
              <a:t>posko</a:t>
            </a:r>
            <a:r>
              <a:rPr lang="en-US" dirty="0" smtClean="0"/>
              <a:t>/shelter, diaper, pampers, cloth, clean water, </a:t>
            </a:r>
            <a:r>
              <a:rPr lang="en-US" dirty="0" err="1" smtClean="0"/>
              <a:t>etc</a:t>
            </a:r>
            <a:r>
              <a:rPr lang="en-US" dirty="0" smtClean="0"/>
              <a:t> 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Free SIM Card and voucher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Free internet connection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Insurance for victims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SMS Donation</a:t>
            </a:r>
            <a:r>
              <a:rPr lang="en-US" dirty="0"/>
              <a:t> </a:t>
            </a:r>
            <a:r>
              <a:rPr lang="en-US" dirty="0" smtClean="0"/>
              <a:t>collaboration with PKPU/MTXL and ACT (</a:t>
            </a:r>
            <a:r>
              <a:rPr lang="en-US" dirty="0" err="1" smtClean="0"/>
              <a:t>Aksi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r>
              <a:rPr lang="en-US" dirty="0" smtClean="0"/>
              <a:t> </a:t>
            </a:r>
            <a:r>
              <a:rPr lang="en-US" dirty="0" err="1" smtClean="0"/>
              <a:t>Tanggap</a:t>
            </a:r>
            <a:r>
              <a:rPr lang="en-US" dirty="0" smtClean="0"/>
              <a:t>)</a:t>
            </a:r>
          </a:p>
          <a:p>
            <a:pPr marL="177800" indent="-177800" algn="l">
              <a:buFont typeface="Arial" pitchFamily="34" charset="0"/>
              <a:buChar char="•"/>
            </a:pPr>
            <a:r>
              <a:rPr lang="en-US" dirty="0" smtClean="0"/>
              <a:t>Device for “</a:t>
            </a:r>
            <a:r>
              <a:rPr lang="en-US" dirty="0" err="1" smtClean="0"/>
              <a:t>Relawan</a:t>
            </a:r>
            <a:r>
              <a:rPr lang="en-US" dirty="0" smtClean="0"/>
              <a:t>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5204936"/>
            <a:ext cx="281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7800" indent="-177800" algn="l">
              <a:buFont typeface="Arial" pitchFamily="34" charset="0"/>
              <a:buChar char="•"/>
            </a:pPr>
            <a:r>
              <a:rPr lang="id-ID" dirty="0" smtClean="0"/>
              <a:t>08194000000 </a:t>
            </a:r>
            <a:r>
              <a:rPr lang="en-US" dirty="0" smtClean="0"/>
              <a:t>Help Desk number for </a:t>
            </a:r>
            <a:r>
              <a:rPr lang="id-ID" dirty="0" smtClean="0"/>
              <a:t>Pemda tk1 Sulut </a:t>
            </a:r>
            <a:r>
              <a:rPr lang="en-US" dirty="0" smtClean="0"/>
              <a:t>Flood Q1 ‘14</a:t>
            </a:r>
          </a:p>
        </p:txBody>
      </p:sp>
      <p:cxnSp>
        <p:nvCxnSpPr>
          <p:cNvPr id="6" name="Straight Connector 5"/>
          <p:cNvCxnSpPr>
            <a:stCxn id="15" idx="2"/>
          </p:cNvCxnSpPr>
          <p:nvPr/>
        </p:nvCxnSpPr>
        <p:spPr bwMode="auto">
          <a:xfrm>
            <a:off x="381000" y="2720788"/>
            <a:ext cx="9182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lg" len="lg"/>
            <a:tailEnd type="none" w="lg" len="lg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457200" y="5181600"/>
            <a:ext cx="91821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lg" len="lg"/>
            <a:tailEnd type="none" w="lg" len="lg"/>
          </a:ln>
          <a:effectLst/>
        </p:spPr>
      </p:cxnSp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257800" y="1892802"/>
            <a:ext cx="933355" cy="6979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170312" y="2838243"/>
            <a:ext cx="1116187" cy="7819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114800" y="3744114"/>
            <a:ext cx="1032949" cy="748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170312" y="3725238"/>
            <a:ext cx="1185863" cy="78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6" name="Picture 8" descr="Tanjung Karang 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2805954"/>
            <a:ext cx="1181100" cy="889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2" descr="SMS Donasi Manado.jpeg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618" y="3744114"/>
            <a:ext cx="1223182" cy="6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3" descr="Bagikan masker 3.jpeg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802542"/>
            <a:ext cx="1676400" cy="93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4" descr="sinabung kominfo3.jpeg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744114"/>
            <a:ext cx="1066800" cy="14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2" descr="Kelud2014.jpeg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3744114"/>
            <a:ext cx="1078705" cy="1437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E9B78C8F-0737-4531-A057-02D00A79B52E" descr="cid:E9B78C8F-0737-4531-A057-02D00A79B52E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49" y="874032"/>
            <a:ext cx="1579482" cy="887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3" name="Picture 3" descr="Banjir Jabo2.jpeg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188" y="1779494"/>
            <a:ext cx="1269812" cy="95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 bwMode="auto">
          <a:xfrm>
            <a:off x="7848600" y="6400800"/>
            <a:ext cx="1219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49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and opportunities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228600" y="914400"/>
            <a:ext cx="609600" cy="281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vert270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Challenges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28600" y="3886200"/>
            <a:ext cx="609600" cy="2819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vert270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Opportunities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228600" y="3810000"/>
            <a:ext cx="9525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dash"/>
            <a:round/>
            <a:headEnd type="none" w="lg" len="lg"/>
            <a:tailEnd type="none" w="lg" len="lg"/>
          </a:ln>
          <a:effectLst/>
        </p:spPr>
      </p:cxnSp>
      <p:sp>
        <p:nvSpPr>
          <p:cNvPr id="9" name="Oval 8"/>
          <p:cNvSpPr/>
          <p:nvPr/>
        </p:nvSpPr>
        <p:spPr bwMode="auto">
          <a:xfrm>
            <a:off x="990600" y="1024354"/>
            <a:ext cx="3048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7800" y="990600"/>
            <a:ext cx="32606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dirty="0" smtClean="0"/>
              <a:t>Disaster info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Need MNO to be proactive to get disaster info from </a:t>
            </a:r>
            <a:r>
              <a:rPr lang="en-US" sz="1600" dirty="0" err="1" smtClean="0"/>
              <a:t>gov</a:t>
            </a:r>
            <a:r>
              <a:rPr lang="en-US" sz="1600" dirty="0" smtClean="0"/>
              <a:t>/agencies or news 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990600" y="2309336"/>
            <a:ext cx="3048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2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47800" y="2275582"/>
            <a:ext cx="32606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dirty="0" err="1" smtClean="0"/>
              <a:t>Posko</a:t>
            </a:r>
            <a:r>
              <a:rPr lang="en-US" sz="1600" b="1" dirty="0" smtClean="0"/>
              <a:t> info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Need to be coordinated well by </a:t>
            </a:r>
            <a:r>
              <a:rPr lang="en-US" sz="1600" dirty="0" err="1" smtClean="0"/>
              <a:t>gov</a:t>
            </a:r>
            <a:r>
              <a:rPr lang="en-US" sz="1600" dirty="0" smtClean="0"/>
              <a:t>/agencies about area needed, so that it will be more targeted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5426123" y="985897"/>
            <a:ext cx="3048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83323" y="952143"/>
            <a:ext cx="32606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dirty="0" smtClean="0"/>
              <a:t>Refugees need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Need to be coordinated well by </a:t>
            </a:r>
            <a:r>
              <a:rPr lang="en-US" sz="1600" dirty="0" err="1" smtClean="0"/>
              <a:t>gov</a:t>
            </a:r>
            <a:r>
              <a:rPr lang="en-US" sz="1600" dirty="0" smtClean="0"/>
              <a:t>/agencies about the need for refugee, so that it can be more targeted and useful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957618" y="3936648"/>
            <a:ext cx="3048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14818" y="3902894"/>
            <a:ext cx="32606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dirty="0" smtClean="0"/>
              <a:t>Closer to customer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Customer is part of the family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Customer stickiness to MNO 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990600" y="5316379"/>
            <a:ext cx="3048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447800" y="5282625"/>
            <a:ext cx="32606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dirty="0" smtClean="0"/>
              <a:t>Upon readiness, can get faster to business than others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Minimizing lost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Better image, as reliable MNO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Can get more market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5429535" y="2319754"/>
            <a:ext cx="3048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/>
              <a:t>4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86735" y="2286000"/>
            <a:ext cx="32606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dirty="0" smtClean="0"/>
              <a:t>Power availability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Need info from PLN about the power outage during disaster to manage mobile </a:t>
            </a:r>
            <a:r>
              <a:rPr lang="en-US" sz="1600" dirty="0" err="1" smtClean="0"/>
              <a:t>genset</a:t>
            </a:r>
            <a:r>
              <a:rPr lang="en-US" sz="1600" dirty="0" smtClean="0"/>
              <a:t> for priority area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7848600" y="6400800"/>
            <a:ext cx="12192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5321020" y="3919954"/>
            <a:ext cx="304800" cy="3048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lg" len="lg"/>
            <a:tailEnd type="none" w="lg" len="lg"/>
          </a:ln>
          <a:effectLst/>
        </p:spPr>
        <p:txBody>
          <a:bodyPr vert="horz" wrap="none" lIns="91440" tIns="9144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78220" y="3886200"/>
            <a:ext cx="32606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dirty="0" smtClean="0"/>
              <a:t>Collaboration with Disaster Response Agency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Using MNO for information / alert dissemination to people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smtClean="0"/>
              <a:t>Participate in practicing to anticipate future disaster </a:t>
            </a:r>
          </a:p>
        </p:txBody>
      </p:sp>
    </p:spTree>
    <p:extLst>
      <p:ext uri="{BB962C8B-B14F-4D97-AF65-F5344CB8AC3E}">
        <p14:creationId xmlns:p14="http://schemas.microsoft.com/office/powerpoint/2010/main" val="187247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6160&quot;&gt;&lt;version val=&quot;17951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2&quot;&gt;&lt;elem m_fUsage=&quot;1.00000000000000000000E+000&quot;&gt;&lt;m_ppcolschidx val=&quot;0&quot;/&gt;&lt;m_rgb r=&quot;64&quot; g=&quot;c6&quot; b=&quot;39&quot;/&gt;&lt;/elem&gt;&lt;elem m_fUsage=&quot;9.00000000000000020000E-001&quot;&gt;&lt;m_ppcolschidx val=&quot;0&quot;/&gt;&lt;m_rgb r=&quot;f7&quot; g=&quot;4&quot; b=&quot;4&quot;/&gt;&lt;/elem&gt;&lt;/m_vecMRU&gt;&lt;/m_mruColor&gt;&lt;m_agendatheme&gt;&lt;m_aagendaitemprops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1&quot;/&gt;&lt;m_nWeight val=&quot;6&quot;/&gt;&lt;m_col&gt;&lt;m_ppcolschidx val=&quot;2&quot;/&gt;&lt;/m_col&gt;&lt;m_msolinedashstyle val=&quot;1&quot;/&gt;&lt;m_msoarrowheadstyleBegin val=&quot;1&quot;/&gt;&lt;m_msoarrowheadstyleEnd val=&quot;1&quot;/&gt;&lt;/m_linestyle&gt;&lt;/elem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1&quot;/&gt;&lt;m_nWeight val=&quot;6&quot;/&gt;&lt;m_col&gt;&lt;m_ppcolschidx val=&quot;2&quot;/&gt;&lt;/m_col&gt;&lt;m_msolinedashstyle val=&quot;1&quot;/&gt;&lt;m_msoarrowheadstyleBegin val=&quot;1&quot;/&gt;&lt;m_msoarrowheadstyleEnd val=&quot;1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0&quot;/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0&quot;/&gt;&lt;/elem&gt;&lt;/m_aagendaitemprops&gt;&lt;m_linestyleTopBottomLine&gt;&lt;m_bVisible val=&quot;0&quot;/&gt;&lt;/m_linestyleTopBottomLine&gt;&lt;/m_agendatheme&gt;&lt;m_mapectfillschemeMRU&gt;&lt;key val=&quot;4&quot;/&gt;&lt;elem&gt;&lt;m_nPartnerID val=&quot;535&quot;/&gt;&lt;m_nIndex val=&quot;1&quot;/&gt;&lt;/elem&gt;&lt;/m_mapectfillschemeMRU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m_chDecimalSymbol17909&gt;,&lt;/m_chDecimalSymbol17909&gt;&lt;m_nGroupingDigits17909 val=&quot;3&quot;/&gt;&lt;m_chGroupingSymbol17909&gt;.&lt;/m_chGroupingSymbol17909&gt;&lt;/m_precDefault&gt;&lt;/CDefaultPrec&gt;&lt;/root&gt;"/>
  <p:tag name="THINKCELLUNDODONOTDELETE" val="175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eHchDFbIEKR1BDfzHxsN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TvaVeaiNECGhnUR5KRYl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VjGpqX7gkCXQc.tyBJEK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6qowbubXkuzLy2Xb81Pg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0oH_Y8CkmNrblkeJPSQ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0oH_Y8CkmNrblkeJPSQ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3ziNFsRR0Khx4GDDOnpb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B1OLGCs1Uqt8Ll.rCKs8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B1OLGCs1Uqt8Ll.rCKs8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0oH_Y8CkmNrblkeJPSQ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l0oH_Y8CkmNrblkeJPSQg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4 Blank">
      <a:majorFont>
        <a:latin typeface="Arial"/>
        <a:ea typeface="Arial Unicode MS"/>
        <a:cs typeface="Arial Unicode MS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lg" len="lg"/>
          <a:tailEnd type="none" w="lg" len="lg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bg2"/>
          </a:solidFill>
          <a:prstDash val="solid"/>
          <a:round/>
          <a:headEnd type="none" w="lg" len="lg"/>
          <a:tailEnd type="none" w="lg" len="lg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A4 Blank 1">
        <a:dk1>
          <a:srgbClr val="1F497D"/>
        </a:dk1>
        <a:lt1>
          <a:srgbClr val="FFFFFF"/>
        </a:lt1>
        <a:dk2>
          <a:srgbClr val="1F497D"/>
        </a:dk2>
        <a:lt2>
          <a:srgbClr val="CECECE"/>
        </a:lt2>
        <a:accent1>
          <a:srgbClr val="99CCFF"/>
        </a:accent1>
        <a:accent2>
          <a:srgbClr val="B2B2B2"/>
        </a:accent2>
        <a:accent3>
          <a:srgbClr val="FFFFFF"/>
        </a:accent3>
        <a:accent4>
          <a:srgbClr val="193D6A"/>
        </a:accent4>
        <a:accent5>
          <a:srgbClr val="CAE2FF"/>
        </a:accent5>
        <a:accent6>
          <a:srgbClr val="A1A1A1"/>
        </a:accent6>
        <a:hlink>
          <a:srgbClr val="3366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4 Blank 2">
        <a:dk1>
          <a:srgbClr val="103071"/>
        </a:dk1>
        <a:lt1>
          <a:srgbClr val="FFFFFF"/>
        </a:lt1>
        <a:dk2>
          <a:srgbClr val="103071"/>
        </a:dk2>
        <a:lt2>
          <a:srgbClr val="CECECE"/>
        </a:lt2>
        <a:accent1>
          <a:srgbClr val="99CCFF"/>
        </a:accent1>
        <a:accent2>
          <a:srgbClr val="B2B2B2"/>
        </a:accent2>
        <a:accent3>
          <a:srgbClr val="FFFFFF"/>
        </a:accent3>
        <a:accent4>
          <a:srgbClr val="0C275F"/>
        </a:accent4>
        <a:accent5>
          <a:srgbClr val="CAE2FF"/>
        </a:accent5>
        <a:accent6>
          <a:srgbClr val="A1A1A1"/>
        </a:accent6>
        <a:hlink>
          <a:srgbClr val="3366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709</Words>
  <Application>Microsoft Office PowerPoint</Application>
  <PresentationFormat>A4 Paper (210x297 mm)</PresentationFormat>
  <Paragraphs>138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 Unicode MS</vt:lpstr>
      <vt:lpstr>MS PGothic</vt:lpstr>
      <vt:lpstr>Arial</vt:lpstr>
      <vt:lpstr>Wingdings</vt:lpstr>
      <vt:lpstr>blank</vt:lpstr>
      <vt:lpstr>think-cell Slide</vt:lpstr>
      <vt:lpstr>PowerPoint Presentation</vt:lpstr>
      <vt:lpstr>Summary</vt:lpstr>
      <vt:lpstr>Recall – Indonesia surrounded by disaster We need to be well prepared</vt:lpstr>
      <vt:lpstr>The Three Principles of XL BCM</vt:lpstr>
      <vt:lpstr>Clear framework, proses and learning from the past can help us for faster recovery after disaster</vt:lpstr>
      <vt:lpstr>Coordination with Disaster Response Agency  to anticipate big impact to people and business</vt:lpstr>
      <vt:lpstr>What made us strong to deal with natural disaster</vt:lpstr>
      <vt:lpstr>We care to other – Customer is our family</vt:lpstr>
      <vt:lpstr>Challenges and opportunities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XL Internal presentation template</dc:title>
  <dc:subject>XL Internal presentation template</dc:subject>
  <dc:creator/>
  <cp:lastModifiedBy/>
  <cp:revision>1</cp:revision>
  <dcterms:created xsi:type="dcterms:W3CDTF">2012-02-27T09:55:48Z</dcterms:created>
  <dcterms:modified xsi:type="dcterms:W3CDTF">2014-07-10T10:30:11Z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20041127</vt:lpwstr>
  </property>
  <property fmtid="{D5CDD505-2E9C-101B-9397-08002B2CF9AE}" pid="3" name="Reference">
    <vt:lpwstr>BCGTemplateNew</vt:lpwstr>
  </property>
  <property fmtid="{D5CDD505-2E9C-101B-9397-08002B2CF9AE}" pid="4" name="BCG 2007 Template">
    <vt:bool>true</vt:bool>
  </property>
  <property fmtid="{D5CDD505-2E9C-101B-9397-08002B2CF9AE}" pid="5" name="BCG Format Name">
    <vt:lpwstr>BCG Format</vt:lpwstr>
  </property>
</Properties>
</file>