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7" r:id="rId3"/>
    <p:sldId id="277" r:id="rId4"/>
    <p:sldId id="269" r:id="rId5"/>
    <p:sldId id="257" r:id="rId6"/>
    <p:sldId id="276" r:id="rId7"/>
    <p:sldId id="270" r:id="rId8"/>
    <p:sldId id="275" r:id="rId9"/>
    <p:sldId id="264" r:id="rId10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bg1"/>
        </a:solidFill>
        <a:latin typeface="Arial" charset="0"/>
        <a:ea typeface="ＭＳ Ｐゴシック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440" autoAdjust="0"/>
  </p:normalViewPr>
  <p:slideViewPr>
    <p:cSldViewPr>
      <p:cViewPr varScale="1">
        <p:scale>
          <a:sx n="52" d="100"/>
          <a:sy n="52" d="100"/>
        </p:scale>
        <p:origin x="1230" y="6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366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translate.google.com/translate?hl=en&amp;sl=id&amp;u=http://www.airputih.or.id/layanan/aplikasi-kip&amp;prev=/search?q=APlikasi+kip&amp;espv=2&amp;biw=1024&amp;bih=527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61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30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Flooding, hurricanes, erosion, forest / land fires, extreme weather, social conflict.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9B03FED-4290-44A7-97AA-CEB816BE97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892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Complementary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technologies to mobiles: Infrastructure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AD0D202-65EF-4F5E-9AD3-D36E3E6773C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57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NON-JAVA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LOCATIONS – CLASSIC EXAMPLE/ILLUSTRATION OF DIFFICULTIES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b="1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Area</a:t>
            </a:r>
            <a:r>
              <a:rPr lang="en-US" sz="1200" b="1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 </a:t>
            </a:r>
            <a:r>
              <a:rPr lang="en-US" sz="1200" b="1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 Total</a:t>
            </a:r>
            <a:r>
              <a:rPr lang="en-US" sz="1200" b="1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 </a:t>
            </a:r>
            <a:r>
              <a:rPr lang="fr-FR" sz="1200" b="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6,011.35 km</a:t>
            </a:r>
            <a:r>
              <a:rPr lang="fr-FR" sz="1200" b="0" kern="1200" baseline="30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2</a:t>
            </a:r>
            <a:r>
              <a:rPr lang="fr-FR" sz="1200" b="0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 (2,321.00 </a:t>
            </a:r>
            <a:r>
              <a:rPr lang="fr-FR" sz="1200" b="0" kern="1200" baseline="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sq</a:t>
            </a:r>
            <a:r>
              <a:rPr lang="fr-FR" sz="1200" b="0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 mi)</a:t>
            </a:r>
          </a:p>
          <a:p>
            <a:pPr marL="171450" indent="-171450">
              <a:buFontTx/>
              <a:buChar char="-"/>
            </a:pPr>
            <a:r>
              <a:rPr lang="en-US" sz="1200" b="1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Population </a:t>
            </a:r>
            <a:r>
              <a:rPr lang="en-US" sz="1200" b="0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(2010)</a:t>
            </a:r>
            <a:r>
              <a:rPr lang="en-US" sz="1200" b="1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Total  </a:t>
            </a:r>
            <a:r>
              <a:rPr lang="en-US" sz="1200" b="0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76,421</a:t>
            </a:r>
          </a:p>
          <a:p>
            <a:pPr marL="171450" indent="-171450">
              <a:buFontTx/>
              <a:buChar char="-"/>
            </a:pPr>
            <a:r>
              <a:rPr lang="en-US" sz="1200" b="1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 Density  </a:t>
            </a:r>
            <a:r>
              <a:rPr lang="fr-FR" sz="1200" b="0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13/km</a:t>
            </a:r>
            <a:r>
              <a:rPr lang="fr-FR" sz="1200" b="0" kern="1200" baseline="300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2</a:t>
            </a:r>
            <a:r>
              <a:rPr lang="fr-FR" sz="1200" b="0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 (33/</a:t>
            </a:r>
            <a:r>
              <a:rPr lang="fr-FR" sz="1200" b="0" kern="1200" baseline="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sq</a:t>
            </a:r>
            <a:r>
              <a:rPr lang="fr-FR" sz="1200" b="0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 mi)</a:t>
            </a:r>
          </a:p>
          <a:p>
            <a:pPr marL="171450" indent="-171450">
              <a:buFontTx/>
              <a:buChar char="-"/>
            </a:pPr>
            <a:r>
              <a:rPr lang="fr-FR" sz="1200" b="0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10 Districts </a:t>
            </a:r>
            <a:r>
              <a:rPr lang="en-US" sz="1200" b="0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–</a:t>
            </a:r>
            <a:r>
              <a:rPr lang="fr-FR" sz="1200" b="0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 </a:t>
            </a:r>
            <a:r>
              <a:rPr lang="fr-FR" sz="1200" b="0" kern="1200" baseline="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many</a:t>
            </a:r>
            <a:r>
              <a:rPr lang="fr-FR" sz="1200" b="0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 </a:t>
            </a:r>
            <a:r>
              <a:rPr lang="fr-FR" sz="1200" b="0" kern="1200" baseline="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islands</a:t>
            </a:r>
            <a:r>
              <a:rPr lang="fr-FR" sz="1200" b="0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 are in </a:t>
            </a:r>
            <a:r>
              <a:rPr lang="fr-FR" sz="1200" b="0" kern="1200" baseline="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remote</a:t>
            </a:r>
            <a:r>
              <a:rPr lang="fr-FR" sz="1200" b="0" kern="1200" baseline="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 locations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AD0D202-65EF-4F5E-9AD3-D36E3E6773C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57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59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it-IT" sz="1200" kern="120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Pusat</a:t>
            </a:r>
            <a:r>
              <a:rPr lang="it-IT" sz="120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 </a:t>
            </a:r>
            <a:r>
              <a:rPr lang="it-IT" sz="1200" kern="120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Pengendali</a:t>
            </a:r>
            <a:r>
              <a:rPr lang="it-IT" sz="120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 </a:t>
            </a:r>
            <a:r>
              <a:rPr lang="it-IT" sz="1200" kern="120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Operasi</a:t>
            </a:r>
            <a:r>
              <a:rPr lang="it-IT" sz="120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 </a:t>
            </a:r>
            <a:r>
              <a:rPr lang="it-IT" sz="1200" kern="1200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Daerah</a:t>
            </a:r>
            <a:endParaRPr lang="it-IT" sz="1200" kern="1200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0860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dirty="0" smtClean="0"/>
              <a:t>Since its founding in 2005, has held </a:t>
            </a:r>
            <a:r>
              <a:rPr lang="en-US" dirty="0" err="1" smtClean="0"/>
              <a:t>AirPutih</a:t>
            </a:r>
            <a:r>
              <a:rPr lang="en-US" dirty="0" smtClean="0"/>
              <a:t> emergency response in some parts of Indonesia. Major disasters and require acceleration information that has been implemented in the 2005-2012 timeframe, among others, Emergency</a:t>
            </a:r>
            <a:r>
              <a:rPr lang="en-US" baseline="0" dirty="0" smtClean="0"/>
              <a:t> Response Team </a:t>
            </a:r>
            <a:r>
              <a:rPr lang="en-US" dirty="0" smtClean="0"/>
              <a:t>ERT in Aceh2004, Nias2005 Earthquake, Earthquake Bengkulu2007, and the latest</a:t>
            </a:r>
            <a:r>
              <a:rPr lang="en-US" baseline="0" dirty="0" smtClean="0"/>
              <a:t> areas are </a:t>
            </a:r>
            <a:r>
              <a:rPr lang="en-US" baseline="0" dirty="0" err="1" smtClean="0"/>
              <a:t>Sinabung</a:t>
            </a:r>
            <a:r>
              <a:rPr lang="en-US" baseline="0" dirty="0" smtClean="0"/>
              <a:t> 2013 and </a:t>
            </a:r>
            <a:r>
              <a:rPr lang="en-US" baseline="0" dirty="0" err="1" smtClean="0"/>
              <a:t>Kelud</a:t>
            </a:r>
            <a:r>
              <a:rPr lang="en-US" baseline="0" dirty="0" smtClean="0"/>
              <a:t> 2014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212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200" dirty="0" smtClean="0">
                <a:latin typeface="Tahoma" charset="0"/>
              </a:rPr>
              <a:t>* </a:t>
            </a:r>
            <a:r>
              <a:rPr lang="en-US" sz="1200" dirty="0" err="1" smtClean="0">
                <a:latin typeface="Tahoma" charset="0"/>
              </a:rPr>
              <a:t>Ridwan</a:t>
            </a:r>
            <a:r>
              <a:rPr lang="en-US" sz="1200" baseline="0" dirty="0" smtClean="0">
                <a:latin typeface="Tahoma" charset="0"/>
              </a:rPr>
              <a:t> </a:t>
            </a:r>
            <a:r>
              <a:rPr lang="en-US" sz="1200" baseline="0" dirty="0" err="1" smtClean="0">
                <a:latin typeface="Tahoma" charset="0"/>
              </a:rPr>
              <a:t>Djamaluddin</a:t>
            </a:r>
            <a:r>
              <a:rPr lang="en-US" sz="1200" baseline="0" dirty="0" smtClean="0">
                <a:latin typeface="Tahoma" charset="0"/>
              </a:rPr>
              <a:t> (BPPT): </a:t>
            </a:r>
            <a:r>
              <a:rPr lang="en-US" sz="1200" baseline="0" dirty="0" err="1" smtClean="0">
                <a:latin typeface="Tahoma" charset="0"/>
              </a:rPr>
              <a:t>GoI</a:t>
            </a:r>
            <a:r>
              <a:rPr lang="en-US" sz="1200" baseline="0" dirty="0" smtClean="0">
                <a:latin typeface="Tahoma" charset="0"/>
              </a:rPr>
              <a:t> info sources sometimes is not as good as </a:t>
            </a:r>
            <a:r>
              <a:rPr lang="en-US" sz="1200" baseline="0" smtClean="0">
                <a:latin typeface="Tahoma" charset="0"/>
              </a:rPr>
              <a:t>unofficial sources</a:t>
            </a:r>
            <a:endParaRPr lang="en-US" sz="1200" dirty="0" smtClean="0">
              <a:latin typeface="Tahoma" charset="0"/>
            </a:endParaRP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1200" dirty="0" smtClean="0">
              <a:latin typeface="Tahoma" charset="0"/>
            </a:endParaRP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1200" dirty="0" smtClean="0">
              <a:latin typeface="Tahoma" charset="0"/>
            </a:endParaRP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200" dirty="0" smtClean="0">
                <a:latin typeface="Tahoma" charset="0"/>
              </a:rPr>
              <a:t>BTS </a:t>
            </a:r>
            <a:r>
              <a:rPr lang="en-US" sz="1200" dirty="0" err="1" smtClean="0">
                <a:latin typeface="Tahoma" charset="0"/>
              </a:rPr>
              <a:t>Merdeka</a:t>
            </a:r>
            <a:r>
              <a:rPr lang="en-US" sz="1200" dirty="0" smtClean="0">
                <a:latin typeface="Tahoma" charset="0"/>
              </a:rPr>
              <a:t>, </a:t>
            </a:r>
            <a:r>
              <a:rPr lang="en-US" sz="1200" dirty="0" err="1" smtClean="0">
                <a:latin typeface="Tahoma" charset="0"/>
              </a:rPr>
              <a:t>riset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OpenBTS</a:t>
            </a:r>
            <a:endParaRPr lang="en-US" sz="1200" dirty="0" smtClean="0">
              <a:latin typeface="Tahoma" charset="0"/>
            </a:endParaRP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200" dirty="0" smtClean="0">
                <a:latin typeface="Tahoma" charset="0"/>
              </a:rPr>
              <a:t>EWS </a:t>
            </a:r>
            <a:r>
              <a:rPr lang="en-US" sz="1200" dirty="0" err="1" smtClean="0">
                <a:latin typeface="Tahoma" charset="0"/>
              </a:rPr>
              <a:t>Gempa</a:t>
            </a:r>
            <a:r>
              <a:rPr lang="en-US" sz="1200" dirty="0" smtClean="0">
                <a:latin typeface="Tahoma" charset="0"/>
              </a:rPr>
              <a:t>, </a:t>
            </a:r>
            <a:r>
              <a:rPr lang="en-US" sz="1200" dirty="0" err="1" smtClean="0">
                <a:latin typeface="Tahoma" charset="0"/>
              </a:rPr>
              <a:t>aplikasi</a:t>
            </a:r>
            <a:r>
              <a:rPr lang="en-US" sz="1200" dirty="0" smtClean="0">
                <a:latin typeface="Tahoma" charset="0"/>
              </a:rPr>
              <a:t> desktop </a:t>
            </a:r>
            <a:r>
              <a:rPr lang="en-US" sz="1200" dirty="0" err="1" smtClean="0">
                <a:latin typeface="Tahoma" charset="0"/>
              </a:rPr>
              <a:t>peringatan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dini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gempa</a:t>
            </a:r>
            <a:endParaRPr lang="en-US" sz="1200" dirty="0" smtClean="0">
              <a:latin typeface="Tahoma" charset="0"/>
            </a:endParaRP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200" dirty="0" smtClean="0">
                <a:latin typeface="Tahoma" charset="0"/>
              </a:rPr>
              <a:t>Hosting gratis, </a:t>
            </a:r>
            <a:r>
              <a:rPr lang="en-US" sz="1200" dirty="0" err="1" smtClean="0">
                <a:latin typeface="Tahoma" charset="0"/>
              </a:rPr>
              <a:t>layanan</a:t>
            </a:r>
            <a:r>
              <a:rPr lang="en-US" sz="1200" dirty="0" smtClean="0">
                <a:latin typeface="Tahoma" charset="0"/>
              </a:rPr>
              <a:t> hosting gratis </a:t>
            </a:r>
            <a:r>
              <a:rPr lang="en-US" sz="1200" dirty="0" err="1" smtClean="0">
                <a:latin typeface="Tahoma" charset="0"/>
              </a:rPr>
              <a:t>bagi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lembaga</a:t>
            </a:r>
            <a:r>
              <a:rPr lang="en-US" sz="1200" dirty="0" smtClean="0">
                <a:latin typeface="Tahoma" charset="0"/>
              </a:rPr>
              <a:t>/</a:t>
            </a:r>
            <a:r>
              <a:rPr lang="en-US" sz="1200" dirty="0" err="1" smtClean="0">
                <a:latin typeface="Tahoma" charset="0"/>
              </a:rPr>
              <a:t>organisasi</a:t>
            </a:r>
            <a:r>
              <a:rPr lang="en-US" sz="1200" dirty="0" smtClean="0">
                <a:latin typeface="Tahoma" charset="0"/>
              </a:rPr>
              <a:t> non-profit</a:t>
            </a: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200" dirty="0" err="1" smtClean="0">
                <a:latin typeface="Tahoma" charset="0"/>
              </a:rPr>
              <a:t>Aplikasi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Keterbukaan</a:t>
            </a:r>
            <a:r>
              <a:rPr lang="en-US" sz="1200" dirty="0" smtClean="0">
                <a:latin typeface="Tahoma" charset="0"/>
              </a:rPr>
              <a:t> Info Public, </a:t>
            </a:r>
            <a:r>
              <a:rPr lang="en-US" sz="1200" dirty="0" err="1" smtClean="0">
                <a:latin typeface="Tahoma" charset="0"/>
              </a:rPr>
              <a:t>aplikasi</a:t>
            </a:r>
            <a:r>
              <a:rPr lang="en-US" sz="1200" dirty="0" smtClean="0">
                <a:latin typeface="Tahoma" charset="0"/>
              </a:rPr>
              <a:t> yang </a:t>
            </a:r>
            <a:r>
              <a:rPr lang="en-US" sz="1200" dirty="0" err="1" smtClean="0">
                <a:latin typeface="Tahoma" charset="0"/>
              </a:rPr>
              <a:t>menjembatani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pertukaran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informasi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publik</a:t>
            </a:r>
            <a:endParaRPr lang="en-US" sz="1200" dirty="0" smtClean="0">
              <a:latin typeface="Tahoma" charset="0"/>
            </a:endParaRP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200" dirty="0" smtClean="0">
                <a:latin typeface="Tahoma" charset="0"/>
              </a:rPr>
              <a:t>Interactive Voice </a:t>
            </a:r>
            <a:r>
              <a:rPr lang="en-US" sz="1200" dirty="0" err="1" smtClean="0">
                <a:latin typeface="Tahoma" charset="0"/>
              </a:rPr>
              <a:t>Respon</a:t>
            </a:r>
            <a:r>
              <a:rPr lang="en-US" sz="1200" dirty="0" smtClean="0">
                <a:latin typeface="Tahoma" charset="0"/>
              </a:rPr>
              <a:t> (IVR), </a:t>
            </a:r>
            <a:r>
              <a:rPr lang="en-US" sz="1200" dirty="0" err="1" smtClean="0">
                <a:latin typeface="Tahoma" charset="0"/>
              </a:rPr>
              <a:t>teknologi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dirty="0" err="1" smtClean="0">
                <a:latin typeface="Tahoma" charset="0"/>
              </a:rPr>
              <a:t>pendukung</a:t>
            </a:r>
            <a:r>
              <a:rPr lang="en-US" sz="1200" dirty="0" smtClean="0">
                <a:latin typeface="Tahoma" charset="0"/>
              </a:rPr>
              <a:t> </a:t>
            </a:r>
            <a:r>
              <a:rPr lang="en-US" sz="1200" i="1" dirty="0" smtClean="0">
                <a:latin typeface="Tahoma" charset="0"/>
              </a:rPr>
              <a:t>citizen journalism</a:t>
            </a:r>
          </a:p>
          <a:p>
            <a:endParaRPr lang="en-US" sz="1200" kern="1200" dirty="0" smtClean="0">
              <a:solidFill>
                <a:schemeClr val="tx1"/>
              </a:solidFill>
              <a:latin typeface="Times New Roman" charset="0"/>
              <a:ea typeface="ＭＳ Ｐゴシック" charset="0"/>
              <a:cs typeface="+mn-cs"/>
            </a:endParaRPr>
          </a:p>
          <a:p>
            <a:r>
              <a:rPr lang="tr-TR" sz="1200" b="1" kern="1200" dirty="0" err="1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rPr>
              <a:t>Aplikasi</a:t>
            </a:r>
            <a:r>
              <a:rPr lang="tr-TR" sz="1200" b="1" kern="1200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rPr>
              <a:t> KIP</a:t>
            </a:r>
            <a:r>
              <a:rPr lang="tr-TR" sz="1200" b="0" kern="1200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rPr>
              <a:t> | </a:t>
            </a:r>
            <a:r>
              <a:rPr lang="tr-TR" sz="1200" b="0" kern="1200" dirty="0" err="1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rPr>
              <a:t>AirPutih</a:t>
            </a:r>
            <a:r>
              <a:rPr lang="tr-TR" sz="1200" b="0" kern="1200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rPr>
              <a:t> </a:t>
            </a:r>
            <a:r>
              <a:rPr lang="tr-TR" sz="1200" b="0" kern="1200" dirty="0" err="1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rPr>
              <a:t>www.airputih.or.id</a:t>
            </a:r>
            <a:r>
              <a:rPr lang="tr-TR" sz="1200" b="0" kern="1200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rPr>
              <a:t>/</a:t>
            </a:r>
            <a:r>
              <a:rPr lang="tr-TR" sz="1200" b="0" kern="1200" dirty="0" err="1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rPr>
              <a:t>layanan</a:t>
            </a:r>
            <a:r>
              <a:rPr lang="tr-TR" sz="1200" b="0" kern="1200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rPr>
              <a:t>/</a:t>
            </a:r>
            <a:r>
              <a:rPr lang="tr-TR" sz="1200" b="1" kern="1200" dirty="0" err="1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rPr>
              <a:t>aplikasi</a:t>
            </a:r>
            <a:r>
              <a:rPr lang="tr-TR" sz="1200" b="0" kern="1200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rPr>
              <a:t>-</a:t>
            </a:r>
            <a:r>
              <a:rPr lang="tr-TR" sz="1200" b="1" kern="1200" dirty="0" smtClean="0">
                <a:solidFill>
                  <a:schemeClr val="tx1"/>
                </a:solidFill>
                <a:latin typeface="Times New Roman" charset="0"/>
                <a:ea typeface="ＭＳ Ｐゴシック" charset="0"/>
                <a:cs typeface="+mn-cs"/>
              </a:rPr>
              <a:t>kip</a:t>
            </a:r>
            <a:endParaRPr lang="tr-TR" sz="1200" b="0" kern="1200" dirty="0" smtClean="0">
              <a:solidFill>
                <a:schemeClr val="tx1"/>
              </a:solidFill>
              <a:latin typeface="Times New Roman" charset="0"/>
              <a:ea typeface="ＭＳ Ｐゴシック" charset="0"/>
              <a:cs typeface="+mn-cs"/>
            </a:endParaRPr>
          </a:p>
          <a:p>
            <a:endParaRPr lang="fi-FI" sz="1200" b="0" kern="1200" dirty="0" smtClean="0">
              <a:solidFill>
                <a:schemeClr val="tx1"/>
              </a:solidFill>
              <a:latin typeface="Times New Roman" charset="0"/>
              <a:ea typeface="ＭＳ Ｐゴシック" charset="0"/>
              <a:cs typeface="+mn-cs"/>
              <a:hlinkClick r:id="rId3"/>
            </a:endParaRPr>
          </a:p>
          <a:p>
            <a:r>
              <a:rPr lang="fi-FI" sz="1200" b="1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  <a:hlinkClick r:id="rId3"/>
              </a:rPr>
              <a:t>Aplikasi Keterbukaan Informasi Publik</a:t>
            </a:r>
            <a:r>
              <a:rPr lang="fi-FI" sz="1200" b="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  <a:hlinkClick r:id="rId3"/>
              </a:rPr>
              <a:t>. Unduh </a:t>
            </a:r>
            <a:r>
              <a:rPr lang="fi-FI" sz="1200" b="1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  <a:hlinkClick r:id="rId3"/>
              </a:rPr>
              <a:t>Aplikasi Keterbukaan Informasi Publik</a:t>
            </a:r>
            <a:endParaRPr lang="fi-FI" sz="1200" b="0" kern="1200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+mn-cs"/>
              <a:hlinkClick r:id="rId3"/>
            </a:endParaRPr>
          </a:p>
          <a:p>
            <a:r>
              <a:rPr lang="fi-FI" sz="1200" b="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  <a:hlinkClick r:id="rId3"/>
              </a:rPr>
              <a:t>2. Plugin </a:t>
            </a:r>
            <a:r>
              <a:rPr lang="fi-FI" sz="1200" b="1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  <a:hlinkClick r:id="rId3"/>
              </a:rPr>
              <a:t>Aplikasi KIP</a:t>
            </a:r>
            <a:r>
              <a:rPr lang="fi-FI" sz="1200" b="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  <a:hlinkClick r:id="rId3"/>
              </a:rPr>
              <a:t> untuk CMS WordPress. </a:t>
            </a:r>
            <a:endParaRPr lang="en-US" sz="1200" i="1" dirty="0" smtClean="0">
              <a:solidFill>
                <a:srgbClr val="000000"/>
              </a:solidFill>
              <a:latin typeface="Tahoma" charset="0"/>
            </a:endParaRP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1200" i="1" dirty="0" smtClean="0">
              <a:latin typeface="Tahoma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511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1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362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24B95B3-918A-6D47-8D10-7B362C98C3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324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DD4C190-8172-BD4A-BFCA-DA3AC0B8B1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709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DB4CC5B-2049-C349-8664-A492C35F11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23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54B462A-5001-7048-A9AD-5F438634DE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653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49D6CFE-1EB3-C844-B8BB-9002C41444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53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A33A57D-69B5-384A-85A6-1A4C2DAF25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094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349FD29-29AC-A44F-A449-9C2CDB11FF1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66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8E7B54D-1631-4148-BB5D-46684B2DC7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684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B61C94D-105D-DF4D-82CD-376B4527BFD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499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49718AB-FF30-254F-98C5-31260C322B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8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16B8D97-8BD8-9343-AE0D-4505F33017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936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14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fld id="{855B65FA-3B39-1E45-A779-32CD18AFBF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14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A3B85935-15E6-B04F-B902-37645917985B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2" name="Picture 1" descr="AirPutih Logo.jpe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5373216"/>
            <a:ext cx="2971800" cy="148478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2pPr>
      <a:lvl3pPr marL="1143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3pPr>
      <a:lvl4pPr marL="1600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4pPr>
      <a:lvl5pPr marL="20574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defTabSz="457200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png"/><Relationship Id="rId7" Type="http://schemas.openxmlformats.org/officeDocument/2006/relationships/hyperlink" Target="https://www.facebook.com/airputih.or.id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akeitfossible.web.id/" TargetMode="External"/><Relationship Id="rId5" Type="http://schemas.openxmlformats.org/officeDocument/2006/relationships/hyperlink" Target="http://www.mediacenter.or.id/" TargetMode="External"/><Relationship Id="rId4" Type="http://schemas.openxmlformats.org/officeDocument/2006/relationships/hyperlink" Target="http://www.airputih.or.i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79388" y="5373688"/>
            <a:ext cx="7705725" cy="13208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23850" y="5516563"/>
            <a:ext cx="7416800" cy="1029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>
              <a:spcBef>
                <a:spcPts val="1125"/>
              </a:spcBef>
              <a:buClrTx/>
              <a:buFontTx/>
              <a:buNone/>
            </a:pPr>
            <a:r>
              <a:rPr lang="id-ID" sz="1400" dirty="0">
                <a:latin typeface="Tahoma" charset="0"/>
              </a:rPr>
              <a:t>Komplek Kejaksaan Agung Blok F-20</a:t>
            </a:r>
          </a:p>
          <a:p>
            <a:pPr>
              <a:spcBef>
                <a:spcPts val="1125"/>
              </a:spcBef>
              <a:buClrTx/>
              <a:buFontTx/>
              <a:buNone/>
            </a:pPr>
            <a:r>
              <a:rPr lang="id-ID" sz="1400" dirty="0">
                <a:latin typeface="Tahoma" charset="0"/>
              </a:rPr>
              <a:t>Jalan Raya Ragunan, Pasar Minggu</a:t>
            </a:r>
          </a:p>
          <a:p>
            <a:pPr>
              <a:spcBef>
                <a:spcPts val="1125"/>
              </a:spcBef>
              <a:buClrTx/>
              <a:buFontTx/>
              <a:buNone/>
            </a:pPr>
            <a:r>
              <a:rPr lang="id-ID" sz="1400" dirty="0">
                <a:latin typeface="Tahoma" charset="0"/>
              </a:rPr>
              <a:t>Jakarta Selatan </a:t>
            </a:r>
            <a:r>
              <a:rPr lang="id-ID" sz="1400" dirty="0" smtClean="0">
                <a:latin typeface="Tahoma" charset="0"/>
              </a:rPr>
              <a:t>12520  Email: </a:t>
            </a:r>
            <a:r>
              <a:rPr lang="id-ID" sz="1400" dirty="0" smtClean="0">
                <a:solidFill>
                  <a:srgbClr val="008000"/>
                </a:solidFill>
                <a:latin typeface="Tahoma" charset="0"/>
              </a:rPr>
              <a:t>idrisfsulaiman@gmail.com </a:t>
            </a:r>
            <a:endParaRPr lang="id-ID" sz="1400" dirty="0">
              <a:solidFill>
                <a:srgbClr val="008000"/>
              </a:solidFill>
              <a:latin typeface="Tahoma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268760"/>
            <a:ext cx="82809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Lessons and approaches to disaster in Indonesia</a:t>
            </a:r>
          </a:p>
          <a:p>
            <a:r>
              <a:rPr lang="en-US" sz="4400" b="1" dirty="0" smtClean="0"/>
              <a:t>- a </a:t>
            </a:r>
            <a:r>
              <a:rPr lang="en-US" sz="4400" b="1" dirty="0"/>
              <a:t>community </a:t>
            </a:r>
            <a:r>
              <a:rPr lang="en-US" sz="4400" b="1" dirty="0" smtClean="0"/>
              <a:t>perspective</a:t>
            </a:r>
            <a:endParaRPr lang="en-US" sz="4400" b="1" dirty="0">
              <a:solidFill>
                <a:schemeClr val="tx1"/>
              </a:solidFill>
              <a:latin typeface="Britannic Bold"/>
              <a:cs typeface="Britannic Bold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4005064"/>
            <a:ext cx="7632848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Agung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Riyadi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, Executive Director </a:t>
            </a:r>
            <a:b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</a:b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Zulkifli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, Head of Emergency Response Team &amp; </a:t>
            </a:r>
            <a:b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</a:b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Idris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F. Sulaiman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Arial" charset="0"/>
              </a:rPr>
              <a:t>PhD, Advisor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sym typeface="Arial" charset="0"/>
            </a:endParaRPr>
          </a:p>
        </p:txBody>
      </p:sp>
      <p:pic>
        <p:nvPicPr>
          <p:cNvPr id="12" name="Picture 11" descr="DSC0028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47864" cy="12582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8013" cy="1141412"/>
          </a:xfrm>
        </p:spPr>
        <p:txBody>
          <a:bodyPr/>
          <a:lstStyle/>
          <a:p>
            <a:pPr algn="l"/>
            <a:r>
              <a:rPr lang="en-US" b="1" dirty="0" smtClean="0"/>
              <a:t>Contents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286197"/>
            <a:ext cx="3970784" cy="495111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Lessons from 3 DRR</a:t>
            </a:r>
          </a:p>
          <a:p>
            <a:r>
              <a:rPr lang="en-US" dirty="0" smtClean="0"/>
              <a:t>Activity Types: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1. ‘Tsunami’ </a:t>
            </a:r>
            <a:r>
              <a:rPr lang="en-US" dirty="0"/>
              <a:t>A</a:t>
            </a:r>
            <a:r>
              <a:rPr lang="en-US" dirty="0" smtClean="0"/>
              <a:t>reas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2. ‘Volcanic’ Areas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3. ‘Flooded’ and Other* </a:t>
            </a:r>
            <a:br>
              <a:rPr lang="en-US" dirty="0" smtClean="0"/>
            </a:br>
            <a:r>
              <a:rPr lang="en-US" dirty="0" smtClean="0"/>
              <a:t>     Disaster Affected Areas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“Old C-tech” rules in the East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Final Remarks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46E62-7D3C-456E-BD87-A0A90FA7BF6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499992" y="4869160"/>
            <a:ext cx="460851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AP’s </a:t>
            </a:r>
            <a:r>
              <a:rPr lang="en-US" sz="1600" dirty="0" smtClean="0">
                <a:solidFill>
                  <a:srgbClr val="000000"/>
                </a:solidFill>
              </a:rPr>
              <a:t>‘old’ challenges addressed by mobile &amp; complementary ICTs with Local </a:t>
            </a:r>
            <a:r>
              <a:rPr lang="en-US" sz="1600" dirty="0">
                <a:solidFill>
                  <a:srgbClr val="000000"/>
                </a:solidFill>
              </a:rPr>
              <a:t>ICT DDR </a:t>
            </a:r>
            <a:r>
              <a:rPr lang="en-US" sz="1600" dirty="0" smtClean="0">
                <a:solidFill>
                  <a:srgbClr val="000000"/>
                </a:solidFill>
              </a:rPr>
              <a:t>Groups</a:t>
            </a: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" name="Picture 6" descr="Kelud-Trasporting Vsat-PS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058" y="2852936"/>
            <a:ext cx="3584398" cy="2016224"/>
          </a:xfrm>
          <a:prstGeom prst="rect">
            <a:avLst/>
          </a:prstGeom>
        </p:spPr>
      </p:pic>
      <p:pic>
        <p:nvPicPr>
          <p:cNvPr id="8" name="Picture 7" descr="Tsunami-Calang-2005-AP pass thru rough road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692696"/>
            <a:ext cx="2954288" cy="22157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1520" y="6237312"/>
            <a:ext cx="5832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* Flooding</a:t>
            </a:r>
            <a:r>
              <a:rPr lang="en-US" dirty="0">
                <a:solidFill>
                  <a:schemeClr val="tx1"/>
                </a:solidFill>
              </a:rPr>
              <a:t>, hurricanes, erosion, 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  forest / land fires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social </a:t>
            </a:r>
            <a:r>
              <a:rPr lang="en-US" dirty="0" smtClean="0">
                <a:solidFill>
                  <a:schemeClr val="tx1"/>
                </a:solidFill>
              </a:rPr>
              <a:t>conflict and others.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84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8013" cy="1141412"/>
          </a:xfrm>
        </p:spPr>
        <p:txBody>
          <a:bodyPr/>
          <a:lstStyle/>
          <a:p>
            <a:pPr algn="l"/>
            <a:r>
              <a:rPr lang="en-US" b="1" dirty="0" smtClean="0"/>
              <a:t>Our origins</a:t>
            </a:r>
          </a:p>
        </p:txBody>
      </p:sp>
      <p:sp>
        <p:nvSpPr>
          <p:cNvPr id="10243" name="Content Placeholder 4"/>
          <p:cNvSpPr>
            <a:spLocks noGrp="1"/>
          </p:cNvSpPr>
          <p:nvPr>
            <p:ph sz="half" idx="1"/>
          </p:nvPr>
        </p:nvSpPr>
        <p:spPr>
          <a:xfrm>
            <a:off x="35496" y="908720"/>
            <a:ext cx="4859288" cy="5306144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000" dirty="0" smtClean="0"/>
              <a:t>AIR</a:t>
            </a:r>
            <a:r>
              <a:rPr lang="en-US" sz="2000" dirty="0"/>
              <a:t>-PUTIH </a:t>
            </a:r>
            <a:r>
              <a:rPr lang="en-US" sz="2000" dirty="0" smtClean="0"/>
              <a:t>is a not-for-profit </a:t>
            </a:r>
            <a:r>
              <a:rPr lang="en-US" sz="2000" dirty="0" err="1" smtClean="0"/>
              <a:t>organisation</a:t>
            </a:r>
            <a:r>
              <a:rPr lang="en-US" sz="2000" dirty="0" smtClean="0"/>
              <a:t> primarily focused connecting the un-connected</a:t>
            </a:r>
            <a:br>
              <a:rPr lang="en-US" sz="2000" dirty="0" smtClean="0"/>
            </a:br>
            <a:r>
              <a:rPr lang="en-US" sz="2000" dirty="0" smtClean="0"/>
              <a:t>and empowerment using ICTs. 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- Started in 29 Dec. 2004 </a:t>
            </a:r>
            <a:r>
              <a:rPr lang="en-US" sz="2000" dirty="0"/>
              <a:t>with activities on ICT disaster </a:t>
            </a:r>
            <a:r>
              <a:rPr lang="en-US" sz="2000" dirty="0" smtClean="0"/>
              <a:t>response work </a:t>
            </a:r>
            <a:r>
              <a:rPr lang="en-US" sz="2000" dirty="0"/>
              <a:t>around Aceh </a:t>
            </a:r>
            <a:r>
              <a:rPr lang="en-US" sz="2000" dirty="0" smtClean="0"/>
              <a:t>Tsunami with the support from ISP </a:t>
            </a:r>
            <a:r>
              <a:rPr lang="en-US" sz="2000" dirty="0"/>
              <a:t>Association-APJII, Indonesia IT Federation-</a:t>
            </a:r>
            <a:r>
              <a:rPr lang="en-US" sz="2000" dirty="0" smtClean="0"/>
              <a:t>FTII and many others</a:t>
            </a:r>
            <a:br>
              <a:rPr lang="en-US" sz="2000" dirty="0" smtClean="0"/>
            </a:br>
            <a:r>
              <a:rPr lang="en-US" sz="2000" dirty="0" smtClean="0"/>
              <a:t>- Core group </a:t>
            </a:r>
            <a:r>
              <a:rPr lang="en-US" sz="2000" dirty="0"/>
              <a:t>of </a:t>
            </a:r>
            <a:r>
              <a:rPr lang="en-US" sz="2000" dirty="0" smtClean="0"/>
              <a:t>professionals and volunteers </a:t>
            </a:r>
            <a:r>
              <a:rPr lang="en-US" sz="2000" dirty="0"/>
              <a:t>from </a:t>
            </a:r>
            <a:r>
              <a:rPr lang="en-US" sz="2000" dirty="0" smtClean="0"/>
              <a:t>universities,  </a:t>
            </a:r>
            <a:r>
              <a:rPr lang="en-US" sz="2000" dirty="0"/>
              <a:t>IT/Linux </a:t>
            </a:r>
            <a:r>
              <a:rPr lang="en-US" sz="2000" dirty="0" smtClean="0"/>
              <a:t>groups and international sources</a:t>
            </a:r>
            <a:br>
              <a:rPr lang="en-US" sz="2000" dirty="0" smtClean="0"/>
            </a:br>
            <a:endParaRPr lang="en-US" sz="2000" dirty="0" smtClean="0"/>
          </a:p>
          <a:p>
            <a:pPr>
              <a:buFontTx/>
              <a:buChar char="•"/>
            </a:pPr>
            <a:r>
              <a:rPr lang="en-US" sz="2000" dirty="0" smtClean="0"/>
              <a:t>Vision: Empowering local people, gov’t agencies and NGOs to apply ICTs for disaster management, risk reduction and national resilience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46E62-7D3C-456E-BD87-A0A90FA7BF6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4" name="Picture 3" descr="Aceh 2005-Hercules Airforce Transpor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836712"/>
            <a:ext cx="3882008" cy="2581536"/>
          </a:xfrm>
          <a:prstGeom prst="rect">
            <a:avLst/>
          </a:prstGeom>
        </p:spPr>
      </p:pic>
      <p:pic>
        <p:nvPicPr>
          <p:cNvPr id="5" name="Picture 4" descr="Aceh - Pointer Cafe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656633"/>
            <a:ext cx="3913875" cy="164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87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8013" cy="1141412"/>
          </a:xfrm>
        </p:spPr>
        <p:txBody>
          <a:bodyPr/>
          <a:lstStyle/>
          <a:p>
            <a:pPr algn="l"/>
            <a:r>
              <a:rPr lang="en-US" sz="3600" b="1" dirty="0" smtClean="0"/>
              <a:t>1. ‘Tsunami’ Areas</a:t>
            </a:r>
          </a:p>
        </p:txBody>
      </p:sp>
      <p:sp>
        <p:nvSpPr>
          <p:cNvPr id="10243" name="Content Placeholder 4"/>
          <p:cNvSpPr>
            <a:spLocks noGrp="1"/>
          </p:cNvSpPr>
          <p:nvPr>
            <p:ph sz="half" idx="1"/>
          </p:nvPr>
        </p:nvSpPr>
        <p:spPr>
          <a:xfrm>
            <a:off x="35496" y="764704"/>
            <a:ext cx="4859288" cy="594928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000" dirty="0" smtClean="0"/>
              <a:t>Example: AP was a ‘first-responder’ on two occasions (2007 and 2011) in </a:t>
            </a:r>
            <a:r>
              <a:rPr lang="en-US" sz="2000" b="1" dirty="0" err="1"/>
              <a:t>Mentawai</a:t>
            </a:r>
            <a:r>
              <a:rPr lang="en-US" sz="2000" dirty="0"/>
              <a:t> </a:t>
            </a:r>
            <a:r>
              <a:rPr lang="en-US" sz="2000" b="1" dirty="0" smtClean="0"/>
              <a:t>Islands</a:t>
            </a:r>
            <a:r>
              <a:rPr lang="en-US" sz="2000" dirty="0" smtClean="0"/>
              <a:t> - </a:t>
            </a:r>
            <a:r>
              <a:rPr lang="en-US" sz="2000" dirty="0"/>
              <a:t>a chain of about </a:t>
            </a:r>
            <a:r>
              <a:rPr lang="en-US" sz="2000" b="1" dirty="0"/>
              <a:t>seventy islands</a:t>
            </a:r>
            <a:r>
              <a:rPr lang="en-US" sz="2000" dirty="0"/>
              <a:t> and islets off the western coast of </a:t>
            </a:r>
            <a:r>
              <a:rPr lang="en-US" sz="2000" b="1" dirty="0" smtClean="0"/>
              <a:t>Sumatra</a:t>
            </a:r>
            <a:endParaRPr lang="en-US" sz="2000" dirty="0" smtClean="0"/>
          </a:p>
          <a:p>
            <a:pPr>
              <a:buFontTx/>
              <a:buChar char="•"/>
            </a:pPr>
            <a:r>
              <a:rPr lang="en-US" sz="2000" b="1" dirty="0" smtClean="0"/>
              <a:t>First Response</a:t>
            </a:r>
            <a:r>
              <a:rPr lang="en-US" sz="2000" dirty="0" smtClean="0"/>
              <a:t>: </a:t>
            </a:r>
            <a:br>
              <a:rPr lang="en-US" sz="2000" dirty="0" smtClean="0"/>
            </a:br>
            <a:r>
              <a:rPr lang="en-US" sz="2000" dirty="0" smtClean="0"/>
              <a:t>- Connecting (</a:t>
            </a:r>
            <a:r>
              <a:rPr lang="en-US" sz="2000" dirty="0" err="1" smtClean="0"/>
              <a:t>Vsat</a:t>
            </a:r>
            <a:r>
              <a:rPr lang="en-US" sz="2000" dirty="0" smtClean="0"/>
              <a:t>) the </a:t>
            </a:r>
            <a:r>
              <a:rPr lang="en-US" sz="2000" dirty="0"/>
              <a:t>previously </a:t>
            </a:r>
            <a:br>
              <a:rPr lang="en-US" sz="2000" dirty="0"/>
            </a:br>
            <a:r>
              <a:rPr lang="en-US" sz="2000" dirty="0"/>
              <a:t>un</a:t>
            </a:r>
            <a:r>
              <a:rPr lang="en-US" sz="2000" dirty="0" smtClean="0"/>
              <a:t>-connected: most of </a:t>
            </a:r>
            <a:r>
              <a:rPr lang="en-US" sz="2000" dirty="0" err="1" smtClean="0"/>
              <a:t>Mentawai</a:t>
            </a:r>
            <a:r>
              <a:rPr lang="en-US" sz="2000" dirty="0" smtClean="0"/>
              <a:t> had no BTS, some on</a:t>
            </a:r>
            <a:r>
              <a:rPr lang="en-US" sz="2000" dirty="0"/>
              <a:t> </a:t>
            </a:r>
            <a:r>
              <a:rPr lang="en-US" sz="2000" dirty="0" smtClean="0"/>
              <a:t>capital-</a:t>
            </a:r>
            <a:r>
              <a:rPr lang="en-US" sz="2000" dirty="0" err="1" smtClean="0"/>
              <a:t>Tua</a:t>
            </a:r>
            <a:r>
              <a:rPr lang="en-US" sz="2000" dirty="0" smtClean="0"/>
              <a:t> </a:t>
            </a:r>
            <a:r>
              <a:rPr lang="en-US" sz="2000" dirty="0" err="1" smtClean="0"/>
              <a:t>Pejat</a:t>
            </a:r>
            <a:r>
              <a:rPr lang="en-US" sz="2000" dirty="0" smtClean="0"/>
              <a:t> on island of </a:t>
            </a:r>
            <a:r>
              <a:rPr lang="en-US" sz="2000" dirty="0" err="1" smtClean="0"/>
              <a:t>Sipura</a:t>
            </a:r>
            <a:r>
              <a:rPr lang="en-US" sz="2000" dirty="0" smtClean="0"/>
              <a:t> &amp; </a:t>
            </a:r>
            <a:r>
              <a:rPr lang="en-US" sz="2000" dirty="0" err="1" smtClean="0"/>
              <a:t>Sikakap</a:t>
            </a:r>
            <a:r>
              <a:rPr lang="en-US" sz="2000" dirty="0" smtClean="0"/>
              <a:t> (N </a:t>
            </a:r>
            <a:r>
              <a:rPr lang="en-US" sz="2000" dirty="0" err="1" smtClean="0"/>
              <a:t>Pagai</a:t>
            </a:r>
            <a:r>
              <a:rPr lang="en-US" sz="2000" dirty="0" smtClean="0"/>
              <a:t>)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- </a:t>
            </a:r>
            <a:r>
              <a:rPr lang="en-US" sz="2000" dirty="0"/>
              <a:t>Earthquake </a:t>
            </a:r>
            <a:r>
              <a:rPr lang="en-US" sz="2000" dirty="0" smtClean="0"/>
              <a:t>and tsunami activity </a:t>
            </a:r>
            <a:r>
              <a:rPr lang="en-US" sz="2000" dirty="0"/>
              <a:t>has been high since </a:t>
            </a:r>
            <a:r>
              <a:rPr lang="en-US" sz="2000" dirty="0" smtClean="0"/>
              <a:t>2004 </a:t>
            </a:r>
            <a:r>
              <a:rPr lang="en-US" sz="2000" dirty="0"/>
              <a:t>Indian Ocean </a:t>
            </a:r>
            <a:r>
              <a:rPr lang="en-US" sz="2000" dirty="0" smtClean="0"/>
              <a:t>earthquake. On Oct </a:t>
            </a:r>
            <a:r>
              <a:rPr lang="en-US" sz="2000" dirty="0"/>
              <a:t>25, 2010, an earthquake in southern Sumatra led to a deadly tsunami that devastated villages in </a:t>
            </a:r>
            <a:r>
              <a:rPr lang="en-US" sz="2000" dirty="0" smtClean="0"/>
              <a:t>South</a:t>
            </a:r>
            <a:r>
              <a:rPr lang="en-US" sz="2000" dirty="0"/>
              <a:t> </a:t>
            </a:r>
            <a:r>
              <a:rPr lang="en-US" sz="2000" dirty="0" smtClean="0"/>
              <a:t>and </a:t>
            </a:r>
            <a:r>
              <a:rPr lang="en-US" sz="2000" dirty="0"/>
              <a:t>North </a:t>
            </a:r>
            <a:r>
              <a:rPr lang="en-US" sz="2000" dirty="0" err="1" smtClean="0"/>
              <a:t>Pagai</a:t>
            </a:r>
            <a:endParaRPr lang="en-US" sz="2000" dirty="0"/>
          </a:p>
          <a:p>
            <a:pPr>
              <a:buFontTx/>
              <a:buChar char="•"/>
            </a:pPr>
            <a:r>
              <a:rPr lang="en-US" sz="2000" b="1" dirty="0" smtClean="0"/>
              <a:t>Key Lesson: </a:t>
            </a:r>
            <a:r>
              <a:rPr lang="en-US" sz="2000" dirty="0"/>
              <a:t>P</a:t>
            </a:r>
            <a:r>
              <a:rPr lang="en-US" sz="2000" dirty="0" smtClean="0"/>
              <a:t>roviding FR &amp; training for local groups requires more resources in remote</a:t>
            </a:r>
            <a:r>
              <a:rPr lang="en-US" sz="2000" dirty="0"/>
              <a:t> </a:t>
            </a:r>
            <a:r>
              <a:rPr lang="en-US" sz="2000" dirty="0" smtClean="0"/>
              <a:t>non-Java areas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46E62-7D3C-456E-BD87-A0A90FA7BF6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3" name="Picture 2" descr="Mentawai-no ph access- prior or after disaster-VSAT 201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454718"/>
            <a:ext cx="3960440" cy="14144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92080" y="4870901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VSAT installation team camps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 - in North </a:t>
            </a:r>
            <a:r>
              <a:rPr lang="en-US" dirty="0" err="1" smtClean="0">
                <a:solidFill>
                  <a:srgbClr val="000000"/>
                </a:solidFill>
              </a:rPr>
              <a:t>Pagai</a:t>
            </a:r>
            <a:r>
              <a:rPr lang="en-US" dirty="0" smtClean="0">
                <a:solidFill>
                  <a:srgbClr val="000000"/>
                </a:solidFill>
              </a:rPr>
              <a:t> Island, 2007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Picture 6" descr="Mentawai map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119" y="260648"/>
            <a:ext cx="4027361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03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590872" y="116632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d-ID" sz="3600" b="1" dirty="0" smtClean="0"/>
              <a:t>2. ‘Volcanic’ Disaster Prone Areas</a:t>
            </a:r>
            <a:endParaRPr lang="id-ID" sz="3600" b="1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2" y="1052736"/>
            <a:ext cx="4643116" cy="5102027"/>
          </a:xfrm>
          <a:ln/>
        </p:spPr>
        <p:txBody>
          <a:bodyPr/>
          <a:lstStyle/>
          <a:p>
            <a:pPr>
              <a:buFontTx/>
              <a:buChar char="•"/>
            </a:pPr>
            <a:r>
              <a:rPr lang="en-US" sz="2400" b="1" dirty="0" smtClean="0">
                <a:solidFill>
                  <a:schemeClr val="tx1"/>
                </a:solidFill>
              </a:rPr>
              <a:t>First Response</a:t>
            </a:r>
            <a:r>
              <a:rPr lang="en-US" sz="2400" dirty="0" smtClean="0">
                <a:solidFill>
                  <a:schemeClr val="tx1"/>
                </a:solidFill>
              </a:rPr>
              <a:t>: On Java sites such as Mt. </a:t>
            </a:r>
            <a:r>
              <a:rPr lang="en-US" sz="2400" dirty="0" err="1" smtClean="0">
                <a:solidFill>
                  <a:schemeClr val="tx1"/>
                </a:solidFill>
              </a:rPr>
              <a:t>Merapi</a:t>
            </a:r>
            <a:r>
              <a:rPr lang="en-US" sz="2400" dirty="0" smtClean="0">
                <a:solidFill>
                  <a:schemeClr val="tx1"/>
                </a:solidFill>
              </a:rPr>
              <a:t>, AP may be a first responder but deals with many more experienced local NGOs and more local journalists who are “on the ground” than in non-Java locations.</a:t>
            </a:r>
          </a:p>
          <a:p>
            <a:pPr>
              <a:buFontTx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Like wise in Mt. </a:t>
            </a:r>
            <a:r>
              <a:rPr lang="en-US" sz="2400" dirty="0" err="1" smtClean="0">
                <a:solidFill>
                  <a:schemeClr val="tx1"/>
                </a:solidFill>
              </a:rPr>
              <a:t>Ijen</a:t>
            </a:r>
            <a:r>
              <a:rPr lang="en-US" sz="2400" dirty="0" smtClean="0">
                <a:solidFill>
                  <a:schemeClr val="tx1"/>
                </a:solidFill>
              </a:rPr>
              <a:t> (2012), AP responded SMS-gateway deployment in local gov’t (sub-district/</a:t>
            </a:r>
            <a:r>
              <a:rPr lang="en-US" sz="2400" dirty="0" err="1" smtClean="0">
                <a:solidFill>
                  <a:schemeClr val="tx1"/>
                </a:solidFill>
              </a:rPr>
              <a:t>camat</a:t>
            </a:r>
            <a:r>
              <a:rPr lang="en-US" sz="2400" dirty="0" smtClean="0">
                <a:solidFill>
                  <a:schemeClr val="tx1"/>
                </a:solidFill>
              </a:rPr>
              <a:t>) office</a:t>
            </a:r>
          </a:p>
          <a:p>
            <a:pPr>
              <a:buFontTx/>
              <a:buChar char="•"/>
            </a:pPr>
            <a:r>
              <a:rPr lang="en-US" sz="2400" b="1" dirty="0" smtClean="0">
                <a:solidFill>
                  <a:schemeClr val="tx1"/>
                </a:solidFill>
              </a:rPr>
              <a:t>Key Lesson</a:t>
            </a:r>
            <a:r>
              <a:rPr lang="en-US" sz="2400" dirty="0" smtClean="0">
                <a:solidFill>
                  <a:schemeClr val="tx1"/>
                </a:solidFill>
              </a:rPr>
              <a:t>: SMS can complement local drums &amp; “word of mouth” chains</a:t>
            </a:r>
            <a:endParaRPr lang="en-US" sz="2400" dirty="0">
              <a:latin typeface="Tahoma" charset="0"/>
            </a:endParaRPr>
          </a:p>
        </p:txBody>
      </p:sp>
      <p:pic>
        <p:nvPicPr>
          <p:cNvPr id="3" name="Picture 2" descr="DSC00211.JPG At Ngantru Village Selorejo Kecamantan:Sub-District-Malang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221" y="1066924"/>
            <a:ext cx="4455275" cy="25060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0" y="3573016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SMS gateway – helping to distribute information about damaged roads/bridges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08512" y="422108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BNPD – Mt. </a:t>
            </a:r>
            <a:r>
              <a:rPr lang="en-US" dirty="0" err="1" smtClean="0">
                <a:solidFill>
                  <a:srgbClr val="000000"/>
                </a:solidFill>
              </a:rPr>
              <a:t>Lokon</a:t>
            </a:r>
            <a:r>
              <a:rPr lang="en-US" dirty="0" smtClean="0">
                <a:solidFill>
                  <a:srgbClr val="000000"/>
                </a:solidFill>
              </a:rPr>
              <a:t>, near </a:t>
            </a:r>
            <a:r>
              <a:rPr lang="en-US" dirty="0" err="1" smtClean="0">
                <a:solidFill>
                  <a:srgbClr val="000000"/>
                </a:solidFill>
              </a:rPr>
              <a:t>Gamalama</a:t>
            </a:r>
            <a:r>
              <a:rPr lang="en-US" dirty="0" smtClean="0">
                <a:solidFill>
                  <a:srgbClr val="000000"/>
                </a:solidFill>
              </a:rPr>
              <a:t>,  North Sulawesi has requested AP to assist with Mapping of Vulnerable Areas and preparations for Command Post (</a:t>
            </a:r>
            <a:r>
              <a:rPr lang="en-US" dirty="0" err="1" smtClean="0">
                <a:solidFill>
                  <a:srgbClr val="000000"/>
                </a:solidFill>
              </a:rPr>
              <a:t>Posko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107504" y="44624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d-ID" b="1" dirty="0" smtClean="0"/>
              <a:t>3. ‘Flooding &amp; other*’ Areas</a:t>
            </a:r>
            <a:endParaRPr lang="id-ID" b="1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496" y="980728"/>
            <a:ext cx="4752528" cy="5102027"/>
          </a:xfrm>
          <a:ln/>
        </p:spPr>
        <p:txBody>
          <a:bodyPr/>
          <a:lstStyle/>
          <a:p>
            <a:pPr>
              <a:buFontTx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First Response: AP tended to play less prominent role, the larger/well-resourced cities, e.g. in Jakarta some people who have “fallen through the cracks” used AP’s twitter &amp; SMS to report location to get evacuation (Jakarta, 2013) </a:t>
            </a:r>
          </a:p>
          <a:p>
            <a:pPr>
              <a:buFontTx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In </a:t>
            </a:r>
            <a:r>
              <a:rPr lang="en-US" sz="2000" dirty="0" err="1" smtClean="0">
                <a:solidFill>
                  <a:schemeClr val="tx1"/>
                </a:solidFill>
              </a:rPr>
              <a:t>Wasior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>
                <a:solidFill>
                  <a:schemeClr val="tx1"/>
                </a:solidFill>
              </a:rPr>
              <a:t>Papua (Non-</a:t>
            </a:r>
            <a:r>
              <a:rPr lang="en-US" sz="2000" dirty="0" smtClean="0">
                <a:solidFill>
                  <a:schemeClr val="tx1"/>
                </a:solidFill>
              </a:rPr>
              <a:t>Java), AP where responded – entire villages damaged, needed to be relocate (more than 10,000 people relocated to another island ‘next door’)</a:t>
            </a:r>
          </a:p>
          <a:p>
            <a:pPr>
              <a:buFontTx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Key Lesson</a:t>
            </a:r>
            <a:r>
              <a:rPr lang="en-US" sz="2000" dirty="0" smtClean="0">
                <a:solidFill>
                  <a:schemeClr val="tx1"/>
                </a:solidFill>
              </a:rPr>
              <a:t>: Better preparation required and greater collaboration with other NGO and local gov’t</a:t>
            </a:r>
          </a:p>
          <a:p>
            <a:pPr>
              <a:buFontTx/>
              <a:buChar char="•"/>
            </a:pPr>
            <a:r>
              <a:rPr lang="en-US" sz="2000" dirty="0" err="1" smtClean="0">
                <a:solidFill>
                  <a:schemeClr val="tx1"/>
                </a:solidFill>
              </a:rPr>
              <a:t>MediaCentre</a:t>
            </a:r>
            <a:r>
              <a:rPr lang="en-US" sz="2000" dirty="0" smtClean="0">
                <a:solidFill>
                  <a:schemeClr val="tx1"/>
                </a:solidFill>
              </a:rPr>
              <a:t> functions differently to Op Control </a:t>
            </a:r>
            <a:r>
              <a:rPr lang="en-US" sz="2000" dirty="0" err="1" smtClean="0">
                <a:solidFill>
                  <a:schemeClr val="tx1"/>
                </a:solidFill>
              </a:rPr>
              <a:t>Centres</a:t>
            </a:r>
            <a:r>
              <a:rPr lang="en-US" sz="2000" dirty="0" smtClean="0">
                <a:solidFill>
                  <a:schemeClr val="tx1"/>
                </a:solidFill>
              </a:rPr>
              <a:t> for Regions (PUSDALOP)</a:t>
            </a:r>
            <a:r>
              <a:rPr lang="en-US" sz="2000" dirty="0">
                <a:solidFill>
                  <a:schemeClr val="tx1"/>
                </a:solidFill>
              </a:rPr>
              <a:t/>
            </a:r>
            <a:br>
              <a:rPr lang="en-US" sz="2000" dirty="0">
                <a:solidFill>
                  <a:schemeClr val="tx1"/>
                </a:solidFill>
              </a:rPr>
            </a:br>
            <a:endParaRPr lang="en-US" sz="2000" dirty="0">
              <a:latin typeface="Tahoma" charset="0"/>
            </a:endParaRPr>
          </a:p>
        </p:txBody>
      </p:sp>
      <p:pic>
        <p:nvPicPr>
          <p:cNvPr id="2" name="Picture 1" descr="DSC00285.JPG Indonesian Redcross(PMI) water tanker for emergency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484784"/>
            <a:ext cx="4427983" cy="249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63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385192" y="44624"/>
            <a:ext cx="8507288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d-ID" sz="3600" b="1" dirty="0" smtClean="0">
                <a:latin typeface="Tahoma" charset="0"/>
              </a:rPr>
              <a:t>“Old C-Tech” Rules in the ‘wild’ East</a:t>
            </a:r>
            <a:endParaRPr lang="id-ID" sz="3600" b="1" dirty="0">
              <a:latin typeface="Tahoma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08720"/>
            <a:ext cx="9144000" cy="6740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- Profile </a:t>
            </a:r>
            <a:r>
              <a:rPr lang="en-US" sz="2400" b="1" dirty="0">
                <a:solidFill>
                  <a:srgbClr val="000000"/>
                </a:solidFill>
              </a:rPr>
              <a:t>of E-</a:t>
            </a:r>
            <a:r>
              <a:rPr lang="en-US" sz="2400" b="1" dirty="0" smtClean="0">
                <a:solidFill>
                  <a:srgbClr val="000000"/>
                </a:solidFill>
              </a:rPr>
              <a:t>Indonesia’s typical </a:t>
            </a:r>
            <a:r>
              <a:rPr lang="en-US" sz="2400" b="1" dirty="0">
                <a:solidFill>
                  <a:srgbClr val="000000"/>
                </a:solidFill>
              </a:rPr>
              <a:t>gov’t </a:t>
            </a:r>
            <a:r>
              <a:rPr lang="en-US" sz="2400" b="1" dirty="0" smtClean="0">
                <a:solidFill>
                  <a:srgbClr val="000000"/>
                </a:solidFill>
              </a:rPr>
              <a:t>agency </a:t>
            </a:r>
            <a:r>
              <a:rPr lang="en-US" sz="2400" dirty="0" smtClean="0">
                <a:solidFill>
                  <a:srgbClr val="000000"/>
                </a:solidFill>
              </a:rPr>
              <a:t/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(BPBD </a:t>
            </a:r>
            <a:r>
              <a:rPr lang="en-US" sz="2400" dirty="0" err="1" smtClean="0">
                <a:solidFill>
                  <a:srgbClr val="000000"/>
                </a:solidFill>
              </a:rPr>
              <a:t>Larantuka</a:t>
            </a:r>
            <a:r>
              <a:rPr lang="en-US" sz="2400" dirty="0" smtClean="0">
                <a:solidFill>
                  <a:srgbClr val="000000"/>
                </a:solidFill>
              </a:rPr>
              <a:t> – regional disaster response) </a:t>
            </a:r>
            <a:r>
              <a:rPr lang="en-US" sz="2400" dirty="0">
                <a:solidFill>
                  <a:srgbClr val="000000"/>
                </a:solidFill>
              </a:rPr>
              <a:t>in 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one of the “</a:t>
            </a:r>
            <a:r>
              <a:rPr lang="en-US" sz="2400" dirty="0">
                <a:solidFill>
                  <a:srgbClr val="000000"/>
                </a:solidFill>
              </a:rPr>
              <a:t>most </a:t>
            </a:r>
            <a:r>
              <a:rPr lang="en-US" sz="2400" dirty="0" smtClean="0">
                <a:solidFill>
                  <a:srgbClr val="000000"/>
                </a:solidFill>
              </a:rPr>
              <a:t>disaster prone</a:t>
            </a:r>
            <a:r>
              <a:rPr lang="en-US" sz="2400" dirty="0">
                <a:solidFill>
                  <a:srgbClr val="000000"/>
                </a:solidFill>
              </a:rPr>
              <a:t>” </a:t>
            </a:r>
            <a:r>
              <a:rPr lang="en-US" sz="2400" dirty="0" smtClean="0">
                <a:solidFill>
                  <a:srgbClr val="000000"/>
                </a:solidFill>
              </a:rPr>
              <a:t>region, East Flores</a:t>
            </a:r>
          </a:p>
          <a:p>
            <a:pPr marL="342900" indent="-342900"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Key focus: Assessment of preparedness particularly in ICT</a:t>
            </a:r>
          </a:p>
          <a:p>
            <a:pPr marL="342900" indent="-342900"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Est. in 2011 – a relatively many ‘young’ gov’t agency (BPBD - just established in last 2-4 years) like many in Eastern Indo.</a:t>
            </a:r>
          </a:p>
          <a:p>
            <a:pPr marL="342900" indent="-342900"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Already working with other NGOs and gov’t agencies: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Friends of the Earth (</a:t>
            </a:r>
            <a:r>
              <a:rPr lang="en-US" sz="2400" dirty="0" err="1" smtClean="0">
                <a:solidFill>
                  <a:srgbClr val="000000"/>
                </a:solidFill>
              </a:rPr>
              <a:t>Wahana</a:t>
            </a:r>
            <a:r>
              <a:rPr lang="en-US" sz="2400" dirty="0" smtClean="0">
                <a:solidFill>
                  <a:srgbClr val="000000"/>
                </a:solidFill>
              </a:rPr>
              <a:t>), Oxfam/YPPS, </a:t>
            </a:r>
            <a:r>
              <a:rPr lang="en-US" sz="2400" dirty="0" err="1" smtClean="0">
                <a:solidFill>
                  <a:srgbClr val="000000"/>
                </a:solidFill>
              </a:rPr>
              <a:t>Delsos</a:t>
            </a:r>
            <a:r>
              <a:rPr lang="en-US" sz="2400" dirty="0" smtClean="0">
                <a:solidFill>
                  <a:srgbClr val="000000"/>
                </a:solidFill>
              </a:rPr>
              <a:t>-Cardinal’s Catholic Relief, Meteorology Function, </a:t>
            </a:r>
            <a:r>
              <a:rPr lang="en-US" sz="2400" dirty="0" err="1" smtClean="0">
                <a:solidFill>
                  <a:srgbClr val="000000"/>
                </a:solidFill>
              </a:rPr>
              <a:t>Tagana</a:t>
            </a:r>
            <a:r>
              <a:rPr lang="en-US" sz="2400" dirty="0" smtClean="0">
                <a:solidFill>
                  <a:srgbClr val="000000"/>
                </a:solidFill>
              </a:rPr>
              <a:t> NGO and 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Local Disaster Volunteer Forum (PRB) </a:t>
            </a:r>
            <a:r>
              <a:rPr lang="en-US" sz="2400" dirty="0" err="1" smtClean="0">
                <a:solidFill>
                  <a:srgbClr val="000000"/>
                </a:solidFill>
              </a:rPr>
              <a:t>Larantuka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342900" indent="-342900"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No clear consultation process for ‘disaster indicative’ maps produced but no vulnerability assessment</a:t>
            </a:r>
          </a:p>
          <a:p>
            <a:pPr marL="342900" indent="-342900">
              <a:buFontTx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Method of </a:t>
            </a:r>
            <a:r>
              <a:rPr lang="en-US" sz="2400" dirty="0" err="1" smtClean="0">
                <a:solidFill>
                  <a:srgbClr val="000000"/>
                </a:solidFill>
              </a:rPr>
              <a:t>ommunications</a:t>
            </a:r>
            <a:r>
              <a:rPr lang="en-US" sz="2400" dirty="0" smtClean="0">
                <a:solidFill>
                  <a:srgbClr val="000000"/>
                </a:solidFill>
              </a:rPr>
              <a:t> (no website):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- to citizens and others: radio, leaflet, SMS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- to other </a:t>
            </a:r>
            <a:r>
              <a:rPr lang="en-US" sz="2400" dirty="0" err="1" smtClean="0">
                <a:solidFill>
                  <a:srgbClr val="000000"/>
                </a:solidFill>
              </a:rPr>
              <a:t>gov</a:t>
            </a:r>
            <a:r>
              <a:rPr lang="en-US" sz="2400" dirty="0" err="1">
                <a:solidFill>
                  <a:srgbClr val="000000"/>
                </a:solidFill>
              </a:rPr>
              <a:t>.</a:t>
            </a:r>
            <a:r>
              <a:rPr lang="en-US" sz="2400" dirty="0" smtClean="0">
                <a:solidFill>
                  <a:srgbClr val="000000"/>
                </a:solidFill>
              </a:rPr>
              <a:t> agencies: fixed lines, faxes, 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  email,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direct call and SMS-gateway</a:t>
            </a:r>
          </a:p>
          <a:p>
            <a:pPr marL="342900" indent="-342900">
              <a:buFontTx/>
              <a:buChar char="•"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342900" indent="-342900">
              <a:buFontTx/>
              <a:buChar char="•"/>
            </a:pP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1552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d-ID" b="1" dirty="0" smtClean="0">
                <a:latin typeface="Tahoma" charset="0"/>
              </a:rPr>
              <a:t>Final Remarks</a:t>
            </a:r>
            <a:endParaRPr lang="id-ID" b="1" dirty="0">
              <a:latin typeface="Tahoma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24744"/>
            <a:ext cx="8686800" cy="4525963"/>
          </a:xfrm>
          <a:ln/>
        </p:spPr>
        <p:txBody>
          <a:bodyPr/>
          <a:lstStyle/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smtClean="0">
                <a:latin typeface="Tahoma" charset="0"/>
              </a:rPr>
              <a:t>Many roles of Complementary ‘older’ ICTs to mobiles – many play </a:t>
            </a:r>
            <a:r>
              <a:rPr lang="en-US" sz="2400" u="sng" dirty="0" smtClean="0">
                <a:latin typeface="Tahoma" charset="0"/>
              </a:rPr>
              <a:t>critical roles</a:t>
            </a:r>
            <a:r>
              <a:rPr lang="en-US" sz="2400" dirty="0" smtClean="0">
                <a:latin typeface="Tahoma" charset="0"/>
              </a:rPr>
              <a:t> in post-disaster communication and needs to be incorporate in </a:t>
            </a:r>
            <a:r>
              <a:rPr lang="en-US" sz="2400" dirty="0">
                <a:latin typeface="Tahoma" charset="0"/>
              </a:rPr>
              <a:t>DRR </a:t>
            </a:r>
            <a:r>
              <a:rPr lang="en-US" sz="2400" dirty="0" smtClean="0">
                <a:latin typeface="Tahoma" charset="0"/>
              </a:rPr>
              <a:t>planning particularly in the disaster </a:t>
            </a:r>
            <a:r>
              <a:rPr lang="en-US" sz="2400" dirty="0">
                <a:latin typeface="Tahoma" charset="0"/>
              </a:rPr>
              <a:t>prone </a:t>
            </a:r>
            <a:r>
              <a:rPr lang="en-US" sz="2400" dirty="0" smtClean="0">
                <a:latin typeface="Tahoma" charset="0"/>
              </a:rPr>
              <a:t>regions </a:t>
            </a: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400" dirty="0" smtClean="0">
              <a:latin typeface="Tahoma" charset="0"/>
            </a:endParaRP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smtClean="0">
                <a:latin typeface="Tahoma" charset="0"/>
              </a:rPr>
              <a:t>Local NGOs &amp; gov’t still use many older tech and largely have less connectivity. Mobile tech must incorporate these in empowering them</a:t>
            </a:r>
            <a:r>
              <a:rPr lang="en-US" sz="2400" dirty="0">
                <a:latin typeface="Tahoma" charset="0"/>
              </a:rPr>
              <a:t> </a:t>
            </a:r>
            <a:r>
              <a:rPr lang="en-US" sz="2400" dirty="0" smtClean="0">
                <a:latin typeface="Tahoma" charset="0"/>
              </a:rPr>
              <a:t>(pre, during and post disaster) – “walking on two legs”</a:t>
            </a:r>
            <a:br>
              <a:rPr lang="en-US" sz="2400" dirty="0" smtClean="0">
                <a:latin typeface="Tahoma" charset="0"/>
              </a:rPr>
            </a:br>
            <a:endParaRPr lang="en-US" sz="2400" dirty="0" smtClean="0">
              <a:latin typeface="Tahoma" charset="0"/>
            </a:endParaRPr>
          </a:p>
          <a:p>
            <a:pPr marL="457200" indent="-457200">
              <a:buFont typeface="Arial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smtClean="0">
                <a:latin typeface="Tahoma" charset="0"/>
              </a:rPr>
              <a:t>AIRPUTIH incorporates C-tech in planning awareness &amp; capabilities building based on </a:t>
            </a:r>
            <a:br>
              <a:rPr lang="en-US" sz="2400" dirty="0" smtClean="0">
                <a:latin typeface="Tahoma" charset="0"/>
              </a:rPr>
            </a:br>
            <a:r>
              <a:rPr lang="en-US" sz="2400" dirty="0" smtClean="0">
                <a:latin typeface="Tahoma" charset="0"/>
              </a:rPr>
              <a:t>our DRR </a:t>
            </a:r>
            <a:r>
              <a:rPr lang="en-US" sz="2400" smtClean="0">
                <a:latin typeface="Tahoma" charset="0"/>
              </a:rPr>
              <a:t>plan and program</a:t>
            </a:r>
            <a:endParaRPr lang="en-US" sz="2400" dirty="0" smtClean="0">
              <a:latin typeface="Tahoma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83884" y="63376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0256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ln/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d-ID" b="1" dirty="0" smtClean="0">
                <a:latin typeface="Tahoma" charset="0"/>
              </a:rPr>
              <a:t>Terima Kasih</a:t>
            </a:r>
            <a:br>
              <a:rPr lang="id-ID" b="1" dirty="0" smtClean="0">
                <a:latin typeface="Tahoma" charset="0"/>
              </a:rPr>
            </a:br>
            <a:r>
              <a:rPr lang="id-ID" b="1" dirty="0" smtClean="0">
                <a:latin typeface="Tahoma" charset="0"/>
              </a:rPr>
              <a:t>Thank You</a:t>
            </a:r>
            <a:endParaRPr lang="id-ID" b="1" dirty="0">
              <a:latin typeface="Tahoma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3224" y="3544416"/>
            <a:ext cx="4618856" cy="3484984"/>
          </a:xfrm>
          <a:ln/>
        </p:spPr>
        <p:txBody>
          <a:bodyPr/>
          <a:lstStyle/>
          <a:p>
            <a:pPr marL="0" indent="0" algn="ctr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 dirty="0" smtClean="0">
              <a:latin typeface="Tahoma" charset="0"/>
            </a:endParaRPr>
          </a:p>
          <a:p>
            <a:pPr marL="0" indent="0" algn="ctr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 dirty="0">
              <a:latin typeface="Tahoma" charset="0"/>
            </a:endParaRPr>
          </a:p>
          <a:p>
            <a:pPr marL="0" indent="0" algn="ctr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 dirty="0" smtClean="0">
                <a:latin typeface="Tahoma" charset="0"/>
              </a:rPr>
              <a:t>Team </a:t>
            </a:r>
            <a:r>
              <a:rPr lang="en-US" sz="1800" dirty="0" err="1" smtClean="0">
                <a:latin typeface="Tahoma" charset="0"/>
              </a:rPr>
              <a:t>AirPutih</a:t>
            </a:r>
            <a:endParaRPr lang="en-US" sz="1800" dirty="0" smtClean="0">
              <a:latin typeface="Tahoma" charset="0"/>
            </a:endParaRPr>
          </a:p>
          <a:p>
            <a:pPr marL="0" indent="0" algn="ctr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 dirty="0" smtClean="0">
                <a:latin typeface="Tahoma" charset="0"/>
                <a:hlinkClick r:id="rId4"/>
              </a:rPr>
              <a:t>http://www.airputih.or.id</a:t>
            </a:r>
            <a:endParaRPr lang="en-US" sz="1800" dirty="0" smtClean="0">
              <a:latin typeface="Tahoma" charset="0"/>
            </a:endParaRPr>
          </a:p>
          <a:p>
            <a:pPr marL="0" indent="0" algn="ctr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 dirty="0" smtClean="0">
                <a:latin typeface="Tahoma" charset="0"/>
                <a:hlinkClick r:id="rId5"/>
              </a:rPr>
              <a:t>http://www.mediacenter.or.id/</a:t>
            </a:r>
            <a:endParaRPr lang="en-US" sz="1800" dirty="0" smtClean="0">
              <a:latin typeface="Tahoma" charset="0"/>
            </a:endParaRPr>
          </a:p>
          <a:p>
            <a:pPr marL="0" indent="0" algn="ctr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 dirty="0" smtClean="0">
                <a:latin typeface="Tahoma" charset="0"/>
                <a:hlinkClick r:id="rId6"/>
              </a:rPr>
              <a:t>http://www.makeitfossible.web.id/</a:t>
            </a:r>
            <a:endParaRPr lang="en-US" sz="1800" dirty="0" smtClean="0">
              <a:latin typeface="Tahoma" charset="0"/>
            </a:endParaRPr>
          </a:p>
          <a:p>
            <a:pPr marL="0" indent="0" algn="ctr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l-PL" sz="1800" dirty="0" smtClean="0">
                <a:latin typeface="Tahoma" charset="0"/>
                <a:hlinkClick r:id="rId7"/>
              </a:rPr>
              <a:t>https://www.facebook.com/airputih.or.id</a:t>
            </a:r>
            <a:endParaRPr lang="pl-PL" sz="1800" dirty="0" smtClean="0">
              <a:latin typeface="Tahoma" charset="0"/>
            </a:endParaRPr>
          </a:p>
          <a:p>
            <a:pPr marL="0" indent="0" algn="ctr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 dirty="0" smtClean="0">
                <a:latin typeface="Tahoma" charset="0"/>
              </a:rPr>
              <a:t>@</a:t>
            </a:r>
            <a:r>
              <a:rPr lang="en-US" sz="1800" dirty="0" err="1" smtClean="0">
                <a:latin typeface="Tahoma" charset="0"/>
              </a:rPr>
              <a:t>AirPutihOrId</a:t>
            </a:r>
            <a:endParaRPr lang="en-US" sz="1800" dirty="0" smtClean="0">
              <a:latin typeface="Tahoma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83884" y="63376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 descr="Group photo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12" y="1485900"/>
            <a:ext cx="7257504" cy="311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44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1756</TotalTime>
  <Words>625</Words>
  <Application>Microsoft Office PowerPoint</Application>
  <PresentationFormat>On-screen Show (4:3)</PresentationFormat>
  <Paragraphs>85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MS PGothic</vt:lpstr>
      <vt:lpstr>Arial</vt:lpstr>
      <vt:lpstr>Britannic Bold</vt:lpstr>
      <vt:lpstr>Calibri</vt:lpstr>
      <vt:lpstr>Tahoma</vt:lpstr>
      <vt:lpstr>Times New Roman</vt:lpstr>
      <vt:lpstr>Office Theme</vt:lpstr>
      <vt:lpstr>PowerPoint Presentation</vt:lpstr>
      <vt:lpstr>Contents</vt:lpstr>
      <vt:lpstr>Our origins</vt:lpstr>
      <vt:lpstr>1. ‘Tsunami’ Areas</vt:lpstr>
      <vt:lpstr>2. ‘Volcanic’ Disaster Prone Areas</vt:lpstr>
      <vt:lpstr>3. ‘Flooding &amp; other*’ Areas</vt:lpstr>
      <vt:lpstr>“Old C-Tech” Rules in the ‘wild’ East</vt:lpstr>
      <vt:lpstr>Final Remarks</vt:lpstr>
      <vt:lpstr>Terima Kasih 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Ademin</dc:creator>
  <cp:lastModifiedBy>Olly Parsons</cp:lastModifiedBy>
  <cp:revision>99</cp:revision>
  <cp:lastPrinted>1601-01-01T00:00:00Z</cp:lastPrinted>
  <dcterms:created xsi:type="dcterms:W3CDTF">2012-10-15T08:56:12Z</dcterms:created>
  <dcterms:modified xsi:type="dcterms:W3CDTF">2014-07-10T10:39:13Z</dcterms:modified>
</cp:coreProperties>
</file>