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4"/>
  </p:notesMasterIdLst>
  <p:handoutMasterIdLst>
    <p:handoutMasterId r:id="rId15"/>
  </p:handoutMasterIdLst>
  <p:sldIdLst>
    <p:sldId id="256" r:id="rId2"/>
    <p:sldId id="292" r:id="rId3"/>
    <p:sldId id="304" r:id="rId4"/>
    <p:sldId id="301" r:id="rId5"/>
    <p:sldId id="296" r:id="rId6"/>
    <p:sldId id="295" r:id="rId7"/>
    <p:sldId id="305" r:id="rId8"/>
    <p:sldId id="298" r:id="rId9"/>
    <p:sldId id="302" r:id="rId10"/>
    <p:sldId id="306" r:id="rId11"/>
    <p:sldId id="303" r:id="rId12"/>
    <p:sldId id="289" r:id="rId13"/>
  </p:sldIdLst>
  <p:sldSz cx="9144000" cy="6858000" type="screen4x3"/>
  <p:notesSz cx="6797675" cy="9874250"/>
  <p:custDataLst>
    <p:tags r:id="rId1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p15:clr>
            <a:srgbClr val="A4A3A4"/>
          </p15:clr>
        </p15:guide>
        <p15:guide id="2" orient="horz" pos="1026">
          <p15:clr>
            <a:srgbClr val="A4A3A4"/>
          </p15:clr>
        </p15:guide>
        <p15:guide id="3" orient="horz" pos="3997">
          <p15:clr>
            <a:srgbClr val="A4A3A4"/>
          </p15:clr>
        </p15:guide>
        <p15:guide id="4" orient="horz" pos="3566">
          <p15:clr>
            <a:srgbClr val="A4A3A4"/>
          </p15:clr>
        </p15:guide>
        <p15:guide id="5" orient="horz" pos="4247">
          <p15:clr>
            <a:srgbClr val="A4A3A4"/>
          </p15:clr>
        </p15:guide>
        <p15:guide id="6" orient="horz" pos="1548">
          <p15:clr>
            <a:srgbClr val="A4A3A4"/>
          </p15:clr>
        </p15:guide>
        <p15:guide id="7" pos="2880">
          <p15:clr>
            <a:srgbClr val="A4A3A4"/>
          </p15:clr>
        </p15:guide>
        <p15:guide id="8" pos="3107">
          <p15:clr>
            <a:srgbClr val="A4A3A4"/>
          </p15:clr>
        </p15:guide>
        <p15:guide id="9">
          <p15:clr>
            <a:srgbClr val="A4A3A4"/>
          </p15:clr>
        </p15:guide>
        <p15:guide id="10" pos="5759">
          <p15:clr>
            <a:srgbClr val="A4A3A4"/>
          </p15:clr>
        </p15:guide>
        <p15:guide id="11" pos="5602">
          <p15:clr>
            <a:srgbClr val="A4A3A4"/>
          </p15:clr>
        </p15:guide>
        <p15:guide id="12" pos="2653">
          <p15:clr>
            <a:srgbClr val="A4A3A4"/>
          </p15:clr>
        </p15:guide>
        <p15:guide id="13" pos="158">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73" autoAdjust="0"/>
    <p:restoredTop sz="93525" autoAdjust="0"/>
  </p:normalViewPr>
  <p:slideViewPr>
    <p:cSldViewPr showGuides="1">
      <p:cViewPr varScale="1">
        <p:scale>
          <a:sx n="70" d="100"/>
          <a:sy n="70" d="100"/>
        </p:scale>
        <p:origin x="918" y="66"/>
      </p:cViewPr>
      <p:guideLst>
        <p:guide orient="horz" pos="1298"/>
        <p:guide orient="horz" pos="1026"/>
        <p:guide orient="horz" pos="3997"/>
        <p:guide orient="horz" pos="3566"/>
        <p:guide orient="horz" pos="4247"/>
        <p:guide orient="horz" pos="1548"/>
        <p:guide pos="2880"/>
        <p:guide pos="3107"/>
        <p:guide/>
        <p:guide pos="5759"/>
        <p:guide pos="5602"/>
        <p:guide pos="2653"/>
        <p:guide pos="158"/>
      </p:guideLst>
    </p:cSldViewPr>
  </p:slideViewPr>
  <p:notesTextViewPr>
    <p:cViewPr>
      <p:scale>
        <a:sx n="1" d="1"/>
        <a:sy n="1" d="1"/>
      </p:scale>
      <p:origin x="0" y="0"/>
    </p:cViewPr>
  </p:notesTextViewPr>
  <p:sorterViewPr>
    <p:cViewPr>
      <p:scale>
        <a:sx n="70" d="100"/>
        <a:sy n="70" d="100"/>
      </p:scale>
      <p:origin x="0" y="0"/>
    </p:cViewPr>
  </p:sorterViewPr>
  <p:notesViewPr>
    <p:cSldViewPr snapToGrid="0" showGuides="1">
      <p:cViewPr varScale="1">
        <p:scale>
          <a:sx n="64" d="100"/>
          <a:sy n="64" d="100"/>
        </p:scale>
        <p:origin x="-1392" y="-108"/>
      </p:cViewPr>
      <p:guideLst>
        <p:guide orient="horz" pos="3110"/>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dirty="0">
              <a:latin typeface="Arial" pitchFamily="34" charset="0"/>
              <a:cs typeface="Arial" pitchFamily="34" charset="0"/>
            </a:endParaRPr>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37497BA2-BE1C-4EE9-A31C-7FFCDEBC3FDE}" type="datetimeFigureOut">
              <a:rPr lang="en-US" smtClean="0">
                <a:latin typeface="Arial" pitchFamily="34" charset="0"/>
                <a:cs typeface="Arial" pitchFamily="34" charset="0"/>
              </a:rPr>
              <a:pPr/>
              <a:t>7/10/2014</a:t>
            </a:fld>
            <a:endParaRPr lang="en-US">
              <a:latin typeface="Arial" pitchFamily="34" charset="0"/>
              <a:cs typeface="Arial" pitchFamily="34" charset="0"/>
            </a:endParaRPr>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latin typeface="Arial" pitchFamily="34" charset="0"/>
              <a:cs typeface="Arial" pitchFamily="34" charset="0"/>
            </a:endParaRPr>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F0C191C2-D4F7-424F-868C-23ADE6615EBC}" type="slidenum">
              <a:rPr lang="en-US" smtClean="0">
                <a:latin typeface="Arial" pitchFamily="34" charset="0"/>
                <a:cs typeface="Arial" pitchFamily="34" charset="0"/>
              </a:rPr>
              <a:pPr/>
              <a:t>‹#›</a:t>
            </a:fld>
            <a:endParaRPr lang="en-US">
              <a:latin typeface="Arial" pitchFamily="34" charset="0"/>
              <a:cs typeface="Arial" pitchFamily="34" charset="0"/>
            </a:endParaRPr>
          </a:p>
        </p:txBody>
      </p:sp>
    </p:spTree>
    <p:extLst>
      <p:ext uri="{BB962C8B-B14F-4D97-AF65-F5344CB8AC3E}">
        <p14:creationId xmlns:p14="http://schemas.microsoft.com/office/powerpoint/2010/main" val="686055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atin typeface="Arial" pitchFamily="34" charset="0"/>
                <a:cs typeface="Arial" pitchFamily="34" charset="0"/>
              </a:defRPr>
            </a:lvl1pPr>
          </a:lstStyle>
          <a:p>
            <a:endParaRPr lang="en-US" dirty="0"/>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atin typeface="Arial" pitchFamily="34" charset="0"/>
                <a:cs typeface="Arial" pitchFamily="34" charset="0"/>
              </a:defRPr>
            </a:lvl1pPr>
          </a:lstStyle>
          <a:p>
            <a:fld id="{732C4D34-2C19-43C3-91CC-9F2B4AC12977}" type="datetimeFigureOut">
              <a:rPr lang="en-US" smtClean="0"/>
              <a:pPr/>
              <a:t>7/10/2014</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atin typeface="Arial" pitchFamily="34" charset="0"/>
                <a:cs typeface="Arial" pitchFamily="34" charset="0"/>
              </a:defRPr>
            </a:lvl1pPr>
          </a:lstStyle>
          <a:p>
            <a:fld id="{D256E95E-57AA-4526-AA4C-3002F47FB13B}" type="slidenum">
              <a:rPr lang="en-US" smtClean="0"/>
              <a:pPr/>
              <a:t>‹#›</a:t>
            </a:fld>
            <a:endParaRPr lang="en-US"/>
          </a:p>
        </p:txBody>
      </p:sp>
    </p:spTree>
    <p:extLst>
      <p:ext uri="{BB962C8B-B14F-4D97-AF65-F5344CB8AC3E}">
        <p14:creationId xmlns:p14="http://schemas.microsoft.com/office/powerpoint/2010/main" val="1571392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Tree>
    <p:extLst>
      <p:ext uri="{BB962C8B-B14F-4D97-AF65-F5344CB8AC3E}">
        <p14:creationId xmlns:p14="http://schemas.microsoft.com/office/powerpoint/2010/main" val="1989356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smtClean="0"/>
          </a:p>
        </p:txBody>
      </p:sp>
      <p:sp>
        <p:nvSpPr>
          <p:cNvPr id="4" name="Slide Number Placeholder 3"/>
          <p:cNvSpPr>
            <a:spLocks noGrp="1"/>
          </p:cNvSpPr>
          <p:nvPr>
            <p:ph type="sldNum" sz="quarter" idx="10"/>
          </p:nvPr>
        </p:nvSpPr>
        <p:spPr/>
        <p:txBody>
          <a:bodyPr/>
          <a:lstStyle/>
          <a:p>
            <a:fld id="{D256E95E-57AA-4526-AA4C-3002F47FB13B}" type="slidenum">
              <a:rPr lang="en-US" smtClean="0"/>
              <a:pPr/>
              <a:t>2</a:t>
            </a:fld>
            <a:endParaRPr lang="en-US"/>
          </a:p>
        </p:txBody>
      </p:sp>
    </p:spTree>
    <p:extLst>
      <p:ext uri="{BB962C8B-B14F-4D97-AF65-F5344CB8AC3E}">
        <p14:creationId xmlns:p14="http://schemas.microsoft.com/office/powerpoint/2010/main" val="838367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7"/>
          <p:cNvSpPr>
            <a:spLocks noGrp="1" noChangeArrowheads="1"/>
          </p:cNvSpPr>
          <p:nvPr>
            <p:ph type="sldNum" sz="quarter" idx="5"/>
          </p:nvPr>
        </p:nvSpPr>
        <p:spPr>
          <a:noFill/>
        </p:spPr>
        <p:txBody>
          <a:bodyPr/>
          <a:lstStyle/>
          <a:p>
            <a:fld id="{7460419D-0B23-4460-84CE-500FD6494CB7}" type="slidenum">
              <a:rPr lang="en-US" smtClean="0"/>
              <a:pPr/>
              <a:t>3</a:t>
            </a:fld>
            <a:endParaRPr lang="en-US" smtClean="0"/>
          </a:p>
        </p:txBody>
      </p:sp>
      <p:sp>
        <p:nvSpPr>
          <p:cNvPr id="472067" name="Rectangle 2"/>
          <p:cNvSpPr>
            <a:spLocks noGrp="1" noRot="1" noChangeAspect="1" noChangeArrowheads="1" noTextEdit="1"/>
          </p:cNvSpPr>
          <p:nvPr>
            <p:ph type="sldImg"/>
          </p:nvPr>
        </p:nvSpPr>
        <p:spPr>
          <a:xfrm>
            <a:off x="941388" y="747713"/>
            <a:ext cx="4921250" cy="3692525"/>
          </a:xfrm>
          <a:ln/>
        </p:spPr>
      </p:sp>
      <p:sp>
        <p:nvSpPr>
          <p:cNvPr id="472068" name="Rectangle 3"/>
          <p:cNvSpPr>
            <a:spLocks noGrp="1" noChangeArrowheads="1"/>
          </p:cNvSpPr>
          <p:nvPr>
            <p:ph type="body" idx="1"/>
          </p:nvPr>
        </p:nvSpPr>
        <p:spPr>
          <a:xfrm>
            <a:off x="905769" y="4688965"/>
            <a:ext cx="4986141" cy="4444066"/>
          </a:xfrm>
          <a:noFill/>
          <a:ln/>
        </p:spPr>
        <p:txBody>
          <a:bodyPr/>
          <a:lstStyle/>
          <a:p>
            <a:pPr eaLnBrk="1" hangingPunct="1"/>
            <a:endParaRPr lang="pt-BR" dirty="0" smtClean="0"/>
          </a:p>
        </p:txBody>
      </p:sp>
    </p:spTree>
    <p:extLst>
      <p:ext uri="{BB962C8B-B14F-4D97-AF65-F5344CB8AC3E}">
        <p14:creationId xmlns:p14="http://schemas.microsoft.com/office/powerpoint/2010/main" val="332999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56E95E-57AA-4526-AA4C-3002F47FB13B}" type="slidenum">
              <a:rPr lang="en-US" smtClean="0"/>
              <a:pPr/>
              <a:t>4</a:t>
            </a:fld>
            <a:endParaRPr lang="en-US"/>
          </a:p>
        </p:txBody>
      </p:sp>
    </p:spTree>
    <p:extLst>
      <p:ext uri="{BB962C8B-B14F-4D97-AF65-F5344CB8AC3E}">
        <p14:creationId xmlns:p14="http://schemas.microsoft.com/office/powerpoint/2010/main" val="1471951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56E95E-57AA-4526-AA4C-3002F47FB13B}" type="slidenum">
              <a:rPr lang="en-US" smtClean="0"/>
              <a:pPr/>
              <a:t>5</a:t>
            </a:fld>
            <a:endParaRPr lang="en-US"/>
          </a:p>
        </p:txBody>
      </p:sp>
    </p:spTree>
    <p:extLst>
      <p:ext uri="{BB962C8B-B14F-4D97-AF65-F5344CB8AC3E}">
        <p14:creationId xmlns:p14="http://schemas.microsoft.com/office/powerpoint/2010/main" val="3634955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56E95E-57AA-4526-AA4C-3002F47FB13B}" type="slidenum">
              <a:rPr lang="en-US" smtClean="0"/>
              <a:pPr/>
              <a:t>12</a:t>
            </a:fld>
            <a:endParaRPr lang="en-US"/>
          </a:p>
        </p:txBody>
      </p:sp>
    </p:spTree>
    <p:extLst>
      <p:ext uri="{BB962C8B-B14F-4D97-AF65-F5344CB8AC3E}">
        <p14:creationId xmlns:p14="http://schemas.microsoft.com/office/powerpoint/2010/main" val="3244090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Master" Target="../slideMasters/slideMaster1.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4.jpe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T. Kearney CoverWhite 2013">
    <p:spTree>
      <p:nvGrpSpPr>
        <p:cNvPr id="1" name=""/>
        <p:cNvGrpSpPr/>
        <p:nvPr/>
      </p:nvGrpSpPr>
      <p:grpSpPr>
        <a:xfrm>
          <a:off x="0" y="0"/>
          <a:ext cx="0" cy="0"/>
          <a:chOff x="0" y="0"/>
          <a:chExt cx="0" cy="0"/>
        </a:xfrm>
      </p:grpSpPr>
      <p:sp>
        <p:nvSpPr>
          <p:cNvPr id="15" name="Text Placeholder 13"/>
          <p:cNvSpPr>
            <a:spLocks noGrp="1"/>
          </p:cNvSpPr>
          <p:nvPr>
            <p:ph type="body" sz="quarter" idx="16" hasCustomPrompt="1"/>
          </p:nvPr>
        </p:nvSpPr>
        <p:spPr>
          <a:xfrm>
            <a:off x="244800" y="6353323"/>
            <a:ext cx="3311525" cy="193899"/>
          </a:xfrm>
        </p:spPr>
        <p:txBody>
          <a:bodyPr anchor="b" anchorCtr="0"/>
          <a:lstStyle>
            <a:lvl1pPr marL="0" indent="0">
              <a:spcBef>
                <a:spcPts val="0"/>
              </a:spcBef>
              <a:buNone/>
              <a:defRPr sz="1400"/>
            </a:lvl1pPr>
            <a:lvl2pPr marL="182880" indent="0">
              <a:buNone/>
              <a:defRPr sz="1000"/>
            </a:lvl2pPr>
            <a:lvl3pPr marL="323238" indent="0">
              <a:buNone/>
              <a:defRPr sz="1000"/>
            </a:lvl3pPr>
            <a:lvl4pPr marL="510840" indent="0">
              <a:buNone/>
              <a:defRPr sz="1000"/>
            </a:lvl4pPr>
            <a:lvl5pPr marL="655200" indent="0">
              <a:buNone/>
              <a:defRPr sz="1000"/>
            </a:lvl5pPr>
          </a:lstStyle>
          <a:p>
            <a:pPr lvl="0"/>
            <a:r>
              <a:rPr lang="en-US" dirty="0" smtClean="0"/>
              <a:t>Author(s) here</a:t>
            </a:r>
            <a:endParaRPr lang="en-US" dirty="0"/>
          </a:p>
        </p:txBody>
      </p:sp>
      <p:sp>
        <p:nvSpPr>
          <p:cNvPr id="9" name="Text Placeholder 8"/>
          <p:cNvSpPr>
            <a:spLocks noGrp="1"/>
          </p:cNvSpPr>
          <p:nvPr>
            <p:ph type="body" sz="quarter" idx="15" hasCustomPrompt="1"/>
            <p:custDataLst>
              <p:tags r:id="rId1"/>
            </p:custDataLst>
          </p:nvPr>
        </p:nvSpPr>
        <p:spPr>
          <a:xfrm>
            <a:off x="244800" y="5073438"/>
            <a:ext cx="3967917" cy="193899"/>
          </a:xfrm>
          <a:noFill/>
          <a:ln w="6350" cap="flat">
            <a:noFill/>
          </a:ln>
        </p:spPr>
        <p:txBody>
          <a:bodyPr vert="horz" wrap="square" lIns="0" tIns="0" rIns="0" bIns="0" rtlCol="0">
            <a:spAutoFit/>
          </a:bodyPr>
          <a:lstStyle>
            <a:lvl1pPr marL="180000" indent="-180000">
              <a:buNone/>
              <a:defRPr lang="en-US" sz="1400" baseline="0" smtClean="0"/>
            </a:lvl1pPr>
            <a:lvl2pPr>
              <a:defRPr lang="en-US" smtClean="0"/>
            </a:lvl2pPr>
            <a:lvl3pPr>
              <a:defRPr lang="en-US" smtClean="0"/>
            </a:lvl3pPr>
            <a:lvl4pPr>
              <a:defRPr lang="en-US" smtClean="0"/>
            </a:lvl4pPr>
            <a:lvl5pPr>
              <a:defRPr lang="en-US"/>
            </a:lvl5pPr>
          </a:lstStyle>
          <a:p>
            <a:r>
              <a:rPr lang="en-US" dirty="0" smtClean="0"/>
              <a:t>Date here</a:t>
            </a:r>
            <a:endParaRPr lang="en-US" dirty="0"/>
          </a:p>
        </p:txBody>
      </p:sp>
      <p:sp>
        <p:nvSpPr>
          <p:cNvPr id="7" name="Text Placeholder 8"/>
          <p:cNvSpPr>
            <a:spLocks noGrp="1"/>
          </p:cNvSpPr>
          <p:nvPr>
            <p:ph type="body" sz="quarter" idx="12" hasCustomPrompt="1"/>
            <p:custDataLst>
              <p:tags r:id="rId2"/>
            </p:custDataLst>
          </p:nvPr>
        </p:nvSpPr>
        <p:spPr>
          <a:xfrm>
            <a:off x="244800" y="4858080"/>
            <a:ext cx="3966838" cy="193899"/>
          </a:xfrm>
          <a:noFill/>
          <a:ln w="6350" cap="flat">
            <a:noFill/>
          </a:ln>
        </p:spPr>
        <p:txBody>
          <a:bodyPr/>
          <a:lstStyle>
            <a:lvl1pPr marL="0" indent="0">
              <a:spcBef>
                <a:spcPts val="0"/>
              </a:spcBef>
              <a:buFontTx/>
              <a:buNone/>
              <a:defRPr sz="1400" baseline="0"/>
            </a:lvl1pPr>
          </a:lstStyle>
          <a:p>
            <a:r>
              <a:rPr lang="en-US" dirty="0" smtClean="0"/>
              <a:t>Report type here</a:t>
            </a:r>
            <a:endParaRPr lang="en-US" dirty="0"/>
          </a:p>
        </p:txBody>
      </p:sp>
      <p:sp>
        <p:nvSpPr>
          <p:cNvPr id="3" name="Title 1"/>
          <p:cNvSpPr>
            <a:spLocks noGrp="1"/>
          </p:cNvSpPr>
          <p:nvPr>
            <p:ph type="ctrTitle" hasCustomPrompt="1"/>
            <p:custDataLst>
              <p:tags r:id="rId3"/>
            </p:custDataLst>
          </p:nvPr>
        </p:nvSpPr>
        <p:spPr>
          <a:xfrm>
            <a:off x="244800" y="3685032"/>
            <a:ext cx="8642350" cy="498598"/>
          </a:xfrm>
          <a:prstGeom prst="rect">
            <a:avLst/>
          </a:prstGeom>
          <a:noFill/>
          <a:ln w="6350" cap="flat">
            <a:noFill/>
          </a:ln>
        </p:spPr>
        <p:txBody>
          <a:bodyPr/>
          <a:lstStyle>
            <a:lvl1pPr algn="l">
              <a:lnSpc>
                <a:spcPct val="90000"/>
              </a:lnSpc>
              <a:defRPr sz="3600" b="0" baseline="0">
                <a:latin typeface="Arial" pitchFamily="34" charset="0"/>
                <a:cs typeface="Arial" pitchFamily="34" charset="0"/>
              </a:defRPr>
            </a:lvl1pPr>
          </a:lstStyle>
          <a:p>
            <a:r>
              <a:rPr lang="en-US" dirty="0" smtClean="0"/>
              <a:t>Presentation title here</a:t>
            </a:r>
            <a:endParaRPr lang="de-DE" dirty="0"/>
          </a:p>
        </p:txBody>
      </p:sp>
      <p:cxnSp>
        <p:nvCxnSpPr>
          <p:cNvPr id="5" name="Straight Connector 4"/>
          <p:cNvCxnSpPr/>
          <p:nvPr>
            <p:custDataLst>
              <p:tags r:id="rId4"/>
            </p:custDataLst>
          </p:nvPr>
        </p:nvCxnSpPr>
        <p:spPr>
          <a:xfrm>
            <a:off x="0" y="3547872"/>
            <a:ext cx="9144000" cy="0"/>
          </a:xfrm>
          <a:prstGeom prst="line">
            <a:avLst/>
          </a:prstGeom>
          <a:ln w="6350" cap="flat">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4" name="Subtitle 2"/>
          <p:cNvSpPr>
            <a:spLocks noGrp="1"/>
          </p:cNvSpPr>
          <p:nvPr>
            <p:ph type="subTitle" idx="1" hasCustomPrompt="1"/>
            <p:custDataLst>
              <p:tags r:id="rId5"/>
            </p:custDataLst>
          </p:nvPr>
        </p:nvSpPr>
        <p:spPr>
          <a:xfrm>
            <a:off x="244800" y="3154680"/>
            <a:ext cx="8642350" cy="249299"/>
          </a:xfrm>
          <a:prstGeom prst="rect">
            <a:avLst/>
          </a:prstGeom>
          <a:noFill/>
          <a:ln w="6350" cap="flat">
            <a:noFill/>
          </a:ln>
        </p:spPr>
        <p:txBody>
          <a:bodyPr/>
          <a:lstStyle>
            <a:lvl1pPr marL="0" indent="0" algn="l">
              <a:lnSpc>
                <a:spcPct val="90000"/>
              </a:lnSpc>
              <a:spcBef>
                <a:spcPts val="900"/>
              </a:spcBef>
              <a:buNone/>
              <a:defRPr sz="1800" b="1" i="0" baseline="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Presentation subtitle or client name here</a:t>
            </a:r>
            <a:endParaRPr lang="en-US" dirty="0"/>
          </a:p>
        </p:txBody>
      </p:sp>
      <p:pic>
        <p:nvPicPr>
          <p:cNvPr id="11" name="Picture 10" descr="Red1.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723900"/>
          </a:xfrm>
          <a:prstGeom prst="rect">
            <a:avLst/>
          </a:prstGeom>
        </p:spPr>
      </p:pic>
    </p:spTree>
    <p:extLst>
      <p:ext uri="{BB962C8B-B14F-4D97-AF65-F5344CB8AC3E}">
        <p14:creationId xmlns:p14="http://schemas.microsoft.com/office/powerpoint/2010/main" val="40064939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T. Kearney Disclaimer 2013">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44800" y="2060575"/>
            <a:ext cx="8642350" cy="221599"/>
          </a:xfrm>
        </p:spPr>
        <p:txBody>
          <a:bodyPr/>
          <a:lstStyle>
            <a:lvl1pPr marL="1588" indent="0">
              <a:spcBef>
                <a:spcPts val="1400"/>
              </a:spcBef>
              <a:buNone/>
              <a:defRPr/>
            </a:lvl1pPr>
            <a:lvl2pPr marL="1588" indent="0">
              <a:spcBef>
                <a:spcPts val="1400"/>
              </a:spcBef>
              <a:buNone/>
              <a:defRPr/>
            </a:lvl2pPr>
            <a:lvl3pPr marL="1588" indent="0">
              <a:spcBef>
                <a:spcPts val="1400"/>
              </a:spcBef>
              <a:buNone/>
              <a:defRPr/>
            </a:lvl3pPr>
            <a:lvl4pPr marL="1588" indent="0">
              <a:spcBef>
                <a:spcPts val="1400"/>
              </a:spcBef>
              <a:buNone/>
              <a:defRPr/>
            </a:lvl4pPr>
            <a:lvl5pPr marL="1588" indent="0">
              <a:spcBef>
                <a:spcPts val="1400"/>
              </a:spcBef>
              <a:buNone/>
              <a:defRPr/>
            </a:lvl5pPr>
          </a:lstStyle>
          <a:p>
            <a:pPr lvl="0"/>
            <a:r>
              <a:rPr lang="en-US" smtClean="0"/>
              <a:t>Click to edit Master text styles</a:t>
            </a:r>
          </a:p>
        </p:txBody>
      </p:sp>
    </p:spTree>
    <p:extLst>
      <p:ext uri="{BB962C8B-B14F-4D97-AF65-F5344CB8AC3E}">
        <p14:creationId xmlns:p14="http://schemas.microsoft.com/office/powerpoint/2010/main" val="30610767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T. Kearney TitleAndText 2013">
    <p:spTree>
      <p:nvGrpSpPr>
        <p:cNvPr id="1" name=""/>
        <p:cNvGrpSpPr/>
        <p:nvPr/>
      </p:nvGrpSpPr>
      <p:grpSpPr>
        <a:xfrm>
          <a:off x="0" y="0"/>
          <a:ext cx="0" cy="0"/>
          <a:chOff x="0" y="0"/>
          <a:chExt cx="0" cy="0"/>
        </a:xfrm>
      </p:grpSpPr>
      <p:sp>
        <p:nvSpPr>
          <p:cNvPr id="19" name="Title Placeholder 1"/>
          <p:cNvSpPr>
            <a:spLocks noGrp="1"/>
          </p:cNvSpPr>
          <p:nvPr>
            <p:ph type="title" hasCustomPrompt="1"/>
          </p:nvPr>
        </p:nvSpPr>
        <p:spPr>
          <a:xfrm>
            <a:off x="244800" y="804672"/>
            <a:ext cx="8640000" cy="332399"/>
          </a:xfrm>
          <a:prstGeom prst="rect">
            <a:avLst/>
          </a:prstGeom>
          <a:noFill/>
          <a:ln>
            <a:noFill/>
          </a:ln>
        </p:spPr>
        <p:txBody>
          <a:bodyPr rtlCol="0"/>
          <a:lstStyle>
            <a:lvl1pPr>
              <a:defRPr/>
            </a:lvl1pPr>
          </a:lstStyle>
          <a:p>
            <a:r>
              <a:rPr lang="en-US" dirty="0" smtClean="0"/>
              <a:t>Headline of maximum two lines here</a:t>
            </a:r>
            <a:endParaRPr lang="en-US" dirty="0"/>
          </a:p>
        </p:txBody>
      </p:sp>
      <p:sp>
        <p:nvSpPr>
          <p:cNvPr id="4" name="Text Placeholder 3"/>
          <p:cNvSpPr>
            <a:spLocks noGrp="1"/>
          </p:cNvSpPr>
          <p:nvPr>
            <p:ph type="body" sz="quarter" idx="10" hasCustomPrompt="1"/>
          </p:nvPr>
        </p:nvSpPr>
        <p:spPr>
          <a:xfrm>
            <a:off x="244475" y="2060575"/>
            <a:ext cx="8640000" cy="1338828"/>
          </a:xfrm>
        </p:spPr>
        <p:txBody>
          <a:bodyPr/>
          <a:lstStyle>
            <a:lvl1pPr>
              <a:defRPr baseline="0"/>
            </a:lvl1pPr>
          </a:lstStyle>
          <a:p>
            <a:pPr lvl="0"/>
            <a:r>
              <a:rPr lang="en-US" dirty="0" smtClean="0"/>
              <a:t>Text on first level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127405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T. Kearney TitleOnly 2013">
    <p:spTree>
      <p:nvGrpSpPr>
        <p:cNvPr id="1" name=""/>
        <p:cNvGrpSpPr/>
        <p:nvPr/>
      </p:nvGrpSpPr>
      <p:grpSpPr>
        <a:xfrm>
          <a:off x="0" y="0"/>
          <a:ext cx="0" cy="0"/>
          <a:chOff x="0" y="0"/>
          <a:chExt cx="0" cy="0"/>
        </a:xfrm>
      </p:grpSpPr>
      <p:sp>
        <p:nvSpPr>
          <p:cNvPr id="19" name="Title Placeholder 1"/>
          <p:cNvSpPr>
            <a:spLocks noGrp="1"/>
          </p:cNvSpPr>
          <p:nvPr>
            <p:ph type="title" hasCustomPrompt="1"/>
          </p:nvPr>
        </p:nvSpPr>
        <p:spPr>
          <a:xfrm>
            <a:off x="244800" y="804672"/>
            <a:ext cx="8640000" cy="332399"/>
          </a:xfrm>
          <a:prstGeom prst="rect">
            <a:avLst/>
          </a:prstGeom>
          <a:noFill/>
          <a:ln>
            <a:noFill/>
          </a:ln>
        </p:spPr>
        <p:txBody>
          <a:bodyPr rtlCol="0"/>
          <a:lstStyle>
            <a:lvl1pPr>
              <a:defRPr/>
            </a:lvl1pPr>
          </a:lstStyle>
          <a:p>
            <a:r>
              <a:rPr lang="en-US" dirty="0" smtClean="0"/>
              <a:t>Headline of maximum two lines here</a:t>
            </a:r>
            <a:endParaRPr lang="en-US" dirty="0"/>
          </a:p>
        </p:txBody>
      </p:sp>
    </p:spTree>
    <p:extLst>
      <p:ext uri="{BB962C8B-B14F-4D97-AF65-F5344CB8AC3E}">
        <p14:creationId xmlns:p14="http://schemas.microsoft.com/office/powerpoint/2010/main" val="7905270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T. Kearney Divider 2013">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244800" y="2157984"/>
            <a:ext cx="8646351" cy="276999"/>
          </a:xfrm>
          <a:ln>
            <a:noFill/>
          </a:ln>
        </p:spPr>
        <p:txBody>
          <a:bodyPr/>
          <a:lstStyle>
            <a:lvl1pPr marL="164592" indent="-164592">
              <a:buFont typeface="Arial" pitchFamily="34" charset="0"/>
              <a:buChar char="•"/>
              <a:defRPr sz="2000" baseline="0"/>
            </a:lvl1pPr>
            <a:lvl2pPr marL="347472" indent="-182880">
              <a:spcBef>
                <a:spcPts val="600"/>
              </a:spcBef>
              <a:buFont typeface="Arial" pitchFamily="34" charset="0"/>
              <a:buChar char="–"/>
              <a:defRPr sz="2000"/>
            </a:lvl2pPr>
            <a:lvl3pPr marL="484632" indent="-137160">
              <a:spcBef>
                <a:spcPts val="200"/>
              </a:spcBef>
              <a:buFont typeface="Arial" pitchFamily="34" charset="0"/>
              <a:buChar char="-"/>
              <a:defRPr sz="2000"/>
            </a:lvl3pPr>
            <a:lvl4pPr>
              <a:defRPr sz="2000"/>
            </a:lvl4pPr>
            <a:lvl5pPr>
              <a:defRPr sz="2000"/>
            </a:lvl5pPr>
          </a:lstStyle>
          <a:p>
            <a:pPr lvl="0"/>
            <a:r>
              <a:rPr lang="en-US" dirty="0" smtClean="0"/>
              <a:t>Divider subsections here</a:t>
            </a:r>
            <a:endParaRPr lang="en-US" dirty="0"/>
          </a:p>
        </p:txBody>
      </p:sp>
      <p:sp>
        <p:nvSpPr>
          <p:cNvPr id="2" name="Title 1"/>
          <p:cNvSpPr>
            <a:spLocks noGrp="1"/>
          </p:cNvSpPr>
          <p:nvPr>
            <p:ph type="title" hasCustomPrompt="1"/>
          </p:nvPr>
        </p:nvSpPr>
        <p:spPr>
          <a:xfrm>
            <a:off x="244800" y="1627632"/>
            <a:ext cx="8646287" cy="338328"/>
          </a:xfrm>
          <a:ln>
            <a:noFill/>
          </a:ln>
        </p:spPr>
        <p:txBody>
          <a:bodyPr/>
          <a:lstStyle>
            <a:lvl1pPr>
              <a:defRPr baseline="0"/>
            </a:lvl1pPr>
          </a:lstStyle>
          <a:p>
            <a:r>
              <a:rPr lang="en-US" dirty="0" smtClean="0"/>
              <a:t>Divider text here</a:t>
            </a:r>
            <a:endParaRPr lang="en-US" dirty="0"/>
          </a:p>
        </p:txBody>
      </p:sp>
    </p:spTree>
    <p:extLst>
      <p:ext uri="{BB962C8B-B14F-4D97-AF65-F5344CB8AC3E}">
        <p14:creationId xmlns:p14="http://schemas.microsoft.com/office/powerpoint/2010/main" val="877220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T. Kearney ClosingPage 2013">
    <p:spTree>
      <p:nvGrpSpPr>
        <p:cNvPr id="1" name=""/>
        <p:cNvGrpSpPr/>
        <p:nvPr/>
      </p:nvGrpSpPr>
      <p:grpSpPr>
        <a:xfrm>
          <a:off x="0" y="0"/>
          <a:ext cx="0" cy="0"/>
          <a:chOff x="0" y="0"/>
          <a:chExt cx="0" cy="0"/>
        </a:xfrm>
      </p:grpSpPr>
      <p:pic>
        <p:nvPicPr>
          <p:cNvPr id="3" name="Picture 2" descr="006_Sig-for-last-page.jpg"/>
          <p:cNvPicPr>
            <a:picLocks noChangeAspect="1"/>
          </p:cNvPicPr>
          <p:nvPr userDrawn="1"/>
        </p:nvPicPr>
        <p:blipFill>
          <a:blip r:embed="rId5" cstate="print"/>
          <a:srcRect l="399"/>
          <a:stretch>
            <a:fillRect/>
          </a:stretch>
        </p:blipFill>
        <p:spPr>
          <a:xfrm>
            <a:off x="0" y="4631436"/>
            <a:ext cx="9107488" cy="2226564"/>
          </a:xfrm>
          <a:prstGeom prst="rect">
            <a:avLst/>
          </a:prstGeom>
        </p:spPr>
      </p:pic>
      <p:cxnSp>
        <p:nvCxnSpPr>
          <p:cNvPr id="4" name="Straight Connector 3"/>
          <p:cNvCxnSpPr/>
          <p:nvPr>
            <p:custDataLst>
              <p:tags r:id="rId1"/>
            </p:custDataLst>
          </p:nvPr>
        </p:nvCxnSpPr>
        <p:spPr>
          <a:xfrm>
            <a:off x="0" y="1627632"/>
            <a:ext cx="9144000" cy="0"/>
          </a:xfrm>
          <a:prstGeom prst="line">
            <a:avLst/>
          </a:prstGeom>
          <a:ln w="3175"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userDrawn="1">
            <p:custDataLst>
              <p:tags r:id="rId2"/>
            </p:custDataLst>
            <p:extLst>
              <p:ext uri="{D42A27DB-BD31-4B8C-83A1-F6EECF244321}">
                <p14:modId xmlns:p14="http://schemas.microsoft.com/office/powerpoint/2010/main" val="892723402"/>
              </p:ext>
            </p:extLst>
          </p:nvPr>
        </p:nvGraphicFramePr>
        <p:xfrm>
          <a:off x="244800" y="3076180"/>
          <a:ext cx="8640608" cy="1973000"/>
        </p:xfrm>
        <a:graphic>
          <a:graphicData uri="http://schemas.openxmlformats.org/drawingml/2006/table">
            <a:tbl>
              <a:tblPr firstRow="1" bandRow="1">
                <a:tableStyleId>{2D5ABB26-0587-4C30-8999-92F81FD0307C}</a:tableStyleId>
              </a:tblPr>
              <a:tblGrid>
                <a:gridCol w="1080076"/>
                <a:gridCol w="1080076"/>
                <a:gridCol w="1080076"/>
                <a:gridCol w="1080076"/>
                <a:gridCol w="1080076"/>
                <a:gridCol w="1080076"/>
                <a:gridCol w="1080076"/>
                <a:gridCol w="1080076"/>
              </a:tblGrid>
              <a:tr h="365755">
                <a:tc>
                  <a:txBody>
                    <a:bodyPr/>
                    <a:lstStyle/>
                    <a:p>
                      <a:pPr>
                        <a:lnSpc>
                          <a:spcPts val="1100"/>
                        </a:lnSpc>
                      </a:pPr>
                      <a:r>
                        <a:rPr lang="en-US" sz="900" b="1" dirty="0" smtClean="0">
                          <a:latin typeface="Arial"/>
                        </a:rPr>
                        <a:t>Americas</a:t>
                      </a: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nSpc>
                          <a:spcPts val="1100"/>
                        </a:lnSpc>
                      </a:pPr>
                      <a:r>
                        <a:rPr lang="en-US" sz="900" dirty="0" smtClean="0">
                          <a:latin typeface="Arial"/>
                        </a:rPr>
                        <a:t>Atlanta</a:t>
                      </a:r>
                    </a:p>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solidFill>
                            <a:schemeClr val="tx1"/>
                          </a:solidFill>
                          <a:latin typeface="+mn-lt"/>
                        </a:rPr>
                        <a:t>Bogot</a:t>
                      </a:r>
                      <a:r>
                        <a:rPr lang="en-US" sz="900" kern="1200" dirty="0" smtClean="0">
                          <a:solidFill>
                            <a:schemeClr val="tx1"/>
                          </a:solidFill>
                          <a:effectLst/>
                          <a:latin typeface="+mn-lt"/>
                          <a:ea typeface="+mn-ea"/>
                          <a:cs typeface="+mn-cs"/>
                        </a:rPr>
                        <a:t>á</a:t>
                      </a:r>
                      <a:endParaRPr lang="en-US" sz="900" dirty="0" smtClean="0">
                        <a:solidFill>
                          <a:schemeClr val="tx1"/>
                        </a:solidFill>
                        <a:latin typeface="+mn-lt"/>
                      </a:endParaRP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Calgary</a:t>
                      </a:r>
                      <a:endParaRPr lang="en-US" sz="900" dirty="0" smtClean="0">
                        <a:latin typeface="Arial"/>
                      </a:endParaRPr>
                    </a:p>
                    <a:p>
                      <a:pPr>
                        <a:lnSpc>
                          <a:spcPts val="1100"/>
                        </a:lnSpc>
                      </a:pPr>
                      <a:r>
                        <a:rPr lang="en-US" sz="900" dirty="0" smtClean="0">
                          <a:latin typeface="Arial"/>
                        </a:rPr>
                        <a:t>Chicago </a:t>
                      </a: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Dallas</a:t>
                      </a:r>
                      <a:endParaRPr lang="en-US" sz="900" dirty="0" smtClean="0">
                        <a:latin typeface="Arial"/>
                      </a:endParaRPr>
                    </a:p>
                    <a:p>
                      <a:pPr>
                        <a:lnSpc>
                          <a:spcPts val="1100"/>
                        </a:lnSpc>
                      </a:pPr>
                      <a:r>
                        <a:rPr lang="en-US" sz="900" dirty="0" smtClean="0">
                          <a:latin typeface="Arial"/>
                        </a:rPr>
                        <a:t>Detroit</a:t>
                      </a: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Houston</a:t>
                      </a:r>
                      <a:endParaRPr lang="en-US" sz="900" b="1" dirty="0" smtClean="0">
                        <a:latin typeface="Arial"/>
                      </a:endParaRPr>
                    </a:p>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Arial"/>
                        </a:rPr>
                        <a:t>Mexico City</a:t>
                      </a: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New York</a:t>
                      </a:r>
                      <a:endParaRPr lang="en-US" sz="900" dirty="0" smtClean="0">
                        <a:latin typeface="Arial"/>
                      </a:endParaRPr>
                    </a:p>
                    <a:p>
                      <a:pPr>
                        <a:lnSpc>
                          <a:spcPts val="1100"/>
                        </a:lnSpc>
                      </a:pPr>
                      <a:r>
                        <a:rPr lang="en-US" sz="900" dirty="0" smtClean="0">
                          <a:latin typeface="Arial"/>
                        </a:rPr>
                        <a:t>Palo Alto</a:t>
                      </a: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San Francisco</a:t>
                      </a:r>
                    </a:p>
                    <a:p>
                      <a:pPr marL="0" marR="0" indent="0" algn="l" defTabSz="914400" rtl="0" eaLnBrk="1" fontAlgn="auto" latinLnBrk="0" hangingPunct="1">
                        <a:lnSpc>
                          <a:spcPts val="1100"/>
                        </a:lnSpc>
                        <a:spcBef>
                          <a:spcPts val="0"/>
                        </a:spcBef>
                        <a:spcAft>
                          <a:spcPts val="0"/>
                        </a:spcAft>
                        <a:buClrTx/>
                        <a:buSzTx/>
                        <a:buFontTx/>
                        <a:buNone/>
                        <a:tabLst/>
                        <a:defRPr/>
                      </a:pPr>
                      <a:r>
                        <a:rPr lang="en-US" sz="900" dirty="0" smtClean="0">
                          <a:latin typeface="+mn-lt"/>
                        </a:rPr>
                        <a:t>São Paulo</a:t>
                      </a:r>
                      <a:endParaRPr lang="en-US" sz="900" dirty="0" smtClean="0">
                        <a:latin typeface="Arial"/>
                      </a:endParaRP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c>
                  <a:txBody>
                    <a:bodyPr/>
                    <a:lstStyle/>
                    <a:p>
                      <a:pPr>
                        <a:lnSpc>
                          <a:spcPts val="1100"/>
                        </a:lnSpc>
                      </a:pPr>
                      <a:r>
                        <a:rPr lang="en-US" sz="900" dirty="0" smtClean="0">
                          <a:latin typeface="+mn-lt"/>
                        </a:rPr>
                        <a:t>Toronto</a:t>
                      </a:r>
                    </a:p>
                    <a:p>
                      <a:pPr>
                        <a:lnSpc>
                          <a:spcPts val="1100"/>
                        </a:lnSpc>
                      </a:pPr>
                      <a:r>
                        <a:rPr lang="en-US" sz="900" dirty="0" smtClean="0">
                          <a:latin typeface="+mn-lt"/>
                        </a:rPr>
                        <a:t>Washington,</a:t>
                      </a:r>
                      <a:r>
                        <a:rPr lang="en-US" sz="700" dirty="0" smtClean="0">
                          <a:latin typeface="+mn-lt"/>
                        </a:rPr>
                        <a:t> </a:t>
                      </a:r>
                      <a:r>
                        <a:rPr lang="en-US" sz="900" dirty="0" smtClean="0">
                          <a:latin typeface="+mn-lt"/>
                        </a:rPr>
                        <a:t>D.C.</a:t>
                      </a:r>
                      <a:endParaRPr lang="en-US" sz="900" dirty="0">
                        <a:latin typeface="Arial"/>
                        <a:cs typeface="Arial" pitchFamily="34" charset="0"/>
                      </a:endParaRPr>
                    </a:p>
                  </a:txBody>
                  <a:tcPr marL="0" marR="0" marT="36000" marB="108000">
                    <a:lnT w="3175"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noFill/>
                  </a:tcPr>
                </a:tc>
              </a:tr>
              <a:tr h="203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smtClean="0">
                          <a:latin typeface="Arial"/>
                        </a:rPr>
                        <a:t>Asia Pacific</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Bangkok</a:t>
                      </a:r>
                    </a:p>
                    <a:p>
                      <a:pPr>
                        <a:lnSpc>
                          <a:spcPts val="1100"/>
                        </a:lnSpc>
                      </a:pPr>
                      <a:r>
                        <a:rPr lang="en-US" sz="900" dirty="0" smtClean="0">
                          <a:latin typeface="Arial"/>
                        </a:rPr>
                        <a:t>Beijing</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Hong Kong</a:t>
                      </a:r>
                    </a:p>
                    <a:p>
                      <a:pPr>
                        <a:lnSpc>
                          <a:spcPts val="1100"/>
                        </a:lnSpc>
                      </a:pPr>
                      <a:r>
                        <a:rPr lang="en-US" sz="900" dirty="0" smtClean="0">
                          <a:latin typeface="Arial"/>
                        </a:rPr>
                        <a:t>Jakarta</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Kuala Lumpur</a:t>
                      </a:r>
                    </a:p>
                    <a:p>
                      <a:pPr>
                        <a:lnSpc>
                          <a:spcPts val="1100"/>
                        </a:lnSpc>
                      </a:pPr>
                      <a:r>
                        <a:rPr lang="en-US" sz="900" dirty="0" smtClean="0">
                          <a:latin typeface="Arial"/>
                        </a:rPr>
                        <a:t>Melbourne</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Mumbai</a:t>
                      </a:r>
                    </a:p>
                    <a:p>
                      <a:pPr>
                        <a:lnSpc>
                          <a:spcPts val="1100"/>
                        </a:lnSpc>
                      </a:pPr>
                      <a:r>
                        <a:rPr lang="en-US" sz="900" dirty="0" smtClean="0">
                          <a:latin typeface="Arial"/>
                        </a:rPr>
                        <a:t>New Delhi</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Seoul</a:t>
                      </a:r>
                    </a:p>
                    <a:p>
                      <a:pPr>
                        <a:lnSpc>
                          <a:spcPts val="1100"/>
                        </a:lnSpc>
                      </a:pPr>
                      <a:r>
                        <a:rPr lang="en-US" sz="900" dirty="0" smtClean="0">
                          <a:latin typeface="Arial"/>
                        </a:rPr>
                        <a:t>Shanghai</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Singapore</a:t>
                      </a:r>
                    </a:p>
                    <a:p>
                      <a:pPr>
                        <a:lnSpc>
                          <a:spcPts val="1100"/>
                        </a:lnSpc>
                      </a:pPr>
                      <a:r>
                        <a:rPr lang="en-US" sz="900" dirty="0" smtClean="0">
                          <a:latin typeface="Arial"/>
                        </a:rPr>
                        <a:t>Sydney</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Tokyo</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r>
              <a:tr h="702592">
                <a:tc>
                  <a:txBody>
                    <a:bodyPr/>
                    <a:lstStyle/>
                    <a:p>
                      <a:r>
                        <a:rPr lang="en-US" sz="900" b="1" dirty="0" smtClean="0">
                          <a:latin typeface="Arial"/>
                        </a:rPr>
                        <a:t>Europe</a:t>
                      </a:r>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Amsterdam </a:t>
                      </a:r>
                    </a:p>
                    <a:p>
                      <a:pPr>
                        <a:lnSpc>
                          <a:spcPts val="1100"/>
                        </a:lnSpc>
                      </a:pPr>
                      <a:r>
                        <a:rPr lang="en-US" sz="900" dirty="0" smtClean="0">
                          <a:latin typeface="Arial"/>
                        </a:rPr>
                        <a:t>Berlin </a:t>
                      </a:r>
                    </a:p>
                    <a:p>
                      <a:pPr>
                        <a:lnSpc>
                          <a:spcPts val="1100"/>
                        </a:lnSpc>
                      </a:pPr>
                      <a:r>
                        <a:rPr lang="en-US" sz="900" dirty="0" smtClean="0">
                          <a:latin typeface="Arial"/>
                        </a:rPr>
                        <a:t>Brussels</a:t>
                      </a:r>
                    </a:p>
                    <a:p>
                      <a:pPr>
                        <a:lnSpc>
                          <a:spcPts val="1100"/>
                        </a:lnSpc>
                      </a:pPr>
                      <a:r>
                        <a:rPr lang="en-US" sz="900" dirty="0" smtClean="0">
                          <a:latin typeface="Arial"/>
                        </a:rPr>
                        <a:t>Bucharest</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Budapest</a:t>
                      </a:r>
                    </a:p>
                    <a:p>
                      <a:pPr>
                        <a:lnSpc>
                          <a:spcPts val="1100"/>
                        </a:lnSpc>
                      </a:pPr>
                      <a:r>
                        <a:rPr lang="en-US" sz="900" dirty="0" smtClean="0">
                          <a:latin typeface="Arial"/>
                        </a:rPr>
                        <a:t>Copenhagen</a:t>
                      </a:r>
                    </a:p>
                    <a:p>
                      <a:pPr>
                        <a:lnSpc>
                          <a:spcPts val="1100"/>
                        </a:lnSpc>
                      </a:pPr>
                      <a:r>
                        <a:rPr lang="en-US" sz="900" dirty="0" smtClean="0">
                          <a:latin typeface="+mn-lt"/>
                        </a:rPr>
                        <a:t>Düsseldorf</a:t>
                      </a:r>
                    </a:p>
                    <a:p>
                      <a:pPr>
                        <a:lnSpc>
                          <a:spcPts val="1100"/>
                        </a:lnSpc>
                      </a:pPr>
                      <a:r>
                        <a:rPr lang="en-US" sz="900" dirty="0" smtClean="0">
                          <a:latin typeface="Arial"/>
                        </a:rPr>
                        <a:t>Frankfurt</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Helsinki</a:t>
                      </a:r>
                    </a:p>
                    <a:p>
                      <a:pPr>
                        <a:lnSpc>
                          <a:spcPts val="1100"/>
                        </a:lnSpc>
                      </a:pPr>
                      <a:r>
                        <a:rPr lang="en-US" sz="900" dirty="0" smtClean="0">
                          <a:latin typeface="Arial"/>
                        </a:rPr>
                        <a:t>Istanbul</a:t>
                      </a:r>
                    </a:p>
                    <a:p>
                      <a:pPr>
                        <a:lnSpc>
                          <a:spcPts val="1100"/>
                        </a:lnSpc>
                      </a:pPr>
                      <a:r>
                        <a:rPr lang="en-US" sz="900" dirty="0" smtClean="0">
                          <a:latin typeface="Arial"/>
                        </a:rPr>
                        <a:t>Kiev</a:t>
                      </a:r>
                    </a:p>
                    <a:p>
                      <a:pPr>
                        <a:lnSpc>
                          <a:spcPts val="1100"/>
                        </a:lnSpc>
                      </a:pPr>
                      <a:r>
                        <a:rPr lang="en-US" sz="900" dirty="0" smtClean="0">
                          <a:latin typeface="Arial"/>
                        </a:rPr>
                        <a:t>Lisbon</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Ljubljana</a:t>
                      </a:r>
                    </a:p>
                    <a:p>
                      <a:pPr>
                        <a:lnSpc>
                          <a:spcPts val="1100"/>
                        </a:lnSpc>
                      </a:pPr>
                      <a:r>
                        <a:rPr lang="en-US" sz="900" dirty="0" smtClean="0">
                          <a:latin typeface="Arial"/>
                        </a:rPr>
                        <a:t>London</a:t>
                      </a:r>
                    </a:p>
                    <a:p>
                      <a:pPr>
                        <a:lnSpc>
                          <a:spcPts val="1100"/>
                        </a:lnSpc>
                      </a:pPr>
                      <a:r>
                        <a:rPr lang="en-US" sz="900" dirty="0" smtClean="0">
                          <a:latin typeface="Arial"/>
                        </a:rPr>
                        <a:t>Madrid</a:t>
                      </a:r>
                    </a:p>
                    <a:p>
                      <a:pPr>
                        <a:lnSpc>
                          <a:spcPts val="1100"/>
                        </a:lnSpc>
                      </a:pPr>
                      <a:r>
                        <a:rPr lang="en-US" sz="900" dirty="0" smtClean="0">
                          <a:latin typeface="Arial"/>
                        </a:rPr>
                        <a:t>Milan</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Moscow</a:t>
                      </a:r>
                    </a:p>
                    <a:p>
                      <a:pPr>
                        <a:lnSpc>
                          <a:spcPts val="1100"/>
                        </a:lnSpc>
                      </a:pPr>
                      <a:r>
                        <a:rPr lang="en-US" sz="900" dirty="0" smtClean="0">
                          <a:latin typeface="Arial"/>
                        </a:rPr>
                        <a:t>Munich</a:t>
                      </a:r>
                      <a:br>
                        <a:rPr lang="en-US" sz="900" dirty="0" smtClean="0">
                          <a:latin typeface="Arial"/>
                        </a:rPr>
                      </a:br>
                      <a:r>
                        <a:rPr lang="en-US" sz="900" dirty="0" smtClean="0">
                          <a:latin typeface="Arial"/>
                        </a:rPr>
                        <a:t>Oslo</a:t>
                      </a:r>
                    </a:p>
                    <a:p>
                      <a:pPr>
                        <a:lnSpc>
                          <a:spcPts val="1100"/>
                        </a:lnSpc>
                      </a:pPr>
                      <a:r>
                        <a:rPr lang="en-US" sz="900" dirty="0" smtClean="0">
                          <a:latin typeface="Arial"/>
                        </a:rPr>
                        <a:t>Paris</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Prague</a:t>
                      </a:r>
                    </a:p>
                    <a:p>
                      <a:pPr>
                        <a:lnSpc>
                          <a:spcPts val="1100"/>
                        </a:lnSpc>
                      </a:pPr>
                      <a:r>
                        <a:rPr lang="en-US" sz="900" dirty="0" smtClean="0">
                          <a:latin typeface="Arial"/>
                        </a:rPr>
                        <a:t>Rome</a:t>
                      </a:r>
                    </a:p>
                    <a:p>
                      <a:pPr>
                        <a:lnSpc>
                          <a:spcPts val="1100"/>
                        </a:lnSpc>
                      </a:pPr>
                      <a:r>
                        <a:rPr lang="en-US" sz="900" dirty="0" smtClean="0">
                          <a:latin typeface="Arial"/>
                        </a:rPr>
                        <a:t>Stockholm</a:t>
                      </a:r>
                    </a:p>
                    <a:p>
                      <a:pPr>
                        <a:lnSpc>
                          <a:spcPts val="1100"/>
                        </a:lnSpc>
                      </a:pPr>
                      <a:r>
                        <a:rPr lang="en-US" sz="900" dirty="0" smtClean="0">
                          <a:latin typeface="Arial"/>
                        </a:rPr>
                        <a:t>Stuttgart</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Vienna</a:t>
                      </a:r>
                    </a:p>
                    <a:p>
                      <a:pPr>
                        <a:lnSpc>
                          <a:spcPts val="1100"/>
                        </a:lnSpc>
                      </a:pPr>
                      <a:r>
                        <a:rPr lang="en-US" sz="900" dirty="0" smtClean="0">
                          <a:latin typeface="Arial"/>
                        </a:rPr>
                        <a:t>Warsaw</a:t>
                      </a:r>
                    </a:p>
                    <a:p>
                      <a:pPr>
                        <a:lnSpc>
                          <a:spcPts val="1100"/>
                        </a:lnSpc>
                      </a:pPr>
                      <a:r>
                        <a:rPr lang="en-US" sz="900" dirty="0" smtClean="0">
                          <a:latin typeface="Arial"/>
                        </a:rPr>
                        <a:t>Zurich</a:t>
                      </a:r>
                    </a:p>
                  </a:txBody>
                  <a:tcPr marL="0" marR="0" marT="36000" marB="108000">
                    <a:lnL>
                      <a:noFill/>
                    </a:lnL>
                    <a:lnR>
                      <a:noFill/>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r>
              <a:tr h="3039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smtClean="0">
                          <a:latin typeface="Arial"/>
                        </a:rPr>
                        <a:t>Middle East </a:t>
                      </a:r>
                      <a:br>
                        <a:rPr lang="en-US" sz="900" b="1" dirty="0" smtClean="0">
                          <a:latin typeface="Arial"/>
                        </a:rPr>
                      </a:br>
                      <a:r>
                        <a:rPr lang="en-US" sz="900" b="1" dirty="0" smtClean="0">
                          <a:latin typeface="Arial"/>
                        </a:rPr>
                        <a:t>and Africa</a:t>
                      </a: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Abu Dhabi</a:t>
                      </a:r>
                    </a:p>
                    <a:p>
                      <a:pPr>
                        <a:lnSpc>
                          <a:spcPts val="1100"/>
                        </a:lnSpc>
                      </a:pPr>
                      <a:r>
                        <a:rPr lang="en-US" sz="900" dirty="0" smtClean="0">
                          <a:latin typeface="Arial"/>
                        </a:rPr>
                        <a:t>Dubai</a:t>
                      </a: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100"/>
                        </a:lnSpc>
                      </a:pPr>
                      <a:r>
                        <a:rPr lang="en-US" sz="900" dirty="0" smtClean="0">
                          <a:latin typeface="Arial"/>
                        </a:rPr>
                        <a:t>Johannesburg</a:t>
                      </a:r>
                    </a:p>
                    <a:p>
                      <a:pPr>
                        <a:lnSpc>
                          <a:spcPts val="1100"/>
                        </a:lnSpc>
                      </a:pPr>
                      <a:r>
                        <a:rPr lang="en-US" sz="900" dirty="0" smtClean="0">
                          <a:latin typeface="Arial"/>
                        </a:rPr>
                        <a:t>Manama</a:t>
                      </a: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dirty="0" smtClean="0">
                          <a:latin typeface="Arial"/>
                        </a:rPr>
                        <a:t>Riyadh</a:t>
                      </a:r>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latin typeface="Arial"/>
                        <a:cs typeface="Arial" pitchFamily="34" charset="0"/>
                      </a:endParaRPr>
                    </a:p>
                  </a:txBody>
                  <a:tcPr marL="0" marR="0" marT="36000" marB="108000">
                    <a:lnL>
                      <a:noFill/>
                    </a:lnL>
                    <a:lnR>
                      <a:noFill/>
                    </a:lnR>
                    <a:lnT w="6350" cap="flat" cmpd="sng" algn="ctr">
                      <a:solidFill>
                        <a:schemeClr val="accent3"/>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TextBox 5"/>
          <p:cNvSpPr txBox="1"/>
          <p:nvPr userDrawn="1">
            <p:custDataLst>
              <p:tags r:id="rId3"/>
            </p:custDataLst>
          </p:nvPr>
        </p:nvSpPr>
        <p:spPr bwMode="gray">
          <a:xfrm>
            <a:off x="244800" y="1700784"/>
            <a:ext cx="8640608" cy="1296168"/>
          </a:xfrm>
          <a:prstGeom prst="rect">
            <a:avLst/>
          </a:prstGeom>
          <a:noFill/>
          <a:ln w="6350" cap="rnd">
            <a:noFill/>
          </a:ln>
        </p:spPr>
        <p:txBody>
          <a:bodyPr wrap="square" lIns="0" tIns="0" rIns="0" bIns="0" rtlCol="0" anchor="t" anchorCtr="0">
            <a:noAutofit/>
          </a:bodyPr>
          <a:lstStyle/>
          <a:p>
            <a:r>
              <a:rPr lang="en-US" sz="1400" dirty="0" smtClean="0">
                <a:latin typeface="Arial" pitchFamily="34" charset="0"/>
                <a:cs typeface="Arial" pitchFamily="34" charset="0"/>
              </a:rPr>
              <a:t>A.T. Kearney is a global team of forward-thinking partners that delivers immediate impact and growing </a:t>
            </a:r>
            <a:br>
              <a:rPr lang="en-US" sz="1400" dirty="0" smtClean="0">
                <a:latin typeface="Arial" pitchFamily="34" charset="0"/>
                <a:cs typeface="Arial" pitchFamily="34" charset="0"/>
              </a:rPr>
            </a:br>
            <a:r>
              <a:rPr lang="en-US" sz="1400" dirty="0" smtClean="0">
                <a:latin typeface="Arial" pitchFamily="34" charset="0"/>
                <a:cs typeface="Arial" pitchFamily="34" charset="0"/>
              </a:rPr>
              <a:t>advantage for its clients. We are passionate problem solvers who excel in collaborating across borders to </a:t>
            </a:r>
            <a:br>
              <a:rPr lang="en-US" sz="1400" dirty="0" smtClean="0">
                <a:latin typeface="Arial" pitchFamily="34" charset="0"/>
                <a:cs typeface="Arial" pitchFamily="34" charset="0"/>
              </a:rPr>
            </a:br>
            <a:r>
              <a:rPr lang="en-US" sz="1400" dirty="0" smtClean="0">
                <a:latin typeface="Arial" pitchFamily="34" charset="0"/>
                <a:cs typeface="Arial" pitchFamily="34" charset="0"/>
              </a:rPr>
              <a:t>co-create and realize elegantly simple, practical, and sustainable results. Since 1926, we have been trusted </a:t>
            </a:r>
            <a:br>
              <a:rPr lang="en-US" sz="1400" dirty="0" smtClean="0">
                <a:latin typeface="Arial" pitchFamily="34" charset="0"/>
                <a:cs typeface="Arial" pitchFamily="34" charset="0"/>
              </a:rPr>
            </a:br>
            <a:r>
              <a:rPr lang="en-US" sz="1400" dirty="0" smtClean="0">
                <a:latin typeface="Arial" pitchFamily="34" charset="0"/>
                <a:cs typeface="Arial" pitchFamily="34" charset="0"/>
              </a:rPr>
              <a:t>advisors on the most mission-critical issues to the world’s leading organizations across all major industries </a:t>
            </a:r>
            <a:br>
              <a:rPr lang="en-US" sz="1400" dirty="0" smtClean="0">
                <a:latin typeface="Arial" pitchFamily="34" charset="0"/>
                <a:cs typeface="Arial" pitchFamily="34" charset="0"/>
              </a:rPr>
            </a:br>
            <a:r>
              <a:rPr lang="en-US" sz="1400" dirty="0" smtClean="0">
                <a:latin typeface="Arial" pitchFamily="34" charset="0"/>
                <a:cs typeface="Arial" pitchFamily="34" charset="0"/>
              </a:rPr>
              <a:t>and service sectors. A.T. Kearney has 59 offices located in major business centers across 40 countries.</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1290279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9"/>
            </p:custDataLst>
            <p:extLst>
              <p:ext uri="{D42A27DB-BD31-4B8C-83A1-F6EECF244321}">
                <p14:modId xmlns:p14="http://schemas.microsoft.com/office/powerpoint/2010/main" val="23599017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354"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244507" y="804672"/>
            <a:ext cx="8641080" cy="338328"/>
          </a:xfrm>
          <a:prstGeom prst="rect">
            <a:avLst/>
          </a:prstGeom>
          <a:noFill/>
          <a:ln w="6350">
            <a:noFill/>
            <a:miter lim="800000"/>
          </a:ln>
        </p:spPr>
        <p:txBody>
          <a:bodyPr vert="horz" wrap="square" lIns="0" tIns="0" rIns="0" bIns="0" rtlCol="0" anchor="t" anchorCtr="0">
            <a:spAutoFit/>
          </a:bodyPr>
          <a:lstStyle/>
          <a:p>
            <a:r>
              <a:rPr lang="en-US" dirty="0" smtClean="0"/>
              <a:t>Headline of maximum two lines here</a:t>
            </a:r>
            <a:endParaRPr lang="en-US" dirty="0"/>
          </a:p>
        </p:txBody>
      </p:sp>
      <p:sp>
        <p:nvSpPr>
          <p:cNvPr id="3" name="Text Placeholder 2"/>
          <p:cNvSpPr>
            <a:spLocks noGrp="1"/>
          </p:cNvSpPr>
          <p:nvPr>
            <p:ph type="body" idx="1"/>
          </p:nvPr>
        </p:nvSpPr>
        <p:spPr>
          <a:xfrm>
            <a:off x="244507" y="2057400"/>
            <a:ext cx="8641080" cy="1338828"/>
          </a:xfrm>
          <a:prstGeom prst="rect">
            <a:avLst/>
          </a:prstGeom>
          <a:noFill/>
          <a:ln w="6350">
            <a:noFill/>
            <a:miter lim="800000"/>
          </a:ln>
        </p:spPr>
        <p:txBody>
          <a:bodyPr vert="horz" lIns="0" tIns="0" rIns="0" bIns="0" rtlCol="0">
            <a:spAutoFit/>
          </a:bodyPr>
          <a:lstStyle/>
          <a:p>
            <a:pPr lvl="0"/>
            <a:r>
              <a:rPr lang="en-US" dirty="0" smtClean="0"/>
              <a:t>Text on first level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Box 13"/>
          <p:cNvSpPr txBox="1"/>
          <p:nvPr/>
        </p:nvSpPr>
        <p:spPr>
          <a:xfrm>
            <a:off x="6816436" y="6610644"/>
            <a:ext cx="1832233" cy="123111"/>
          </a:xfrm>
          <a:prstGeom prst="rect">
            <a:avLst/>
          </a:prstGeom>
          <a:noFill/>
          <a:ln w="6350">
            <a:noFill/>
            <a:miter lim="800000"/>
          </a:ln>
        </p:spPr>
        <p:txBody>
          <a:bodyPr wrap="none" lIns="0" tIns="0" rIns="0" bIns="0" rtlCol="0" anchor="b" anchorCtr="0">
            <a:spAutoFit/>
          </a:bodyPr>
          <a:lstStyle/>
          <a:p>
            <a:pPr algn="r"/>
            <a:r>
              <a:rPr lang="en-US" sz="800" dirty="0">
                <a:solidFill>
                  <a:schemeClr val="accent3"/>
                </a:solidFill>
                <a:latin typeface="Arial "/>
              </a:rPr>
              <a:t>A.T. Kearney </a:t>
            </a:r>
            <a:r>
              <a:rPr lang="en-US" sz="800" dirty="0" smtClean="0">
                <a:solidFill>
                  <a:schemeClr val="accent3"/>
                </a:solidFill>
                <a:latin typeface="Arial "/>
              </a:rPr>
              <a:t>xx/00000/Unique</a:t>
            </a:r>
            <a:r>
              <a:rPr lang="en-US" sz="800" baseline="0" dirty="0" smtClean="0">
                <a:solidFill>
                  <a:schemeClr val="accent3"/>
                </a:solidFill>
                <a:latin typeface="Arial "/>
              </a:rPr>
              <a:t> Identifier</a:t>
            </a:r>
            <a:endParaRPr lang="en-US" sz="800" dirty="0">
              <a:solidFill>
                <a:schemeClr val="accent3"/>
              </a:solidFill>
              <a:latin typeface="Arial "/>
            </a:endParaRPr>
          </a:p>
        </p:txBody>
      </p:sp>
      <p:sp>
        <p:nvSpPr>
          <p:cNvPr id="15" name="TextBox 14"/>
          <p:cNvSpPr txBox="1"/>
          <p:nvPr/>
        </p:nvSpPr>
        <p:spPr>
          <a:xfrm>
            <a:off x="8641893" y="6595256"/>
            <a:ext cx="265176" cy="138499"/>
          </a:xfrm>
          <a:prstGeom prst="rect">
            <a:avLst/>
          </a:prstGeom>
          <a:noFill/>
          <a:ln w="6350">
            <a:noFill/>
            <a:miter lim="800000"/>
          </a:ln>
        </p:spPr>
        <p:txBody>
          <a:bodyPr wrap="none" lIns="0" tIns="0" rIns="0" bIns="0" rtlCol="0" anchor="b" anchorCtr="0">
            <a:noAutofit/>
          </a:bodyPr>
          <a:lstStyle/>
          <a:p>
            <a:pPr algn="r"/>
            <a:fld id="{6CE8C368-3382-4C28-AE75-DF7C05ACA19D}" type="slidenum">
              <a:rPr lang="en-US" sz="900">
                <a:solidFill>
                  <a:srgbClr val="ADABA1"/>
                </a:solidFill>
              </a:rPr>
              <a:pPr algn="r"/>
              <a:t>‹#›</a:t>
            </a:fld>
            <a:endParaRPr lang="en-US" sz="900" dirty="0">
              <a:solidFill>
                <a:srgbClr val="ADABA1"/>
              </a:solidFill>
            </a:endParaRPr>
          </a:p>
        </p:txBody>
      </p:sp>
      <p:pic>
        <p:nvPicPr>
          <p:cNvPr id="13" name="Picture 12" descr="White1.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320400"/>
            <a:ext cx="9144000" cy="279400"/>
          </a:xfrm>
          <a:prstGeom prst="rect">
            <a:avLst/>
          </a:prstGeom>
        </p:spPr>
      </p:pic>
    </p:spTree>
    <p:extLst>
      <p:ext uri="{BB962C8B-B14F-4D97-AF65-F5344CB8AC3E}">
        <p14:creationId xmlns:p14="http://schemas.microsoft.com/office/powerpoint/2010/main" val="1941171506"/>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70" r:id="rId3"/>
    <p:sldLayoutId id="2147483662" r:id="rId4"/>
    <p:sldLayoutId id="2147483663" r:id="rId5"/>
    <p:sldLayoutId id="2147483664" r:id="rId6"/>
  </p:sldLayoutIdLst>
  <p:timing>
    <p:tnLst>
      <p:par>
        <p:cTn id="1" dur="indefinite" restart="never" nodeType="tmRoot"/>
      </p:par>
    </p:tnLst>
  </p:timing>
  <p:hf sldNum="0" hdr="0" ftr="0" dt="0"/>
  <p:txStyles>
    <p:titleStyle>
      <a:lvl1pPr marL="0" indent="0" algn="l" defTabSz="914400" rtl="0" eaLnBrk="1" latinLnBrk="0" hangingPunct="1">
        <a:lnSpc>
          <a:spcPct val="90000"/>
        </a:lnSpc>
        <a:spcBef>
          <a:spcPct val="0"/>
        </a:spcBef>
        <a:buNone/>
        <a:defRPr sz="2400" b="0" kern="1200" baseline="0">
          <a:solidFill>
            <a:schemeClr val="tx1"/>
          </a:solidFill>
          <a:latin typeface="Arial" pitchFamily="34" charset="0"/>
          <a:ea typeface="+mj-ea"/>
          <a:cs typeface="Arial" pitchFamily="34" charset="0"/>
        </a:defRPr>
      </a:lvl1pPr>
    </p:titleStyle>
    <p:bodyStyle>
      <a:lvl1pPr marL="180000" indent="-180000" algn="l" defTabSz="914400" rtl="0" eaLnBrk="1" latinLnBrk="0" hangingPunct="1">
        <a:lnSpc>
          <a:spcPct val="90000"/>
        </a:lnSpc>
        <a:spcBef>
          <a:spcPts val="1400"/>
        </a:spcBef>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10896" indent="-128016" algn="l" defTabSz="914400" rtl="0" eaLnBrk="1" latinLnBrk="0" hangingPunct="1">
        <a:lnSpc>
          <a:spcPct val="90000"/>
        </a:lnSpc>
        <a:spcBef>
          <a:spcPts val="900"/>
        </a:spcBef>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9600" indent="-180000" algn="l" defTabSz="914400" rtl="0" eaLnBrk="1" latinLnBrk="0" hangingPunct="1">
        <a:lnSpc>
          <a:spcPct val="90000"/>
        </a:lnSpc>
        <a:spcBef>
          <a:spcPts val="600"/>
        </a:spcBef>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600" indent="-137160" algn="l" defTabSz="914400" rtl="0" eaLnBrk="1" latinLnBrk="0" hangingPunct="1">
        <a:lnSpc>
          <a:spcPct val="90000"/>
        </a:lnSpc>
        <a:spcBef>
          <a:spcPts val="200"/>
        </a:spcBef>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70400" indent="-136800" algn="l" defTabSz="914400" rtl="0" eaLnBrk="1" latinLnBrk="0" hangingPunct="1">
        <a:lnSpc>
          <a:spcPct val="90000"/>
        </a:lnSpc>
        <a:spcBef>
          <a:spcPts val="100"/>
        </a:spcBef>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oleObject" Target="../embeddings/oleObject2.bin"/><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notesSlide" Target="../notesSlides/notesSlide2.xml"/><Relationship Id="rId17" Type="http://schemas.openxmlformats.org/officeDocument/2006/relationships/image" Target="../media/image6.png"/><Relationship Id="rId2" Type="http://schemas.openxmlformats.org/officeDocument/2006/relationships/tags" Target="../tags/tag11.xml"/><Relationship Id="rId16" Type="http://schemas.openxmlformats.org/officeDocument/2006/relationships/image" Target="../media/image7.emf"/><Relationship Id="rId1" Type="http://schemas.openxmlformats.org/officeDocument/2006/relationships/vmlDrawing" Target="../drawings/vmlDrawing2.vml"/><Relationship Id="rId6" Type="http://schemas.openxmlformats.org/officeDocument/2006/relationships/tags" Target="../tags/tag15.xml"/><Relationship Id="rId11" Type="http://schemas.openxmlformats.org/officeDocument/2006/relationships/slideLayout" Target="../slideLayouts/slideLayout4.xml"/><Relationship Id="rId5" Type="http://schemas.openxmlformats.org/officeDocument/2006/relationships/tags" Target="../tags/tag14.xml"/><Relationship Id="rId15" Type="http://schemas.openxmlformats.org/officeDocument/2006/relationships/oleObject" Target="../embeddings/oleObject3.bin"/><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tags" Target="../tags/tag20.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slideLayout" Target="../slideLayouts/slideLayout4.xml"/><Relationship Id="rId21" Type="http://schemas.openxmlformats.org/officeDocument/2006/relationships/image" Target="../media/image21.png"/><Relationship Id="rId7" Type="http://schemas.openxmlformats.org/officeDocument/2006/relationships/image" Target="../media/image8.png"/><Relationship Id="rId12" Type="http://schemas.openxmlformats.org/officeDocument/2006/relationships/image" Target="../media/image6.png"/><Relationship Id="rId17" Type="http://schemas.openxmlformats.org/officeDocument/2006/relationships/image" Target="../media/image17.png"/><Relationship Id="rId2" Type="http://schemas.openxmlformats.org/officeDocument/2006/relationships/tags" Target="../tags/tag21.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vmlDrawing" Target="../drawings/vmlDrawing4.vml"/><Relationship Id="rId6" Type="http://schemas.openxmlformats.org/officeDocument/2006/relationships/image" Target="../media/image1.emf"/><Relationship Id="rId11" Type="http://schemas.openxmlformats.org/officeDocument/2006/relationships/image" Target="../media/image12.png"/><Relationship Id="rId5" Type="http://schemas.openxmlformats.org/officeDocument/2006/relationships/oleObject" Target="../embeddings/oleObject5.bin"/><Relationship Id="rId15" Type="http://schemas.openxmlformats.org/officeDocument/2006/relationships/image" Target="../media/image15.png"/><Relationship Id="rId10" Type="http://schemas.openxmlformats.org/officeDocument/2006/relationships/image" Target="../media/image11.png"/><Relationship Id="rId19" Type="http://schemas.openxmlformats.org/officeDocument/2006/relationships/image" Target="../media/image19.png"/><Relationship Id="rId4" Type="http://schemas.openxmlformats.org/officeDocument/2006/relationships/notesSlide" Target="../notesSlides/notesSlide4.xml"/><Relationship Id="rId9" Type="http://schemas.openxmlformats.org/officeDocument/2006/relationships/image" Target="../media/image10.png"/><Relationship Id="rId14" Type="http://schemas.openxmlformats.org/officeDocument/2006/relationships/image" Target="../media/image14.png"/><Relationship Id="rId22"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4.xml"/><Relationship Id="rId7" Type="http://schemas.openxmlformats.org/officeDocument/2006/relationships/image" Target="../media/image25.jpeg"/><Relationship Id="rId2" Type="http://schemas.openxmlformats.org/officeDocument/2006/relationships/tags" Target="../tags/tag22.xml"/><Relationship Id="rId1" Type="http://schemas.openxmlformats.org/officeDocument/2006/relationships/vmlDrawing" Target="../drawings/vmlDrawing5.v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6.png"/><Relationship Id="rId4" Type="http://schemas.openxmlformats.org/officeDocument/2006/relationships/notesSlide" Target="../notesSlides/notesSlide5.xml"/><Relationship Id="rId9"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tags" Target="../tags/tag23.xml"/><Relationship Id="rId1" Type="http://schemas.openxmlformats.org/officeDocument/2006/relationships/vmlDrawing" Target="../drawings/vmlDrawing6.v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2.png"/><Relationship Id="rId2" Type="http://schemas.openxmlformats.org/officeDocument/2006/relationships/tags" Target="../tags/tag24.xml"/><Relationship Id="rId1" Type="http://schemas.openxmlformats.org/officeDocument/2006/relationships/vmlDrawing" Target="../drawings/vmlDrawing7.v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p:cNvPicPr>
          <p:nvPr/>
        </p:nvPicPr>
        <p:blipFill>
          <a:blip r:embed="rId3">
            <a:extLst>
              <a:ext uri="{28A0092B-C50C-407E-A947-70E740481C1C}">
                <a14:useLocalDpi xmlns:a14="http://schemas.microsoft.com/office/drawing/2010/main" val="0"/>
              </a:ext>
            </a:extLst>
          </a:blip>
          <a:stretch>
            <a:fillRect/>
          </a:stretch>
        </p:blipFill>
        <p:spPr>
          <a:xfrm>
            <a:off x="1849" y="714071"/>
            <a:ext cx="9140301" cy="2266033"/>
          </a:xfrm>
          <a:prstGeom prst="rect">
            <a:avLst/>
          </a:prstGeom>
        </p:spPr>
      </p:pic>
      <p:sp>
        <p:nvSpPr>
          <p:cNvPr id="24" name="Text Placeholder 23"/>
          <p:cNvSpPr>
            <a:spLocks noGrp="1"/>
          </p:cNvSpPr>
          <p:nvPr>
            <p:ph type="body" sz="quarter" idx="15"/>
          </p:nvPr>
        </p:nvSpPr>
        <p:spPr/>
        <p:txBody>
          <a:bodyPr/>
          <a:lstStyle/>
          <a:p>
            <a:r>
              <a:rPr lang="en-US" dirty="0" smtClean="0"/>
              <a:t>June 24, 2013</a:t>
            </a:r>
            <a:endParaRPr lang="en-US" dirty="0"/>
          </a:p>
        </p:txBody>
      </p:sp>
      <p:sp>
        <p:nvSpPr>
          <p:cNvPr id="21" name="Title 20"/>
          <p:cNvSpPr>
            <a:spLocks noGrp="1"/>
          </p:cNvSpPr>
          <p:nvPr>
            <p:ph type="ctrTitle"/>
          </p:nvPr>
        </p:nvSpPr>
        <p:spPr/>
        <p:txBody>
          <a:bodyPr/>
          <a:lstStyle/>
          <a:p>
            <a:r>
              <a:rPr lang="en-US" dirty="0" smtClean="0"/>
              <a:t>Policy Implications</a:t>
            </a:r>
            <a:endParaRPr lang="en-US" dirty="0"/>
          </a:p>
        </p:txBody>
      </p:sp>
      <p:sp>
        <p:nvSpPr>
          <p:cNvPr id="22" name="Subtitle 21"/>
          <p:cNvSpPr>
            <a:spLocks noGrp="1"/>
          </p:cNvSpPr>
          <p:nvPr>
            <p:ph type="subTitle" idx="1"/>
          </p:nvPr>
        </p:nvSpPr>
        <p:spPr/>
        <p:txBody>
          <a:bodyPr/>
          <a:lstStyle/>
          <a:p>
            <a:r>
              <a:rPr lang="en-AU" dirty="0"/>
              <a:t>GSMA Mobile for </a:t>
            </a:r>
            <a:r>
              <a:rPr lang="en-AU" dirty="0" smtClean="0"/>
              <a:t>Development</a:t>
            </a:r>
            <a:endParaRPr lang="en-US" dirty="0"/>
          </a:p>
        </p:txBody>
      </p:sp>
      <p:pic>
        <p:nvPicPr>
          <p:cNvPr id="7" name="Picture 10"/>
          <p:cNvPicPr>
            <a:picLocks noChangeAspect="1" noChangeArrowheads="1"/>
          </p:cNvPicPr>
          <p:nvPr/>
        </p:nvPicPr>
        <p:blipFill rotWithShape="1">
          <a:blip r:embed="rId4">
            <a:extLst>
              <a:ext uri="{28A0092B-C50C-407E-A947-70E740481C1C}">
                <a14:useLocalDpi xmlns:a14="http://schemas.microsoft.com/office/drawing/2010/main" val="0"/>
              </a:ext>
            </a:extLst>
          </a:blip>
          <a:srcRect b="33621"/>
          <a:stretch/>
        </p:blipFill>
        <p:spPr bwMode="auto">
          <a:xfrm>
            <a:off x="7315201" y="5615518"/>
            <a:ext cx="1584100" cy="1051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 Placeholder 1"/>
          <p:cNvSpPr>
            <a:spLocks noGrp="1"/>
          </p:cNvSpPr>
          <p:nvPr>
            <p:ph type="body" sz="quarter" idx="16"/>
          </p:nvPr>
        </p:nvSpPr>
        <p:spPr/>
        <p:txBody>
          <a:bodyPr/>
          <a:lstStyle/>
          <a:p>
            <a:r>
              <a:rPr lang="en-GB" dirty="0" smtClean="0"/>
              <a:t>Jakarta, Indonesia</a:t>
            </a:r>
            <a:endParaRPr lang="en-GB" dirty="0"/>
          </a:p>
        </p:txBody>
      </p:sp>
    </p:spTree>
    <p:extLst>
      <p:ext uri="{BB962C8B-B14F-4D97-AF65-F5344CB8AC3E}">
        <p14:creationId xmlns:p14="http://schemas.microsoft.com/office/powerpoint/2010/main" val="949471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Object 26" hidden="1"/>
          <p:cNvGraphicFramePr>
            <a:graphicFrameLocks noChangeAspect="1"/>
          </p:cNvGraphicFramePr>
          <p:nvPr>
            <p:custDataLst>
              <p:tags r:id="rId2"/>
            </p:custDataLst>
            <p:extLst>
              <p:ext uri="{D42A27DB-BD31-4B8C-83A1-F6EECF244321}">
                <p14:modId xmlns:p14="http://schemas.microsoft.com/office/powerpoint/2010/main" val="19554541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8443" name="think-cell Slide" r:id="rId13" imgW="270" imgH="270" progId="TCLayout.ActiveDocument.1">
                  <p:embed/>
                </p:oleObj>
              </mc:Choice>
              <mc:Fallback>
                <p:oleObj name="think-cell Slide" r:id="rId13" imgW="270" imgH="270" progId="TCLayout.ActiveDocument.1">
                  <p:embed/>
                  <p:pic>
                    <p:nvPicPr>
                      <p:cNvPr id="0" name=""/>
                      <p:cNvPicPr/>
                      <p:nvPr/>
                    </p:nvPicPr>
                    <p:blipFill>
                      <a:blip r:embed="rId14"/>
                      <a:stretch>
                        <a:fillRect/>
                      </a:stretch>
                    </p:blipFill>
                    <p:spPr>
                      <a:xfrm>
                        <a:off x="1588" y="1588"/>
                        <a:ext cx="1587" cy="1587"/>
                      </a:xfrm>
                      <a:prstGeom prst="rect">
                        <a:avLst/>
                      </a:prstGeom>
                    </p:spPr>
                  </p:pic>
                </p:oleObj>
              </mc:Fallback>
            </mc:AlternateContent>
          </a:graphicData>
        </a:graphic>
      </p:graphicFrame>
      <p:sp>
        <p:nvSpPr>
          <p:cNvPr id="26" name="Rectangle 25" hidden="1"/>
          <p:cNvSpPr/>
          <p:nvPr>
            <p:custDataLst>
              <p:tags r:id="rId3"/>
            </p:custDataLst>
          </p:nvPr>
        </p:nvSpPr>
        <p:spPr bwMode="auto">
          <a:xfrm>
            <a:off x="0" y="0"/>
            <a:ext cx="158750" cy="158750"/>
          </a:xfrm>
          <a:prstGeom prst="rect">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1200" b="1" i="1" dirty="0" err="1" smtClean="0">
              <a:solidFill>
                <a:schemeClr val="bg1"/>
              </a:solidFill>
              <a:latin typeface="Arial"/>
              <a:cs typeface="Arial"/>
              <a:sym typeface="Arial"/>
            </a:endParaRPr>
          </a:p>
        </p:txBody>
      </p:sp>
      <p:sp>
        <p:nvSpPr>
          <p:cNvPr id="2" name="Title 1"/>
          <p:cNvSpPr>
            <a:spLocks noGrp="1"/>
          </p:cNvSpPr>
          <p:nvPr>
            <p:ph type="title"/>
          </p:nvPr>
        </p:nvSpPr>
        <p:spPr>
          <a:xfrm>
            <a:off x="244800" y="804672"/>
            <a:ext cx="8640000" cy="664797"/>
          </a:xfrm>
        </p:spPr>
        <p:txBody>
          <a:bodyPr/>
          <a:lstStyle/>
          <a:p>
            <a:r>
              <a:rPr lang="en-AU" dirty="0" smtClean="0"/>
              <a:t>Frequency of disasters has grown significantly since the 1970s due to reporting enhancements and increased vulnerability</a:t>
            </a:r>
            <a:endParaRPr lang="en-US" dirty="0"/>
          </a:p>
        </p:txBody>
      </p:sp>
      <p:sp>
        <p:nvSpPr>
          <p:cNvPr id="29" name="TextBox 28"/>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pPr>
            <a:r>
              <a:rPr lang="en-AU" b="1" dirty="0" smtClean="0">
                <a:cs typeface="Arial" pitchFamily="34" charset="0"/>
              </a:rPr>
              <a:t>Disaster Growth Drivers</a:t>
            </a:r>
            <a:endParaRPr lang="en-US" b="1" dirty="0" err="1">
              <a:cs typeface="Arial" pitchFamily="34" charset="0"/>
            </a:endParaRPr>
          </a:p>
        </p:txBody>
      </p:sp>
      <p:graphicFrame>
        <p:nvGraphicFramePr>
          <p:cNvPr id="33" name="Object 32"/>
          <p:cNvGraphicFramePr>
            <a:graphicFrameLocks/>
          </p:cNvGraphicFramePr>
          <p:nvPr>
            <p:custDataLst>
              <p:tags r:id="rId4"/>
            </p:custDataLst>
            <p:extLst>
              <p:ext uri="{D42A27DB-BD31-4B8C-83A1-F6EECF244321}">
                <p14:modId xmlns:p14="http://schemas.microsoft.com/office/powerpoint/2010/main" val="434644212"/>
              </p:ext>
            </p:extLst>
          </p:nvPr>
        </p:nvGraphicFramePr>
        <p:xfrm>
          <a:off x="114300" y="2476500"/>
          <a:ext cx="5819843" cy="3562440"/>
        </p:xfrm>
        <a:graphic>
          <a:graphicData uri="http://schemas.openxmlformats.org/presentationml/2006/ole">
            <mc:AlternateContent xmlns:mc="http://schemas.openxmlformats.org/markup-compatibility/2006">
              <mc:Choice xmlns:v="urn:schemas-microsoft-com:vml" Requires="v">
                <p:oleObj spid="_x0000_s58444" name="Chart" r:id="rId15" imgW="5819843" imgH="3562440" progId="MSGraph.Chart.8">
                  <p:embed followColorScheme="full"/>
                </p:oleObj>
              </mc:Choice>
              <mc:Fallback>
                <p:oleObj name="Chart" r:id="rId15" imgW="5819843" imgH="3562440" progId="MSGraph.Chart.8">
                  <p:embed followColorScheme="full"/>
                  <p:pic>
                    <p:nvPicPr>
                      <p:cNvPr id="0" name=""/>
                      <p:cNvPicPr>
                        <a:picLocks noChangeArrowheads="1"/>
                      </p:cNvPicPr>
                      <p:nvPr/>
                    </p:nvPicPr>
                    <p:blipFill>
                      <a:blip r:embed="rId16"/>
                      <a:srcRect/>
                      <a:stretch>
                        <a:fillRect/>
                      </a:stretch>
                    </p:blipFill>
                    <p:spPr bwMode="auto">
                      <a:xfrm>
                        <a:off x="114300" y="2476500"/>
                        <a:ext cx="5819843" cy="35624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0" name="Straight Connector 109"/>
          <p:cNvCxnSpPr/>
          <p:nvPr>
            <p:custDataLst>
              <p:tags r:id="rId5"/>
            </p:custDataLst>
          </p:nvPr>
        </p:nvCxnSpPr>
        <p:spPr bwMode="gray">
          <a:xfrm flipV="1">
            <a:off x="928688" y="2386013"/>
            <a:ext cx="4200525" cy="2581275"/>
          </a:xfrm>
          <a:prstGeom prst="line">
            <a:avLst/>
          </a:prstGeom>
          <a:ln w="25400" cap="flat">
            <a:solidFill>
              <a:schemeClr val="bg2"/>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Rectangle 33"/>
          <p:cNvSpPr/>
          <p:nvPr>
            <p:custDataLst>
              <p:tags r:id="rId6"/>
            </p:custDataLst>
          </p:nvPr>
        </p:nvSpPr>
        <p:spPr bwMode="gray">
          <a:xfrm>
            <a:off x="4913313" y="6026150"/>
            <a:ext cx="433388" cy="16510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spcBef>
                <a:spcPct val="0"/>
              </a:spcBef>
              <a:spcAft>
                <a:spcPct val="0"/>
              </a:spcAft>
            </a:pPr>
            <a:fld id="{72519D8C-4CAA-42DD-A688-91B2888F4BEA}" type="datetime'2''''''''''''''''00''''''0''''''''''''''''''''''s'''">
              <a:rPr lang="en-US" sz="1200" b="1">
                <a:solidFill>
                  <a:srgbClr val="000000"/>
                </a:solidFill>
                <a:cs typeface="Arial"/>
              </a:rPr>
              <a:pPr/>
              <a:t>2000s</a:t>
            </a:fld>
            <a:endParaRPr lang="de-DE" sz="1200" b="1" dirty="0" err="1" smtClean="0">
              <a:solidFill>
                <a:srgbClr val="000000"/>
              </a:solidFill>
              <a:cs typeface="Arial"/>
              <a:sym typeface="Arial"/>
            </a:endParaRPr>
          </a:p>
        </p:txBody>
      </p:sp>
      <p:sp>
        <p:nvSpPr>
          <p:cNvPr id="39" name="Rectangle 38"/>
          <p:cNvSpPr/>
          <p:nvPr>
            <p:custDataLst>
              <p:tags r:id="rId7"/>
            </p:custDataLst>
          </p:nvPr>
        </p:nvSpPr>
        <p:spPr bwMode="gray">
          <a:xfrm>
            <a:off x="3513138" y="6026150"/>
            <a:ext cx="433388" cy="16510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spcBef>
                <a:spcPct val="0"/>
              </a:spcBef>
              <a:spcAft>
                <a:spcPct val="0"/>
              </a:spcAft>
            </a:pPr>
            <a:fld id="{E0951609-0CB5-45A7-9543-88816F6FB627}" type="datetime'''''19''''''''''''''''''90''''''''''''''''''''''''''''''s'''">
              <a:rPr lang="en-US" sz="1200" b="1">
                <a:solidFill>
                  <a:srgbClr val="000000"/>
                </a:solidFill>
                <a:cs typeface="Arial"/>
              </a:rPr>
              <a:pPr/>
              <a:t>1990s</a:t>
            </a:fld>
            <a:endParaRPr lang="de-DE" sz="1200" b="1" dirty="0" err="1" smtClean="0">
              <a:solidFill>
                <a:srgbClr val="000000"/>
              </a:solidFill>
              <a:cs typeface="Arial"/>
              <a:sym typeface="Arial"/>
            </a:endParaRPr>
          </a:p>
        </p:txBody>
      </p:sp>
      <p:sp>
        <p:nvSpPr>
          <p:cNvPr id="44" name="Rectangle 43"/>
          <p:cNvSpPr/>
          <p:nvPr>
            <p:custDataLst>
              <p:tags r:id="rId8"/>
            </p:custDataLst>
          </p:nvPr>
        </p:nvSpPr>
        <p:spPr bwMode="gray">
          <a:xfrm>
            <a:off x="2112963" y="6026150"/>
            <a:ext cx="433388" cy="16510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spcBef>
                <a:spcPct val="0"/>
              </a:spcBef>
              <a:spcAft>
                <a:spcPct val="0"/>
              </a:spcAft>
            </a:pPr>
            <a:fld id="{3D02D89B-4AB0-482C-86C7-C55299C7FD65}" type="datetime'1''''''''''''''9''''''''''80''''s'''''''''''''''''''''''''''">
              <a:rPr lang="en-US" sz="1200" b="1">
                <a:solidFill>
                  <a:srgbClr val="000000"/>
                </a:solidFill>
                <a:cs typeface="Arial"/>
              </a:rPr>
              <a:pPr/>
              <a:t>1980s</a:t>
            </a:fld>
            <a:endParaRPr lang="de-DE" sz="1200" b="1" dirty="0" err="1" smtClean="0">
              <a:solidFill>
                <a:srgbClr val="000000"/>
              </a:solidFill>
              <a:cs typeface="Arial"/>
              <a:sym typeface="Arial"/>
            </a:endParaRPr>
          </a:p>
        </p:txBody>
      </p:sp>
      <p:sp>
        <p:nvSpPr>
          <p:cNvPr id="49" name="Rectangle 48"/>
          <p:cNvSpPr/>
          <p:nvPr>
            <p:custDataLst>
              <p:tags r:id="rId9"/>
            </p:custDataLst>
          </p:nvPr>
        </p:nvSpPr>
        <p:spPr bwMode="gray">
          <a:xfrm>
            <a:off x="712788" y="6026150"/>
            <a:ext cx="433388" cy="16510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spcBef>
                <a:spcPct val="0"/>
              </a:spcBef>
              <a:spcAft>
                <a:spcPct val="0"/>
              </a:spcAft>
            </a:pPr>
            <a:fld id="{BBD5039D-0E6E-47F2-99EA-B59EF3607957}" type="datetime'''''1''''''''9''''''''''''''''''7''''''''''0''''''''''s'">
              <a:rPr lang="en-US" sz="1200" b="1">
                <a:solidFill>
                  <a:srgbClr val="000000"/>
                </a:solidFill>
                <a:cs typeface="Arial"/>
              </a:rPr>
              <a:pPr/>
              <a:t>1970s</a:t>
            </a:fld>
            <a:endParaRPr lang="de-DE" sz="1200" b="1" dirty="0" err="1" smtClean="0">
              <a:solidFill>
                <a:srgbClr val="000000"/>
              </a:solidFill>
              <a:cs typeface="Arial"/>
              <a:sym typeface="Arial"/>
            </a:endParaRPr>
          </a:p>
        </p:txBody>
      </p:sp>
      <p:sp>
        <p:nvSpPr>
          <p:cNvPr id="112" name="Text Placeholder 40"/>
          <p:cNvSpPr>
            <a:spLocks noGrp="1"/>
          </p:cNvSpPr>
          <p:nvPr>
            <p:custDataLst>
              <p:tags r:id="rId10"/>
            </p:custDataLst>
          </p:nvPr>
        </p:nvSpPr>
        <p:spPr bwMode="gray">
          <a:xfrm>
            <a:off x="2692400" y="3559175"/>
            <a:ext cx="674688" cy="234950"/>
          </a:xfrm>
          <a:prstGeom prst="ellipse">
            <a:avLst/>
          </a:prstGeom>
          <a:solidFill>
            <a:srgbClr val="9B1717"/>
          </a:solidFill>
          <a:ln w="9525">
            <a:solidFill>
              <a:srgbClr val="FFFFFF"/>
            </a:solidFill>
            <a:miter lim="800000"/>
          </a:ln>
        </p:spPr>
        <p:txBody>
          <a:bodyPr vert="horz" wrap="none" lIns="0" tIns="0" rIns="0" bIns="0" numCol="1" spcCol="0" rtlCol="0" anchor="ctr" anchorCtr="0">
            <a:noAutofit/>
          </a:bodyPr>
          <a:lstStyle>
            <a:lvl1pPr marL="180000" indent="-180000" algn="l" defTabSz="914400" rtl="0" eaLnBrk="1" latinLnBrk="0" hangingPunct="1">
              <a:lnSpc>
                <a:spcPct val="90000"/>
              </a:lnSpc>
              <a:spcBef>
                <a:spcPts val="1400"/>
              </a:spcBef>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1pPr>
            <a:lvl2pPr marL="310896" indent="-128016" algn="l" defTabSz="914400" rtl="0" eaLnBrk="1" latinLnBrk="0" hangingPunct="1">
              <a:lnSpc>
                <a:spcPct val="90000"/>
              </a:lnSpc>
              <a:spcBef>
                <a:spcPts val="900"/>
              </a:spcBef>
              <a:buClr>
                <a:schemeClr val="bg2"/>
              </a:buClr>
              <a:buFont typeface="Arial" pitchFamily="34" charset="0"/>
              <a:buChar char="•"/>
              <a:defRPr sz="1600" kern="1200">
                <a:solidFill>
                  <a:schemeClr val="tx1"/>
                </a:solidFill>
                <a:latin typeface="Arial" pitchFamily="34" charset="0"/>
                <a:ea typeface="+mn-ea"/>
                <a:cs typeface="Arial" pitchFamily="34" charset="0"/>
              </a:defRPr>
            </a:lvl2pPr>
            <a:lvl3pPr marL="489600" indent="-180000" algn="l" defTabSz="914400" rtl="0" eaLnBrk="1" latinLnBrk="0" hangingPunct="1">
              <a:lnSpc>
                <a:spcPct val="90000"/>
              </a:lnSpc>
              <a:spcBef>
                <a:spcPts val="600"/>
              </a:spcBef>
              <a:buClr>
                <a:schemeClr val="bg2"/>
              </a:buClr>
              <a:buFont typeface="Arial" pitchFamily="34" charset="0"/>
              <a:buChar char="–"/>
              <a:defRPr sz="1600" kern="1200">
                <a:solidFill>
                  <a:schemeClr val="tx1"/>
                </a:solidFill>
                <a:latin typeface="Arial" pitchFamily="34" charset="0"/>
                <a:ea typeface="+mn-ea"/>
                <a:cs typeface="Arial" pitchFamily="34" charset="0"/>
              </a:defRPr>
            </a:lvl3pPr>
            <a:lvl4pPr marL="633600" indent="-137160" algn="l" defTabSz="914400" rtl="0" eaLnBrk="1" latinLnBrk="0" hangingPunct="1">
              <a:lnSpc>
                <a:spcPct val="90000"/>
              </a:lnSpc>
              <a:spcBef>
                <a:spcPts val="200"/>
              </a:spcBef>
              <a:buClr>
                <a:schemeClr val="bg2"/>
              </a:buClr>
              <a:buFont typeface="Arial" pitchFamily="34" charset="0"/>
              <a:buChar char="-"/>
              <a:defRPr sz="1600" kern="1200">
                <a:solidFill>
                  <a:schemeClr val="tx1"/>
                </a:solidFill>
                <a:latin typeface="Arial" pitchFamily="34" charset="0"/>
                <a:ea typeface="+mn-ea"/>
                <a:cs typeface="Arial" pitchFamily="34" charset="0"/>
              </a:defRPr>
            </a:lvl4pPr>
            <a:lvl5pPr marL="770400" indent="-136800" algn="l" defTabSz="914400" rtl="0" eaLnBrk="1" latinLnBrk="0" hangingPunct="1">
              <a:lnSpc>
                <a:spcPct val="90000"/>
              </a:lnSpc>
              <a:spcBef>
                <a:spcPts val="100"/>
              </a:spcBef>
              <a:buClr>
                <a:schemeClr val="bg2"/>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0"/>
              </a:spcBef>
              <a:spcAft>
                <a:spcPct val="0"/>
              </a:spcAft>
              <a:buNone/>
            </a:pPr>
            <a:fld id="{5DCE0384-CB5F-405B-9AEB-1273ADFE10D3}" type="datetime'''+''''''''5''''''''''''5''''1''%'''''''''''''''''''''''''''">
              <a:rPr lang="en-US" sz="1200" b="1" i="1" smtClean="0">
                <a:solidFill>
                  <a:schemeClr val="bg1"/>
                </a:solidFill>
              </a:rPr>
              <a:pPr/>
              <a:t>+551%</a:t>
            </a:fld>
            <a:endParaRPr lang="en-US" sz="1200" b="1" i="1" dirty="0">
              <a:solidFill>
                <a:schemeClr val="bg1"/>
              </a:solidFill>
              <a:latin typeface="Arial"/>
              <a:cs typeface="Arial"/>
              <a:sym typeface="Arial"/>
            </a:endParaRPr>
          </a:p>
        </p:txBody>
      </p:sp>
      <p:pic>
        <p:nvPicPr>
          <p:cNvPr id="58378" name="Picture 10"/>
          <p:cNvPicPr>
            <a:picLocks noChangeAspect="1" noChangeArrowheads="1"/>
          </p:cNvPicPr>
          <p:nvPr/>
        </p:nvPicPr>
        <p:blipFill rotWithShape="1">
          <a:blip r:embed="rId17">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1" name="Rectangle 110"/>
          <p:cNvSpPr/>
          <p:nvPr/>
        </p:nvSpPr>
        <p:spPr>
          <a:xfrm>
            <a:off x="6354198" y="2816932"/>
            <a:ext cx="2447316" cy="540000"/>
          </a:xfrm>
          <a:prstGeom prst="rect">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3152" rIns="36000" bIns="73152" numCol="1" spcCol="0" rtlCol="0" fromWordArt="0" anchor="ctr" anchorCtr="0" forceAA="0" compatLnSpc="1">
            <a:prstTxWarp prst="textNoShape">
              <a:avLst/>
            </a:prstTxWarp>
            <a:noAutofit/>
          </a:bodyPr>
          <a:lstStyle/>
          <a:p>
            <a:pPr algn="ctr">
              <a:lnSpc>
                <a:spcPct val="90000"/>
              </a:lnSpc>
              <a:spcBef>
                <a:spcPts val="900"/>
              </a:spcBef>
            </a:pPr>
            <a:r>
              <a:rPr lang="en-AU" sz="1400" b="1" dirty="0">
                <a:solidFill>
                  <a:schemeClr val="bg1"/>
                </a:solidFill>
                <a:latin typeface="Arial" pitchFamily="34" charset="0"/>
                <a:cs typeface="Arial" pitchFamily="34" charset="0"/>
              </a:rPr>
              <a:t>Increased Observation &amp; Reporting</a:t>
            </a:r>
          </a:p>
        </p:txBody>
      </p:sp>
      <p:sp>
        <p:nvSpPr>
          <p:cNvPr id="113" name="Rectangle 112"/>
          <p:cNvSpPr/>
          <p:nvPr/>
        </p:nvSpPr>
        <p:spPr>
          <a:xfrm>
            <a:off x="245364" y="2059305"/>
            <a:ext cx="3959860" cy="22352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ct val="0"/>
              </a:spcBef>
              <a:spcAft>
                <a:spcPct val="0"/>
              </a:spcAft>
            </a:pPr>
            <a:r>
              <a:rPr lang="en-AU" sz="1600" b="1" dirty="0" err="1" smtClean="0">
                <a:solidFill>
                  <a:schemeClr val="tx1"/>
                </a:solidFill>
                <a:latin typeface="Arial"/>
                <a:cs typeface="Arial" pitchFamily="34" charset="0"/>
              </a:rPr>
              <a:t>Avg</a:t>
            </a:r>
            <a:r>
              <a:rPr lang="en-AU" sz="1600" b="1" dirty="0" smtClean="0">
                <a:solidFill>
                  <a:schemeClr val="tx1"/>
                </a:solidFill>
                <a:latin typeface="Arial"/>
                <a:cs typeface="Arial" pitchFamily="34" charset="0"/>
              </a:rPr>
              <a:t> # of Disasters per Decade</a:t>
            </a:r>
            <a:endParaRPr lang="en-US" sz="1600" b="1" dirty="0" err="1" smtClean="0">
              <a:solidFill>
                <a:schemeClr val="tx1"/>
              </a:solidFill>
              <a:latin typeface="Arial"/>
              <a:cs typeface="Arial" pitchFamily="34" charset="0"/>
            </a:endParaRPr>
          </a:p>
        </p:txBody>
      </p:sp>
      <p:sp>
        <p:nvSpPr>
          <p:cNvPr id="115" name="Rectangle 114"/>
          <p:cNvSpPr/>
          <p:nvPr/>
        </p:nvSpPr>
        <p:spPr>
          <a:xfrm>
            <a:off x="6264188" y="2059305"/>
            <a:ext cx="2627336" cy="221599"/>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ct val="0"/>
              </a:spcBef>
              <a:spcAft>
                <a:spcPct val="0"/>
              </a:spcAft>
            </a:pPr>
            <a:r>
              <a:rPr lang="en-AU" sz="1600" b="1" dirty="0" smtClean="0">
                <a:solidFill>
                  <a:schemeClr val="tx1"/>
                </a:solidFill>
                <a:latin typeface="Arial"/>
                <a:cs typeface="Arial" pitchFamily="34" charset="0"/>
              </a:rPr>
              <a:t>Drivers</a:t>
            </a:r>
            <a:endParaRPr lang="en-US" sz="1600" b="1" dirty="0" err="1" smtClean="0">
              <a:solidFill>
                <a:schemeClr val="tx1"/>
              </a:solidFill>
              <a:latin typeface="Arial"/>
              <a:cs typeface="Arial" pitchFamily="34" charset="0"/>
            </a:endParaRPr>
          </a:p>
        </p:txBody>
      </p:sp>
      <p:sp>
        <p:nvSpPr>
          <p:cNvPr id="114" name="Isosceles Triangle 113"/>
          <p:cNvSpPr/>
          <p:nvPr/>
        </p:nvSpPr>
        <p:spPr>
          <a:xfrm rot="5400000">
            <a:off x="4863827" y="4145285"/>
            <a:ext cx="2305050" cy="152400"/>
          </a:xfrm>
          <a:prstGeom prst="triangle">
            <a:avLst/>
          </a:prstGeom>
          <a:solidFill>
            <a:schemeClr val="accent4"/>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endParaRPr lang="en-US" sz="1600" dirty="0" err="1" smtClean="0">
              <a:solidFill>
                <a:schemeClr val="bg1"/>
              </a:solidFill>
              <a:latin typeface="Arial"/>
              <a:cs typeface="Arial"/>
              <a:sym typeface="Arial"/>
            </a:endParaRPr>
          </a:p>
        </p:txBody>
      </p:sp>
      <p:sp>
        <p:nvSpPr>
          <p:cNvPr id="121" name="Rectangle 120"/>
          <p:cNvSpPr/>
          <p:nvPr/>
        </p:nvSpPr>
        <p:spPr>
          <a:xfrm>
            <a:off x="6354198" y="3456018"/>
            <a:ext cx="2447316" cy="540000"/>
          </a:xfrm>
          <a:prstGeom prst="rect">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3152" rIns="36000" bIns="73152" numCol="1" spcCol="0" rtlCol="0" fromWordArt="0" anchor="ctr" anchorCtr="0" forceAA="0" compatLnSpc="1">
            <a:prstTxWarp prst="textNoShape">
              <a:avLst/>
            </a:prstTxWarp>
            <a:noAutofit/>
          </a:bodyPr>
          <a:lstStyle/>
          <a:p>
            <a:pPr algn="ctr">
              <a:lnSpc>
                <a:spcPct val="90000"/>
              </a:lnSpc>
              <a:spcBef>
                <a:spcPts val="900"/>
              </a:spcBef>
            </a:pPr>
            <a:r>
              <a:rPr lang="en-AU" sz="1400" b="1" dirty="0" smtClean="0">
                <a:solidFill>
                  <a:schemeClr val="bg1"/>
                </a:solidFill>
                <a:latin typeface="Arial" pitchFamily="34" charset="0"/>
                <a:cs typeface="Arial" pitchFamily="34" charset="0"/>
              </a:rPr>
              <a:t>Urbanization</a:t>
            </a:r>
            <a:endParaRPr lang="en-US" sz="1400" b="1" dirty="0" err="1" smtClean="0">
              <a:solidFill>
                <a:schemeClr val="bg1"/>
              </a:solidFill>
              <a:latin typeface="Arial" pitchFamily="34" charset="0"/>
              <a:cs typeface="Arial" pitchFamily="34" charset="0"/>
            </a:endParaRPr>
          </a:p>
        </p:txBody>
      </p:sp>
      <p:sp>
        <p:nvSpPr>
          <p:cNvPr id="122" name="Rectangle 121"/>
          <p:cNvSpPr/>
          <p:nvPr/>
        </p:nvSpPr>
        <p:spPr>
          <a:xfrm>
            <a:off x="6354198" y="4095104"/>
            <a:ext cx="2447316" cy="540000"/>
          </a:xfrm>
          <a:prstGeom prst="rect">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3152" rIns="36000" bIns="73152" numCol="1" spcCol="0" rtlCol="0" fromWordArt="0" anchor="ctr" anchorCtr="0" forceAA="0" compatLnSpc="1">
            <a:prstTxWarp prst="textNoShape">
              <a:avLst/>
            </a:prstTxWarp>
            <a:noAutofit/>
          </a:bodyPr>
          <a:lstStyle/>
          <a:p>
            <a:pPr algn="ctr">
              <a:lnSpc>
                <a:spcPct val="90000"/>
              </a:lnSpc>
              <a:spcBef>
                <a:spcPts val="900"/>
              </a:spcBef>
            </a:pPr>
            <a:r>
              <a:rPr lang="en-AU" sz="1400" b="1" dirty="0" smtClean="0">
                <a:solidFill>
                  <a:schemeClr val="bg1"/>
                </a:solidFill>
                <a:latin typeface="Arial" pitchFamily="34" charset="0"/>
                <a:cs typeface="Arial" pitchFamily="34" charset="0"/>
              </a:rPr>
              <a:t>Climate Change</a:t>
            </a:r>
            <a:endParaRPr lang="en-US" sz="1400" b="1" dirty="0" err="1" smtClean="0">
              <a:solidFill>
                <a:schemeClr val="bg1"/>
              </a:solidFill>
              <a:latin typeface="Arial" pitchFamily="34" charset="0"/>
              <a:cs typeface="Arial" pitchFamily="34" charset="0"/>
            </a:endParaRPr>
          </a:p>
        </p:txBody>
      </p:sp>
      <p:sp>
        <p:nvSpPr>
          <p:cNvPr id="123" name="Rectangle 122"/>
          <p:cNvSpPr/>
          <p:nvPr/>
        </p:nvSpPr>
        <p:spPr>
          <a:xfrm>
            <a:off x="6354198" y="4734190"/>
            <a:ext cx="2447316" cy="540000"/>
          </a:xfrm>
          <a:prstGeom prst="rect">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3152" rIns="36000" bIns="73152" numCol="1" spcCol="0" rtlCol="0" fromWordArt="0" anchor="ctr" anchorCtr="0" forceAA="0" compatLnSpc="1">
            <a:prstTxWarp prst="textNoShape">
              <a:avLst/>
            </a:prstTxWarp>
            <a:noAutofit/>
          </a:bodyPr>
          <a:lstStyle/>
          <a:p>
            <a:pPr algn="ctr">
              <a:lnSpc>
                <a:spcPct val="90000"/>
              </a:lnSpc>
              <a:spcBef>
                <a:spcPts val="900"/>
              </a:spcBef>
            </a:pPr>
            <a:r>
              <a:rPr lang="en-AU" sz="1400" b="1" dirty="0" smtClean="0">
                <a:solidFill>
                  <a:schemeClr val="bg1"/>
                </a:solidFill>
                <a:latin typeface="Arial" pitchFamily="34" charset="0"/>
                <a:cs typeface="Arial" pitchFamily="34" charset="0"/>
              </a:rPr>
              <a:t>Population Growth</a:t>
            </a:r>
            <a:endParaRPr lang="en-US" sz="1400" b="1" dirty="0" err="1" smtClean="0">
              <a:solidFill>
                <a:schemeClr val="bg1"/>
              </a:solidFill>
              <a:latin typeface="Arial" pitchFamily="34" charset="0"/>
              <a:cs typeface="Arial" pitchFamily="34" charset="0"/>
            </a:endParaRPr>
          </a:p>
        </p:txBody>
      </p:sp>
      <p:sp>
        <p:nvSpPr>
          <p:cNvPr id="124" name="Rectangle 123"/>
          <p:cNvSpPr/>
          <p:nvPr/>
        </p:nvSpPr>
        <p:spPr>
          <a:xfrm>
            <a:off x="6354198" y="5373276"/>
            <a:ext cx="2447316" cy="540000"/>
          </a:xfrm>
          <a:prstGeom prst="rect">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73152" rIns="36000" bIns="73152" numCol="1" spcCol="0" rtlCol="0" fromWordArt="0" anchor="ctr" anchorCtr="0" forceAA="0" compatLnSpc="1">
            <a:prstTxWarp prst="textNoShape">
              <a:avLst/>
            </a:prstTxWarp>
            <a:noAutofit/>
          </a:bodyPr>
          <a:lstStyle/>
          <a:p>
            <a:pPr algn="ctr">
              <a:lnSpc>
                <a:spcPct val="90000"/>
              </a:lnSpc>
              <a:spcBef>
                <a:spcPts val="900"/>
              </a:spcBef>
            </a:pPr>
            <a:r>
              <a:rPr lang="en-AU" sz="1400" b="1" dirty="0" smtClean="0">
                <a:solidFill>
                  <a:schemeClr val="bg1"/>
                </a:solidFill>
                <a:latin typeface="Arial" pitchFamily="34" charset="0"/>
                <a:cs typeface="Arial" pitchFamily="34" charset="0"/>
              </a:rPr>
              <a:t>Globalization</a:t>
            </a:r>
            <a:endParaRPr lang="en-AU" sz="1400" b="1" dirty="0">
              <a:solidFill>
                <a:schemeClr val="bg1"/>
              </a:solidFill>
              <a:latin typeface="Arial" pitchFamily="34" charset="0"/>
              <a:cs typeface="Arial" pitchFamily="34" charset="0"/>
            </a:endParaRPr>
          </a:p>
        </p:txBody>
      </p:sp>
      <p:sp>
        <p:nvSpPr>
          <p:cNvPr id="129" name="TextBox 128"/>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a:t>
            </a:r>
            <a:r>
              <a:rPr lang="en-AU" sz="800" dirty="0" smtClean="0">
                <a:cs typeface="Arial" pitchFamily="34" charset="0"/>
              </a:rPr>
              <a:t>:; International Disaster Database (EM-DAT); A.T. Kearney; World Economic Forum</a:t>
            </a:r>
            <a:endParaRPr lang="en-US" sz="800" dirty="0" smtClean="0">
              <a:latin typeface="Arial"/>
              <a:cs typeface="Arial" pitchFamily="34" charset="0"/>
            </a:endParaRPr>
          </a:p>
        </p:txBody>
      </p:sp>
    </p:spTree>
    <p:extLst>
      <p:ext uri="{BB962C8B-B14F-4D97-AF65-F5344CB8AC3E}">
        <p14:creationId xmlns:p14="http://schemas.microsoft.com/office/powerpoint/2010/main" val="3469833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24" hidden="1"/>
          <p:cNvGraphicFramePr>
            <a:graphicFrameLocks noChangeAspect="1"/>
          </p:cNvGraphicFramePr>
          <p:nvPr>
            <p:custDataLst>
              <p:tags r:id="rId2"/>
            </p:custDataLst>
            <p:extLst>
              <p:ext uri="{D42A27DB-BD31-4B8C-83A1-F6EECF244321}">
                <p14:modId xmlns:p14="http://schemas.microsoft.com/office/powerpoint/2010/main" val="41455559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48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31" name="Rectangle 5"/>
          <p:cNvSpPr>
            <a:spLocks noChangeArrowheads="1"/>
          </p:cNvSpPr>
          <p:nvPr/>
        </p:nvSpPr>
        <p:spPr bwMode="gray">
          <a:xfrm>
            <a:off x="250824" y="2060575"/>
            <a:ext cx="1870075"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smtClean="0">
                <a:solidFill>
                  <a:schemeClr val="bg1"/>
                </a:solidFill>
                <a:latin typeface="Arial" pitchFamily="34" charset="0"/>
                <a:cs typeface="Arial" pitchFamily="34" charset="0"/>
              </a:rPr>
              <a:t>Stage 1 - Mitigate</a:t>
            </a:r>
            <a:endParaRPr lang="en-US" sz="1400" b="1" dirty="0">
              <a:solidFill>
                <a:schemeClr val="bg1"/>
              </a:solidFill>
              <a:latin typeface="Arial" pitchFamily="34" charset="0"/>
              <a:cs typeface="Arial" pitchFamily="34" charset="0"/>
            </a:endParaRPr>
          </a:p>
        </p:txBody>
      </p:sp>
      <p:sp>
        <p:nvSpPr>
          <p:cNvPr id="35" name="Rectangle 5"/>
          <p:cNvSpPr>
            <a:spLocks noChangeArrowheads="1"/>
          </p:cNvSpPr>
          <p:nvPr/>
        </p:nvSpPr>
        <p:spPr bwMode="gray">
          <a:xfrm>
            <a:off x="2508249" y="2060575"/>
            <a:ext cx="1870075"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2 - Prepare</a:t>
            </a:r>
            <a:endParaRPr lang="en-US" sz="1400" b="1" dirty="0">
              <a:solidFill>
                <a:schemeClr val="bg1"/>
              </a:solidFill>
              <a:latin typeface="Arial" pitchFamily="34" charset="0"/>
              <a:cs typeface="Arial" pitchFamily="34" charset="0"/>
            </a:endParaRPr>
          </a:p>
        </p:txBody>
      </p:sp>
      <p:sp>
        <p:nvSpPr>
          <p:cNvPr id="38" name="Rectangle 5"/>
          <p:cNvSpPr>
            <a:spLocks noChangeArrowheads="1"/>
          </p:cNvSpPr>
          <p:nvPr/>
        </p:nvSpPr>
        <p:spPr bwMode="gray">
          <a:xfrm>
            <a:off x="4765674" y="2060575"/>
            <a:ext cx="1870075"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3 - Respond</a:t>
            </a:r>
            <a:endParaRPr lang="en-US" sz="1400" b="1" dirty="0">
              <a:solidFill>
                <a:schemeClr val="bg1"/>
              </a:solidFill>
              <a:latin typeface="Arial" pitchFamily="34" charset="0"/>
              <a:cs typeface="Arial" pitchFamily="34" charset="0"/>
            </a:endParaRPr>
          </a:p>
        </p:txBody>
      </p:sp>
      <p:sp>
        <p:nvSpPr>
          <p:cNvPr id="41" name="Rectangle 5"/>
          <p:cNvSpPr>
            <a:spLocks noChangeArrowheads="1"/>
          </p:cNvSpPr>
          <p:nvPr/>
        </p:nvSpPr>
        <p:spPr bwMode="gray">
          <a:xfrm>
            <a:off x="7023100" y="2060575"/>
            <a:ext cx="1870075"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4 - Recover</a:t>
            </a:r>
            <a:endParaRPr lang="en-US" sz="1400" b="1" dirty="0">
              <a:solidFill>
                <a:schemeClr val="bg1"/>
              </a:solidFill>
              <a:latin typeface="Arial" pitchFamily="34" charset="0"/>
              <a:cs typeface="Arial" pitchFamily="34" charset="0"/>
            </a:endParaRPr>
          </a:p>
        </p:txBody>
      </p:sp>
      <p:sp>
        <p:nvSpPr>
          <p:cNvPr id="200712" name="Rectangle 8"/>
          <p:cNvSpPr>
            <a:spLocks noGrp="1" noChangeArrowheads="1"/>
          </p:cNvSpPr>
          <p:nvPr>
            <p:ph type="title"/>
          </p:nvPr>
        </p:nvSpPr>
        <p:spPr bwMode="gray">
          <a:xfrm>
            <a:off x="244800" y="804672"/>
            <a:ext cx="8640000" cy="664797"/>
          </a:xfrm>
        </p:spPr>
        <p:txBody>
          <a:bodyPr/>
          <a:lstStyle/>
          <a:p>
            <a:r>
              <a:rPr lang="en-US" dirty="0" smtClean="0"/>
              <a:t>There are a number of critical solutions for responding and managing disastrous events</a:t>
            </a:r>
          </a:p>
        </p:txBody>
      </p:sp>
      <p:sp>
        <p:nvSpPr>
          <p:cNvPr id="200748" name="Freeform 44"/>
          <p:cNvSpPr>
            <a:spLocks/>
          </p:cNvSpPr>
          <p:nvPr/>
        </p:nvSpPr>
        <p:spPr bwMode="gray">
          <a:xfrm>
            <a:off x="2007392" y="3026172"/>
            <a:ext cx="649218" cy="624094"/>
          </a:xfrm>
          <a:prstGeom prst="flowChartDecision">
            <a:avLst/>
          </a:prstGeom>
          <a:solidFill>
            <a:schemeClr val="bg2"/>
          </a:solidFill>
          <a:ln w="12700" cap="rnd">
            <a:noFill/>
            <a:round/>
            <a:headEnd/>
            <a:tailEnd/>
          </a:ln>
        </p:spPr>
        <p:txBody>
          <a:bodyPr/>
          <a:lstStyle/>
          <a:p>
            <a:endParaRPr lang="fr-FR" dirty="0">
              <a:latin typeface="Arial" pitchFamily="34" charset="0"/>
              <a:cs typeface="Arial" pitchFamily="34" charset="0"/>
            </a:endParaRPr>
          </a:p>
        </p:txBody>
      </p:sp>
      <p:sp>
        <p:nvSpPr>
          <p:cNvPr id="44" name="TextBox 43"/>
          <p:cNvSpPr txBox="1"/>
          <p:nvPr/>
        </p:nvSpPr>
        <p:spPr bwMode="gray">
          <a:xfrm>
            <a:off x="244475" y="1628140"/>
            <a:ext cx="6842760" cy="249299"/>
          </a:xfrm>
          <a:prstGeom prst="rect">
            <a:avLst/>
          </a:prstGeom>
          <a:noFill/>
          <a:ln w="12700">
            <a:noFill/>
          </a:ln>
        </p:spPr>
        <p:txBody>
          <a:bodyPr wrap="square" lIns="0" tIns="0" rIns="0" bIns="0" rtlCol="0" anchor="t" anchorCtr="0">
            <a:spAutoFit/>
          </a:bodyPr>
          <a:lstStyle/>
          <a:p>
            <a:pPr>
              <a:lnSpc>
                <a:spcPct val="90000"/>
              </a:lnSpc>
            </a:pPr>
            <a:r>
              <a:rPr lang="en-AU" b="1" dirty="0" smtClean="0">
                <a:latin typeface="Arial"/>
                <a:cs typeface="Arial" pitchFamily="34" charset="0"/>
              </a:rPr>
              <a:t>Critical Solutions for Disasters</a:t>
            </a:r>
            <a:endParaRPr lang="en-US" b="1" dirty="0" smtClean="0">
              <a:latin typeface="Arial"/>
              <a:cs typeface="Arial" pitchFamily="34" charset="0"/>
            </a:endParaRPr>
          </a:p>
        </p:txBody>
      </p:sp>
      <p:sp>
        <p:nvSpPr>
          <p:cNvPr id="39" name="TextBox 38"/>
          <p:cNvSpPr txBox="1"/>
          <p:nvPr/>
        </p:nvSpPr>
        <p:spPr bwMode="gray">
          <a:xfrm>
            <a:off x="245110" y="6369050"/>
            <a:ext cx="6398260" cy="368300"/>
          </a:xfrm>
          <a:prstGeom prst="rect">
            <a:avLst/>
          </a:prstGeom>
          <a:noFill/>
          <a:ln w="6350" cap="flat">
            <a:noFill/>
            <a:miter lim="800000"/>
          </a:ln>
        </p:spPr>
        <p:txBody>
          <a:bodyPr vert="horz" wrap="square" lIns="0" tIns="0" rIns="0" bIns="0" rtlCol="0" anchor="b" anchorCtr="0">
            <a:noAutofit/>
          </a:bodyPr>
          <a:lstStyle/>
          <a:p>
            <a:pPr marL="137160" indent="-137160">
              <a:lnSpc>
                <a:spcPct val="90000"/>
              </a:lnSpc>
              <a:spcBef>
                <a:spcPct val="0"/>
              </a:spcBef>
              <a:buClr>
                <a:schemeClr val="bg2"/>
              </a:buClr>
            </a:pPr>
            <a:r>
              <a:rPr lang="en-US" sz="800" dirty="0" smtClean="0">
                <a:latin typeface="Arial"/>
              </a:rPr>
              <a:t>Source: A.T. Kearney</a:t>
            </a:r>
          </a:p>
        </p:txBody>
      </p:sp>
      <p:sp>
        <p:nvSpPr>
          <p:cNvPr id="3" name="Right Arrow 2"/>
          <p:cNvSpPr/>
          <p:nvPr/>
        </p:nvSpPr>
        <p:spPr bwMode="gray">
          <a:xfrm>
            <a:off x="250825" y="4120743"/>
            <a:ext cx="8642350" cy="562480"/>
          </a:xfrm>
          <a:prstGeom prst="rightArrow">
            <a:avLst/>
          </a:prstGeom>
          <a:solidFill>
            <a:schemeClr val="tx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r>
              <a:rPr lang="en-AU" sz="1600" b="1" dirty="0" smtClean="0">
                <a:solidFill>
                  <a:schemeClr val="bg1"/>
                </a:solidFill>
                <a:latin typeface="Arial" pitchFamily="34" charset="0"/>
                <a:cs typeface="Arial" pitchFamily="34" charset="0"/>
              </a:rPr>
              <a:t>Critical Solutions</a:t>
            </a:r>
            <a:endParaRPr lang="en-US" sz="1600" b="1" dirty="0">
              <a:solidFill>
                <a:schemeClr val="bg1"/>
              </a:solidFill>
              <a:latin typeface="Arial" pitchFamily="34" charset="0"/>
              <a:cs typeface="Arial" pitchFamily="34" charset="0"/>
            </a:endParaRPr>
          </a:p>
        </p:txBody>
      </p:sp>
      <p:sp>
        <p:nvSpPr>
          <p:cNvPr id="43" name="Freeform 44"/>
          <p:cNvSpPr>
            <a:spLocks/>
          </p:cNvSpPr>
          <p:nvPr/>
        </p:nvSpPr>
        <p:spPr bwMode="gray">
          <a:xfrm>
            <a:off x="6522505" y="3026172"/>
            <a:ext cx="649218" cy="624094"/>
          </a:xfrm>
          <a:prstGeom prst="flowChartDecision">
            <a:avLst/>
          </a:prstGeom>
          <a:solidFill>
            <a:schemeClr val="bg2"/>
          </a:solidFill>
          <a:ln w="12700" cap="rnd">
            <a:noFill/>
            <a:round/>
            <a:headEnd/>
            <a:tailEnd/>
          </a:ln>
        </p:spPr>
        <p:txBody>
          <a:bodyPr/>
          <a:lstStyle/>
          <a:p>
            <a:endParaRPr lang="fr-FR" dirty="0">
              <a:latin typeface="Arial" pitchFamily="34" charset="0"/>
              <a:cs typeface="Arial" pitchFamily="34" charset="0"/>
            </a:endParaRPr>
          </a:p>
        </p:txBody>
      </p:sp>
      <p:sp>
        <p:nvSpPr>
          <p:cNvPr id="54" name="Freeform 53"/>
          <p:cNvSpPr/>
          <p:nvPr/>
        </p:nvSpPr>
        <p:spPr bwMode="gray">
          <a:xfrm>
            <a:off x="2655736" y="2539177"/>
            <a:ext cx="1661821" cy="676017"/>
          </a:xfrm>
          <a:custGeom>
            <a:avLst/>
            <a:gdLst>
              <a:gd name="connsiteX0" fmla="*/ 0 w 1637968"/>
              <a:gd name="connsiteY0" fmla="*/ 667909 h 667909"/>
              <a:gd name="connsiteX1" fmla="*/ 1637968 w 1637968"/>
              <a:gd name="connsiteY1" fmla="*/ 0 h 667909"/>
              <a:gd name="connsiteX0" fmla="*/ 0 w 1637968"/>
              <a:gd name="connsiteY0" fmla="*/ 676035 h 676035"/>
              <a:gd name="connsiteX1" fmla="*/ 1637968 w 1637968"/>
              <a:gd name="connsiteY1" fmla="*/ 8126 h 676035"/>
              <a:gd name="connsiteX0" fmla="*/ 0 w 1637968"/>
              <a:gd name="connsiteY0" fmla="*/ 683968 h 683968"/>
              <a:gd name="connsiteX1" fmla="*/ 1637968 w 1637968"/>
              <a:gd name="connsiteY1" fmla="*/ 16059 h 683968"/>
            </a:gdLst>
            <a:ahLst/>
            <a:cxnLst>
              <a:cxn ang="0">
                <a:pos x="connsiteX0" y="connsiteY0"/>
              </a:cxn>
              <a:cxn ang="0">
                <a:pos x="connsiteX1" y="connsiteY1"/>
              </a:cxn>
            </a:cxnLst>
            <a:rect l="l" t="t" r="r" b="b"/>
            <a:pathLst>
              <a:path w="1637968" h="683968">
                <a:moveTo>
                  <a:pt x="0" y="683968"/>
                </a:moveTo>
                <a:cubicBezTo>
                  <a:pt x="466476" y="151231"/>
                  <a:pt x="1115833" y="-63454"/>
                  <a:pt x="1637968" y="16059"/>
                </a:cubicBezTo>
              </a:path>
            </a:pathLst>
          </a:custGeom>
          <a:noFill/>
          <a:ln w="76200" cap="flat">
            <a:solidFill>
              <a:schemeClr val="bg2"/>
            </a:solidFill>
            <a:miter lim="800000"/>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bwMode="gray">
          <a:xfrm rot="2693164">
            <a:off x="4863946" y="2627717"/>
            <a:ext cx="1709530" cy="580446"/>
          </a:xfrm>
          <a:custGeom>
            <a:avLst/>
            <a:gdLst>
              <a:gd name="connsiteX0" fmla="*/ 0 w 1637968"/>
              <a:gd name="connsiteY0" fmla="*/ 667909 h 667909"/>
              <a:gd name="connsiteX1" fmla="*/ 1637968 w 1637968"/>
              <a:gd name="connsiteY1" fmla="*/ 0 h 667909"/>
              <a:gd name="connsiteX0" fmla="*/ 0 w 1637968"/>
              <a:gd name="connsiteY0" fmla="*/ 676035 h 676035"/>
              <a:gd name="connsiteX1" fmla="*/ 1637968 w 1637968"/>
              <a:gd name="connsiteY1" fmla="*/ 8126 h 676035"/>
              <a:gd name="connsiteX0" fmla="*/ 0 w 1637968"/>
              <a:gd name="connsiteY0" fmla="*/ 683968 h 683968"/>
              <a:gd name="connsiteX1" fmla="*/ 1637968 w 1637968"/>
              <a:gd name="connsiteY1" fmla="*/ 16059 h 683968"/>
            </a:gdLst>
            <a:ahLst/>
            <a:cxnLst>
              <a:cxn ang="0">
                <a:pos x="connsiteX0" y="connsiteY0"/>
              </a:cxn>
              <a:cxn ang="0">
                <a:pos x="connsiteX1" y="connsiteY1"/>
              </a:cxn>
            </a:cxnLst>
            <a:rect l="l" t="t" r="r" b="b"/>
            <a:pathLst>
              <a:path w="1637968" h="683968">
                <a:moveTo>
                  <a:pt x="0" y="683968"/>
                </a:moveTo>
                <a:cubicBezTo>
                  <a:pt x="466476" y="151231"/>
                  <a:pt x="1115833" y="-63454"/>
                  <a:pt x="1637968" y="16059"/>
                </a:cubicBezTo>
              </a:path>
            </a:pathLst>
          </a:custGeom>
          <a:noFill/>
          <a:ln w="76200" cap="flat">
            <a:solidFill>
              <a:schemeClr val="bg2"/>
            </a:solidFill>
            <a:miter lim="800000"/>
            <a:headEnd type="none"/>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p:cNvCxnSpPr/>
          <p:nvPr/>
        </p:nvCxnSpPr>
        <p:spPr>
          <a:xfrm>
            <a:off x="7067162" y="3529847"/>
            <a:ext cx="1769245" cy="0"/>
          </a:xfrm>
          <a:prstGeom prst="line">
            <a:avLst/>
          </a:prstGeom>
          <a:ln w="76200" cap="flat">
            <a:solidFill>
              <a:schemeClr val="bg2"/>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01238" y="3529847"/>
            <a:ext cx="1769245" cy="0"/>
          </a:xfrm>
          <a:prstGeom prst="line">
            <a:avLst/>
          </a:prstGeom>
          <a:ln w="76200" cap="flat">
            <a:solidFill>
              <a:schemeClr val="bg2"/>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Rectangle 2"/>
          <p:cNvSpPr>
            <a:spLocks noChangeArrowheads="1"/>
          </p:cNvSpPr>
          <p:nvPr/>
        </p:nvSpPr>
        <p:spPr bwMode="gray">
          <a:xfrm>
            <a:off x="250824" y="2417198"/>
            <a:ext cx="1870075" cy="1565450"/>
          </a:xfrm>
          <a:prstGeom prst="rect">
            <a:avLst/>
          </a:prstGeom>
          <a:solidFill>
            <a:schemeClr val="accent2">
              <a:alpha val="80000"/>
            </a:schemeClr>
          </a:solidFill>
          <a:ln w="6350" algn="ctr">
            <a:noFill/>
            <a:miter lim="800000"/>
            <a:headEnd/>
            <a:tailEnd/>
          </a:ln>
        </p:spPr>
        <p:txBody>
          <a:bodyPr lIns="72000" tIns="36000" rIns="72000" bIns="36000"/>
          <a:lstStyle/>
          <a:p>
            <a:pPr marL="82550">
              <a:buClr>
                <a:schemeClr val="bg2"/>
              </a:buClr>
            </a:pPr>
            <a:r>
              <a:rPr lang="fr-FR" sz="1400" dirty="0" smtClean="0"/>
              <a:t>Long-</a:t>
            </a:r>
            <a:r>
              <a:rPr lang="fr-FR" sz="1400" dirty="0" err="1" smtClean="0"/>
              <a:t>term</a:t>
            </a:r>
            <a:r>
              <a:rPr lang="fr-FR" sz="1400" dirty="0" smtClean="0"/>
              <a:t>, large-</a:t>
            </a:r>
            <a:r>
              <a:rPr lang="fr-FR" sz="1400" dirty="0" err="1" smtClean="0"/>
              <a:t>scale</a:t>
            </a:r>
            <a:r>
              <a:rPr lang="fr-FR" sz="1400" dirty="0" smtClean="0"/>
              <a:t> </a:t>
            </a:r>
            <a:r>
              <a:rPr lang="fr-FR" sz="1400" dirty="0" err="1" smtClean="0"/>
              <a:t>projects</a:t>
            </a:r>
            <a:r>
              <a:rPr lang="fr-FR" sz="1400" dirty="0" smtClean="0"/>
              <a:t> to </a:t>
            </a:r>
            <a:r>
              <a:rPr lang="fr-FR" sz="1400" dirty="0" err="1" smtClean="0"/>
              <a:t>reduce</a:t>
            </a:r>
            <a:r>
              <a:rPr lang="fr-FR" sz="1400" dirty="0" smtClean="0"/>
              <a:t> </a:t>
            </a:r>
            <a:r>
              <a:rPr lang="fr-FR" sz="1400" dirty="0" err="1" smtClean="0"/>
              <a:t>disaster</a:t>
            </a:r>
            <a:r>
              <a:rPr lang="fr-FR" sz="1400" dirty="0" smtClean="0"/>
              <a:t> </a:t>
            </a:r>
            <a:r>
              <a:rPr lang="fr-FR" sz="1400" dirty="0" err="1" smtClean="0"/>
              <a:t>likelihood</a:t>
            </a:r>
            <a:r>
              <a:rPr lang="fr-FR" sz="1400" dirty="0"/>
              <a:t> </a:t>
            </a:r>
            <a:r>
              <a:rPr lang="fr-FR" sz="1400" dirty="0" smtClean="0"/>
              <a:t>&amp; impact</a:t>
            </a:r>
            <a:endParaRPr lang="fr-FR" sz="1400" dirty="0"/>
          </a:p>
        </p:txBody>
      </p:sp>
      <p:sp>
        <p:nvSpPr>
          <p:cNvPr id="34" name="Rectangle 2"/>
          <p:cNvSpPr>
            <a:spLocks noChangeArrowheads="1"/>
          </p:cNvSpPr>
          <p:nvPr/>
        </p:nvSpPr>
        <p:spPr bwMode="gray">
          <a:xfrm>
            <a:off x="2508249" y="2417198"/>
            <a:ext cx="1870075" cy="1565450"/>
          </a:xfrm>
          <a:prstGeom prst="rect">
            <a:avLst/>
          </a:prstGeom>
          <a:solidFill>
            <a:schemeClr val="accent2">
              <a:alpha val="80000"/>
            </a:schemeClr>
          </a:solidFill>
          <a:ln w="6350" algn="ctr">
            <a:noFill/>
            <a:miter lim="800000"/>
            <a:headEnd/>
            <a:tailEnd/>
          </a:ln>
        </p:spPr>
        <p:txBody>
          <a:bodyPr lIns="72000" tIns="36000" rIns="72000" bIns="36000"/>
          <a:lstStyle/>
          <a:p>
            <a:pPr marL="82550">
              <a:buClr>
                <a:schemeClr val="bg2"/>
              </a:buClr>
            </a:pPr>
            <a:r>
              <a:rPr lang="en-AU" sz="1400" dirty="0" smtClean="0"/>
              <a:t>Equipment </a:t>
            </a:r>
            <a:r>
              <a:rPr lang="en-AU" sz="1400" dirty="0"/>
              <a:t>and procedures for use when a disaster occur</a:t>
            </a:r>
            <a:endParaRPr lang="fr-FR" sz="1400" dirty="0"/>
          </a:p>
        </p:txBody>
      </p:sp>
      <p:sp>
        <p:nvSpPr>
          <p:cNvPr id="37" name="Rectangle 2"/>
          <p:cNvSpPr>
            <a:spLocks noChangeArrowheads="1"/>
          </p:cNvSpPr>
          <p:nvPr/>
        </p:nvSpPr>
        <p:spPr bwMode="gray">
          <a:xfrm>
            <a:off x="4765674" y="2417198"/>
            <a:ext cx="1870075" cy="1565450"/>
          </a:xfrm>
          <a:prstGeom prst="rect">
            <a:avLst/>
          </a:prstGeom>
          <a:solidFill>
            <a:schemeClr val="accent2">
              <a:alpha val="80000"/>
            </a:schemeClr>
          </a:solidFill>
          <a:ln w="6350" algn="ctr">
            <a:noFill/>
            <a:miter lim="800000"/>
            <a:headEnd/>
            <a:tailEnd/>
          </a:ln>
        </p:spPr>
        <p:txBody>
          <a:bodyPr lIns="72000" tIns="36000" rIns="72000" bIns="36000"/>
          <a:lstStyle/>
          <a:p>
            <a:pPr marL="177800">
              <a:buClr>
                <a:schemeClr val="bg2"/>
              </a:buClr>
            </a:pPr>
            <a:r>
              <a:rPr lang="fr-FR" sz="1400" dirty="0" smtClean="0"/>
              <a:t>Actions </a:t>
            </a:r>
            <a:r>
              <a:rPr lang="fr-FR" sz="1400" dirty="0" err="1" smtClean="0"/>
              <a:t>immediately</a:t>
            </a:r>
            <a:r>
              <a:rPr lang="fr-FR" sz="1400" dirty="0" smtClean="0"/>
              <a:t> </a:t>
            </a:r>
            <a:r>
              <a:rPr lang="fr-FR" sz="1400" dirty="0" err="1" smtClean="0"/>
              <a:t>after</a:t>
            </a:r>
            <a:r>
              <a:rPr lang="fr-FR" sz="1400" dirty="0" smtClean="0"/>
              <a:t> </a:t>
            </a:r>
            <a:r>
              <a:rPr lang="fr-FR" sz="1400" dirty="0" err="1" smtClean="0"/>
              <a:t>event</a:t>
            </a:r>
            <a:r>
              <a:rPr lang="fr-FR" sz="1400" dirty="0" smtClean="0"/>
              <a:t> </a:t>
            </a:r>
            <a:r>
              <a:rPr lang="fr-FR" sz="1400" dirty="0" err="1" smtClean="0"/>
              <a:t>occurs</a:t>
            </a:r>
            <a:endParaRPr lang="fr-FR" sz="1400" dirty="0"/>
          </a:p>
        </p:txBody>
      </p:sp>
      <p:sp>
        <p:nvSpPr>
          <p:cNvPr id="40" name="Rectangle 2"/>
          <p:cNvSpPr>
            <a:spLocks noChangeArrowheads="1"/>
          </p:cNvSpPr>
          <p:nvPr/>
        </p:nvSpPr>
        <p:spPr bwMode="gray">
          <a:xfrm>
            <a:off x="7023100" y="2417198"/>
            <a:ext cx="1870075" cy="1565450"/>
          </a:xfrm>
          <a:prstGeom prst="rect">
            <a:avLst/>
          </a:prstGeom>
          <a:solidFill>
            <a:schemeClr val="accent2">
              <a:alpha val="80000"/>
            </a:schemeClr>
          </a:solidFill>
          <a:ln w="6350" algn="ctr">
            <a:noFill/>
            <a:miter lim="800000"/>
            <a:headEnd/>
            <a:tailEnd/>
          </a:ln>
        </p:spPr>
        <p:txBody>
          <a:bodyPr lIns="72000" tIns="36000" rIns="72000" bIns="36000"/>
          <a:lstStyle/>
          <a:p>
            <a:pPr marL="82550">
              <a:buClr>
                <a:schemeClr val="bg2"/>
              </a:buClr>
            </a:pPr>
            <a:r>
              <a:rPr lang="en-AU" sz="1400" dirty="0" smtClean="0"/>
              <a:t>Recovery efforts to bring </a:t>
            </a:r>
            <a:r>
              <a:rPr lang="en-AU" sz="1400" dirty="0"/>
              <a:t>the affected area back to normalcy as quickly as possible</a:t>
            </a:r>
            <a:endParaRPr lang="fr-FR" sz="1400" dirty="0"/>
          </a:p>
        </p:txBody>
      </p:sp>
      <p:sp>
        <p:nvSpPr>
          <p:cNvPr id="200745" name="Rectangle 41"/>
          <p:cNvSpPr>
            <a:spLocks noChangeArrowheads="1"/>
          </p:cNvSpPr>
          <p:nvPr/>
        </p:nvSpPr>
        <p:spPr bwMode="gray">
          <a:xfrm>
            <a:off x="1788994" y="3771564"/>
            <a:ext cx="1084836" cy="422167"/>
          </a:xfrm>
          <a:prstGeom prst="rect">
            <a:avLst/>
          </a:prstGeom>
          <a:solidFill>
            <a:schemeClr val="accent5"/>
          </a:solidFill>
          <a:ln w="6350">
            <a:noFill/>
            <a:miter lim="800000"/>
            <a:headEnd/>
            <a:tailEnd/>
          </a:ln>
        </p:spPr>
        <p:txBody>
          <a:bodyPr wrap="none" lIns="90488" tIns="44450" rIns="90488" bIns="44450" anchor="ctr" anchorCtr="1">
            <a:noAutofit/>
          </a:bodyPr>
          <a:lstStyle/>
          <a:p>
            <a:pPr algn="ctr" eaLnBrk="0" hangingPunct="0">
              <a:lnSpc>
                <a:spcPct val="90000"/>
              </a:lnSpc>
              <a:spcBef>
                <a:spcPts val="0"/>
              </a:spcBef>
              <a:buClrTx/>
            </a:pPr>
            <a:r>
              <a:rPr lang="en-US" sz="1200" b="1" i="0" dirty="0" smtClean="0">
                <a:solidFill>
                  <a:schemeClr val="bg1"/>
                </a:solidFill>
                <a:latin typeface="Arial" pitchFamily="34" charset="0"/>
                <a:cs typeface="Arial" pitchFamily="34" charset="0"/>
              </a:rPr>
              <a:t>Warning </a:t>
            </a:r>
            <a:br>
              <a:rPr lang="en-US" sz="1200" b="1" i="0" dirty="0" smtClean="0">
                <a:solidFill>
                  <a:schemeClr val="bg1"/>
                </a:solidFill>
                <a:latin typeface="Arial" pitchFamily="34" charset="0"/>
                <a:cs typeface="Arial" pitchFamily="34" charset="0"/>
              </a:rPr>
            </a:br>
            <a:r>
              <a:rPr lang="en-US" sz="1200" b="1" i="0" dirty="0" smtClean="0">
                <a:solidFill>
                  <a:schemeClr val="bg1"/>
                </a:solidFill>
                <a:latin typeface="Arial" pitchFamily="34" charset="0"/>
                <a:cs typeface="Arial" pitchFamily="34" charset="0"/>
              </a:rPr>
              <a:t>Provided</a:t>
            </a:r>
            <a:endParaRPr lang="en-US" sz="1200" b="1" i="0" dirty="0">
              <a:solidFill>
                <a:schemeClr val="bg1"/>
              </a:solidFill>
              <a:latin typeface="Arial" pitchFamily="34" charset="0"/>
              <a:cs typeface="Arial" pitchFamily="34" charset="0"/>
            </a:endParaRPr>
          </a:p>
        </p:txBody>
      </p:sp>
      <p:sp>
        <p:nvSpPr>
          <p:cNvPr id="46" name="Rectangle 41"/>
          <p:cNvSpPr>
            <a:spLocks noChangeArrowheads="1"/>
          </p:cNvSpPr>
          <p:nvPr/>
        </p:nvSpPr>
        <p:spPr bwMode="gray">
          <a:xfrm>
            <a:off x="6304696" y="3771564"/>
            <a:ext cx="1084836" cy="422167"/>
          </a:xfrm>
          <a:prstGeom prst="rect">
            <a:avLst/>
          </a:prstGeom>
          <a:solidFill>
            <a:schemeClr val="accent5"/>
          </a:solidFill>
          <a:ln w="6350">
            <a:noFill/>
            <a:miter lim="800000"/>
            <a:headEnd/>
            <a:tailEnd/>
          </a:ln>
        </p:spPr>
        <p:txBody>
          <a:bodyPr wrap="none" lIns="90488" tIns="44450" rIns="90488" bIns="44450" anchor="ctr" anchorCtr="1">
            <a:noAutofit/>
          </a:bodyPr>
          <a:lstStyle/>
          <a:p>
            <a:pPr algn="ctr" eaLnBrk="0" hangingPunct="0">
              <a:lnSpc>
                <a:spcPct val="90000"/>
              </a:lnSpc>
              <a:spcBef>
                <a:spcPts val="0"/>
              </a:spcBef>
              <a:buClrTx/>
            </a:pPr>
            <a:r>
              <a:rPr lang="en-US" sz="1200" b="1" i="0" dirty="0" smtClean="0">
                <a:solidFill>
                  <a:schemeClr val="bg1"/>
                </a:solidFill>
                <a:latin typeface="Arial" pitchFamily="34" charset="0"/>
                <a:cs typeface="Arial" pitchFamily="34" charset="0"/>
              </a:rPr>
              <a:t>Cris</a:t>
            </a:r>
            <a:r>
              <a:rPr lang="en-US" sz="1200" b="1" dirty="0" smtClean="0">
                <a:solidFill>
                  <a:schemeClr val="bg1"/>
                </a:solidFill>
                <a:latin typeface="Arial" pitchFamily="34" charset="0"/>
                <a:cs typeface="Arial" pitchFamily="34" charset="0"/>
              </a:rPr>
              <a:t>is </a:t>
            </a:r>
          </a:p>
          <a:p>
            <a:pPr algn="ctr" eaLnBrk="0" hangingPunct="0">
              <a:lnSpc>
                <a:spcPct val="90000"/>
              </a:lnSpc>
              <a:spcBef>
                <a:spcPts val="0"/>
              </a:spcBef>
              <a:buClrTx/>
            </a:pPr>
            <a:r>
              <a:rPr lang="en-AU" sz="1200" b="1" dirty="0" smtClean="0">
                <a:solidFill>
                  <a:schemeClr val="bg1"/>
                </a:solidFill>
                <a:latin typeface="Arial" pitchFamily="34" charset="0"/>
                <a:cs typeface="Arial" pitchFamily="34" charset="0"/>
              </a:rPr>
              <a:t>Subsides</a:t>
            </a:r>
            <a:endParaRPr lang="en-US" sz="1200" b="1" i="0" dirty="0">
              <a:solidFill>
                <a:schemeClr val="bg1"/>
              </a:solidFill>
              <a:latin typeface="Arial" pitchFamily="34" charset="0"/>
              <a:cs typeface="Arial" pitchFamily="34" charset="0"/>
            </a:endParaRPr>
          </a:p>
        </p:txBody>
      </p:sp>
      <p:sp>
        <p:nvSpPr>
          <p:cNvPr id="59" name="Rectangle 41"/>
          <p:cNvSpPr>
            <a:spLocks noChangeArrowheads="1"/>
          </p:cNvSpPr>
          <p:nvPr/>
        </p:nvSpPr>
        <p:spPr bwMode="gray">
          <a:xfrm>
            <a:off x="4128787" y="3105416"/>
            <a:ext cx="965728" cy="422167"/>
          </a:xfrm>
          <a:prstGeom prst="rect">
            <a:avLst/>
          </a:prstGeom>
          <a:solidFill>
            <a:schemeClr val="accent5"/>
          </a:solidFill>
          <a:ln w="6350">
            <a:noFill/>
            <a:miter lim="800000"/>
            <a:headEnd/>
            <a:tailEnd/>
          </a:ln>
        </p:spPr>
        <p:txBody>
          <a:bodyPr wrap="none" lIns="90488" tIns="44450" rIns="90488" bIns="44450" anchor="ctr" anchorCtr="1">
            <a:noAutofit/>
          </a:bodyPr>
          <a:lstStyle/>
          <a:p>
            <a:pPr algn="ctr" eaLnBrk="0" hangingPunct="0">
              <a:lnSpc>
                <a:spcPct val="90000"/>
              </a:lnSpc>
              <a:spcBef>
                <a:spcPts val="0"/>
              </a:spcBef>
              <a:buClrTx/>
            </a:pPr>
            <a:r>
              <a:rPr lang="en-US" sz="1200" b="1" i="0" dirty="0" smtClean="0">
                <a:solidFill>
                  <a:schemeClr val="bg1"/>
                </a:solidFill>
                <a:latin typeface="Arial" pitchFamily="34" charset="0"/>
                <a:cs typeface="Arial" pitchFamily="34" charset="0"/>
              </a:rPr>
              <a:t>Disastrous </a:t>
            </a:r>
            <a:br>
              <a:rPr lang="en-US" sz="1200" b="1" i="0" dirty="0" smtClean="0">
                <a:solidFill>
                  <a:schemeClr val="bg1"/>
                </a:solidFill>
                <a:latin typeface="Arial" pitchFamily="34" charset="0"/>
                <a:cs typeface="Arial" pitchFamily="34" charset="0"/>
              </a:rPr>
            </a:br>
            <a:r>
              <a:rPr lang="en-US" sz="1200" b="1" i="0" dirty="0" smtClean="0">
                <a:solidFill>
                  <a:schemeClr val="bg1"/>
                </a:solidFill>
                <a:latin typeface="Arial" pitchFamily="34" charset="0"/>
                <a:cs typeface="Arial" pitchFamily="34" charset="0"/>
              </a:rPr>
              <a:t>Event</a:t>
            </a:r>
            <a:endParaRPr lang="en-US" sz="1200" b="1" i="0" dirty="0">
              <a:solidFill>
                <a:schemeClr val="bg1"/>
              </a:solidFill>
              <a:latin typeface="Arial" pitchFamily="34" charset="0"/>
              <a:cs typeface="Arial" pitchFamily="34" charset="0"/>
            </a:endParaRPr>
          </a:p>
        </p:txBody>
      </p:sp>
      <p:sp>
        <p:nvSpPr>
          <p:cNvPr id="51" name="Freeform 44"/>
          <p:cNvSpPr>
            <a:spLocks/>
          </p:cNvSpPr>
          <p:nvPr/>
        </p:nvSpPr>
        <p:spPr bwMode="gray">
          <a:xfrm>
            <a:off x="2007392" y="3026172"/>
            <a:ext cx="649218" cy="624094"/>
          </a:xfrm>
          <a:prstGeom prst="flowChartDecision">
            <a:avLst/>
          </a:prstGeom>
          <a:solidFill>
            <a:schemeClr val="bg2"/>
          </a:solidFill>
          <a:ln w="12700" cap="rnd">
            <a:noFill/>
            <a:round/>
            <a:headEnd/>
            <a:tailEnd/>
          </a:ln>
        </p:spPr>
        <p:txBody>
          <a:bodyPr/>
          <a:lstStyle/>
          <a:p>
            <a:endParaRPr lang="fr-FR" dirty="0">
              <a:latin typeface="Arial" pitchFamily="34" charset="0"/>
              <a:cs typeface="Arial" pitchFamily="34" charset="0"/>
            </a:endParaRPr>
          </a:p>
        </p:txBody>
      </p:sp>
      <p:sp>
        <p:nvSpPr>
          <p:cNvPr id="53" name="Freeform 48"/>
          <p:cNvSpPr>
            <a:spLocks/>
          </p:cNvSpPr>
          <p:nvPr/>
        </p:nvSpPr>
        <p:spPr bwMode="gray">
          <a:xfrm>
            <a:off x="4234589" y="2276872"/>
            <a:ext cx="777875" cy="749300"/>
          </a:xfrm>
          <a:custGeom>
            <a:avLst/>
            <a:gdLst>
              <a:gd name="T0" fmla="*/ 353047 w 531"/>
              <a:gd name="T1" fmla="*/ 193675 h 472"/>
              <a:gd name="T2" fmla="*/ 391135 w 531"/>
              <a:gd name="T3" fmla="*/ 0 h 472"/>
              <a:gd name="T4" fmla="*/ 439477 w 531"/>
              <a:gd name="T5" fmla="*/ 193675 h 472"/>
              <a:gd name="T6" fmla="*/ 562531 w 531"/>
              <a:gd name="T7" fmla="*/ 73025 h 472"/>
              <a:gd name="T8" fmla="*/ 552277 w 531"/>
              <a:gd name="T9" fmla="*/ 239713 h 472"/>
              <a:gd name="T10" fmla="*/ 657751 w 531"/>
              <a:gd name="T11" fmla="*/ 228600 h 472"/>
              <a:gd name="T12" fmla="*/ 615268 w 531"/>
              <a:gd name="T13" fmla="*/ 319088 h 472"/>
              <a:gd name="T14" fmla="*/ 776410 w 531"/>
              <a:gd name="T15" fmla="*/ 365125 h 472"/>
              <a:gd name="T16" fmla="*/ 622593 w 531"/>
              <a:gd name="T17" fmla="*/ 422275 h 472"/>
              <a:gd name="T18" fmla="*/ 714883 w 531"/>
              <a:gd name="T19" fmla="*/ 547688 h 472"/>
              <a:gd name="T20" fmla="*/ 587435 w 531"/>
              <a:gd name="T21" fmla="*/ 490538 h 472"/>
              <a:gd name="T22" fmla="*/ 631382 w 531"/>
              <a:gd name="T23" fmla="*/ 661988 h 472"/>
              <a:gd name="T24" fmla="*/ 483425 w 531"/>
              <a:gd name="T25" fmla="*/ 554038 h 472"/>
              <a:gd name="T26" fmla="*/ 452662 w 531"/>
              <a:gd name="T27" fmla="*/ 679450 h 472"/>
              <a:gd name="T28" fmla="*/ 388205 w 531"/>
              <a:gd name="T29" fmla="*/ 571500 h 472"/>
              <a:gd name="T30" fmla="*/ 301774 w 531"/>
              <a:gd name="T31" fmla="*/ 747713 h 472"/>
              <a:gd name="T32" fmla="*/ 307634 w 531"/>
              <a:gd name="T33" fmla="*/ 560388 h 472"/>
              <a:gd name="T34" fmla="*/ 208019 w 531"/>
              <a:gd name="T35" fmla="*/ 627063 h 472"/>
              <a:gd name="T36" fmla="*/ 213879 w 531"/>
              <a:gd name="T37" fmla="*/ 508000 h 472"/>
              <a:gd name="T38" fmla="*/ 124519 w 531"/>
              <a:gd name="T39" fmla="*/ 530225 h 472"/>
              <a:gd name="T40" fmla="*/ 165536 w 531"/>
              <a:gd name="T41" fmla="*/ 450850 h 472"/>
              <a:gd name="T42" fmla="*/ 0 w 531"/>
              <a:gd name="T43" fmla="*/ 393700 h 472"/>
              <a:gd name="T44" fmla="*/ 156747 w 531"/>
              <a:gd name="T45" fmla="*/ 342900 h 472"/>
              <a:gd name="T46" fmla="*/ 118659 w 531"/>
              <a:gd name="T47" fmla="*/ 222250 h 472"/>
              <a:gd name="T48" fmla="*/ 212414 w 531"/>
              <a:gd name="T49" fmla="*/ 257175 h 472"/>
              <a:gd name="T50" fmla="*/ 178721 w 531"/>
              <a:gd name="T51" fmla="*/ 96837 h 472"/>
              <a:gd name="T52" fmla="*/ 284195 w 531"/>
              <a:gd name="T53" fmla="*/ 211138 h 472"/>
              <a:gd name="T54" fmla="*/ 297380 w 531"/>
              <a:gd name="T55" fmla="*/ 125413 h 472"/>
              <a:gd name="T56" fmla="*/ 323748 w 531"/>
              <a:gd name="T57" fmla="*/ 158750 h 472"/>
              <a:gd name="T58" fmla="*/ 342792 w 531"/>
              <a:gd name="T59" fmla="*/ 182563 h 472"/>
              <a:gd name="T60" fmla="*/ 353047 w 531"/>
              <a:gd name="T61" fmla="*/ 193675 h 4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31"/>
              <a:gd name="T94" fmla="*/ 0 h 472"/>
              <a:gd name="T95" fmla="*/ 531 w 531"/>
              <a:gd name="T96" fmla="*/ 472 h 4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31" h="472">
                <a:moveTo>
                  <a:pt x="241" y="122"/>
                </a:moveTo>
                <a:lnTo>
                  <a:pt x="267" y="0"/>
                </a:lnTo>
                <a:lnTo>
                  <a:pt x="300" y="122"/>
                </a:lnTo>
                <a:lnTo>
                  <a:pt x="384" y="46"/>
                </a:lnTo>
                <a:lnTo>
                  <a:pt x="377" y="151"/>
                </a:lnTo>
                <a:lnTo>
                  <a:pt x="449" y="144"/>
                </a:lnTo>
                <a:lnTo>
                  <a:pt x="420" y="201"/>
                </a:lnTo>
                <a:lnTo>
                  <a:pt x="530" y="230"/>
                </a:lnTo>
                <a:lnTo>
                  <a:pt x="425" y="266"/>
                </a:lnTo>
                <a:lnTo>
                  <a:pt x="488" y="345"/>
                </a:lnTo>
                <a:lnTo>
                  <a:pt x="401" y="309"/>
                </a:lnTo>
                <a:lnTo>
                  <a:pt x="431" y="417"/>
                </a:lnTo>
                <a:lnTo>
                  <a:pt x="330" y="349"/>
                </a:lnTo>
                <a:lnTo>
                  <a:pt x="309" y="428"/>
                </a:lnTo>
                <a:lnTo>
                  <a:pt x="265" y="360"/>
                </a:lnTo>
                <a:lnTo>
                  <a:pt x="206" y="471"/>
                </a:lnTo>
                <a:lnTo>
                  <a:pt x="210" y="353"/>
                </a:lnTo>
                <a:lnTo>
                  <a:pt x="142" y="395"/>
                </a:lnTo>
                <a:lnTo>
                  <a:pt x="146" y="320"/>
                </a:lnTo>
                <a:lnTo>
                  <a:pt x="85" y="334"/>
                </a:lnTo>
                <a:lnTo>
                  <a:pt x="113" y="284"/>
                </a:lnTo>
                <a:lnTo>
                  <a:pt x="0" y="248"/>
                </a:lnTo>
                <a:lnTo>
                  <a:pt x="107" y="216"/>
                </a:lnTo>
                <a:lnTo>
                  <a:pt x="81" y="140"/>
                </a:lnTo>
                <a:lnTo>
                  <a:pt x="145" y="162"/>
                </a:lnTo>
                <a:lnTo>
                  <a:pt x="122" y="61"/>
                </a:lnTo>
                <a:lnTo>
                  <a:pt x="194" y="133"/>
                </a:lnTo>
                <a:lnTo>
                  <a:pt x="203" y="79"/>
                </a:lnTo>
                <a:lnTo>
                  <a:pt x="221" y="100"/>
                </a:lnTo>
                <a:lnTo>
                  <a:pt x="234" y="115"/>
                </a:lnTo>
                <a:lnTo>
                  <a:pt x="241" y="122"/>
                </a:lnTo>
              </a:path>
            </a:pathLst>
          </a:custGeom>
          <a:solidFill>
            <a:schemeClr val="bg2"/>
          </a:solidFill>
          <a:ln w="12700" cap="rnd">
            <a:noFill/>
            <a:round/>
            <a:headEnd/>
            <a:tailEnd/>
          </a:ln>
        </p:spPr>
        <p:txBody>
          <a:bodyPr/>
          <a:lstStyle/>
          <a:p>
            <a:endParaRPr lang="fr-FR">
              <a:latin typeface="Arial" pitchFamily="34" charset="0"/>
              <a:cs typeface="Arial" pitchFamily="34" charset="0"/>
            </a:endParaRPr>
          </a:p>
        </p:txBody>
      </p:sp>
      <p:sp>
        <p:nvSpPr>
          <p:cNvPr id="57" name="Freeform 44"/>
          <p:cNvSpPr>
            <a:spLocks/>
          </p:cNvSpPr>
          <p:nvPr/>
        </p:nvSpPr>
        <p:spPr bwMode="gray">
          <a:xfrm>
            <a:off x="6541337" y="3026172"/>
            <a:ext cx="649218" cy="624094"/>
          </a:xfrm>
          <a:prstGeom prst="flowChartDecision">
            <a:avLst/>
          </a:prstGeom>
          <a:solidFill>
            <a:schemeClr val="bg2"/>
          </a:solidFill>
          <a:ln w="12700" cap="rnd">
            <a:noFill/>
            <a:round/>
            <a:headEnd/>
            <a:tailEnd/>
          </a:ln>
        </p:spPr>
        <p:txBody>
          <a:bodyPr/>
          <a:lstStyle/>
          <a:p>
            <a:endParaRPr lang="fr-FR" dirty="0">
              <a:latin typeface="Arial" pitchFamily="34" charset="0"/>
              <a:cs typeface="Arial" pitchFamily="34" charset="0"/>
            </a:endParaRPr>
          </a:p>
        </p:txBody>
      </p:sp>
      <p:sp>
        <p:nvSpPr>
          <p:cNvPr id="62" name="Oval 4"/>
          <p:cNvSpPr>
            <a:spLocks noChangeArrowheads="1"/>
          </p:cNvSpPr>
          <p:nvPr/>
        </p:nvSpPr>
        <p:spPr bwMode="gray">
          <a:xfrm>
            <a:off x="4860087" y="5162719"/>
            <a:ext cx="1681250" cy="495278"/>
          </a:xfrm>
          <a:prstGeom prst="ellipse">
            <a:avLst/>
          </a:prstGeom>
          <a:solidFill>
            <a:schemeClr val="tx2"/>
          </a:solidFill>
          <a:ln w="19050" algn="ctr">
            <a:noFill/>
            <a:prstDash val="sysDash"/>
            <a:miter lim="800000"/>
            <a:headEnd/>
            <a:tailEnd/>
          </a:ln>
        </p:spPr>
        <p:txBody>
          <a:bodyPr wrap="none" lIns="72000" tIns="36000" rIns="72000" bIns="36000" anchor="ctr"/>
          <a:lstStyle/>
          <a:p>
            <a:pPr algn="ctr"/>
            <a:r>
              <a:rPr lang="en-AU" sz="1200" dirty="0">
                <a:solidFill>
                  <a:schemeClr val="bg1"/>
                </a:solidFill>
              </a:rPr>
              <a:t>Commercial </a:t>
            </a:r>
            <a:br>
              <a:rPr lang="en-AU" sz="1200" dirty="0">
                <a:solidFill>
                  <a:schemeClr val="bg1"/>
                </a:solidFill>
              </a:rPr>
            </a:br>
            <a:r>
              <a:rPr lang="en-AU" sz="1200" dirty="0">
                <a:solidFill>
                  <a:schemeClr val="bg1"/>
                </a:solidFill>
              </a:rPr>
              <a:t>Solutions</a:t>
            </a:r>
            <a:endParaRPr lang="en-US" sz="1200" dirty="0">
              <a:solidFill>
                <a:schemeClr val="bg1"/>
              </a:solidFill>
            </a:endParaRPr>
          </a:p>
        </p:txBody>
      </p:sp>
      <p:sp>
        <p:nvSpPr>
          <p:cNvPr id="65" name="Oval 4"/>
          <p:cNvSpPr>
            <a:spLocks noChangeArrowheads="1"/>
          </p:cNvSpPr>
          <p:nvPr/>
        </p:nvSpPr>
        <p:spPr bwMode="gray">
          <a:xfrm>
            <a:off x="7117512" y="4626821"/>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Microfinance</a:t>
            </a:r>
            <a:endParaRPr lang="en-US" sz="1200" dirty="0">
              <a:solidFill>
                <a:schemeClr val="bg1"/>
              </a:solidFill>
            </a:endParaRPr>
          </a:p>
        </p:txBody>
      </p:sp>
      <p:sp>
        <p:nvSpPr>
          <p:cNvPr id="66" name="Oval 4"/>
          <p:cNvSpPr>
            <a:spLocks noChangeArrowheads="1"/>
          </p:cNvSpPr>
          <p:nvPr/>
        </p:nvSpPr>
        <p:spPr bwMode="gray">
          <a:xfrm>
            <a:off x="2602661" y="4626821"/>
            <a:ext cx="1681250" cy="495278"/>
          </a:xfrm>
          <a:prstGeom prst="ellipse">
            <a:avLst/>
          </a:prstGeom>
          <a:solidFill>
            <a:schemeClr val="tx2"/>
          </a:solidFill>
          <a:ln w="28575" algn="ctr">
            <a:noFill/>
            <a:prstDash val="sysDash"/>
            <a:miter lim="800000"/>
            <a:headEnd/>
            <a:tailEnd/>
          </a:ln>
        </p:spPr>
        <p:txBody>
          <a:bodyPr wrap="none" lIns="72000" tIns="36000" rIns="72000" bIns="36000" anchor="ctr"/>
          <a:lstStyle/>
          <a:p>
            <a:pPr algn="ctr"/>
            <a:r>
              <a:rPr lang="en-AU" sz="1200" dirty="0">
                <a:solidFill>
                  <a:schemeClr val="bg1"/>
                </a:solidFill>
              </a:rPr>
              <a:t>Network </a:t>
            </a:r>
            <a:br>
              <a:rPr lang="en-AU" sz="1200" dirty="0">
                <a:solidFill>
                  <a:schemeClr val="bg1"/>
                </a:solidFill>
              </a:rPr>
            </a:br>
            <a:r>
              <a:rPr lang="en-AU" sz="1200" dirty="0">
                <a:solidFill>
                  <a:schemeClr val="bg1"/>
                </a:solidFill>
              </a:rPr>
              <a:t>Resiliency</a:t>
            </a:r>
            <a:endParaRPr lang="en-US" sz="1200" dirty="0">
              <a:solidFill>
                <a:schemeClr val="bg1"/>
              </a:solidFill>
            </a:endParaRPr>
          </a:p>
        </p:txBody>
      </p:sp>
      <p:sp>
        <p:nvSpPr>
          <p:cNvPr id="67" name="Oval 4"/>
          <p:cNvSpPr>
            <a:spLocks noChangeArrowheads="1"/>
          </p:cNvSpPr>
          <p:nvPr/>
        </p:nvSpPr>
        <p:spPr bwMode="gray">
          <a:xfrm>
            <a:off x="345236" y="4626821"/>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Risk Transfer &amp; </a:t>
            </a:r>
            <a:br>
              <a:rPr lang="en-AU" sz="1200" dirty="0" smtClean="0">
                <a:solidFill>
                  <a:schemeClr val="bg1"/>
                </a:solidFill>
              </a:rPr>
            </a:br>
            <a:r>
              <a:rPr lang="en-AU" sz="1200" dirty="0" smtClean="0">
                <a:solidFill>
                  <a:schemeClr val="bg1"/>
                </a:solidFill>
              </a:rPr>
              <a:t>Pooling</a:t>
            </a:r>
            <a:endParaRPr lang="en-US" sz="1200" dirty="0">
              <a:solidFill>
                <a:schemeClr val="bg1"/>
              </a:solidFill>
            </a:endParaRPr>
          </a:p>
        </p:txBody>
      </p:sp>
      <p:sp>
        <p:nvSpPr>
          <p:cNvPr id="70" name="Oval 4"/>
          <p:cNvSpPr>
            <a:spLocks noChangeArrowheads="1"/>
          </p:cNvSpPr>
          <p:nvPr/>
        </p:nvSpPr>
        <p:spPr bwMode="gray">
          <a:xfrm>
            <a:off x="345236" y="5162719"/>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Regulatory </a:t>
            </a:r>
            <a:br>
              <a:rPr lang="en-AU" sz="1200" dirty="0" smtClean="0">
                <a:solidFill>
                  <a:schemeClr val="bg1"/>
                </a:solidFill>
              </a:rPr>
            </a:br>
            <a:r>
              <a:rPr lang="en-AU" sz="1200" dirty="0" smtClean="0">
                <a:solidFill>
                  <a:schemeClr val="bg1"/>
                </a:solidFill>
              </a:rPr>
              <a:t>Procedures</a:t>
            </a:r>
            <a:endParaRPr lang="en-US" sz="1200" dirty="0">
              <a:solidFill>
                <a:schemeClr val="bg1"/>
              </a:solidFill>
            </a:endParaRPr>
          </a:p>
        </p:txBody>
      </p:sp>
      <p:sp>
        <p:nvSpPr>
          <p:cNvPr id="71" name="Oval 4"/>
          <p:cNvSpPr>
            <a:spLocks noChangeArrowheads="1"/>
          </p:cNvSpPr>
          <p:nvPr/>
        </p:nvSpPr>
        <p:spPr bwMode="gray">
          <a:xfrm>
            <a:off x="2602661" y="5162719"/>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Early Warning </a:t>
            </a:r>
            <a:br>
              <a:rPr lang="en-AU" sz="1200" dirty="0" smtClean="0">
                <a:solidFill>
                  <a:schemeClr val="bg1"/>
                </a:solidFill>
              </a:rPr>
            </a:br>
            <a:r>
              <a:rPr lang="en-AU" sz="1200" dirty="0" smtClean="0">
                <a:solidFill>
                  <a:schemeClr val="bg1"/>
                </a:solidFill>
              </a:rPr>
              <a:t>Systems</a:t>
            </a:r>
            <a:endParaRPr lang="en-US" sz="1200" dirty="0">
              <a:solidFill>
                <a:schemeClr val="bg1"/>
              </a:solidFill>
            </a:endParaRPr>
          </a:p>
        </p:txBody>
      </p:sp>
      <p:sp>
        <p:nvSpPr>
          <p:cNvPr id="72" name="Oval 4"/>
          <p:cNvSpPr>
            <a:spLocks noChangeArrowheads="1"/>
          </p:cNvSpPr>
          <p:nvPr/>
        </p:nvSpPr>
        <p:spPr bwMode="gray">
          <a:xfrm>
            <a:off x="345236" y="5700239"/>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Retrofitting</a:t>
            </a:r>
            <a:endParaRPr lang="en-US" sz="1200" dirty="0">
              <a:solidFill>
                <a:schemeClr val="bg1"/>
              </a:solidFill>
            </a:endParaRPr>
          </a:p>
        </p:txBody>
      </p:sp>
      <p:sp>
        <p:nvSpPr>
          <p:cNvPr id="73" name="Oval 4"/>
          <p:cNvSpPr>
            <a:spLocks noChangeArrowheads="1"/>
          </p:cNvSpPr>
          <p:nvPr/>
        </p:nvSpPr>
        <p:spPr bwMode="gray">
          <a:xfrm>
            <a:off x="2602661" y="5700239"/>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Geo Mapping</a:t>
            </a:r>
            <a:endParaRPr lang="en-US" sz="1200" dirty="0">
              <a:solidFill>
                <a:schemeClr val="bg1"/>
              </a:solidFill>
            </a:endParaRPr>
          </a:p>
        </p:txBody>
      </p:sp>
      <p:sp>
        <p:nvSpPr>
          <p:cNvPr id="74" name="Oval 4"/>
          <p:cNvSpPr>
            <a:spLocks noChangeArrowheads="1"/>
          </p:cNvSpPr>
          <p:nvPr/>
        </p:nvSpPr>
        <p:spPr bwMode="gray">
          <a:xfrm>
            <a:off x="4860087" y="4626821"/>
            <a:ext cx="1681250" cy="495278"/>
          </a:xfrm>
          <a:prstGeom prst="ellipse">
            <a:avLst/>
          </a:prstGeom>
          <a:solidFill>
            <a:schemeClr val="tx2"/>
          </a:solidFill>
          <a:ln w="19050" algn="ctr">
            <a:noFill/>
            <a:prstDash val="sysDash"/>
            <a:miter lim="800000"/>
            <a:headEnd/>
            <a:tailEnd/>
          </a:ln>
        </p:spPr>
        <p:txBody>
          <a:bodyPr wrap="none" lIns="72000" tIns="36000" rIns="72000" bIns="36000" anchor="ctr"/>
          <a:lstStyle/>
          <a:p>
            <a:pPr algn="ctr"/>
            <a:r>
              <a:rPr lang="en-US" sz="1200" dirty="0" smtClean="0">
                <a:solidFill>
                  <a:schemeClr val="bg1"/>
                </a:solidFill>
              </a:rPr>
              <a:t>Big Data Solutions</a:t>
            </a:r>
            <a:endParaRPr lang="en-US" sz="1200" dirty="0">
              <a:solidFill>
                <a:schemeClr val="bg1"/>
              </a:solidFill>
            </a:endParaRPr>
          </a:p>
        </p:txBody>
      </p:sp>
      <p:sp>
        <p:nvSpPr>
          <p:cNvPr id="75" name="Oval 4"/>
          <p:cNvSpPr>
            <a:spLocks noChangeArrowheads="1"/>
          </p:cNvSpPr>
          <p:nvPr/>
        </p:nvSpPr>
        <p:spPr bwMode="gray">
          <a:xfrm>
            <a:off x="7117512" y="5162719"/>
            <a:ext cx="1681250" cy="495278"/>
          </a:xfrm>
          <a:prstGeom prst="ellipse">
            <a:avLst/>
          </a:prstGeom>
          <a:solidFill>
            <a:schemeClr val="tx2"/>
          </a:solidFill>
          <a:ln w="6350" algn="ctr">
            <a:noFill/>
            <a:miter lim="800000"/>
            <a:headEnd/>
            <a:tailEnd/>
          </a:ln>
        </p:spPr>
        <p:txBody>
          <a:bodyPr wrap="none" lIns="72000" tIns="36000" rIns="72000" bIns="36000" anchor="ctr"/>
          <a:lstStyle/>
          <a:p>
            <a:pPr algn="ctr"/>
            <a:r>
              <a:rPr lang="en-AU" sz="1200" dirty="0" smtClean="0">
                <a:solidFill>
                  <a:schemeClr val="bg1"/>
                </a:solidFill>
              </a:rPr>
              <a:t>Sustainable </a:t>
            </a:r>
          </a:p>
          <a:p>
            <a:pPr algn="ctr"/>
            <a:r>
              <a:rPr lang="en-AU" sz="1200" dirty="0" smtClean="0">
                <a:solidFill>
                  <a:schemeClr val="bg1"/>
                </a:solidFill>
              </a:rPr>
              <a:t>Rebuilding</a:t>
            </a:r>
            <a:endParaRPr lang="en-US" sz="1200" dirty="0">
              <a:solidFill>
                <a:schemeClr val="bg1"/>
              </a:solidFill>
            </a:endParaRPr>
          </a:p>
        </p:txBody>
      </p:sp>
      <p:pic>
        <p:nvPicPr>
          <p:cNvPr id="78" name="Picture 10"/>
          <p:cNvPicPr>
            <a:picLocks noChangeAspect="1" noChangeArrowheads="1"/>
          </p:cNvPicPr>
          <p:nvPr/>
        </p:nvPicPr>
        <p:blipFill rotWithShape="1">
          <a:blip r:embed="rId7">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024057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hidden="1"/>
          <p:cNvGraphicFramePr>
            <a:graphicFrameLocks noChangeAspect="1"/>
          </p:cNvGraphicFramePr>
          <p:nvPr>
            <p:custDataLst>
              <p:tags r:id="rId2"/>
            </p:custDataLst>
            <p:extLst>
              <p:ext uri="{D42A27DB-BD31-4B8C-83A1-F6EECF244321}">
                <p14:modId xmlns:p14="http://schemas.microsoft.com/office/powerpoint/2010/main" val="14268929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528"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3499" name="Picture 11"/>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770"/>
          <a:stretch/>
        </p:blipFill>
        <p:spPr bwMode="auto">
          <a:xfrm>
            <a:off x="5584940" y="3235052"/>
            <a:ext cx="1586106" cy="79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44800" y="804672"/>
            <a:ext cx="8640000" cy="664797"/>
          </a:xfrm>
        </p:spPr>
        <p:txBody>
          <a:bodyPr/>
          <a:lstStyle/>
          <a:p>
            <a:r>
              <a:rPr lang="en-AU" dirty="0" smtClean="0"/>
              <a:t>Multi-lateral bodies are needed to coordinate and deliver through the entirety of the disaster timeline</a:t>
            </a:r>
            <a:endParaRPr lang="en-US" dirty="0"/>
          </a:p>
        </p:txBody>
      </p:sp>
      <p:sp>
        <p:nvSpPr>
          <p:cNvPr id="3" name="Rectangle 5"/>
          <p:cNvSpPr>
            <a:spLocks noChangeArrowheads="1"/>
          </p:cNvSpPr>
          <p:nvPr/>
        </p:nvSpPr>
        <p:spPr bwMode="gray">
          <a:xfrm>
            <a:off x="1758989" y="2060575"/>
            <a:ext cx="1728000"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smtClean="0">
                <a:solidFill>
                  <a:schemeClr val="bg1"/>
                </a:solidFill>
                <a:latin typeface="Arial" pitchFamily="34" charset="0"/>
                <a:cs typeface="Arial" pitchFamily="34" charset="0"/>
              </a:rPr>
              <a:t>Stage 1 - Mitigate</a:t>
            </a:r>
            <a:endParaRPr lang="en-US" sz="1400" b="1" dirty="0">
              <a:solidFill>
                <a:schemeClr val="bg1"/>
              </a:solidFill>
              <a:latin typeface="Arial" pitchFamily="34" charset="0"/>
              <a:cs typeface="Arial" pitchFamily="34" charset="0"/>
            </a:endParaRPr>
          </a:p>
        </p:txBody>
      </p:sp>
      <p:sp>
        <p:nvSpPr>
          <p:cNvPr id="4" name="Rectangle 5"/>
          <p:cNvSpPr>
            <a:spLocks noChangeArrowheads="1"/>
          </p:cNvSpPr>
          <p:nvPr/>
        </p:nvSpPr>
        <p:spPr bwMode="gray">
          <a:xfrm>
            <a:off x="3561051" y="2060575"/>
            <a:ext cx="1728000"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2 - Prepare</a:t>
            </a:r>
            <a:endParaRPr lang="en-US" sz="1400" b="1" dirty="0">
              <a:solidFill>
                <a:schemeClr val="bg1"/>
              </a:solidFill>
              <a:latin typeface="Arial" pitchFamily="34" charset="0"/>
              <a:cs typeface="Arial" pitchFamily="34" charset="0"/>
            </a:endParaRPr>
          </a:p>
        </p:txBody>
      </p:sp>
      <p:sp>
        <p:nvSpPr>
          <p:cNvPr id="5" name="Rectangle 5"/>
          <p:cNvSpPr>
            <a:spLocks noChangeArrowheads="1"/>
          </p:cNvSpPr>
          <p:nvPr/>
        </p:nvSpPr>
        <p:spPr bwMode="gray">
          <a:xfrm>
            <a:off x="5363113" y="2060575"/>
            <a:ext cx="1728000"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3 - Respond</a:t>
            </a:r>
            <a:endParaRPr lang="en-US" sz="1400" b="1" dirty="0">
              <a:solidFill>
                <a:schemeClr val="bg1"/>
              </a:solidFill>
              <a:latin typeface="Arial" pitchFamily="34" charset="0"/>
              <a:cs typeface="Arial" pitchFamily="34" charset="0"/>
            </a:endParaRPr>
          </a:p>
        </p:txBody>
      </p:sp>
      <p:sp>
        <p:nvSpPr>
          <p:cNvPr id="6" name="Rectangle 5"/>
          <p:cNvSpPr>
            <a:spLocks noChangeArrowheads="1"/>
          </p:cNvSpPr>
          <p:nvPr/>
        </p:nvSpPr>
        <p:spPr bwMode="gray">
          <a:xfrm>
            <a:off x="7165175" y="2060575"/>
            <a:ext cx="1728000" cy="356616"/>
          </a:xfrm>
          <a:prstGeom prst="rect">
            <a:avLst/>
          </a:prstGeom>
          <a:solidFill>
            <a:schemeClr val="accent4"/>
          </a:solidFill>
          <a:ln w="6350">
            <a:noFill/>
            <a:miter lim="800000"/>
            <a:headEnd/>
            <a:tailEnd/>
          </a:ln>
        </p:spPr>
        <p:txBody>
          <a:bodyPr wrap="none" lIns="72000" tIns="72000" rIns="72000" bIns="72000" anchor="ctr"/>
          <a:lstStyle/>
          <a:p>
            <a:pPr eaLnBrk="0" hangingPunct="0">
              <a:lnSpc>
                <a:spcPct val="90000"/>
              </a:lnSpc>
              <a:spcBef>
                <a:spcPct val="0"/>
              </a:spcBef>
            </a:pPr>
            <a:r>
              <a:rPr lang="en-US" sz="1400" b="1" dirty="0">
                <a:solidFill>
                  <a:schemeClr val="bg1"/>
                </a:solidFill>
                <a:latin typeface="Arial" pitchFamily="34" charset="0"/>
                <a:cs typeface="Arial" pitchFamily="34" charset="0"/>
              </a:rPr>
              <a:t>Stage </a:t>
            </a:r>
            <a:r>
              <a:rPr lang="en-US" sz="1400" b="1" dirty="0" smtClean="0">
                <a:solidFill>
                  <a:schemeClr val="bg1"/>
                </a:solidFill>
                <a:latin typeface="Arial" pitchFamily="34" charset="0"/>
                <a:cs typeface="Arial" pitchFamily="34" charset="0"/>
              </a:rPr>
              <a:t>4 - Recover</a:t>
            </a:r>
            <a:endParaRPr lang="en-US" sz="1400" b="1" dirty="0">
              <a:solidFill>
                <a:schemeClr val="bg1"/>
              </a:solidFill>
              <a:latin typeface="Arial" pitchFamily="34" charset="0"/>
              <a:cs typeface="Arial" pitchFamily="34" charset="0"/>
            </a:endParaRPr>
          </a:p>
        </p:txBody>
      </p:sp>
      <p:sp>
        <p:nvSpPr>
          <p:cNvPr id="23" name="TextBox 22"/>
          <p:cNvSpPr txBox="1"/>
          <p:nvPr/>
        </p:nvSpPr>
        <p:spPr bwMode="gray">
          <a:xfrm>
            <a:off x="244475" y="1628140"/>
            <a:ext cx="6842760" cy="249299"/>
          </a:xfrm>
          <a:prstGeom prst="rect">
            <a:avLst/>
          </a:prstGeom>
          <a:noFill/>
          <a:ln w="12700">
            <a:noFill/>
          </a:ln>
        </p:spPr>
        <p:txBody>
          <a:bodyPr wrap="square" lIns="0" tIns="0" rIns="0" bIns="0" rtlCol="0" anchor="t" anchorCtr="0">
            <a:spAutoFit/>
          </a:bodyPr>
          <a:lstStyle/>
          <a:p>
            <a:pPr>
              <a:lnSpc>
                <a:spcPct val="90000"/>
              </a:lnSpc>
            </a:pPr>
            <a:r>
              <a:rPr lang="en-AU" b="1" dirty="0" smtClean="0">
                <a:latin typeface="Arial"/>
                <a:cs typeface="Arial" pitchFamily="34" charset="0"/>
              </a:rPr>
              <a:t>Critical Solutions for Disasters</a:t>
            </a:r>
            <a:endParaRPr lang="en-US" b="1" dirty="0" smtClean="0">
              <a:latin typeface="Arial"/>
              <a:cs typeface="Arial" pitchFamily="34" charset="0"/>
            </a:endParaRPr>
          </a:p>
        </p:txBody>
      </p:sp>
      <p:sp>
        <p:nvSpPr>
          <p:cNvPr id="24" name="Rectangle 2"/>
          <p:cNvSpPr>
            <a:spLocks noChangeArrowheads="1"/>
          </p:cNvSpPr>
          <p:nvPr/>
        </p:nvSpPr>
        <p:spPr bwMode="gray">
          <a:xfrm>
            <a:off x="185100" y="2452823"/>
            <a:ext cx="1514514" cy="936000"/>
          </a:xfrm>
          <a:prstGeom prst="rect">
            <a:avLst/>
          </a:prstGeom>
          <a:solidFill>
            <a:schemeClr val="accent2"/>
          </a:solidFill>
          <a:ln w="6350" algn="ctr">
            <a:noFill/>
            <a:miter lim="800000"/>
            <a:headEnd/>
            <a:tailEnd/>
          </a:ln>
        </p:spPr>
        <p:txBody>
          <a:bodyPr lIns="36000" tIns="36000" rIns="36000" bIns="36000" anchor="ctr"/>
          <a:lstStyle/>
          <a:p>
            <a:pPr>
              <a:buClr>
                <a:schemeClr val="bg2"/>
              </a:buClr>
            </a:pPr>
            <a:r>
              <a:rPr lang="fr-FR" b="1" dirty="0" smtClean="0">
                <a:solidFill>
                  <a:schemeClr val="accent4"/>
                </a:solidFill>
              </a:rPr>
              <a:t>Public </a:t>
            </a:r>
            <a:r>
              <a:rPr lang="fr-FR" b="1" dirty="0" err="1" smtClean="0">
                <a:solidFill>
                  <a:schemeClr val="accent4"/>
                </a:solidFill>
              </a:rPr>
              <a:t>Sector</a:t>
            </a:r>
            <a:endParaRPr lang="fr-FR" b="1" dirty="0">
              <a:solidFill>
                <a:schemeClr val="accent4"/>
              </a:solidFill>
            </a:endParaRPr>
          </a:p>
        </p:txBody>
      </p:sp>
      <p:cxnSp>
        <p:nvCxnSpPr>
          <p:cNvPr id="29" name="Straight Connector 28"/>
          <p:cNvCxnSpPr/>
          <p:nvPr/>
        </p:nvCxnSpPr>
        <p:spPr>
          <a:xfrm>
            <a:off x="256350" y="3420093"/>
            <a:ext cx="8648700" cy="0"/>
          </a:xfrm>
          <a:prstGeom prst="line">
            <a:avLst/>
          </a:prstGeom>
          <a:ln w="6350" cap="flat">
            <a:solidFill>
              <a:schemeClr val="accent3"/>
            </a:solidFill>
            <a:prstDash val="lg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Rectangle 2"/>
          <p:cNvSpPr>
            <a:spLocks noChangeArrowheads="1"/>
          </p:cNvSpPr>
          <p:nvPr/>
        </p:nvSpPr>
        <p:spPr bwMode="gray">
          <a:xfrm>
            <a:off x="185100" y="3475130"/>
            <a:ext cx="1514514" cy="936000"/>
          </a:xfrm>
          <a:prstGeom prst="rect">
            <a:avLst/>
          </a:prstGeom>
          <a:solidFill>
            <a:schemeClr val="accent2"/>
          </a:solidFill>
          <a:ln w="6350" algn="ctr">
            <a:noFill/>
            <a:miter lim="800000"/>
            <a:headEnd/>
            <a:tailEnd/>
          </a:ln>
        </p:spPr>
        <p:txBody>
          <a:bodyPr lIns="36000" tIns="36000" rIns="36000" bIns="36000" anchor="ctr"/>
          <a:lstStyle/>
          <a:p>
            <a:pPr>
              <a:buClr>
                <a:schemeClr val="bg2"/>
              </a:buClr>
            </a:pPr>
            <a:r>
              <a:rPr lang="fr-FR" b="1" dirty="0" err="1" smtClean="0">
                <a:solidFill>
                  <a:schemeClr val="accent4"/>
                </a:solidFill>
              </a:rPr>
              <a:t>Private</a:t>
            </a:r>
            <a:r>
              <a:rPr lang="fr-FR" b="1" dirty="0" smtClean="0">
                <a:solidFill>
                  <a:schemeClr val="accent4"/>
                </a:solidFill>
              </a:rPr>
              <a:t> </a:t>
            </a:r>
            <a:r>
              <a:rPr lang="fr-FR" b="1" dirty="0" err="1" smtClean="0">
                <a:solidFill>
                  <a:schemeClr val="accent4"/>
                </a:solidFill>
              </a:rPr>
              <a:t>Sector</a:t>
            </a:r>
            <a:endParaRPr lang="fr-FR" b="1" dirty="0">
              <a:solidFill>
                <a:schemeClr val="accent4"/>
              </a:solidFill>
            </a:endParaRPr>
          </a:p>
        </p:txBody>
      </p:sp>
      <p:sp>
        <p:nvSpPr>
          <p:cNvPr id="32" name="Rectangle 2"/>
          <p:cNvSpPr>
            <a:spLocks noChangeArrowheads="1"/>
          </p:cNvSpPr>
          <p:nvPr/>
        </p:nvSpPr>
        <p:spPr bwMode="gray">
          <a:xfrm>
            <a:off x="185100" y="4497437"/>
            <a:ext cx="1514514" cy="936000"/>
          </a:xfrm>
          <a:prstGeom prst="rect">
            <a:avLst/>
          </a:prstGeom>
          <a:solidFill>
            <a:schemeClr val="accent2"/>
          </a:solidFill>
          <a:ln w="6350" algn="ctr">
            <a:noFill/>
            <a:miter lim="800000"/>
            <a:headEnd/>
            <a:tailEnd/>
          </a:ln>
        </p:spPr>
        <p:txBody>
          <a:bodyPr lIns="36000" tIns="36000" rIns="36000" bIns="36000" anchor="ctr"/>
          <a:lstStyle/>
          <a:p>
            <a:pPr>
              <a:buClr>
                <a:schemeClr val="bg2"/>
              </a:buClr>
            </a:pPr>
            <a:r>
              <a:rPr lang="fr-FR" b="1" dirty="0" smtClean="0">
                <a:solidFill>
                  <a:schemeClr val="accent4"/>
                </a:solidFill>
              </a:rPr>
              <a:t>NGO / </a:t>
            </a:r>
            <a:r>
              <a:rPr lang="fr-FR" b="1" dirty="0" err="1" smtClean="0">
                <a:solidFill>
                  <a:schemeClr val="accent4"/>
                </a:solidFill>
              </a:rPr>
              <a:t>Foundations</a:t>
            </a:r>
            <a:endParaRPr lang="fr-FR" b="1" dirty="0">
              <a:solidFill>
                <a:schemeClr val="accent4"/>
              </a:solidFill>
            </a:endParaRPr>
          </a:p>
        </p:txBody>
      </p:sp>
      <p:sp>
        <p:nvSpPr>
          <p:cNvPr id="33" name="Rectangle 2"/>
          <p:cNvSpPr>
            <a:spLocks noChangeArrowheads="1"/>
          </p:cNvSpPr>
          <p:nvPr/>
        </p:nvSpPr>
        <p:spPr bwMode="gray">
          <a:xfrm>
            <a:off x="185100" y="5519744"/>
            <a:ext cx="1514514" cy="936000"/>
          </a:xfrm>
          <a:prstGeom prst="rect">
            <a:avLst/>
          </a:prstGeom>
          <a:solidFill>
            <a:schemeClr val="accent2"/>
          </a:solidFill>
          <a:ln w="6350" algn="ctr">
            <a:noFill/>
            <a:miter lim="800000"/>
            <a:headEnd/>
            <a:tailEnd/>
          </a:ln>
        </p:spPr>
        <p:txBody>
          <a:bodyPr lIns="36000" tIns="36000" rIns="36000" bIns="36000" anchor="ctr"/>
          <a:lstStyle/>
          <a:p>
            <a:pPr>
              <a:buClr>
                <a:schemeClr val="bg2"/>
              </a:buClr>
            </a:pPr>
            <a:r>
              <a:rPr lang="fr-FR" b="1" dirty="0" err="1" smtClean="0">
                <a:solidFill>
                  <a:schemeClr val="accent4"/>
                </a:solidFill>
              </a:rPr>
              <a:t>Academia</a:t>
            </a:r>
            <a:endParaRPr lang="fr-FR" b="1" dirty="0">
              <a:solidFill>
                <a:schemeClr val="accent4"/>
              </a:solidFill>
            </a:endParaRPr>
          </a:p>
        </p:txBody>
      </p:sp>
      <p:cxnSp>
        <p:nvCxnSpPr>
          <p:cNvPr id="34" name="Straight Connector 33"/>
          <p:cNvCxnSpPr/>
          <p:nvPr/>
        </p:nvCxnSpPr>
        <p:spPr>
          <a:xfrm>
            <a:off x="256350" y="4446755"/>
            <a:ext cx="8648700" cy="0"/>
          </a:xfrm>
          <a:prstGeom prst="line">
            <a:avLst/>
          </a:prstGeom>
          <a:ln w="6350" cap="flat">
            <a:solidFill>
              <a:schemeClr val="accent3"/>
            </a:solidFill>
            <a:prstDash val="lg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56350" y="5472244"/>
            <a:ext cx="8648700" cy="0"/>
          </a:xfrm>
          <a:prstGeom prst="line">
            <a:avLst/>
          </a:prstGeom>
          <a:ln w="6350" cap="flat">
            <a:solidFill>
              <a:schemeClr val="accent3"/>
            </a:solidFill>
            <a:prstDash val="lg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6349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98091" y="3492768"/>
            <a:ext cx="1053920" cy="296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rotWithShape="1">
          <a:blip r:embed="rId9">
            <a:extLst>
              <a:ext uri="{28A0092B-C50C-407E-A947-70E740481C1C}">
                <a14:useLocalDpi xmlns:a14="http://schemas.microsoft.com/office/drawing/2010/main" val="0"/>
              </a:ext>
            </a:extLst>
          </a:blip>
          <a:srcRect l="15322" t="11135" r="12743" b="13730"/>
          <a:stretch/>
        </p:blipFill>
        <p:spPr bwMode="auto">
          <a:xfrm>
            <a:off x="7999982" y="4497436"/>
            <a:ext cx="865443" cy="903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2"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15811" y="4582915"/>
            <a:ext cx="818480" cy="818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3" name="Picture 5"/>
          <p:cNvPicPr>
            <a:picLocks noChangeAspect="1" noChangeArrowheads="1"/>
          </p:cNvPicPr>
          <p:nvPr/>
        </p:nvPicPr>
        <p:blipFill rotWithShape="1">
          <a:blip r:embed="rId11">
            <a:extLst>
              <a:ext uri="{28A0092B-C50C-407E-A947-70E740481C1C}">
                <a14:useLocalDpi xmlns:a14="http://schemas.microsoft.com/office/drawing/2010/main" val="0"/>
              </a:ext>
            </a:extLst>
          </a:blip>
          <a:srcRect t="19986" b="20072"/>
          <a:stretch/>
        </p:blipFill>
        <p:spPr bwMode="auto">
          <a:xfrm>
            <a:off x="7101853" y="3466419"/>
            <a:ext cx="1900052" cy="425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0"/>
          <p:cNvPicPr>
            <a:picLocks noChangeAspect="1" noChangeArrowheads="1"/>
          </p:cNvPicPr>
          <p:nvPr/>
        </p:nvPicPr>
        <p:blipFill rotWithShape="1">
          <a:blip r:embed="rId12">
            <a:extLst>
              <a:ext uri="{28A0092B-C50C-407E-A947-70E740481C1C}">
                <a14:useLocalDpi xmlns:a14="http://schemas.microsoft.com/office/drawing/2010/main" val="0"/>
              </a:ext>
            </a:extLst>
          </a:blip>
          <a:srcRect b="33621"/>
          <a:stretch/>
        </p:blipFill>
        <p:spPr bwMode="auto">
          <a:xfrm>
            <a:off x="1979766" y="4547464"/>
            <a:ext cx="1286445" cy="853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5" name="Picture 7"/>
          <p:cNvPicPr>
            <a:picLocks noChangeAspect="1" noChangeArrowheads="1"/>
          </p:cNvPicPr>
          <p:nvPr/>
        </p:nvPicPr>
        <p:blipFill rotWithShape="1">
          <a:blip r:embed="rId13">
            <a:extLst>
              <a:ext uri="{28A0092B-C50C-407E-A947-70E740481C1C}">
                <a14:useLocalDpi xmlns:a14="http://schemas.microsoft.com/office/drawing/2010/main" val="0"/>
              </a:ext>
            </a:extLst>
          </a:blip>
          <a:srcRect b="15626"/>
          <a:stretch/>
        </p:blipFill>
        <p:spPr bwMode="auto">
          <a:xfrm>
            <a:off x="3872979" y="5554566"/>
            <a:ext cx="1104143" cy="1004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Oval 4"/>
          <p:cNvSpPr>
            <a:spLocks noChangeArrowheads="1"/>
          </p:cNvSpPr>
          <p:nvPr/>
        </p:nvSpPr>
        <p:spPr bwMode="gray">
          <a:xfrm>
            <a:off x="7131180" y="6228912"/>
            <a:ext cx="649218" cy="191252"/>
          </a:xfrm>
          <a:prstGeom prst="ellipse">
            <a:avLst/>
          </a:prstGeom>
          <a:noFill/>
          <a:ln w="19050" algn="ctr">
            <a:solidFill>
              <a:srgbClr val="FF0000"/>
            </a:solidFill>
            <a:prstDash val="sysDash"/>
            <a:miter lim="800000"/>
            <a:headEnd/>
            <a:tailEnd/>
          </a:ln>
        </p:spPr>
        <p:txBody>
          <a:bodyPr wrap="none" lIns="72000" tIns="36000" rIns="72000" bIns="36000" anchor="ctr"/>
          <a:lstStyle/>
          <a:p>
            <a:pPr algn="ctr"/>
            <a:endParaRPr lang="en-US" sz="1200" dirty="0">
              <a:solidFill>
                <a:schemeClr val="bg1"/>
              </a:solidFill>
            </a:endParaRPr>
          </a:p>
        </p:txBody>
      </p:sp>
      <p:sp>
        <p:nvSpPr>
          <p:cNvPr id="43" name="TextBox 42"/>
          <p:cNvSpPr txBox="1"/>
          <p:nvPr/>
        </p:nvSpPr>
        <p:spPr>
          <a:xfrm>
            <a:off x="7851262" y="6229538"/>
            <a:ext cx="1010790" cy="193899"/>
          </a:xfrm>
          <a:prstGeom prst="rect">
            <a:avLst/>
          </a:prstGeom>
          <a:noFill/>
          <a:ln w="6350" cap="flat">
            <a:noFill/>
            <a:miter lim="800000"/>
          </a:ln>
        </p:spPr>
        <p:txBody>
          <a:bodyPr wrap="none" lIns="0" tIns="0" rIns="0" bIns="0" rtlCol="0" anchor="t" anchorCtr="0">
            <a:spAutoFit/>
          </a:bodyPr>
          <a:lstStyle/>
          <a:p>
            <a:pPr>
              <a:lnSpc>
                <a:spcPct val="90000"/>
              </a:lnSpc>
              <a:spcBef>
                <a:spcPts val="600"/>
              </a:spcBef>
              <a:buClr>
                <a:schemeClr val="bg2"/>
              </a:buClr>
            </a:pPr>
            <a:r>
              <a:rPr lang="en-AU" sz="1400" dirty="0" smtClean="0">
                <a:latin typeface="Arial" pitchFamily="34" charset="0"/>
                <a:cs typeface="Arial" pitchFamily="34" charset="0"/>
              </a:rPr>
              <a:t>Focus Today</a:t>
            </a:r>
            <a:endParaRPr lang="en-US" sz="1400" dirty="0" smtClean="0">
              <a:latin typeface="Arial" pitchFamily="34" charset="0"/>
              <a:cs typeface="Arial" pitchFamily="34" charset="0"/>
            </a:endParaRPr>
          </a:p>
        </p:txBody>
      </p:sp>
      <p:pic>
        <p:nvPicPr>
          <p:cNvPr id="63496"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86989" y="2715831"/>
            <a:ext cx="2090058" cy="62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
          <p:cNvSpPr>
            <a:spLocks noChangeArrowheads="1"/>
          </p:cNvSpPr>
          <p:nvPr/>
        </p:nvSpPr>
        <p:spPr bwMode="gray">
          <a:xfrm>
            <a:off x="3372436" y="2600653"/>
            <a:ext cx="2315688" cy="1260395"/>
          </a:xfrm>
          <a:prstGeom prst="ellipse">
            <a:avLst/>
          </a:prstGeom>
          <a:noFill/>
          <a:ln w="19050" algn="ctr">
            <a:solidFill>
              <a:srgbClr val="FF0000"/>
            </a:solidFill>
            <a:prstDash val="sysDash"/>
            <a:miter lim="800000"/>
            <a:headEnd/>
            <a:tailEnd/>
          </a:ln>
        </p:spPr>
        <p:txBody>
          <a:bodyPr wrap="none" lIns="72000" tIns="36000" rIns="72000" bIns="36000" anchor="ctr"/>
          <a:lstStyle/>
          <a:p>
            <a:pPr algn="ctr"/>
            <a:endParaRPr lang="en-US" sz="1200" dirty="0">
              <a:solidFill>
                <a:schemeClr val="bg1"/>
              </a:solidFill>
            </a:endParaRPr>
          </a:p>
        </p:txBody>
      </p:sp>
      <p:pic>
        <p:nvPicPr>
          <p:cNvPr id="63497" name="Picture 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03861" y="5600607"/>
            <a:ext cx="838256" cy="83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502" name="Picture 1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561376" y="4635359"/>
            <a:ext cx="659796" cy="628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Oval 4"/>
          <p:cNvSpPr>
            <a:spLocks noChangeArrowheads="1"/>
          </p:cNvSpPr>
          <p:nvPr/>
        </p:nvSpPr>
        <p:spPr bwMode="gray">
          <a:xfrm>
            <a:off x="5377800" y="4547464"/>
            <a:ext cx="1027489" cy="853931"/>
          </a:xfrm>
          <a:prstGeom prst="ellipse">
            <a:avLst/>
          </a:prstGeom>
          <a:noFill/>
          <a:ln w="19050" algn="ctr">
            <a:solidFill>
              <a:srgbClr val="FF0000"/>
            </a:solidFill>
            <a:prstDash val="sysDash"/>
            <a:miter lim="800000"/>
            <a:headEnd/>
            <a:tailEnd/>
          </a:ln>
        </p:spPr>
        <p:txBody>
          <a:bodyPr wrap="none" lIns="72000" tIns="36000" rIns="72000" bIns="36000" anchor="ctr"/>
          <a:lstStyle/>
          <a:p>
            <a:pPr algn="ctr"/>
            <a:endParaRPr lang="en-US" sz="1200" dirty="0">
              <a:solidFill>
                <a:schemeClr val="bg1"/>
              </a:solidFill>
            </a:endParaRPr>
          </a:p>
        </p:txBody>
      </p:sp>
      <p:sp>
        <p:nvSpPr>
          <p:cNvPr id="53" name="TextBox 52"/>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smtClean="0">
                <a:cs typeface="Arial" pitchFamily="34" charset="0"/>
              </a:rPr>
              <a:t>A.T. Kearney</a:t>
            </a:r>
            <a:endParaRPr lang="en-US" sz="800" dirty="0" smtClean="0">
              <a:latin typeface="Arial"/>
              <a:cs typeface="Arial" pitchFamily="34" charset="0"/>
            </a:endParaRPr>
          </a:p>
        </p:txBody>
      </p:sp>
      <p:pic>
        <p:nvPicPr>
          <p:cNvPr id="54" name="Picture 10"/>
          <p:cNvPicPr>
            <a:picLocks noChangeAspect="1" noChangeArrowheads="1"/>
          </p:cNvPicPr>
          <p:nvPr/>
        </p:nvPicPr>
        <p:blipFill rotWithShape="1">
          <a:blip r:embed="rId12">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513" name="Picture 25"/>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b="27357"/>
          <a:stretch/>
        </p:blipFill>
        <p:spPr bwMode="auto">
          <a:xfrm>
            <a:off x="7296011" y="4609137"/>
            <a:ext cx="760022" cy="680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514" name="Picture 26"/>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464645" y="4646723"/>
            <a:ext cx="864306" cy="637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27"/>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586010" y="3996384"/>
            <a:ext cx="1057360" cy="382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Oval 4"/>
          <p:cNvSpPr>
            <a:spLocks noChangeArrowheads="1"/>
          </p:cNvSpPr>
          <p:nvPr/>
        </p:nvSpPr>
        <p:spPr bwMode="gray">
          <a:xfrm>
            <a:off x="5386121" y="3272915"/>
            <a:ext cx="1787375" cy="659969"/>
          </a:xfrm>
          <a:prstGeom prst="ellipse">
            <a:avLst/>
          </a:prstGeom>
          <a:noFill/>
          <a:ln w="19050" algn="ctr">
            <a:solidFill>
              <a:srgbClr val="FF0000"/>
            </a:solidFill>
            <a:prstDash val="sysDash"/>
            <a:miter lim="800000"/>
            <a:headEnd/>
            <a:tailEnd/>
          </a:ln>
        </p:spPr>
        <p:txBody>
          <a:bodyPr wrap="none" lIns="72000" tIns="36000" rIns="72000" bIns="36000" anchor="ctr"/>
          <a:lstStyle/>
          <a:p>
            <a:pPr algn="ctr"/>
            <a:endParaRPr lang="en-US" sz="1200" dirty="0">
              <a:solidFill>
                <a:schemeClr val="bg1"/>
              </a:solidFill>
            </a:endParaRPr>
          </a:p>
        </p:txBody>
      </p:sp>
      <p:pic>
        <p:nvPicPr>
          <p:cNvPr id="63516" name="Picture 28"/>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8899" t="7775" r="9254" b="7753"/>
          <a:stretch/>
        </p:blipFill>
        <p:spPr bwMode="auto">
          <a:xfrm>
            <a:off x="6721243" y="3998268"/>
            <a:ext cx="374277" cy="386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521" name="Picture 3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837266" y="3861048"/>
            <a:ext cx="1202786" cy="536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523" name="Picture 3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612828" y="3585261"/>
            <a:ext cx="799288" cy="799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8456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p:cNvPicPr>
          <p:nvPr/>
        </p:nvPicPr>
        <p:blipFill rotWithShape="1">
          <a:blip r:embed="rId5" cstate="print">
            <a:extLst>
              <a:ext uri="{28A0092B-C50C-407E-A947-70E740481C1C}">
                <a14:useLocalDpi xmlns:a14="http://schemas.microsoft.com/office/drawing/2010/main" val="0"/>
              </a:ext>
            </a:extLst>
          </a:blip>
          <a:srcRect r="25812"/>
          <a:stretch/>
        </p:blipFill>
        <p:spPr>
          <a:xfrm>
            <a:off x="2272554" y="5062324"/>
            <a:ext cx="3644152" cy="1217771"/>
          </a:xfrm>
          <a:prstGeom prst="rect">
            <a:avLst/>
          </a:prstGeom>
        </p:spPr>
      </p:pic>
      <p:pic>
        <p:nvPicPr>
          <p:cNvPr id="32" name="Picture 31"/>
          <p:cNvPicPr>
            <a:picLocks/>
          </p:cNvPicPr>
          <p:nvPr/>
        </p:nvPicPr>
        <p:blipFill rotWithShape="1">
          <a:blip r:embed="rId6" cstate="print">
            <a:extLst>
              <a:ext uri="{28A0092B-C50C-407E-A947-70E740481C1C}">
                <a14:useLocalDpi xmlns:a14="http://schemas.microsoft.com/office/drawing/2010/main" val="0"/>
              </a:ext>
            </a:extLst>
          </a:blip>
          <a:srcRect r="25632"/>
          <a:stretch/>
        </p:blipFill>
        <p:spPr>
          <a:xfrm>
            <a:off x="2272553" y="3736147"/>
            <a:ext cx="3644153" cy="1214827"/>
          </a:xfrm>
          <a:prstGeom prst="rect">
            <a:avLst/>
          </a:prstGeom>
        </p:spPr>
      </p:pic>
      <p:pic>
        <p:nvPicPr>
          <p:cNvPr id="31" name="Picture 30"/>
          <p:cNvPicPr>
            <a:picLocks/>
          </p:cNvPicPr>
          <p:nvPr/>
        </p:nvPicPr>
        <p:blipFill rotWithShape="1">
          <a:blip r:embed="rId7" cstate="print">
            <a:extLst>
              <a:ext uri="{28A0092B-C50C-407E-A947-70E740481C1C}">
                <a14:useLocalDpi xmlns:a14="http://schemas.microsoft.com/office/drawing/2010/main" val="0"/>
              </a:ext>
            </a:extLst>
          </a:blip>
          <a:srcRect r="26189"/>
          <a:stretch/>
        </p:blipFill>
        <p:spPr>
          <a:xfrm>
            <a:off x="2272553" y="2407022"/>
            <a:ext cx="3644153" cy="1224006"/>
          </a:xfrm>
          <a:prstGeom prst="rect">
            <a:avLst/>
          </a:prstGeom>
        </p:spPr>
      </p:pic>
      <p:graphicFrame>
        <p:nvGraphicFramePr>
          <p:cNvPr id="17" name="Object 16" hidden="1"/>
          <p:cNvGraphicFramePr>
            <a:graphicFrameLocks noChangeAspect="1"/>
          </p:cNvGraphicFramePr>
          <p:nvPr>
            <p:custDataLst>
              <p:tags r:id="rId2"/>
            </p:custDataLst>
            <p:extLst>
              <p:ext uri="{D42A27DB-BD31-4B8C-83A1-F6EECF244321}">
                <p14:modId xmlns:p14="http://schemas.microsoft.com/office/powerpoint/2010/main" val="20676728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475"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244800" y="804672"/>
            <a:ext cx="8640000" cy="664797"/>
          </a:xfrm>
        </p:spPr>
        <p:txBody>
          <a:bodyPr/>
          <a:lstStyle/>
          <a:p>
            <a:r>
              <a:rPr lang="en-AU" dirty="0" smtClean="0"/>
              <a:t>Further efforts are required to build-out scalable and agile solutions for network resilience, big data, and commercial</a:t>
            </a:r>
            <a:endParaRPr lang="en-US" dirty="0"/>
          </a:p>
        </p:txBody>
      </p:sp>
      <p:sp>
        <p:nvSpPr>
          <p:cNvPr id="5" name="TextBox 4"/>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buClr>
                <a:schemeClr val="bg2"/>
              </a:buClr>
            </a:pPr>
            <a:r>
              <a:rPr lang="en-AU" b="1" dirty="0" smtClean="0">
                <a:latin typeface="Arial"/>
                <a:cs typeface="Arial"/>
              </a:rPr>
              <a:t>Disaster Management &amp; Response Solutions</a:t>
            </a:r>
            <a:endParaRPr lang="en-US" b="1" dirty="0" smtClean="0">
              <a:latin typeface="Arial"/>
              <a:cs typeface="Arial"/>
            </a:endParaRPr>
          </a:p>
        </p:txBody>
      </p:sp>
      <p:sp>
        <p:nvSpPr>
          <p:cNvPr id="6" name="Rectangle 5"/>
          <p:cNvSpPr/>
          <p:nvPr/>
        </p:nvSpPr>
        <p:spPr>
          <a:xfrm>
            <a:off x="268942" y="2407022"/>
            <a:ext cx="1963270" cy="1224000"/>
          </a:xfrm>
          <a:prstGeom prst="rect">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r>
              <a:rPr lang="en-AU" b="1" dirty="0" smtClean="0">
                <a:solidFill>
                  <a:schemeClr val="bg1"/>
                </a:solidFill>
                <a:latin typeface="Arial" pitchFamily="34" charset="0"/>
                <a:cs typeface="Arial" pitchFamily="34" charset="0"/>
              </a:rPr>
              <a:t>Network Resiliency Solutions</a:t>
            </a:r>
            <a:endParaRPr lang="en-US" b="1" dirty="0" err="1" smtClean="0">
              <a:solidFill>
                <a:schemeClr val="bg1"/>
              </a:solidFill>
              <a:latin typeface="Arial" pitchFamily="34" charset="0"/>
              <a:cs typeface="Arial" pitchFamily="34" charset="0"/>
            </a:endParaRPr>
          </a:p>
        </p:txBody>
      </p:sp>
      <p:sp>
        <p:nvSpPr>
          <p:cNvPr id="7" name="Rectangle 6"/>
          <p:cNvSpPr/>
          <p:nvPr/>
        </p:nvSpPr>
        <p:spPr>
          <a:xfrm>
            <a:off x="268942" y="3731558"/>
            <a:ext cx="1963270" cy="1224000"/>
          </a:xfrm>
          <a:prstGeom prst="rect">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r>
              <a:rPr lang="en-AU" b="1" dirty="0" smtClean="0">
                <a:solidFill>
                  <a:schemeClr val="bg1"/>
                </a:solidFill>
                <a:latin typeface="Arial" pitchFamily="34" charset="0"/>
                <a:cs typeface="Arial" pitchFamily="34" charset="0"/>
              </a:rPr>
              <a:t>Big Data Solutions</a:t>
            </a:r>
            <a:endParaRPr lang="en-US" b="1" dirty="0" err="1" smtClean="0">
              <a:solidFill>
                <a:schemeClr val="bg1"/>
              </a:solidFill>
              <a:latin typeface="Arial" pitchFamily="34" charset="0"/>
              <a:cs typeface="Arial" pitchFamily="34" charset="0"/>
            </a:endParaRPr>
          </a:p>
        </p:txBody>
      </p:sp>
      <p:sp>
        <p:nvSpPr>
          <p:cNvPr id="8" name="Rectangle 7"/>
          <p:cNvSpPr/>
          <p:nvPr/>
        </p:nvSpPr>
        <p:spPr>
          <a:xfrm>
            <a:off x="268942" y="5056093"/>
            <a:ext cx="1963270" cy="1224000"/>
          </a:xfrm>
          <a:prstGeom prst="rect">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r>
              <a:rPr lang="en-AU" b="1" dirty="0" smtClean="0">
                <a:solidFill>
                  <a:schemeClr val="bg1"/>
                </a:solidFill>
                <a:latin typeface="Arial" pitchFamily="34" charset="0"/>
                <a:cs typeface="Arial" pitchFamily="34" charset="0"/>
              </a:rPr>
              <a:t>Commercial Solutions</a:t>
            </a:r>
            <a:endParaRPr lang="en-US" b="1" dirty="0" err="1" smtClean="0">
              <a:solidFill>
                <a:schemeClr val="bg1"/>
              </a:solidFill>
              <a:latin typeface="Arial" pitchFamily="34" charset="0"/>
              <a:cs typeface="Arial" pitchFamily="34" charset="0"/>
            </a:endParaRPr>
          </a:p>
        </p:txBody>
      </p:sp>
      <p:sp>
        <p:nvSpPr>
          <p:cNvPr id="9" name="Rectangle 8"/>
          <p:cNvSpPr/>
          <p:nvPr/>
        </p:nvSpPr>
        <p:spPr>
          <a:xfrm>
            <a:off x="245364" y="2059305"/>
            <a:ext cx="2161660" cy="223520"/>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ct val="0"/>
              </a:spcBef>
              <a:spcAft>
                <a:spcPct val="0"/>
              </a:spcAft>
            </a:pPr>
            <a:r>
              <a:rPr lang="en-AU" sz="1600" b="1" dirty="0" smtClean="0">
                <a:solidFill>
                  <a:schemeClr val="tx1"/>
                </a:solidFill>
                <a:latin typeface="Arial"/>
                <a:cs typeface="Arial" pitchFamily="34" charset="0"/>
              </a:rPr>
              <a:t>Critical Solutions</a:t>
            </a:r>
            <a:endParaRPr lang="en-US" sz="1600" b="1" dirty="0" err="1" smtClean="0">
              <a:solidFill>
                <a:schemeClr val="tx1"/>
              </a:solidFill>
              <a:latin typeface="Arial"/>
              <a:cs typeface="Arial" pitchFamily="34" charset="0"/>
            </a:endParaRPr>
          </a:p>
        </p:txBody>
      </p:sp>
      <p:sp>
        <p:nvSpPr>
          <p:cNvPr id="10" name="Rectangle 9"/>
          <p:cNvSpPr/>
          <p:nvPr/>
        </p:nvSpPr>
        <p:spPr>
          <a:xfrm>
            <a:off x="6360459" y="2059304"/>
            <a:ext cx="2396595" cy="223521"/>
          </a:xfrm>
          <a:prstGeom prst="rect">
            <a:avLst/>
          </a:prstGeom>
          <a:noFill/>
          <a:ln w="6350" cap="flat">
            <a:noFill/>
            <a:miter lim="800000"/>
          </a:ln>
          <a:extLst>
            <a:ext uri="{909E8E84-426E-40DD-AFC4-6F175D3DCCD1}">
              <a14:hiddenFill xmlns:a14="http://schemas.microsoft.com/office/drawing/2010/main">
                <a:solidFill>
                  <a:schemeClr val="accent3"/>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Bef>
                <a:spcPct val="0"/>
              </a:spcBef>
              <a:spcAft>
                <a:spcPct val="0"/>
              </a:spcAft>
            </a:pPr>
            <a:r>
              <a:rPr lang="en-AU" sz="1600" b="1" dirty="0" smtClean="0">
                <a:solidFill>
                  <a:schemeClr val="tx1"/>
                </a:solidFill>
                <a:latin typeface="Arial"/>
                <a:cs typeface="Arial" pitchFamily="34" charset="0"/>
              </a:rPr>
              <a:t>Case Study</a:t>
            </a:r>
            <a:endParaRPr lang="en-US" sz="1600" b="1" dirty="0" err="1" smtClean="0">
              <a:solidFill>
                <a:schemeClr val="tx1"/>
              </a:solidFill>
              <a:latin typeface="Arial"/>
              <a:cs typeface="Arial" pitchFamily="34" charset="0"/>
            </a:endParaRPr>
          </a:p>
        </p:txBody>
      </p:sp>
      <p:sp>
        <p:nvSpPr>
          <p:cNvPr id="11" name="Isosceles Triangle 10"/>
          <p:cNvSpPr/>
          <p:nvPr/>
        </p:nvSpPr>
        <p:spPr>
          <a:xfrm rot="5400000">
            <a:off x="5572894" y="2942828"/>
            <a:ext cx="1223999" cy="152400"/>
          </a:xfrm>
          <a:prstGeom prst="triangl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endParaRPr lang="en-US" sz="1600" dirty="0" err="1" smtClean="0">
              <a:solidFill>
                <a:schemeClr val="bg1"/>
              </a:solidFill>
              <a:latin typeface="Arial"/>
              <a:cs typeface="Arial"/>
              <a:sym typeface="Arial"/>
            </a:endParaRPr>
          </a:p>
        </p:txBody>
      </p:sp>
      <p:sp>
        <p:nvSpPr>
          <p:cNvPr id="12" name="Isosceles Triangle 11"/>
          <p:cNvSpPr/>
          <p:nvPr/>
        </p:nvSpPr>
        <p:spPr>
          <a:xfrm rot="5400000">
            <a:off x="5572894" y="4267361"/>
            <a:ext cx="1223999" cy="152400"/>
          </a:xfrm>
          <a:prstGeom prst="triangl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endParaRPr lang="en-US" sz="1600" dirty="0" err="1" smtClean="0">
              <a:solidFill>
                <a:schemeClr val="bg1"/>
              </a:solidFill>
              <a:latin typeface="Arial"/>
              <a:cs typeface="Arial"/>
              <a:sym typeface="Arial"/>
            </a:endParaRPr>
          </a:p>
        </p:txBody>
      </p:sp>
      <p:sp>
        <p:nvSpPr>
          <p:cNvPr id="13" name="Isosceles Triangle 12"/>
          <p:cNvSpPr/>
          <p:nvPr/>
        </p:nvSpPr>
        <p:spPr>
          <a:xfrm rot="5400000">
            <a:off x="5572894" y="5591895"/>
            <a:ext cx="1223999" cy="152400"/>
          </a:xfrm>
          <a:prstGeom prst="triangl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endParaRPr lang="en-US" sz="1600" dirty="0" err="1" smtClean="0">
              <a:solidFill>
                <a:schemeClr val="bg1"/>
              </a:solidFill>
              <a:latin typeface="Arial"/>
              <a:cs typeface="Arial"/>
              <a:sym typeface="Arial"/>
            </a:endParaRPr>
          </a:p>
        </p:txBody>
      </p:sp>
      <p:sp>
        <p:nvSpPr>
          <p:cNvPr id="16" name="Rectangle 15"/>
          <p:cNvSpPr/>
          <p:nvPr/>
        </p:nvSpPr>
        <p:spPr>
          <a:xfrm>
            <a:off x="2407023" y="5056093"/>
            <a:ext cx="3388659" cy="1224000"/>
          </a:xfrm>
          <a:prstGeom prst="rect">
            <a:avLst/>
          </a:prstGeom>
          <a:no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t" anchorCtr="0" forceAA="0" compatLnSpc="1">
            <a:prstTxWarp prst="textNoShape">
              <a:avLst/>
            </a:prstTxWarp>
            <a:noAutofit/>
          </a:bodyPr>
          <a:lstStyle/>
          <a:p>
            <a:pPr marL="174625" indent="-174625">
              <a:lnSpc>
                <a:spcPct val="90000"/>
              </a:lnSpc>
              <a:spcBef>
                <a:spcPts val="900"/>
              </a:spcBef>
              <a:buFont typeface="Arial" panose="020B0604020202020204" pitchFamily="34" charset="0"/>
              <a:buChar char="•"/>
            </a:pPr>
            <a:r>
              <a:rPr lang="en-AU" sz="1400" dirty="0" smtClean="0">
                <a:solidFill>
                  <a:schemeClr val="tx1"/>
                </a:solidFill>
                <a:latin typeface="Arial" pitchFamily="34" charset="0"/>
                <a:cs typeface="Arial" pitchFamily="34" charset="0"/>
              </a:rPr>
              <a:t>…</a:t>
            </a:r>
            <a:endParaRPr lang="en-US" sz="1400" dirty="0" err="1" smtClean="0">
              <a:solidFill>
                <a:schemeClr val="tx1"/>
              </a:solidFill>
              <a:latin typeface="Arial" pitchFamily="34" charset="0"/>
              <a:cs typeface="Arial" pitchFamily="34" charset="0"/>
            </a:endParaRPr>
          </a:p>
        </p:txBody>
      </p:sp>
      <p:sp>
        <p:nvSpPr>
          <p:cNvPr id="21" name="Rectangle 20"/>
          <p:cNvSpPr/>
          <p:nvPr/>
        </p:nvSpPr>
        <p:spPr>
          <a:xfrm>
            <a:off x="6360459" y="2407022"/>
            <a:ext cx="2500206" cy="1224000"/>
          </a:xfrm>
          <a:prstGeom prst="rect">
            <a:avLst/>
          </a:prstGeom>
          <a:no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3152" rIns="0" bIns="73152" numCol="1" spcCol="0" rtlCol="0" fromWordArt="0" anchor="t" anchorCtr="0" forceAA="0" compatLnSpc="1">
            <a:prstTxWarp prst="textNoShape">
              <a:avLst/>
            </a:prstTxWarp>
            <a:noAutofit/>
          </a:bodyPr>
          <a:lstStyle/>
          <a:p>
            <a:pPr marL="180975" indent="-180975">
              <a:lnSpc>
                <a:spcPct val="90000"/>
              </a:lnSpc>
              <a:spcBef>
                <a:spcPts val="900"/>
              </a:spcBef>
              <a:buFont typeface="Arial" panose="020B0604020202020204" pitchFamily="34" charset="0"/>
              <a:buChar char="•"/>
            </a:pPr>
            <a:r>
              <a:rPr lang="en-AU" sz="1400" b="1" dirty="0" smtClean="0">
                <a:solidFill>
                  <a:schemeClr val="tx1"/>
                </a:solidFill>
                <a:latin typeface="Arial" pitchFamily="34" charset="0"/>
                <a:cs typeface="Arial" pitchFamily="34" charset="0"/>
              </a:rPr>
              <a:t>Project </a:t>
            </a:r>
            <a:r>
              <a:rPr lang="en-AU" sz="1400" b="1" dirty="0" err="1" smtClean="0">
                <a:solidFill>
                  <a:schemeClr val="tx1"/>
                </a:solidFill>
                <a:latin typeface="Arial" pitchFamily="34" charset="0"/>
                <a:cs typeface="Arial" pitchFamily="34" charset="0"/>
              </a:rPr>
              <a:t>Tono</a:t>
            </a:r>
            <a:r>
              <a:rPr lang="en-AU" sz="1400" b="1" dirty="0" smtClean="0">
                <a:solidFill>
                  <a:schemeClr val="tx1"/>
                </a:solidFill>
                <a:latin typeface="Arial" pitchFamily="34" charset="0"/>
                <a:cs typeface="Arial" pitchFamily="34" charset="0"/>
              </a:rPr>
              <a:t>: </a:t>
            </a:r>
            <a:r>
              <a:rPr lang="en-AU" sz="1400" dirty="0" smtClean="0">
                <a:solidFill>
                  <a:schemeClr val="tx1"/>
                </a:solidFill>
                <a:latin typeface="Arial" pitchFamily="34" charset="0"/>
                <a:cs typeface="Arial" pitchFamily="34" charset="0"/>
              </a:rPr>
              <a:t>A SDN-based </a:t>
            </a:r>
            <a:r>
              <a:rPr lang="en-AU" sz="1400" dirty="0">
                <a:solidFill>
                  <a:schemeClr val="tx1"/>
                </a:solidFill>
                <a:latin typeface="Arial" pitchFamily="34" charset="0"/>
                <a:cs typeface="Arial" pitchFamily="34" charset="0"/>
              </a:rPr>
              <a:t>d</a:t>
            </a:r>
            <a:r>
              <a:rPr lang="en-AU" sz="1400" dirty="0" smtClean="0">
                <a:solidFill>
                  <a:schemeClr val="tx1"/>
                </a:solidFill>
                <a:latin typeface="Arial" pitchFamily="34" charset="0"/>
                <a:cs typeface="Arial" pitchFamily="34" charset="0"/>
              </a:rPr>
              <a:t>isaster-tolerant network system in </a:t>
            </a:r>
            <a:r>
              <a:rPr lang="en-AU" sz="1400" dirty="0" err="1">
                <a:solidFill>
                  <a:schemeClr val="tx1"/>
                </a:solidFill>
                <a:latin typeface="Arial" pitchFamily="34" charset="0"/>
                <a:cs typeface="Arial" pitchFamily="34" charset="0"/>
              </a:rPr>
              <a:t>Tono</a:t>
            </a:r>
            <a:r>
              <a:rPr lang="en-AU" sz="1400" dirty="0">
                <a:solidFill>
                  <a:schemeClr val="tx1"/>
                </a:solidFill>
                <a:latin typeface="Arial" pitchFamily="34" charset="0"/>
                <a:cs typeface="Arial" pitchFamily="34" charset="0"/>
              </a:rPr>
              <a:t> </a:t>
            </a:r>
            <a:r>
              <a:rPr lang="en-AU" sz="1400" dirty="0" smtClean="0">
                <a:solidFill>
                  <a:schemeClr val="tx1"/>
                </a:solidFill>
                <a:latin typeface="Arial" pitchFamily="34" charset="0"/>
                <a:cs typeface="Arial" pitchFamily="34" charset="0"/>
              </a:rPr>
              <a:t>City, Japan</a:t>
            </a:r>
            <a:endParaRPr lang="en-US" sz="1400" dirty="0" err="1" smtClean="0">
              <a:solidFill>
                <a:schemeClr val="tx1"/>
              </a:solidFill>
              <a:latin typeface="Arial" pitchFamily="34" charset="0"/>
              <a:cs typeface="Arial" pitchFamily="34" charset="0"/>
            </a:endParaRPr>
          </a:p>
        </p:txBody>
      </p:sp>
      <p:sp>
        <p:nvSpPr>
          <p:cNvPr id="22" name="Rectangle 21"/>
          <p:cNvSpPr/>
          <p:nvPr/>
        </p:nvSpPr>
        <p:spPr>
          <a:xfrm>
            <a:off x="6360459" y="3731558"/>
            <a:ext cx="2500206" cy="1224000"/>
          </a:xfrm>
          <a:prstGeom prst="rect">
            <a:avLst/>
          </a:prstGeom>
          <a:no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3152" rIns="0" bIns="73152" numCol="1" spcCol="0" rtlCol="0" fromWordArt="0" anchor="t" anchorCtr="0" forceAA="0" compatLnSpc="1">
            <a:prstTxWarp prst="textNoShape">
              <a:avLst/>
            </a:prstTxWarp>
            <a:noAutofit/>
          </a:bodyPr>
          <a:lstStyle/>
          <a:p>
            <a:pPr marL="180975" indent="-180975">
              <a:lnSpc>
                <a:spcPct val="90000"/>
              </a:lnSpc>
              <a:spcBef>
                <a:spcPts val="900"/>
              </a:spcBef>
              <a:buFont typeface="Arial" panose="020B0604020202020204" pitchFamily="34" charset="0"/>
              <a:buChar char="•"/>
            </a:pPr>
            <a:r>
              <a:rPr lang="en-AU" sz="1400" b="1" dirty="0" err="1" smtClean="0">
                <a:solidFill>
                  <a:schemeClr val="tx1"/>
                </a:solidFill>
                <a:latin typeface="Arial" pitchFamily="34" charset="0"/>
                <a:cs typeface="Arial" pitchFamily="34" charset="0"/>
              </a:rPr>
              <a:t>CrisisNET</a:t>
            </a:r>
            <a:r>
              <a:rPr lang="en-AU" sz="1400" b="1" dirty="0">
                <a:solidFill>
                  <a:schemeClr val="tx1"/>
                </a:solidFill>
                <a:latin typeface="Arial" pitchFamily="34" charset="0"/>
                <a:cs typeface="Arial" pitchFamily="34" charset="0"/>
              </a:rPr>
              <a:t>:</a:t>
            </a:r>
            <a:r>
              <a:rPr lang="en-AU" sz="1400" dirty="0">
                <a:solidFill>
                  <a:schemeClr val="tx1"/>
                </a:solidFill>
                <a:latin typeface="Arial" pitchFamily="34" charset="0"/>
                <a:cs typeface="Arial" pitchFamily="34" charset="0"/>
              </a:rPr>
              <a:t> open-source </a:t>
            </a:r>
            <a:r>
              <a:rPr lang="en-AU" sz="1400" dirty="0" smtClean="0">
                <a:solidFill>
                  <a:schemeClr val="tx1"/>
                </a:solidFill>
                <a:latin typeface="Arial" pitchFamily="34" charset="0"/>
                <a:cs typeface="Arial" pitchFamily="34" charset="0"/>
              </a:rPr>
              <a:t>platform that speedily aggregates social data in disaster situations</a:t>
            </a:r>
            <a:endParaRPr lang="en-US" sz="1400" dirty="0" err="1" smtClean="0">
              <a:solidFill>
                <a:schemeClr val="tx1"/>
              </a:solidFill>
              <a:latin typeface="Arial" pitchFamily="34" charset="0"/>
              <a:cs typeface="Arial" pitchFamily="34" charset="0"/>
            </a:endParaRPr>
          </a:p>
        </p:txBody>
      </p:sp>
      <p:sp>
        <p:nvSpPr>
          <p:cNvPr id="23" name="Rectangle 22"/>
          <p:cNvSpPr/>
          <p:nvPr/>
        </p:nvSpPr>
        <p:spPr>
          <a:xfrm>
            <a:off x="6360459" y="5056093"/>
            <a:ext cx="2500206" cy="1224000"/>
          </a:xfrm>
          <a:prstGeom prst="rect">
            <a:avLst/>
          </a:prstGeom>
          <a:no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3152" rIns="0" bIns="73152" numCol="1" spcCol="0" rtlCol="0" fromWordArt="0" anchor="t" anchorCtr="0" forceAA="0" compatLnSpc="1">
            <a:prstTxWarp prst="textNoShape">
              <a:avLst/>
            </a:prstTxWarp>
            <a:noAutofit/>
          </a:bodyPr>
          <a:lstStyle/>
          <a:p>
            <a:pPr marL="180975" indent="-180975">
              <a:lnSpc>
                <a:spcPct val="90000"/>
              </a:lnSpc>
              <a:spcBef>
                <a:spcPts val="900"/>
              </a:spcBef>
              <a:buFont typeface="Arial" panose="020B0604020202020204" pitchFamily="34" charset="0"/>
              <a:buChar char="•"/>
            </a:pPr>
            <a:r>
              <a:rPr lang="en-AU" sz="1400" b="1" dirty="0" smtClean="0">
                <a:solidFill>
                  <a:schemeClr val="tx1"/>
                </a:solidFill>
                <a:latin typeface="Arial" pitchFamily="34" charset="0"/>
                <a:cs typeface="Arial" pitchFamily="34" charset="0"/>
              </a:rPr>
              <a:t>Microsoft </a:t>
            </a:r>
            <a:r>
              <a:rPr lang="en-AU" sz="1400" b="1" dirty="0" err="1" smtClean="0">
                <a:solidFill>
                  <a:schemeClr val="tx1"/>
                </a:solidFill>
                <a:latin typeface="Arial" pitchFamily="34" charset="0"/>
                <a:cs typeface="Arial" pitchFamily="34" charset="0"/>
              </a:rPr>
              <a:t>HelpBridge</a:t>
            </a:r>
            <a:r>
              <a:rPr lang="en-AU" sz="1400" b="1" dirty="0" smtClean="0">
                <a:solidFill>
                  <a:schemeClr val="tx1"/>
                </a:solidFill>
                <a:latin typeface="Arial" pitchFamily="34" charset="0"/>
                <a:cs typeface="Arial" pitchFamily="34" charset="0"/>
              </a:rPr>
              <a:t>: </a:t>
            </a:r>
            <a:r>
              <a:rPr lang="en-AU" sz="1400" dirty="0" smtClean="0">
                <a:solidFill>
                  <a:schemeClr val="tx1"/>
                </a:solidFill>
                <a:latin typeface="Arial" pitchFamily="34" charset="0"/>
                <a:cs typeface="Arial" pitchFamily="34" charset="0"/>
              </a:rPr>
              <a:t>mobile app to help or get help when a disaster happens</a:t>
            </a:r>
            <a:endParaRPr lang="en-AU" sz="1400" b="1" dirty="0" smtClean="0">
              <a:solidFill>
                <a:schemeClr val="tx1"/>
              </a:solidFill>
              <a:latin typeface="Arial" pitchFamily="34" charset="0"/>
              <a:cs typeface="Arial" pitchFamily="34" charset="0"/>
            </a:endParaRPr>
          </a:p>
          <a:p>
            <a:pPr marL="180975" indent="-180975">
              <a:lnSpc>
                <a:spcPct val="90000"/>
              </a:lnSpc>
              <a:spcBef>
                <a:spcPts val="900"/>
              </a:spcBef>
              <a:buFont typeface="Arial" panose="020B0604020202020204" pitchFamily="34" charset="0"/>
              <a:buChar char="•"/>
            </a:pPr>
            <a:endParaRPr lang="en-AU" sz="1400" dirty="0">
              <a:solidFill>
                <a:schemeClr val="tx1"/>
              </a:solidFill>
              <a:latin typeface="Arial" pitchFamily="34" charset="0"/>
              <a:cs typeface="Arial" pitchFamily="34" charset="0"/>
            </a:endParaRPr>
          </a:p>
          <a:p>
            <a:pPr marL="180975" indent="-180975">
              <a:lnSpc>
                <a:spcPct val="90000"/>
              </a:lnSpc>
              <a:spcBef>
                <a:spcPts val="900"/>
              </a:spcBef>
              <a:buFont typeface="Arial" panose="020B0604020202020204" pitchFamily="34" charset="0"/>
              <a:buChar char="•"/>
            </a:pPr>
            <a:endParaRPr lang="en-US" sz="1400" dirty="0" err="1" smtClean="0">
              <a:solidFill>
                <a:schemeClr val="tx1"/>
              </a:solidFill>
              <a:latin typeface="Arial" pitchFamily="34" charset="0"/>
              <a:cs typeface="Arial" pitchFamily="34" charset="0"/>
            </a:endParaRPr>
          </a:p>
        </p:txBody>
      </p:sp>
      <p:sp>
        <p:nvSpPr>
          <p:cNvPr id="24" name="Oval 23"/>
          <p:cNvSpPr/>
          <p:nvPr/>
        </p:nvSpPr>
        <p:spPr>
          <a:xfrm>
            <a:off x="246380" y="2334303"/>
            <a:ext cx="279400" cy="279400"/>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1</a:t>
            </a:r>
          </a:p>
        </p:txBody>
      </p:sp>
      <p:sp>
        <p:nvSpPr>
          <p:cNvPr id="25" name="Oval 24"/>
          <p:cNvSpPr/>
          <p:nvPr/>
        </p:nvSpPr>
        <p:spPr>
          <a:xfrm>
            <a:off x="246380" y="3668957"/>
            <a:ext cx="279400" cy="279400"/>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2</a:t>
            </a:r>
          </a:p>
        </p:txBody>
      </p:sp>
      <p:sp>
        <p:nvSpPr>
          <p:cNvPr id="26" name="Oval 25"/>
          <p:cNvSpPr/>
          <p:nvPr/>
        </p:nvSpPr>
        <p:spPr>
          <a:xfrm>
            <a:off x="246380" y="5001620"/>
            <a:ext cx="279400" cy="279400"/>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3</a:t>
            </a:r>
          </a:p>
        </p:txBody>
      </p:sp>
      <p:pic>
        <p:nvPicPr>
          <p:cNvPr id="27" name="Picture 10"/>
          <p:cNvPicPr>
            <a:picLocks noChangeAspect="1" noChangeArrowheads="1"/>
          </p:cNvPicPr>
          <p:nvPr/>
        </p:nvPicPr>
        <p:blipFill rotWithShape="1">
          <a:blip r:embed="rId10">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TextBox 33"/>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smtClean="0">
                <a:cs typeface="Arial" pitchFamily="34" charset="0"/>
              </a:rPr>
              <a:t>A.T. Kearney</a:t>
            </a:r>
            <a:endParaRPr lang="en-US" sz="800" dirty="0" smtClean="0">
              <a:latin typeface="Arial"/>
              <a:cs typeface="Arial" pitchFamily="34" charset="0"/>
            </a:endParaRPr>
          </a:p>
        </p:txBody>
      </p:sp>
    </p:spTree>
    <p:extLst>
      <p:ext uri="{BB962C8B-B14F-4D97-AF65-F5344CB8AC3E}">
        <p14:creationId xmlns:p14="http://schemas.microsoft.com/office/powerpoint/2010/main" val="3467324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800" y="804672"/>
            <a:ext cx="8640000" cy="664797"/>
          </a:xfrm>
        </p:spPr>
        <p:txBody>
          <a:bodyPr/>
          <a:lstStyle/>
          <a:p>
            <a:r>
              <a:rPr lang="en-AU" dirty="0" smtClean="0"/>
              <a:t>Project </a:t>
            </a:r>
            <a:r>
              <a:rPr lang="en-AU" dirty="0" err="1" smtClean="0"/>
              <a:t>Tono</a:t>
            </a:r>
            <a:r>
              <a:rPr lang="en-AU" dirty="0" smtClean="0"/>
              <a:t> is a joint project b/w NEC, NICT, &amp; </a:t>
            </a:r>
            <a:r>
              <a:rPr lang="en-AU" dirty="0" err="1" smtClean="0"/>
              <a:t>Tono</a:t>
            </a:r>
            <a:r>
              <a:rPr lang="en-AU" dirty="0" smtClean="0"/>
              <a:t> City aimed at deploying a disaster-tolerant networking mechanism</a:t>
            </a:r>
            <a:endParaRPr lang="en-US" dirty="0"/>
          </a:p>
        </p:txBody>
      </p:sp>
      <p:pic>
        <p:nvPicPr>
          <p:cNvPr id="624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4667"/>
          <a:stretch/>
        </p:blipFill>
        <p:spPr bwMode="auto">
          <a:xfrm>
            <a:off x="334853" y="1989317"/>
            <a:ext cx="8474296" cy="4424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marL="266700">
              <a:lnSpc>
                <a:spcPct val="90000"/>
              </a:lnSpc>
              <a:spcBef>
                <a:spcPct val="0"/>
              </a:spcBef>
              <a:spcAft>
                <a:spcPct val="0"/>
              </a:spcAft>
              <a:buClr>
                <a:schemeClr val="bg2"/>
              </a:buClr>
            </a:pPr>
            <a:r>
              <a:rPr lang="en-AU" b="1" dirty="0" smtClean="0">
                <a:latin typeface="Arial"/>
                <a:cs typeface="Arial"/>
              </a:rPr>
              <a:t>Network Resiliency Solutions – Project </a:t>
            </a:r>
            <a:r>
              <a:rPr lang="en-AU" b="1" dirty="0" err="1" smtClean="0">
                <a:latin typeface="Arial"/>
                <a:cs typeface="Arial"/>
              </a:rPr>
              <a:t>Tono</a:t>
            </a:r>
            <a:endParaRPr lang="en-US" b="1" dirty="0" smtClean="0">
              <a:latin typeface="Arial"/>
              <a:cs typeface="Arial"/>
            </a:endParaRPr>
          </a:p>
        </p:txBody>
      </p:sp>
      <p:pic>
        <p:nvPicPr>
          <p:cNvPr id="5"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243880" y="1623427"/>
            <a:ext cx="238835" cy="226666"/>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1</a:t>
            </a:r>
          </a:p>
        </p:txBody>
      </p:sp>
      <p:sp>
        <p:nvSpPr>
          <p:cNvPr id="6" name="TextBox 5"/>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err="1">
                <a:cs typeface="Arial" pitchFamily="34" charset="0"/>
              </a:rPr>
              <a:t>Eiji</a:t>
            </a:r>
            <a:r>
              <a:rPr lang="en-AU" sz="800" dirty="0">
                <a:cs typeface="Arial" pitchFamily="34" charset="0"/>
              </a:rPr>
              <a:t> </a:t>
            </a:r>
            <a:r>
              <a:rPr lang="en-AU" sz="800" dirty="0" smtClean="0">
                <a:cs typeface="Arial" pitchFamily="34" charset="0"/>
              </a:rPr>
              <a:t>Kawai, </a:t>
            </a:r>
            <a:r>
              <a:rPr lang="en-AU" sz="800" dirty="0">
                <a:cs typeface="Arial" pitchFamily="34" charset="0"/>
              </a:rPr>
              <a:t>Network </a:t>
            </a:r>
            <a:r>
              <a:rPr lang="en-AU" sz="800" dirty="0" err="1">
                <a:cs typeface="Arial" pitchFamily="34" charset="0"/>
              </a:rPr>
              <a:t>Testbed</a:t>
            </a:r>
            <a:r>
              <a:rPr lang="en-AU" sz="800" dirty="0">
                <a:cs typeface="Arial" pitchFamily="34" charset="0"/>
              </a:rPr>
              <a:t> R&amp;D </a:t>
            </a:r>
            <a:r>
              <a:rPr lang="en-AU" sz="800" dirty="0" smtClean="0">
                <a:cs typeface="Arial" pitchFamily="34" charset="0"/>
              </a:rPr>
              <a:t>Lab, NICT – June 2014</a:t>
            </a:r>
            <a:endParaRPr lang="en-US" sz="800" dirty="0" smtClean="0">
              <a:latin typeface="Arial"/>
              <a:cs typeface="Arial" pitchFamily="34" charset="0"/>
            </a:endParaRPr>
          </a:p>
        </p:txBody>
      </p:sp>
    </p:spTree>
    <p:extLst>
      <p:ext uri="{BB962C8B-B14F-4D97-AF65-F5344CB8AC3E}">
        <p14:creationId xmlns:p14="http://schemas.microsoft.com/office/powerpoint/2010/main" val="977804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800" y="804672"/>
            <a:ext cx="8640000" cy="664797"/>
          </a:xfrm>
        </p:spPr>
        <p:txBody>
          <a:bodyPr/>
          <a:lstStyle/>
          <a:p>
            <a:r>
              <a:rPr lang="en-AU" dirty="0"/>
              <a:t>Not-for-profit software company </a:t>
            </a:r>
            <a:r>
              <a:rPr lang="en-AU" dirty="0" err="1"/>
              <a:t>Ushahidi</a:t>
            </a:r>
            <a:r>
              <a:rPr lang="en-AU" dirty="0"/>
              <a:t> has launched </a:t>
            </a:r>
            <a:r>
              <a:rPr lang="en-AU" dirty="0" err="1" smtClean="0"/>
              <a:t>CrisisNET</a:t>
            </a:r>
            <a:r>
              <a:rPr lang="en-AU" dirty="0" smtClean="0"/>
              <a:t> – “the fire hose of global crisis data”</a:t>
            </a:r>
            <a:endParaRPr lang="en-US" dirty="0"/>
          </a:p>
        </p:txBody>
      </p:sp>
      <p:pic>
        <p:nvPicPr>
          <p:cNvPr id="3"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utoShape 13"/>
          <p:cNvSpPr>
            <a:spLocks noChangeArrowheads="1"/>
          </p:cNvSpPr>
          <p:nvPr/>
        </p:nvSpPr>
        <p:spPr bwMode="gray">
          <a:xfrm>
            <a:off x="3085177" y="4140200"/>
            <a:ext cx="1766223" cy="2400300"/>
          </a:xfrm>
          <a:prstGeom prst="rect">
            <a:avLst/>
          </a:prstGeom>
          <a:solidFill>
            <a:schemeClr val="bg2"/>
          </a:solidFill>
          <a:ln w="6350">
            <a:noFill/>
            <a:miter lim="800000"/>
            <a:headEnd/>
            <a:tailEnd/>
          </a:ln>
        </p:spPr>
        <p:txBody>
          <a:bodyPr lIns="72000" tIns="72000" rIns="72000" bIns="72000" anchor="ctr"/>
          <a:lstStyle/>
          <a:p>
            <a:pPr eaLnBrk="0" hangingPunct="0">
              <a:lnSpc>
                <a:spcPct val="90000"/>
              </a:lnSpc>
              <a:spcBef>
                <a:spcPct val="0"/>
              </a:spcBef>
            </a:pPr>
            <a:r>
              <a:rPr lang="en-US" b="1" dirty="0" smtClean="0">
                <a:solidFill>
                  <a:schemeClr val="bg1"/>
                </a:solidFill>
                <a:latin typeface="Arial"/>
                <a:cs typeface="Arial" pitchFamily="34" charset="0"/>
              </a:rPr>
              <a:t>Example output</a:t>
            </a:r>
            <a:endParaRPr lang="en-US" b="1" dirty="0">
              <a:solidFill>
                <a:schemeClr val="bg1"/>
              </a:solidFill>
              <a:latin typeface="Arial"/>
              <a:cs typeface="Arial" pitchFamily="34" charset="0"/>
            </a:endParaRPr>
          </a:p>
        </p:txBody>
      </p:sp>
      <p:sp>
        <p:nvSpPr>
          <p:cNvPr id="9" name="Rectangle 8"/>
          <p:cNvSpPr/>
          <p:nvPr/>
        </p:nvSpPr>
        <p:spPr>
          <a:xfrm>
            <a:off x="346182" y="1975230"/>
            <a:ext cx="2384318" cy="475870"/>
          </a:xfrm>
          <a:prstGeom prst="rect">
            <a:avLst/>
          </a:prstGeom>
          <a:solidFill>
            <a:schemeClr val="accent1"/>
          </a:solidFill>
          <a:ln w="6350">
            <a:noFill/>
            <a:miter lim="800000"/>
            <a:headEnd/>
            <a:tailEnd/>
          </a:ln>
        </p:spPr>
        <p:txBody>
          <a:bodyPr lIns="72000" tIns="72000" rIns="72000" bIns="72000" anchor="ctr"/>
          <a:lstStyle/>
          <a:p>
            <a:pPr eaLnBrk="0" hangingPunct="0">
              <a:lnSpc>
                <a:spcPct val="90000"/>
              </a:lnSpc>
              <a:spcBef>
                <a:spcPct val="0"/>
              </a:spcBef>
            </a:pPr>
            <a:r>
              <a:rPr lang="en-US" b="1" dirty="0" smtClean="0">
                <a:solidFill>
                  <a:schemeClr val="bg1"/>
                </a:solidFill>
                <a:cs typeface="Arial" pitchFamily="34" charset="0"/>
              </a:rPr>
              <a:t>About </a:t>
            </a:r>
            <a:r>
              <a:rPr lang="en-US" b="1" dirty="0" err="1" smtClean="0">
                <a:solidFill>
                  <a:schemeClr val="bg1"/>
                </a:solidFill>
                <a:cs typeface="Arial" pitchFamily="34" charset="0"/>
              </a:rPr>
              <a:t>Ushahidi</a:t>
            </a:r>
            <a:r>
              <a:rPr lang="en-US" b="1" dirty="0" smtClean="0">
                <a:solidFill>
                  <a:schemeClr val="bg1"/>
                </a:solidFill>
                <a:cs typeface="Arial" pitchFamily="34" charset="0"/>
              </a:rPr>
              <a:t> </a:t>
            </a:r>
            <a:endParaRPr lang="en-US" b="1" dirty="0">
              <a:solidFill>
                <a:schemeClr val="bg1"/>
              </a:solidFill>
              <a:latin typeface="Arial"/>
              <a:cs typeface="Arial" pitchFamily="34" charset="0"/>
            </a:endParaRPr>
          </a:p>
        </p:txBody>
      </p:sp>
      <p:sp>
        <p:nvSpPr>
          <p:cNvPr id="6" name="TextBox 5"/>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marL="268288">
              <a:lnSpc>
                <a:spcPct val="90000"/>
              </a:lnSpc>
              <a:spcBef>
                <a:spcPct val="0"/>
              </a:spcBef>
              <a:spcAft>
                <a:spcPct val="0"/>
              </a:spcAft>
              <a:buClr>
                <a:schemeClr val="bg2"/>
              </a:buClr>
            </a:pPr>
            <a:r>
              <a:rPr lang="en-US" b="1" dirty="0">
                <a:cs typeface="Arial"/>
              </a:rPr>
              <a:t>Big Data </a:t>
            </a:r>
            <a:r>
              <a:rPr lang="en-US" b="1" dirty="0" smtClean="0">
                <a:cs typeface="Arial"/>
              </a:rPr>
              <a:t>Solutions – </a:t>
            </a:r>
            <a:r>
              <a:rPr lang="en-AU" b="1" dirty="0" err="1" smtClean="0">
                <a:latin typeface="Arial"/>
                <a:cs typeface="Arial"/>
              </a:rPr>
              <a:t>Ushahidi</a:t>
            </a:r>
            <a:r>
              <a:rPr lang="en-AU" b="1" dirty="0" smtClean="0">
                <a:latin typeface="Arial"/>
                <a:cs typeface="Arial"/>
              </a:rPr>
              <a:t> &amp; </a:t>
            </a:r>
            <a:r>
              <a:rPr lang="en-AU" b="1" dirty="0" err="1" smtClean="0">
                <a:latin typeface="Arial"/>
                <a:cs typeface="Arial"/>
              </a:rPr>
              <a:t>CrisisNET</a:t>
            </a:r>
            <a:endParaRPr lang="en-US" b="1" dirty="0" smtClean="0">
              <a:latin typeface="Arial"/>
              <a:cs typeface="Arial"/>
            </a:endParaRPr>
          </a:p>
        </p:txBody>
      </p:sp>
      <p:sp>
        <p:nvSpPr>
          <p:cNvPr id="19" name="AutoShape 13"/>
          <p:cNvSpPr>
            <a:spLocks noChangeArrowheads="1"/>
          </p:cNvSpPr>
          <p:nvPr/>
        </p:nvSpPr>
        <p:spPr bwMode="gray">
          <a:xfrm>
            <a:off x="3085177" y="2711292"/>
            <a:ext cx="1766223" cy="1378107"/>
          </a:xfrm>
          <a:prstGeom prst="rect">
            <a:avLst/>
          </a:prstGeom>
          <a:solidFill>
            <a:schemeClr val="bg2"/>
          </a:solidFill>
          <a:ln w="6350">
            <a:noFill/>
            <a:miter lim="800000"/>
            <a:headEnd/>
            <a:tailEnd/>
          </a:ln>
        </p:spPr>
        <p:txBody>
          <a:bodyPr lIns="72000" tIns="72000" rIns="72000" bIns="72000" anchor="ctr"/>
          <a:lstStyle/>
          <a:p>
            <a:pPr eaLnBrk="0" hangingPunct="0">
              <a:lnSpc>
                <a:spcPct val="90000"/>
              </a:lnSpc>
              <a:spcBef>
                <a:spcPct val="0"/>
              </a:spcBef>
            </a:pPr>
            <a:r>
              <a:rPr lang="en-US" b="1" dirty="0" smtClean="0">
                <a:solidFill>
                  <a:schemeClr val="bg1"/>
                </a:solidFill>
                <a:latin typeface="Arial"/>
                <a:cs typeface="Arial" pitchFamily="34" charset="0"/>
              </a:rPr>
              <a:t>How it works</a:t>
            </a:r>
            <a:endParaRPr lang="en-US" b="1" dirty="0">
              <a:solidFill>
                <a:schemeClr val="bg1"/>
              </a:solidFill>
              <a:latin typeface="Arial"/>
              <a:cs typeface="Arial" pitchFamily="34" charset="0"/>
            </a:endParaRPr>
          </a:p>
        </p:txBody>
      </p:sp>
      <p:sp>
        <p:nvSpPr>
          <p:cNvPr id="20" name="AutoShape 13"/>
          <p:cNvSpPr>
            <a:spLocks noChangeArrowheads="1"/>
          </p:cNvSpPr>
          <p:nvPr/>
        </p:nvSpPr>
        <p:spPr bwMode="gray">
          <a:xfrm>
            <a:off x="3085177" y="1975230"/>
            <a:ext cx="1766223" cy="648000"/>
          </a:xfrm>
          <a:prstGeom prst="rect">
            <a:avLst/>
          </a:prstGeom>
          <a:solidFill>
            <a:schemeClr val="bg2"/>
          </a:solidFill>
          <a:ln w="6350">
            <a:noFill/>
            <a:miter lim="800000"/>
            <a:headEnd/>
            <a:tailEnd/>
          </a:ln>
        </p:spPr>
        <p:txBody>
          <a:bodyPr lIns="72000" tIns="72000" rIns="72000" bIns="72000" anchor="ctr"/>
          <a:lstStyle/>
          <a:p>
            <a:pPr eaLnBrk="0" hangingPunct="0">
              <a:lnSpc>
                <a:spcPct val="90000"/>
              </a:lnSpc>
              <a:spcBef>
                <a:spcPct val="0"/>
              </a:spcBef>
            </a:pPr>
            <a:r>
              <a:rPr lang="en-AU" b="1" dirty="0" smtClean="0">
                <a:solidFill>
                  <a:schemeClr val="bg1"/>
                </a:solidFill>
                <a:latin typeface="Arial"/>
                <a:cs typeface="Arial" pitchFamily="34" charset="0"/>
              </a:rPr>
              <a:t>About </a:t>
            </a:r>
            <a:r>
              <a:rPr lang="en-AU" b="1" dirty="0" err="1" smtClean="0">
                <a:solidFill>
                  <a:schemeClr val="bg1"/>
                </a:solidFill>
                <a:latin typeface="Arial"/>
                <a:cs typeface="Arial" pitchFamily="34" charset="0"/>
              </a:rPr>
              <a:t>CrisisNET</a:t>
            </a:r>
            <a:endParaRPr lang="en-US" b="1" dirty="0">
              <a:solidFill>
                <a:schemeClr val="bg1"/>
              </a:solidFill>
              <a:latin typeface="Arial"/>
              <a:cs typeface="Arial" pitchFamily="34" charset="0"/>
            </a:endParaRPr>
          </a:p>
        </p:txBody>
      </p:sp>
      <p:sp>
        <p:nvSpPr>
          <p:cNvPr id="4" name="Isosceles Triangle 3"/>
          <p:cNvSpPr/>
          <p:nvPr/>
        </p:nvSpPr>
        <p:spPr>
          <a:xfrm rot="5400000">
            <a:off x="1767552" y="3851910"/>
            <a:ext cx="2305050" cy="152400"/>
          </a:xfrm>
          <a:prstGeom prst="triangle">
            <a:avLst/>
          </a:prstGeom>
          <a:solidFill>
            <a:schemeClr val="accent4"/>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endParaRPr lang="en-US" sz="1600" dirty="0" err="1" smtClean="0">
              <a:solidFill>
                <a:schemeClr val="bg1"/>
              </a:solidFill>
              <a:latin typeface="Arial"/>
              <a:cs typeface="Arial"/>
              <a:sym typeface="Arial"/>
            </a:endParaRPr>
          </a:p>
        </p:txBody>
      </p:sp>
      <p:pic>
        <p:nvPicPr>
          <p:cNvPr id="645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686" b="9249"/>
          <a:stretch/>
        </p:blipFill>
        <p:spPr bwMode="auto">
          <a:xfrm>
            <a:off x="4949050" y="4140200"/>
            <a:ext cx="3506843"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4949052" y="2711293"/>
            <a:ext cx="4080647" cy="394013"/>
            <a:chOff x="1144672" y="2060575"/>
            <a:chExt cx="7748187" cy="638175"/>
          </a:xfrm>
          <a:solidFill>
            <a:schemeClr val="accent3"/>
          </a:solidFill>
        </p:grpSpPr>
        <p:sp>
          <p:nvSpPr>
            <p:cNvPr id="22" name="AutoShape 13"/>
            <p:cNvSpPr>
              <a:spLocks noChangeArrowheads="1"/>
            </p:cNvSpPr>
            <p:nvPr/>
          </p:nvSpPr>
          <p:spPr bwMode="gray">
            <a:xfrm>
              <a:off x="6249659" y="2060575"/>
              <a:ext cx="2643200" cy="638175"/>
            </a:xfrm>
            <a:prstGeom prst="chevron">
              <a:avLst>
                <a:gd name="adj" fmla="val 20264"/>
              </a:avLst>
            </a:prstGeom>
            <a:grpFill/>
            <a:ln w="6350">
              <a:noFill/>
              <a:miter lim="800000"/>
              <a:headEnd/>
              <a:tailEnd/>
            </a:ln>
          </p:spPr>
          <p:txBody>
            <a:bodyPr lIns="72000" tIns="72000" rIns="72000" bIns="72000" anchor="ctr"/>
            <a:lstStyle/>
            <a:p>
              <a:pPr eaLnBrk="0" hangingPunct="0">
                <a:lnSpc>
                  <a:spcPct val="90000"/>
                </a:lnSpc>
                <a:spcBef>
                  <a:spcPct val="0"/>
                </a:spcBef>
              </a:pPr>
              <a:r>
                <a:rPr lang="en-US" sz="1200" b="1" dirty="0" smtClean="0">
                  <a:solidFill>
                    <a:schemeClr val="bg1"/>
                  </a:solidFill>
                  <a:latin typeface="Arial"/>
                  <a:cs typeface="Arial" pitchFamily="34" charset="0"/>
                </a:rPr>
                <a:t>Geo-tag</a:t>
              </a:r>
              <a:endParaRPr lang="en-US" sz="1200" b="1" dirty="0">
                <a:solidFill>
                  <a:schemeClr val="bg1"/>
                </a:solidFill>
                <a:latin typeface="Arial"/>
                <a:cs typeface="Arial" pitchFamily="34" charset="0"/>
              </a:endParaRPr>
            </a:p>
          </p:txBody>
        </p:sp>
        <p:sp>
          <p:nvSpPr>
            <p:cNvPr id="23" name="AutoShape 13"/>
            <p:cNvSpPr>
              <a:spLocks noChangeArrowheads="1"/>
            </p:cNvSpPr>
            <p:nvPr/>
          </p:nvSpPr>
          <p:spPr bwMode="gray">
            <a:xfrm>
              <a:off x="3697165" y="2060575"/>
              <a:ext cx="2643200" cy="638175"/>
            </a:xfrm>
            <a:prstGeom prst="chevron">
              <a:avLst>
                <a:gd name="adj" fmla="val 20264"/>
              </a:avLst>
            </a:prstGeom>
            <a:grpFill/>
            <a:ln w="6350">
              <a:noFill/>
              <a:miter lim="800000"/>
              <a:headEnd/>
              <a:tailEnd/>
            </a:ln>
          </p:spPr>
          <p:txBody>
            <a:bodyPr lIns="72000" tIns="72000" rIns="72000" bIns="72000" anchor="ctr"/>
            <a:lstStyle/>
            <a:p>
              <a:pPr eaLnBrk="0" hangingPunct="0">
                <a:lnSpc>
                  <a:spcPct val="90000"/>
                </a:lnSpc>
                <a:spcBef>
                  <a:spcPct val="0"/>
                </a:spcBef>
              </a:pPr>
              <a:r>
                <a:rPr lang="en-AU" sz="1200" b="1" dirty="0" smtClean="0">
                  <a:solidFill>
                    <a:schemeClr val="bg1"/>
                  </a:solidFill>
                  <a:latin typeface="Arial"/>
                  <a:cs typeface="Arial" pitchFamily="34" charset="0"/>
                </a:rPr>
                <a:t>Sanitize</a:t>
              </a:r>
              <a:endParaRPr lang="en-US" sz="1200" b="1" dirty="0">
                <a:solidFill>
                  <a:schemeClr val="bg1"/>
                </a:solidFill>
                <a:latin typeface="Arial"/>
                <a:cs typeface="Arial" pitchFamily="34" charset="0"/>
              </a:endParaRPr>
            </a:p>
          </p:txBody>
        </p:sp>
        <p:sp>
          <p:nvSpPr>
            <p:cNvPr id="24" name="Pentagon 23"/>
            <p:cNvSpPr/>
            <p:nvPr/>
          </p:nvSpPr>
          <p:spPr>
            <a:xfrm>
              <a:off x="1144672" y="2060575"/>
              <a:ext cx="2643200" cy="638175"/>
            </a:xfrm>
            <a:prstGeom prst="homePlate">
              <a:avLst>
                <a:gd name="adj" fmla="val 19760"/>
              </a:avLst>
            </a:prstGeom>
            <a:grpFill/>
            <a:ln w="6350">
              <a:noFill/>
              <a:miter lim="800000"/>
              <a:headEnd/>
              <a:tailEnd/>
            </a:ln>
          </p:spPr>
          <p:txBody>
            <a:bodyPr lIns="72000" tIns="72000" rIns="72000" bIns="72000" anchor="ctr"/>
            <a:lstStyle/>
            <a:p>
              <a:pPr eaLnBrk="0" hangingPunct="0">
                <a:lnSpc>
                  <a:spcPct val="90000"/>
                </a:lnSpc>
                <a:spcBef>
                  <a:spcPct val="0"/>
                </a:spcBef>
              </a:pPr>
              <a:r>
                <a:rPr lang="en-US" sz="1200" b="1" dirty="0" smtClean="0">
                  <a:solidFill>
                    <a:schemeClr val="bg1"/>
                  </a:solidFill>
                  <a:latin typeface="Arial"/>
                  <a:cs typeface="Arial" pitchFamily="34" charset="0"/>
                </a:rPr>
                <a:t>Capture Data</a:t>
              </a:r>
              <a:endParaRPr lang="en-US" sz="1200" b="1" dirty="0">
                <a:solidFill>
                  <a:schemeClr val="bg1"/>
                </a:solidFill>
                <a:latin typeface="Arial"/>
                <a:cs typeface="Arial" pitchFamily="34" charset="0"/>
              </a:endParaRPr>
            </a:p>
          </p:txBody>
        </p:sp>
      </p:grpSp>
      <p:sp>
        <p:nvSpPr>
          <p:cNvPr id="25" name="Rectangle 24"/>
          <p:cNvSpPr/>
          <p:nvPr/>
        </p:nvSpPr>
        <p:spPr>
          <a:xfrm>
            <a:off x="4949052" y="3120935"/>
            <a:ext cx="1224000" cy="1061829"/>
          </a:xfrm>
          <a:prstGeom prst="rect">
            <a:avLst/>
          </a:prstGeom>
        </p:spPr>
        <p:txBody>
          <a:bodyPr wrap="square" lIns="0" rIns="0">
            <a:spAutoFit/>
          </a:bodyPr>
          <a:lstStyle/>
          <a:p>
            <a:r>
              <a:rPr lang="en-AU" sz="1050" dirty="0"/>
              <a:t>Create </a:t>
            </a:r>
            <a:r>
              <a:rPr lang="en-AU" sz="1050" dirty="0" smtClean="0"/>
              <a:t> </a:t>
            </a:r>
            <a:r>
              <a:rPr lang="en-AU" sz="1050" dirty="0"/>
              <a:t>single stream of </a:t>
            </a:r>
            <a:r>
              <a:rPr lang="en-AU" sz="1050" dirty="0" smtClean="0"/>
              <a:t>real-time </a:t>
            </a:r>
            <a:r>
              <a:rPr lang="en-AU" sz="1050" dirty="0"/>
              <a:t>data, by pulling from </a:t>
            </a:r>
            <a:r>
              <a:rPr lang="en-AU" sz="1050" dirty="0" smtClean="0"/>
              <a:t> social </a:t>
            </a:r>
            <a:r>
              <a:rPr lang="en-AU" sz="1050" dirty="0"/>
              <a:t>media and non-profit websites</a:t>
            </a:r>
            <a:endParaRPr lang="en-US" sz="1050" dirty="0"/>
          </a:p>
        </p:txBody>
      </p:sp>
      <p:sp>
        <p:nvSpPr>
          <p:cNvPr id="29" name="Rectangle 28"/>
          <p:cNvSpPr/>
          <p:nvPr/>
        </p:nvSpPr>
        <p:spPr>
          <a:xfrm>
            <a:off x="6293344" y="3120935"/>
            <a:ext cx="1187919" cy="738664"/>
          </a:xfrm>
          <a:prstGeom prst="rect">
            <a:avLst/>
          </a:prstGeom>
        </p:spPr>
        <p:txBody>
          <a:bodyPr wrap="square" lIns="0" rIns="0">
            <a:spAutoFit/>
          </a:bodyPr>
          <a:lstStyle/>
          <a:p>
            <a:r>
              <a:rPr lang="en-AU" sz="1050" dirty="0"/>
              <a:t>Translate all content into English and scan keywords and phrases</a:t>
            </a:r>
          </a:p>
        </p:txBody>
      </p:sp>
      <p:sp>
        <p:nvSpPr>
          <p:cNvPr id="30" name="Rectangle 29"/>
          <p:cNvSpPr/>
          <p:nvPr/>
        </p:nvSpPr>
        <p:spPr>
          <a:xfrm>
            <a:off x="7637636" y="3120935"/>
            <a:ext cx="1296000" cy="577081"/>
          </a:xfrm>
          <a:prstGeom prst="rect">
            <a:avLst/>
          </a:prstGeom>
        </p:spPr>
        <p:txBody>
          <a:bodyPr wrap="square" lIns="0" rIns="0">
            <a:spAutoFit/>
          </a:bodyPr>
          <a:lstStyle/>
          <a:p>
            <a:r>
              <a:rPr lang="en-AU" sz="1050" dirty="0" smtClean="0"/>
              <a:t>Process to identify </a:t>
            </a:r>
            <a:r>
              <a:rPr lang="en-AU" sz="1050" dirty="0"/>
              <a:t>location information within the metadata</a:t>
            </a:r>
          </a:p>
        </p:txBody>
      </p:sp>
      <p:sp>
        <p:nvSpPr>
          <p:cNvPr id="31" name="Rectangle 30"/>
          <p:cNvSpPr/>
          <p:nvPr/>
        </p:nvSpPr>
        <p:spPr>
          <a:xfrm>
            <a:off x="4949051" y="1922983"/>
            <a:ext cx="4080647" cy="769441"/>
          </a:xfrm>
          <a:prstGeom prst="rect">
            <a:avLst/>
          </a:prstGeom>
        </p:spPr>
        <p:txBody>
          <a:bodyPr wrap="square" lIns="0" rIns="0">
            <a:spAutoFit/>
          </a:bodyPr>
          <a:lstStyle/>
          <a:p>
            <a:r>
              <a:rPr lang="en-AU" sz="1100" dirty="0" smtClean="0"/>
              <a:t>Aimed at reducing </a:t>
            </a:r>
            <a:r>
              <a:rPr lang="en-AU" sz="1100" dirty="0"/>
              <a:t>the amount of time that it takes journalists, analysts, and humanitarian organisations to get their hands on well-structured, </a:t>
            </a:r>
            <a:r>
              <a:rPr lang="en-AU" sz="1100" dirty="0" err="1"/>
              <a:t>crowdsourced</a:t>
            </a:r>
            <a:r>
              <a:rPr lang="en-AU" sz="1100" dirty="0"/>
              <a:t> data in the midst of conflict and disaster</a:t>
            </a:r>
          </a:p>
        </p:txBody>
      </p:sp>
      <p:sp>
        <p:nvSpPr>
          <p:cNvPr id="32" name="Rectangle 31"/>
          <p:cNvSpPr/>
          <p:nvPr/>
        </p:nvSpPr>
        <p:spPr>
          <a:xfrm>
            <a:off x="354933" y="2480354"/>
            <a:ext cx="2375567" cy="1815882"/>
          </a:xfrm>
          <a:prstGeom prst="rect">
            <a:avLst/>
          </a:prstGeom>
        </p:spPr>
        <p:txBody>
          <a:bodyPr wrap="square" lIns="0" rIns="0">
            <a:spAutoFit/>
          </a:bodyPr>
          <a:lstStyle/>
          <a:p>
            <a:r>
              <a:rPr lang="en-AU" sz="1600" dirty="0" err="1" smtClean="0"/>
              <a:t>Ushahidi</a:t>
            </a:r>
            <a:r>
              <a:rPr lang="en-AU" sz="1600" dirty="0" smtClean="0"/>
              <a:t> </a:t>
            </a:r>
            <a:r>
              <a:rPr lang="en-AU" sz="1600" dirty="0"/>
              <a:t>helps people wield information to make a serious impact through open source technologies, cross-sector partnerships, and ground-breaking ventures.</a:t>
            </a:r>
          </a:p>
        </p:txBody>
      </p:sp>
      <p:sp>
        <p:nvSpPr>
          <p:cNvPr id="27" name="Rounded Rectangular Callout 26"/>
          <p:cNvSpPr/>
          <p:nvPr/>
        </p:nvSpPr>
        <p:spPr>
          <a:xfrm flipH="1">
            <a:off x="7619600" y="5486399"/>
            <a:ext cx="1397768" cy="965200"/>
          </a:xfrm>
          <a:prstGeom prst="wedgeRoundRectCallout">
            <a:avLst>
              <a:gd name="adj1" fmla="val 60031"/>
              <a:gd name="adj2" fmla="val 12500"/>
              <a:gd name="adj3" fmla="val 16667"/>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p>
            <a:pPr algn="ctr">
              <a:lnSpc>
                <a:spcPct val="90000"/>
              </a:lnSpc>
              <a:spcBef>
                <a:spcPts val="900"/>
              </a:spcBef>
            </a:pPr>
            <a:r>
              <a:rPr lang="en-AU" sz="1400" dirty="0" err="1" smtClean="0">
                <a:solidFill>
                  <a:schemeClr val="bg1"/>
                </a:solidFill>
                <a:latin typeface="Arial" pitchFamily="34" charset="0"/>
                <a:cs typeface="Arial" pitchFamily="34" charset="0"/>
              </a:rPr>
              <a:t>CrisisNET</a:t>
            </a:r>
            <a:r>
              <a:rPr lang="en-AU" sz="1400" dirty="0" smtClean="0">
                <a:solidFill>
                  <a:schemeClr val="bg1"/>
                </a:solidFill>
                <a:latin typeface="Arial" pitchFamily="34" charset="0"/>
                <a:cs typeface="Arial" pitchFamily="34" charset="0"/>
              </a:rPr>
              <a:t> vs. BBC on-the-ground map</a:t>
            </a:r>
            <a:endParaRPr lang="en-US" sz="1400" dirty="0" err="1" smtClean="0">
              <a:solidFill>
                <a:schemeClr val="bg1"/>
              </a:solidFill>
              <a:latin typeface="Arial" pitchFamily="34" charset="0"/>
              <a:cs typeface="Arial" pitchFamily="34" charset="0"/>
            </a:endParaRPr>
          </a:p>
        </p:txBody>
      </p:sp>
      <p:pic>
        <p:nvPicPr>
          <p:cNvPr id="645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082" y="4405302"/>
            <a:ext cx="22860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4489" y="5080635"/>
            <a:ext cx="1113186" cy="1059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Oval 38"/>
          <p:cNvSpPr/>
          <p:nvPr/>
        </p:nvSpPr>
        <p:spPr>
          <a:xfrm>
            <a:off x="243880" y="1623427"/>
            <a:ext cx="238835" cy="226666"/>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2</a:t>
            </a:r>
          </a:p>
        </p:txBody>
      </p:sp>
      <p:sp>
        <p:nvSpPr>
          <p:cNvPr id="26" name="TextBox 25"/>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err="1" smtClean="0">
                <a:cs typeface="Arial" pitchFamily="34" charset="0"/>
              </a:rPr>
              <a:t>Ushahidi</a:t>
            </a:r>
            <a:r>
              <a:rPr lang="en-AU" sz="800" dirty="0" smtClean="0">
                <a:cs typeface="Arial" pitchFamily="34" charset="0"/>
              </a:rPr>
              <a:t> </a:t>
            </a:r>
            <a:endParaRPr lang="en-US" sz="800" dirty="0" smtClean="0">
              <a:latin typeface="Arial"/>
              <a:cs typeface="Arial" pitchFamily="34" charset="0"/>
            </a:endParaRPr>
          </a:p>
        </p:txBody>
      </p:sp>
    </p:spTree>
    <p:extLst>
      <p:ext uri="{BB962C8B-B14F-4D97-AF65-F5344CB8AC3E}">
        <p14:creationId xmlns:p14="http://schemas.microsoft.com/office/powerpoint/2010/main" val="1092003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extLst>
              <p:ext uri="{D42A27DB-BD31-4B8C-83A1-F6EECF244321}">
                <p14:modId xmlns:p14="http://schemas.microsoft.com/office/powerpoint/2010/main" val="2919891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5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244800" y="804672"/>
            <a:ext cx="8640000" cy="664797"/>
          </a:xfrm>
        </p:spPr>
        <p:txBody>
          <a:bodyPr/>
          <a:lstStyle/>
          <a:p>
            <a:r>
              <a:rPr lang="en-AU" dirty="0" smtClean="0"/>
              <a:t>Microsoft </a:t>
            </a:r>
            <a:r>
              <a:rPr lang="en-AU" dirty="0" err="1" smtClean="0"/>
              <a:t>HelpBridge</a:t>
            </a:r>
            <a:r>
              <a:rPr lang="en-AU" dirty="0" smtClean="0"/>
              <a:t> is an example of a strong commercial solution, but more efforts are needed in this dimension</a:t>
            </a:r>
            <a:endParaRPr lang="en-US" dirty="0"/>
          </a:p>
        </p:txBody>
      </p:sp>
      <p:pic>
        <p:nvPicPr>
          <p:cNvPr id="6553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1999" y="2287836"/>
            <a:ext cx="4074405" cy="3259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marL="268288">
              <a:lnSpc>
                <a:spcPct val="90000"/>
              </a:lnSpc>
              <a:spcBef>
                <a:spcPct val="0"/>
              </a:spcBef>
              <a:spcAft>
                <a:spcPct val="0"/>
              </a:spcAft>
              <a:buClr>
                <a:schemeClr val="bg2"/>
              </a:buClr>
            </a:pPr>
            <a:r>
              <a:rPr lang="en-AU" b="1" dirty="0" smtClean="0">
                <a:latin typeface="Arial"/>
                <a:cs typeface="Arial"/>
              </a:rPr>
              <a:t>Commercial Solutions – Microsoft </a:t>
            </a:r>
            <a:r>
              <a:rPr lang="en-AU" b="1" dirty="0" err="1" smtClean="0">
                <a:latin typeface="Arial"/>
                <a:cs typeface="Arial"/>
              </a:rPr>
              <a:t>HelpBridge</a:t>
            </a:r>
            <a:endParaRPr lang="en-US" b="1" dirty="0" smtClean="0">
              <a:latin typeface="Arial"/>
              <a:cs typeface="Arial"/>
            </a:endParaRPr>
          </a:p>
        </p:txBody>
      </p:sp>
      <p:sp>
        <p:nvSpPr>
          <p:cNvPr id="8" name="Oval 7"/>
          <p:cNvSpPr/>
          <p:nvPr/>
        </p:nvSpPr>
        <p:spPr>
          <a:xfrm>
            <a:off x="243880" y="1623427"/>
            <a:ext cx="238835" cy="226666"/>
          </a:xfrm>
          <a:prstGeom prst="ellipse">
            <a:avLst/>
          </a:prstGeom>
          <a:solidFill>
            <a:schemeClr val="bg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180975" indent="-180975" algn="ctr">
              <a:lnSpc>
                <a:spcPct val="90000"/>
              </a:lnSpc>
            </a:pPr>
            <a:r>
              <a:rPr lang="en-US" sz="1600" b="1" dirty="0" smtClean="0">
                <a:solidFill>
                  <a:schemeClr val="bg1"/>
                </a:solidFill>
                <a:latin typeface="Arial"/>
                <a:cs typeface="Arial" pitchFamily="34" charset="0"/>
              </a:rPr>
              <a:t>3</a:t>
            </a:r>
          </a:p>
        </p:txBody>
      </p:sp>
      <p:pic>
        <p:nvPicPr>
          <p:cNvPr id="9" name="Picture 10"/>
          <p:cNvPicPr>
            <a:picLocks noChangeAspect="1" noChangeArrowheads="1"/>
          </p:cNvPicPr>
          <p:nvPr/>
        </p:nvPicPr>
        <p:blipFill rotWithShape="1">
          <a:blip r:embed="rId7">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0" y="5660390"/>
            <a:ext cx="9144000" cy="683260"/>
          </a:xfrm>
          <a:prstGeom prst="rect">
            <a:avLst/>
          </a:prstGeom>
          <a:solidFill>
            <a:schemeClr val="bg2"/>
          </a:solidFill>
          <a:ln w="6350" cap="flat">
            <a:noFill/>
            <a:miter lim="800000"/>
          </a:ln>
        </p:spPr>
        <p:txBody>
          <a:bodyPr vert="horz" wrap="square" lIns="252476" tIns="76200" rIns="252476" bIns="76200" rtlCol="0" anchor="ctr" anchorCtr="0">
            <a:noAutofit/>
          </a:bodyPr>
          <a:lstStyle/>
          <a:p>
            <a:pPr>
              <a:lnSpc>
                <a:spcPct val="90000"/>
              </a:lnSpc>
              <a:spcBef>
                <a:spcPct val="0"/>
              </a:spcBef>
              <a:spcAft>
                <a:spcPct val="0"/>
              </a:spcAft>
              <a:buClr>
                <a:schemeClr val="bg2"/>
              </a:buClr>
            </a:pPr>
            <a:r>
              <a:rPr lang="en-AU" b="1" dirty="0" smtClean="0">
                <a:solidFill>
                  <a:schemeClr val="bg1"/>
                </a:solidFill>
                <a:latin typeface="Arial"/>
                <a:cs typeface="Arial"/>
              </a:rPr>
              <a:t>More commercial solutions – particularly in developing countries – are required </a:t>
            </a:r>
            <a:endParaRPr lang="en-US" b="1" dirty="0" smtClean="0">
              <a:solidFill>
                <a:schemeClr val="bg1"/>
              </a:solidFill>
              <a:latin typeface="Arial"/>
              <a:cs typeface="Arial"/>
            </a:endParaRPr>
          </a:p>
        </p:txBody>
      </p:sp>
      <p:pic>
        <p:nvPicPr>
          <p:cNvPr id="6553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297" y="2102483"/>
            <a:ext cx="381000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571999" y="2102483"/>
            <a:ext cx="4074405" cy="1938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buClr>
                <a:schemeClr val="bg2"/>
              </a:buClr>
            </a:pPr>
            <a:r>
              <a:rPr lang="en-AU" sz="1400" b="1" dirty="0" smtClean="0">
                <a:latin typeface="Arial"/>
                <a:cs typeface="Arial"/>
              </a:rPr>
              <a:t>Screenshots</a:t>
            </a:r>
            <a:endParaRPr lang="en-US" sz="1400" b="1" dirty="0" smtClean="0">
              <a:latin typeface="Arial"/>
              <a:cs typeface="Arial"/>
            </a:endParaRPr>
          </a:p>
        </p:txBody>
      </p:sp>
      <p:sp>
        <p:nvSpPr>
          <p:cNvPr id="11" name="Rectangle 10"/>
          <p:cNvSpPr/>
          <p:nvPr/>
        </p:nvSpPr>
        <p:spPr>
          <a:xfrm>
            <a:off x="363297" y="3423410"/>
            <a:ext cx="3810000" cy="2050798"/>
          </a:xfrm>
          <a:prstGeom prst="rect">
            <a:avLst/>
          </a:prstGeom>
          <a:no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3152" tIns="73152" rIns="73152" bIns="73152" numCol="1" spcCol="0" rtlCol="0" fromWordArt="0" anchor="t" anchorCtr="0" forceAA="0" compatLnSpc="1">
            <a:prstTxWarp prst="textNoShape">
              <a:avLst/>
            </a:prstTxWarp>
            <a:noAutofit/>
          </a:bodyPr>
          <a:lstStyle/>
          <a:p>
            <a:pPr marL="182563" indent="-182563">
              <a:lnSpc>
                <a:spcPct val="90000"/>
              </a:lnSpc>
              <a:spcBef>
                <a:spcPts val="900"/>
              </a:spcBef>
              <a:buFont typeface="Arial" panose="020B0604020202020204" pitchFamily="34" charset="0"/>
              <a:buChar char="•"/>
            </a:pPr>
            <a:r>
              <a:rPr lang="en-AU" sz="1400" b="1" dirty="0" smtClean="0">
                <a:solidFill>
                  <a:schemeClr val="tx1"/>
                </a:solidFill>
                <a:latin typeface="Arial" pitchFamily="34" charset="0"/>
                <a:cs typeface="Arial" pitchFamily="34" charset="0"/>
              </a:rPr>
              <a:t>Get Help:</a:t>
            </a:r>
            <a:r>
              <a:rPr lang="en-AU" sz="1400" dirty="0" smtClean="0">
                <a:solidFill>
                  <a:schemeClr val="tx1"/>
                </a:solidFill>
                <a:latin typeface="Arial" pitchFamily="34" charset="0"/>
                <a:cs typeface="Arial" pitchFamily="34" charset="0"/>
              </a:rPr>
              <a:t> lets </a:t>
            </a:r>
            <a:r>
              <a:rPr lang="en-AU" sz="1400" dirty="0">
                <a:solidFill>
                  <a:schemeClr val="tx1"/>
                </a:solidFill>
                <a:latin typeface="Arial" pitchFamily="34" charset="0"/>
                <a:cs typeface="Arial" pitchFamily="34" charset="0"/>
              </a:rPr>
              <a:t>you notify your friends and family by SMS, email or a message to your Facebook wall that you are okay when a disaster happens. Those messages can include your </a:t>
            </a:r>
            <a:r>
              <a:rPr lang="en-AU" sz="1400" dirty="0" smtClean="0">
                <a:solidFill>
                  <a:schemeClr val="tx1"/>
                </a:solidFill>
                <a:latin typeface="Arial" pitchFamily="34" charset="0"/>
                <a:cs typeface="Arial" pitchFamily="34" charset="0"/>
              </a:rPr>
              <a:t>location.</a:t>
            </a:r>
          </a:p>
          <a:p>
            <a:pPr marL="182563" indent="-182563">
              <a:lnSpc>
                <a:spcPct val="90000"/>
              </a:lnSpc>
              <a:spcBef>
                <a:spcPts val="900"/>
              </a:spcBef>
              <a:buFont typeface="Arial" panose="020B0604020202020204" pitchFamily="34" charset="0"/>
              <a:buChar char="•"/>
            </a:pPr>
            <a:r>
              <a:rPr lang="en-AU" sz="1400" b="1" dirty="0" smtClean="0">
                <a:solidFill>
                  <a:schemeClr val="tx1"/>
                </a:solidFill>
                <a:latin typeface="Arial" pitchFamily="34" charset="0"/>
                <a:cs typeface="Arial" pitchFamily="34" charset="0"/>
              </a:rPr>
              <a:t>Give Help: </a:t>
            </a:r>
            <a:r>
              <a:rPr lang="en-AU" sz="1400" dirty="0" smtClean="0">
                <a:solidFill>
                  <a:schemeClr val="tx1"/>
                </a:solidFill>
                <a:latin typeface="Arial" pitchFamily="34" charset="0"/>
                <a:cs typeface="Arial" pitchFamily="34" charset="0"/>
              </a:rPr>
              <a:t>partnered with numerous organizations to make it easier to donate and volunteer when a disaster strikes.</a:t>
            </a:r>
            <a:endParaRPr lang="en-US" sz="1400" b="1" dirty="0" err="1" smtClean="0">
              <a:solidFill>
                <a:schemeClr val="tx1"/>
              </a:solidFill>
              <a:latin typeface="Arial" pitchFamily="34" charset="0"/>
              <a:cs typeface="Arial" pitchFamily="34" charset="0"/>
            </a:endParaRPr>
          </a:p>
        </p:txBody>
      </p:sp>
      <p:sp>
        <p:nvSpPr>
          <p:cNvPr id="13" name="TextBox 12"/>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smtClean="0">
                <a:cs typeface="Arial" pitchFamily="34" charset="0"/>
              </a:rPr>
              <a:t>Microsoft</a:t>
            </a:r>
            <a:endParaRPr lang="en-US" sz="800" dirty="0" smtClean="0">
              <a:latin typeface="Arial"/>
              <a:cs typeface="Arial" pitchFamily="34" charset="0"/>
            </a:endParaRPr>
          </a:p>
        </p:txBody>
      </p:sp>
    </p:spTree>
    <p:extLst>
      <p:ext uri="{BB962C8B-B14F-4D97-AF65-F5344CB8AC3E}">
        <p14:creationId xmlns:p14="http://schemas.microsoft.com/office/powerpoint/2010/main" val="2364403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extLst>
              <p:ext uri="{D42A27DB-BD31-4B8C-83A1-F6EECF244321}">
                <p14:modId xmlns:p14="http://schemas.microsoft.com/office/powerpoint/2010/main" val="4086101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657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244800" y="804672"/>
            <a:ext cx="8640000" cy="664797"/>
          </a:xfrm>
        </p:spPr>
        <p:txBody>
          <a:bodyPr/>
          <a:lstStyle/>
          <a:p>
            <a:r>
              <a:rPr lang="en-AU" dirty="0" smtClean="0"/>
              <a:t>People involved, key meetings, key outputs … key conclusions. Take it out of press release.</a:t>
            </a:r>
            <a:endParaRPr lang="en-US" dirty="0"/>
          </a:p>
        </p:txBody>
      </p:sp>
      <p:pic>
        <p:nvPicPr>
          <p:cNvPr id="3"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buClr>
                <a:schemeClr val="bg2"/>
              </a:buClr>
            </a:pPr>
            <a:r>
              <a:rPr lang="en-AU" b="1" dirty="0" smtClean="0">
                <a:latin typeface="Arial"/>
                <a:cs typeface="Arial"/>
              </a:rPr>
              <a:t>Achievements from Rethinking Personal Data Initiative</a:t>
            </a:r>
            <a:endParaRPr lang="en-US" b="1" dirty="0" smtClean="0">
              <a:latin typeface="Arial"/>
              <a:cs typeface="Arial"/>
            </a:endParaRPr>
          </a:p>
        </p:txBody>
      </p:sp>
      <p:sp>
        <p:nvSpPr>
          <p:cNvPr id="5" name="Rectangle 4"/>
          <p:cNvSpPr/>
          <p:nvPr/>
        </p:nvSpPr>
        <p:spPr>
          <a:xfrm>
            <a:off x="271771" y="4380399"/>
            <a:ext cx="8641482" cy="2246769"/>
          </a:xfrm>
          <a:prstGeom prst="rect">
            <a:avLst/>
          </a:prstGeom>
        </p:spPr>
        <p:txBody>
          <a:bodyPr wrap="square">
            <a:spAutoFit/>
          </a:bodyPr>
          <a:lstStyle/>
          <a:p>
            <a:pPr marL="177800" indent="-177800">
              <a:buFont typeface="Arial" panose="020B0604020202020204" pitchFamily="34" charset="0"/>
              <a:buChar char="•"/>
            </a:pPr>
            <a:r>
              <a:rPr lang="en-GB" sz="1400" b="1" kern="800" spc="-30" dirty="0" smtClean="0">
                <a:solidFill>
                  <a:prstClr val="black"/>
                </a:solidFill>
                <a:latin typeface="Arial" pitchFamily="34" charset="0"/>
                <a:cs typeface="Arial" pitchFamily="34" charset="0"/>
              </a:rPr>
              <a:t>Transparency</a:t>
            </a:r>
            <a:r>
              <a:rPr lang="en-GB" sz="1400" kern="800" spc="-30" dirty="0" smtClean="0">
                <a:solidFill>
                  <a:prstClr val="black"/>
                </a:solidFill>
                <a:latin typeface="Arial" pitchFamily="34" charset="0"/>
                <a:cs typeface="Arial" pitchFamily="34" charset="0"/>
              </a:rPr>
              <a:t> </a:t>
            </a:r>
            <a:r>
              <a:rPr lang="en-GB" sz="1400" kern="800" spc="-30" dirty="0">
                <a:solidFill>
                  <a:prstClr val="black"/>
                </a:solidFill>
                <a:latin typeface="Arial" pitchFamily="34" charset="0"/>
                <a:cs typeface="Arial" pitchFamily="34" charset="0"/>
              </a:rPr>
              <a:t>is a key component of trust, but is double-edged: too little transparency is detrimental to building trust for individuals; but overwhelming people with unworkable volumes of information is also ineffective.  Meaningful transparency requires providing individuals with clear information and choices. </a:t>
            </a:r>
          </a:p>
          <a:p>
            <a:pPr marL="177800" indent="-177800">
              <a:buFont typeface="Arial" panose="020B0604020202020204" pitchFamily="34" charset="0"/>
              <a:buChar char="•"/>
            </a:pPr>
            <a:r>
              <a:rPr lang="en-GB" sz="1400" b="1" kern="800" spc="-30" dirty="0" smtClean="0">
                <a:solidFill>
                  <a:prstClr val="black"/>
                </a:solidFill>
                <a:latin typeface="Arial" pitchFamily="34" charset="0"/>
                <a:cs typeface="Arial" pitchFamily="34" charset="0"/>
              </a:rPr>
              <a:t>Accountability</a:t>
            </a:r>
            <a:r>
              <a:rPr lang="en-GB" sz="1400" kern="800" spc="-30" dirty="0">
                <a:solidFill>
                  <a:prstClr val="black"/>
                </a:solidFill>
                <a:latin typeface="Arial" pitchFamily="34" charset="0"/>
                <a:cs typeface="Arial" pitchFamily="34" charset="0"/>
              </a:rPr>
              <a:t>, a key tenet of personal data usage since the founding of the Fair Information Practice Principles in 1979, needs to be more clearly defined in order to drive more effective governance.  Approaches to accountability need to more clearly articulate responsibilities for actors throughout the data value chain.</a:t>
            </a:r>
          </a:p>
          <a:p>
            <a:pPr marL="177800" indent="-177800">
              <a:buFont typeface="Arial" panose="020B0604020202020204" pitchFamily="34" charset="0"/>
              <a:buChar char="•"/>
            </a:pPr>
            <a:r>
              <a:rPr lang="en-GB" sz="1400" b="1" kern="800" spc="-30" dirty="0" smtClean="0">
                <a:solidFill>
                  <a:prstClr val="black"/>
                </a:solidFill>
                <a:latin typeface="Arial" pitchFamily="34" charset="0"/>
                <a:cs typeface="Arial" pitchFamily="34" charset="0"/>
              </a:rPr>
              <a:t>Individuals</a:t>
            </a:r>
            <a:r>
              <a:rPr lang="en-GB" sz="1400" kern="800" spc="-30" dirty="0" smtClean="0">
                <a:solidFill>
                  <a:prstClr val="black"/>
                </a:solidFill>
                <a:latin typeface="Arial" pitchFamily="34" charset="0"/>
                <a:cs typeface="Arial" pitchFamily="34" charset="0"/>
              </a:rPr>
              <a:t> </a:t>
            </a:r>
            <a:r>
              <a:rPr lang="en-GB" sz="1400" kern="800" spc="-30" dirty="0">
                <a:solidFill>
                  <a:prstClr val="black"/>
                </a:solidFill>
                <a:latin typeface="Arial" pitchFamily="34" charset="0"/>
                <a:cs typeface="Arial" pitchFamily="34" charset="0"/>
              </a:rPr>
              <a:t>figure prominently in the report, strongly indicating that empowering individuals by giving them clear choices over the use of their data is at the core of building trust. </a:t>
            </a:r>
          </a:p>
          <a:p>
            <a:pPr marL="177800" indent="-177800">
              <a:buFont typeface="Arial" panose="020B0604020202020204" pitchFamily="34" charset="0"/>
              <a:buChar char="•"/>
            </a:pPr>
            <a:r>
              <a:rPr lang="en-GB" sz="1400" b="1" kern="800" spc="-30" dirty="0" smtClean="0">
                <a:solidFill>
                  <a:prstClr val="black"/>
                </a:solidFill>
                <a:latin typeface="Arial" pitchFamily="34" charset="0"/>
                <a:cs typeface="Arial" pitchFamily="34" charset="0"/>
              </a:rPr>
              <a:t>Value </a:t>
            </a:r>
            <a:r>
              <a:rPr lang="en-GB" sz="1400" b="1" kern="800" spc="-30" dirty="0">
                <a:solidFill>
                  <a:prstClr val="black"/>
                </a:solidFill>
                <a:latin typeface="Arial" pitchFamily="34" charset="0"/>
                <a:cs typeface="Arial" pitchFamily="34" charset="0"/>
              </a:rPr>
              <a:t>creation </a:t>
            </a:r>
            <a:r>
              <a:rPr lang="en-GB" sz="1400" kern="800" spc="-30" dirty="0">
                <a:solidFill>
                  <a:prstClr val="black"/>
                </a:solidFill>
                <a:latin typeface="Arial" pitchFamily="34" charset="0"/>
                <a:cs typeface="Arial" pitchFamily="34" charset="0"/>
              </a:rPr>
              <a:t>needs to be as clear a proposition for the individuals that provide the data, as it is for the organizations that collect it. </a:t>
            </a:r>
          </a:p>
        </p:txBody>
      </p:sp>
      <p:pic>
        <p:nvPicPr>
          <p:cNvPr id="6656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770" y="2290825"/>
            <a:ext cx="5308342" cy="1822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258122" y="2019388"/>
            <a:ext cx="5321990" cy="193899"/>
          </a:xfrm>
          <a:prstGeom prst="rect">
            <a:avLst/>
          </a:prstGeom>
          <a:solidFill>
            <a:schemeClr val="accent3"/>
          </a:solidFill>
          <a:ln w="6350" cap="flat">
            <a:noFill/>
            <a:miter lim="800000"/>
          </a:ln>
        </p:spPr>
        <p:txBody>
          <a:bodyPr wrap="square" lIns="0" tIns="0" rIns="0" bIns="0" rtlCol="0" anchor="ctr" anchorCtr="0">
            <a:sp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 Key Meetings</a:t>
            </a:r>
            <a:endParaRPr lang="en-US" sz="1400" b="1" dirty="0" smtClean="0">
              <a:solidFill>
                <a:schemeClr val="bg1"/>
              </a:solidFill>
              <a:latin typeface="Arial" pitchFamily="34" charset="0"/>
              <a:cs typeface="Arial" pitchFamily="34" charset="0"/>
            </a:endParaRPr>
          </a:p>
        </p:txBody>
      </p:sp>
      <p:sp>
        <p:nvSpPr>
          <p:cNvPr id="17" name="TextBox 16"/>
          <p:cNvSpPr txBox="1"/>
          <p:nvPr/>
        </p:nvSpPr>
        <p:spPr>
          <a:xfrm>
            <a:off x="5650023" y="1990338"/>
            <a:ext cx="3263229" cy="252000"/>
          </a:xfrm>
          <a:prstGeom prst="rect">
            <a:avLst/>
          </a:prstGeom>
          <a:solidFill>
            <a:schemeClr val="accent3"/>
          </a:solidFill>
          <a:ln w="6350" cap="flat">
            <a:noFill/>
            <a:miter lim="800000"/>
          </a:ln>
        </p:spPr>
        <p:txBody>
          <a:bodyPr wrap="square" lIns="0" tIns="0" rIns="0" bIns="0" rtlCol="0" anchor="ctr" anchorCtr="0">
            <a:no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People Involved</a:t>
            </a:r>
            <a:endParaRPr lang="en-US" sz="1400" b="1" dirty="0" smtClean="0">
              <a:solidFill>
                <a:schemeClr val="bg1"/>
              </a:solidFill>
              <a:latin typeface="Arial" pitchFamily="34" charset="0"/>
              <a:cs typeface="Arial" pitchFamily="34" charset="0"/>
            </a:endParaRPr>
          </a:p>
        </p:txBody>
      </p:sp>
      <p:sp>
        <p:nvSpPr>
          <p:cNvPr id="18" name="TextBox 17"/>
          <p:cNvSpPr txBox="1"/>
          <p:nvPr/>
        </p:nvSpPr>
        <p:spPr>
          <a:xfrm>
            <a:off x="258121" y="4128399"/>
            <a:ext cx="8655131" cy="252000"/>
          </a:xfrm>
          <a:prstGeom prst="rect">
            <a:avLst/>
          </a:prstGeom>
          <a:solidFill>
            <a:schemeClr val="accent3"/>
          </a:solidFill>
          <a:ln w="6350" cap="flat">
            <a:noFill/>
            <a:miter lim="800000"/>
          </a:ln>
        </p:spPr>
        <p:txBody>
          <a:bodyPr wrap="square" lIns="0" tIns="0" rIns="0" bIns="0" rtlCol="0" anchor="ctr" anchorCtr="0">
            <a:no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 Outputs</a:t>
            </a:r>
            <a:endParaRPr lang="en-US" sz="1400" b="1" dirty="0" smtClean="0">
              <a:solidFill>
                <a:schemeClr val="bg1"/>
              </a:solidFill>
              <a:latin typeface="Arial" pitchFamily="34" charset="0"/>
              <a:cs typeface="Arial" pitchFamily="34" charset="0"/>
            </a:endParaRPr>
          </a:p>
        </p:txBody>
      </p:sp>
      <p:sp>
        <p:nvSpPr>
          <p:cNvPr id="21" name="Rectangle 20"/>
          <p:cNvSpPr/>
          <p:nvPr/>
        </p:nvSpPr>
        <p:spPr>
          <a:xfrm>
            <a:off x="5688124" y="2261566"/>
            <a:ext cx="3263229" cy="1805623"/>
          </a:xfrm>
          <a:prstGeom prst="rect">
            <a:avLst/>
          </a:prstGeom>
        </p:spPr>
        <p:txBody>
          <a:bodyPr wrap="square" lIns="0" rIns="0">
            <a:spAutoFit/>
          </a:bodyPr>
          <a:lstStyle/>
          <a:p>
            <a:pPr marL="177800" indent="-177800">
              <a:spcAft>
                <a:spcPts val="400"/>
              </a:spcAft>
              <a:buFont typeface="Arial" panose="020B0604020202020204" pitchFamily="34" charset="0"/>
              <a:buChar char="•"/>
            </a:pPr>
            <a:r>
              <a:rPr lang="en-AU" sz="1400" kern="800" spc="-30" dirty="0">
                <a:solidFill>
                  <a:prstClr val="black"/>
                </a:solidFill>
                <a:latin typeface="Arial" pitchFamily="34" charset="0"/>
                <a:cs typeface="Arial" pitchFamily="34" charset="0"/>
              </a:rPr>
              <a:t>Robert Quinn, </a:t>
            </a:r>
            <a:r>
              <a:rPr lang="en-AU" sz="1400" kern="800" spc="-30" dirty="0" smtClean="0">
                <a:solidFill>
                  <a:prstClr val="black"/>
                </a:solidFill>
                <a:latin typeface="Arial" pitchFamily="34" charset="0"/>
                <a:cs typeface="Arial" pitchFamily="34" charset="0"/>
              </a:rPr>
              <a:t>Chief Privacy Officer, AT&amp;T</a:t>
            </a:r>
            <a:endParaRPr lang="en-AU" sz="1400" kern="800" spc="-30" dirty="0">
              <a:solidFill>
                <a:prstClr val="black"/>
              </a:solidFill>
              <a:latin typeface="Arial" pitchFamily="34" charset="0"/>
              <a:cs typeface="Arial" pitchFamily="34" charset="0"/>
            </a:endParaRPr>
          </a:p>
          <a:p>
            <a:pPr marL="177800" indent="-177800">
              <a:spcAft>
                <a:spcPts val="400"/>
              </a:spcAft>
              <a:buFont typeface="Arial" panose="020B0604020202020204" pitchFamily="34" charset="0"/>
              <a:buChar char="•"/>
            </a:pPr>
            <a:r>
              <a:rPr lang="en-AU" sz="1400" kern="800" spc="-30" dirty="0">
                <a:solidFill>
                  <a:prstClr val="black"/>
                </a:solidFill>
                <a:latin typeface="Arial" pitchFamily="34" charset="0"/>
                <a:cs typeface="Arial" pitchFamily="34" charset="0"/>
              </a:rPr>
              <a:t>Ray Baxter, </a:t>
            </a:r>
            <a:r>
              <a:rPr lang="en-AU" sz="1400" kern="800" spc="-30" dirty="0" smtClean="0">
                <a:solidFill>
                  <a:prstClr val="black"/>
                </a:solidFill>
                <a:latin typeface="Arial" pitchFamily="34" charset="0"/>
                <a:cs typeface="Arial" pitchFamily="34" charset="0"/>
              </a:rPr>
              <a:t> SVP, Kaiser Permanente </a:t>
            </a:r>
            <a:endParaRPr lang="en-AU" sz="1400" kern="800" spc="-30" dirty="0">
              <a:solidFill>
                <a:prstClr val="black"/>
              </a:solidFill>
              <a:latin typeface="Arial" pitchFamily="34" charset="0"/>
              <a:cs typeface="Arial" pitchFamily="34" charset="0"/>
            </a:endParaRPr>
          </a:p>
          <a:p>
            <a:pPr marL="177800" indent="-177800">
              <a:spcAft>
                <a:spcPts val="400"/>
              </a:spcAft>
              <a:buFont typeface="Arial" panose="020B0604020202020204" pitchFamily="34" charset="0"/>
              <a:buChar char="•"/>
            </a:pPr>
            <a:r>
              <a:rPr lang="en-AU" sz="1400" kern="800" spc="-30" dirty="0" err="1" smtClean="0">
                <a:solidFill>
                  <a:prstClr val="black"/>
                </a:solidFill>
                <a:latin typeface="Arial" pitchFamily="34" charset="0"/>
                <a:cs typeface="Arial" pitchFamily="34" charset="0"/>
              </a:rPr>
              <a:t>Anoop</a:t>
            </a:r>
            <a:r>
              <a:rPr lang="en-AU" sz="1400" kern="800" spc="-30" dirty="0" smtClean="0">
                <a:solidFill>
                  <a:prstClr val="black"/>
                </a:solidFill>
                <a:latin typeface="Arial" pitchFamily="34" charset="0"/>
                <a:cs typeface="Arial" pitchFamily="34" charset="0"/>
              </a:rPr>
              <a:t> </a:t>
            </a:r>
            <a:r>
              <a:rPr lang="en-AU" sz="1400" kern="800" spc="-30" dirty="0">
                <a:solidFill>
                  <a:prstClr val="black"/>
                </a:solidFill>
                <a:latin typeface="Arial" pitchFamily="34" charset="0"/>
                <a:cs typeface="Arial" pitchFamily="34" charset="0"/>
              </a:rPr>
              <a:t>Gupta, </a:t>
            </a:r>
            <a:r>
              <a:rPr lang="en-AU" sz="1400" kern="800" spc="-30" dirty="0" smtClean="0">
                <a:solidFill>
                  <a:prstClr val="black"/>
                </a:solidFill>
                <a:latin typeface="Arial" pitchFamily="34" charset="0"/>
                <a:cs typeface="Arial" pitchFamily="34" charset="0"/>
              </a:rPr>
              <a:t>Distinguished Scientist, Microsoft</a:t>
            </a:r>
            <a:endParaRPr lang="en-AU" sz="1400" kern="800" spc="-30" dirty="0">
              <a:solidFill>
                <a:prstClr val="black"/>
              </a:solidFill>
              <a:latin typeface="Arial" pitchFamily="34" charset="0"/>
              <a:cs typeface="Arial" pitchFamily="34" charset="0"/>
            </a:endParaRPr>
          </a:p>
          <a:p>
            <a:pPr marL="177800" indent="-177800">
              <a:spcAft>
                <a:spcPts val="400"/>
              </a:spcAft>
              <a:buFont typeface="Arial" panose="020B0604020202020204" pitchFamily="34" charset="0"/>
              <a:buChar char="•"/>
            </a:pPr>
            <a:r>
              <a:rPr lang="en-AU" sz="1400" kern="800" spc="-30" dirty="0" err="1">
                <a:solidFill>
                  <a:prstClr val="black"/>
                </a:solidFill>
                <a:latin typeface="Arial" pitchFamily="34" charset="0"/>
                <a:cs typeface="Arial" pitchFamily="34" charset="0"/>
              </a:rPr>
              <a:t>Augie</a:t>
            </a:r>
            <a:r>
              <a:rPr lang="en-AU" sz="1400" kern="800" spc="-30" dirty="0">
                <a:solidFill>
                  <a:prstClr val="black"/>
                </a:solidFill>
                <a:latin typeface="Arial" pitchFamily="34" charset="0"/>
                <a:cs typeface="Arial" pitchFamily="34" charset="0"/>
              </a:rPr>
              <a:t> </a:t>
            </a:r>
            <a:r>
              <a:rPr lang="en-AU" sz="1400" kern="800" spc="-30" dirty="0" err="1" smtClean="0">
                <a:solidFill>
                  <a:prstClr val="black"/>
                </a:solidFill>
                <a:latin typeface="Arial" pitchFamily="34" charset="0"/>
                <a:cs typeface="Arial" pitchFamily="34" charset="0"/>
              </a:rPr>
              <a:t>Fabela</a:t>
            </a:r>
            <a:r>
              <a:rPr lang="en-AU" sz="1400" kern="800" spc="-30" dirty="0" smtClean="0">
                <a:solidFill>
                  <a:prstClr val="black"/>
                </a:solidFill>
                <a:latin typeface="Arial" pitchFamily="34" charset="0"/>
                <a:cs typeface="Arial" pitchFamily="34" charset="0"/>
              </a:rPr>
              <a:t> </a:t>
            </a:r>
            <a:r>
              <a:rPr lang="en-AU" sz="1400" kern="800" spc="-30" dirty="0">
                <a:solidFill>
                  <a:prstClr val="black"/>
                </a:solidFill>
                <a:latin typeface="Arial" pitchFamily="34" charset="0"/>
                <a:cs typeface="Arial" pitchFamily="34" charset="0"/>
              </a:rPr>
              <a:t>II</a:t>
            </a:r>
            <a:r>
              <a:rPr lang="en-AU" sz="1400" kern="800" spc="-30" dirty="0" smtClean="0">
                <a:solidFill>
                  <a:prstClr val="black"/>
                </a:solidFill>
                <a:latin typeface="Arial" pitchFamily="34" charset="0"/>
                <a:cs typeface="Arial" pitchFamily="34" charset="0"/>
              </a:rPr>
              <a:t>, Chairman, </a:t>
            </a:r>
            <a:r>
              <a:rPr lang="en-AU" sz="1400" kern="800" spc="-30" dirty="0" err="1" smtClean="0">
                <a:solidFill>
                  <a:prstClr val="black"/>
                </a:solidFill>
                <a:latin typeface="Arial" pitchFamily="34" charset="0"/>
                <a:cs typeface="Arial" pitchFamily="34" charset="0"/>
              </a:rPr>
              <a:t>VimpelCom</a:t>
            </a:r>
            <a:endParaRPr lang="en-AU" sz="1400" kern="800" spc="-30" dirty="0" smtClean="0">
              <a:solidFill>
                <a:prstClr val="black"/>
              </a:solidFill>
              <a:latin typeface="Arial" pitchFamily="34" charset="0"/>
              <a:cs typeface="Arial" pitchFamily="34" charset="0"/>
            </a:endParaRPr>
          </a:p>
          <a:p>
            <a:pPr marL="177800" indent="-177800">
              <a:spcAft>
                <a:spcPts val="400"/>
              </a:spcAft>
              <a:buFont typeface="Arial" panose="020B0604020202020204" pitchFamily="34" charset="0"/>
              <a:buChar char="•"/>
            </a:pPr>
            <a:r>
              <a:rPr lang="en-AU" sz="1400" kern="800" spc="-30" dirty="0" smtClean="0">
                <a:solidFill>
                  <a:prstClr val="black"/>
                </a:solidFill>
                <a:latin typeface="Arial" pitchFamily="34" charset="0"/>
                <a:cs typeface="Arial" pitchFamily="34" charset="0"/>
              </a:rPr>
              <a:t>Ellen </a:t>
            </a:r>
            <a:r>
              <a:rPr lang="en-AU" sz="1400" kern="800" spc="-30" dirty="0">
                <a:solidFill>
                  <a:prstClr val="black"/>
                </a:solidFill>
                <a:latin typeface="Arial" pitchFamily="34" charset="0"/>
                <a:cs typeface="Arial" pitchFamily="34" charset="0"/>
              </a:rPr>
              <a:t>Richey, </a:t>
            </a:r>
            <a:r>
              <a:rPr lang="en-AU" sz="1400" kern="800" spc="-30" dirty="0" smtClean="0">
                <a:solidFill>
                  <a:prstClr val="black"/>
                </a:solidFill>
                <a:latin typeface="Arial" pitchFamily="34" charset="0"/>
                <a:cs typeface="Arial" pitchFamily="34" charset="0"/>
              </a:rPr>
              <a:t>Chief Legal Officer, Visa</a:t>
            </a:r>
            <a:endParaRPr lang="en-US" sz="1400" dirty="0"/>
          </a:p>
        </p:txBody>
      </p:sp>
      <p:sp>
        <p:nvSpPr>
          <p:cNvPr id="14" name="TextBox 13"/>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smtClean="0">
                <a:cs typeface="Arial" pitchFamily="34" charset="0"/>
              </a:rPr>
              <a:t>A.T. Kearney; World Economic Forum</a:t>
            </a:r>
            <a:endParaRPr lang="en-US" sz="800" dirty="0" smtClean="0">
              <a:latin typeface="Arial"/>
              <a:cs typeface="Arial" pitchFamily="34" charset="0"/>
            </a:endParaRPr>
          </a:p>
        </p:txBody>
      </p:sp>
    </p:spTree>
    <p:extLst>
      <p:ext uri="{BB962C8B-B14F-4D97-AF65-F5344CB8AC3E}">
        <p14:creationId xmlns:p14="http://schemas.microsoft.com/office/powerpoint/2010/main" val="673578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from last WEF report</a:t>
            </a:r>
            <a:endParaRPr lang="en-GB" dirty="0"/>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790501"/>
            <a:ext cx="2371539" cy="1198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71771" y="2350608"/>
            <a:ext cx="8641482" cy="1600438"/>
          </a:xfrm>
          <a:prstGeom prst="rect">
            <a:avLst/>
          </a:prstGeom>
        </p:spPr>
        <p:txBody>
          <a:bodyPr wrap="square">
            <a:spAutoFit/>
          </a:bodyPr>
          <a:lstStyle/>
          <a:p>
            <a:pPr marL="285750" indent="-285750">
              <a:buFont typeface="Wingdings" panose="05000000000000000000" pitchFamily="2" charset="2"/>
              <a:buChar char="§"/>
            </a:pPr>
            <a:r>
              <a:rPr lang="en-GB" sz="1400" kern="800" spc="-30" dirty="0">
                <a:solidFill>
                  <a:prstClr val="black"/>
                </a:solidFill>
                <a:latin typeface="Arial" pitchFamily="34" charset="0"/>
                <a:cs typeface="Arial" pitchFamily="34" charset="0"/>
              </a:rPr>
              <a:t>Articulation of humanitarian-specific context elements (</a:t>
            </a:r>
            <a:r>
              <a:rPr lang="en-GB" sz="1400" kern="800" spc="-30" dirty="0" smtClean="0">
                <a:solidFill>
                  <a:prstClr val="black"/>
                </a:solidFill>
                <a:latin typeface="Arial" pitchFamily="34" charset="0"/>
                <a:cs typeface="Arial" pitchFamily="34" charset="0"/>
              </a:rPr>
              <a:t>e.g. crisis </a:t>
            </a:r>
            <a:r>
              <a:rPr lang="en-GB" sz="1400" kern="800" spc="-30" dirty="0">
                <a:solidFill>
                  <a:prstClr val="black"/>
                </a:solidFill>
                <a:latin typeface="Arial" pitchFamily="34" charset="0"/>
                <a:cs typeface="Arial" pitchFamily="34" charset="0"/>
              </a:rPr>
              <a:t>levels, immediate life-threatening situations) and the </a:t>
            </a:r>
            <a:r>
              <a:rPr lang="en-GB" sz="1400" kern="800" spc="-30" dirty="0" smtClean="0">
                <a:solidFill>
                  <a:prstClr val="black"/>
                </a:solidFill>
                <a:latin typeface="Arial" pitchFamily="34" charset="0"/>
                <a:cs typeface="Arial" pitchFamily="34" charset="0"/>
              </a:rPr>
              <a:t>impact that </a:t>
            </a:r>
            <a:r>
              <a:rPr lang="en-GB" sz="1400" kern="800" spc="-30" dirty="0">
                <a:solidFill>
                  <a:prstClr val="black"/>
                </a:solidFill>
                <a:latin typeface="Arial" pitchFamily="34" charset="0"/>
                <a:cs typeface="Arial" pitchFamily="34" charset="0"/>
              </a:rPr>
              <a:t>these have on expressed preferences and controls </a:t>
            </a:r>
            <a:r>
              <a:rPr lang="en-GB" sz="1400" kern="800" spc="-30" dirty="0" smtClean="0">
                <a:solidFill>
                  <a:prstClr val="black"/>
                </a:solidFill>
                <a:latin typeface="Arial" pitchFamily="34" charset="0"/>
                <a:cs typeface="Arial" pitchFamily="34" charset="0"/>
              </a:rPr>
              <a:t>for particular </a:t>
            </a:r>
            <a:r>
              <a:rPr lang="en-GB" sz="1400" kern="800" spc="-30" dirty="0">
                <a:solidFill>
                  <a:prstClr val="black"/>
                </a:solidFill>
                <a:latin typeface="Arial" pitchFamily="34" charset="0"/>
                <a:cs typeface="Arial" pitchFamily="34" charset="0"/>
              </a:rPr>
              <a:t>data types and </a:t>
            </a:r>
            <a:r>
              <a:rPr lang="en-GB" sz="1400" kern="800" spc="-30" dirty="0" smtClean="0">
                <a:solidFill>
                  <a:prstClr val="black"/>
                </a:solidFill>
                <a:latin typeface="Arial" pitchFamily="34" charset="0"/>
                <a:cs typeface="Arial" pitchFamily="34" charset="0"/>
              </a:rPr>
              <a:t>uses</a:t>
            </a:r>
          </a:p>
          <a:p>
            <a:pPr marL="285750" indent="-285750">
              <a:buFont typeface="Wingdings" panose="05000000000000000000" pitchFamily="2" charset="2"/>
              <a:buChar char="§"/>
            </a:pPr>
            <a:r>
              <a:rPr lang="en-GB" sz="1400" kern="800" spc="-30" dirty="0" smtClean="0">
                <a:solidFill>
                  <a:prstClr val="black"/>
                </a:solidFill>
                <a:latin typeface="Arial" pitchFamily="34" charset="0"/>
                <a:cs typeface="Arial" pitchFamily="34" charset="0"/>
              </a:rPr>
              <a:t>Construction </a:t>
            </a:r>
            <a:r>
              <a:rPr lang="en-GB" sz="1400" kern="800" spc="-30" dirty="0">
                <a:solidFill>
                  <a:prstClr val="black"/>
                </a:solidFill>
                <a:latin typeface="Arial" pitchFamily="34" charset="0"/>
                <a:cs typeface="Arial" pitchFamily="34" charset="0"/>
              </a:rPr>
              <a:t>of a framework for balancing the risk factors </a:t>
            </a:r>
            <a:r>
              <a:rPr lang="en-GB" sz="1400" kern="800" spc="-30" dirty="0" smtClean="0">
                <a:solidFill>
                  <a:prstClr val="black"/>
                </a:solidFill>
                <a:latin typeface="Arial" pitchFamily="34" charset="0"/>
                <a:cs typeface="Arial" pitchFamily="34" charset="0"/>
              </a:rPr>
              <a:t>that individuals </a:t>
            </a:r>
            <a:r>
              <a:rPr lang="en-GB" sz="1400" kern="800" spc="-30" dirty="0">
                <a:solidFill>
                  <a:prstClr val="black"/>
                </a:solidFill>
                <a:latin typeface="Arial" pitchFamily="34" charset="0"/>
                <a:cs typeface="Arial" pitchFamily="34" charset="0"/>
              </a:rPr>
              <a:t>can be exposed to through personal data use </a:t>
            </a:r>
            <a:r>
              <a:rPr lang="en-GB" sz="1400" kern="800" spc="-30" dirty="0" smtClean="0">
                <a:solidFill>
                  <a:prstClr val="black"/>
                </a:solidFill>
                <a:latin typeface="Arial" pitchFamily="34" charset="0"/>
                <a:cs typeface="Arial" pitchFamily="34" charset="0"/>
              </a:rPr>
              <a:t>with the </a:t>
            </a:r>
            <a:r>
              <a:rPr lang="en-GB" sz="1400" kern="800" spc="-30" dirty="0">
                <a:solidFill>
                  <a:prstClr val="black"/>
                </a:solidFill>
                <a:latin typeface="Arial" pitchFamily="34" charset="0"/>
                <a:cs typeface="Arial" pitchFamily="34" charset="0"/>
              </a:rPr>
              <a:t>risks faced during a humanitarian crisis</a:t>
            </a:r>
          </a:p>
          <a:p>
            <a:pPr marL="285750" indent="-285750">
              <a:buFont typeface="Wingdings" panose="05000000000000000000" pitchFamily="2" charset="2"/>
              <a:buChar char="§"/>
            </a:pPr>
            <a:r>
              <a:rPr lang="en-GB" sz="1400" kern="800" spc="-30" dirty="0" smtClean="0">
                <a:solidFill>
                  <a:prstClr val="black"/>
                </a:solidFill>
                <a:latin typeface="Arial" pitchFamily="34" charset="0"/>
                <a:cs typeface="Arial" pitchFamily="34" charset="0"/>
              </a:rPr>
              <a:t>Mapping </a:t>
            </a:r>
            <a:r>
              <a:rPr lang="en-GB" sz="1400" kern="800" spc="-30" dirty="0">
                <a:solidFill>
                  <a:prstClr val="black"/>
                </a:solidFill>
                <a:latin typeface="Arial" pitchFamily="34" charset="0"/>
                <a:cs typeface="Arial" pitchFamily="34" charset="0"/>
              </a:rPr>
              <a:t>of dynamic permissions levels so that data </a:t>
            </a:r>
            <a:r>
              <a:rPr lang="en-GB" sz="1400" kern="800" spc="-30" dirty="0" smtClean="0">
                <a:solidFill>
                  <a:prstClr val="black"/>
                </a:solidFill>
                <a:latin typeface="Arial" pitchFamily="34" charset="0"/>
                <a:cs typeface="Arial" pitchFamily="34" charset="0"/>
              </a:rPr>
              <a:t>access levels </a:t>
            </a:r>
            <a:r>
              <a:rPr lang="en-GB" sz="1400" kern="800" spc="-30" dirty="0">
                <a:solidFill>
                  <a:prstClr val="black"/>
                </a:solidFill>
                <a:latin typeface="Arial" pitchFamily="34" charset="0"/>
                <a:cs typeface="Arial" pitchFamily="34" charset="0"/>
              </a:rPr>
              <a:t>correspond with the stages of a humanitarian </a:t>
            </a:r>
            <a:r>
              <a:rPr lang="en-GB" sz="1400" kern="800" spc="-30" dirty="0" smtClean="0">
                <a:solidFill>
                  <a:prstClr val="black"/>
                </a:solidFill>
                <a:latin typeface="Arial" pitchFamily="34" charset="0"/>
                <a:cs typeface="Arial" pitchFamily="34" charset="0"/>
              </a:rPr>
              <a:t>intervention (e.g</a:t>
            </a:r>
            <a:r>
              <a:rPr lang="en-GB" sz="1400" kern="800" spc="-30" dirty="0">
                <a:solidFill>
                  <a:prstClr val="black"/>
                </a:solidFill>
                <a:latin typeface="Arial" pitchFamily="34" charset="0"/>
                <a:cs typeface="Arial" pitchFamily="34" charset="0"/>
              </a:rPr>
              <a:t>. access levels are highest in the immediate aftermath </a:t>
            </a:r>
            <a:r>
              <a:rPr lang="en-GB" sz="1400" kern="800" spc="-30" dirty="0" smtClean="0">
                <a:solidFill>
                  <a:prstClr val="black"/>
                </a:solidFill>
                <a:latin typeface="Arial" pitchFamily="34" charset="0"/>
                <a:cs typeface="Arial" pitchFamily="34" charset="0"/>
              </a:rPr>
              <a:t>of a </a:t>
            </a:r>
            <a:r>
              <a:rPr lang="en-GB" sz="1400" kern="800" spc="-30" dirty="0">
                <a:solidFill>
                  <a:prstClr val="black"/>
                </a:solidFill>
                <a:latin typeface="Arial" pitchFamily="34" charset="0"/>
                <a:cs typeface="Arial" pitchFamily="34" charset="0"/>
              </a:rPr>
              <a:t>disaster, but decline as the situation becomes less fluid)</a:t>
            </a:r>
          </a:p>
        </p:txBody>
      </p:sp>
      <p:sp>
        <p:nvSpPr>
          <p:cNvPr id="6" name="TextBox 5"/>
          <p:cNvSpPr txBox="1"/>
          <p:nvPr/>
        </p:nvSpPr>
        <p:spPr>
          <a:xfrm>
            <a:off x="258121" y="2098608"/>
            <a:ext cx="8655131" cy="252000"/>
          </a:xfrm>
          <a:prstGeom prst="rect">
            <a:avLst/>
          </a:prstGeom>
          <a:solidFill>
            <a:schemeClr val="accent3"/>
          </a:solidFill>
          <a:ln w="6350" cap="flat">
            <a:noFill/>
            <a:miter lim="800000"/>
          </a:ln>
        </p:spPr>
        <p:txBody>
          <a:bodyPr wrap="square" lIns="0" tIns="0" rIns="0" bIns="0" rtlCol="0" anchor="ctr" anchorCtr="0">
            <a:no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Transparency</a:t>
            </a:r>
            <a:endParaRPr lang="en-US" sz="1400" b="1" dirty="0" smtClean="0">
              <a:solidFill>
                <a:schemeClr val="bg1"/>
              </a:solidFill>
              <a:latin typeface="Arial" pitchFamily="34" charset="0"/>
              <a:cs typeface="Arial" pitchFamily="34" charset="0"/>
            </a:endParaRPr>
          </a:p>
        </p:txBody>
      </p:sp>
      <p:sp>
        <p:nvSpPr>
          <p:cNvPr id="7" name="Rectangle 6"/>
          <p:cNvSpPr/>
          <p:nvPr/>
        </p:nvSpPr>
        <p:spPr>
          <a:xfrm>
            <a:off x="271771" y="4258848"/>
            <a:ext cx="8641482" cy="1384995"/>
          </a:xfrm>
          <a:prstGeom prst="rect">
            <a:avLst/>
          </a:prstGeom>
        </p:spPr>
        <p:txBody>
          <a:bodyPr wrap="square">
            <a:spAutoFit/>
          </a:bodyPr>
          <a:lstStyle/>
          <a:p>
            <a:pPr marL="285750" indent="-285750">
              <a:buFont typeface="Wingdings" panose="05000000000000000000" pitchFamily="2" charset="2"/>
              <a:buChar char="§"/>
            </a:pPr>
            <a:r>
              <a:rPr lang="en-GB" sz="1400" kern="800" spc="-30" dirty="0">
                <a:solidFill>
                  <a:prstClr val="black"/>
                </a:solidFill>
                <a:latin typeface="Arial" pitchFamily="34" charset="0"/>
                <a:cs typeface="Arial" pitchFamily="34" charset="0"/>
              </a:rPr>
              <a:t>Creating frameworks for accountability that rebalance risk </a:t>
            </a:r>
            <a:r>
              <a:rPr lang="en-GB" sz="1400" kern="800" spc="-30" dirty="0" smtClean="0">
                <a:solidFill>
                  <a:prstClr val="black"/>
                </a:solidFill>
                <a:latin typeface="Arial" pitchFamily="34" charset="0"/>
                <a:cs typeface="Arial" pitchFamily="34" charset="0"/>
              </a:rPr>
              <a:t>and responsibility </a:t>
            </a:r>
            <a:r>
              <a:rPr lang="en-GB" sz="1400" kern="800" spc="-30" dirty="0">
                <a:solidFill>
                  <a:prstClr val="black"/>
                </a:solidFill>
                <a:latin typeface="Arial" pitchFamily="34" charset="0"/>
                <a:cs typeface="Arial" pitchFamily="34" charset="0"/>
              </a:rPr>
              <a:t>for disaster-specific contexts</a:t>
            </a:r>
          </a:p>
          <a:p>
            <a:pPr marL="285750" indent="-285750">
              <a:buFont typeface="Wingdings" panose="05000000000000000000" pitchFamily="2" charset="2"/>
              <a:buChar char="§"/>
            </a:pPr>
            <a:r>
              <a:rPr lang="en-GB" sz="1400" kern="800" spc="-30" dirty="0" smtClean="0">
                <a:solidFill>
                  <a:prstClr val="black"/>
                </a:solidFill>
                <a:latin typeface="Arial" pitchFamily="34" charset="0"/>
                <a:cs typeface="Arial" pitchFamily="34" charset="0"/>
              </a:rPr>
              <a:t>Establishment </a:t>
            </a:r>
            <a:r>
              <a:rPr lang="en-GB" sz="1400" kern="800" spc="-30" dirty="0">
                <a:solidFill>
                  <a:prstClr val="black"/>
                </a:solidFill>
                <a:latin typeface="Arial" pitchFamily="34" charset="0"/>
                <a:cs typeface="Arial" pitchFamily="34" charset="0"/>
              </a:rPr>
              <a:t>of codes of conduct that can be adopted </a:t>
            </a:r>
            <a:r>
              <a:rPr lang="en-GB" sz="1400" kern="800" spc="-30" dirty="0" smtClean="0">
                <a:solidFill>
                  <a:prstClr val="black"/>
                </a:solidFill>
                <a:latin typeface="Arial" pitchFamily="34" charset="0"/>
                <a:cs typeface="Arial" pitchFamily="34" charset="0"/>
              </a:rPr>
              <a:t>by major </a:t>
            </a:r>
            <a:r>
              <a:rPr lang="en-GB" sz="1400" kern="800" spc="-30" dirty="0">
                <a:solidFill>
                  <a:prstClr val="black"/>
                </a:solidFill>
                <a:latin typeface="Arial" pitchFamily="34" charset="0"/>
                <a:cs typeface="Arial" pitchFamily="34" charset="0"/>
              </a:rPr>
              <a:t>multinational players (e.g. UNHCR, IFRC) as well </a:t>
            </a:r>
            <a:r>
              <a:rPr lang="en-GB" sz="1400" kern="800" spc="-30" dirty="0" smtClean="0">
                <a:solidFill>
                  <a:prstClr val="black"/>
                </a:solidFill>
                <a:latin typeface="Arial" pitchFamily="34" charset="0"/>
                <a:cs typeface="Arial" pitchFamily="34" charset="0"/>
              </a:rPr>
              <a:t>as institutional </a:t>
            </a:r>
            <a:r>
              <a:rPr lang="en-GB" sz="1400" kern="800" spc="-30" dirty="0">
                <a:solidFill>
                  <a:prstClr val="black"/>
                </a:solidFill>
                <a:latin typeface="Arial" pitchFamily="34" charset="0"/>
                <a:cs typeface="Arial" pitchFamily="34" charset="0"/>
              </a:rPr>
              <a:t>capabilities to support those codes that are </a:t>
            </a:r>
            <a:r>
              <a:rPr lang="en-GB" sz="1400" kern="800" spc="-30" dirty="0" smtClean="0">
                <a:solidFill>
                  <a:prstClr val="black"/>
                </a:solidFill>
                <a:latin typeface="Arial" pitchFamily="34" charset="0"/>
                <a:cs typeface="Arial" pitchFamily="34" charset="0"/>
              </a:rPr>
              <a:t>structured to </a:t>
            </a:r>
            <a:r>
              <a:rPr lang="en-GB" sz="1400" kern="800" spc="-30" dirty="0">
                <a:solidFill>
                  <a:prstClr val="black"/>
                </a:solidFill>
                <a:latin typeface="Arial" pitchFamily="34" charset="0"/>
                <a:cs typeface="Arial" pitchFamily="34" charset="0"/>
              </a:rPr>
              <a:t>flexibly incorporate smaller human rights responders</a:t>
            </a:r>
          </a:p>
          <a:p>
            <a:pPr marL="285750" indent="-285750">
              <a:buFont typeface="Wingdings" panose="05000000000000000000" pitchFamily="2" charset="2"/>
              <a:buChar char="§"/>
            </a:pPr>
            <a:r>
              <a:rPr lang="en-GB" sz="1400" kern="800" spc="-30" dirty="0" smtClean="0">
                <a:solidFill>
                  <a:prstClr val="black"/>
                </a:solidFill>
                <a:latin typeface="Arial" pitchFamily="34" charset="0"/>
                <a:cs typeface="Arial" pitchFamily="34" charset="0"/>
              </a:rPr>
              <a:t>Risk-management </a:t>
            </a:r>
            <a:r>
              <a:rPr lang="en-GB" sz="1400" kern="800" spc="-30" dirty="0">
                <a:solidFill>
                  <a:prstClr val="black"/>
                </a:solidFill>
                <a:latin typeface="Arial" pitchFamily="34" charset="0"/>
                <a:cs typeface="Arial" pitchFamily="34" charset="0"/>
              </a:rPr>
              <a:t>procedures that are adaptive to </a:t>
            </a:r>
            <a:r>
              <a:rPr lang="en-GB" sz="1400" kern="800" spc="-30" dirty="0" err="1" smtClean="0">
                <a:solidFill>
                  <a:prstClr val="black"/>
                </a:solidFill>
                <a:latin typeface="Arial" pitchFamily="34" charset="0"/>
                <a:cs typeface="Arial" pitchFamily="34" charset="0"/>
              </a:rPr>
              <a:t>humanitarianspecific</a:t>
            </a:r>
            <a:r>
              <a:rPr lang="en-GB" sz="1400" kern="800" spc="-30" dirty="0" smtClean="0">
                <a:solidFill>
                  <a:prstClr val="black"/>
                </a:solidFill>
                <a:latin typeface="Arial" pitchFamily="34" charset="0"/>
                <a:cs typeface="Arial" pitchFamily="34" charset="0"/>
              </a:rPr>
              <a:t> risks</a:t>
            </a:r>
            <a:r>
              <a:rPr lang="en-GB" sz="1400" kern="800" spc="-30" dirty="0">
                <a:solidFill>
                  <a:prstClr val="black"/>
                </a:solidFill>
                <a:latin typeface="Arial" pitchFamily="34" charset="0"/>
                <a:cs typeface="Arial" pitchFamily="34" charset="0"/>
              </a:rPr>
              <a:t>, and include post-crisis closures to ensure </a:t>
            </a:r>
            <a:r>
              <a:rPr lang="en-GB" sz="1400" kern="800" spc="-30" dirty="0" smtClean="0">
                <a:solidFill>
                  <a:prstClr val="black"/>
                </a:solidFill>
                <a:latin typeface="Arial" pitchFamily="34" charset="0"/>
                <a:cs typeface="Arial" pitchFamily="34" charset="0"/>
              </a:rPr>
              <a:t>that data </a:t>
            </a:r>
            <a:r>
              <a:rPr lang="en-GB" sz="1400" kern="800" spc="-30" dirty="0">
                <a:solidFill>
                  <a:prstClr val="black"/>
                </a:solidFill>
                <a:latin typeface="Arial" pitchFamily="34" charset="0"/>
                <a:cs typeface="Arial" pitchFamily="34" charset="0"/>
              </a:rPr>
              <a:t>leveraged for humanitarian purposes is not </a:t>
            </a:r>
            <a:r>
              <a:rPr lang="en-GB" sz="1400" kern="800" spc="-30" dirty="0" smtClean="0">
                <a:solidFill>
                  <a:prstClr val="black"/>
                </a:solidFill>
                <a:latin typeface="Arial" pitchFamily="34" charset="0"/>
                <a:cs typeface="Arial" pitchFamily="34" charset="0"/>
              </a:rPr>
              <a:t>inappropriately transferred </a:t>
            </a:r>
            <a:r>
              <a:rPr lang="en-GB" sz="1400" kern="800" spc="-30" dirty="0">
                <a:solidFill>
                  <a:prstClr val="black"/>
                </a:solidFill>
                <a:latin typeface="Arial" pitchFamily="34" charset="0"/>
                <a:cs typeface="Arial" pitchFamily="34" charset="0"/>
              </a:rPr>
              <a:t>or used post-crisis</a:t>
            </a:r>
          </a:p>
        </p:txBody>
      </p:sp>
      <p:sp>
        <p:nvSpPr>
          <p:cNvPr id="8" name="TextBox 7"/>
          <p:cNvSpPr txBox="1"/>
          <p:nvPr/>
        </p:nvSpPr>
        <p:spPr>
          <a:xfrm>
            <a:off x="258121" y="4006848"/>
            <a:ext cx="8655131" cy="252000"/>
          </a:xfrm>
          <a:prstGeom prst="rect">
            <a:avLst/>
          </a:prstGeom>
          <a:solidFill>
            <a:schemeClr val="accent3"/>
          </a:solidFill>
          <a:ln w="6350" cap="flat">
            <a:noFill/>
            <a:miter lim="800000"/>
          </a:ln>
        </p:spPr>
        <p:txBody>
          <a:bodyPr wrap="square" lIns="0" tIns="0" rIns="0" bIns="0" rtlCol="0" anchor="ctr" anchorCtr="0">
            <a:no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Accountability</a:t>
            </a:r>
            <a:endParaRPr lang="en-US" sz="1400" b="1" dirty="0" smtClean="0">
              <a:solidFill>
                <a:schemeClr val="bg1"/>
              </a:solidFill>
              <a:latin typeface="Arial" pitchFamily="34" charset="0"/>
              <a:cs typeface="Arial" pitchFamily="34" charset="0"/>
            </a:endParaRPr>
          </a:p>
        </p:txBody>
      </p:sp>
      <p:sp>
        <p:nvSpPr>
          <p:cNvPr id="9" name="Rectangle 8"/>
          <p:cNvSpPr/>
          <p:nvPr/>
        </p:nvSpPr>
        <p:spPr>
          <a:xfrm>
            <a:off x="271771" y="5930116"/>
            <a:ext cx="8641482" cy="523220"/>
          </a:xfrm>
          <a:prstGeom prst="rect">
            <a:avLst/>
          </a:prstGeom>
        </p:spPr>
        <p:txBody>
          <a:bodyPr wrap="square">
            <a:spAutoFit/>
          </a:bodyPr>
          <a:lstStyle/>
          <a:p>
            <a:pPr marL="285750" indent="-285750">
              <a:buFont typeface="Wingdings" panose="05000000000000000000" pitchFamily="2" charset="2"/>
              <a:buChar char="§"/>
            </a:pPr>
            <a:r>
              <a:rPr lang="en-GB" sz="1400" kern="800" spc="-30" dirty="0">
                <a:solidFill>
                  <a:prstClr val="black"/>
                </a:solidFill>
                <a:latin typeface="Arial" pitchFamily="34" charset="0"/>
                <a:cs typeface="Arial" pitchFamily="34" charset="0"/>
              </a:rPr>
              <a:t>Clear communication of data use and benefits during </a:t>
            </a:r>
            <a:r>
              <a:rPr lang="en-GB" sz="1400" kern="800" spc="-30" dirty="0" smtClean="0">
                <a:solidFill>
                  <a:prstClr val="black"/>
                </a:solidFill>
                <a:latin typeface="Arial" pitchFamily="34" charset="0"/>
                <a:cs typeface="Arial" pitchFamily="34" charset="0"/>
              </a:rPr>
              <a:t>crisis situations</a:t>
            </a:r>
            <a:r>
              <a:rPr lang="en-GB" sz="1400" kern="800" spc="-30" dirty="0">
                <a:solidFill>
                  <a:prstClr val="black"/>
                </a:solidFill>
                <a:latin typeface="Arial" pitchFamily="34" charset="0"/>
                <a:cs typeface="Arial" pitchFamily="34" charset="0"/>
              </a:rPr>
              <a:t>, as well as post-crisis closure tools and </a:t>
            </a:r>
            <a:r>
              <a:rPr lang="en-GB" sz="1400" kern="800" spc="-30" dirty="0" smtClean="0">
                <a:solidFill>
                  <a:prstClr val="black"/>
                </a:solidFill>
                <a:latin typeface="Arial" pitchFamily="34" charset="0"/>
                <a:cs typeface="Arial" pitchFamily="34" charset="0"/>
              </a:rPr>
              <a:t>accountability mechanisms</a:t>
            </a:r>
            <a:endParaRPr lang="en-GB" sz="1400" kern="800" spc="-30" dirty="0">
              <a:solidFill>
                <a:prstClr val="black"/>
              </a:solidFill>
              <a:latin typeface="Arial" pitchFamily="34" charset="0"/>
              <a:cs typeface="Arial" pitchFamily="34" charset="0"/>
            </a:endParaRPr>
          </a:p>
        </p:txBody>
      </p:sp>
      <p:sp>
        <p:nvSpPr>
          <p:cNvPr id="10" name="TextBox 9"/>
          <p:cNvSpPr txBox="1"/>
          <p:nvPr/>
        </p:nvSpPr>
        <p:spPr>
          <a:xfrm>
            <a:off x="258121" y="5678116"/>
            <a:ext cx="8655131" cy="252000"/>
          </a:xfrm>
          <a:prstGeom prst="rect">
            <a:avLst/>
          </a:prstGeom>
          <a:solidFill>
            <a:schemeClr val="accent3"/>
          </a:solidFill>
          <a:ln w="6350" cap="flat">
            <a:noFill/>
            <a:miter lim="800000"/>
          </a:ln>
        </p:spPr>
        <p:txBody>
          <a:bodyPr wrap="square" lIns="0" tIns="0" rIns="0" bIns="0" rtlCol="0" anchor="ctr" anchorCtr="0">
            <a:noAutofit/>
          </a:bodyPr>
          <a:lstStyle/>
          <a:p>
            <a:pPr>
              <a:lnSpc>
                <a:spcPct val="90000"/>
              </a:lnSpc>
              <a:spcBef>
                <a:spcPts val="600"/>
              </a:spcBef>
              <a:buClr>
                <a:schemeClr val="bg2"/>
              </a:buClr>
            </a:pPr>
            <a:r>
              <a:rPr lang="en-AU" sz="1400" b="1" dirty="0" smtClean="0">
                <a:solidFill>
                  <a:schemeClr val="bg1"/>
                </a:solidFill>
                <a:latin typeface="Arial" pitchFamily="34" charset="0"/>
                <a:cs typeface="Arial" pitchFamily="34" charset="0"/>
              </a:rPr>
              <a:t>Empowerment</a:t>
            </a:r>
            <a:endParaRPr lang="en-US" sz="1400" b="1" dirty="0" smtClean="0">
              <a:solidFill>
                <a:schemeClr val="bg1"/>
              </a:solidFill>
              <a:latin typeface="Arial" pitchFamily="34" charset="0"/>
              <a:cs typeface="Arial" pitchFamily="34" charset="0"/>
            </a:endParaRPr>
          </a:p>
        </p:txBody>
      </p:sp>
      <p:sp>
        <p:nvSpPr>
          <p:cNvPr id="4" name="TextBox 3"/>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buClr>
                <a:schemeClr val="bg2"/>
              </a:buClr>
            </a:pPr>
            <a:r>
              <a:rPr lang="en-GB" b="1" dirty="0" smtClean="0">
                <a:latin typeface="Arial"/>
                <a:cs typeface="Arial"/>
              </a:rPr>
              <a:t>Key implications for Humanitarian Aid</a:t>
            </a:r>
          </a:p>
        </p:txBody>
      </p:sp>
    </p:spTree>
    <p:extLst>
      <p:ext uri="{BB962C8B-B14F-4D97-AF65-F5344CB8AC3E}">
        <p14:creationId xmlns:p14="http://schemas.microsoft.com/office/powerpoint/2010/main" val="827168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800" y="804672"/>
            <a:ext cx="8640000" cy="664797"/>
          </a:xfrm>
        </p:spPr>
        <p:txBody>
          <a:bodyPr/>
          <a:lstStyle/>
          <a:p>
            <a:r>
              <a:rPr lang="en-AU" dirty="0" smtClean="0"/>
              <a:t>Moving from Rethinking Personal Data to Data Driven Development</a:t>
            </a:r>
            <a:endParaRPr lang="en-US" dirty="0"/>
          </a:p>
        </p:txBody>
      </p:sp>
      <p:pic>
        <p:nvPicPr>
          <p:cNvPr id="3"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33621"/>
          <a:stretch/>
        </p:blipFill>
        <p:spPr bwMode="auto">
          <a:xfrm>
            <a:off x="8243327" y="356017"/>
            <a:ext cx="669926" cy="444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ounded Rectangle 46"/>
          <p:cNvSpPr/>
          <p:nvPr/>
        </p:nvSpPr>
        <p:spPr>
          <a:xfrm>
            <a:off x="3246752" y="2121223"/>
            <a:ext cx="5687616" cy="1330035"/>
          </a:xfrm>
          <a:prstGeom prst="roundRect">
            <a:avLst/>
          </a:prstGeom>
          <a:solidFill>
            <a:srgbClr val="8AAAD9"/>
          </a:solidFill>
          <a:ln w="9525" cap="flat" cmpd="sng" algn="ctr">
            <a:noFill/>
            <a:prstDash val="solid"/>
          </a:ln>
          <a:effectLst/>
        </p:spPr>
        <p:txBody>
          <a:bodyPr lIns="72000" rIns="0" rtlCol="0" anchor="ctr"/>
          <a:lstStyle/>
          <a:p>
            <a:pPr marL="628650" marR="0" lvl="0" indent="0" defTabSz="457200" eaLnBrk="1" fontAlgn="auto" latinLnBrk="0" hangingPunct="1">
              <a:lnSpc>
                <a:spcPct val="100000"/>
              </a:lnSpc>
              <a:spcBef>
                <a:spcPts val="0"/>
              </a:spcBef>
              <a:spcAft>
                <a:spcPts val="0"/>
              </a:spcAft>
              <a:buClrTx/>
              <a:buSzTx/>
              <a:buFontTx/>
              <a:buNone/>
              <a:tabLst/>
              <a:defRPr/>
            </a:pPr>
            <a:r>
              <a:rPr kumimoji="0" lang="en-AU" sz="1600" b="1" i="0" u="none" strike="noStrike" kern="0" cap="none" spc="0" normalizeH="0" baseline="0" noProof="0" dirty="0" smtClean="0">
                <a:ln>
                  <a:noFill/>
                </a:ln>
                <a:solidFill>
                  <a:prstClr val="white"/>
                </a:solidFill>
                <a:effectLst/>
                <a:uLnTx/>
                <a:uFillTx/>
                <a:latin typeface="Arial"/>
              </a:rPr>
              <a:t>Establish a global multi-stakeholder alliance aimed at improving the coordination, governance, and trust of data-driven organizations and initiatives </a:t>
            </a:r>
            <a:endParaRPr kumimoji="0" lang="en-US" sz="1600" b="1" i="0" u="none" strike="noStrike" kern="0" cap="none" spc="0" normalizeH="0" baseline="0" noProof="0" dirty="0" smtClean="0">
              <a:ln>
                <a:noFill/>
              </a:ln>
              <a:solidFill>
                <a:prstClr val="white"/>
              </a:solidFill>
              <a:effectLst/>
              <a:uLnTx/>
              <a:uFillTx/>
              <a:latin typeface="Arial"/>
            </a:endParaRPr>
          </a:p>
        </p:txBody>
      </p:sp>
      <p:grpSp>
        <p:nvGrpSpPr>
          <p:cNvPr id="48" name="Group 47"/>
          <p:cNvGrpSpPr/>
          <p:nvPr/>
        </p:nvGrpSpPr>
        <p:grpSpPr>
          <a:xfrm>
            <a:off x="2618474" y="2096787"/>
            <a:ext cx="1354472" cy="1354472"/>
            <a:chOff x="3167843" y="2224159"/>
            <a:chExt cx="2963107" cy="2949217"/>
          </a:xfrm>
        </p:grpSpPr>
        <p:pic>
          <p:nvPicPr>
            <p:cNvPr id="49" name="Picture 48"/>
            <p:cNvPicPr>
              <a:picLocks noChangeAspect="1"/>
            </p:cNvPicPr>
            <p:nvPr/>
          </p:nvPicPr>
          <p:blipFill rotWithShape="1">
            <a:blip r:embed="rId3">
              <a:extLst>
                <a:ext uri="{28A0092B-C50C-407E-A947-70E740481C1C}">
                  <a14:useLocalDpi xmlns:a14="http://schemas.microsoft.com/office/drawing/2010/main" val="0"/>
                </a:ext>
              </a:extLst>
            </a:blip>
            <a:srcRect t="8010" r="67865" b="7001"/>
            <a:stretch/>
          </p:blipFill>
          <p:spPr>
            <a:xfrm>
              <a:off x="3167843" y="2224159"/>
              <a:ext cx="2963107" cy="2949217"/>
            </a:xfrm>
            <a:prstGeom prst="ellipse">
              <a:avLst/>
            </a:prstGeom>
          </p:spPr>
        </p:pic>
        <p:sp>
          <p:nvSpPr>
            <p:cNvPr id="50" name="Oval 49"/>
            <p:cNvSpPr/>
            <p:nvPr/>
          </p:nvSpPr>
          <p:spPr>
            <a:xfrm>
              <a:off x="3360802" y="2888941"/>
              <a:ext cx="2633427" cy="1625696"/>
            </a:xfrm>
            <a:prstGeom prst="ellipse">
              <a:avLst/>
            </a:prstGeom>
            <a:solidFill>
              <a:srgbClr val="E6EBEE"/>
            </a:solidFill>
            <a:ln w="9525" cap="flat" cmpd="sng" algn="ctr">
              <a:noFill/>
              <a:prstDash val="solid"/>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Improve</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Coordination</a:t>
              </a:r>
              <a:endParaRPr kumimoji="0" lang="en-US" sz="1200" b="1" i="0" u="none" strike="noStrike" kern="0" cap="none" spc="0" normalizeH="0" baseline="0" noProof="0" dirty="0" smtClean="0">
                <a:ln>
                  <a:noFill/>
                </a:ln>
                <a:solidFill>
                  <a:srgbClr val="13417F"/>
                </a:solidFill>
                <a:effectLst/>
                <a:uLnTx/>
                <a:uFillTx/>
                <a:latin typeface="Arial"/>
              </a:endParaRPr>
            </a:p>
          </p:txBody>
        </p:sp>
      </p:grpSp>
      <p:sp>
        <p:nvSpPr>
          <p:cNvPr id="51" name="Oval 50"/>
          <p:cNvSpPr/>
          <p:nvPr/>
        </p:nvSpPr>
        <p:spPr>
          <a:xfrm>
            <a:off x="3082468" y="2022315"/>
            <a:ext cx="324000" cy="324000"/>
          </a:xfrm>
          <a:prstGeom prst="ellipse">
            <a:avLst/>
          </a:prstGeom>
          <a:solidFill>
            <a:srgbClr val="13417F"/>
          </a:solidFill>
          <a:ln w="28575" cap="flat" cmpd="sng" algn="ctr">
            <a:solidFill>
              <a:sysClr val="window" lastClr="FFFFFF"/>
            </a:solidFill>
            <a:prstDash val="solid"/>
          </a:ln>
          <a:effectLst/>
        </p:spPr>
        <p:txBody>
          <a:bodyPr wrap="none" lIns="0" tIns="0" rIns="0" bIns="0" rtlCol="0" anchor="ctr"/>
          <a:lstStyle/>
          <a:p>
            <a:pPr marL="0" marR="0" lvl="0" indent="0" algn="ctr" defTabSz="457200" eaLnBrk="1" fontAlgn="auto" latinLnBrk="0" hangingPunct="1">
              <a:lnSpc>
                <a:spcPct val="9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Arial"/>
              </a:rPr>
              <a:t>1</a:t>
            </a:r>
          </a:p>
        </p:txBody>
      </p:sp>
      <p:sp>
        <p:nvSpPr>
          <p:cNvPr id="52" name="Rounded Rectangle 51"/>
          <p:cNvSpPr/>
          <p:nvPr/>
        </p:nvSpPr>
        <p:spPr>
          <a:xfrm>
            <a:off x="3246752" y="3626596"/>
            <a:ext cx="5687616" cy="1330035"/>
          </a:xfrm>
          <a:prstGeom prst="roundRect">
            <a:avLst/>
          </a:prstGeom>
          <a:solidFill>
            <a:srgbClr val="8AAAD9"/>
          </a:solidFill>
          <a:ln w="9525" cap="flat" cmpd="sng" algn="ctr">
            <a:noFill/>
            <a:prstDash val="solid"/>
          </a:ln>
          <a:effectLst/>
        </p:spPr>
        <p:txBody>
          <a:bodyPr lIns="72000" rIns="0" rtlCol="0" anchor="ctr"/>
          <a:lstStyle/>
          <a:p>
            <a:pPr marL="628650" marR="0" lvl="0" indent="0" defTabSz="628650" eaLnBrk="1" fontAlgn="auto" latinLnBrk="0" hangingPunct="1">
              <a:lnSpc>
                <a:spcPct val="100000"/>
              </a:lnSpc>
              <a:spcBef>
                <a:spcPts val="0"/>
              </a:spcBef>
              <a:spcAft>
                <a:spcPts val="0"/>
              </a:spcAft>
              <a:buClrTx/>
              <a:buSzTx/>
              <a:buFontTx/>
              <a:buNone/>
              <a:tabLst/>
              <a:defRPr/>
            </a:pPr>
            <a:r>
              <a:rPr kumimoji="0" lang="en-AU" sz="1600" b="1" i="0" u="none" strike="noStrike" kern="0" cap="none" spc="0" normalizeH="0" baseline="0" noProof="0" dirty="0" smtClean="0">
                <a:ln>
                  <a:noFill/>
                </a:ln>
                <a:solidFill>
                  <a:prstClr val="white"/>
                </a:solidFill>
                <a:effectLst/>
                <a:uLnTx/>
                <a:uFillTx/>
                <a:latin typeface="Arial"/>
              </a:rPr>
              <a:t>Advance the need for pragmatic, risk-based approaches which strengthen trust in the use of personal data within international development initiatives</a:t>
            </a:r>
            <a:endParaRPr kumimoji="0" lang="en-US" sz="1600" b="1" i="0" u="none" strike="noStrike" kern="0" cap="none" spc="0" normalizeH="0" baseline="0" noProof="0" dirty="0" smtClean="0">
              <a:ln>
                <a:noFill/>
              </a:ln>
              <a:solidFill>
                <a:prstClr val="white"/>
              </a:solidFill>
              <a:effectLst/>
              <a:uLnTx/>
              <a:uFillTx/>
              <a:latin typeface="Arial"/>
            </a:endParaRPr>
          </a:p>
        </p:txBody>
      </p:sp>
      <p:grpSp>
        <p:nvGrpSpPr>
          <p:cNvPr id="53" name="Group 52"/>
          <p:cNvGrpSpPr/>
          <p:nvPr/>
        </p:nvGrpSpPr>
        <p:grpSpPr>
          <a:xfrm>
            <a:off x="2618474" y="3602160"/>
            <a:ext cx="1354472" cy="1354472"/>
            <a:chOff x="3167843" y="2224159"/>
            <a:chExt cx="2963107" cy="2949217"/>
          </a:xfrm>
        </p:grpSpPr>
        <p:pic>
          <p:nvPicPr>
            <p:cNvPr id="54" name="Picture 53"/>
            <p:cNvPicPr>
              <a:picLocks noChangeAspect="1"/>
            </p:cNvPicPr>
            <p:nvPr/>
          </p:nvPicPr>
          <p:blipFill rotWithShape="1">
            <a:blip r:embed="rId3">
              <a:extLst>
                <a:ext uri="{28A0092B-C50C-407E-A947-70E740481C1C}">
                  <a14:useLocalDpi xmlns:a14="http://schemas.microsoft.com/office/drawing/2010/main" val="0"/>
                </a:ext>
              </a:extLst>
            </a:blip>
            <a:srcRect t="8010" r="67865" b="7001"/>
            <a:stretch/>
          </p:blipFill>
          <p:spPr>
            <a:xfrm>
              <a:off x="3167843" y="2224159"/>
              <a:ext cx="2963107" cy="2949217"/>
            </a:xfrm>
            <a:prstGeom prst="ellipse">
              <a:avLst/>
            </a:prstGeom>
          </p:spPr>
        </p:pic>
        <p:sp>
          <p:nvSpPr>
            <p:cNvPr id="55" name="Oval 54"/>
            <p:cNvSpPr/>
            <p:nvPr/>
          </p:nvSpPr>
          <p:spPr>
            <a:xfrm>
              <a:off x="3360802" y="2804181"/>
              <a:ext cx="2633428" cy="1625696"/>
            </a:xfrm>
            <a:prstGeom prst="ellipse">
              <a:avLst/>
            </a:prstGeom>
            <a:solidFill>
              <a:srgbClr val="E6EBEE"/>
            </a:solidFill>
            <a:ln w="9525" cap="flat" cmpd="sng" algn="ctr">
              <a:noFill/>
              <a:prstDash val="solid"/>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Strengthen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Accountability</a:t>
              </a:r>
              <a:endParaRPr kumimoji="0" lang="en-US" sz="1200" b="1" i="0" u="none" strike="noStrike" kern="0" cap="none" spc="0" normalizeH="0" baseline="0" noProof="0" dirty="0" smtClean="0">
                <a:ln>
                  <a:noFill/>
                </a:ln>
                <a:solidFill>
                  <a:srgbClr val="13417F"/>
                </a:solidFill>
                <a:effectLst/>
                <a:uLnTx/>
                <a:uFillTx/>
                <a:latin typeface="Arial"/>
              </a:endParaRPr>
            </a:p>
          </p:txBody>
        </p:sp>
      </p:grpSp>
      <p:sp>
        <p:nvSpPr>
          <p:cNvPr id="56" name="Oval 55"/>
          <p:cNvSpPr/>
          <p:nvPr/>
        </p:nvSpPr>
        <p:spPr>
          <a:xfrm>
            <a:off x="3082468" y="3508664"/>
            <a:ext cx="324000" cy="324000"/>
          </a:xfrm>
          <a:prstGeom prst="ellipse">
            <a:avLst/>
          </a:prstGeom>
          <a:solidFill>
            <a:srgbClr val="13417F"/>
          </a:solidFill>
          <a:ln w="28575" cap="flat" cmpd="sng" algn="ctr">
            <a:solidFill>
              <a:sysClr val="window" lastClr="FFFFFF"/>
            </a:solidFill>
            <a:prstDash val="solid"/>
          </a:ln>
          <a:effectLst/>
        </p:spPr>
        <p:txBody>
          <a:bodyPr wrap="none" lIns="0" tIns="0" rIns="0" bIns="0" rtlCol="0" anchor="ctr"/>
          <a:lstStyle/>
          <a:p>
            <a:pPr marL="0" marR="0" lvl="0" indent="0" algn="ctr" defTabSz="457200" eaLnBrk="1" fontAlgn="auto" latinLnBrk="0" hangingPunct="1">
              <a:lnSpc>
                <a:spcPct val="9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Arial"/>
              </a:rPr>
              <a:t>2</a:t>
            </a:r>
          </a:p>
        </p:txBody>
      </p:sp>
      <p:sp>
        <p:nvSpPr>
          <p:cNvPr id="57" name="Rounded Rectangle 56"/>
          <p:cNvSpPr/>
          <p:nvPr/>
        </p:nvSpPr>
        <p:spPr>
          <a:xfrm>
            <a:off x="3244468" y="5103812"/>
            <a:ext cx="5687616" cy="1330035"/>
          </a:xfrm>
          <a:prstGeom prst="roundRect">
            <a:avLst/>
          </a:prstGeom>
          <a:solidFill>
            <a:srgbClr val="8AAAD9"/>
          </a:solidFill>
          <a:ln w="9525" cap="flat" cmpd="sng" algn="ctr">
            <a:noFill/>
            <a:prstDash val="solid"/>
          </a:ln>
          <a:effectLst/>
        </p:spPr>
        <p:txBody>
          <a:bodyPr lIns="72000" rIns="0" rtlCol="0" anchor="ctr"/>
          <a:lstStyle/>
          <a:p>
            <a:pPr marL="628650" marR="0" lvl="0" indent="0" defTabSz="457200" eaLnBrk="1" fontAlgn="auto" latinLnBrk="0" hangingPunct="1">
              <a:lnSpc>
                <a:spcPct val="100000"/>
              </a:lnSpc>
              <a:spcBef>
                <a:spcPts val="0"/>
              </a:spcBef>
              <a:spcAft>
                <a:spcPts val="0"/>
              </a:spcAft>
              <a:buClrTx/>
              <a:buSzTx/>
              <a:buFontTx/>
              <a:buNone/>
              <a:tabLst/>
              <a:defRPr/>
            </a:pPr>
            <a:r>
              <a:rPr kumimoji="0" lang="en-AU" sz="1600" b="1" i="0" u="none" strike="noStrike" kern="0" cap="none" spc="0" normalizeH="0" baseline="0" noProof="0" dirty="0" smtClean="0">
                <a:ln>
                  <a:noFill/>
                </a:ln>
                <a:solidFill>
                  <a:prstClr val="white"/>
                </a:solidFill>
                <a:effectLst/>
                <a:uLnTx/>
                <a:uFillTx/>
                <a:latin typeface="Arial"/>
              </a:rPr>
              <a:t>Articulate the emerging issues for strategic policies that strengthen, support, and establish human-centered and sustainable data ecosystems </a:t>
            </a:r>
            <a:endParaRPr kumimoji="0" lang="en-US" sz="1600" b="1" i="0" u="none" strike="noStrike" kern="0" cap="none" spc="0" normalizeH="0" baseline="0" noProof="0" dirty="0" smtClean="0">
              <a:ln>
                <a:noFill/>
              </a:ln>
              <a:solidFill>
                <a:prstClr val="white"/>
              </a:solidFill>
              <a:effectLst/>
              <a:uLnTx/>
              <a:uFillTx/>
              <a:latin typeface="Arial"/>
            </a:endParaRPr>
          </a:p>
        </p:txBody>
      </p:sp>
      <p:grpSp>
        <p:nvGrpSpPr>
          <p:cNvPr id="58" name="Group 57"/>
          <p:cNvGrpSpPr/>
          <p:nvPr/>
        </p:nvGrpSpPr>
        <p:grpSpPr>
          <a:xfrm>
            <a:off x="2618474" y="5079376"/>
            <a:ext cx="1354472" cy="1354472"/>
            <a:chOff x="3167843" y="2224159"/>
            <a:chExt cx="2963107" cy="2949217"/>
          </a:xfrm>
        </p:grpSpPr>
        <p:pic>
          <p:nvPicPr>
            <p:cNvPr id="59" name="Picture 58"/>
            <p:cNvPicPr>
              <a:picLocks noChangeAspect="1"/>
            </p:cNvPicPr>
            <p:nvPr/>
          </p:nvPicPr>
          <p:blipFill rotWithShape="1">
            <a:blip r:embed="rId3">
              <a:extLst>
                <a:ext uri="{28A0092B-C50C-407E-A947-70E740481C1C}">
                  <a14:useLocalDpi xmlns:a14="http://schemas.microsoft.com/office/drawing/2010/main" val="0"/>
                </a:ext>
              </a:extLst>
            </a:blip>
            <a:srcRect t="8010" r="67865" b="7001"/>
            <a:stretch/>
          </p:blipFill>
          <p:spPr>
            <a:xfrm>
              <a:off x="3167843" y="2224159"/>
              <a:ext cx="2963107" cy="2949217"/>
            </a:xfrm>
            <a:prstGeom prst="ellipse">
              <a:avLst/>
            </a:prstGeom>
          </p:spPr>
        </p:pic>
        <p:sp>
          <p:nvSpPr>
            <p:cNvPr id="60" name="Oval 59"/>
            <p:cNvSpPr/>
            <p:nvPr/>
          </p:nvSpPr>
          <p:spPr>
            <a:xfrm>
              <a:off x="3360802" y="2888941"/>
              <a:ext cx="2633427" cy="1625696"/>
            </a:xfrm>
            <a:prstGeom prst="ellipse">
              <a:avLst/>
            </a:prstGeom>
            <a:solidFill>
              <a:srgbClr val="E6EBEE"/>
            </a:solidFill>
            <a:ln w="9525" cap="flat" cmpd="sng" algn="ctr">
              <a:noFill/>
              <a:prstDash val="solid"/>
            </a:ln>
            <a:effectLst/>
          </p:spPr>
          <p:txBody>
            <a:bodyPr wrap="none"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Identify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Emerging</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smtClean="0">
                  <a:ln>
                    <a:noFill/>
                  </a:ln>
                  <a:solidFill>
                    <a:srgbClr val="13417F"/>
                  </a:solidFill>
                  <a:effectLst/>
                  <a:uLnTx/>
                  <a:uFillTx/>
                  <a:latin typeface="Arial"/>
                </a:rPr>
                <a:t>Issues</a:t>
              </a:r>
              <a:endParaRPr kumimoji="0" lang="en-US" sz="1200" b="1" i="0" u="none" strike="noStrike" kern="0" cap="none" spc="0" normalizeH="0" baseline="0" noProof="0" dirty="0" smtClean="0">
                <a:ln>
                  <a:noFill/>
                </a:ln>
                <a:solidFill>
                  <a:srgbClr val="13417F"/>
                </a:solidFill>
                <a:effectLst/>
                <a:uLnTx/>
                <a:uFillTx/>
                <a:latin typeface="Arial"/>
              </a:endParaRPr>
            </a:p>
          </p:txBody>
        </p:sp>
      </p:grpSp>
      <p:sp>
        <p:nvSpPr>
          <p:cNvPr id="61" name="Oval 60"/>
          <p:cNvSpPr/>
          <p:nvPr/>
        </p:nvSpPr>
        <p:spPr>
          <a:xfrm>
            <a:off x="3082468" y="4983797"/>
            <a:ext cx="324000" cy="324000"/>
          </a:xfrm>
          <a:prstGeom prst="ellipse">
            <a:avLst/>
          </a:prstGeom>
          <a:solidFill>
            <a:srgbClr val="13417F"/>
          </a:solidFill>
          <a:ln w="28575" cap="flat" cmpd="sng" algn="ctr">
            <a:solidFill>
              <a:sysClr val="window" lastClr="FFFFFF"/>
            </a:solidFill>
            <a:prstDash val="solid"/>
          </a:ln>
          <a:effectLst/>
        </p:spPr>
        <p:txBody>
          <a:bodyPr wrap="none" lIns="0" tIns="0" rIns="0" bIns="0" rtlCol="0" anchor="ctr"/>
          <a:lstStyle/>
          <a:p>
            <a:pPr marL="0" marR="0" lvl="0" indent="0" algn="ctr" defTabSz="457200" eaLnBrk="1" fontAlgn="auto" latinLnBrk="0" hangingPunct="1">
              <a:lnSpc>
                <a:spcPct val="9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white"/>
                </a:solidFill>
                <a:effectLst/>
                <a:uLnTx/>
                <a:uFillTx/>
                <a:latin typeface="Arial"/>
              </a:rPr>
              <a:t>3</a:t>
            </a:r>
          </a:p>
        </p:txBody>
      </p:sp>
      <p:sp>
        <p:nvSpPr>
          <p:cNvPr id="62" name="Title 2"/>
          <p:cNvSpPr txBox="1">
            <a:spLocks/>
          </p:cNvSpPr>
          <p:nvPr/>
        </p:nvSpPr>
        <p:spPr>
          <a:xfrm>
            <a:off x="266699" y="2096787"/>
            <a:ext cx="2157845" cy="4473876"/>
          </a:xfrm>
          <a:prstGeom prst="rect">
            <a:avLst/>
          </a:prstGeom>
        </p:spPr>
        <p:txBody>
          <a:bodyPr vert="horz" lIns="0" tIns="0" rIns="0" bIns="0" rtlCol="0" anchor="t" anchorCtr="0">
            <a:noAutofit/>
          </a:bodyPr>
          <a:lstStyle>
            <a:lvl1pPr algn="l" defTabSz="457200" rtl="0" eaLnBrk="1" latinLnBrk="0" hangingPunct="1">
              <a:lnSpc>
                <a:spcPct val="105000"/>
              </a:lnSpc>
              <a:spcBef>
                <a:spcPct val="0"/>
              </a:spcBef>
              <a:buNone/>
              <a:defRPr sz="1900" kern="800" spc="-30" baseline="0">
                <a:solidFill>
                  <a:schemeClr val="tx1"/>
                </a:solidFill>
                <a:latin typeface="+mj-lt"/>
                <a:ea typeface="+mj-ea"/>
                <a:cs typeface="+mj-cs"/>
              </a:defRPr>
            </a:lvl1pPr>
          </a:lstStyle>
          <a:p>
            <a:pPr marL="0" marR="0" lvl="0" indent="0" algn="l" defTabSz="457200" rtl="0" eaLnBrk="1" fontAlgn="auto" latinLnBrk="0" hangingPunct="1">
              <a:lnSpc>
                <a:spcPct val="105000"/>
              </a:lnSpc>
              <a:spcBef>
                <a:spcPct val="0"/>
              </a:spcBef>
              <a:spcAft>
                <a:spcPts val="0"/>
              </a:spcAft>
              <a:buClrTx/>
              <a:buSzTx/>
              <a:buFontTx/>
              <a:buNone/>
              <a:tabLst/>
              <a:defRPr/>
            </a:pPr>
            <a:r>
              <a:rPr kumimoji="0" lang="en-AU" sz="1900" b="0" i="0" u="none" strike="noStrike" kern="800" cap="none" spc="-30" normalizeH="0" baseline="0" noProof="0" dirty="0" smtClean="0">
                <a:ln>
                  <a:noFill/>
                </a:ln>
                <a:solidFill>
                  <a:sysClr val="windowText" lastClr="000000"/>
                </a:solidFill>
                <a:effectLst/>
                <a:uLnTx/>
                <a:uFillTx/>
                <a:latin typeface="Arial"/>
              </a:rPr>
              <a:t>The overall objective of the </a:t>
            </a:r>
            <a:r>
              <a:rPr kumimoji="0" lang="en-AU" sz="1900" b="0" i="1" u="none" strike="noStrike" kern="800" cap="none" spc="-30" normalizeH="0" baseline="0" noProof="0" dirty="0" smtClean="0">
                <a:ln>
                  <a:noFill/>
                </a:ln>
                <a:solidFill>
                  <a:sysClr val="windowText" lastClr="000000"/>
                </a:solidFill>
                <a:effectLst/>
                <a:uLnTx/>
                <a:uFillTx/>
                <a:latin typeface="Arial"/>
              </a:rPr>
              <a:t>Data-Driven Development </a:t>
            </a:r>
            <a:r>
              <a:rPr kumimoji="0" lang="en-AU" sz="1900" b="0" i="0" u="none" strike="noStrike" kern="800" cap="none" spc="-30" normalizeH="0" baseline="0" noProof="0" dirty="0" smtClean="0">
                <a:ln>
                  <a:noFill/>
                </a:ln>
                <a:solidFill>
                  <a:sysClr val="windowText" lastClr="000000"/>
                </a:solidFill>
                <a:effectLst/>
                <a:uLnTx/>
                <a:uFillTx/>
                <a:latin typeface="Arial"/>
              </a:rPr>
              <a:t>initiative is to leverage the theories and insights from </a:t>
            </a:r>
            <a:r>
              <a:rPr kumimoji="0" lang="en-AU" sz="1900" b="0" i="1" u="none" strike="noStrike" kern="800" cap="none" spc="-30" normalizeH="0" baseline="0" noProof="0" dirty="0" smtClean="0">
                <a:ln>
                  <a:noFill/>
                </a:ln>
                <a:solidFill>
                  <a:sysClr val="windowText" lastClr="000000"/>
                </a:solidFill>
                <a:effectLst/>
                <a:uLnTx/>
                <a:uFillTx/>
                <a:latin typeface="Arial"/>
              </a:rPr>
              <a:t>Rethinking Personal Data </a:t>
            </a:r>
            <a:r>
              <a:rPr kumimoji="0" lang="en-AU" sz="1900" b="0" i="0" u="none" strike="noStrike" kern="800" cap="none" spc="-30" normalizeH="0" baseline="0" noProof="0" dirty="0" smtClean="0">
                <a:ln>
                  <a:noFill/>
                </a:ln>
                <a:solidFill>
                  <a:sysClr val="windowText" lastClr="000000"/>
                </a:solidFill>
                <a:effectLst/>
                <a:uLnTx/>
                <a:uFillTx/>
                <a:latin typeface="Arial"/>
              </a:rPr>
              <a:t>towards real-world outcomes</a:t>
            </a:r>
            <a:endParaRPr kumimoji="0" lang="en-US" sz="1900" b="0" i="0" u="none" strike="noStrike" kern="800" cap="none" spc="-30" normalizeH="0" baseline="0" noProof="0" dirty="0">
              <a:ln>
                <a:noFill/>
              </a:ln>
              <a:solidFill>
                <a:sysClr val="windowText" lastClr="000000"/>
              </a:solidFill>
              <a:effectLst/>
              <a:uLnTx/>
              <a:uFillTx/>
              <a:latin typeface="Arial"/>
            </a:endParaRPr>
          </a:p>
        </p:txBody>
      </p:sp>
      <p:cxnSp>
        <p:nvCxnSpPr>
          <p:cNvPr id="65" name="Straight Connector 64"/>
          <p:cNvCxnSpPr/>
          <p:nvPr/>
        </p:nvCxnSpPr>
        <p:spPr>
          <a:xfrm>
            <a:off x="2520938" y="2022315"/>
            <a:ext cx="0" cy="4411532"/>
          </a:xfrm>
          <a:prstGeom prst="line">
            <a:avLst/>
          </a:prstGeom>
          <a:ln w="6350" cap="flat">
            <a:solidFill>
              <a:schemeClr val="accent3"/>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244474" y="1628140"/>
            <a:ext cx="6840220" cy="249299"/>
          </a:xfrm>
          <a:prstGeom prst="rect">
            <a:avLst/>
          </a:prstGeom>
          <a:noFill/>
          <a:ln w="6350" cap="flat">
            <a:noFill/>
            <a:miter lim="800000"/>
          </a:ln>
          <a:extLst>
            <a:ext uri="{909E8E84-426E-40DD-AFC4-6F175D3DCCD1}">
              <a14:hiddenFill xmlns:a14="http://schemas.microsoft.com/office/drawing/2010/main">
                <a:solidFill>
                  <a:srgbClr val="A5FFFF"/>
                </a:solidFill>
              </a14:hiddenFill>
            </a:ext>
          </a:extLst>
        </p:spPr>
        <p:txBody>
          <a:bodyPr vert="horz" wrap="square" lIns="0" tIns="0" rIns="0" bIns="0" rtlCol="0" anchor="t" anchorCtr="0">
            <a:spAutoFit/>
          </a:bodyPr>
          <a:lstStyle/>
          <a:p>
            <a:pPr>
              <a:lnSpc>
                <a:spcPct val="90000"/>
              </a:lnSpc>
              <a:spcBef>
                <a:spcPct val="0"/>
              </a:spcBef>
              <a:spcAft>
                <a:spcPct val="0"/>
              </a:spcAft>
              <a:buClr>
                <a:schemeClr val="bg2"/>
              </a:buClr>
            </a:pPr>
            <a:r>
              <a:rPr lang="en-AU" b="1" dirty="0" smtClean="0">
                <a:latin typeface="Arial"/>
                <a:cs typeface="Arial"/>
              </a:rPr>
              <a:t>Goals of Data-Driven Development Initiative</a:t>
            </a:r>
            <a:endParaRPr lang="en-US" b="1" dirty="0" smtClean="0">
              <a:latin typeface="Arial"/>
              <a:cs typeface="Arial"/>
            </a:endParaRPr>
          </a:p>
        </p:txBody>
      </p:sp>
      <p:sp>
        <p:nvSpPr>
          <p:cNvPr id="23" name="TextBox 22"/>
          <p:cNvSpPr txBox="1"/>
          <p:nvPr/>
        </p:nvSpPr>
        <p:spPr>
          <a:xfrm>
            <a:off x="245110" y="6369685"/>
            <a:ext cx="6398260" cy="368300"/>
          </a:xfrm>
          <a:prstGeom prst="rect">
            <a:avLst/>
          </a:prstGeom>
          <a:noFill/>
          <a:ln w="6350" cap="flat">
            <a:noFill/>
            <a:miter lim="800000"/>
          </a:ln>
        </p:spPr>
        <p:txBody>
          <a:bodyPr vert="horz" wrap="square" lIns="0" tIns="0" rIns="0" bIns="0" rtlCol="0" anchor="b" anchorCtr="0">
            <a:noAutofit/>
          </a:bodyPr>
          <a:lstStyle/>
          <a:p>
            <a:pPr>
              <a:lnSpc>
                <a:spcPct val="90000"/>
              </a:lnSpc>
              <a:spcBef>
                <a:spcPct val="0"/>
              </a:spcBef>
            </a:pPr>
            <a:r>
              <a:rPr lang="en-AU" sz="800" dirty="0">
                <a:cs typeface="Arial" pitchFamily="34" charset="0"/>
              </a:rPr>
              <a:t>Source: </a:t>
            </a:r>
            <a:r>
              <a:rPr lang="en-AU" sz="800" dirty="0" smtClean="0">
                <a:cs typeface="Arial" pitchFamily="34" charset="0"/>
              </a:rPr>
              <a:t>A.T. Kearney; World Economic Forum</a:t>
            </a:r>
            <a:endParaRPr lang="en-US" sz="800" dirty="0" smtClean="0">
              <a:latin typeface="Arial"/>
              <a:cs typeface="Arial" pitchFamily="34" charset="0"/>
            </a:endParaRPr>
          </a:p>
        </p:txBody>
      </p:sp>
    </p:spTree>
    <p:extLst>
      <p:ext uri="{BB962C8B-B14F-4D97-AF65-F5344CB8AC3E}">
        <p14:creationId xmlns:p14="http://schemas.microsoft.com/office/powerpoint/2010/main" val="8523324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53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21047&quot;&gt;&lt;version val=&quot;23220&quot;/&gt;&lt;CPresentation id=&quot;1&quot;&gt;&lt;m_precDefaultNumber&gt;&lt;m_bNumberIsYear val=&quot;1&quot;/&gt;&lt;m_chMinusSymbol&gt;-&lt;/m_chMinusSymbol&gt;&lt;m_chDecimalSymbol17909&gt;.&lt;/m_chDecimalSymbol17909&gt;&lt;m_nGroupingDigits17909 val=&quot;3&quot;/&gt;&lt;m_chGroupingSymbol17909&gt;,&lt;/m_chGroupingSymbol17909&gt;&lt;/m_precDefaultNumber&gt;&lt;m_precDefaultPercent&gt;&lt;m_bNumberIsYear val=&quot;1&quot;/&gt;&lt;m_chMinusSymbol&gt;-&lt;/m_chMinusSymbol&gt;&lt;m_chDecimalSymbol17909&gt;.&lt;/m_chDecimalSymbol17909&gt;&lt;m_nGroupingDigits17909 val=&quot;3&quot;/&gt;&lt;m_chGroupingSymbol17909&gt;,&lt;/m_chGroupingSymbol17909&gt;&lt;m_strSuffix17909&gt;%&lt;/m_strSuffix17909&gt;&lt;/m_precDefaultPercent&gt;&lt;m_precDefaultDate/&gt;&lt;m_precDefaultYear/&gt;&lt;m_precDefaultQuarter/&gt;&lt;m_precDefaultMonth/&gt;&lt;m_precDefaultWeek/&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t8iHTo7aPUiiY4A0xxPiI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wO0.3sNbUm.w3ASfApHN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uACFhrEjX0Se3JzfGnQgm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bhPEj2SZLUK8RYU1cp1WH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eRx0PNd.00m79MkyKQDD.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v4eyYNpIT0SvUzqMEY3sK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7.4MWtp1zUe1qkANvQRZK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JtE70fAM7E6d3RDSz0ahH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2t5a6CU8QU.CiRN.bO6mN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Pma5HIES0y7rvufVbRAe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TCE_7Kb.LkO2xeFNkS2Rg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zX1QuB2GqEWm8OkjbI_5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SBsqwuViK0KHlTlw_rbSQ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Ccgf5US6.0qfhQ6Bex7iR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SowGcE99i0qIiZ4wgvx4P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TgJlv_Mpbk.HiTxVlg6yj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ATK Font 2012_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6350" cap="flat">
          <a:noFill/>
          <a:miter lim="800000"/>
        </a:ln>
      </a:spPr>
      <a:bodyPr rot="0" spcFirstLastPara="0" vertOverflow="overflow" horzOverflow="overflow" vert="horz" wrap="square" lIns="73152" tIns="73152" rIns="73152" bIns="73152" numCol="1" spcCol="0" rtlCol="0" fromWordArt="0" anchor="ctr" anchorCtr="0" forceAA="0" compatLnSpc="1">
        <a:prstTxWarp prst="textNoShape">
          <a:avLst/>
        </a:prstTxWarp>
        <a:noAutofit/>
      </a:bodyPr>
      <a:lstStyle>
        <a:defPPr algn="ctr">
          <a:lnSpc>
            <a:spcPct val="90000"/>
          </a:lnSpc>
          <a:spcBef>
            <a:spcPts val="900"/>
          </a:spcBef>
          <a:defRPr sz="1400" dirty="0" err="1" smtClean="0">
            <a:solidFill>
              <a:schemeClr val="bg1"/>
            </a:solidFill>
            <a:latin typeface="Arial" pitchFamily="34" charset="0"/>
            <a:cs typeface="Arial"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accent3"/>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6350" cap="flat">
          <a:noFill/>
          <a:miter lim="800000"/>
        </a:ln>
      </a:spPr>
      <a:bodyPr wrap="none" lIns="0" tIns="0" rIns="0" bIns="0" rtlCol="0" anchor="t" anchorCtr="0">
        <a:spAutoFit/>
      </a:bodyPr>
      <a:lstStyle>
        <a:defPPr>
          <a:lnSpc>
            <a:spcPct val="90000"/>
          </a:lnSpc>
          <a:spcBef>
            <a:spcPts val="600"/>
          </a:spcBef>
          <a:buClr>
            <a:schemeClr val="bg2"/>
          </a:buClr>
          <a:defRPr sz="1400" dirty="0" smtClean="0">
            <a:latin typeface="Arial" pitchFamily="34" charset="0"/>
            <a:cs typeface="Arial" pitchFamily="34" charset="0"/>
          </a:defRPr>
        </a:defPPr>
      </a:lstStyle>
    </a:txDef>
  </a:objectDefaults>
  <a:extraClrSchemeLst/>
  <a:custClrLst>
    <a:custClr name="Custom Color 1">
      <a:srgbClr val="9B1717"/>
    </a:custClr>
    <a:custClr name="Custom Color 2">
      <a:srgbClr val="DCDC00"/>
    </a:custClr>
    <a:custClr name="Custom Color 3">
      <a:srgbClr val="289055"/>
    </a:custClr>
  </a:custClrLst>
  <a:extLst>
    <a:ext uri="{05A4C25C-085E-4340-85A3-A5531E510DB2}">
      <thm15:themeFamily xmlns:thm15="http://schemas.microsoft.com/office/thememl/2012/main" name="Blank.potx" id="{BA867C62-F9F2-404C-BC74-3E390F202194}" vid="{6B8A5442-3A30-496C-9040-337DB2F93ECF}"/>
    </a:ext>
  </a:extLst>
</a:theme>
</file>

<file path=ppt/theme/theme2.xml><?xml version="1.0" encoding="utf-8"?>
<a:theme xmlns:a="http://schemas.openxmlformats.org/drawingml/2006/main" name="Office Theme">
  <a:themeElements>
    <a:clrScheme name="ATK Color 2012_01">
      <a:dk1>
        <a:srgbClr val="000000"/>
      </a:dk1>
      <a:lt1>
        <a:srgbClr val="FFFFFF"/>
      </a:lt1>
      <a:dk2>
        <a:srgbClr val="778242"/>
      </a:dk2>
      <a:lt2>
        <a:srgbClr val="9B1717"/>
      </a:lt2>
      <a:accent1>
        <a:srgbClr val="364086"/>
      </a:accent1>
      <a:accent2>
        <a:srgbClr val="EFEEEC"/>
      </a:accent2>
      <a:accent3>
        <a:srgbClr val="ADABA1"/>
      </a:accent3>
      <a:accent4>
        <a:srgbClr val="858274"/>
      </a:accent4>
      <a:accent5>
        <a:srgbClr val="FCA248"/>
      </a:accent5>
      <a:accent6>
        <a:srgbClr val="CDD773"/>
      </a:accent6>
      <a:hlink>
        <a:srgbClr val="364086"/>
      </a:hlink>
      <a:folHlink>
        <a:srgbClr val="A3AAD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1143</Words>
  <Application>Microsoft Office PowerPoint</Application>
  <PresentationFormat>On-screen Show (4:3)</PresentationFormat>
  <Paragraphs>151</Paragraphs>
  <Slides>12</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18" baseType="lpstr">
      <vt:lpstr>Arial</vt:lpstr>
      <vt:lpstr>Arial </vt:lpstr>
      <vt:lpstr>Wingdings</vt:lpstr>
      <vt:lpstr>Blank</vt:lpstr>
      <vt:lpstr>think-cell Slide</vt:lpstr>
      <vt:lpstr>Chart</vt:lpstr>
      <vt:lpstr>Policy Implications</vt:lpstr>
      <vt:lpstr>Frequency of disasters has grown significantly since the 1970s due to reporting enhancements and increased vulnerability</vt:lpstr>
      <vt:lpstr>There are a number of critical solutions for responding and managing disastrous events</vt:lpstr>
      <vt:lpstr>Multi-lateral bodies are needed to coordinate and deliver through the entirety of the disaster timeline</vt:lpstr>
      <vt:lpstr>Further efforts are required to build-out scalable and agile solutions for network resilience, big data, and commercial</vt:lpstr>
      <vt:lpstr>Project Tono is a joint project b/w NEC, NICT, &amp; Tono City aimed at deploying a disaster-tolerant networking mechanism</vt:lpstr>
      <vt:lpstr>Not-for-profit software company Ushahidi has launched CrisisNET – “the fire hose of global crisis data”</vt:lpstr>
      <vt:lpstr>Microsoft HelpBridge is an example of a strong commercial solution, but more efforts are needed in this dimension</vt:lpstr>
      <vt:lpstr>People involved, key meetings, key outputs … key conclusions. Take it out of press release.</vt:lpstr>
      <vt:lpstr>Implications from last WEF report</vt:lpstr>
      <vt:lpstr>Moving from Rethinking Personal Data to Data Driven Development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2014-06-20T15:10:49Z</dcterms:created>
  <dcterms:modified xsi:type="dcterms:W3CDTF">2014-07-10T09:44:00Z</dcterms:modified>
  <cp:version>112013</cp:version>
</cp:coreProperties>
</file>