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6" r:id="rId1"/>
  </p:sldMasterIdLst>
  <p:notesMasterIdLst>
    <p:notesMasterId r:id="rId17"/>
  </p:notesMasterIdLst>
  <p:handoutMasterIdLst>
    <p:handoutMasterId r:id="rId18"/>
  </p:handoutMasterIdLst>
  <p:sldIdLst>
    <p:sldId id="453" r:id="rId2"/>
    <p:sldId id="614" r:id="rId3"/>
    <p:sldId id="613" r:id="rId4"/>
    <p:sldId id="615" r:id="rId5"/>
    <p:sldId id="616" r:id="rId6"/>
    <p:sldId id="617" r:id="rId7"/>
    <p:sldId id="618" r:id="rId8"/>
    <p:sldId id="601" r:id="rId9"/>
    <p:sldId id="604" r:id="rId10"/>
    <p:sldId id="603" r:id="rId11"/>
    <p:sldId id="591" r:id="rId12"/>
    <p:sldId id="609" r:id="rId13"/>
    <p:sldId id="610" r:id="rId14"/>
    <p:sldId id="619" r:id="rId15"/>
    <p:sldId id="620" r:id="rId16"/>
  </p:sldIdLst>
  <p:sldSz cx="9144000" cy="6858000" type="screen4x3"/>
  <p:notesSz cx="6797675" cy="98742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B52"/>
    <a:srgbClr val="18B4CE"/>
    <a:srgbClr val="1DA119"/>
    <a:srgbClr val="E9E9E9"/>
    <a:srgbClr val="18BFDF"/>
    <a:srgbClr val="C5CB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291" autoAdjust="0"/>
    <p:restoredTop sz="86380" autoAdjust="0"/>
  </p:normalViewPr>
  <p:slideViewPr>
    <p:cSldViewPr snapToObjects="1">
      <p:cViewPr varScale="1">
        <p:scale>
          <a:sx n="70" d="100"/>
          <a:sy n="70" d="100"/>
        </p:scale>
        <p:origin x="768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36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19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6C05D0-766E-7C4A-87EB-23E3D0681330}" type="datetimeFigureOut">
              <a:rPr lang="en-US" smtClean="0"/>
              <a:pPr/>
              <a:t>7/10/2014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33C7B5-5E22-224D-9335-4AF971CA24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0728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633077-FD8B-5C4E-B893-1DE1452176C2}" type="datetimeFigureOut">
              <a:rPr lang="en-US" smtClean="0"/>
              <a:pPr/>
              <a:t>7/10/2014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C31820-2ABD-A64C-AD6D-598E779679B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32925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C31820-2ABD-A64C-AD6D-598E779679B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9927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Some quick facts on Inmarsat, am considering removing this slide, too much detail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C31820-2ABD-A64C-AD6D-598E779679BE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7004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Latest Inmarsat innovation that will provide unrivaled data speeds through</a:t>
            </a:r>
            <a:r>
              <a:rPr lang="nl-NL" baseline="0" dirty="0" smtClean="0"/>
              <a:t> a small end-user device</a:t>
            </a:r>
            <a:endParaRPr lang="nl-NL" dirty="0" smtClean="0"/>
          </a:p>
          <a:p>
            <a:endParaRPr lang="nl-NL" dirty="0" smtClean="0"/>
          </a:p>
          <a:p>
            <a:r>
              <a:rPr lang="nl-NL" dirty="0" smtClean="0"/>
              <a:t>5 hours usage, 72 hours stand by</a:t>
            </a:r>
          </a:p>
          <a:p>
            <a:endParaRPr lang="nl-NL" dirty="0" smtClean="0"/>
          </a:p>
          <a:p>
            <a:r>
              <a:rPr lang="nl-NL" dirty="0" smtClean="0"/>
              <a:t>Usage controlled</a:t>
            </a:r>
            <a:r>
              <a:rPr lang="nl-NL" baseline="0" dirty="0" smtClean="0"/>
              <a:t> by the main user through the control app, allowence per user, blocking of certain apps</a:t>
            </a:r>
          </a:p>
          <a:p>
            <a:endParaRPr lang="nl-NL" baseline="0" dirty="0" smtClean="0"/>
          </a:p>
          <a:p>
            <a:r>
              <a:rPr lang="nl-NL" baseline="0" dirty="0" smtClean="0"/>
              <a:t>Will be available as of July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D49328-8CDF-4E4D-9A70-985A70A680B8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9694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C31820-2ABD-A64C-AD6D-598E779679BE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9294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C31820-2ABD-A64C-AD6D-598E779679BE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5725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C31820-2ABD-A64C-AD6D-598E779679BE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5334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C31820-2ABD-A64C-AD6D-598E779679BE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5334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gif"/><Relationship Id="rId4" Type="http://schemas.openxmlformats.org/officeDocument/2006/relationships/image" Target="../media/image4.gi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gif"/><Relationship Id="rId4" Type="http://schemas.openxmlformats.org/officeDocument/2006/relationships/image" Target="../media/image4.gif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INM_Lan_1_Lo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18000" y="-13500"/>
            <a:ext cx="9180000" cy="6885000"/>
          </a:xfrm>
          <a:prstGeom prst="rect">
            <a:avLst/>
          </a:prstGeom>
        </p:spPr>
      </p:pic>
      <p:pic>
        <p:nvPicPr>
          <p:cNvPr id="14" name="Picture 13" descr="Land_Strip.gif"/>
          <p:cNvPicPr>
            <a:picLocks noChangeAspect="1"/>
          </p:cNvPicPr>
          <p:nvPr userDrawn="1"/>
        </p:nvPicPr>
        <p:blipFill>
          <a:blip r:embed="rId3" cstate="print">
            <a:alphaModFix amt="85000"/>
          </a:blip>
          <a:stretch>
            <a:fillRect/>
          </a:stretch>
        </p:blipFill>
        <p:spPr>
          <a:xfrm>
            <a:off x="0" y="3059536"/>
            <a:ext cx="9144000" cy="32650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3276601"/>
            <a:ext cx="7543800" cy="1143000"/>
          </a:xfrm>
        </p:spPr>
        <p:txBody>
          <a:bodyPr anchor="t">
            <a:normAutofit/>
          </a:bodyPr>
          <a:lstStyle>
            <a:lvl1pPr algn="l">
              <a:defRPr sz="3200" b="1" cap="none"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>
          <a:xfrm>
            <a:off x="1143000" y="4572001"/>
            <a:ext cx="7543800" cy="1295400"/>
          </a:xfrm>
        </p:spPr>
        <p:txBody>
          <a:bodyPr tIns="0" anchor="t">
            <a:normAutofit/>
          </a:bodyPr>
          <a:lstStyle>
            <a:lvl1pPr marL="0" indent="0">
              <a:buNone/>
              <a:defRPr sz="2400" b="0">
                <a:solidFill>
                  <a:srgbClr val="002B5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pic>
        <p:nvPicPr>
          <p:cNvPr id="16" name="Picture 15" descr="INM_Logo_Words.gif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609600" y="381000"/>
            <a:ext cx="1600200" cy="807262"/>
          </a:xfrm>
          <a:prstGeom prst="rect">
            <a:avLst/>
          </a:prstGeom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pic>
        <p:nvPicPr>
          <p:cNvPr id="17" name="Picture 16" descr="INM_Logo_Swoosh.gif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1752600" y="380999"/>
            <a:ext cx="382738" cy="336459"/>
          </a:xfrm>
          <a:prstGeom prst="rect">
            <a:avLst/>
          </a:prstGeom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INM_Land_2_Lo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18000" y="-13500"/>
            <a:ext cx="9180000" cy="6885000"/>
          </a:xfrm>
          <a:prstGeom prst="rect">
            <a:avLst/>
          </a:prstGeom>
        </p:spPr>
      </p:pic>
      <p:pic>
        <p:nvPicPr>
          <p:cNvPr id="14" name="Picture 13" descr="Land_Strip.gif"/>
          <p:cNvPicPr>
            <a:picLocks noChangeAspect="1"/>
          </p:cNvPicPr>
          <p:nvPr userDrawn="1"/>
        </p:nvPicPr>
        <p:blipFill>
          <a:blip r:embed="rId3" cstate="print">
            <a:alphaModFix amt="85000"/>
          </a:blip>
          <a:stretch>
            <a:fillRect/>
          </a:stretch>
        </p:blipFill>
        <p:spPr>
          <a:xfrm>
            <a:off x="0" y="3059536"/>
            <a:ext cx="9144000" cy="32650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3276601"/>
            <a:ext cx="7543800" cy="1143000"/>
          </a:xfrm>
        </p:spPr>
        <p:txBody>
          <a:bodyPr anchor="t">
            <a:normAutofit/>
          </a:bodyPr>
          <a:lstStyle>
            <a:lvl1pPr algn="l">
              <a:defRPr sz="3200" b="1" cap="none"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>
          <a:xfrm>
            <a:off x="1143000" y="4572001"/>
            <a:ext cx="7543800" cy="1295400"/>
          </a:xfrm>
        </p:spPr>
        <p:txBody>
          <a:bodyPr tIns="0" anchor="t">
            <a:normAutofit/>
          </a:bodyPr>
          <a:lstStyle>
            <a:lvl1pPr marL="0" indent="0">
              <a:buNone/>
              <a:defRPr sz="2400" b="0">
                <a:solidFill>
                  <a:srgbClr val="002B5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pic>
        <p:nvPicPr>
          <p:cNvPr id="16" name="Picture 15" descr="INM_Logo_Words.gif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609600" y="381000"/>
            <a:ext cx="1600200" cy="807262"/>
          </a:xfrm>
          <a:prstGeom prst="rect">
            <a:avLst/>
          </a:prstGeom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pic>
        <p:nvPicPr>
          <p:cNvPr id="17" name="Picture 16" descr="INM_Logo_Swoosh.gif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1752600" y="380999"/>
            <a:ext cx="382738" cy="336459"/>
          </a:xfrm>
          <a:prstGeom prst="rect">
            <a:avLst/>
          </a:prstGeom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A3F9C-04C9-B54E-8278-DD8551C57E2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pic>
        <p:nvPicPr>
          <p:cNvPr id="8" name="Picture 7" descr="INM_Logo_NoTag.g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620000" y="6172200"/>
            <a:ext cx="1066800" cy="4155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3276601"/>
            <a:ext cx="7543800" cy="1143000"/>
          </a:xfrm>
        </p:spPr>
        <p:txBody>
          <a:bodyPr anchor="t">
            <a:normAutofit/>
          </a:bodyPr>
          <a:lstStyle>
            <a:lvl1pPr algn="l">
              <a:defRPr sz="3200" b="1" cap="none">
                <a:solidFill>
                  <a:srgbClr val="002B52"/>
                </a:solidFill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" y="6126163"/>
            <a:ext cx="2133600" cy="365125"/>
          </a:xfrm>
          <a:prstGeom prst="rect">
            <a:avLst/>
          </a:prstGeom>
        </p:spPr>
        <p:txBody>
          <a:bodyPr vert="horz" lIns="91440" tIns="45720" rIns="91440" bIns="0" rtlCol="0" anchor="ctr"/>
          <a:lstStyle>
            <a:lvl1pPr algn="l">
              <a:defRPr sz="1100" b="0" i="0">
                <a:solidFill>
                  <a:schemeClr val="tx1">
                    <a:lumMod val="50000"/>
                    <a:lumOff val="50000"/>
                  </a:schemeClr>
                </a:solidFill>
                <a:latin typeface="Tahoma"/>
                <a:cs typeface="Tahoma"/>
              </a:defRPr>
            </a:lvl1pPr>
          </a:lstStyle>
          <a:p>
            <a:fld id="{526A3F9C-04C9-B54E-8278-DD8551C57E2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pic>
        <p:nvPicPr>
          <p:cNvPr id="10" name="Picture 9" descr="INM_Logo_NoTag.g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620000" y="6172200"/>
            <a:ext cx="1066800" cy="415519"/>
          </a:xfrm>
          <a:prstGeom prst="rect">
            <a:avLst/>
          </a:prstGeom>
        </p:spPr>
      </p:pic>
      <p:pic>
        <p:nvPicPr>
          <p:cNvPr id="6" name="Picture 5" descr="Land_cyan.gif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457200" y="1082300"/>
            <a:ext cx="1836000" cy="1836000"/>
          </a:xfrm>
          <a:prstGeom prst="rect">
            <a:avLst/>
          </a:prstGeom>
          <a:effectLst>
            <a:reflection stA="15000" endPos="75000" dist="127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" y="6126163"/>
            <a:ext cx="2133600" cy="365125"/>
          </a:xfrm>
          <a:prstGeom prst="rect">
            <a:avLst/>
          </a:prstGeom>
        </p:spPr>
        <p:txBody>
          <a:bodyPr vert="horz" lIns="91440" tIns="45720" rIns="91440" bIns="0" rtlCol="0" anchor="ctr"/>
          <a:lstStyle>
            <a:lvl1pPr algn="l">
              <a:defRPr sz="1100" b="0" i="0">
                <a:solidFill>
                  <a:schemeClr val="tx1">
                    <a:lumMod val="50000"/>
                    <a:lumOff val="50000"/>
                  </a:schemeClr>
                </a:solidFill>
                <a:latin typeface="Tahoma"/>
                <a:cs typeface="Tahoma"/>
              </a:defRPr>
            </a:lvl1pPr>
          </a:lstStyle>
          <a:p>
            <a:fld id="{526A3F9C-04C9-B54E-8278-DD8551C57E2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pic>
        <p:nvPicPr>
          <p:cNvPr id="9" name="Picture 8" descr="INM_Logo_NoTag.g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620000" y="6172200"/>
            <a:ext cx="1066800" cy="4155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A3F9C-04C9-B54E-8278-DD8551C57E2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pic>
        <p:nvPicPr>
          <p:cNvPr id="10" name="Picture 9" descr="INM_Logo_NoTag.g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620000" y="6172200"/>
            <a:ext cx="1066800" cy="415519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4038600" cy="46783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4038600" cy="46783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A3F9C-04C9-B54E-8278-DD8551C57E2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pic>
        <p:nvPicPr>
          <p:cNvPr id="11" name="Picture 10" descr="INM_Logo_NoTag.g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620000" y="6172200"/>
            <a:ext cx="1066800" cy="4155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A3F9C-04C9-B54E-8278-DD8551C57E2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 descr="INM_Logo_NoTag.gif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20000" y="6172200"/>
            <a:ext cx="1066800" cy="415519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0"/>
            <a:ext cx="8229600" cy="762000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 smtClean="0"/>
              <a:t>Sector insights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447800"/>
            <a:ext cx="8229600" cy="4678363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GB" dirty="0" smtClean="0"/>
              <a:t>Sector profile </a:t>
            </a:r>
          </a:p>
          <a:p>
            <a:pPr lvl="0"/>
            <a:r>
              <a:rPr lang="en-GB" dirty="0" smtClean="0"/>
              <a:t>Industry trends</a:t>
            </a:r>
          </a:p>
          <a:p>
            <a:pPr lvl="0"/>
            <a:r>
              <a:rPr lang="en-GB" dirty="0" smtClean="0"/>
              <a:t>Company target list by region [to be compiled on a separate spreadsheet</a:t>
            </a:r>
          </a:p>
          <a:p>
            <a:pPr lvl="0"/>
            <a:r>
              <a:rPr lang="en-GB" dirty="0" smtClean="0"/>
              <a:t>Business drivers</a:t>
            </a:r>
          </a:p>
          <a:p>
            <a:pPr lvl="0"/>
            <a:r>
              <a:rPr lang="en-GB" dirty="0" smtClean="0"/>
              <a:t>Key decision makers and influencers</a:t>
            </a:r>
          </a:p>
          <a:p>
            <a:pPr lvl="0"/>
            <a:r>
              <a:rPr lang="en-GB" dirty="0" smtClean="0"/>
              <a:t>Key sector trade events – globally and regionally</a:t>
            </a:r>
          </a:p>
          <a:p>
            <a:pPr lvl="0"/>
            <a:r>
              <a:rPr lang="en-GB" dirty="0" smtClean="0"/>
              <a:t>Key associations</a:t>
            </a:r>
          </a:p>
          <a:p>
            <a:pPr lvl="0"/>
            <a:r>
              <a:rPr lang="en-GB" dirty="0" smtClean="0"/>
              <a:t>Credible LinkedIn communities</a:t>
            </a:r>
          </a:p>
          <a:p>
            <a:pPr lvl="0"/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2584975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  <a:prstGeom prst="rect">
            <a:avLst/>
          </a:prstGeom>
        </p:spPr>
        <p:txBody>
          <a:bodyPr vert="horz" lIns="0" tIns="45720" rIns="91440" bIns="0" rtlCol="0" anchor="b">
            <a:normAutofit/>
          </a:bodyPr>
          <a:lstStyle/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05200" y="6311900"/>
            <a:ext cx="2133600" cy="365125"/>
          </a:xfrm>
          <a:prstGeom prst="rect">
            <a:avLst/>
          </a:prstGeom>
        </p:spPr>
        <p:txBody>
          <a:bodyPr vert="horz" lIns="91440" tIns="45720" rIns="91440" bIns="0" rtlCol="0" anchor="ctr"/>
          <a:lstStyle>
            <a:lvl1pPr algn="ctr">
              <a:defRPr sz="1100" b="0" i="0">
                <a:solidFill>
                  <a:schemeClr val="tx1">
                    <a:lumMod val="50000"/>
                    <a:lumOff val="50000"/>
                  </a:schemeClr>
                </a:solidFill>
                <a:latin typeface="Tahoma"/>
                <a:cs typeface="Tahoma"/>
              </a:defRPr>
            </a:lvl1pPr>
          </a:lstStyle>
          <a:p>
            <a:fld id="{526A3F9C-04C9-B54E-8278-DD8551C57E2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81000" y="6400800"/>
            <a:ext cx="2057400" cy="169277"/>
          </a:xfrm>
          <a:prstGeom prst="rect">
            <a:avLst/>
          </a:prstGeom>
          <a:noFill/>
        </p:spPr>
        <p:txBody>
          <a:bodyPr wrap="square" bIns="0" rtlCol="0">
            <a:spAutoFit/>
          </a:bodyPr>
          <a:lstStyle/>
          <a:p>
            <a:r>
              <a:rPr lang="en-US" sz="800" dirty="0">
                <a:solidFill>
                  <a:srgbClr val="7F7F7F"/>
                </a:solidFill>
                <a:latin typeface="Tahoma"/>
                <a:cs typeface="Tahoma"/>
              </a:rPr>
              <a:t>© </a:t>
            </a:r>
            <a:r>
              <a:rPr lang="en-US" sz="800" dirty="0" err="1">
                <a:solidFill>
                  <a:srgbClr val="7F7F7F"/>
                </a:solidFill>
                <a:latin typeface="Tahoma"/>
                <a:cs typeface="Tahoma"/>
              </a:rPr>
              <a:t>Inmarsat</a:t>
            </a:r>
            <a:r>
              <a:rPr lang="en-US" sz="800" dirty="0">
                <a:solidFill>
                  <a:srgbClr val="7F7F7F"/>
                </a:solidFill>
                <a:latin typeface="Tahoma"/>
                <a:cs typeface="Tahoma"/>
              </a:rPr>
              <a:t> confidential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8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spcBef>
          <a:spcPct val="0"/>
        </a:spcBef>
        <a:buNone/>
        <a:defRPr sz="3200" b="1" i="0" kern="1200">
          <a:solidFill>
            <a:srgbClr val="002B52"/>
          </a:solidFill>
          <a:latin typeface="Tahoma"/>
          <a:ea typeface="+mj-ea"/>
          <a:cs typeface="Tahoma"/>
        </a:defRPr>
      </a:lvl1pPr>
    </p:titleStyle>
    <p:bodyStyle>
      <a:lvl1pPr marL="180000" indent="-180000" algn="l" defTabSz="457200" rtl="0" eaLnBrk="1" latinLnBrk="0" hangingPunct="1">
        <a:spcBef>
          <a:spcPct val="20000"/>
        </a:spcBef>
        <a:spcAft>
          <a:spcPts val="500"/>
        </a:spcAft>
        <a:buFontTx/>
        <a:buBlip>
          <a:blip r:embed="rId10"/>
        </a:buBlip>
        <a:defRPr sz="2400" b="0" i="0" kern="1200">
          <a:solidFill>
            <a:schemeClr val="tx1">
              <a:lumMod val="85000"/>
              <a:lumOff val="15000"/>
            </a:schemeClr>
          </a:solidFill>
          <a:latin typeface="Tahoma"/>
          <a:ea typeface="+mn-ea"/>
          <a:cs typeface="Tahoma"/>
        </a:defRPr>
      </a:lvl1pPr>
      <a:lvl2pPr marL="360000" indent="-180000" algn="l" defTabSz="457200" rtl="0" eaLnBrk="1" latinLnBrk="0" hangingPunct="1">
        <a:spcBef>
          <a:spcPct val="20000"/>
        </a:spcBef>
        <a:spcAft>
          <a:spcPts val="500"/>
        </a:spcAft>
        <a:buClr>
          <a:srgbClr val="18BFDF"/>
        </a:buClr>
        <a:buSzPct val="80000"/>
        <a:buFont typeface="Lucida Grande"/>
        <a:buChar char="•"/>
        <a:defRPr sz="2000" b="0" i="0" kern="1200">
          <a:solidFill>
            <a:schemeClr val="tx1">
              <a:lumMod val="85000"/>
              <a:lumOff val="15000"/>
            </a:schemeClr>
          </a:solidFill>
          <a:latin typeface="Tahoma"/>
          <a:ea typeface="+mn-ea"/>
          <a:cs typeface="Tahoma"/>
        </a:defRPr>
      </a:lvl2pPr>
      <a:lvl3pPr marL="540000" indent="-180000" algn="l" defTabSz="457200" rtl="0" eaLnBrk="1" latinLnBrk="0" hangingPunct="1">
        <a:spcBef>
          <a:spcPct val="20000"/>
        </a:spcBef>
        <a:spcAft>
          <a:spcPts val="500"/>
        </a:spcAft>
        <a:buClr>
          <a:schemeClr val="tx1">
            <a:lumMod val="65000"/>
            <a:lumOff val="35000"/>
          </a:schemeClr>
        </a:buClr>
        <a:buSzPct val="80000"/>
        <a:buFont typeface="Lucida Grande"/>
        <a:buChar char="•"/>
        <a:defRPr sz="1600" b="0" i="0" kern="1200">
          <a:solidFill>
            <a:schemeClr val="tx1">
              <a:lumMod val="85000"/>
              <a:lumOff val="15000"/>
            </a:schemeClr>
          </a:solidFill>
          <a:latin typeface="Tahoma"/>
          <a:ea typeface="+mn-ea"/>
          <a:cs typeface="Tahoma"/>
        </a:defRPr>
      </a:lvl3pPr>
      <a:lvl4pPr marL="720000" indent="-180000" algn="l" defTabSz="457200" rtl="0" eaLnBrk="1" latinLnBrk="0" hangingPunct="1">
        <a:spcBef>
          <a:spcPct val="20000"/>
        </a:spcBef>
        <a:spcAft>
          <a:spcPts val="500"/>
        </a:spcAft>
        <a:buClr>
          <a:schemeClr val="tx1">
            <a:lumMod val="65000"/>
            <a:lumOff val="35000"/>
          </a:schemeClr>
        </a:buClr>
        <a:buSzPct val="80000"/>
        <a:buFont typeface="Lucida Grande"/>
        <a:buChar char="•"/>
        <a:defRPr sz="1600" b="0" i="0" kern="1200">
          <a:solidFill>
            <a:schemeClr val="tx1">
              <a:lumMod val="85000"/>
              <a:lumOff val="15000"/>
            </a:schemeClr>
          </a:solidFill>
          <a:latin typeface="Tahoma"/>
          <a:ea typeface="+mn-ea"/>
          <a:cs typeface="Tahoma"/>
        </a:defRPr>
      </a:lvl4pPr>
      <a:lvl5pPr marL="900000" indent="-180000" algn="l" defTabSz="457200" rtl="0" eaLnBrk="1" latinLnBrk="0" hangingPunct="1">
        <a:spcBef>
          <a:spcPct val="20000"/>
        </a:spcBef>
        <a:spcAft>
          <a:spcPts val="500"/>
        </a:spcAft>
        <a:buClr>
          <a:schemeClr val="tx1">
            <a:lumMod val="65000"/>
            <a:lumOff val="35000"/>
          </a:schemeClr>
        </a:buClr>
        <a:buSzPct val="80000"/>
        <a:buFont typeface="Lucida Grande"/>
        <a:buChar char="•"/>
        <a:defRPr sz="1400" b="0" i="0" kern="1200">
          <a:solidFill>
            <a:schemeClr val="tx1">
              <a:lumMod val="85000"/>
              <a:lumOff val="15000"/>
            </a:schemeClr>
          </a:solidFill>
          <a:latin typeface="Tahoma"/>
          <a:ea typeface="+mn-ea"/>
          <a:cs typeface="Tahom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jpeg"/><Relationship Id="rId5" Type="http://schemas.openxmlformats.org/officeDocument/2006/relationships/image" Target="../media/image13.png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marsat.com/" TargetMode="External"/><Relationship Id="rId2" Type="http://schemas.openxmlformats.org/officeDocument/2006/relationships/hyperlink" Target="mailto:arno.vanderkraan@inmarsat.com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3276601"/>
            <a:ext cx="7543800" cy="512439"/>
          </a:xfrm>
        </p:spPr>
        <p:txBody>
          <a:bodyPr>
            <a:noAutofit/>
          </a:bodyPr>
          <a:lstStyle/>
          <a:p>
            <a:r>
              <a:rPr lang="en-US" dirty="0" smtClean="0"/>
              <a:t>Inmarsat Roaming</a:t>
            </a:r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143000" y="4077072"/>
            <a:ext cx="7543800" cy="1440160"/>
          </a:xfrm>
          <a:prstGeom prst="rect">
            <a:avLst/>
          </a:prstGeom>
        </p:spPr>
        <p:txBody>
          <a:bodyPr vert="horz" lIns="0" tIns="45720" rIns="91440" bIns="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b="1" i="0" kern="1200" cap="none">
                <a:solidFill>
                  <a:srgbClr val="002B52"/>
                </a:solidFill>
                <a:latin typeface="Tahoma"/>
                <a:ea typeface="+mj-ea"/>
                <a:cs typeface="Tahoma"/>
              </a:defRPr>
            </a:lvl1pPr>
          </a:lstStyle>
          <a:p>
            <a:r>
              <a:rPr lang="en-US" dirty="0" smtClean="0">
                <a:solidFill>
                  <a:srgbClr val="18B4CE"/>
                </a:solidFill>
              </a:rPr>
              <a:t>Disaster Response Working Group</a:t>
            </a:r>
          </a:p>
          <a:p>
            <a:endParaRPr lang="en-US" sz="2800" dirty="0" smtClean="0">
              <a:solidFill>
                <a:srgbClr val="18B4CE"/>
              </a:solidFill>
            </a:endParaRPr>
          </a:p>
          <a:p>
            <a:r>
              <a:rPr lang="en-US" sz="1600" dirty="0" smtClean="0">
                <a:solidFill>
                  <a:srgbClr val="18B4CE"/>
                </a:solidFill>
              </a:rPr>
              <a:t>24/25 June 2014</a:t>
            </a:r>
            <a:endParaRPr lang="en-US" sz="1600" dirty="0">
              <a:solidFill>
                <a:srgbClr val="18B4C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5063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 txBox="1">
            <a:spLocks/>
          </p:cNvSpPr>
          <p:nvPr/>
        </p:nvSpPr>
        <p:spPr>
          <a:xfrm>
            <a:off x="457200" y="0"/>
            <a:ext cx="8229600" cy="762000"/>
          </a:xfrm>
          <a:prstGeom prst="rect">
            <a:avLst/>
          </a:prstGeom>
        </p:spPr>
        <p:txBody>
          <a:bodyPr vert="horz" lIns="0" tIns="45720" rIns="91440" bIns="0" rtlCol="0" anchor="b">
            <a:normAutofit fontScale="97500"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B52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Our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rgbClr val="002B52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 business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2B52"/>
              </a:solidFill>
              <a:effectLst/>
              <a:uLnTx/>
              <a:uFillTx/>
              <a:latin typeface="Tahoma"/>
              <a:ea typeface="+mj-ea"/>
              <a:cs typeface="Tahom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838200"/>
            <a:ext cx="8229600" cy="1015663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r>
              <a:rPr lang="en-US" sz="2400" b="1" dirty="0" smtClean="0">
                <a:solidFill>
                  <a:srgbClr val="18BFDF"/>
                </a:solidFill>
                <a:latin typeface="Tahoma"/>
                <a:cs typeface="Tahoma"/>
              </a:rPr>
              <a:t>Mission-critical communications where terrestrial networks are unreliable or don’t exist</a:t>
            </a:r>
          </a:p>
          <a:p>
            <a:endParaRPr lang="en-US" dirty="0"/>
          </a:p>
        </p:txBody>
      </p:sp>
      <p:pic>
        <p:nvPicPr>
          <p:cNvPr id="5" name="Picture 8" descr="Foot Ridg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43025" y="2204864"/>
            <a:ext cx="2033588" cy="272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Hull Fron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41713" y="2204864"/>
            <a:ext cx="2051050" cy="270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0" descr="Sun Engin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35638" y="2208039"/>
            <a:ext cx="2005012" cy="271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3505200" y="63404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0" i="0">
                <a:solidFill>
                  <a:schemeClr val="tx1">
                    <a:lumMod val="50000"/>
                    <a:lumOff val="50000"/>
                  </a:schemeClr>
                </a:solidFill>
                <a:latin typeface="Tahoma"/>
                <a:cs typeface="Tahoma"/>
              </a:defRPr>
            </a:lvl1pPr>
          </a:lstStyle>
          <a:p>
            <a:fld id="{526A3F9C-04C9-B54E-8278-DD8551C57E23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1187624" y="173060"/>
            <a:ext cx="3919661" cy="591644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About Inmarsat</a:t>
            </a:r>
            <a:endParaRPr lang="en-US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3" name="Content Placeholder 12"/>
          <p:cNvSpPr>
            <a:spLocks noGrp="1"/>
          </p:cNvSpPr>
          <p:nvPr>
            <p:ph sz="half" idx="1"/>
          </p:nvPr>
        </p:nvSpPr>
        <p:spPr>
          <a:xfrm>
            <a:off x="4283968" y="1340768"/>
            <a:ext cx="4320480" cy="4752528"/>
          </a:xfrm>
        </p:spPr>
        <p:txBody>
          <a:bodyPr>
            <a:noAutofit/>
          </a:bodyPr>
          <a:lstStyle/>
          <a:p>
            <a:pPr marL="360000" lvl="2">
              <a:buBlip>
                <a:blip r:embed="rId3"/>
              </a:buBlip>
            </a:pPr>
            <a:r>
              <a:rPr lang="en-GB" sz="1800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Inmarsat was born out of the need for communication </a:t>
            </a:r>
            <a:r>
              <a:rPr lang="en-GB" sz="180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save </a:t>
            </a:r>
            <a:r>
              <a:rPr lang="en-GB" sz="1800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lives at sea</a:t>
            </a:r>
          </a:p>
          <a:p>
            <a:pPr marL="360000" lvl="2">
              <a:buBlip>
                <a:blip r:embed="rId3"/>
              </a:buBlip>
            </a:pPr>
            <a:r>
              <a:rPr lang="en-GB" sz="1800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MSS Market </a:t>
            </a:r>
            <a:r>
              <a:rPr lang="en-GB" sz="1800" dirty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leader </a:t>
            </a:r>
            <a:r>
              <a:rPr lang="en-GB" sz="1800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30+ years </a:t>
            </a:r>
          </a:p>
          <a:p>
            <a:pPr marL="360000" lvl="2">
              <a:buBlip>
                <a:blip r:embed="rId3"/>
              </a:buBlip>
            </a:pPr>
            <a:r>
              <a:rPr lang="en-GB" sz="1800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 Geostationary satellites in operation, with additional 3 in delivery</a:t>
            </a:r>
          </a:p>
          <a:p>
            <a:pPr marL="360000" lvl="2">
              <a:buBlip>
                <a:blip r:embed="rId3"/>
              </a:buBlip>
            </a:pPr>
            <a:r>
              <a:rPr lang="en-GB" sz="1800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Global service coverage</a:t>
            </a:r>
          </a:p>
          <a:p>
            <a:pPr marL="540000" lvl="3">
              <a:buBlip>
                <a:blip r:embed="rId3"/>
              </a:buBlip>
            </a:pPr>
            <a:r>
              <a:rPr lang="en-GB" sz="1400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Broadband data, Voice, text and M2M</a:t>
            </a:r>
          </a:p>
          <a:p>
            <a:pPr marL="540000" lvl="3">
              <a:buBlip>
                <a:blip r:embed="rId3"/>
              </a:buBlip>
            </a:pPr>
            <a:r>
              <a:rPr lang="en-GB" sz="1400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Average 99.9% availability</a:t>
            </a:r>
            <a:br>
              <a:rPr lang="en-GB" sz="1400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GB" sz="1400" dirty="0" smtClean="0">
              <a:solidFill>
                <a:schemeClr val="tx2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60000" lvl="2">
              <a:buBlip>
                <a:blip r:embed="rId3"/>
              </a:buBlip>
            </a:pPr>
            <a:r>
              <a:rPr lang="en-GB" sz="1800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Trusted partner and sponsor of Telecoms Sans Frontier (TSF)</a:t>
            </a:r>
            <a:br>
              <a:rPr lang="en-GB" sz="1800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GB" sz="1800" dirty="0" smtClean="0">
              <a:solidFill>
                <a:schemeClr val="tx2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60000" lvl="2">
              <a:buBlip>
                <a:blip r:embed="rId3"/>
              </a:buBlip>
            </a:pPr>
            <a:r>
              <a:rPr lang="en-GB" sz="1800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Red Cross, UN, ANSUR (recently appointed by BNPB) etc...</a:t>
            </a:r>
          </a:p>
          <a:p>
            <a:pPr marL="531813" lvl="3" indent="-354013">
              <a:spcAft>
                <a:spcPts val="700"/>
              </a:spcAft>
            </a:pPr>
            <a:endParaRPr lang="en-GB" sz="2000" dirty="0" smtClean="0">
              <a:solidFill>
                <a:srgbClr val="002B52"/>
              </a:solidFill>
            </a:endParaRPr>
          </a:p>
          <a:p>
            <a:pPr marL="531813" lvl="3" indent="-354013">
              <a:spcAft>
                <a:spcPts val="700"/>
              </a:spcAft>
            </a:pPr>
            <a:endParaRPr lang="en-GB" sz="2000" dirty="0" smtClean="0">
              <a:solidFill>
                <a:srgbClr val="002B52"/>
              </a:solidFill>
            </a:endParaRPr>
          </a:p>
          <a:p>
            <a:pPr marL="531813" lvl="4" indent="-354013">
              <a:spcAft>
                <a:spcPts val="700"/>
              </a:spcAft>
            </a:pPr>
            <a:endParaRPr lang="en-GB" sz="2000" dirty="0" smtClean="0">
              <a:solidFill>
                <a:srgbClr val="002B52"/>
              </a:solidFill>
            </a:endParaRPr>
          </a:p>
          <a:p>
            <a:pPr marL="531813" lvl="3" indent="-354013">
              <a:spcAft>
                <a:spcPts val="700"/>
              </a:spcAft>
            </a:pPr>
            <a:endParaRPr lang="en-GB" sz="2000" dirty="0" smtClean="0">
              <a:solidFill>
                <a:srgbClr val="002B52"/>
              </a:solidFill>
            </a:endParaRPr>
          </a:p>
          <a:p>
            <a:pPr marL="531813" indent="-354013">
              <a:spcAft>
                <a:spcPts val="700"/>
              </a:spcAft>
            </a:pP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957064" y="755412"/>
            <a:ext cx="5271120" cy="369332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pPr algn="ctr"/>
            <a:r>
              <a:rPr lang="en-US" sz="2400" b="1" dirty="0">
                <a:solidFill>
                  <a:srgbClr val="18B4CE"/>
                </a:solidFill>
                <a:latin typeface="Tahoma"/>
                <a:cs typeface="Tahoma"/>
              </a:rPr>
              <a:t>The mobile satellite company™</a:t>
            </a:r>
            <a:endParaRPr lang="en-US" sz="2000" dirty="0">
              <a:solidFill>
                <a:srgbClr val="18B4CE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66400"/>
            <a:ext cx="648000" cy="648000"/>
          </a:xfrm>
          <a:prstGeom prst="rect">
            <a:avLst/>
          </a:prstGeom>
          <a:effectLst/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231478"/>
            <a:ext cx="3264364" cy="489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867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 txBox="1">
            <a:spLocks/>
          </p:cNvSpPr>
          <p:nvPr/>
        </p:nvSpPr>
        <p:spPr>
          <a:xfrm>
            <a:off x="457200" y="0"/>
            <a:ext cx="8229600" cy="762000"/>
          </a:xfrm>
          <a:prstGeom prst="rect">
            <a:avLst/>
          </a:prstGeom>
        </p:spPr>
        <p:txBody>
          <a:bodyPr vert="horz" lIns="0" tIns="45720" rIns="91440" bIns="0" rtlCol="0" anchor="b">
            <a:normAutofit fontScale="97500"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B52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Global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rgbClr val="002B52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 mobile broadband coverage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2B52"/>
              </a:solidFill>
              <a:effectLst/>
              <a:uLnTx/>
              <a:uFillTx/>
              <a:latin typeface="Tahoma"/>
              <a:ea typeface="+mj-ea"/>
              <a:cs typeface="Tahoma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827584" y="5872162"/>
            <a:ext cx="38163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This map depicts Inmarsat’s expectations of coverage, but does not represent a guarantee of service. The availability of service at the edge of coverage fluctuates depending on various conditions.</a:t>
            </a:r>
          </a:p>
        </p:txBody>
      </p:sp>
      <p:pic>
        <p:nvPicPr>
          <p:cNvPr id="7" name="Picture 3" descr="I-4 sats coverage post repositioni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584" y="1136650"/>
            <a:ext cx="7421842" cy="459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3505200" y="63404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0" i="0">
                <a:solidFill>
                  <a:schemeClr val="tx1">
                    <a:lumMod val="50000"/>
                    <a:lumOff val="50000"/>
                  </a:schemeClr>
                </a:solidFill>
                <a:latin typeface="Tahoma"/>
                <a:cs typeface="Tahoma"/>
              </a:defRPr>
            </a:lvl1pPr>
          </a:lstStyle>
          <a:p>
            <a:fld id="{526A3F9C-04C9-B54E-8278-DD8551C57E23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Our network services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381000" y="838200"/>
            <a:ext cx="8229600" cy="369332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r>
              <a:rPr lang="en-US" sz="2400" b="1" dirty="0" smtClean="0">
                <a:solidFill>
                  <a:srgbClr val="18BFDF"/>
                </a:solidFill>
                <a:latin typeface="Tahoma"/>
                <a:cs typeface="Tahoma"/>
              </a:rPr>
              <a:t>Voice and broadband data communications</a:t>
            </a:r>
            <a:endParaRPr lang="en-US" sz="2400" b="1" dirty="0">
              <a:solidFill>
                <a:srgbClr val="18BFDF"/>
              </a:solidFill>
              <a:latin typeface="Tahoma"/>
              <a:cs typeface="Tahoma"/>
            </a:endParaRPr>
          </a:p>
        </p:txBody>
      </p:sp>
      <p:sp>
        <p:nvSpPr>
          <p:cNvPr id="21" name="Content Placeholder 12"/>
          <p:cNvSpPr>
            <a:spLocks noGrp="1"/>
          </p:cNvSpPr>
          <p:nvPr>
            <p:ph sz="half" idx="4294967295"/>
          </p:nvPr>
        </p:nvSpPr>
        <p:spPr>
          <a:xfrm>
            <a:off x="1005774" y="4021154"/>
            <a:ext cx="2093732" cy="243218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0000" lvl="2">
              <a:buBlip>
                <a:blip r:embed="rId2"/>
              </a:buBlip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Broadband data </a:t>
            </a:r>
            <a:br>
              <a:rPr lang="en-US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up to 768 kbps</a:t>
            </a:r>
          </a:p>
          <a:p>
            <a:pPr marL="360000" lvl="2">
              <a:buBlip>
                <a:blip r:embed="rId2"/>
              </a:buBlip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Simultaneous voice</a:t>
            </a:r>
          </a:p>
          <a:p>
            <a:pPr marL="360000" lvl="2">
              <a:buBlip>
                <a:blip r:embed="rId2"/>
              </a:buBlip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Through a single compact device</a:t>
            </a:r>
          </a:p>
          <a:p>
            <a:pPr lvl="4"/>
            <a:endParaRPr lang="en-US" dirty="0" smtClean="0"/>
          </a:p>
          <a:p>
            <a:endParaRPr lang="en-US" dirty="0"/>
          </a:p>
        </p:txBody>
      </p:sp>
      <p:sp>
        <p:nvSpPr>
          <p:cNvPr id="23" name="Content Placeholder 12"/>
          <p:cNvSpPr>
            <a:spLocks noGrp="1"/>
          </p:cNvSpPr>
          <p:nvPr>
            <p:ph sz="half" idx="4294967295"/>
          </p:nvPr>
        </p:nvSpPr>
        <p:spPr>
          <a:xfrm>
            <a:off x="5856462" y="4040205"/>
            <a:ext cx="1985963" cy="239641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0000" lvl="2">
              <a:buBlip>
                <a:blip r:embed="rId2"/>
              </a:buBlip>
            </a:pPr>
            <a:r>
              <a:rPr lang="en-US" sz="1500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Broadband data</a:t>
            </a:r>
            <a:br>
              <a:rPr lang="en-US" sz="1500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1500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up to 492kbps </a:t>
            </a:r>
            <a:br>
              <a:rPr lang="en-US" sz="1500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1500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 channel</a:t>
            </a:r>
          </a:p>
          <a:p>
            <a:pPr marL="360000" lvl="2">
              <a:buBlip>
                <a:blip r:embed="rId2"/>
              </a:buBlip>
            </a:pPr>
            <a:r>
              <a:rPr lang="en-US" sz="1500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GPRS and UMTS compatible</a:t>
            </a:r>
          </a:p>
        </p:txBody>
      </p:sp>
      <p:grpSp>
        <p:nvGrpSpPr>
          <p:cNvPr id="2" name="Group 32"/>
          <p:cNvGrpSpPr>
            <a:grpSpLocks/>
          </p:cNvGrpSpPr>
          <p:nvPr/>
        </p:nvGrpSpPr>
        <p:grpSpPr bwMode="auto">
          <a:xfrm>
            <a:off x="5826299" y="1491392"/>
            <a:ext cx="2016125" cy="2451100"/>
            <a:chOff x="3697" y="913"/>
            <a:chExt cx="1270" cy="1544"/>
          </a:xfrm>
        </p:grpSpPr>
        <p:sp>
          <p:nvSpPr>
            <p:cNvPr id="24" name="Rectangle 19"/>
            <p:cNvSpPr>
              <a:spLocks noChangeArrowheads="1"/>
            </p:cNvSpPr>
            <p:nvPr/>
          </p:nvSpPr>
          <p:spPr bwMode="auto">
            <a:xfrm>
              <a:off x="3697" y="913"/>
              <a:ext cx="1270" cy="295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lIns="72000" tIns="36000" rIns="54000" bIns="0"/>
            <a:lstStyle/>
            <a:p>
              <a:pPr algn="ctr" eaLnBrk="1" hangingPunct="1"/>
              <a:endParaRPr lang="en-GB" sz="600" b="1">
                <a:solidFill>
                  <a:schemeClr val="bg1"/>
                </a:solidFill>
                <a:latin typeface="Tahoma" pitchFamily="34" charset="0"/>
                <a:cs typeface="Tahoma" pitchFamily="34" charset="0"/>
              </a:endParaRPr>
            </a:p>
            <a:p>
              <a:pPr algn="ctr" eaLnBrk="1" hangingPunct="1"/>
              <a:r>
                <a:rPr lang="en-GB" sz="1400" b="1">
                  <a:solidFill>
                    <a:schemeClr val="bg1"/>
                  </a:solidFill>
                  <a:latin typeface="Tahoma" pitchFamily="34" charset="0"/>
                  <a:cs typeface="Tahoma" pitchFamily="34" charset="0"/>
                </a:rPr>
                <a:t>SwiftBroadband</a:t>
              </a:r>
            </a:p>
          </p:txBody>
        </p:sp>
        <p:pic>
          <p:nvPicPr>
            <p:cNvPr id="26" name="Picture 27" descr="B0101P 0118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716" y="1275"/>
              <a:ext cx="1251" cy="11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31"/>
          <p:cNvGrpSpPr>
            <a:grpSpLocks/>
          </p:cNvGrpSpPr>
          <p:nvPr/>
        </p:nvGrpSpPr>
        <p:grpSpPr bwMode="auto">
          <a:xfrm>
            <a:off x="3419872" y="1491392"/>
            <a:ext cx="2030413" cy="2466975"/>
            <a:chOff x="2191" y="913"/>
            <a:chExt cx="1279" cy="1554"/>
          </a:xfrm>
        </p:grpSpPr>
        <p:sp>
          <p:nvSpPr>
            <p:cNvPr id="28" name="Rectangle 18"/>
            <p:cNvSpPr>
              <a:spLocks noChangeArrowheads="1"/>
            </p:cNvSpPr>
            <p:nvPr/>
          </p:nvSpPr>
          <p:spPr bwMode="auto">
            <a:xfrm>
              <a:off x="2200" y="913"/>
              <a:ext cx="1270" cy="295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lIns="72000" tIns="36000" rIns="54000" bIns="0"/>
            <a:lstStyle/>
            <a:p>
              <a:pPr algn="ctr" eaLnBrk="1" hangingPunct="1"/>
              <a:endParaRPr lang="en-GB" sz="600" b="1" dirty="0">
                <a:solidFill>
                  <a:schemeClr val="bg1"/>
                </a:solidFill>
                <a:latin typeface="Tahoma" pitchFamily="34" charset="0"/>
                <a:cs typeface="Tahoma" pitchFamily="34" charset="0"/>
              </a:endParaRPr>
            </a:p>
            <a:p>
              <a:pPr algn="ctr" eaLnBrk="1" hangingPunct="1"/>
              <a:r>
                <a:rPr lang="en-GB" sz="1400" b="1" dirty="0">
                  <a:solidFill>
                    <a:schemeClr val="bg1"/>
                  </a:solidFill>
                  <a:latin typeface="Tahoma" pitchFamily="34" charset="0"/>
                  <a:cs typeface="Tahoma" pitchFamily="34" charset="0"/>
                </a:rPr>
                <a:t>FleetBroadband</a:t>
              </a:r>
            </a:p>
          </p:txBody>
        </p:sp>
        <p:pic>
          <p:nvPicPr>
            <p:cNvPr id="30" name="Picture 28" descr="_F2E3936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191" y="1276"/>
              <a:ext cx="1279" cy="1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1" name="Rectangle 16"/>
          <p:cNvSpPr>
            <a:spLocks noChangeArrowheads="1"/>
          </p:cNvSpPr>
          <p:nvPr/>
        </p:nvSpPr>
        <p:spPr bwMode="auto">
          <a:xfrm>
            <a:off x="977199" y="1491392"/>
            <a:ext cx="2016125" cy="468313"/>
          </a:xfrm>
          <a:prstGeom prst="rect">
            <a:avLst/>
          </a:prstGeom>
          <a:solidFill>
            <a:schemeClr val="accent1">
              <a:alpha val="5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 lIns="72000" tIns="36000" rIns="54000" bIns="0"/>
          <a:lstStyle/>
          <a:p>
            <a:pPr algn="ctr" eaLnBrk="1" hangingPunct="1"/>
            <a:endParaRPr lang="en-GB" sz="600" b="1" dirty="0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  <a:p>
            <a:pPr algn="ctr" eaLnBrk="1" hangingPunct="1"/>
            <a:r>
              <a:rPr lang="en-GB" sz="14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BGAN</a:t>
            </a:r>
            <a:endParaRPr lang="en-GB" sz="1400" b="1" dirty="0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32" name="Picture 21" descr="IMG_830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05774" y="2056542"/>
            <a:ext cx="1979613" cy="188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Content Placeholder 12"/>
          <p:cNvSpPr>
            <a:spLocks noGrp="1"/>
          </p:cNvSpPr>
          <p:nvPr>
            <p:ph sz="half" idx="4294967295"/>
          </p:nvPr>
        </p:nvSpPr>
        <p:spPr>
          <a:xfrm>
            <a:off x="3419872" y="4040205"/>
            <a:ext cx="2093732" cy="243218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0000" lvl="2">
              <a:buBlip>
                <a:blip r:embed="rId2"/>
              </a:buBlip>
            </a:pPr>
            <a:r>
              <a:rPr lang="en-US" sz="1700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Broadband data </a:t>
            </a:r>
            <a:br>
              <a:rPr lang="en-US" sz="1700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1700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up to 492kbps</a:t>
            </a:r>
          </a:p>
          <a:p>
            <a:pPr marL="360000" lvl="2">
              <a:buBlip>
                <a:blip r:embed="rId2"/>
              </a:buBlip>
            </a:pPr>
            <a:r>
              <a:rPr lang="en-US" sz="1700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Accessible through</a:t>
            </a:r>
            <a:br>
              <a:rPr lang="en-US" sz="1700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1700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compact antenna</a:t>
            </a:r>
          </a:p>
          <a:p>
            <a:pPr lvl="4"/>
            <a:endParaRPr lang="en-US" dirty="0" smtClean="0"/>
          </a:p>
          <a:p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3505200" y="63404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0" i="0">
                <a:solidFill>
                  <a:schemeClr val="tx1">
                    <a:lumMod val="50000"/>
                    <a:lumOff val="50000"/>
                  </a:schemeClr>
                </a:solidFill>
                <a:latin typeface="Tahoma"/>
                <a:cs typeface="Tahoma"/>
              </a:defRPr>
            </a:lvl1pPr>
          </a:lstStyle>
          <a:p>
            <a:fld id="{526A3F9C-04C9-B54E-8278-DD8551C57E23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 txBox="1">
            <a:spLocks/>
          </p:cNvSpPr>
          <p:nvPr/>
        </p:nvSpPr>
        <p:spPr>
          <a:xfrm>
            <a:off x="457200" y="0"/>
            <a:ext cx="8229600" cy="762000"/>
          </a:xfrm>
          <a:prstGeom prst="rect">
            <a:avLst/>
          </a:prstGeom>
        </p:spPr>
        <p:txBody>
          <a:bodyPr vert="horz" lIns="0" tIns="45720" rIns="91440" bIns="0" rtlCol="0" anchor="b">
            <a:normAutofit fontScale="97500"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B52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>IsatPhone Pro 1 &amp; 2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2B52"/>
              </a:solidFill>
              <a:effectLst/>
              <a:uLnTx/>
              <a:uFillTx/>
              <a:latin typeface="Tahoma"/>
              <a:ea typeface="+mj-ea"/>
              <a:cs typeface="Tahom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838200"/>
            <a:ext cx="8229600" cy="646331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r>
              <a:rPr lang="en-US" sz="2400" b="1" dirty="0" smtClean="0">
                <a:solidFill>
                  <a:srgbClr val="18BFDF"/>
                </a:solidFill>
                <a:latin typeface="Tahoma"/>
                <a:cs typeface="Tahoma"/>
              </a:rPr>
              <a:t>Our global handheld satellite phone</a:t>
            </a:r>
          </a:p>
          <a:p>
            <a:endParaRPr lang="en-US" dirty="0"/>
          </a:p>
        </p:txBody>
      </p:sp>
      <p:pic>
        <p:nvPicPr>
          <p:cNvPr id="5" name="Picture 3" descr="Laying Down - all icons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512" y="1714500"/>
            <a:ext cx="4143375" cy="459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ontent Placeholder 12"/>
          <p:cNvSpPr txBox="1">
            <a:spLocks/>
          </p:cNvSpPr>
          <p:nvPr/>
        </p:nvSpPr>
        <p:spPr>
          <a:xfrm>
            <a:off x="1331912" y="1422975"/>
            <a:ext cx="5811837" cy="345638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80000" marR="0" lvl="3" indent="-1800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50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r>
              <a:rPr lang="en-US" sz="2000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/>
                <a:cs typeface="Tahoma"/>
              </a:rPr>
              <a:t>Voice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/>
                <a:cs typeface="Tahoma"/>
              </a:rPr>
              <a:t>, text and email messaging, GPS</a:t>
            </a:r>
          </a:p>
          <a:p>
            <a:pPr marL="180000" marR="0" lvl="3" indent="-1800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50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Longest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battery life in the market</a:t>
            </a:r>
          </a:p>
          <a:p>
            <a:pPr marL="180000" marR="0" lvl="3" indent="-1800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50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r>
              <a:rPr lang="en-US" sz="2000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/>
                <a:cs typeface="Tahoma"/>
              </a:rPr>
              <a:t>Only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/>
                <a:cs typeface="Tahoma"/>
              </a:rPr>
              <a:t> global handheld to support Bluetooth</a:t>
            </a:r>
          </a:p>
          <a:p>
            <a:pPr marL="180000" marR="0" lvl="3" indent="-1800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50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r>
              <a:rPr lang="en-US" sz="2000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/>
                <a:cs typeface="Tahoma"/>
              </a:rPr>
              <a:t>Competitively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/>
                <a:cs typeface="Tahoma"/>
              </a:rPr>
              <a:t> priced handset and airtime</a:t>
            </a:r>
          </a:p>
          <a:p>
            <a:pPr marL="180000" marR="0" lvl="3" indent="-1800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50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Full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range of accessories and docking stations</a:t>
            </a:r>
          </a:p>
          <a:p>
            <a:pPr marL="180000" marR="0" lvl="3" indent="-1800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50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r>
              <a:rPr lang="en-US" sz="2000" noProof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/>
                <a:cs typeface="Tahoma"/>
              </a:rPr>
              <a:t>2G/3G based service</a:t>
            </a:r>
            <a:endParaRPr kumimoji="0" lang="en-US" sz="2000" b="0" i="0" u="none" strike="noStrike" kern="1200" cap="none" spc="0" normalizeH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  <a:p>
            <a:pPr marL="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50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3505200" y="63404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0" i="0">
                <a:solidFill>
                  <a:schemeClr val="tx1">
                    <a:lumMod val="50000"/>
                    <a:lumOff val="50000"/>
                  </a:schemeClr>
                </a:solidFill>
                <a:latin typeface="Tahoma"/>
                <a:cs typeface="Tahoma"/>
              </a:defRPr>
            </a:lvl1pPr>
          </a:lstStyle>
          <a:p>
            <a:fld id="{526A3F9C-04C9-B54E-8278-DD8551C57E23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9" name="Picture 8" descr="C:\Users\moniqb\AppData\Local\Microsoft\Windows\Temporary Internet Files\Content.Outlook\9U0U3XJY\fron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762000"/>
            <a:ext cx="1990389" cy="4104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888062"/>
            <a:ext cx="3707904" cy="2341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624" y="331986"/>
            <a:ext cx="7535272" cy="432718"/>
          </a:xfrm>
        </p:spPr>
        <p:txBody>
          <a:bodyPr>
            <a:noAutofit/>
          </a:bodyPr>
          <a:lstStyle/>
          <a:p>
            <a:r>
              <a:rPr lang="en-GB" sz="2700" dirty="0" smtClean="0"/>
              <a:t>IsatHub </a:t>
            </a:r>
            <a:r>
              <a:rPr lang="en-GB" sz="2000" dirty="0" smtClean="0"/>
              <a:t>(Q3 2014)</a:t>
            </a:r>
            <a:endParaRPr lang="en-GB" sz="2000" dirty="0"/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3567" y="1124744"/>
            <a:ext cx="5445959" cy="5112568"/>
          </a:xfrm>
        </p:spPr>
        <p:txBody>
          <a:bodyPr>
            <a:noAutofit/>
          </a:bodyPr>
          <a:lstStyle/>
          <a:p>
            <a:pPr marL="531813" lvl="2" indent="-354013">
              <a:lnSpc>
                <a:spcPct val="150000"/>
              </a:lnSpc>
              <a:buBlip>
                <a:blip r:embed="rId4"/>
              </a:buBlip>
            </a:pPr>
            <a:r>
              <a:rPr lang="en-US" sz="2400" dirty="0">
                <a:solidFill>
                  <a:srgbClr val="002B52"/>
                </a:solidFill>
              </a:rPr>
              <a:t>Real-time IP data  </a:t>
            </a:r>
            <a:r>
              <a:rPr lang="en-US" sz="2400" dirty="0" smtClean="0">
                <a:solidFill>
                  <a:srgbClr val="002B52"/>
                </a:solidFill>
              </a:rPr>
              <a:t>384/240kbps</a:t>
            </a:r>
            <a:endParaRPr lang="en-US" sz="2400" dirty="0">
              <a:solidFill>
                <a:srgbClr val="002B52"/>
              </a:solidFill>
            </a:endParaRPr>
          </a:p>
          <a:p>
            <a:pPr marL="531813" lvl="2" indent="-354013">
              <a:lnSpc>
                <a:spcPct val="150000"/>
              </a:lnSpc>
              <a:buBlip>
                <a:blip r:embed="rId4"/>
              </a:buBlip>
            </a:pPr>
            <a:r>
              <a:rPr lang="en-US" sz="2400" dirty="0" smtClean="0">
                <a:solidFill>
                  <a:srgbClr val="002B52"/>
                </a:solidFill>
              </a:rPr>
              <a:t>Compact and </a:t>
            </a:r>
            <a:r>
              <a:rPr lang="en-US" sz="2400" dirty="0">
                <a:solidFill>
                  <a:srgbClr val="002B52"/>
                </a:solidFill>
              </a:rPr>
              <a:t>lightweight</a:t>
            </a:r>
          </a:p>
          <a:p>
            <a:pPr marL="531813" lvl="2" indent="-354013">
              <a:lnSpc>
                <a:spcPct val="150000"/>
              </a:lnSpc>
              <a:buBlip>
                <a:blip r:embed="rId4"/>
              </a:buBlip>
            </a:pPr>
            <a:r>
              <a:rPr lang="en-US" sz="2400" dirty="0" smtClean="0">
                <a:solidFill>
                  <a:srgbClr val="002B52"/>
                </a:solidFill>
              </a:rPr>
              <a:t>Easy </a:t>
            </a:r>
            <a:r>
              <a:rPr lang="en-US" sz="2400" dirty="0">
                <a:solidFill>
                  <a:srgbClr val="002B52"/>
                </a:solidFill>
              </a:rPr>
              <a:t>to </a:t>
            </a:r>
            <a:r>
              <a:rPr lang="en-US" sz="2400" dirty="0" smtClean="0">
                <a:solidFill>
                  <a:srgbClr val="002B52"/>
                </a:solidFill>
              </a:rPr>
              <a:t>use</a:t>
            </a:r>
          </a:p>
          <a:p>
            <a:pPr marL="531813" lvl="2" indent="-354013">
              <a:lnSpc>
                <a:spcPct val="150000"/>
              </a:lnSpc>
              <a:buBlip>
                <a:blip r:embed="rId4"/>
              </a:buBlip>
            </a:pPr>
            <a:r>
              <a:rPr lang="en-US" sz="2400" dirty="0" smtClean="0">
                <a:solidFill>
                  <a:srgbClr val="002B52"/>
                </a:solidFill>
              </a:rPr>
              <a:t>Android/Apple control &amp; voice apps</a:t>
            </a:r>
          </a:p>
          <a:p>
            <a:pPr marL="531813" lvl="2" indent="-354013">
              <a:lnSpc>
                <a:spcPct val="150000"/>
              </a:lnSpc>
              <a:buBlip>
                <a:blip r:embed="rId4"/>
              </a:buBlip>
            </a:pPr>
            <a:r>
              <a:rPr lang="nl-NL" sz="2400" dirty="0" smtClean="0">
                <a:solidFill>
                  <a:srgbClr val="002B52"/>
                </a:solidFill>
              </a:rPr>
              <a:t>Multiple users, one device</a:t>
            </a:r>
            <a:endParaRPr lang="en-US" sz="2400" dirty="0">
              <a:solidFill>
                <a:srgbClr val="002B52"/>
              </a:solidFill>
            </a:endParaRPr>
          </a:p>
          <a:p>
            <a:pPr marL="531813" lvl="2" indent="-354013">
              <a:lnSpc>
                <a:spcPct val="150000"/>
              </a:lnSpc>
              <a:buBlip>
                <a:blip r:embed="rId4"/>
              </a:buBlip>
            </a:pPr>
            <a:endParaRPr lang="en-US" sz="2400" dirty="0">
              <a:solidFill>
                <a:srgbClr val="002B52"/>
              </a:solidFill>
            </a:endParaRPr>
          </a:p>
          <a:p>
            <a:pPr marL="531813" lvl="2" indent="-354013">
              <a:lnSpc>
                <a:spcPct val="150000"/>
              </a:lnSpc>
              <a:buBlip>
                <a:blip r:embed="rId4"/>
              </a:buBlip>
            </a:pPr>
            <a:endParaRPr lang="nl-NL" sz="2400" dirty="0" smtClean="0">
              <a:solidFill>
                <a:srgbClr val="002B52"/>
              </a:solidFill>
            </a:endParaRPr>
          </a:p>
          <a:p>
            <a:pPr marL="531813" lvl="2" indent="-354013">
              <a:lnSpc>
                <a:spcPct val="150000"/>
              </a:lnSpc>
              <a:buBlip>
                <a:blip r:embed="rId4"/>
              </a:buBlip>
            </a:pPr>
            <a:endParaRPr lang="en-US" sz="2400" dirty="0">
              <a:solidFill>
                <a:srgbClr val="002B52"/>
              </a:solidFill>
            </a:endParaRPr>
          </a:p>
        </p:txBody>
      </p:sp>
      <p:pic>
        <p:nvPicPr>
          <p:cNvPr id="50" name="Picture 4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66400"/>
            <a:ext cx="648000" cy="648000"/>
          </a:xfrm>
          <a:prstGeom prst="rect">
            <a:avLst/>
          </a:prstGeom>
          <a:effectLst/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9526" y="1804775"/>
            <a:ext cx="2419545" cy="8903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249" y="5229200"/>
            <a:ext cx="3118283" cy="891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057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3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3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3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2060"/>
                </a:solidFill>
              </a:rPr>
              <a:t>Inmarsat Roaming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6A3F9C-04C9-B54E-8278-DD8551C57E23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20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A3F9C-04C9-B54E-8278-DD8551C57E23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Inmarsat Roaming</a:t>
            </a:r>
            <a:endParaRPr lang="en-GB" dirty="0">
              <a:solidFill>
                <a:srgbClr val="00206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447800"/>
            <a:ext cx="8435280" cy="5229225"/>
          </a:xfrm>
        </p:spPr>
        <p:txBody>
          <a:bodyPr>
            <a:normAutofit/>
          </a:bodyPr>
          <a:lstStyle/>
          <a:p>
            <a:pPr marL="180000" lvl="1" fontAlgn="base">
              <a:buBlip>
                <a:blip r:embed="rId2"/>
              </a:buBlip>
            </a:pPr>
            <a:r>
              <a:rPr lang="nl-NL" sz="2100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MNOs can use own SIM cards in our terminals to access the Inmarsat Satellite network through a standard GSMA Roaming agreement</a:t>
            </a:r>
          </a:p>
          <a:p>
            <a:pPr marL="360000" lvl="2" fontAlgn="base">
              <a:buBlip>
                <a:blip r:embed="rId2"/>
              </a:buBlip>
            </a:pPr>
            <a:r>
              <a:rPr lang="nl-NL" sz="1700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AA12/AA13 etc...</a:t>
            </a:r>
            <a:br>
              <a:rPr lang="nl-NL" sz="1700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nl-NL" sz="1700" dirty="0" smtClean="0">
              <a:solidFill>
                <a:schemeClr val="tx2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80000" lvl="1" fontAlgn="base">
              <a:buBlip>
                <a:blip r:embed="rId2"/>
              </a:buBlip>
            </a:pPr>
            <a:r>
              <a:rPr lang="nl-NL" sz="2100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 is ubiquitious and reliable coverage via satellite</a:t>
            </a:r>
          </a:p>
          <a:p>
            <a:pPr marL="180000" lvl="1" fontAlgn="base">
              <a:buBlip>
                <a:blip r:embed="rId2"/>
              </a:buBlip>
            </a:pPr>
            <a:endParaRPr lang="nl-NL" sz="2100" dirty="0" smtClean="0">
              <a:solidFill>
                <a:schemeClr val="tx2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80000" lvl="1" fontAlgn="base">
              <a:buBlip>
                <a:blip r:embed="rId2"/>
              </a:buBlip>
            </a:pPr>
            <a:r>
              <a:rPr lang="nl-NL" sz="2100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Most reliable and resillient communication available when the network is down due to disaster</a:t>
            </a:r>
            <a:br>
              <a:rPr lang="nl-NL" sz="2100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nl-NL" sz="2100" dirty="0" smtClean="0">
              <a:solidFill>
                <a:schemeClr val="tx2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80000" lvl="1" fontAlgn="base">
              <a:lnSpc>
                <a:spcPct val="150000"/>
              </a:lnSpc>
              <a:buBlip>
                <a:blip r:embed="rId2"/>
              </a:buBlip>
            </a:pPr>
            <a:endParaRPr lang="nl-NL" dirty="0" smtClean="0">
              <a:solidFill>
                <a:schemeClr val="tx2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80000" lvl="1">
              <a:buBlip>
                <a:blip r:embed="rId2"/>
              </a:buBlip>
            </a:pPr>
            <a:endParaRPr lang="en-GB" dirty="0">
              <a:solidFill>
                <a:schemeClr val="tx2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/>
            <a:endParaRPr lang="en-GB" sz="2100" dirty="0" smtClean="0"/>
          </a:p>
          <a:p>
            <a:pPr lvl="1"/>
            <a:endParaRPr lang="en-GB" sz="2100" dirty="0"/>
          </a:p>
          <a:p>
            <a:pPr lvl="0"/>
            <a:endParaRPr lang="en-GB" b="1" dirty="0"/>
          </a:p>
          <a:p>
            <a:endParaRPr lang="en-GB" dirty="0"/>
          </a:p>
        </p:txBody>
      </p:sp>
      <p:sp>
        <p:nvSpPr>
          <p:cNvPr id="5" name="TextBox 8"/>
          <p:cNvSpPr txBox="1">
            <a:spLocks noChangeArrowheads="1"/>
          </p:cNvSpPr>
          <p:nvPr/>
        </p:nvSpPr>
        <p:spPr bwMode="auto">
          <a:xfrm>
            <a:off x="381000" y="838200"/>
            <a:ext cx="82296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rgbClr val="18B4CE"/>
                </a:solidFill>
                <a:latin typeface="Tahoma" pitchFamily="34" charset="0"/>
                <a:cs typeface="Tahoma" pitchFamily="34" charset="0"/>
              </a:rPr>
              <a:t>Roaming Agreement Process</a:t>
            </a:r>
            <a:endParaRPr lang="en-US" dirty="0">
              <a:solidFill>
                <a:srgbClr val="18B4CE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356895"/>
            <a:ext cx="3096344" cy="1955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C:\Users\moniqb\AppData\Local\Microsoft\Windows\Temporary Internet Files\Content.Outlook\9U0U3XJY\front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6200000">
            <a:off x="5618047" y="3318902"/>
            <a:ext cx="1954560" cy="4030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3430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A3F9C-04C9-B54E-8278-DD8551C57E23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Inmarsat Roaming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64100"/>
          </a:xfrm>
        </p:spPr>
        <p:txBody>
          <a:bodyPr>
            <a:normAutofit/>
          </a:bodyPr>
          <a:lstStyle/>
          <a:p>
            <a:pPr marL="180000" lvl="1">
              <a:buBlip>
                <a:blip r:embed="rId2"/>
              </a:buBlip>
            </a:pPr>
            <a:r>
              <a:rPr lang="nl-NL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MNOs can offer Emergency Response Communications for:</a:t>
            </a:r>
          </a:p>
          <a:p>
            <a:pPr marL="360000" lvl="2">
              <a:buBlip>
                <a:blip r:embed="rId2"/>
              </a:buBlip>
            </a:pPr>
            <a:r>
              <a:rPr lang="nl-NL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First responder units that arrive on the scene at affected areas</a:t>
            </a:r>
          </a:p>
          <a:p>
            <a:pPr marL="360000" lvl="2">
              <a:buBlip>
                <a:blip r:embed="rId2"/>
              </a:buBlip>
            </a:pPr>
            <a:r>
              <a:rPr lang="nl-NL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Set up communications hub in first critical days</a:t>
            </a:r>
          </a:p>
          <a:p>
            <a:pPr marL="360000" lvl="2">
              <a:buBlip>
                <a:blip r:embed="rId2"/>
              </a:buBlip>
            </a:pPr>
            <a:r>
              <a:rPr lang="nl-NL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Emergency Communication kits for Governments/NGOs</a:t>
            </a:r>
          </a:p>
          <a:p>
            <a:pPr marL="360000" lvl="2">
              <a:buBlip>
                <a:blip r:embed="rId2"/>
              </a:buBlip>
            </a:pPr>
            <a:r>
              <a:rPr lang="nl-NL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Etc...</a:t>
            </a:r>
          </a:p>
          <a:p>
            <a:pPr marL="180000" lvl="1">
              <a:buBlip>
                <a:blip r:embed="rId2"/>
              </a:buBlip>
            </a:pPr>
            <a:endParaRPr lang="en-GB" sz="600" dirty="0" smtClean="0">
              <a:solidFill>
                <a:schemeClr val="tx2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80000" lvl="1">
              <a:buBlip>
                <a:blip r:embed="rId2"/>
              </a:buBlip>
            </a:pPr>
            <a:r>
              <a:rPr lang="en-GB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Ultimate back up communication kit, ready to be deployed at </a:t>
            </a:r>
            <a:br>
              <a:rPr lang="en-GB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GB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moments notice</a:t>
            </a:r>
            <a:br>
              <a:rPr lang="en-GB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GB" sz="600" dirty="0" smtClean="0">
              <a:solidFill>
                <a:schemeClr val="tx2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80000" lvl="1">
              <a:buBlip>
                <a:blip r:embed="rId2"/>
              </a:buBlip>
            </a:pPr>
            <a:r>
              <a:rPr lang="en-GB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Maintain local Indonesian access numbers (+62...) </a:t>
            </a:r>
            <a:br>
              <a:rPr lang="en-GB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GB" sz="800" dirty="0" smtClean="0">
              <a:solidFill>
                <a:schemeClr val="tx2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80000" lvl="1">
              <a:buBlip>
                <a:blip r:embed="rId2"/>
              </a:buBlip>
            </a:pPr>
            <a:r>
              <a:rPr lang="en-GB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Seamless and easy integration with existing MNO systems (TAP file, billing etc...)</a:t>
            </a:r>
            <a:br>
              <a:rPr lang="en-GB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GB" sz="800" dirty="0" smtClean="0">
              <a:solidFill>
                <a:schemeClr val="tx2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80000" lvl="1">
              <a:buBlip>
                <a:blip r:embed="rId2"/>
              </a:buBlip>
            </a:pPr>
            <a:r>
              <a:rPr lang="en-GB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Can also be rolled out to rural, remote areas for development purposes</a:t>
            </a:r>
          </a:p>
          <a:p>
            <a:pPr marL="180000" lvl="1">
              <a:buBlip>
                <a:blip r:embed="rId2"/>
              </a:buBlip>
            </a:pPr>
            <a:endParaRPr lang="en-GB" dirty="0" smtClean="0">
              <a:solidFill>
                <a:schemeClr val="tx2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80000" lvl="1">
              <a:buNone/>
            </a:pPr>
            <a:endParaRPr lang="en-GB" dirty="0" smtClean="0">
              <a:solidFill>
                <a:schemeClr val="tx2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381000" y="838200"/>
            <a:ext cx="82296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rgbClr val="18B4CE"/>
                </a:solidFill>
                <a:latin typeface="Tahoma" pitchFamily="34" charset="0"/>
                <a:cs typeface="Tahoma" pitchFamily="34" charset="0"/>
              </a:rPr>
              <a:t>Benefits</a:t>
            </a:r>
            <a:endParaRPr lang="en-US" dirty="0">
              <a:solidFill>
                <a:srgbClr val="18B4CE"/>
              </a:solidFill>
            </a:endParaRPr>
          </a:p>
        </p:txBody>
      </p:sp>
      <p:pic>
        <p:nvPicPr>
          <p:cNvPr id="7" name="Picture 6" descr="WB FrontOnAntennaDownLarg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2899" y="368660"/>
            <a:ext cx="1621101" cy="396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430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Inmarsat Roaming – Quick and Easy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6A3F9C-04C9-B54E-8278-DD8551C57E23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20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686800" cy="762000"/>
          </a:xfrm>
        </p:spPr>
        <p:txBody>
          <a:bodyPr>
            <a:normAutofit/>
          </a:bodyPr>
          <a:lstStyle/>
          <a:p>
            <a:r>
              <a:rPr lang="nl-NL" sz="30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Key2Roam agreement via Comfone Hub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A3F9C-04C9-B54E-8278-DD8551C57E2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12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270578" y="1229862"/>
            <a:ext cx="8472641" cy="4704983"/>
            <a:chOff x="623295" y="1315254"/>
            <a:chExt cx="8116623" cy="4077127"/>
          </a:xfrm>
        </p:grpSpPr>
        <p:sp>
          <p:nvSpPr>
            <p:cNvPr id="6" name="Flowchart: Document 5"/>
            <p:cNvSpPr/>
            <p:nvPr/>
          </p:nvSpPr>
          <p:spPr>
            <a:xfrm>
              <a:off x="5155524" y="2934135"/>
              <a:ext cx="1284326" cy="379205"/>
            </a:xfrm>
            <a:prstGeom prst="flowChartDocumen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b="1" dirty="0">
                <a:solidFill>
                  <a:prstClr val="white"/>
                </a:solidFill>
              </a:endParaRPr>
            </a:p>
          </p:txBody>
        </p:sp>
        <p:sp>
          <p:nvSpPr>
            <p:cNvPr id="7" name="Flowchart: Document 6"/>
            <p:cNvSpPr/>
            <p:nvPr/>
          </p:nvSpPr>
          <p:spPr>
            <a:xfrm>
              <a:off x="3434938" y="5013176"/>
              <a:ext cx="1284326" cy="379205"/>
            </a:xfrm>
            <a:prstGeom prst="flowChartDocumen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8" name="Flowchart: Document 7"/>
            <p:cNvSpPr/>
            <p:nvPr/>
          </p:nvSpPr>
          <p:spPr>
            <a:xfrm>
              <a:off x="2983269" y="1336745"/>
              <a:ext cx="1284326" cy="379205"/>
            </a:xfrm>
            <a:prstGeom prst="flowChartDocumen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1792534" y="3986853"/>
              <a:ext cx="1296144" cy="777813"/>
            </a:xfrm>
            <a:prstGeom prst="roundRect">
              <a:avLst/>
            </a:prstGeom>
            <a:solidFill>
              <a:schemeClr val="tx2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 smtClean="0">
                  <a:solidFill>
                    <a:prstClr val="white"/>
                  </a:solidFill>
                </a:rPr>
                <a:t>Inmarsat</a:t>
              </a:r>
            </a:p>
            <a:p>
              <a:pPr algn="ctr"/>
              <a:r>
                <a:rPr lang="en-GB" dirty="0" smtClean="0">
                  <a:solidFill>
                    <a:prstClr val="white"/>
                  </a:solidFill>
                </a:rPr>
                <a:t>(VPMN)</a:t>
              </a:r>
              <a:endParaRPr lang="en-GB" dirty="0">
                <a:solidFill>
                  <a:prstClr val="white"/>
                </a:solidFill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4063752" y="1925879"/>
              <a:ext cx="1296144" cy="777813"/>
            </a:xfrm>
            <a:prstGeom prst="roundRect">
              <a:avLst/>
            </a:prstGeom>
            <a:solidFill>
              <a:srgbClr val="00B050"/>
            </a:solidFill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 smtClean="0">
                  <a:solidFill>
                    <a:prstClr val="white"/>
                  </a:solidFill>
                </a:rPr>
                <a:t>HPMN</a:t>
              </a:r>
              <a:endParaRPr lang="en-GB" dirty="0">
                <a:solidFill>
                  <a:prstClr val="white"/>
                </a:solidFill>
              </a:endParaRPr>
            </a:p>
          </p:txBody>
        </p:sp>
        <p:cxnSp>
          <p:nvCxnSpPr>
            <p:cNvPr id="11" name="Straight Arrow Connector 10"/>
            <p:cNvCxnSpPr>
              <a:stCxn id="9" idx="3"/>
              <a:endCxn id="14" idx="2"/>
            </p:cNvCxnSpPr>
            <p:nvPr/>
          </p:nvCxnSpPr>
          <p:spPr>
            <a:xfrm>
              <a:off x="3088678" y="4375760"/>
              <a:ext cx="1920163" cy="16245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>
              <a:stCxn id="30" idx="0"/>
            </p:cNvCxnSpPr>
            <p:nvPr/>
          </p:nvCxnSpPr>
          <p:spPr>
            <a:xfrm flipH="1">
              <a:off x="3088678" y="3482784"/>
              <a:ext cx="525497" cy="589455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Group 12"/>
            <p:cNvGrpSpPr/>
            <p:nvPr/>
          </p:nvGrpSpPr>
          <p:grpSpPr>
            <a:xfrm>
              <a:off x="3640644" y="3002666"/>
              <a:ext cx="230561" cy="806365"/>
              <a:chOff x="381000" y="3212976"/>
              <a:chExt cx="230561" cy="792090"/>
            </a:xfrm>
            <a:solidFill>
              <a:srgbClr val="7030A0"/>
            </a:solidFill>
          </p:grpSpPr>
          <p:sp>
            <p:nvSpPr>
              <p:cNvPr id="52" name="Rounded Rectangle 51"/>
              <p:cNvSpPr/>
              <p:nvPr/>
            </p:nvSpPr>
            <p:spPr>
              <a:xfrm>
                <a:off x="381001" y="3356994"/>
                <a:ext cx="230560" cy="648072"/>
              </a:xfrm>
              <a:prstGeom prst="round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53" name="Rounded Rectangle 52"/>
              <p:cNvSpPr/>
              <p:nvPr/>
            </p:nvSpPr>
            <p:spPr>
              <a:xfrm>
                <a:off x="438640" y="3514049"/>
                <a:ext cx="115280" cy="476436"/>
              </a:xfrm>
              <a:prstGeom prst="round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54" name="Rounded Rectangle 53"/>
              <p:cNvSpPr/>
              <p:nvPr/>
            </p:nvSpPr>
            <p:spPr>
              <a:xfrm>
                <a:off x="381000" y="3212976"/>
                <a:ext cx="76200" cy="144016"/>
              </a:xfrm>
              <a:prstGeom prst="round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4" name="Cloud 13"/>
            <p:cNvSpPr/>
            <p:nvPr/>
          </p:nvSpPr>
          <p:spPr>
            <a:xfrm>
              <a:off x="5004048" y="3940032"/>
              <a:ext cx="1545332" cy="903945"/>
            </a:xfrm>
            <a:prstGeom prst="cloud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 smtClean="0">
                  <a:solidFill>
                    <a:prstClr val="white"/>
                  </a:solidFill>
                </a:rPr>
                <a:t>OLO</a:t>
              </a:r>
            </a:p>
            <a:p>
              <a:pPr algn="ctr"/>
              <a:r>
                <a:rPr lang="en-GB" sz="1200" dirty="0" smtClean="0">
                  <a:solidFill>
                    <a:prstClr val="white"/>
                  </a:solidFill>
                </a:rPr>
                <a:t>(termination)</a:t>
              </a:r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1903512" y="1925878"/>
              <a:ext cx="1296144" cy="777813"/>
            </a:xfrm>
            <a:prstGeom prst="roundRect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 smtClean="0">
                  <a:solidFill>
                    <a:prstClr val="white"/>
                  </a:solidFill>
                </a:rPr>
                <a:t>Comfone</a:t>
              </a:r>
              <a:endParaRPr lang="en-GB" dirty="0">
                <a:solidFill>
                  <a:prstClr val="white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361649" y="2427700"/>
              <a:ext cx="58221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/>
              <a:r>
                <a:rPr lang="en-GB" sz="800" dirty="0" smtClean="0">
                  <a:solidFill>
                    <a:prstClr val="black"/>
                  </a:solidFill>
                </a:rPr>
                <a:t>Signalling</a:t>
              </a:r>
              <a:endParaRPr lang="en-GB" sz="800" dirty="0">
                <a:solidFill>
                  <a:prstClr val="black"/>
                </a:solidFill>
              </a:endParaRPr>
            </a:p>
          </p:txBody>
        </p:sp>
        <p:cxnSp>
          <p:nvCxnSpPr>
            <p:cNvPr id="17" name="Straight Arrow Connector 16"/>
            <p:cNvCxnSpPr/>
            <p:nvPr/>
          </p:nvCxnSpPr>
          <p:spPr>
            <a:xfrm flipH="1">
              <a:off x="3199657" y="2033132"/>
              <a:ext cx="864095" cy="0"/>
            </a:xfrm>
            <a:prstGeom prst="straightConnector1">
              <a:avLst/>
            </a:prstGeom>
            <a:ln>
              <a:solidFill>
                <a:srgbClr val="92D050"/>
              </a:solidFill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3412874" y="1823085"/>
              <a:ext cx="42511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/>
              <a:r>
                <a:rPr lang="en-GB" sz="800" dirty="0" err="1" smtClean="0">
                  <a:solidFill>
                    <a:prstClr val="black"/>
                  </a:solidFill>
                </a:rPr>
                <a:t>Nrtde</a:t>
              </a:r>
              <a:endParaRPr lang="en-GB" sz="800" dirty="0" smtClean="0">
                <a:solidFill>
                  <a:prstClr val="black"/>
                </a:solidFill>
              </a:endParaRPr>
            </a:p>
            <a:p>
              <a:pPr defTabSz="914400"/>
              <a:endParaRPr lang="en-GB" sz="800" dirty="0">
                <a:solidFill>
                  <a:prstClr val="black"/>
                </a:solidFill>
              </a:endParaRPr>
            </a:p>
          </p:txBody>
        </p:sp>
        <p:grpSp>
          <p:nvGrpSpPr>
            <p:cNvPr id="13" name="Group 18"/>
            <p:cNvGrpSpPr/>
            <p:nvPr/>
          </p:nvGrpSpPr>
          <p:grpSpPr>
            <a:xfrm>
              <a:off x="7092280" y="4143644"/>
              <a:ext cx="230560" cy="806363"/>
              <a:chOff x="381000" y="3212976"/>
              <a:chExt cx="230560" cy="792088"/>
            </a:xfrm>
            <a:solidFill>
              <a:schemeClr val="accent6">
                <a:lumMod val="60000"/>
                <a:lumOff val="40000"/>
              </a:schemeClr>
            </a:solidFill>
          </p:grpSpPr>
          <p:sp>
            <p:nvSpPr>
              <p:cNvPr id="49" name="Rounded Rectangle 48"/>
              <p:cNvSpPr/>
              <p:nvPr/>
            </p:nvSpPr>
            <p:spPr>
              <a:xfrm>
                <a:off x="381000" y="3356992"/>
                <a:ext cx="230560" cy="648072"/>
              </a:xfrm>
              <a:prstGeom prst="round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50" name="Rounded Rectangle 49"/>
              <p:cNvSpPr/>
              <p:nvPr/>
            </p:nvSpPr>
            <p:spPr>
              <a:xfrm>
                <a:off x="438640" y="3514049"/>
                <a:ext cx="115280" cy="476436"/>
              </a:xfrm>
              <a:prstGeom prst="round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Rounded Rectangle 50"/>
              <p:cNvSpPr/>
              <p:nvPr/>
            </p:nvSpPr>
            <p:spPr>
              <a:xfrm>
                <a:off x="381000" y="3212976"/>
                <a:ext cx="76200" cy="144016"/>
              </a:xfrm>
              <a:prstGeom prst="round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prstClr val="white"/>
                  </a:solidFill>
                </a:endParaRPr>
              </a:p>
            </p:txBody>
          </p:sp>
        </p:grpSp>
        <p:cxnSp>
          <p:nvCxnSpPr>
            <p:cNvPr id="20" name="Straight Arrow Connector 19"/>
            <p:cNvCxnSpPr>
              <a:endCxn id="49" idx="1"/>
            </p:cNvCxnSpPr>
            <p:nvPr/>
          </p:nvCxnSpPr>
          <p:spPr>
            <a:xfrm>
              <a:off x="6511723" y="4460425"/>
              <a:ext cx="580557" cy="159706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3523629" y="5013176"/>
              <a:ext cx="126897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GB" sz="800" b="1" dirty="0" smtClean="0">
                  <a:solidFill>
                    <a:prstClr val="white"/>
                  </a:solidFill>
                </a:rPr>
                <a:t>OLO charges </a:t>
              </a:r>
              <a:r>
                <a:rPr lang="en-GB" sz="800" b="1" dirty="0">
                  <a:solidFill>
                    <a:prstClr val="white"/>
                  </a:solidFill>
                </a:rPr>
                <a:t> </a:t>
              </a:r>
              <a:r>
                <a:rPr lang="en-GB" sz="800" b="1" dirty="0" smtClean="0">
                  <a:solidFill>
                    <a:prstClr val="white"/>
                  </a:solidFill>
                </a:rPr>
                <a:t>Inmarsat</a:t>
              </a:r>
              <a:r>
                <a:rPr lang="en-GB" sz="800" b="1" dirty="0">
                  <a:solidFill>
                    <a:prstClr val="white"/>
                  </a:solidFill>
                </a:rPr>
                <a:t> </a:t>
              </a:r>
              <a:r>
                <a:rPr lang="en-GB" sz="800" b="1" dirty="0" smtClean="0">
                  <a:solidFill>
                    <a:prstClr val="white"/>
                  </a:solidFill>
                </a:rPr>
                <a:t>Termination</a:t>
              </a:r>
              <a:endParaRPr lang="en-GB" sz="800" b="1" dirty="0">
                <a:solidFill>
                  <a:prstClr val="white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989541" y="1315254"/>
              <a:ext cx="128432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/>
              <a:r>
                <a:rPr lang="en-GB" sz="800" b="1" dirty="0" smtClean="0">
                  <a:solidFill>
                    <a:prstClr val="white"/>
                  </a:solidFill>
                </a:rPr>
                <a:t>Comfone Charges  HPMN </a:t>
              </a:r>
            </a:p>
            <a:p>
              <a:pPr defTabSz="914400"/>
              <a:r>
                <a:rPr lang="en-GB" sz="800" b="1" dirty="0">
                  <a:solidFill>
                    <a:prstClr val="white"/>
                  </a:solidFill>
                </a:rPr>
                <a:t>b</a:t>
              </a:r>
              <a:r>
                <a:rPr lang="en-GB" sz="800" b="1" dirty="0" smtClean="0">
                  <a:solidFill>
                    <a:prstClr val="white"/>
                  </a:solidFill>
                </a:rPr>
                <a:t>ased on Inmarsat prices</a:t>
              </a:r>
              <a:endParaRPr lang="en-GB" sz="800" b="1" dirty="0">
                <a:solidFill>
                  <a:prstClr val="white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 rot="16200000">
              <a:off x="2250300" y="3138253"/>
              <a:ext cx="39786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/>
              <a:r>
                <a:rPr lang="en-GB" sz="800" dirty="0" smtClean="0">
                  <a:solidFill>
                    <a:prstClr val="black"/>
                  </a:solidFill>
                </a:rPr>
                <a:t>CDRs</a:t>
              </a:r>
              <a:endParaRPr lang="en-GB" sz="800" dirty="0">
                <a:solidFill>
                  <a:prstClr val="black"/>
                </a:solidFill>
              </a:endParaRPr>
            </a:p>
          </p:txBody>
        </p:sp>
        <p:cxnSp>
          <p:nvCxnSpPr>
            <p:cNvPr id="24" name="Straight Arrow Connector 23"/>
            <p:cNvCxnSpPr/>
            <p:nvPr/>
          </p:nvCxnSpPr>
          <p:spPr>
            <a:xfrm flipV="1">
              <a:off x="2556790" y="2703693"/>
              <a:ext cx="0" cy="1283160"/>
            </a:xfrm>
            <a:prstGeom prst="straightConnector1">
              <a:avLst/>
            </a:prstGeom>
            <a:ln>
              <a:solidFill>
                <a:srgbClr val="92D050"/>
              </a:solidFill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5124342" y="2926813"/>
              <a:ext cx="13723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GB" sz="800" b="1" dirty="0" smtClean="0">
                  <a:solidFill>
                    <a:prstClr val="white"/>
                  </a:solidFill>
                </a:rPr>
                <a:t>Invoice to end-user</a:t>
              </a:r>
            </a:p>
            <a:p>
              <a:pPr defTabSz="914400"/>
              <a:r>
                <a:rPr lang="en-GB" sz="800" b="1" dirty="0" smtClean="0">
                  <a:solidFill>
                    <a:prstClr val="white"/>
                  </a:solidFill>
                </a:rPr>
                <a:t>Roaming + margin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445099" y="2161639"/>
              <a:ext cx="34657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/>
              <a:r>
                <a:rPr lang="en-GB" sz="800" dirty="0" smtClean="0">
                  <a:solidFill>
                    <a:prstClr val="black"/>
                  </a:solidFill>
                </a:rPr>
                <a:t>TAP</a:t>
              </a:r>
            </a:p>
            <a:p>
              <a:pPr defTabSz="914400"/>
              <a:endParaRPr lang="en-GB" sz="800" dirty="0">
                <a:solidFill>
                  <a:prstClr val="black"/>
                </a:solidFill>
              </a:endParaRPr>
            </a:p>
          </p:txBody>
        </p:sp>
        <p:cxnSp>
          <p:nvCxnSpPr>
            <p:cNvPr id="27" name="Straight Arrow Connector 26"/>
            <p:cNvCxnSpPr/>
            <p:nvPr/>
          </p:nvCxnSpPr>
          <p:spPr>
            <a:xfrm>
              <a:off x="3215111" y="2598308"/>
              <a:ext cx="851066" cy="0"/>
            </a:xfrm>
            <a:prstGeom prst="straightConnector1">
              <a:avLst/>
            </a:prstGeom>
            <a:ln>
              <a:solidFill>
                <a:srgbClr val="92D050"/>
              </a:solidFill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 rot="18498849">
              <a:off x="2992684" y="3576218"/>
              <a:ext cx="68320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/>
              <a:r>
                <a:rPr lang="en-GB" sz="800" dirty="0" smtClean="0">
                  <a:solidFill>
                    <a:prstClr val="black"/>
                  </a:solidFill>
                </a:rPr>
                <a:t>Physical call</a:t>
              </a:r>
            </a:p>
            <a:p>
              <a:pPr defTabSz="914400"/>
              <a:endParaRPr lang="en-GB" sz="800" dirty="0">
                <a:solidFill>
                  <a:prstClr val="black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739826" y="4201724"/>
              <a:ext cx="654492" cy="2933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/>
              <a:r>
                <a:rPr lang="en-GB" sz="800" dirty="0" smtClean="0">
                  <a:solidFill>
                    <a:srgbClr val="002060"/>
                  </a:solidFill>
                </a:rPr>
                <a:t>Physical call</a:t>
              </a:r>
            </a:p>
            <a:p>
              <a:pPr defTabSz="914400"/>
              <a:endParaRPr lang="en-GB" sz="800" dirty="0">
                <a:solidFill>
                  <a:prstClr val="black"/>
                </a:solidFill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 rot="16200000">
              <a:off x="3368915" y="3351979"/>
              <a:ext cx="75212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/>
              <a:r>
                <a:rPr lang="en-US" sz="1100" dirty="0" smtClean="0">
                  <a:solidFill>
                    <a:prstClr val="white"/>
                  </a:solidFill>
                </a:rPr>
                <a:t>IsatPhone</a:t>
              </a:r>
              <a:endParaRPr lang="en-US" sz="1100" dirty="0">
                <a:solidFill>
                  <a:prstClr val="white"/>
                </a:solidFill>
              </a:endParaRPr>
            </a:p>
          </p:txBody>
        </p:sp>
        <p:grpSp>
          <p:nvGrpSpPr>
            <p:cNvPr id="19" name="Group 30"/>
            <p:cNvGrpSpPr/>
            <p:nvPr/>
          </p:nvGrpSpPr>
          <p:grpSpPr>
            <a:xfrm>
              <a:off x="623295" y="3179551"/>
              <a:ext cx="1313180" cy="379205"/>
              <a:chOff x="508208" y="2849681"/>
              <a:chExt cx="1313180" cy="379205"/>
            </a:xfrm>
          </p:grpSpPr>
          <p:sp>
            <p:nvSpPr>
              <p:cNvPr id="47" name="Flowchart: Document 46"/>
              <p:cNvSpPr/>
              <p:nvPr/>
            </p:nvSpPr>
            <p:spPr>
              <a:xfrm>
                <a:off x="526465" y="2849681"/>
                <a:ext cx="1284326" cy="379205"/>
              </a:xfrm>
              <a:prstGeom prst="flowChartDocumen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508208" y="2851421"/>
                <a:ext cx="131318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400"/>
                <a:r>
                  <a:rPr lang="en-GB" sz="800" b="1" dirty="0" smtClean="0">
                    <a:solidFill>
                      <a:prstClr val="white"/>
                    </a:solidFill>
                  </a:rPr>
                  <a:t>Inmarsat Charges  CF Total</a:t>
                </a:r>
              </a:p>
              <a:p>
                <a:pPr defTabSz="914400"/>
                <a:r>
                  <a:rPr lang="en-GB" sz="800" b="1" dirty="0" smtClean="0">
                    <a:solidFill>
                      <a:prstClr val="white"/>
                    </a:solidFill>
                  </a:rPr>
                  <a:t>Roaming costs -/- %IOT</a:t>
                </a:r>
                <a:endParaRPr lang="en-GB" sz="800" b="1" dirty="0">
                  <a:solidFill>
                    <a:prstClr val="white"/>
                  </a:solidFill>
                </a:endParaRPr>
              </a:p>
            </p:txBody>
          </p:sp>
        </p:grpSp>
        <p:cxnSp>
          <p:nvCxnSpPr>
            <p:cNvPr id="32" name="Curved Connector 33"/>
            <p:cNvCxnSpPr>
              <a:stCxn id="9" idx="1"/>
              <a:endCxn id="47" idx="2"/>
            </p:cNvCxnSpPr>
            <p:nvPr/>
          </p:nvCxnSpPr>
          <p:spPr>
            <a:xfrm rot="10800000">
              <a:off x="1283716" y="3533686"/>
              <a:ext cx="508819" cy="842074"/>
            </a:xfrm>
            <a:prstGeom prst="curvedConnector2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urved Connector 34"/>
            <p:cNvCxnSpPr>
              <a:endCxn id="15" idx="1"/>
            </p:cNvCxnSpPr>
            <p:nvPr/>
          </p:nvCxnSpPr>
          <p:spPr>
            <a:xfrm rot="5400000" flipH="1" flipV="1">
              <a:off x="1161230" y="2437270"/>
              <a:ext cx="864766" cy="619797"/>
            </a:xfrm>
            <a:prstGeom prst="curvedConnector2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urved Connector 35"/>
            <p:cNvCxnSpPr>
              <a:stCxn id="15" idx="0"/>
              <a:endCxn id="22" idx="1"/>
            </p:cNvCxnSpPr>
            <p:nvPr/>
          </p:nvCxnSpPr>
          <p:spPr>
            <a:xfrm rot="5400000" flipH="1" flipV="1">
              <a:off x="2549889" y="1486227"/>
              <a:ext cx="441347" cy="437957"/>
            </a:xfrm>
            <a:prstGeom prst="curvedConnector2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urved Connector 36"/>
            <p:cNvCxnSpPr>
              <a:stCxn id="8" idx="3"/>
              <a:endCxn id="10" idx="0"/>
            </p:cNvCxnSpPr>
            <p:nvPr/>
          </p:nvCxnSpPr>
          <p:spPr>
            <a:xfrm>
              <a:off x="4267595" y="1526348"/>
              <a:ext cx="444229" cy="399531"/>
            </a:xfrm>
            <a:prstGeom prst="curvedConnector2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urved Connector 37"/>
            <p:cNvCxnSpPr>
              <a:stCxn id="14" idx="1"/>
              <a:endCxn id="21" idx="3"/>
            </p:cNvCxnSpPr>
            <p:nvPr/>
          </p:nvCxnSpPr>
          <p:spPr>
            <a:xfrm rot="5400000">
              <a:off x="5114939" y="4520677"/>
              <a:ext cx="339439" cy="984113"/>
            </a:xfrm>
            <a:prstGeom prst="curvedConnector2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urved Connector 38"/>
            <p:cNvCxnSpPr>
              <a:stCxn id="7" idx="1"/>
              <a:endCxn id="9" idx="2"/>
            </p:cNvCxnSpPr>
            <p:nvPr/>
          </p:nvCxnSpPr>
          <p:spPr>
            <a:xfrm rot="10800000">
              <a:off x="2440606" y="4764667"/>
              <a:ext cx="994332" cy="438113"/>
            </a:xfrm>
            <a:prstGeom prst="curvedConnector2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6876256" y="2161639"/>
              <a:ext cx="648072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6883524" y="2433427"/>
              <a:ext cx="648072" cy="0"/>
            </a:xfrm>
            <a:prstGeom prst="line">
              <a:avLst/>
            </a:prstGeom>
            <a:ln>
              <a:solidFill>
                <a:srgbClr val="92D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>
              <a:off x="6876256" y="2670772"/>
              <a:ext cx="648072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urved Connector 42"/>
            <p:cNvCxnSpPr>
              <a:stCxn id="10" idx="3"/>
              <a:endCxn id="25" idx="0"/>
            </p:cNvCxnSpPr>
            <p:nvPr/>
          </p:nvCxnSpPr>
          <p:spPr>
            <a:xfrm>
              <a:off x="5359896" y="2314786"/>
              <a:ext cx="450618" cy="612027"/>
            </a:xfrm>
            <a:prstGeom prst="curvedConnector2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urved Connector 41"/>
            <p:cNvCxnSpPr>
              <a:endCxn id="52" idx="3"/>
            </p:cNvCxnSpPr>
            <p:nvPr/>
          </p:nvCxnSpPr>
          <p:spPr>
            <a:xfrm rot="10800000" flipV="1">
              <a:off x="3871204" y="3136687"/>
              <a:ext cx="1263348" cy="342465"/>
            </a:xfrm>
            <a:prstGeom prst="curvedConnector3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Box 42"/>
            <p:cNvSpPr txBox="1"/>
            <p:nvPr/>
          </p:nvSpPr>
          <p:spPr>
            <a:xfrm>
              <a:off x="7668344" y="1992362"/>
              <a:ext cx="1071574" cy="2400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/>
              <a:r>
                <a:rPr lang="en-US" sz="1200" b="1" dirty="0" smtClean="0">
                  <a:solidFill>
                    <a:srgbClr val="002060"/>
                  </a:solidFill>
                </a:rPr>
                <a:t>Invoice stream</a:t>
              </a:r>
              <a:endParaRPr lang="en-US" sz="1200" b="1" dirty="0">
                <a:solidFill>
                  <a:srgbClr val="002060"/>
                </a:solidFill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7699859" y="2278848"/>
              <a:ext cx="720832" cy="2400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/>
              <a:r>
                <a:rPr lang="en-US" sz="1200" b="1" dirty="0" smtClean="0">
                  <a:solidFill>
                    <a:srgbClr val="002060"/>
                  </a:solidFill>
                </a:rPr>
                <a:t>Call Data</a:t>
              </a:r>
              <a:endParaRPr lang="en-US" sz="1200" b="1" dirty="0">
                <a:solidFill>
                  <a:srgbClr val="002060"/>
                </a:solidFill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7665086" y="2535422"/>
              <a:ext cx="824948" cy="2400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/>
              <a:r>
                <a:rPr lang="en-US" sz="1200" b="1" dirty="0" smtClean="0">
                  <a:solidFill>
                    <a:srgbClr val="002060"/>
                  </a:solidFill>
                </a:rPr>
                <a:t>Actual Call</a:t>
              </a:r>
              <a:endParaRPr lang="en-US" sz="1200" b="1" dirty="0">
                <a:solidFill>
                  <a:srgbClr val="002060"/>
                </a:solidFill>
              </a:endParaRPr>
            </a:p>
          </p:txBody>
        </p:sp>
        <p:cxnSp>
          <p:nvCxnSpPr>
            <p:cNvPr id="46" name="Straight Arrow Connector 45"/>
            <p:cNvCxnSpPr/>
            <p:nvPr/>
          </p:nvCxnSpPr>
          <p:spPr>
            <a:xfrm flipH="1">
              <a:off x="3199440" y="2336774"/>
              <a:ext cx="864095" cy="0"/>
            </a:xfrm>
            <a:prstGeom prst="straightConnector1">
              <a:avLst/>
            </a:prstGeom>
            <a:ln>
              <a:solidFill>
                <a:srgbClr val="92D050"/>
              </a:solidFill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2215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984" y="21989"/>
            <a:ext cx="8229600" cy="762000"/>
          </a:xfrm>
        </p:spPr>
        <p:txBody>
          <a:bodyPr>
            <a:normAutofit/>
          </a:bodyPr>
          <a:lstStyle/>
          <a:p>
            <a:r>
              <a:rPr lang="nl-NL" sz="30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Bi-lateral Roaming agreement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3504984" y="6333889"/>
            <a:ext cx="2133600" cy="365125"/>
          </a:xfrm>
        </p:spPr>
        <p:txBody>
          <a:bodyPr/>
          <a:lstStyle/>
          <a:p>
            <a:fld id="{526A3F9C-04C9-B54E-8278-DD8551C57E2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13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5" name="Flowchart: Document 54"/>
          <p:cNvSpPr/>
          <p:nvPr/>
        </p:nvSpPr>
        <p:spPr>
          <a:xfrm>
            <a:off x="4726213" y="3125402"/>
            <a:ext cx="1284326" cy="379205"/>
          </a:xfrm>
          <a:prstGeom prst="flowChartDocumen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b="1" dirty="0">
              <a:solidFill>
                <a:prstClr val="white"/>
              </a:solidFill>
            </a:endParaRPr>
          </a:p>
        </p:txBody>
      </p:sp>
      <p:sp>
        <p:nvSpPr>
          <p:cNvPr id="56" name="Flowchart: Document 55"/>
          <p:cNvSpPr/>
          <p:nvPr/>
        </p:nvSpPr>
        <p:spPr>
          <a:xfrm>
            <a:off x="3005627" y="5204443"/>
            <a:ext cx="1284326" cy="379205"/>
          </a:xfrm>
          <a:prstGeom prst="flowChartDocumen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</a:endParaRPr>
          </a:p>
        </p:txBody>
      </p:sp>
      <p:sp>
        <p:nvSpPr>
          <p:cNvPr id="57" name="Flowchart: Document 56"/>
          <p:cNvSpPr/>
          <p:nvPr/>
        </p:nvSpPr>
        <p:spPr>
          <a:xfrm>
            <a:off x="2553958" y="1528012"/>
            <a:ext cx="1284326" cy="379205"/>
          </a:xfrm>
          <a:prstGeom prst="flowChartDocumen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1363223" y="4178120"/>
            <a:ext cx="1296144" cy="777813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prstClr val="white"/>
                </a:solidFill>
              </a:rPr>
              <a:t>Inmarsat</a:t>
            </a:r>
          </a:p>
          <a:p>
            <a:pPr algn="ctr"/>
            <a:r>
              <a:rPr lang="en-GB" dirty="0" smtClean="0">
                <a:solidFill>
                  <a:prstClr val="white"/>
                </a:solidFill>
              </a:rPr>
              <a:t>(VPMN)</a:t>
            </a:r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59" name="Rounded Rectangle 58"/>
          <p:cNvSpPr/>
          <p:nvPr/>
        </p:nvSpPr>
        <p:spPr>
          <a:xfrm>
            <a:off x="3634441" y="2117146"/>
            <a:ext cx="1296144" cy="777813"/>
          </a:xfrm>
          <a:prstGeom prst="roundRect">
            <a:avLst/>
          </a:prstGeom>
          <a:solidFill>
            <a:srgbClr val="00B050"/>
          </a:solidFill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prstClr val="white"/>
                </a:solidFill>
              </a:rPr>
              <a:t>HPMN</a:t>
            </a:r>
            <a:endParaRPr lang="en-GB" dirty="0">
              <a:solidFill>
                <a:prstClr val="white"/>
              </a:solidFill>
            </a:endParaRPr>
          </a:p>
        </p:txBody>
      </p:sp>
      <p:cxnSp>
        <p:nvCxnSpPr>
          <p:cNvPr id="60" name="Straight Arrow Connector 59"/>
          <p:cNvCxnSpPr>
            <a:stCxn id="58" idx="3"/>
            <a:endCxn id="66" idx="2"/>
          </p:cNvCxnSpPr>
          <p:nvPr/>
        </p:nvCxnSpPr>
        <p:spPr>
          <a:xfrm>
            <a:off x="2659367" y="4567027"/>
            <a:ext cx="1920163" cy="1624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>
            <a:stCxn id="85" idx="1"/>
            <a:endCxn id="58" idx="3"/>
          </p:cNvCxnSpPr>
          <p:nvPr/>
        </p:nvCxnSpPr>
        <p:spPr>
          <a:xfrm flipH="1">
            <a:off x="2659367" y="4178121"/>
            <a:ext cx="988424" cy="38890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" name="Group 22"/>
          <p:cNvGrpSpPr/>
          <p:nvPr/>
        </p:nvGrpSpPr>
        <p:grpSpPr>
          <a:xfrm>
            <a:off x="3519161" y="3315004"/>
            <a:ext cx="230560" cy="806363"/>
            <a:chOff x="381000" y="3212976"/>
            <a:chExt cx="230560" cy="792088"/>
          </a:xfrm>
          <a:solidFill>
            <a:srgbClr val="7030A0"/>
          </a:solidFill>
        </p:grpSpPr>
        <p:sp>
          <p:nvSpPr>
            <p:cNvPr id="63" name="Rounded Rectangle 62"/>
            <p:cNvSpPr/>
            <p:nvPr/>
          </p:nvSpPr>
          <p:spPr>
            <a:xfrm>
              <a:off x="381000" y="3356992"/>
              <a:ext cx="230560" cy="648072"/>
            </a:xfrm>
            <a:prstGeom prst="round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prstClr val="white"/>
                </a:solidFill>
              </a:endParaRPr>
            </a:p>
          </p:txBody>
        </p:sp>
        <p:sp>
          <p:nvSpPr>
            <p:cNvPr id="64" name="Rounded Rectangle 63"/>
            <p:cNvSpPr/>
            <p:nvPr/>
          </p:nvSpPr>
          <p:spPr>
            <a:xfrm>
              <a:off x="438640" y="3514049"/>
              <a:ext cx="115280" cy="476436"/>
            </a:xfrm>
            <a:prstGeom prst="round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prstClr val="white"/>
                </a:solidFill>
              </a:endParaRPr>
            </a:p>
          </p:txBody>
        </p:sp>
        <p:sp>
          <p:nvSpPr>
            <p:cNvPr id="65" name="Rounded Rectangle 64"/>
            <p:cNvSpPr/>
            <p:nvPr/>
          </p:nvSpPr>
          <p:spPr>
            <a:xfrm>
              <a:off x="381000" y="3212976"/>
              <a:ext cx="76200" cy="144016"/>
            </a:xfrm>
            <a:prstGeom prst="round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prstClr val="white"/>
                </a:solidFill>
              </a:endParaRPr>
            </a:p>
          </p:txBody>
        </p:sp>
      </p:grpSp>
      <p:sp>
        <p:nvSpPr>
          <p:cNvPr id="66" name="Cloud 65"/>
          <p:cNvSpPr/>
          <p:nvPr/>
        </p:nvSpPr>
        <p:spPr>
          <a:xfrm>
            <a:off x="4574737" y="4131299"/>
            <a:ext cx="1545332" cy="903945"/>
          </a:xfrm>
          <a:prstGeom prst="cloud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prstClr val="white"/>
                </a:solidFill>
              </a:rPr>
              <a:t>OLO</a:t>
            </a:r>
          </a:p>
          <a:p>
            <a:pPr algn="ctr"/>
            <a:r>
              <a:rPr lang="en-GB" sz="1200" dirty="0" smtClean="0">
                <a:solidFill>
                  <a:prstClr val="white"/>
                </a:solidFill>
              </a:rPr>
              <a:t>(termination)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1474201" y="2117145"/>
            <a:ext cx="1296144" cy="777813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prstClr val="white"/>
                </a:solidFill>
              </a:rPr>
              <a:t>Comfone</a:t>
            </a:r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2932338" y="2618967"/>
            <a:ext cx="58221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GB" sz="800" dirty="0" smtClean="0">
                <a:solidFill>
                  <a:prstClr val="black"/>
                </a:solidFill>
              </a:rPr>
              <a:t>Signalling</a:t>
            </a:r>
            <a:endParaRPr lang="en-GB" sz="800" dirty="0">
              <a:solidFill>
                <a:prstClr val="black"/>
              </a:solidFill>
            </a:endParaRPr>
          </a:p>
        </p:txBody>
      </p:sp>
      <p:cxnSp>
        <p:nvCxnSpPr>
          <p:cNvPr id="69" name="Straight Arrow Connector 68"/>
          <p:cNvCxnSpPr/>
          <p:nvPr/>
        </p:nvCxnSpPr>
        <p:spPr>
          <a:xfrm flipH="1">
            <a:off x="2770346" y="2224399"/>
            <a:ext cx="864095" cy="0"/>
          </a:xfrm>
          <a:prstGeom prst="straightConnector1">
            <a:avLst/>
          </a:prstGeom>
          <a:ln>
            <a:solidFill>
              <a:srgbClr val="92D05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2983563" y="2014352"/>
            <a:ext cx="4251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GB" sz="800" dirty="0" err="1" smtClean="0">
                <a:solidFill>
                  <a:srgbClr val="002060"/>
                </a:solidFill>
              </a:rPr>
              <a:t>Nrtde</a:t>
            </a:r>
            <a:endParaRPr lang="en-GB" sz="800" dirty="0" smtClean="0">
              <a:solidFill>
                <a:srgbClr val="002060"/>
              </a:solidFill>
            </a:endParaRPr>
          </a:p>
          <a:p>
            <a:pPr defTabSz="914400"/>
            <a:endParaRPr lang="en-GB" sz="800" dirty="0">
              <a:solidFill>
                <a:prstClr val="black"/>
              </a:solidFill>
            </a:endParaRPr>
          </a:p>
        </p:txBody>
      </p:sp>
      <p:grpSp>
        <p:nvGrpSpPr>
          <p:cNvPr id="5" name="Group 28"/>
          <p:cNvGrpSpPr/>
          <p:nvPr/>
        </p:nvGrpSpPr>
        <p:grpSpPr>
          <a:xfrm>
            <a:off x="6662969" y="4334911"/>
            <a:ext cx="230560" cy="806363"/>
            <a:chOff x="381000" y="3212976"/>
            <a:chExt cx="230560" cy="792088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72" name="Rounded Rectangle 71"/>
            <p:cNvSpPr/>
            <p:nvPr/>
          </p:nvSpPr>
          <p:spPr>
            <a:xfrm>
              <a:off x="381000" y="3356992"/>
              <a:ext cx="230560" cy="648072"/>
            </a:xfrm>
            <a:prstGeom prst="round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prstClr val="white"/>
                </a:solidFill>
              </a:endParaRPr>
            </a:p>
          </p:txBody>
        </p:sp>
        <p:sp>
          <p:nvSpPr>
            <p:cNvPr id="73" name="Rounded Rectangle 72"/>
            <p:cNvSpPr/>
            <p:nvPr/>
          </p:nvSpPr>
          <p:spPr>
            <a:xfrm>
              <a:off x="438640" y="3514049"/>
              <a:ext cx="115280" cy="476436"/>
            </a:xfrm>
            <a:prstGeom prst="round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prstClr val="white"/>
                </a:solidFill>
              </a:endParaRPr>
            </a:p>
          </p:txBody>
        </p:sp>
        <p:sp>
          <p:nvSpPr>
            <p:cNvPr id="74" name="Rounded Rectangle 73"/>
            <p:cNvSpPr/>
            <p:nvPr/>
          </p:nvSpPr>
          <p:spPr>
            <a:xfrm>
              <a:off x="381000" y="3212976"/>
              <a:ext cx="76200" cy="144016"/>
            </a:xfrm>
            <a:prstGeom prst="round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prstClr val="white"/>
                </a:solidFill>
              </a:endParaRPr>
            </a:p>
          </p:txBody>
        </p:sp>
      </p:grpSp>
      <p:cxnSp>
        <p:nvCxnSpPr>
          <p:cNvPr id="75" name="Straight Arrow Connector 74"/>
          <p:cNvCxnSpPr>
            <a:endCxn id="72" idx="1"/>
          </p:cNvCxnSpPr>
          <p:nvPr/>
        </p:nvCxnSpPr>
        <p:spPr>
          <a:xfrm>
            <a:off x="6082412" y="4651692"/>
            <a:ext cx="580557" cy="15970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3094318" y="5204443"/>
            <a:ext cx="12689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GB" sz="800" b="1" dirty="0" smtClean="0">
                <a:solidFill>
                  <a:prstClr val="white"/>
                </a:solidFill>
              </a:rPr>
              <a:t>OLO charges </a:t>
            </a:r>
            <a:r>
              <a:rPr lang="en-GB" sz="800" b="1" dirty="0">
                <a:solidFill>
                  <a:prstClr val="white"/>
                </a:solidFill>
              </a:rPr>
              <a:t> </a:t>
            </a:r>
            <a:r>
              <a:rPr lang="en-GB" sz="800" b="1" dirty="0" smtClean="0">
                <a:solidFill>
                  <a:prstClr val="white"/>
                </a:solidFill>
              </a:rPr>
              <a:t>Inmarsat</a:t>
            </a:r>
            <a:r>
              <a:rPr lang="en-GB" sz="800" b="1" dirty="0">
                <a:solidFill>
                  <a:prstClr val="white"/>
                </a:solidFill>
              </a:rPr>
              <a:t> </a:t>
            </a:r>
            <a:r>
              <a:rPr lang="en-GB" sz="800" b="1" dirty="0" smtClean="0">
                <a:solidFill>
                  <a:prstClr val="white"/>
                </a:solidFill>
              </a:rPr>
              <a:t>Termination</a:t>
            </a:r>
            <a:endParaRPr lang="en-GB" sz="800" b="1" dirty="0">
              <a:solidFill>
                <a:prstClr val="white"/>
              </a:solidFill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2560230" y="1506521"/>
            <a:ext cx="12618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GB" sz="800" b="1" dirty="0" smtClean="0">
                <a:solidFill>
                  <a:prstClr val="white"/>
                </a:solidFill>
              </a:rPr>
              <a:t>Comfone invoices HPMN </a:t>
            </a:r>
          </a:p>
          <a:p>
            <a:pPr defTabSz="914400"/>
            <a:r>
              <a:rPr lang="en-GB" sz="800" b="1" dirty="0" smtClean="0">
                <a:solidFill>
                  <a:prstClr val="white"/>
                </a:solidFill>
              </a:rPr>
              <a:t>on Inmarsat’s behalf</a:t>
            </a:r>
            <a:endParaRPr lang="en-GB" sz="800" b="1" dirty="0">
              <a:solidFill>
                <a:prstClr val="white"/>
              </a:solidFill>
            </a:endParaRPr>
          </a:p>
        </p:txBody>
      </p:sp>
      <p:sp>
        <p:nvSpPr>
          <p:cNvPr id="78" name="TextBox 77"/>
          <p:cNvSpPr txBox="1"/>
          <p:nvPr/>
        </p:nvSpPr>
        <p:spPr>
          <a:xfrm rot="16200000">
            <a:off x="1820989" y="3329520"/>
            <a:ext cx="39786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GB" sz="800" dirty="0" smtClean="0">
                <a:solidFill>
                  <a:srgbClr val="002060"/>
                </a:solidFill>
              </a:rPr>
              <a:t>CDRs</a:t>
            </a:r>
            <a:endParaRPr lang="en-GB" sz="800" dirty="0">
              <a:solidFill>
                <a:srgbClr val="002060"/>
              </a:solidFill>
            </a:endParaRPr>
          </a:p>
        </p:txBody>
      </p:sp>
      <p:cxnSp>
        <p:nvCxnSpPr>
          <p:cNvPr id="79" name="Straight Arrow Connector 78"/>
          <p:cNvCxnSpPr/>
          <p:nvPr/>
        </p:nvCxnSpPr>
        <p:spPr>
          <a:xfrm flipV="1">
            <a:off x="2127479" y="2894960"/>
            <a:ext cx="0" cy="1283160"/>
          </a:xfrm>
          <a:prstGeom prst="straightConnector1">
            <a:avLst/>
          </a:prstGeom>
          <a:ln>
            <a:solidFill>
              <a:srgbClr val="92D05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0" name="TextBox 79"/>
          <p:cNvSpPr txBox="1"/>
          <p:nvPr/>
        </p:nvSpPr>
        <p:spPr>
          <a:xfrm>
            <a:off x="4695031" y="3118080"/>
            <a:ext cx="13723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GB" sz="800" b="1" dirty="0" smtClean="0">
                <a:solidFill>
                  <a:prstClr val="white"/>
                </a:solidFill>
              </a:rPr>
              <a:t>Invoice to end-user</a:t>
            </a:r>
          </a:p>
          <a:p>
            <a:pPr defTabSz="914400"/>
            <a:r>
              <a:rPr lang="en-GB" sz="800" b="1" dirty="0" smtClean="0">
                <a:solidFill>
                  <a:prstClr val="white"/>
                </a:solidFill>
              </a:rPr>
              <a:t>Roaming + margin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3015788" y="2352906"/>
            <a:ext cx="3465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GB" sz="800" dirty="0" smtClean="0">
                <a:solidFill>
                  <a:srgbClr val="002060"/>
                </a:solidFill>
              </a:rPr>
              <a:t>TAP</a:t>
            </a:r>
          </a:p>
          <a:p>
            <a:pPr defTabSz="914400"/>
            <a:endParaRPr lang="en-GB" sz="800" dirty="0">
              <a:solidFill>
                <a:prstClr val="black"/>
              </a:solidFill>
            </a:endParaRPr>
          </a:p>
        </p:txBody>
      </p:sp>
      <p:cxnSp>
        <p:nvCxnSpPr>
          <p:cNvPr id="82" name="Straight Arrow Connector 81"/>
          <p:cNvCxnSpPr/>
          <p:nvPr/>
        </p:nvCxnSpPr>
        <p:spPr>
          <a:xfrm>
            <a:off x="2785800" y="2789575"/>
            <a:ext cx="851066" cy="0"/>
          </a:xfrm>
          <a:prstGeom prst="straightConnector1">
            <a:avLst/>
          </a:prstGeom>
          <a:ln>
            <a:solidFill>
              <a:srgbClr val="92D05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" name="TextBox 82"/>
          <p:cNvSpPr txBox="1"/>
          <p:nvPr/>
        </p:nvSpPr>
        <p:spPr>
          <a:xfrm rot="19860882">
            <a:off x="2780250" y="4008844"/>
            <a:ext cx="6832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GB" sz="800" dirty="0" smtClean="0">
                <a:solidFill>
                  <a:srgbClr val="002060"/>
                </a:solidFill>
              </a:rPr>
              <a:t>Physical call</a:t>
            </a:r>
          </a:p>
          <a:p>
            <a:pPr defTabSz="914400"/>
            <a:endParaRPr lang="en-GB" sz="800" dirty="0">
              <a:solidFill>
                <a:prstClr val="black"/>
              </a:solidFill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3310515" y="4392991"/>
            <a:ext cx="6832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GB" sz="800" dirty="0" smtClean="0">
                <a:solidFill>
                  <a:srgbClr val="002060"/>
                </a:solidFill>
              </a:rPr>
              <a:t>Physical call</a:t>
            </a:r>
          </a:p>
          <a:p>
            <a:pPr defTabSz="914400"/>
            <a:endParaRPr lang="en-GB" sz="800" dirty="0">
              <a:solidFill>
                <a:prstClr val="black"/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 rot="16200000">
            <a:off x="3271726" y="3671251"/>
            <a:ext cx="75212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1100" dirty="0" err="1" smtClean="0">
                <a:solidFill>
                  <a:prstClr val="white"/>
                </a:solidFill>
              </a:rPr>
              <a:t>IsatPhone</a:t>
            </a:r>
            <a:endParaRPr lang="en-US" sz="1100" dirty="0">
              <a:solidFill>
                <a:prstClr val="white"/>
              </a:solidFill>
            </a:endParaRPr>
          </a:p>
        </p:txBody>
      </p:sp>
      <p:cxnSp>
        <p:nvCxnSpPr>
          <p:cNvPr id="86" name="Curved Connector 36"/>
          <p:cNvCxnSpPr>
            <a:stCxn id="67" idx="0"/>
            <a:endCxn id="77" idx="1"/>
          </p:cNvCxnSpPr>
          <p:nvPr/>
        </p:nvCxnSpPr>
        <p:spPr>
          <a:xfrm rot="5400000" flipH="1" flipV="1">
            <a:off x="2120578" y="1677494"/>
            <a:ext cx="441347" cy="437957"/>
          </a:xfrm>
          <a:prstGeom prst="curved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Curved Connector 51"/>
          <p:cNvCxnSpPr>
            <a:stCxn id="57" idx="3"/>
            <a:endCxn id="59" idx="0"/>
          </p:cNvCxnSpPr>
          <p:nvPr/>
        </p:nvCxnSpPr>
        <p:spPr>
          <a:xfrm>
            <a:off x="3838284" y="1717615"/>
            <a:ext cx="444229" cy="399531"/>
          </a:xfrm>
          <a:prstGeom prst="curved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Curved Connector 54"/>
          <p:cNvCxnSpPr>
            <a:stCxn id="66" idx="1"/>
            <a:endCxn id="76" idx="3"/>
          </p:cNvCxnSpPr>
          <p:nvPr/>
        </p:nvCxnSpPr>
        <p:spPr>
          <a:xfrm rot="5400000">
            <a:off x="4685628" y="4711944"/>
            <a:ext cx="339439" cy="984113"/>
          </a:xfrm>
          <a:prstGeom prst="curved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Curved Connector 62"/>
          <p:cNvCxnSpPr>
            <a:stCxn id="56" idx="1"/>
            <a:endCxn id="58" idx="2"/>
          </p:cNvCxnSpPr>
          <p:nvPr/>
        </p:nvCxnSpPr>
        <p:spPr>
          <a:xfrm rot="10800000">
            <a:off x="2011295" y="4955934"/>
            <a:ext cx="994332" cy="438113"/>
          </a:xfrm>
          <a:prstGeom prst="curved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6707646" y="2076494"/>
            <a:ext cx="64807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>
            <a:off x="6714914" y="2348282"/>
            <a:ext cx="648072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>
            <a:off x="6707646" y="2585627"/>
            <a:ext cx="64807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Curved Connector 72"/>
          <p:cNvCxnSpPr>
            <a:stCxn id="59" idx="3"/>
            <a:endCxn id="80" idx="0"/>
          </p:cNvCxnSpPr>
          <p:nvPr/>
        </p:nvCxnSpPr>
        <p:spPr>
          <a:xfrm>
            <a:off x="4930585" y="2506053"/>
            <a:ext cx="450618" cy="612027"/>
          </a:xfrm>
          <a:prstGeom prst="curved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Curved Connector 93"/>
          <p:cNvCxnSpPr>
            <a:endCxn id="63" idx="3"/>
          </p:cNvCxnSpPr>
          <p:nvPr/>
        </p:nvCxnSpPr>
        <p:spPr>
          <a:xfrm rot="10800000" flipV="1">
            <a:off x="3749721" y="3449025"/>
            <a:ext cx="1263348" cy="342465"/>
          </a:xfrm>
          <a:prstGeom prst="curvedConnector3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5" name="TextBox 94"/>
          <p:cNvSpPr txBox="1"/>
          <p:nvPr/>
        </p:nvSpPr>
        <p:spPr>
          <a:xfrm>
            <a:off x="7499734" y="1907217"/>
            <a:ext cx="11185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1200" b="1" dirty="0" smtClean="0">
                <a:solidFill>
                  <a:srgbClr val="002060"/>
                </a:solidFill>
              </a:rPr>
              <a:t>Invoice stream</a:t>
            </a:r>
            <a:endParaRPr lang="en-US" sz="1200" b="1" dirty="0">
              <a:solidFill>
                <a:srgbClr val="002060"/>
              </a:solidFill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7531249" y="2193703"/>
            <a:ext cx="7524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1200" b="1" dirty="0" smtClean="0">
                <a:solidFill>
                  <a:srgbClr val="002060"/>
                </a:solidFill>
              </a:rPr>
              <a:t>Call Data</a:t>
            </a:r>
            <a:endParaRPr lang="en-US" sz="1200" b="1" dirty="0">
              <a:solidFill>
                <a:srgbClr val="002060"/>
              </a:solidFill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7496476" y="2450277"/>
            <a:ext cx="8611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1200" b="1" dirty="0" smtClean="0">
                <a:solidFill>
                  <a:srgbClr val="002060"/>
                </a:solidFill>
              </a:rPr>
              <a:t>Actual Call</a:t>
            </a:r>
            <a:endParaRPr lang="en-US" sz="1200" b="1" dirty="0">
              <a:solidFill>
                <a:srgbClr val="002060"/>
              </a:solidFill>
            </a:endParaRPr>
          </a:p>
        </p:txBody>
      </p:sp>
      <p:cxnSp>
        <p:nvCxnSpPr>
          <p:cNvPr id="98" name="Straight Arrow Connector 97"/>
          <p:cNvCxnSpPr/>
          <p:nvPr/>
        </p:nvCxnSpPr>
        <p:spPr>
          <a:xfrm flipH="1">
            <a:off x="2770129" y="2528041"/>
            <a:ext cx="864095" cy="0"/>
          </a:xfrm>
          <a:prstGeom prst="straightConnector1">
            <a:avLst/>
          </a:prstGeom>
          <a:ln>
            <a:solidFill>
              <a:srgbClr val="92D05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Curved Connector 98"/>
          <p:cNvCxnSpPr/>
          <p:nvPr/>
        </p:nvCxnSpPr>
        <p:spPr>
          <a:xfrm rot="10800000" flipV="1">
            <a:off x="2341251" y="2894960"/>
            <a:ext cx="1801438" cy="1283160"/>
          </a:xfrm>
          <a:prstGeom prst="curvedConnector3">
            <a:avLst>
              <a:gd name="adj1" fmla="val 75380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0" name="TextBox 99"/>
          <p:cNvSpPr txBox="1"/>
          <p:nvPr/>
        </p:nvSpPr>
        <p:spPr>
          <a:xfrm>
            <a:off x="2508524" y="329155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$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215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Mobile Satellite Company</a:t>
            </a:r>
            <a:endParaRPr lang="en-US" sz="30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Content Placeholder 12"/>
          <p:cNvSpPr>
            <a:spLocks noGrp="1"/>
          </p:cNvSpPr>
          <p:nvPr>
            <p:ph sz="half" idx="1"/>
          </p:nvPr>
        </p:nvSpPr>
        <p:spPr>
          <a:xfrm>
            <a:off x="4716016" y="1412776"/>
            <a:ext cx="4618856" cy="4678363"/>
          </a:xfrm>
        </p:spPr>
        <p:txBody>
          <a:bodyPr>
            <a:normAutofit fontScale="92500" lnSpcReduction="10000"/>
          </a:bodyPr>
          <a:lstStyle/>
          <a:p>
            <a:pPr marL="360000" lvl="2">
              <a:buBlip>
                <a:blip r:embed="rId2"/>
              </a:buBlip>
            </a:pP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MSS market leader</a:t>
            </a:r>
          </a:p>
          <a:p>
            <a:pPr marL="360000" lvl="2">
              <a:buBlip>
                <a:blip r:embed="rId2"/>
              </a:buBlip>
            </a:pP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Widest portfolio of global communications solutions</a:t>
            </a:r>
          </a:p>
          <a:p>
            <a:pPr marL="360000" lvl="2">
              <a:buBlip>
                <a:blip r:embed="rId2"/>
              </a:buBlip>
            </a:pP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Across land, sea and air</a:t>
            </a:r>
          </a:p>
          <a:p>
            <a:pPr marL="360000" lvl="2">
              <a:buBlip>
                <a:blip r:embed="rId2"/>
              </a:buBlip>
            </a:pP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World’s most advanced commercial communications satellites</a:t>
            </a:r>
          </a:p>
          <a:p>
            <a:pPr marL="360000" lvl="2">
              <a:buBlip>
                <a:blip r:embed="rId2"/>
              </a:buBlip>
            </a:pP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Fully funded and financially healthy</a:t>
            </a:r>
          </a:p>
          <a:p>
            <a:pPr marL="360000" lvl="2">
              <a:buBlip>
                <a:blip r:embed="rId2"/>
              </a:buBlip>
            </a:pPr>
            <a:endParaRPr lang="en-US" sz="2400" dirty="0" smtClean="0">
              <a:solidFill>
                <a:schemeClr val="tx2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60000" lvl="2">
              <a:buBlip>
                <a:blip r:embed="rId2"/>
              </a:buBlip>
            </a:pP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Roaming agreements for the benefits of MNOs</a:t>
            </a:r>
          </a:p>
          <a:p>
            <a:endParaRPr lang="en-US" dirty="0"/>
          </a:p>
        </p:txBody>
      </p:sp>
      <p:pic>
        <p:nvPicPr>
          <p:cNvPr id="7" name="Picture 5" descr="Globe 00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528" y="1412776"/>
            <a:ext cx="4177329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3505200" y="63404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0" i="0">
                <a:solidFill>
                  <a:schemeClr val="tx1">
                    <a:lumMod val="50000"/>
                    <a:lumOff val="50000"/>
                  </a:schemeClr>
                </a:solidFill>
                <a:latin typeface="Tahoma"/>
                <a:cs typeface="Tahoma"/>
              </a:defRPr>
            </a:lvl1pPr>
          </a:lstStyle>
          <a:p>
            <a:fld id="{526A3F9C-04C9-B54E-8278-DD8551C57E23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7544" y="3140968"/>
            <a:ext cx="7533456" cy="1278633"/>
          </a:xfrm>
        </p:spPr>
        <p:txBody>
          <a:bodyPr>
            <a:normAutofit/>
          </a:bodyPr>
          <a:lstStyle/>
          <a:p>
            <a:r>
              <a:rPr lang="en-US" sz="3600" dirty="0" smtClean="0"/>
              <a:t>Thank you</a:t>
            </a:r>
            <a:endParaRPr lang="en-US" sz="3600" dirty="0"/>
          </a:p>
        </p:txBody>
      </p:sp>
      <p:sp>
        <p:nvSpPr>
          <p:cNvPr id="3" name="Slide Number Placeholder 5"/>
          <p:cNvSpPr txBox="1">
            <a:spLocks/>
          </p:cNvSpPr>
          <p:nvPr/>
        </p:nvSpPr>
        <p:spPr>
          <a:xfrm>
            <a:off x="3505200" y="63404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0" i="0">
                <a:solidFill>
                  <a:schemeClr val="tx1">
                    <a:lumMod val="50000"/>
                    <a:lumOff val="50000"/>
                  </a:schemeClr>
                </a:solidFill>
                <a:latin typeface="Tahoma"/>
                <a:cs typeface="Tahom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6A3F9C-04C9-B54E-8278-DD8551C57E23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48064" y="3662819"/>
            <a:ext cx="331236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Arno Vanderkraan</a:t>
            </a:r>
            <a:endParaRPr lang="en-CA" sz="1200" dirty="0" smtClean="0"/>
          </a:p>
          <a:p>
            <a:r>
              <a:rPr lang="en-CA" sz="1200" dirty="0" smtClean="0"/>
              <a:t>Regional Director Asia Pacific</a:t>
            </a:r>
          </a:p>
          <a:p>
            <a:r>
              <a:rPr lang="en-US" sz="1200" dirty="0" smtClean="0"/>
              <a:t>Carriers &amp; Operators</a:t>
            </a:r>
            <a:endParaRPr lang="en-CA" sz="1200" dirty="0" smtClean="0"/>
          </a:p>
          <a:p>
            <a:r>
              <a:rPr lang="en-CA" sz="1200" dirty="0" smtClean="0"/>
              <a:t> </a:t>
            </a:r>
          </a:p>
          <a:p>
            <a:r>
              <a:rPr lang="en-US" sz="1200" b="1" dirty="0" smtClean="0"/>
              <a:t>Inmarsat</a:t>
            </a:r>
            <a:endParaRPr lang="en-CA" sz="1200" dirty="0" smtClean="0"/>
          </a:p>
          <a:p>
            <a:r>
              <a:rPr lang="en-US" sz="1200" dirty="0" smtClean="0"/>
              <a:t>  </a:t>
            </a:r>
            <a:endParaRPr lang="en-CA" sz="1200" dirty="0" smtClean="0"/>
          </a:p>
          <a:p>
            <a:r>
              <a:rPr lang="en-US" sz="1200" b="1" dirty="0" smtClean="0"/>
              <a:t>M  </a:t>
            </a:r>
            <a:r>
              <a:rPr lang="en-US" sz="1200" dirty="0" smtClean="0"/>
              <a:t> +65 9653 6740</a:t>
            </a:r>
            <a:endParaRPr lang="en-CA" sz="1200" dirty="0" smtClean="0"/>
          </a:p>
          <a:p>
            <a:r>
              <a:rPr lang="en-US" sz="1200" b="1" dirty="0" smtClean="0"/>
              <a:t>E   </a:t>
            </a:r>
            <a:r>
              <a:rPr lang="en-US" sz="1200" dirty="0" smtClean="0"/>
              <a:t> </a:t>
            </a:r>
            <a:r>
              <a:rPr lang="en-US" sz="1200" u="sng" dirty="0" smtClean="0">
                <a:hlinkClick r:id="rId2"/>
              </a:rPr>
              <a:t>arno.vanderkraan@inmarsat.com</a:t>
            </a:r>
            <a:endParaRPr lang="en-CA" sz="1200" dirty="0" smtClean="0"/>
          </a:p>
          <a:p>
            <a:r>
              <a:rPr lang="en-US" sz="1200" b="1" dirty="0" smtClean="0"/>
              <a:t>W </a:t>
            </a:r>
            <a:r>
              <a:rPr lang="en-US" sz="1200" dirty="0" smtClean="0"/>
              <a:t>  </a:t>
            </a:r>
            <a:r>
              <a:rPr lang="en-US" sz="1200" u="sng" dirty="0" smtClean="0">
                <a:hlinkClick r:id="rId3"/>
              </a:rPr>
              <a:t>inmarsat.com</a:t>
            </a:r>
            <a:endParaRPr lang="en-CA" sz="1200" dirty="0" smtClean="0"/>
          </a:p>
          <a:p>
            <a:endParaRPr lang="en-CA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13544</TotalTime>
  <Words>513</Words>
  <Application>Microsoft Office PowerPoint</Application>
  <PresentationFormat>On-screen Show (4:3)</PresentationFormat>
  <Paragraphs>168</Paragraphs>
  <Slides>15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Lucida Grande</vt:lpstr>
      <vt:lpstr>Tahoma</vt:lpstr>
      <vt:lpstr>1_Office Theme</vt:lpstr>
      <vt:lpstr>Inmarsat Roaming</vt:lpstr>
      <vt:lpstr>PowerPoint Presentation</vt:lpstr>
      <vt:lpstr>About Inmarsat</vt:lpstr>
      <vt:lpstr>PowerPoint Presentation</vt:lpstr>
      <vt:lpstr>Our network services</vt:lpstr>
      <vt:lpstr>PowerPoint Presentation</vt:lpstr>
      <vt:lpstr>IsatHub (Q3 2014)</vt:lpstr>
      <vt:lpstr>Inmarsat Roaming</vt:lpstr>
      <vt:lpstr>Inmarsat Roaming</vt:lpstr>
      <vt:lpstr>Inmarsat Roaming</vt:lpstr>
      <vt:lpstr>Inmarsat Roaming – Quick and Easy</vt:lpstr>
      <vt:lpstr>Key2Roam agreement via Comfone Hub</vt:lpstr>
      <vt:lpstr>Bi-lateral Roaming agreement</vt:lpstr>
      <vt:lpstr>The Mobile Satellite Company</vt:lpstr>
      <vt:lpstr>Thank you</vt:lpstr>
    </vt:vector>
  </TitlesOfParts>
  <Company>JCreative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Jae Henderson</dc:creator>
  <cp:lastModifiedBy>Olly Parsons</cp:lastModifiedBy>
  <cp:revision>914</cp:revision>
  <cp:lastPrinted>2013-10-18T11:47:23Z</cp:lastPrinted>
  <dcterms:created xsi:type="dcterms:W3CDTF">2012-02-09T09:55:22Z</dcterms:created>
  <dcterms:modified xsi:type="dcterms:W3CDTF">2014-07-10T10:07:05Z</dcterms:modified>
</cp:coreProperties>
</file>