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9" r:id="rId4"/>
    <p:sldId id="257" r:id="rId5"/>
    <p:sldId id="276" r:id="rId6"/>
    <p:sldId id="270" r:id="rId7"/>
    <p:sldId id="271" r:id="rId8"/>
    <p:sldId id="272" r:id="rId9"/>
    <p:sldId id="268" r:id="rId10"/>
    <p:sldId id="273" r:id="rId11"/>
    <p:sldId id="263" r:id="rId12"/>
    <p:sldId id="274" r:id="rId13"/>
    <p:sldId id="275" r:id="rId14"/>
    <p:sldId id="264" r:id="rId15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440" autoAdjust="0"/>
  </p:normalViewPr>
  <p:slideViewPr>
    <p:cSldViewPr>
      <p:cViewPr varScale="1">
        <p:scale>
          <a:sx n="52" d="100"/>
          <a:sy n="52" d="100"/>
        </p:scale>
        <p:origin x="1230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366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.com/translate?hl=en&amp;sl=id&amp;u=http://www.airputih.or.id/layanan/aplikasi-kip&amp;prev=/search?q=APlikasi+kip&amp;espv=2&amp;biw=1024&amp;bih=52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5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The</a:t>
            </a:r>
            <a:r>
              <a:rPr lang="en-US" baseline="0" dirty="0" smtClean="0"/>
              <a:t> Group on the right is AP’s next-generation “future” local ICT DRR group – one from KELUD – </a:t>
            </a:r>
            <a:r>
              <a:rPr lang="en-US" baseline="0" dirty="0" err="1" smtClean="0"/>
              <a:t>Ngantru</a:t>
            </a:r>
            <a:r>
              <a:rPr lang="en-US" baseline="0" dirty="0" smtClean="0"/>
              <a:t>, March 2014.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9B03FED-4290-44A7-97AA-CEB816BE9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9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AD0D202-65EF-4F5E-9AD3-D36E3E6773C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5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BTS </a:t>
            </a:r>
            <a:r>
              <a:rPr lang="en-US" sz="1200" dirty="0" err="1" smtClean="0">
                <a:latin typeface="Tahoma" charset="0"/>
              </a:rPr>
              <a:t>Merdeka</a:t>
            </a:r>
            <a:r>
              <a:rPr lang="en-US" sz="1200" dirty="0" smtClean="0">
                <a:latin typeface="Tahoma" charset="0"/>
              </a:rPr>
              <a:t>, </a:t>
            </a:r>
            <a:r>
              <a:rPr lang="en-US" sz="1200" dirty="0" err="1" smtClean="0">
                <a:latin typeface="Tahoma" charset="0"/>
              </a:rPr>
              <a:t>riset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OpenBTS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EWS </a:t>
            </a:r>
            <a:r>
              <a:rPr lang="en-US" sz="1200" dirty="0" err="1" smtClean="0">
                <a:latin typeface="Tahoma" charset="0"/>
              </a:rPr>
              <a:t>Gempa</a:t>
            </a:r>
            <a:r>
              <a:rPr lang="en-US" sz="1200" dirty="0" smtClean="0">
                <a:latin typeface="Tahoma" charset="0"/>
              </a:rPr>
              <a:t>, </a:t>
            </a: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desktop </a:t>
            </a:r>
            <a:r>
              <a:rPr lang="en-US" sz="1200" dirty="0" err="1" smtClean="0">
                <a:latin typeface="Tahoma" charset="0"/>
              </a:rPr>
              <a:t>peringatan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dini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gempa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Hosting gratis, </a:t>
            </a:r>
            <a:r>
              <a:rPr lang="en-US" sz="1200" dirty="0" err="1" smtClean="0">
                <a:latin typeface="Tahoma" charset="0"/>
              </a:rPr>
              <a:t>layanan</a:t>
            </a:r>
            <a:r>
              <a:rPr lang="en-US" sz="1200" dirty="0" smtClean="0">
                <a:latin typeface="Tahoma" charset="0"/>
              </a:rPr>
              <a:t> hosting gratis </a:t>
            </a:r>
            <a:r>
              <a:rPr lang="en-US" sz="1200" dirty="0" err="1" smtClean="0">
                <a:latin typeface="Tahoma" charset="0"/>
              </a:rPr>
              <a:t>bagi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lembaga</a:t>
            </a:r>
            <a:r>
              <a:rPr lang="en-US" sz="1200" dirty="0" smtClean="0">
                <a:latin typeface="Tahoma" charset="0"/>
              </a:rPr>
              <a:t>/</a:t>
            </a:r>
            <a:r>
              <a:rPr lang="en-US" sz="1200" dirty="0" err="1" smtClean="0">
                <a:latin typeface="Tahoma" charset="0"/>
              </a:rPr>
              <a:t>organisasi</a:t>
            </a:r>
            <a:r>
              <a:rPr lang="en-US" sz="1200" dirty="0" smtClean="0">
                <a:latin typeface="Tahoma" charset="0"/>
              </a:rPr>
              <a:t> non-profit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Keterbukaan</a:t>
            </a:r>
            <a:r>
              <a:rPr lang="en-US" sz="1200" dirty="0" smtClean="0">
                <a:latin typeface="Tahoma" charset="0"/>
              </a:rPr>
              <a:t> Info Public, </a:t>
            </a: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yang </a:t>
            </a:r>
            <a:r>
              <a:rPr lang="en-US" sz="1200" dirty="0" err="1" smtClean="0">
                <a:latin typeface="Tahoma" charset="0"/>
              </a:rPr>
              <a:t>menjembatani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pertukaran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informasi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publik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Interactive Voice </a:t>
            </a:r>
            <a:r>
              <a:rPr lang="en-US" sz="1200" dirty="0" err="1" smtClean="0">
                <a:latin typeface="Tahoma" charset="0"/>
              </a:rPr>
              <a:t>Respon</a:t>
            </a:r>
            <a:r>
              <a:rPr lang="en-US" sz="1200" dirty="0" smtClean="0">
                <a:latin typeface="Tahoma" charset="0"/>
              </a:rPr>
              <a:t> (IVR), </a:t>
            </a:r>
            <a:r>
              <a:rPr lang="en-US" sz="1200" dirty="0" err="1" smtClean="0">
                <a:latin typeface="Tahoma" charset="0"/>
              </a:rPr>
              <a:t>teknologi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pendukung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i="1" dirty="0" smtClean="0">
                <a:latin typeface="Tahoma" charset="0"/>
              </a:rPr>
              <a:t>citizen journalism</a:t>
            </a:r>
          </a:p>
          <a:p>
            <a:endParaRPr lang="en-US" sz="120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</a:endParaRPr>
          </a:p>
          <a:p>
            <a:r>
              <a:rPr lang="tr-TR" sz="1200" b="1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Aplikasi KIP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 | AirPutih www.airputih.or.id/layanan/</a:t>
            </a:r>
            <a:r>
              <a:rPr lang="tr-TR" sz="1200" b="1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aplikasi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-</a:t>
            </a:r>
            <a:r>
              <a:rPr lang="tr-TR" sz="1200" b="1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kip</a:t>
            </a:r>
            <a:endParaRPr lang="tr-TR" sz="1200" b="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</a:endParaRPr>
          </a:p>
          <a:p>
            <a:endParaRPr lang="fi-FI" sz="1200" b="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  <a:hlinkClick r:id="rId3"/>
            </a:endParaRPr>
          </a:p>
          <a:p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Keterbukaan Informasi Publik</a:t>
            </a:r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. Unduh </a:t>
            </a:r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Keterbukaan Informasi Publik</a:t>
            </a:r>
            <a:endParaRPr lang="fi-FI" sz="1200" b="0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+mn-cs"/>
              <a:hlinkClick r:id="rId3"/>
            </a:endParaRPr>
          </a:p>
          <a:p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2. Plugin </a:t>
            </a:r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KIP</a:t>
            </a:r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 untuk CMS WordPress. </a:t>
            </a:r>
            <a:endParaRPr lang="en-US" sz="1200" i="1" dirty="0" smtClean="0">
              <a:solidFill>
                <a:srgbClr val="000000"/>
              </a:solidFill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200" i="1" dirty="0" smtClean="0">
              <a:latin typeface="Tahom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24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err="1" smtClean="0"/>
              <a:t>MediaCenter.or.id</a:t>
            </a:r>
            <a:r>
              <a:rPr lang="en-US" baseline="0" dirty="0" smtClean="0"/>
              <a:t> </a:t>
            </a:r>
            <a:r>
              <a:rPr lang="en-US" sz="1200" dirty="0" smtClean="0">
                <a:latin typeface="Tahoma" charset="0"/>
              </a:rPr>
              <a:t>Update field </a:t>
            </a:r>
            <a:r>
              <a:rPr lang="en-US" sz="1200" dirty="0" err="1" smtClean="0">
                <a:latin typeface="Tahoma" charset="0"/>
              </a:rPr>
              <a:t>considition</a:t>
            </a:r>
            <a:r>
              <a:rPr lang="en-US" sz="1200" dirty="0" smtClean="0">
                <a:latin typeface="Tahoma" charset="0"/>
              </a:rPr>
              <a:t>: victims/affected</a:t>
            </a:r>
            <a:r>
              <a:rPr lang="en-US" sz="1200" baseline="0" dirty="0" smtClean="0">
                <a:latin typeface="Tahoma" charset="0"/>
              </a:rPr>
              <a:t> locals</a:t>
            </a:r>
            <a:r>
              <a:rPr lang="en-US" sz="1200" dirty="0" smtClean="0">
                <a:latin typeface="Tahoma" charset="0"/>
              </a:rPr>
              <a:t>, local current conditions,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200" dirty="0" smtClean="0">
                <a:latin typeface="Tahoma" charset="0"/>
              </a:rPr>
              <a:t>In the</a:t>
            </a:r>
            <a:r>
              <a:rPr lang="en-US" sz="1200" baseline="0" dirty="0" smtClean="0">
                <a:latin typeface="Tahoma" charset="0"/>
              </a:rPr>
              <a:t> </a:t>
            </a:r>
            <a:r>
              <a:rPr lang="en-US" sz="1200" dirty="0" smtClean="0">
                <a:latin typeface="Tahoma" charset="0"/>
              </a:rPr>
              <a:t>after math disaster, villages physical and</a:t>
            </a:r>
            <a:r>
              <a:rPr lang="en-US" sz="1200" baseline="0" dirty="0" smtClean="0">
                <a:latin typeface="Tahoma" charset="0"/>
              </a:rPr>
              <a:t> utilities (esp. water) infrastructure</a:t>
            </a:r>
            <a:endParaRPr lang="en-US" sz="1200" dirty="0" smtClean="0">
              <a:latin typeface="Tahom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54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smtClean="0"/>
              <a:t>Since its founding in 2005, has held </a:t>
            </a:r>
            <a:r>
              <a:rPr lang="en-US" dirty="0" err="1" smtClean="0"/>
              <a:t>AirPutih</a:t>
            </a:r>
            <a:r>
              <a:rPr lang="en-US" dirty="0" smtClean="0"/>
              <a:t> emergency response in some parts of Indonesia. Major disasters and require acceleration information that has been implemented in the 2005-2012 timeframe, among others, Emergency</a:t>
            </a:r>
            <a:r>
              <a:rPr lang="en-US" baseline="0" dirty="0" smtClean="0"/>
              <a:t> Response Team </a:t>
            </a:r>
            <a:r>
              <a:rPr lang="en-US" dirty="0" smtClean="0"/>
              <a:t>ERT in Aceh2004, Nias2005 Earthquake, Earthquake Bengkulu2007, and the latest</a:t>
            </a:r>
            <a:r>
              <a:rPr lang="en-US" baseline="0" dirty="0" smtClean="0"/>
              <a:t> areas are </a:t>
            </a:r>
            <a:r>
              <a:rPr lang="en-US" baseline="0" dirty="0" err="1" smtClean="0"/>
              <a:t>Sinabung</a:t>
            </a:r>
            <a:r>
              <a:rPr lang="en-US" baseline="0" dirty="0" smtClean="0"/>
              <a:t> 2013 and </a:t>
            </a:r>
            <a:r>
              <a:rPr lang="en-US" baseline="0" dirty="0" err="1" smtClean="0"/>
              <a:t>Kelud</a:t>
            </a:r>
            <a:r>
              <a:rPr lang="en-US" baseline="0" dirty="0" smtClean="0"/>
              <a:t> 2014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23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To improve</a:t>
            </a:r>
            <a:r>
              <a:rPr lang="en-US" baseline="0" dirty="0" smtClean="0"/>
              <a:t> readiness, there is a huge area to cover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4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24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Collated</a:t>
            </a:r>
            <a:r>
              <a:rPr lang="en-US" baseline="0" dirty="0" smtClean="0"/>
              <a:t> from research by</a:t>
            </a:r>
            <a:r>
              <a:rPr lang="en-US" dirty="0" smtClean="0"/>
              <a:t> BMKG</a:t>
            </a:r>
            <a:r>
              <a:rPr lang="en-US" baseline="0" dirty="0" smtClean="0"/>
              <a:t> and US-GS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Since its founding in 2005, has held </a:t>
            </a:r>
            <a:r>
              <a:rPr lang="en-US" dirty="0" err="1" smtClean="0"/>
              <a:t>AirPutih</a:t>
            </a:r>
            <a:r>
              <a:rPr lang="en-US" dirty="0" smtClean="0"/>
              <a:t> emergency response in some parts of Indonesia. Major disasters and require acceleration information that has been implemented in the 2005-2012 timeframe, among others, Emergency</a:t>
            </a:r>
            <a:r>
              <a:rPr lang="en-US" baseline="0" dirty="0" smtClean="0"/>
              <a:t> Response Team </a:t>
            </a:r>
            <a:r>
              <a:rPr lang="en-US" dirty="0" smtClean="0"/>
              <a:t>ERT in Aceh2004, Nias2005 Earthquake, Earthquake Bengkulu2007,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3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24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7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Need for Real time data for flood emergency</a:t>
            </a:r>
            <a:r>
              <a:rPr lang="en-US" baseline="0" dirty="0" smtClean="0"/>
              <a:t> response – in Jakarta’s 2013 floods, AP assisted many groups and people in North Jakarta with SMS, Twitter and Facebook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44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Need for </a:t>
            </a:r>
            <a:r>
              <a:rPr lang="en-US" smtClean="0"/>
              <a:t>Realtime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70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1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4B95B3-918A-6D47-8D10-7B362C98C3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2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D4C190-8172-BD4A-BFCA-DA3AC0B8B1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0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B4CC5B-2049-C349-8664-A492C35F11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2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4B462A-5001-7048-A9AD-5F438634DE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5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9D6CFE-1EB3-C844-B8BB-9002C41444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3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33A57D-69B5-384A-85A6-1A4C2DAF25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9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49FD29-29AC-A44F-A449-9C2CDB11FF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6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8E7B54D-1631-4148-BB5D-46684B2DC7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8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B61C94D-105D-DF4D-82CD-376B4527BF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9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9718AB-FF30-254F-98C5-31260C322B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8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16B8D97-8BD8-9343-AE0D-4505F33017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3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55B65FA-3B39-1E45-A779-32CD18AFBF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1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A3B85935-15E6-B04F-B902-37645917985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 descr="AirPutih Logo.jpe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373216"/>
            <a:ext cx="2971800" cy="14847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mailto:idrisfsulaiman@gmail.com" TargetMode="External"/><Relationship Id="rId4" Type="http://schemas.openxmlformats.org/officeDocument/2006/relationships/hyperlink" Target="mailto:agung@airputih.or.i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facebook.com/airputih.or.i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keitfossible.web.id/" TargetMode="External"/><Relationship Id="rId5" Type="http://schemas.openxmlformats.org/officeDocument/2006/relationships/hyperlink" Target="http://www.mediacenter.or.id/" TargetMode="External"/><Relationship Id="rId4" Type="http://schemas.openxmlformats.org/officeDocument/2006/relationships/hyperlink" Target="http://www.airputih.or.i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79388" y="5373688"/>
            <a:ext cx="7705725" cy="1320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3850" y="5516563"/>
            <a:ext cx="7416800" cy="102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Komplek Kejaksaan Agung Blok F-20</a:t>
            </a:r>
          </a:p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Jalan Raya Ragunan, Pasar Minggu</a:t>
            </a:r>
          </a:p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Jakarta Selatan </a:t>
            </a:r>
            <a:r>
              <a:rPr lang="id-ID" sz="1400" dirty="0" smtClean="0">
                <a:latin typeface="Tahoma" charset="0"/>
              </a:rPr>
              <a:t>12520  Email: </a:t>
            </a:r>
            <a:r>
              <a:rPr lang="id-ID" sz="1400" dirty="0" smtClean="0">
                <a:latin typeface="Tahoma" charset="0"/>
                <a:hlinkClick r:id="rId4"/>
              </a:rPr>
              <a:t>agung@airputih.or.id</a:t>
            </a:r>
            <a:r>
              <a:rPr lang="id-ID" sz="1400" dirty="0" smtClean="0">
                <a:latin typeface="Tahoma" charset="0"/>
              </a:rPr>
              <a:t> , </a:t>
            </a:r>
            <a:r>
              <a:rPr lang="id-ID" sz="1400" dirty="0" smtClean="0">
                <a:latin typeface="Tahoma" charset="0"/>
                <a:hlinkClick r:id="rId5"/>
              </a:rPr>
              <a:t>idrisfsulaiman@gmail.com</a:t>
            </a:r>
            <a:r>
              <a:rPr lang="id-ID" sz="1400" dirty="0" smtClean="0">
                <a:latin typeface="Tahoma" charset="0"/>
              </a:rPr>
              <a:t> </a:t>
            </a:r>
            <a:endParaRPr lang="id-ID" sz="1400" dirty="0">
              <a:latin typeface="Tahom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726357"/>
            <a:ext cx="87849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/>
              <a:t>Powering disaster response </a:t>
            </a: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>– past, present and future from </a:t>
            </a:r>
          </a:p>
          <a:p>
            <a:r>
              <a:rPr lang="en-US" sz="3800" b="1" dirty="0" smtClean="0"/>
              <a:t>a </a:t>
            </a:r>
            <a:r>
              <a:rPr lang="en-US" sz="3800" b="1" dirty="0"/>
              <a:t>community </a:t>
            </a:r>
            <a:r>
              <a:rPr lang="en-US" sz="3800" b="1" dirty="0" smtClean="0"/>
              <a:t>perspective  (2004 - 14)</a:t>
            </a:r>
            <a:endParaRPr lang="en-US" sz="3800" b="1" dirty="0">
              <a:solidFill>
                <a:schemeClr val="tx1"/>
              </a:solidFill>
              <a:latin typeface="Britannic Bold"/>
              <a:cs typeface="Britannic 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05064"/>
            <a:ext cx="763284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Agung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Riyadi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, Executive Director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</a:b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Zulkifli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, Head of Emergency Response Team &amp;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Idris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F. Sulaiman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PhD, Advisor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sym typeface="Arial" charset="0"/>
            </a:endParaRPr>
          </a:p>
        </p:txBody>
      </p:sp>
      <p:pic>
        <p:nvPicPr>
          <p:cNvPr id="3" name="Picture 2" descr="Mentawai-no ph access- prior or after disaster-VSAT 201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74"/>
            <a:ext cx="3635896" cy="12985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46237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Profile</a:t>
            </a:r>
          </a:p>
          <a:p>
            <a:r>
              <a:rPr lang="en-US" dirty="0" smtClean="0"/>
              <a:t>- Vision &amp; Mission</a:t>
            </a:r>
          </a:p>
          <a:p>
            <a:r>
              <a:rPr lang="en-US" dirty="0" smtClean="0"/>
              <a:t>- Activities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High risk </a:t>
            </a:r>
            <a:r>
              <a:rPr lang="en-US" dirty="0"/>
              <a:t>A</a:t>
            </a:r>
            <a:r>
              <a:rPr lang="en-US" dirty="0" smtClean="0"/>
              <a:t>reas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“Trained” Areas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Gap Analysis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Final Remarks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46E62-7D3C-456E-BD87-A0A90FA7BF6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9" name="Content Placeholder 8" descr="DSC00282.JPG AP and village volunteer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5" r="24895"/>
          <a:stretch>
            <a:fillRect/>
          </a:stretch>
        </p:blipFill>
        <p:spPr>
          <a:xfrm>
            <a:off x="4646613" y="332656"/>
            <a:ext cx="4038600" cy="4524375"/>
          </a:xfrm>
        </p:spPr>
      </p:pic>
      <p:sp>
        <p:nvSpPr>
          <p:cNvPr id="3" name="TextBox 2"/>
          <p:cNvSpPr txBox="1"/>
          <p:nvPr/>
        </p:nvSpPr>
        <p:spPr>
          <a:xfrm>
            <a:off x="4572000" y="4869160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AP’s </a:t>
            </a:r>
            <a:r>
              <a:rPr lang="en-US" sz="1600" dirty="0" smtClean="0">
                <a:solidFill>
                  <a:srgbClr val="000000"/>
                </a:solidFill>
              </a:rPr>
              <a:t>Next-</a:t>
            </a:r>
            <a:r>
              <a:rPr lang="en-US" sz="1600" dirty="0">
                <a:solidFill>
                  <a:srgbClr val="000000"/>
                </a:solidFill>
              </a:rPr>
              <a:t>G</a:t>
            </a:r>
            <a:r>
              <a:rPr lang="en-US" sz="1600" dirty="0" smtClean="0">
                <a:solidFill>
                  <a:srgbClr val="000000"/>
                </a:solidFill>
              </a:rPr>
              <a:t>eneration Local </a:t>
            </a:r>
            <a:r>
              <a:rPr lang="en-US" sz="1600" dirty="0">
                <a:solidFill>
                  <a:srgbClr val="000000"/>
                </a:solidFill>
              </a:rPr>
              <a:t>ICT </a:t>
            </a:r>
            <a:r>
              <a:rPr lang="en-US" sz="1600" dirty="0" smtClean="0">
                <a:solidFill>
                  <a:srgbClr val="000000"/>
                </a:solidFill>
              </a:rPr>
              <a:t>DRR Group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84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8013" cy="1141412"/>
          </a:xfrm>
        </p:spPr>
        <p:txBody>
          <a:bodyPr/>
          <a:lstStyle/>
          <a:p>
            <a:pPr algn="l"/>
            <a:r>
              <a:rPr lang="en-US" b="1" dirty="0" smtClean="0"/>
              <a:t>Our origins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sz="half" idx="1"/>
          </p:nvPr>
        </p:nvSpPr>
        <p:spPr>
          <a:xfrm>
            <a:off x="35496" y="908720"/>
            <a:ext cx="4859288" cy="5306144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/>
              <a:t>AIR</a:t>
            </a:r>
            <a:r>
              <a:rPr lang="en-US" sz="2000" dirty="0"/>
              <a:t>-PUTIH </a:t>
            </a:r>
            <a:r>
              <a:rPr lang="en-US" sz="2000" dirty="0" smtClean="0"/>
              <a:t>is a not-for-profit </a:t>
            </a:r>
            <a:r>
              <a:rPr lang="en-US" sz="2000" dirty="0" err="1" smtClean="0"/>
              <a:t>organisation</a:t>
            </a:r>
            <a:r>
              <a:rPr lang="en-US" sz="2000" dirty="0" smtClean="0"/>
              <a:t> primarily focused connecting the un-connected</a:t>
            </a:r>
            <a:br>
              <a:rPr lang="en-US" sz="2000" dirty="0" smtClean="0"/>
            </a:br>
            <a:r>
              <a:rPr lang="en-US" sz="2000" dirty="0" smtClean="0"/>
              <a:t>and empowerment using ICTs.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- Started in 29 Dec. 2004 </a:t>
            </a:r>
            <a:r>
              <a:rPr lang="en-US" sz="2000" dirty="0"/>
              <a:t>with activities on ICT disaster </a:t>
            </a:r>
            <a:r>
              <a:rPr lang="en-US" sz="2000" dirty="0" smtClean="0"/>
              <a:t>response work </a:t>
            </a:r>
            <a:r>
              <a:rPr lang="en-US" sz="2000" dirty="0"/>
              <a:t>around Aceh </a:t>
            </a:r>
            <a:r>
              <a:rPr lang="en-US" sz="2000" dirty="0" smtClean="0"/>
              <a:t>Tsunami with the support from ISP </a:t>
            </a:r>
            <a:r>
              <a:rPr lang="en-US" sz="2000" dirty="0"/>
              <a:t>Association-APJII, Indonesia IT Federation-</a:t>
            </a:r>
            <a:r>
              <a:rPr lang="en-US" sz="2000" dirty="0" smtClean="0"/>
              <a:t>FTII and many others</a:t>
            </a:r>
            <a:br>
              <a:rPr lang="en-US" sz="2000" dirty="0" smtClean="0"/>
            </a:br>
            <a:r>
              <a:rPr lang="en-US" sz="2000" dirty="0" smtClean="0"/>
              <a:t>- Core group </a:t>
            </a:r>
            <a:r>
              <a:rPr lang="en-US" sz="2000" dirty="0"/>
              <a:t>of </a:t>
            </a:r>
            <a:r>
              <a:rPr lang="en-US" sz="2000" dirty="0" smtClean="0"/>
              <a:t>professionals and volunteers </a:t>
            </a:r>
            <a:r>
              <a:rPr lang="en-US" sz="2000" dirty="0"/>
              <a:t>from </a:t>
            </a:r>
            <a:r>
              <a:rPr lang="en-US" sz="2000" dirty="0" smtClean="0"/>
              <a:t>universities,  </a:t>
            </a:r>
            <a:r>
              <a:rPr lang="en-US" sz="2000" dirty="0"/>
              <a:t>IT/Linux </a:t>
            </a:r>
            <a:r>
              <a:rPr lang="en-US" sz="2000" dirty="0" smtClean="0"/>
              <a:t>groups and international sources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FontTx/>
              <a:buChar char="•"/>
            </a:pPr>
            <a:r>
              <a:rPr lang="en-US" sz="2000" dirty="0" smtClean="0"/>
              <a:t>Vision: Empowering local people, gov’t agencies and NGOs to apply ICTs for disaster management, risk reduction and national resilience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46E62-7D3C-456E-BD87-A0A90FA7BF6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" name="Picture 3" descr="Aceh 2005-Hercules Airforce Transp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3882008" cy="2581536"/>
          </a:xfrm>
          <a:prstGeom prst="rect">
            <a:avLst/>
          </a:prstGeom>
        </p:spPr>
      </p:pic>
      <p:pic>
        <p:nvPicPr>
          <p:cNvPr id="5" name="Picture 4" descr="Aceh - Pointer Cafe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56633"/>
            <a:ext cx="3913875" cy="16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-36512" y="116632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AirPutih’s </a:t>
            </a:r>
            <a:r>
              <a:rPr lang="id-ID" b="1" dirty="0">
                <a:latin typeface="Tahoma" charset="0"/>
              </a:rPr>
              <a:t>Profile </a:t>
            </a:r>
            <a:r>
              <a:rPr lang="id-ID" b="1" dirty="0" smtClean="0">
                <a:latin typeface="Tahoma" charset="0"/>
              </a:rPr>
              <a:t>Now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6372200" cy="5102027"/>
          </a:xfrm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AP is the only </a:t>
            </a:r>
            <a:r>
              <a:rPr lang="en-US" sz="2400" dirty="0" err="1" smtClean="0">
                <a:solidFill>
                  <a:schemeClr val="tx1"/>
                </a:solidFill>
              </a:rPr>
              <a:t>organisation</a:t>
            </a:r>
            <a:r>
              <a:rPr lang="en-US" sz="2400" dirty="0" smtClean="0">
                <a:solidFill>
                  <a:schemeClr val="tx1"/>
                </a:solidFill>
              </a:rPr>
              <a:t> of its kind in Indonesia (and one of few in the world – </a:t>
            </a:r>
            <a:r>
              <a:rPr lang="en-US" sz="2400" dirty="0" err="1" smtClean="0">
                <a:solidFill>
                  <a:schemeClr val="tx1"/>
                </a:solidFill>
              </a:rPr>
              <a:t>TSFI.org</a:t>
            </a:r>
            <a:r>
              <a:rPr lang="en-US" sz="2400" dirty="0" smtClean="0">
                <a:solidFill>
                  <a:schemeClr val="tx1"/>
                </a:solidFill>
              </a:rPr>
              <a:t> is another)</a:t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sz="2400" dirty="0" smtClean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First response: in almost all major disasters in Indonesia since 2004</a:t>
            </a:r>
          </a:p>
          <a:p>
            <a:pPr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Key focus: Post-Disaster Recovery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- Information access &amp; infra- provisioning including NGO hosting, setting up of Command Post (‘</a:t>
            </a:r>
            <a:r>
              <a:rPr lang="en-US" sz="2400" dirty="0" err="1" smtClean="0">
                <a:solidFill>
                  <a:schemeClr val="tx1"/>
                </a:solidFill>
              </a:rPr>
              <a:t>PosKo</a:t>
            </a:r>
            <a:r>
              <a:rPr lang="en-US" sz="2400" dirty="0" smtClean="0">
                <a:solidFill>
                  <a:schemeClr val="tx1"/>
                </a:solidFill>
              </a:rPr>
              <a:t>’) </a:t>
            </a:r>
            <a:r>
              <a:rPr lang="en-US" sz="2000" dirty="0">
                <a:latin typeface="Tahoma" charset="0"/>
              </a:rPr>
              <a:t/>
            </a:r>
            <a:br>
              <a:rPr lang="en-US" sz="2000" dirty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Training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pic>
        <p:nvPicPr>
          <p:cNvPr id="4" name="Picture 3" descr="linux 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646" y="2780928"/>
            <a:ext cx="2541842" cy="1584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AP Routine Activities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686800" cy="4525963"/>
          </a:xfrm>
          <a:ln/>
        </p:spPr>
        <p:txBody>
          <a:bodyPr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First-response: set </a:t>
            </a:r>
            <a:r>
              <a:rPr lang="en-US" sz="2400" dirty="0">
                <a:latin typeface="Tahoma" charset="0"/>
              </a:rPr>
              <a:t>up </a:t>
            </a:r>
            <a:r>
              <a:rPr lang="en-US" sz="2400" dirty="0" smtClean="0">
                <a:latin typeface="Tahoma" charset="0"/>
              </a:rPr>
              <a:t>infrastructure including </a:t>
            </a:r>
            <a:r>
              <a:rPr lang="en-US" sz="2400" dirty="0">
                <a:latin typeface="Tahoma" charset="0"/>
              </a:rPr>
              <a:t>set up of VSAT, </a:t>
            </a:r>
            <a:r>
              <a:rPr lang="en-US" sz="2400" dirty="0" err="1">
                <a:latin typeface="Tahoma" charset="0"/>
              </a:rPr>
              <a:t>wifi</a:t>
            </a:r>
            <a:r>
              <a:rPr lang="en-US" sz="2400" dirty="0">
                <a:latin typeface="Tahoma" charset="0"/>
              </a:rPr>
              <a:t> and if mobiles are used whenever there is mobile </a:t>
            </a:r>
            <a:r>
              <a:rPr lang="en-US" sz="2400" dirty="0" smtClean="0">
                <a:latin typeface="Tahoma" charset="0"/>
              </a:rPr>
              <a:t>coverage - users: </a:t>
            </a:r>
            <a:r>
              <a:rPr lang="en-US" sz="2400" dirty="0">
                <a:latin typeface="Tahoma" charset="0"/>
              </a:rPr>
              <a:t>Red Cross, BPBD, NGO &amp; local government </a:t>
            </a:r>
            <a:r>
              <a:rPr lang="en-US" sz="2400" dirty="0" smtClean="0">
                <a:latin typeface="Tahoma" charset="0"/>
              </a:rPr>
              <a:t>agencies. And SMS-gateways to facilitate all stakeholders. Distribution of water, food and clothing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Reporting on AP’s “</a:t>
            </a:r>
            <a:r>
              <a:rPr lang="en-US" sz="2400" dirty="0" err="1" smtClean="0">
                <a:latin typeface="Tahoma" charset="0"/>
              </a:rPr>
              <a:t>Mediacenter.or.id</a:t>
            </a:r>
            <a:r>
              <a:rPr lang="en-US" sz="2400" dirty="0" smtClean="0">
                <a:latin typeface="Tahoma" charset="0"/>
              </a:rPr>
              <a:t>” website (</a:t>
            </a:r>
            <a:r>
              <a:rPr lang="en-US" sz="2400" dirty="0" err="1" smtClean="0">
                <a:latin typeface="Tahoma" charset="0"/>
              </a:rPr>
              <a:t>Ushahidi</a:t>
            </a:r>
            <a:r>
              <a:rPr lang="en-US" sz="2400" dirty="0" smtClean="0">
                <a:latin typeface="Tahoma" charset="0"/>
              </a:rPr>
              <a:t>-based) for more dynamic </a:t>
            </a:r>
            <a:r>
              <a:rPr lang="en-US" sz="2400" dirty="0">
                <a:latin typeface="Tahoma" charset="0"/>
              </a:rPr>
              <a:t>exchange of information about </a:t>
            </a:r>
            <a:r>
              <a:rPr lang="en-US" sz="2400" dirty="0" smtClean="0">
                <a:latin typeface="Tahoma" charset="0"/>
              </a:rPr>
              <a:t/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disaster and coordinate responses </a:t>
            </a:r>
            <a:endParaRPr lang="en-US" sz="2400" dirty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Post-Disaster: Training in recovery &amp; preparation future disasters -earthquake, </a:t>
            </a:r>
            <a:r>
              <a:rPr lang="en-US" sz="2400" dirty="0">
                <a:latin typeface="Tahoma" charset="0"/>
              </a:rPr>
              <a:t>f</a:t>
            </a:r>
            <a:r>
              <a:rPr lang="en-US" sz="2400" dirty="0" smtClean="0">
                <a:latin typeface="Tahoma" charset="0"/>
              </a:rPr>
              <a:t>looding </a:t>
            </a:r>
            <a:r>
              <a:rPr lang="en-US" sz="2400" dirty="0">
                <a:latin typeface="Tahoma" charset="0"/>
              </a:rPr>
              <a:t>&amp;</a:t>
            </a:r>
            <a:r>
              <a:rPr lang="en-US" sz="2400" dirty="0" smtClean="0">
                <a:latin typeface="Tahoma" charset="0"/>
              </a:rPr>
              <a:t> volcano and </a:t>
            </a:r>
            <a:r>
              <a:rPr lang="en-US" sz="2400" dirty="0">
                <a:latin typeface="Tahoma" charset="0"/>
              </a:rPr>
              <a:t>a</a:t>
            </a:r>
            <a:r>
              <a:rPr lang="en-US" sz="2400" dirty="0" smtClean="0">
                <a:latin typeface="Tahoma" charset="0"/>
              </a:rPr>
              <a:t>viation </a:t>
            </a:r>
            <a:r>
              <a:rPr lang="en-US" sz="2400" dirty="0">
                <a:latin typeface="Tahoma" charset="0"/>
              </a:rPr>
              <a:t/>
            </a:r>
            <a:br>
              <a:rPr lang="en-US" sz="2400" dirty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(from man</a:t>
            </a:r>
            <a:r>
              <a:rPr lang="en-US" sz="2400" dirty="0">
                <a:latin typeface="Tahoma" charset="0"/>
              </a:rPr>
              <a:t>-made </a:t>
            </a:r>
            <a:r>
              <a:rPr lang="en-US" sz="2400" dirty="0" smtClean="0">
                <a:latin typeface="Tahoma" charset="0"/>
              </a:rPr>
              <a:t>disasters-</a:t>
            </a:r>
            <a:r>
              <a:rPr lang="en-US" sz="2400" dirty="0" err="1" smtClean="0">
                <a:latin typeface="Tahoma" charset="0"/>
              </a:rPr>
              <a:t>Sukhoi</a:t>
            </a:r>
            <a:r>
              <a:rPr lang="en-US" sz="2400" dirty="0" smtClean="0">
                <a:latin typeface="Tahoma" charset="0"/>
              </a:rPr>
              <a:t> 2012)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Applications </a:t>
            </a:r>
            <a:r>
              <a:rPr lang="en-US" sz="2400" dirty="0" err="1" smtClean="0">
                <a:latin typeface="Tahoma" charset="0"/>
              </a:rPr>
              <a:t>dev’t</a:t>
            </a:r>
            <a:r>
              <a:rPr lang="en-US" sz="2400" dirty="0" smtClean="0">
                <a:latin typeface="Tahoma" charset="0"/>
              </a:rPr>
              <a:t> - that </a:t>
            </a:r>
            <a:r>
              <a:rPr lang="en-US" sz="2400" dirty="0">
                <a:latin typeface="Tahoma" charset="0"/>
              </a:rPr>
              <a:t>can be used by </a:t>
            </a:r>
            <a:r>
              <a:rPr lang="en-US" sz="2400" dirty="0" smtClean="0">
                <a:latin typeface="Tahoma" charset="0"/>
              </a:rPr>
              <a:t/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all stakeholders </a:t>
            </a:r>
            <a:r>
              <a:rPr lang="en-US" sz="2400" dirty="0">
                <a:latin typeface="Tahoma" charset="0"/>
              </a:rPr>
              <a:t>including government, </a:t>
            </a:r>
            <a:r>
              <a:rPr lang="en-US" sz="2400" dirty="0" smtClean="0">
                <a:latin typeface="Tahoma" charset="0"/>
              </a:rPr>
              <a:t/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NGOs </a:t>
            </a:r>
            <a:r>
              <a:rPr lang="en-US" sz="2400" dirty="0">
                <a:latin typeface="Tahoma" charset="0"/>
              </a:rPr>
              <a:t>and the </a:t>
            </a:r>
            <a:r>
              <a:rPr lang="en-US" sz="2400" dirty="0" smtClean="0">
                <a:latin typeface="Tahoma" charset="0"/>
              </a:rPr>
              <a:t>local </a:t>
            </a:r>
            <a:r>
              <a:rPr lang="en-US" sz="2400" dirty="0">
                <a:latin typeface="Tahoma" charset="0"/>
              </a:rPr>
              <a:t>community 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45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AP Activity Areas</a:t>
            </a:r>
            <a:endParaRPr lang="id-ID" b="1" dirty="0">
              <a:latin typeface="Tahoma" charset="0"/>
            </a:endParaRPr>
          </a:p>
        </p:txBody>
      </p:sp>
      <p:pic>
        <p:nvPicPr>
          <p:cNvPr id="4" name="Picture 3" descr="Areas of activiti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231"/>
            <a:ext cx="9144000" cy="53201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040" y="6237312"/>
            <a:ext cx="4211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tx1"/>
                </a:solidFill>
                <a:latin typeface="Tahoma" charset="0"/>
              </a:rPr>
              <a:t>Locon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-N </a:t>
            </a:r>
            <a:r>
              <a:rPr lang="en-US" sz="1400" b="1" dirty="0" err="1">
                <a:solidFill>
                  <a:schemeClr val="tx1"/>
                </a:solidFill>
                <a:latin typeface="Tahoma" charset="0"/>
              </a:rPr>
              <a:t>Sulawasi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Tahoma" charset="0"/>
              </a:rPr>
              <a:t>Dieng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 2011 </a:t>
            </a:r>
            <a:r>
              <a:rPr lang="en-US" sz="1400" b="1" dirty="0" err="1">
                <a:solidFill>
                  <a:schemeClr val="tx1"/>
                </a:solidFill>
                <a:latin typeface="Tahoma" charset="0"/>
              </a:rPr>
              <a:t>Ijeng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-E Java 2012 </a:t>
            </a:r>
            <a:r>
              <a:rPr lang="en-US" sz="1400" b="1" dirty="0" smtClean="0">
                <a:solidFill>
                  <a:schemeClr val="tx1"/>
                </a:solidFill>
                <a:latin typeface="Tahoma" charset="0"/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  <a:latin typeface="Tahoma" charset="0"/>
              </a:rPr>
              <a:t>Sinabung-NSum</a:t>
            </a:r>
            <a:r>
              <a:rPr lang="en-US" sz="1400" b="1" dirty="0" smtClean="0">
                <a:solidFill>
                  <a:schemeClr val="tx1"/>
                </a:solidFill>
                <a:latin typeface="Tahoma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2013 </a:t>
            </a:r>
            <a:r>
              <a:rPr lang="en-US" sz="1400" b="1" dirty="0" err="1" smtClean="0">
                <a:solidFill>
                  <a:schemeClr val="tx1"/>
                </a:solidFill>
                <a:latin typeface="Tahoma" charset="0"/>
              </a:rPr>
              <a:t>Kelud</a:t>
            </a:r>
            <a:r>
              <a:rPr lang="en-US" sz="1400" b="1" dirty="0" smtClean="0">
                <a:solidFill>
                  <a:schemeClr val="tx1"/>
                </a:solidFill>
                <a:latin typeface="Tahoma" charset="0"/>
              </a:rPr>
              <a:t>-EJ </a:t>
            </a:r>
            <a:r>
              <a:rPr lang="en-US" sz="1400" b="1" dirty="0">
                <a:solidFill>
                  <a:schemeClr val="tx1"/>
                </a:solidFill>
                <a:latin typeface="Tahoma" charset="0"/>
              </a:rPr>
              <a:t>2014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55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200" b="1" dirty="0" smtClean="0">
                <a:latin typeface="Tahoma" charset="0"/>
              </a:rPr>
              <a:t>Volcanic Disaster Areas </a:t>
            </a:r>
            <a:r>
              <a:rPr lang="en-US" sz="3200" b="1" dirty="0" smtClean="0">
                <a:latin typeface="Tahoma" charset="0"/>
              </a:rPr>
              <a:t>–</a:t>
            </a:r>
            <a:r>
              <a:rPr lang="id-ID" sz="3200" b="1" dirty="0" smtClean="0">
                <a:latin typeface="Tahoma" charset="0"/>
              </a:rPr>
              <a:t> Ring of Fire</a:t>
            </a:r>
            <a:endParaRPr lang="id-ID" sz="3200" b="1" dirty="0">
              <a:latin typeface="Tahoma" charset="0"/>
            </a:endParaRPr>
          </a:p>
        </p:txBody>
      </p:sp>
      <p:pic>
        <p:nvPicPr>
          <p:cNvPr id="3" name="Picture 2" descr="Rings of Fire Map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5" y="1312015"/>
            <a:ext cx="9144000" cy="554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72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200" b="1" dirty="0" smtClean="0">
                <a:latin typeface="Tahoma" charset="0"/>
              </a:rPr>
              <a:t>High Risk Volcanic Disaster Areas</a:t>
            </a:r>
            <a:endParaRPr lang="id-ID" sz="3200" b="1" dirty="0">
              <a:latin typeface="Tahoma" charset="0"/>
            </a:endParaRPr>
          </a:p>
        </p:txBody>
      </p:sp>
      <p:pic>
        <p:nvPicPr>
          <p:cNvPr id="2" name="Picture 1" descr="Map of disaster potential area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" y="1196752"/>
            <a:ext cx="913430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447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91440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200" b="1" dirty="0" smtClean="0">
                <a:latin typeface="Tahoma" charset="0"/>
              </a:rPr>
              <a:t>Potential High Risk Areas for ICT Training</a:t>
            </a:r>
            <a:endParaRPr lang="id-ID" sz="3200" b="1" dirty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Key hi-risk areas requiring ICT training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08" y="1100708"/>
            <a:ext cx="8391880" cy="43978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496" y="5685055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Source: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Based on research </a:t>
            </a:r>
            <a:r>
              <a:rPr lang="en-US" dirty="0">
                <a:solidFill>
                  <a:srgbClr val="000000"/>
                </a:solidFill>
              </a:rPr>
              <a:t>by </a:t>
            </a:r>
            <a:r>
              <a:rPr lang="en-US" dirty="0" smtClean="0">
                <a:solidFill>
                  <a:srgbClr val="000000"/>
                </a:solidFill>
              </a:rPr>
              <a:t>Indonesian Meteorological, Climate &amp; </a:t>
            </a:r>
            <a:r>
              <a:rPr lang="en-US" dirty="0" err="1" smtClean="0">
                <a:solidFill>
                  <a:srgbClr val="000000"/>
                </a:solidFill>
              </a:rPr>
              <a:t>Geomorpholy</a:t>
            </a:r>
            <a:r>
              <a:rPr lang="en-US" dirty="0" smtClean="0">
                <a:solidFill>
                  <a:srgbClr val="000000"/>
                </a:solidFill>
              </a:rPr>
              <a:t> Agency/BMKG </a:t>
            </a:r>
            <a:r>
              <a:rPr lang="en-US" dirty="0">
                <a:solidFill>
                  <a:srgbClr val="000000"/>
                </a:solidFill>
              </a:rPr>
              <a:t>and US-</a:t>
            </a:r>
            <a:r>
              <a:rPr lang="en-US" dirty="0" smtClean="0">
                <a:solidFill>
                  <a:srgbClr val="000000"/>
                </a:solidFill>
              </a:rPr>
              <a:t>Geological Survey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00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91440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200" b="1" dirty="0" smtClean="0">
                <a:latin typeface="Tahoma" charset="0"/>
              </a:rPr>
              <a:t>Areas with ICT Training by AP</a:t>
            </a:r>
            <a:endParaRPr lang="id-ID" sz="3200" b="1" dirty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Areas where AP has conducted training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382745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pic>
        <p:nvPicPr>
          <p:cNvPr id="5" name="Picture 4" descr="Aceh-RedcrossPMI Internet Access Setup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473105"/>
            <a:ext cx="2123728" cy="1412279"/>
          </a:xfrm>
          <a:prstGeom prst="rect">
            <a:avLst/>
          </a:prstGeom>
        </p:spPr>
      </p:pic>
      <p:pic>
        <p:nvPicPr>
          <p:cNvPr id="6" name="Picture 5" descr="Sukoi-2012-12 Vsat Instal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530581"/>
            <a:ext cx="1787691" cy="1340768"/>
          </a:xfrm>
          <a:prstGeom prst="rect">
            <a:avLst/>
          </a:prstGeom>
        </p:spPr>
      </p:pic>
      <p:pic>
        <p:nvPicPr>
          <p:cNvPr id="11" name="Picture 10" descr="DSC00259.JPG Volunteers redesigning water pipes for critical water distributi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374168"/>
            <a:ext cx="2304256" cy="15112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4869161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Arial Black"/>
                <a:cs typeface="Arial Black"/>
              </a:rPr>
              <a:t>Aceh 2005-08, Padang 2009-10 </a:t>
            </a:r>
            <a:endParaRPr lang="en-US" sz="1200" b="1" dirty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1760" y="5157192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Arial Black"/>
                <a:cs typeface="Arial Black"/>
              </a:rPr>
              <a:t>Kelud</a:t>
            </a:r>
            <a:r>
              <a:rPr lang="en-US" sz="1000" b="1" dirty="0">
                <a:solidFill>
                  <a:srgbClr val="000000"/>
                </a:solidFill>
                <a:latin typeface="Arial Black"/>
                <a:cs typeface="Arial Black"/>
              </a:rPr>
              <a:t> 2014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169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On-going Gap Analysis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676456" cy="4525963"/>
          </a:xfrm>
          <a:ln/>
        </p:spPr>
        <p:txBody>
          <a:bodyPr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Awareness of critical information – key components in DRR: Mobile operators can </a:t>
            </a:r>
            <a:r>
              <a:rPr lang="en-US" sz="2400" dirty="0" err="1" smtClean="0">
                <a:latin typeface="Tahoma" charset="0"/>
              </a:rPr>
              <a:t>faciltate</a:t>
            </a:r>
            <a:r>
              <a:rPr lang="en-US" sz="2400" dirty="0" smtClean="0">
                <a:latin typeface="Tahoma" charset="0"/>
              </a:rPr>
              <a:t> SMS-gateway (e.g. Indosat-”9731”, bulk SMS for initial reporting &amp; follow-up, </a:t>
            </a:r>
            <a:r>
              <a:rPr lang="en-US" sz="2400" dirty="0" err="1" smtClean="0">
                <a:latin typeface="Tahoma" charset="0"/>
              </a:rPr>
              <a:t>targetted</a:t>
            </a:r>
            <a:r>
              <a:rPr lang="en-US" sz="2400" dirty="0" smtClean="0">
                <a:latin typeface="Tahoma" charset="0"/>
              </a:rPr>
              <a:t> to key local village heads, etc.)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Infrastructure set-up support (</a:t>
            </a:r>
            <a:r>
              <a:rPr lang="en-US" sz="2400" dirty="0" err="1" smtClean="0">
                <a:latin typeface="Tahoma" charset="0"/>
              </a:rPr>
              <a:t>Vsat</a:t>
            </a:r>
            <a:r>
              <a:rPr lang="en-US" sz="2400" dirty="0" smtClean="0">
                <a:latin typeface="Tahoma" charset="0"/>
              </a:rPr>
              <a:t>, Mobile </a:t>
            </a:r>
            <a:r>
              <a:rPr lang="en-US" sz="2400" dirty="0" err="1" smtClean="0">
                <a:latin typeface="Tahoma" charset="0"/>
              </a:rPr>
              <a:t>Vsat</a:t>
            </a:r>
            <a:r>
              <a:rPr lang="en-US" sz="2400" dirty="0">
                <a:latin typeface="Tahoma" charset="0"/>
              </a:rPr>
              <a:t>/</a:t>
            </a:r>
            <a:r>
              <a:rPr lang="en-US" sz="2400" dirty="0" smtClean="0">
                <a:latin typeface="Tahoma" charset="0"/>
              </a:rPr>
              <a:t>BTS, etc.)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Support for ICT-DRR Training program for local groups  </a:t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- Three of Many Success Stories:</a:t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err="1" smtClean="0">
                <a:latin typeface="Tahoma" charset="0"/>
              </a:rPr>
              <a:t>Pelita</a:t>
            </a:r>
            <a:r>
              <a:rPr lang="en-US" sz="2400" dirty="0" smtClean="0">
                <a:latin typeface="Tahoma" charset="0"/>
              </a:rPr>
              <a:t> </a:t>
            </a:r>
            <a:r>
              <a:rPr lang="en-US" sz="2400" dirty="0">
                <a:latin typeface="Tahoma" charset="0"/>
              </a:rPr>
              <a:t>Community</a:t>
            </a:r>
            <a:r>
              <a:rPr lang="en-US" sz="2400" dirty="0" smtClean="0">
                <a:latin typeface="Tahoma" charset="0"/>
              </a:rPr>
              <a:t>, Aceh trained since 2005 then playing a role in Aceh disaster in 2013. Similarly </a:t>
            </a:r>
            <a:r>
              <a:rPr lang="en-US" sz="2400" dirty="0">
                <a:latin typeface="Tahoma" charset="0"/>
              </a:rPr>
              <a:t>Sago </a:t>
            </a:r>
            <a:r>
              <a:rPr lang="en-US" sz="2400" dirty="0" smtClean="0">
                <a:latin typeface="Tahoma" charset="0"/>
              </a:rPr>
              <a:t>Group-Padang 2009 and more recently in </a:t>
            </a:r>
            <a:r>
              <a:rPr lang="en-US" sz="2400" dirty="0" err="1" smtClean="0">
                <a:latin typeface="Tahoma" charset="0"/>
              </a:rPr>
              <a:t>Ngantruk-Kelud</a:t>
            </a:r>
            <a:r>
              <a:rPr lang="en-US" sz="2400" dirty="0" smtClean="0">
                <a:latin typeface="Tahoma" charset="0"/>
              </a:rPr>
              <a:t> Group, 2014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On-going support needed for local NGOs </a:t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and government agencies </a:t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- critical in DRR, still largely unmet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80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13792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Real Time Information</a:t>
            </a:r>
            <a:br>
              <a:rPr lang="id-ID" b="1" dirty="0" smtClean="0">
                <a:latin typeface="Tahoma" charset="0"/>
              </a:rPr>
            </a:br>
            <a:r>
              <a:rPr lang="pl-PL" sz="2800" b="1" dirty="0">
                <a:latin typeface="Tahoma" charset="0"/>
              </a:rPr>
              <a:t>http://</a:t>
            </a:r>
            <a:r>
              <a:rPr lang="pl-PL" sz="2800" b="1" dirty="0" err="1">
                <a:latin typeface="Tahoma" charset="0"/>
              </a:rPr>
              <a:t>www.mediacenter.or.id</a:t>
            </a:r>
            <a:r>
              <a:rPr lang="pl-PL" sz="2800" b="1" dirty="0">
                <a:latin typeface="Tahoma" charset="0"/>
              </a:rPr>
              <a:t>/</a:t>
            </a:r>
            <a:r>
              <a:rPr lang="pl-PL" sz="2800" b="1" dirty="0" err="1">
                <a:latin typeface="Tahoma" charset="0"/>
              </a:rPr>
              <a:t>datasource</a:t>
            </a:r>
            <a:r>
              <a:rPr lang="pl-PL" sz="2800" b="1" dirty="0">
                <a:latin typeface="Tahoma" charset="0"/>
              </a:rPr>
              <a:t>/</a:t>
            </a:r>
            <a:r>
              <a:rPr lang="id-ID" b="1" dirty="0" smtClean="0">
                <a:latin typeface="Tahoma" charset="0"/>
              </a:rPr>
              <a:t/>
            </a:r>
            <a:br>
              <a:rPr lang="id-ID" b="1" dirty="0" smtClean="0">
                <a:latin typeface="Tahoma" charset="0"/>
              </a:rPr>
            </a:b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8507288" cy="4525963"/>
          </a:xfrm>
          <a:ln/>
        </p:spPr>
        <p:txBody>
          <a:bodyPr/>
          <a:lstStyle/>
          <a:p>
            <a:pPr marL="0" inden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dirty="0" smtClean="0">
                <a:latin typeface="Tahoma" charset="0"/>
              </a:rPr>
              <a:t>Volcanic – Quake – Seismic – Tsunami – Satellite – Sea Tide – Wind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Data Source Mediacenter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9144000" cy="3240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580526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Flood-gates real time data for </a:t>
            </a:r>
            <a:br>
              <a:rPr lang="en-US" b="1" dirty="0" smtClean="0">
                <a:solidFill>
                  <a:srgbClr val="000000"/>
                </a:solidFill>
              </a:rPr>
            </a:br>
            <a:r>
              <a:rPr lang="en-US" b="1" dirty="0" smtClean="0">
                <a:solidFill>
                  <a:srgbClr val="000000"/>
                </a:solidFill>
              </a:rPr>
              <a:t>flood monitoring?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82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459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Final Remarks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496" y="908720"/>
            <a:ext cx="9108504" cy="4525963"/>
          </a:xfrm>
          <a:ln/>
        </p:spPr>
        <p:txBody>
          <a:bodyPr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</a:rPr>
              <a:t>Role </a:t>
            </a:r>
            <a:r>
              <a:rPr lang="en-US" sz="2800" dirty="0">
                <a:latin typeface="Tahoma" charset="0"/>
              </a:rPr>
              <a:t>of ICT </a:t>
            </a:r>
            <a:r>
              <a:rPr lang="en-US" sz="2800" dirty="0" smtClean="0">
                <a:latin typeface="Tahoma" charset="0"/>
              </a:rPr>
              <a:t>is to provide </a:t>
            </a:r>
            <a:r>
              <a:rPr lang="en-US" sz="2800" u="sng" dirty="0" smtClean="0">
                <a:latin typeface="Tahoma" charset="0"/>
              </a:rPr>
              <a:t>critical information</a:t>
            </a:r>
            <a:r>
              <a:rPr lang="en-US" sz="2800" dirty="0" smtClean="0">
                <a:latin typeface="Tahoma" charset="0"/>
              </a:rPr>
              <a:t> and communicate </a:t>
            </a:r>
            <a:r>
              <a:rPr lang="en-US" sz="2800" dirty="0">
                <a:latin typeface="Tahoma" charset="0"/>
              </a:rPr>
              <a:t>DRR stages </a:t>
            </a:r>
            <a:r>
              <a:rPr lang="en-US" sz="2800" dirty="0" smtClean="0">
                <a:latin typeface="Tahoma" charset="0"/>
              </a:rPr>
              <a:t>in the disaster </a:t>
            </a:r>
            <a:r>
              <a:rPr lang="en-US" sz="2800" dirty="0">
                <a:latin typeface="Tahoma" charset="0"/>
              </a:rPr>
              <a:t>prone </a:t>
            </a:r>
            <a:r>
              <a:rPr lang="en-US" sz="2800" dirty="0" smtClean="0">
                <a:latin typeface="Tahoma" charset="0"/>
              </a:rPr>
              <a:t>regions - </a:t>
            </a:r>
            <a:r>
              <a:rPr lang="en-US" sz="2800" dirty="0">
                <a:latin typeface="Tahoma" charset="0"/>
              </a:rPr>
              <a:t>urgent </a:t>
            </a:r>
            <a:r>
              <a:rPr lang="en-US" sz="2800" dirty="0" smtClean="0">
                <a:latin typeface="Tahoma" charset="0"/>
              </a:rPr>
              <a:t>need: avoid recurrent “delay” ! 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</a:rPr>
              <a:t>To empower existing human </a:t>
            </a:r>
            <a:r>
              <a:rPr lang="en-US" sz="2800" dirty="0">
                <a:latin typeface="Tahoma" charset="0"/>
              </a:rPr>
              <a:t>resources </a:t>
            </a:r>
            <a:r>
              <a:rPr lang="en-US" sz="2800" dirty="0" smtClean="0">
                <a:latin typeface="Tahoma" charset="0"/>
              </a:rPr>
              <a:t>including local </a:t>
            </a:r>
            <a:r>
              <a:rPr lang="en-US" sz="2800" dirty="0">
                <a:latin typeface="Tahoma" charset="0"/>
              </a:rPr>
              <a:t>communities to participate in the use of ICT </a:t>
            </a:r>
            <a:r>
              <a:rPr lang="en-US" sz="2800" dirty="0" smtClean="0">
                <a:latin typeface="Tahoma" charset="0"/>
              </a:rPr>
              <a:t>to empower them in DRR (improving speed of </a:t>
            </a:r>
            <a:r>
              <a:rPr lang="en-US" sz="2800" dirty="0">
                <a:latin typeface="Tahoma" charset="0"/>
              </a:rPr>
              <a:t>information, mapping, data collection </a:t>
            </a:r>
            <a:r>
              <a:rPr lang="en-US" sz="2800" dirty="0" smtClean="0">
                <a:latin typeface="Tahoma" charset="0"/>
              </a:rPr>
              <a:t/>
            </a:r>
            <a:br>
              <a:rPr lang="en-US" sz="2800" dirty="0" smtClean="0">
                <a:latin typeface="Tahoma" charset="0"/>
              </a:rPr>
            </a:br>
            <a:r>
              <a:rPr lang="en-US" sz="2800" dirty="0" smtClean="0">
                <a:latin typeface="Tahoma" charset="0"/>
              </a:rPr>
              <a:t>- pre, during and post disaster) and 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 smtClean="0">
                <a:latin typeface="Tahoma" charset="0"/>
              </a:rPr>
              <a:t>Takehome</a:t>
            </a:r>
            <a:r>
              <a:rPr lang="en-US" sz="2800" dirty="0" smtClean="0">
                <a:latin typeface="Tahoma" charset="0"/>
              </a:rPr>
              <a:t> messages:</a:t>
            </a:r>
            <a:br>
              <a:rPr lang="en-US" sz="2800" dirty="0" smtClean="0">
                <a:latin typeface="Tahoma" charset="0"/>
              </a:rPr>
            </a:br>
            <a:r>
              <a:rPr lang="en-US" sz="2800" dirty="0" smtClean="0">
                <a:latin typeface="Tahoma" charset="0"/>
              </a:rPr>
              <a:t>- Learning from past disasters (NGO-Operator links)</a:t>
            </a:r>
            <a:br>
              <a:rPr lang="en-US" sz="2800" dirty="0" smtClean="0">
                <a:latin typeface="Tahoma" charset="0"/>
              </a:rPr>
            </a:br>
            <a:r>
              <a:rPr lang="en-US" sz="2800" dirty="0" smtClean="0">
                <a:latin typeface="Tahoma" charset="0"/>
              </a:rPr>
              <a:t>    and </a:t>
            </a:r>
            <a:br>
              <a:rPr lang="en-US" sz="2800" dirty="0" smtClean="0">
                <a:latin typeface="Tahoma" charset="0"/>
              </a:rPr>
            </a:br>
            <a:r>
              <a:rPr lang="en-US" sz="2800" dirty="0" smtClean="0">
                <a:latin typeface="Tahoma" charset="0"/>
              </a:rPr>
              <a:t>- Truly build local gov’t &amp; NGO, </a:t>
            </a:r>
            <a:br>
              <a:rPr lang="en-US" sz="2800" dirty="0" smtClean="0">
                <a:latin typeface="Tahoma" charset="0"/>
              </a:rPr>
            </a:br>
            <a:r>
              <a:rPr lang="en-US" sz="2800" dirty="0" smtClean="0">
                <a:latin typeface="Tahoma" charset="0"/>
              </a:rPr>
              <a:t>   awareness and capacity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25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4178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Terimakasih</a:t>
            </a:r>
            <a:br>
              <a:rPr lang="id-ID" b="1" dirty="0" smtClean="0">
                <a:latin typeface="Tahoma" charset="0"/>
              </a:rPr>
            </a:br>
            <a:r>
              <a:rPr lang="id-ID" b="1" dirty="0" smtClean="0">
                <a:latin typeface="Tahoma" charset="0"/>
              </a:rPr>
              <a:t>Thank You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36712"/>
            <a:ext cx="8229600" cy="4525963"/>
          </a:xfrm>
          <a:ln/>
        </p:spPr>
        <p:txBody>
          <a:bodyPr/>
          <a:lstStyle/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 smtClean="0">
                <a:latin typeface="Tahoma" charset="0"/>
              </a:rPr>
              <a:t>AirPutih</a:t>
            </a:r>
            <a:r>
              <a:rPr lang="en-US" sz="2800" dirty="0">
                <a:latin typeface="Tahoma" charset="0"/>
              </a:rPr>
              <a:t> Team </a:t>
            </a: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  <a:hlinkClick r:id="rId4"/>
              </a:rPr>
              <a:t>http://www.airputih.or.id</a:t>
            </a: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  <a:hlinkClick r:id="rId5"/>
              </a:rPr>
              <a:t>http://www.mediacenter.or.id/</a:t>
            </a: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  <a:hlinkClick r:id="rId6"/>
              </a:rPr>
              <a:t>http://www.makeitfossible.web.id/</a:t>
            </a: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2800" dirty="0" smtClean="0">
                <a:latin typeface="Tahoma" charset="0"/>
                <a:hlinkClick r:id="rId7"/>
              </a:rPr>
              <a:t>https://www.facebook.com/airputih.or.id</a:t>
            </a:r>
            <a:r>
              <a:rPr lang="pl-PL" sz="2800" dirty="0" smtClean="0">
                <a:latin typeface="Tahoma" charset="0"/>
              </a:rPr>
              <a:t/>
            </a:r>
            <a:br>
              <a:rPr lang="pl-PL" sz="2800" dirty="0" smtClean="0">
                <a:latin typeface="Tahoma" charset="0"/>
              </a:rPr>
            </a:br>
            <a:r>
              <a:rPr lang="pl-PL" sz="2800" dirty="0">
                <a:latin typeface="Tahoma" charset="0"/>
                <a:hlinkClick r:id="rId7"/>
              </a:rPr>
              <a:t>https:</a:t>
            </a:r>
            <a:r>
              <a:rPr lang="pl-PL" sz="2800" dirty="0" smtClean="0">
                <a:latin typeface="Tahoma" charset="0"/>
                <a:hlinkClick r:id="rId7"/>
              </a:rPr>
              <a:t>//id.wikipedia.org/wiki/AirPutih/</a:t>
            </a:r>
            <a:endParaRPr lang="pl-PL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smtClean="0">
                <a:latin typeface="Tahoma" charset="0"/>
              </a:rPr>
              <a:t>@</a:t>
            </a:r>
            <a:r>
              <a:rPr lang="en-US" sz="2800" dirty="0" err="1" smtClean="0">
                <a:latin typeface="Tahoma" charset="0"/>
              </a:rPr>
              <a:t>AirPutihOrId</a:t>
            </a:r>
            <a:endParaRPr lang="en-US" sz="2800" dirty="0" smtClean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620</Words>
  <Application>Microsoft Office PowerPoint</Application>
  <PresentationFormat>On-screen Show (4:3)</PresentationFormat>
  <Paragraphs>83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MS PGothic</vt:lpstr>
      <vt:lpstr>Arial</vt:lpstr>
      <vt:lpstr>Arial Black</vt:lpstr>
      <vt:lpstr>Britannic Bold</vt:lpstr>
      <vt:lpstr>Calibri</vt:lpstr>
      <vt:lpstr>Tahoma</vt:lpstr>
      <vt:lpstr>Times New Roman</vt:lpstr>
      <vt:lpstr>Office Theme</vt:lpstr>
      <vt:lpstr>PowerPoint Presentation</vt:lpstr>
      <vt:lpstr>Contents</vt:lpstr>
      <vt:lpstr>Our origins</vt:lpstr>
      <vt:lpstr>AirPutih’s Profile Now</vt:lpstr>
      <vt:lpstr>AP Routine Activities</vt:lpstr>
      <vt:lpstr>AP Activity Areas</vt:lpstr>
      <vt:lpstr>Volcanic Disaster Areas – Ring of Fire</vt:lpstr>
      <vt:lpstr>High Risk Volcanic Disaster Areas</vt:lpstr>
      <vt:lpstr>Potential High Risk Areas for ICT Training</vt:lpstr>
      <vt:lpstr>Areas with ICT Training by AP</vt:lpstr>
      <vt:lpstr>On-going Gap Analysis</vt:lpstr>
      <vt:lpstr>Real Time Information http://www.mediacenter.or.id/datasource/ </vt:lpstr>
      <vt:lpstr>Final Remarks</vt:lpstr>
      <vt:lpstr>Terimakasih 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Ademin</dc:creator>
  <cp:lastModifiedBy>Olly Parsons</cp:lastModifiedBy>
  <cp:revision>80</cp:revision>
  <cp:lastPrinted>1601-01-01T00:00:00Z</cp:lastPrinted>
  <dcterms:created xsi:type="dcterms:W3CDTF">2012-10-15T08:56:12Z</dcterms:created>
  <dcterms:modified xsi:type="dcterms:W3CDTF">2014-07-10T10:02:24Z</dcterms:modified>
</cp:coreProperties>
</file>