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23" r:id="rId2"/>
    <p:sldId id="324" r:id="rId3"/>
    <p:sldId id="325" r:id="rId4"/>
    <p:sldId id="326" r:id="rId5"/>
    <p:sldId id="327" r:id="rId6"/>
    <p:sldId id="328" r:id="rId7"/>
    <p:sldId id="329" r:id="rId8"/>
    <p:sldId id="330" r:id="rId9"/>
    <p:sldId id="331" r:id="rId10"/>
    <p:sldId id="332" r:id="rId11"/>
    <p:sldId id="333" r:id="rId12"/>
    <p:sldId id="334" r:id="rId13"/>
    <p:sldId id="335" r:id="rId14"/>
    <p:sldId id="336" r:id="rId15"/>
    <p:sldId id="33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6" autoAdjust="0"/>
    <p:restoredTop sz="89011" autoAdjust="0"/>
  </p:normalViewPr>
  <p:slideViewPr>
    <p:cSldViewPr>
      <p:cViewPr varScale="1">
        <p:scale>
          <a:sx n="67" d="100"/>
          <a:sy n="67" d="100"/>
        </p:scale>
        <p:origin x="138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9D8062-1897-4DAB-A242-CB2BE2F25166}" type="datetimeFigureOut">
              <a:rPr lang="en-GB" smtClean="0"/>
              <a:t>10/09/2014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8A0D4-1F89-49CA-B226-1404C106BDB5}" type="slidenum">
              <a:rPr lang="en-GB" smtClean="0"/>
              <a:t>‹#›</a:t>
            </a:fld>
            <a:endParaRPr lang="en-GB"/>
          </a:p>
        </p:txBody>
      </p:sp>
    </p:spTree>
    <p:extLst>
      <p:ext uri="{BB962C8B-B14F-4D97-AF65-F5344CB8AC3E}">
        <p14:creationId xmlns:p14="http://schemas.microsoft.com/office/powerpoint/2010/main" val="268268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Introduce BBC Media Action &amp; UNOCHA</a:t>
            </a:r>
          </a:p>
          <a:p>
            <a:endParaRPr lang="en-GB" altLang="en-US" smtClean="0">
              <a:latin typeface="Arial" panose="020B0604020202020204" pitchFamily="34" charset="0"/>
              <a:ea typeface="ＭＳ Ｐゴシック" panose="020B0600070205080204" pitchFamily="34" charset="-128"/>
            </a:endParaRPr>
          </a:p>
          <a:p>
            <a:r>
              <a:rPr lang="en-GB" altLang="en-US" smtClean="0">
                <a:latin typeface="Arial" panose="020B0604020202020204" pitchFamily="34" charset="0"/>
                <a:ea typeface="ＭＳ Ｐゴシック" panose="020B0600070205080204" pitchFamily="34" charset="-128"/>
              </a:rPr>
              <a:t>What is Communication with Communities?</a:t>
            </a:r>
          </a:p>
          <a:p>
            <a:r>
              <a:rPr lang="en-GB" altLang="en-US" smtClean="0">
                <a:latin typeface="Arial" panose="020B0604020202020204" pitchFamily="34" charset="0"/>
                <a:ea typeface="ＭＳ Ｐゴシック" panose="020B0600070205080204" pitchFamily="34" charset="-128"/>
              </a:rPr>
              <a:t>Why is it different from public information or media relations?</a:t>
            </a:r>
          </a:p>
          <a:p>
            <a:r>
              <a:rPr lang="en-GB" altLang="en-US" smtClean="0">
                <a:latin typeface="Arial" panose="020B0604020202020204" pitchFamily="34" charset="0"/>
                <a:ea typeface="ＭＳ Ｐゴシック" panose="020B0600070205080204" pitchFamily="34" charset="-128"/>
              </a:rPr>
              <a:t>Who is it for?</a:t>
            </a:r>
            <a:endParaRPr lang="en-US" altLang="en-US" smtClean="0">
              <a:latin typeface="Arial" panose="020B0604020202020204" pitchFamily="34" charset="0"/>
              <a:ea typeface="ＭＳ Ｐゴシック" panose="020B0600070205080204" pitchFamily="34" charset="-128"/>
            </a:endParaRPr>
          </a:p>
          <a:p>
            <a:endParaRPr lang="en-US" altLang="en-US" smtClean="0">
              <a:latin typeface="Arial" panose="020B0604020202020204" pitchFamily="34" charset="0"/>
              <a:ea typeface="ＭＳ Ｐゴシック" panose="020B0600070205080204" pitchFamily="34" charset="-128"/>
            </a:endParaRPr>
          </a:p>
        </p:txBody>
      </p:sp>
      <p:sp>
        <p:nvSpPr>
          <p:cNvPr id="297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D19326-9318-4A0D-AA6B-F2CE7FF6CF7B}" type="slidenum">
              <a:rPr lang="en-GB" altLang="en-US" sz="1200"/>
              <a:pPr/>
              <a:t>1</a:t>
            </a:fld>
            <a:endParaRPr lang="en-GB" altLang="en-US" sz="1200"/>
          </a:p>
        </p:txBody>
      </p:sp>
    </p:spTree>
    <p:extLst>
      <p:ext uri="{BB962C8B-B14F-4D97-AF65-F5344CB8AC3E}">
        <p14:creationId xmlns:p14="http://schemas.microsoft.com/office/powerpoint/2010/main" val="3995555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Much of conventional communications around humanitarian emergencies – be it from the relief effort (usually media relations people) or from the media – is not focused on the affected people.</a:t>
            </a:r>
          </a:p>
          <a:p>
            <a:endParaRPr lang="en-GB" altLang="en-US" smtClean="0">
              <a:latin typeface="Arial" panose="020B0604020202020204" pitchFamily="34" charset="0"/>
              <a:ea typeface="ＭＳ Ｐゴシック" panose="020B0600070205080204" pitchFamily="34" charset="-128"/>
            </a:endParaRPr>
          </a:p>
          <a:p>
            <a:r>
              <a:rPr lang="en-GB" altLang="en-US" smtClean="0">
                <a:latin typeface="Arial" panose="020B0604020202020204" pitchFamily="34" charset="0"/>
                <a:ea typeface="ＭＳ Ｐゴシック" panose="020B0600070205080204" pitchFamily="34" charset="-128"/>
              </a:rPr>
              <a:t>Of course, we want to inform unaffected people (internationally and domestically) about what is happening (for visibility, for fundraising, ...) but it is also important to focus on how media and communications can be used to help those directly affected by the disaster.</a:t>
            </a:r>
          </a:p>
          <a:p>
            <a:endParaRPr lang="en-GB" altLang="en-US" smtClean="0">
              <a:latin typeface="Arial" panose="020B0604020202020204" pitchFamily="34" charset="0"/>
              <a:ea typeface="ＭＳ Ｐゴシック" panose="020B0600070205080204" pitchFamily="34" charset="-128"/>
            </a:endParaRPr>
          </a:p>
          <a:p>
            <a:r>
              <a:rPr lang="en-GB" altLang="en-US" smtClean="0">
                <a:latin typeface="Arial" panose="020B0604020202020204" pitchFamily="34" charset="0"/>
                <a:ea typeface="ＭＳ Ｐゴシック" panose="020B0600070205080204" pitchFamily="34" charset="-128"/>
              </a:rPr>
              <a:t>Let’s take a look at why that’s important...</a:t>
            </a:r>
            <a:endParaRPr lang="en-US" altLang="en-US" smtClean="0">
              <a:latin typeface="Arial" panose="020B0604020202020204" pitchFamily="34" charset="0"/>
              <a:ea typeface="ＭＳ Ｐゴシック" panose="020B0600070205080204" pitchFamily="34" charset="-128"/>
            </a:endParaRPr>
          </a:p>
        </p:txBody>
      </p:sp>
      <p:sp>
        <p:nvSpPr>
          <p:cNvPr id="3072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963BE5F-D799-4B71-8359-DD6057EF4D58}" type="slidenum">
              <a:rPr lang="en-GB" altLang="en-US" sz="1200"/>
              <a:pPr/>
              <a:t>2</a:t>
            </a:fld>
            <a:endParaRPr lang="en-GB" altLang="en-US" sz="1200"/>
          </a:p>
        </p:txBody>
      </p:sp>
    </p:spTree>
    <p:extLst>
      <p:ext uri="{BB962C8B-B14F-4D97-AF65-F5344CB8AC3E}">
        <p14:creationId xmlns:p14="http://schemas.microsoft.com/office/powerpoint/2010/main" val="428804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Infoasaid video</a:t>
            </a:r>
            <a:endParaRPr lang="en-US" altLang="en-US" smtClean="0">
              <a:latin typeface="Arial" panose="020B0604020202020204" pitchFamily="34" charset="0"/>
              <a:ea typeface="ＭＳ Ｐゴシック" panose="020B0600070205080204" pitchFamily="34" charset="-128"/>
            </a:endParaRPr>
          </a:p>
        </p:txBody>
      </p:sp>
      <p:sp>
        <p:nvSpPr>
          <p:cNvPr id="317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B5F46F2-6462-4831-8FB6-172618B303CB}" type="slidenum">
              <a:rPr lang="en-GB" altLang="en-US" sz="1200"/>
              <a:pPr/>
              <a:t>3</a:t>
            </a:fld>
            <a:endParaRPr lang="en-GB" altLang="en-US" sz="1200"/>
          </a:p>
        </p:txBody>
      </p:sp>
    </p:spTree>
    <p:extLst>
      <p:ext uri="{BB962C8B-B14F-4D97-AF65-F5344CB8AC3E}">
        <p14:creationId xmlns:p14="http://schemas.microsoft.com/office/powerpoint/2010/main" val="4027764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Ask question to the group</a:t>
            </a:r>
            <a:endParaRPr lang="en-US" altLang="en-US" smtClean="0">
              <a:latin typeface="Arial" panose="020B0604020202020204" pitchFamily="34" charset="0"/>
              <a:ea typeface="ＭＳ Ｐゴシック" panose="020B0600070205080204" pitchFamily="34" charset="-128"/>
            </a:endParaRPr>
          </a:p>
        </p:txBody>
      </p:sp>
      <p:sp>
        <p:nvSpPr>
          <p:cNvPr id="3277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FD04515-C2C6-4B00-B466-52D97A33DA31}" type="slidenum">
              <a:rPr lang="en-GB" altLang="en-US" sz="1200"/>
              <a:pPr/>
              <a:t>4</a:t>
            </a:fld>
            <a:endParaRPr lang="en-GB" altLang="en-US" sz="1200"/>
          </a:p>
        </p:txBody>
      </p:sp>
    </p:spTree>
    <p:extLst>
      <p:ext uri="{BB962C8B-B14F-4D97-AF65-F5344CB8AC3E}">
        <p14:creationId xmlns:p14="http://schemas.microsoft.com/office/powerpoint/2010/main" val="1997753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8"/>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EDCFE72-27BE-4935-AE8A-203CF10FD6A9}" type="slidenum">
              <a:rPr lang="en-GB" altLang="en-US" sz="1200">
                <a:latin typeface="Constantia" panose="02030602050306030303" pitchFamily="18" charset="0"/>
              </a:rPr>
              <a:pPr eaLnBrk="1" hangingPunct="1"/>
              <a:t>5</a:t>
            </a:fld>
            <a:endParaRPr lang="en-GB" altLang="en-US" sz="1200">
              <a:latin typeface="Constantia" panose="02030602050306030303" pitchFamily="18" charset="0"/>
            </a:endParaRPr>
          </a:p>
        </p:txBody>
      </p:sp>
      <p:sp>
        <p:nvSpPr>
          <p:cNvPr id="33795" name="Text Box 1"/>
          <p:cNvSpPr txBox="1">
            <a:spLocks noChangeArrowheads="1"/>
          </p:cNvSpPr>
          <p:nvPr/>
        </p:nvSpPr>
        <p:spPr bwMode="auto">
          <a:xfrm>
            <a:off x="3970338" y="8829675"/>
            <a:ext cx="304006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438BFE39-BAE3-48D6-850B-7EF606F4B920}" type="slidenum">
              <a:rPr lang="en-GB" altLang="en-US" sz="1200">
                <a:solidFill>
                  <a:srgbClr val="000000"/>
                </a:solidFill>
                <a:latin typeface="Constantia" panose="02030602050306030303" pitchFamily="18" charset="0"/>
              </a:rPr>
              <a:pPr algn="r" eaLnBrk="1" hangingPunct="1"/>
              <a:t>5</a:t>
            </a:fld>
            <a:endParaRPr lang="en-GB" altLang="en-US" sz="1200">
              <a:solidFill>
                <a:srgbClr val="000000"/>
              </a:solidFill>
              <a:latin typeface="Constantia" panose="02030602050306030303" pitchFamily="18" charset="0"/>
            </a:endParaRPr>
          </a:p>
        </p:txBody>
      </p:sp>
      <p:sp>
        <p:nvSpPr>
          <p:cNvPr id="33796" name="Rectangle 2"/>
          <p:cNvSpPr>
            <a:spLocks noGrp="1" noRot="1" noChangeAspect="1" noChangeArrowheads="1" noTextEdit="1"/>
          </p:cNvSpPr>
          <p:nvPr>
            <p:ph type="sldImg"/>
          </p:nvPr>
        </p:nvSpPr>
        <p:spPr>
          <a:xfrm>
            <a:off x="1182688" y="696913"/>
            <a:ext cx="4648200" cy="3486150"/>
          </a:xfrm>
          <a:solidFill>
            <a:srgbClr val="FFFFFF"/>
          </a:solidFill>
          <a:ln/>
        </p:spPr>
      </p:sp>
      <p:sp>
        <p:nvSpPr>
          <p:cNvPr id="33797" name="Text Box 3"/>
          <p:cNvSpPr>
            <a:spLocks noGrp="1" noChangeArrowheads="1"/>
          </p:cNvSpPr>
          <p:nvPr>
            <p:ph type="body" idx="1"/>
          </p:nvPr>
        </p:nvSpPr>
        <p:spPr>
          <a:xfrm>
            <a:off x="700088" y="4416425"/>
            <a:ext cx="5611812" cy="12998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Some answers</a:t>
            </a:r>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47658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8"/>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27617F1-4553-4C82-B659-A9A03E5E55BC}" type="slidenum">
              <a:rPr lang="en-GB" altLang="en-US" sz="1200">
                <a:latin typeface="Constantia" panose="02030602050306030303" pitchFamily="18" charset="0"/>
              </a:rPr>
              <a:pPr eaLnBrk="1" hangingPunct="1"/>
              <a:t>6</a:t>
            </a:fld>
            <a:endParaRPr lang="en-GB" altLang="en-US" sz="1200">
              <a:latin typeface="Constantia" panose="02030602050306030303" pitchFamily="18" charset="0"/>
            </a:endParaRPr>
          </a:p>
        </p:txBody>
      </p:sp>
      <p:sp>
        <p:nvSpPr>
          <p:cNvPr id="34819" name="Text Box 1"/>
          <p:cNvSpPr txBox="1">
            <a:spLocks noChangeArrowheads="1"/>
          </p:cNvSpPr>
          <p:nvPr/>
        </p:nvSpPr>
        <p:spPr bwMode="auto">
          <a:xfrm>
            <a:off x="3970338" y="8829675"/>
            <a:ext cx="3040062"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EED591E1-DEF2-4E5A-9F1F-530858EF0D39}" type="slidenum">
              <a:rPr lang="en-GB" altLang="en-US" sz="1200">
                <a:solidFill>
                  <a:srgbClr val="000000"/>
                </a:solidFill>
                <a:latin typeface="Constantia" panose="02030602050306030303" pitchFamily="18" charset="0"/>
              </a:rPr>
              <a:pPr algn="r" eaLnBrk="1" hangingPunct="1"/>
              <a:t>6</a:t>
            </a:fld>
            <a:endParaRPr lang="en-GB" altLang="en-US" sz="1200">
              <a:solidFill>
                <a:srgbClr val="000000"/>
              </a:solidFill>
              <a:latin typeface="Constantia" panose="02030602050306030303" pitchFamily="18" charset="0"/>
            </a:endParaRPr>
          </a:p>
        </p:txBody>
      </p:sp>
      <p:sp>
        <p:nvSpPr>
          <p:cNvPr id="34820" name="Rectangle 2"/>
          <p:cNvSpPr>
            <a:spLocks noGrp="1" noRot="1" noChangeAspect="1" noChangeArrowheads="1" noTextEdit="1"/>
          </p:cNvSpPr>
          <p:nvPr>
            <p:ph type="sldImg"/>
          </p:nvPr>
        </p:nvSpPr>
        <p:spPr>
          <a:xfrm>
            <a:off x="1182688" y="696913"/>
            <a:ext cx="4648200" cy="3486150"/>
          </a:xfrm>
          <a:solidFill>
            <a:srgbClr val="FFFFFF"/>
          </a:solidFill>
          <a:ln/>
        </p:spPr>
      </p:sp>
      <p:sp>
        <p:nvSpPr>
          <p:cNvPr id="34821" name="Text Box 3"/>
          <p:cNvSpPr>
            <a:spLocks noGrp="1" noChangeArrowheads="1"/>
          </p:cNvSpPr>
          <p:nvPr>
            <p:ph type="body" idx="1"/>
          </p:nvPr>
        </p:nvSpPr>
        <p:spPr>
          <a:xfrm>
            <a:off x="700088" y="4416425"/>
            <a:ext cx="5611812" cy="4183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1000" smtClean="0">
                <a:latin typeface="Arial" panose="020B0604020202020204" pitchFamily="34" charset="0"/>
                <a:ea typeface="ＭＳ Ｐゴシック" panose="020B0600070205080204" pitchFamily="34" charset="-128"/>
              </a:rPr>
              <a:t>This is the key.</a:t>
            </a:r>
          </a:p>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ltLang="en-US" sz="1000" smtClean="0">
              <a:latin typeface="Arial" panose="020B0604020202020204" pitchFamily="34" charset="0"/>
              <a:ea typeface="ＭＳ Ｐゴシック" panose="020B0600070205080204" pitchFamily="34" charset="-128"/>
            </a:endParaRPr>
          </a:p>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sz="1000" smtClean="0">
                <a:latin typeface="Arial" panose="020B0604020202020204" pitchFamily="34" charset="0"/>
                <a:ea typeface="ＭＳ Ｐゴシック" panose="020B0600070205080204" pitchFamily="34" charset="-128"/>
              </a:rPr>
              <a:t>So let’s have a try...</a:t>
            </a:r>
            <a:endParaRPr lang="en-US" altLang="en-US" sz="1000" smtClean="0">
              <a:latin typeface="Arial" panose="020B0604020202020204" pitchFamily="34" charset="0"/>
              <a:ea typeface="ＭＳ Ｐゴシック" panose="020B0600070205080204" pitchFamily="34" charset="-128"/>
            </a:endParaRPr>
          </a:p>
          <a:p>
            <a:pPr eaLnBrk="1" hangingPunct="1">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altLang="en-US" sz="100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8118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Gill Sans MT" panose="020B0502020104020203" pitchFamily="34" charset="0"/>
                <a:ea typeface="ＭＳ Ｐゴシック" panose="020B0600070205080204" pitchFamily="34" charset="-128"/>
              </a:rPr>
              <a:t>Imagine you are the woman in the photo...</a:t>
            </a:r>
          </a:p>
          <a:p>
            <a:r>
              <a:rPr lang="en-GB" altLang="en-US" smtClean="0">
                <a:latin typeface="Gill Sans MT" panose="020B0502020104020203" pitchFamily="34" charset="0"/>
                <a:ea typeface="ＭＳ Ｐゴシック" panose="020B0600070205080204" pitchFamily="34" charset="-128"/>
              </a:rPr>
              <a:t>What might you want to know, as a result of the situation you are facing?</a:t>
            </a:r>
          </a:p>
          <a:p>
            <a:endParaRPr lang="en-US" altLang="en-US" smtClean="0">
              <a:latin typeface="Arial" panose="020B0604020202020204" pitchFamily="34" charset="0"/>
              <a:ea typeface="ＭＳ Ｐゴシック" panose="020B0600070205080204" pitchFamily="34" charset="-128"/>
            </a:endParaRPr>
          </a:p>
        </p:txBody>
      </p:sp>
      <p:sp>
        <p:nvSpPr>
          <p:cNvPr id="3584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C384EB9-F43C-428B-92E2-B110A6BB366B}" type="slidenum">
              <a:rPr lang="en-GB" altLang="en-US" sz="1200"/>
              <a:pPr/>
              <a:t>7</a:t>
            </a:fld>
            <a:endParaRPr lang="en-GB" altLang="en-US" sz="1200"/>
          </a:p>
        </p:txBody>
      </p:sp>
    </p:spTree>
    <p:extLst>
      <p:ext uri="{BB962C8B-B14F-4D97-AF65-F5344CB8AC3E}">
        <p14:creationId xmlns:p14="http://schemas.microsoft.com/office/powerpoint/2010/main" val="1224384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Here are some things that she (and others affected by a disaster) might want to know.</a:t>
            </a:r>
            <a:endParaRPr lang="en-US" altLang="en-US" smtClean="0">
              <a:latin typeface="Arial" panose="020B0604020202020204" pitchFamily="34" charset="0"/>
              <a:ea typeface="ＭＳ Ｐゴシック" panose="020B0600070205080204" pitchFamily="34" charset="-128"/>
            </a:endParaRPr>
          </a:p>
          <a:p>
            <a:endParaRPr lang="en-US" altLang="en-US" smtClean="0">
              <a:latin typeface="Arial" panose="020B0604020202020204" pitchFamily="34" charset="0"/>
              <a:ea typeface="ＭＳ Ｐゴシック" panose="020B0600070205080204" pitchFamily="34" charset="-128"/>
            </a:endParaRPr>
          </a:p>
        </p:txBody>
      </p:sp>
      <p:sp>
        <p:nvSpPr>
          <p:cNvPr id="368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26BC49C-E7CD-439C-909E-0D13FC881DA9}" type="slidenum">
              <a:rPr lang="en-GB" altLang="en-US" sz="1200"/>
              <a:pPr/>
              <a:t>8</a:t>
            </a:fld>
            <a:endParaRPr lang="en-GB" altLang="en-US" sz="1200"/>
          </a:p>
        </p:txBody>
      </p:sp>
    </p:spTree>
    <p:extLst>
      <p:ext uri="{BB962C8B-B14F-4D97-AF65-F5344CB8AC3E}">
        <p14:creationId xmlns:p14="http://schemas.microsoft.com/office/powerpoint/2010/main" val="584633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latin typeface="Arial" panose="020B0604020202020204" pitchFamily="34" charset="0"/>
                <a:ea typeface="ＭＳ Ｐゴシック" panose="020B0600070205080204" pitchFamily="34" charset="-128"/>
              </a:rPr>
              <a:t>And here are some key things that, in our experience, make communication work in these situations – not just after a disaster, but also before.</a:t>
            </a:r>
          </a:p>
          <a:p>
            <a:endParaRPr lang="en-GB" altLang="en-US" smtClean="0">
              <a:latin typeface="Arial" panose="020B0604020202020204" pitchFamily="34" charset="0"/>
              <a:ea typeface="ＭＳ Ｐゴシック" panose="020B0600070205080204" pitchFamily="34" charset="-128"/>
            </a:endParaRPr>
          </a:p>
          <a:p>
            <a:r>
              <a:rPr lang="en-GB" altLang="en-US" smtClean="0">
                <a:latin typeface="Arial" panose="020B0604020202020204" pitchFamily="34" charset="0"/>
                <a:ea typeface="ＭＳ Ｐゴシック" panose="020B0600070205080204" pitchFamily="34" charset="-128"/>
              </a:rPr>
              <a:t>Consistency and coordination are vital, so we need to talk to our friends working in other areas of disaster preparedness and response all the time. Hand to Gerson to talk about how this coordination works in Bangladesh.</a:t>
            </a:r>
            <a:endParaRPr lang="en-US" altLang="en-US" smtClean="0">
              <a:latin typeface="Arial" panose="020B0604020202020204" pitchFamily="34" charset="0"/>
              <a:ea typeface="ＭＳ Ｐゴシック" panose="020B0600070205080204" pitchFamily="34" charset="-128"/>
            </a:endParaRPr>
          </a:p>
        </p:txBody>
      </p:sp>
      <p:sp>
        <p:nvSpPr>
          <p:cNvPr id="378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090CA4C-22E1-4D97-8099-A7C34122F1EA}" type="slidenum">
              <a:rPr lang="en-GB" altLang="en-US" sz="1200"/>
              <a:pPr/>
              <a:t>9</a:t>
            </a:fld>
            <a:endParaRPr lang="en-GB" altLang="en-US" sz="1200"/>
          </a:p>
        </p:txBody>
      </p:sp>
    </p:spTree>
    <p:extLst>
      <p:ext uri="{BB962C8B-B14F-4D97-AF65-F5344CB8AC3E}">
        <p14:creationId xmlns:p14="http://schemas.microsoft.com/office/powerpoint/2010/main" val="31179117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What motivates humanitarian work is the duty to serve others</a:t>
            </a:r>
          </a:p>
        </p:txBody>
      </p:sp>
    </p:spTree>
    <p:extLst>
      <p:ext uri="{BB962C8B-B14F-4D97-AF65-F5344CB8AC3E}">
        <p14:creationId xmlns:p14="http://schemas.microsoft.com/office/powerpoint/2010/main" val="415779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What do we need to know when a disaster strikes? 1. Where (it happened) 2. Who (got affected) 3. What (do they need) 4. How (to respond) ? Too many questions in need of fast answers then coordination is vital!</a:t>
            </a:r>
          </a:p>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206080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The biggest success / achievement of a functioning coordination structure is to provide a known place for information sharing, solid planning for timely and appropriate response!</a:t>
            </a:r>
          </a:p>
        </p:txBody>
      </p:sp>
    </p:spTree>
    <p:extLst>
      <p:ext uri="{BB962C8B-B14F-4D97-AF65-F5344CB8AC3E}">
        <p14:creationId xmlns:p14="http://schemas.microsoft.com/office/powerpoint/2010/main" val="4228623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smtClean="0">
                <a:latin typeface="Arial" panose="020B0604020202020204" pitchFamily="34" charset="0"/>
                <a:ea typeface="ＭＳ Ｐゴシック" panose="020B0600070205080204" pitchFamily="34" charset="-128"/>
              </a:rPr>
              <a:t>Bangladesh is a country with clear development goals, and a structured framework to achieve these goals however “disasters” can place a major obstacle along the way,</a:t>
            </a:r>
          </a:p>
          <a:p>
            <a:pPr>
              <a:buFontTx/>
              <a:buChar char="-"/>
            </a:pPr>
            <a:r>
              <a:rPr lang="en-US" altLang="en-US" smtClean="0">
                <a:latin typeface="Arial" panose="020B0604020202020204" pitchFamily="34" charset="0"/>
                <a:ea typeface="ＭＳ Ｐゴシック" panose="020B0600070205080204" pitchFamily="34" charset="-128"/>
              </a:rPr>
              <a:t>Bringing humanitarian and development actors together provide an unique opportunity to work on immediate response as much as ensuring long term planning,</a:t>
            </a:r>
          </a:p>
          <a:p>
            <a:pPr>
              <a:buFontTx/>
              <a:buChar char="-"/>
            </a:pPr>
            <a:r>
              <a:rPr lang="en-US" altLang="en-US" smtClean="0">
                <a:latin typeface="Arial" panose="020B0604020202020204" pitchFamily="34" charset="0"/>
                <a:ea typeface="ＭＳ Ｐゴシック" panose="020B0600070205080204" pitchFamily="34" charset="-128"/>
              </a:rPr>
              <a:t>The HCTT acts as the operational coordination body for humanitarian preparedness and for the coordination of humanitarian response.</a:t>
            </a:r>
          </a:p>
          <a:p>
            <a:pPr>
              <a:buFontTx/>
              <a:buChar char="-"/>
            </a:pPr>
            <a:endParaRPr lang="en-US" altLang="en-US" smtClean="0">
              <a:latin typeface="Arial" panose="020B0604020202020204" pitchFamily="34" charset="0"/>
              <a:ea typeface="ＭＳ Ｐゴシック" panose="020B0600070205080204" pitchFamily="34" charset="-128"/>
            </a:endParaRPr>
          </a:p>
          <a:p>
            <a:pPr>
              <a:buFontTx/>
              <a:buChar char="-"/>
            </a:pPr>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3583925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754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5790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47864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7184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C7674A-C8DF-4B72-85F0-E8FA51EC751C}" type="datetimeFigureOut">
              <a:rPr lang="en-GB" smtClean="0"/>
              <a:t>10/09/2014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21967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C7674A-C8DF-4B72-85F0-E8FA51EC751C}" type="datetimeFigureOut">
              <a:rPr lang="en-GB" smtClean="0"/>
              <a:t>10/09/2014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120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7674A-C8DF-4B72-85F0-E8FA51EC751C}" type="datetimeFigureOut">
              <a:rPr lang="en-GB" smtClean="0"/>
              <a:t>10/09/2014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289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001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0066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230073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47539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7674A-C8DF-4B72-85F0-E8FA51EC751C}" type="datetimeFigureOut">
              <a:rPr lang="en-GB" smtClean="0"/>
              <a:t>10/09/2014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06A1D-7BF1-404F-AA8A-2099E76876AA}" type="slidenum">
              <a:rPr lang="en-GB" smtClean="0"/>
              <a:t>‹#›</a:t>
            </a:fld>
            <a:endParaRPr lang="en-GB"/>
          </a:p>
        </p:txBody>
      </p:sp>
    </p:spTree>
    <p:extLst>
      <p:ext uri="{BB962C8B-B14F-4D97-AF65-F5344CB8AC3E}">
        <p14:creationId xmlns:p14="http://schemas.microsoft.com/office/powerpoint/2010/main" val="3536722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Users\richard.lace\Documents\Resilience\Events\GSMA%20August%202014\Infoasaid%20video.mov"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Community w Radio"/>
          <p:cNvPicPr>
            <a:picLocks noChangeAspect="1" noChangeArrowheads="1"/>
          </p:cNvPicPr>
          <p:nvPr/>
        </p:nvPicPr>
        <p:blipFill>
          <a:blip r:embed="rId3">
            <a:extLst>
              <a:ext uri="{28A0092B-C50C-407E-A947-70E740481C1C}">
                <a14:useLocalDpi xmlns:a14="http://schemas.microsoft.com/office/drawing/2010/main" val="0"/>
              </a:ext>
            </a:extLst>
          </a:blip>
          <a:srcRect l="12854"/>
          <a:stretch>
            <a:fillRect/>
          </a:stretch>
        </p:blipFill>
        <p:spPr bwMode="auto">
          <a:xfrm>
            <a:off x="0" y="-392113"/>
            <a:ext cx="9180513" cy="789622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80770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US" altLang="en-US" smtClean="0"/>
          </a:p>
        </p:txBody>
      </p:sp>
      <p:pic>
        <p:nvPicPr>
          <p:cNvPr id="14339" name="Picture 2" descr="\\BBCFS2049\UserData$\daltoj01\Desktop\LLPP\Presentations\Reading\Dhaka tribune pic.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9213" y="720725"/>
            <a:ext cx="9193213" cy="5156200"/>
          </a:xfrm>
        </p:spPr>
      </p:pic>
    </p:spTree>
    <p:extLst>
      <p:ext uri="{BB962C8B-B14F-4D97-AF65-F5344CB8AC3E}">
        <p14:creationId xmlns:p14="http://schemas.microsoft.com/office/powerpoint/2010/main" val="2511140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foasaid video.mov">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3066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GB" altLang="en-US" sz="5400" b="1" smtClean="0">
                <a:latin typeface="Gill Sans MT" panose="020B0502020104020203" pitchFamily="34" charset="0"/>
              </a:rPr>
              <a:t>Why communicate with crisis-affected people?</a:t>
            </a:r>
          </a:p>
        </p:txBody>
      </p:sp>
      <p:pic>
        <p:nvPicPr>
          <p:cNvPr id="1638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8888" y="1773238"/>
            <a:ext cx="6646862" cy="447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08058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539750" y="1773238"/>
            <a:ext cx="8280400"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17525" indent="-51435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500"/>
              </a:spcBef>
            </a:pPr>
            <a:r>
              <a:rPr lang="en-GB" altLang="en-US" sz="3200" b="1">
                <a:latin typeface="Gill Sans MT" panose="020B0502020104020203" pitchFamily="34" charset="0"/>
              </a:rPr>
              <a:t>Save lives</a:t>
            </a:r>
            <a:r>
              <a:rPr lang="en-GB" altLang="en-US" sz="3200">
                <a:latin typeface="Gill Sans MT" panose="020B0502020104020203" pitchFamily="34" charset="0"/>
              </a:rPr>
              <a:t> </a:t>
            </a:r>
          </a:p>
          <a:p>
            <a:pPr eaLnBrk="1" hangingPunct="1">
              <a:spcBef>
                <a:spcPts val="500"/>
              </a:spcBef>
            </a:pPr>
            <a:r>
              <a:rPr lang="en-US" altLang="en-US" sz="3200" b="1">
                <a:latin typeface="Gill Sans MT" panose="020B0502020104020203" pitchFamily="34" charset="0"/>
              </a:rPr>
              <a:t>Strengthen</a:t>
            </a:r>
            <a:r>
              <a:rPr lang="en-US" altLang="en-US" sz="3200">
                <a:latin typeface="Gill Sans MT" panose="020B0502020104020203" pitchFamily="34" charset="0"/>
              </a:rPr>
              <a:t> the relief effort</a:t>
            </a:r>
          </a:p>
          <a:p>
            <a:pPr eaLnBrk="1" hangingPunct="1">
              <a:spcBef>
                <a:spcPts val="500"/>
              </a:spcBef>
            </a:pPr>
            <a:r>
              <a:rPr lang="en-US" altLang="en-US" sz="3200">
                <a:latin typeface="Gill Sans MT" panose="020B0502020104020203" pitchFamily="34" charset="0"/>
              </a:rPr>
              <a:t>Give affected populations a </a:t>
            </a:r>
            <a:r>
              <a:rPr lang="en-US" altLang="en-US" sz="3200" b="1">
                <a:latin typeface="Gill Sans MT" panose="020B0502020104020203" pitchFamily="34" charset="0"/>
              </a:rPr>
              <a:t>voice</a:t>
            </a:r>
          </a:p>
          <a:p>
            <a:pPr eaLnBrk="1" hangingPunct="1">
              <a:spcBef>
                <a:spcPts val="500"/>
              </a:spcBef>
            </a:pPr>
            <a:r>
              <a:rPr lang="en-US" altLang="en-US" sz="3200">
                <a:latin typeface="Gill Sans MT" panose="020B0502020104020203" pitchFamily="34" charset="0"/>
              </a:rPr>
              <a:t>Manage community </a:t>
            </a:r>
            <a:r>
              <a:rPr lang="en-US" altLang="en-US" sz="3200" b="1">
                <a:latin typeface="Gill Sans MT" panose="020B0502020104020203" pitchFamily="34" charset="0"/>
              </a:rPr>
              <a:t>expectations</a:t>
            </a:r>
          </a:p>
          <a:p>
            <a:pPr eaLnBrk="1" hangingPunct="1">
              <a:spcBef>
                <a:spcPts val="500"/>
              </a:spcBef>
            </a:pPr>
            <a:r>
              <a:rPr lang="en-US" altLang="en-US" sz="3200">
                <a:latin typeface="Gill Sans MT" panose="020B0502020104020203" pitchFamily="34" charset="0"/>
              </a:rPr>
              <a:t>Help people </a:t>
            </a:r>
            <a:r>
              <a:rPr lang="en-US" altLang="en-US" sz="3200" b="1">
                <a:latin typeface="Gill Sans MT" panose="020B0502020104020203" pitchFamily="34" charset="0"/>
              </a:rPr>
              <a:t>help themselves</a:t>
            </a:r>
          </a:p>
          <a:p>
            <a:pPr eaLnBrk="1" hangingPunct="1">
              <a:spcBef>
                <a:spcPts val="500"/>
              </a:spcBef>
            </a:pPr>
            <a:r>
              <a:rPr lang="en-US" altLang="en-US" sz="3200">
                <a:latin typeface="Gill Sans MT" panose="020B0502020104020203" pitchFamily="34" charset="0"/>
              </a:rPr>
              <a:t>Hold relief providers to </a:t>
            </a:r>
            <a:r>
              <a:rPr lang="en-US" altLang="en-US" sz="3200" b="1">
                <a:latin typeface="Gill Sans MT" panose="020B0502020104020203" pitchFamily="34" charset="0"/>
              </a:rPr>
              <a:t>account</a:t>
            </a:r>
          </a:p>
          <a:p>
            <a:pPr eaLnBrk="1" hangingPunct="1">
              <a:spcBef>
                <a:spcPts val="500"/>
              </a:spcBef>
            </a:pPr>
            <a:r>
              <a:rPr lang="en-US" altLang="en-US" sz="3200">
                <a:latin typeface="Gill Sans MT" panose="020B0502020104020203" pitchFamily="34" charset="0"/>
              </a:rPr>
              <a:t>Provide </a:t>
            </a:r>
            <a:r>
              <a:rPr lang="en-US" altLang="en-US" sz="3200" b="1">
                <a:latin typeface="Gill Sans MT" panose="020B0502020104020203" pitchFamily="34" charset="0"/>
              </a:rPr>
              <a:t>pshycho-social</a:t>
            </a:r>
            <a:r>
              <a:rPr lang="en-US" altLang="en-US" sz="3200">
                <a:latin typeface="Gill Sans MT" panose="020B0502020104020203" pitchFamily="34" charset="0"/>
              </a:rPr>
              <a:t> benefits</a:t>
            </a:r>
          </a:p>
          <a:p>
            <a:pPr eaLnBrk="1" hangingPunct="1">
              <a:spcBef>
                <a:spcPts val="500"/>
              </a:spcBef>
            </a:pPr>
            <a:r>
              <a:rPr lang="en-US" altLang="en-US" sz="3200">
                <a:latin typeface="Gill Sans MT" panose="020B0502020104020203" pitchFamily="34" charset="0"/>
              </a:rPr>
              <a:t>Quash </a:t>
            </a:r>
            <a:r>
              <a:rPr lang="en-US" altLang="en-US" sz="3200" b="1">
                <a:latin typeface="Gill Sans MT" panose="020B0502020104020203" pitchFamily="34" charset="0"/>
              </a:rPr>
              <a:t>rumours</a:t>
            </a:r>
            <a:r>
              <a:rPr lang="en-US" altLang="en-US" sz="3200">
                <a:latin typeface="Gill Sans MT" panose="020B0502020104020203" pitchFamily="34" charset="0"/>
              </a:rPr>
              <a:t> and misinformation</a:t>
            </a:r>
          </a:p>
          <a:p>
            <a:pPr algn="ctr" eaLnBrk="1" hangingPunct="1">
              <a:spcBef>
                <a:spcPts val="500"/>
              </a:spcBef>
              <a:buFont typeface="Calibri" panose="020F0502020204030204" pitchFamily="34" charset="0"/>
              <a:buAutoNum type="arabicPeriod"/>
            </a:pPr>
            <a:endParaRPr lang="en-GB" altLang="en-US" sz="2800">
              <a:latin typeface="Gill Sans MT" panose="020B0502020104020203" pitchFamily="34" charset="0"/>
            </a:endParaRPr>
          </a:p>
          <a:p>
            <a:pPr eaLnBrk="1" hangingPunct="1">
              <a:spcBef>
                <a:spcPts val="500"/>
              </a:spcBef>
              <a:buFont typeface="Arial" panose="020B0604020202020204" pitchFamily="34" charset="0"/>
              <a:buChar char="•"/>
            </a:pPr>
            <a:endParaRPr lang="en-GB" altLang="en-US" sz="3400">
              <a:latin typeface="Gill Sans MT" panose="020B0502020104020203" pitchFamily="34" charset="0"/>
            </a:endParaRPr>
          </a:p>
          <a:p>
            <a:pPr algn="ctr" eaLnBrk="1" hangingPunct="1">
              <a:spcBef>
                <a:spcPts val="500"/>
              </a:spcBef>
            </a:pPr>
            <a:endParaRPr lang="en-GB" altLang="en-US" sz="3400">
              <a:latin typeface="Gill Sans MT" panose="020B0502020104020203" pitchFamily="34" charset="0"/>
            </a:endParaRPr>
          </a:p>
          <a:p>
            <a:pPr eaLnBrk="1" hangingPunct="1">
              <a:spcBef>
                <a:spcPts val="500"/>
              </a:spcBef>
            </a:pPr>
            <a:endParaRPr lang="en-GB" altLang="en-US" sz="3400">
              <a:latin typeface="Gill Sans MT" panose="020B0502020104020203" pitchFamily="34" charset="0"/>
            </a:endParaRPr>
          </a:p>
        </p:txBody>
      </p:sp>
      <p:sp>
        <p:nvSpPr>
          <p:cNvPr id="6"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In times of crisis, communication can...</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7" name="Straight Connector 6"/>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2923714"/>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rrowheads="1"/>
          </p:cNvSpPr>
          <p:nvPr/>
        </p:nvSpPr>
        <p:spPr bwMode="auto">
          <a:xfrm>
            <a:off x="-107950" y="0"/>
            <a:ext cx="9251950" cy="6858000"/>
          </a:xfrm>
          <a:prstGeom prst="rect">
            <a:avLst/>
          </a:prstGeom>
          <a:solidFill>
            <a:srgbClr val="FFFFFF"/>
          </a:solidFill>
          <a:ln w="9525">
            <a:solidFill>
              <a:schemeClr val="bg1"/>
            </a:solidFill>
            <a:miter lim="800000"/>
            <a:headEnd/>
            <a:tailEnd/>
          </a:ln>
          <a:effectLst>
            <a:outerShdw blurRad="57150" dist="38100" dir="5400000" algn="ctr" rotWithShape="0">
              <a:srgbClr val="002041">
                <a:alpha val="48000"/>
              </a:srgbClr>
            </a:outerShdw>
          </a:effectLst>
        </p:spPr>
        <p:txBody>
          <a:bodyPr anchor="ctr"/>
          <a:lstStyle/>
          <a:p>
            <a:pPr algn="ctr">
              <a:defRPr/>
            </a:pPr>
            <a:r>
              <a:rPr lang="en-US" dirty="0">
                <a:solidFill>
                  <a:schemeClr val="bg1"/>
                </a:solidFill>
                <a:latin typeface="+mn-lt"/>
                <a:ea typeface="+mn-ea"/>
                <a:cs typeface="+mn-cs"/>
              </a:rPr>
              <a:t>What</a:t>
            </a:r>
          </a:p>
        </p:txBody>
      </p:sp>
      <p:sp>
        <p:nvSpPr>
          <p:cNvPr id="18435" name="Text Box 2"/>
          <p:cNvSpPr txBox="1">
            <a:spLocks noChangeArrowheads="1"/>
          </p:cNvSpPr>
          <p:nvPr/>
        </p:nvSpPr>
        <p:spPr bwMode="auto">
          <a:xfrm>
            <a:off x="250825" y="1579563"/>
            <a:ext cx="8642350" cy="452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609600" indent="-606425"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609600" algn="l"/>
                <a:tab pos="1057275" algn="l"/>
                <a:tab pos="1506538" algn="l"/>
                <a:tab pos="1955800" algn="l"/>
                <a:tab pos="2405063" algn="l"/>
                <a:tab pos="2854325" algn="l"/>
                <a:tab pos="3303588" algn="l"/>
                <a:tab pos="3752850" algn="l"/>
                <a:tab pos="4202113" algn="l"/>
                <a:tab pos="4651375" algn="l"/>
                <a:tab pos="5100638" algn="l"/>
                <a:tab pos="5549900" algn="l"/>
                <a:tab pos="5999163" algn="l"/>
                <a:tab pos="6448425" algn="l"/>
                <a:tab pos="6897688" algn="l"/>
                <a:tab pos="7346950" algn="l"/>
                <a:tab pos="7796213" algn="l"/>
                <a:tab pos="8245475" algn="l"/>
                <a:tab pos="8694738" algn="l"/>
                <a:tab pos="9144000" algn="l"/>
                <a:tab pos="9593263" algn="l"/>
              </a:tabLs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500"/>
              </a:spcBef>
            </a:pPr>
            <a:endParaRPr lang="en-GB" altLang="en-US" sz="2000">
              <a:solidFill>
                <a:srgbClr val="03495C"/>
              </a:solidFill>
              <a:latin typeface="Constantia" panose="02030602050306030303" pitchFamily="18" charset="0"/>
            </a:endParaRPr>
          </a:p>
          <a:p>
            <a:pPr eaLnBrk="1" hangingPunct="1">
              <a:spcBef>
                <a:spcPts val="500"/>
              </a:spcBef>
            </a:pPr>
            <a:r>
              <a:rPr lang="en-GB" altLang="en-US" sz="2600">
                <a:latin typeface="Gill Sans MT" panose="020B0502020104020203" pitchFamily="34" charset="0"/>
              </a:rPr>
              <a:t>Information </a:t>
            </a:r>
            <a:r>
              <a:rPr lang="en-GB" altLang="en-US" sz="2600" b="1" u="sng">
                <a:latin typeface="Gill Sans MT" panose="020B0502020104020203" pitchFamily="34" charset="0"/>
              </a:rPr>
              <a:t>FOR</a:t>
            </a:r>
            <a:r>
              <a:rPr lang="en-GB" altLang="en-US" sz="2600" b="1">
                <a:latin typeface="Gill Sans MT" panose="020B0502020104020203" pitchFamily="34" charset="0"/>
              </a:rPr>
              <a:t> </a:t>
            </a:r>
            <a:r>
              <a:rPr lang="en-GB" altLang="en-US" sz="2600">
                <a:latin typeface="Gill Sans MT" panose="020B0502020104020203" pitchFamily="34" charset="0"/>
              </a:rPr>
              <a:t>affected populations, not </a:t>
            </a:r>
            <a:r>
              <a:rPr lang="en-GB" altLang="en-US" sz="2600" b="1" u="sng">
                <a:latin typeface="Gill Sans MT" panose="020B0502020104020203" pitchFamily="34" charset="0"/>
              </a:rPr>
              <a:t>ABOUT</a:t>
            </a:r>
            <a:r>
              <a:rPr lang="en-GB" altLang="en-US" sz="2600" b="1">
                <a:latin typeface="Gill Sans MT" panose="020B0502020104020203" pitchFamily="34" charset="0"/>
              </a:rPr>
              <a:t> </a:t>
            </a:r>
            <a:r>
              <a:rPr lang="en-GB" altLang="en-US" sz="2600">
                <a:latin typeface="Gill Sans MT" panose="020B0502020104020203" pitchFamily="34" charset="0"/>
              </a:rPr>
              <a:t>them</a:t>
            </a:r>
          </a:p>
          <a:p>
            <a:pPr algn="ctr" eaLnBrk="1" hangingPunct="1">
              <a:spcBef>
                <a:spcPts val="500"/>
              </a:spcBef>
            </a:pPr>
            <a:endParaRPr lang="en-GB" altLang="en-US" sz="2000">
              <a:solidFill>
                <a:srgbClr val="000000"/>
              </a:solidFill>
              <a:latin typeface="Calibri" panose="020F0502020204030204" pitchFamily="34" charset="0"/>
            </a:endParaRPr>
          </a:p>
          <a:p>
            <a:pPr eaLnBrk="1" hangingPunct="1">
              <a:spcBef>
                <a:spcPts val="500"/>
              </a:spcBef>
            </a:pPr>
            <a:endParaRPr lang="en-GB" altLang="en-US" sz="2000">
              <a:solidFill>
                <a:srgbClr val="000000"/>
              </a:solidFill>
              <a:latin typeface="Calibri" panose="020F0502020204030204" pitchFamily="34" charset="0"/>
            </a:endParaRPr>
          </a:p>
          <a:p>
            <a:pPr eaLnBrk="1" hangingPunct="1">
              <a:spcBef>
                <a:spcPts val="500"/>
              </a:spcBef>
            </a:pPr>
            <a:endParaRPr lang="en-GB" altLang="en-US" sz="2000">
              <a:solidFill>
                <a:srgbClr val="000000"/>
              </a:solidFill>
              <a:latin typeface="Calibri" panose="020F0502020204030204" pitchFamily="34" charset="0"/>
            </a:endParaRPr>
          </a:p>
          <a:p>
            <a:pPr eaLnBrk="1" hangingPunct="1">
              <a:spcBef>
                <a:spcPts val="500"/>
              </a:spcBef>
            </a:pPr>
            <a:endParaRPr lang="en-GB" altLang="en-US" sz="2000">
              <a:solidFill>
                <a:srgbClr val="000000"/>
              </a:solidFill>
              <a:latin typeface="Calibri" panose="020F0502020204030204" pitchFamily="34" charset="0"/>
            </a:endParaRPr>
          </a:p>
          <a:p>
            <a:pPr eaLnBrk="1" hangingPunct="1">
              <a:spcBef>
                <a:spcPts val="500"/>
              </a:spcBef>
            </a:pPr>
            <a:endParaRPr lang="en-GB" altLang="en-US" sz="2000">
              <a:solidFill>
                <a:srgbClr val="000000"/>
              </a:solidFill>
              <a:latin typeface="Calibri" panose="020F0502020204030204" pitchFamily="34" charset="0"/>
            </a:endParaRPr>
          </a:p>
          <a:p>
            <a:pPr eaLnBrk="1" hangingPunct="1">
              <a:spcBef>
                <a:spcPts val="500"/>
              </a:spcBef>
            </a:pPr>
            <a:endParaRPr lang="en-GB" altLang="en-US" sz="2000">
              <a:solidFill>
                <a:srgbClr val="000000"/>
              </a:solidFill>
              <a:latin typeface="Calibri" panose="020F0502020204030204" pitchFamily="34" charset="0"/>
            </a:endParaRPr>
          </a:p>
          <a:p>
            <a:pPr eaLnBrk="1" hangingPunct="1">
              <a:spcBef>
                <a:spcPts val="500"/>
              </a:spcBef>
            </a:pPr>
            <a:endParaRPr lang="en-GB" altLang="en-US" sz="2000">
              <a:solidFill>
                <a:srgbClr val="000000"/>
              </a:solidFill>
              <a:latin typeface="Calibri" panose="020F0502020204030204" pitchFamily="34" charset="0"/>
            </a:endParaRPr>
          </a:p>
          <a:p>
            <a:pPr algn="ctr" eaLnBrk="1" hangingPunct="1">
              <a:spcBef>
                <a:spcPts val="500"/>
              </a:spcBef>
            </a:pPr>
            <a:endParaRPr lang="en-GB" altLang="en-US" sz="2800">
              <a:solidFill>
                <a:srgbClr val="000000"/>
              </a:solidFill>
              <a:latin typeface="Calibri" panose="020F0502020204030204" pitchFamily="34" charset="0"/>
            </a:endParaRPr>
          </a:p>
          <a:p>
            <a:pPr eaLnBrk="1" hangingPunct="1">
              <a:spcBef>
                <a:spcPts val="500"/>
              </a:spcBef>
            </a:pPr>
            <a:r>
              <a:rPr lang="en-GB" altLang="en-US" sz="2800">
                <a:latin typeface="Gill Sans MT" panose="020B0502020104020203" pitchFamily="34" charset="0"/>
              </a:rPr>
              <a:t>Communication </a:t>
            </a:r>
            <a:r>
              <a:rPr lang="en-GB" altLang="en-US" sz="2800" b="1" u="sng">
                <a:latin typeface="Gill Sans MT" panose="020B0502020104020203" pitchFamily="34" charset="0"/>
              </a:rPr>
              <a:t>WITH</a:t>
            </a:r>
            <a:r>
              <a:rPr lang="en-GB" altLang="en-US" sz="2800">
                <a:latin typeface="Gill Sans MT" panose="020B0502020104020203" pitchFamily="34" charset="0"/>
              </a:rPr>
              <a:t>, 			Not only information </a:t>
            </a:r>
            <a:r>
              <a:rPr lang="en-GB" altLang="en-US" sz="2800" b="1" u="sng">
                <a:latin typeface="Gill Sans MT" panose="020B0502020104020203" pitchFamily="34" charset="0"/>
              </a:rPr>
              <a:t>TO</a:t>
            </a:r>
            <a:endParaRPr lang="en-GB" altLang="en-US" sz="2800">
              <a:latin typeface="Gill Sans MT" panose="020B0502020104020203" pitchFamily="34" charset="0"/>
            </a:endParaRPr>
          </a:p>
        </p:txBody>
      </p:sp>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882900"/>
            <a:ext cx="3240087" cy="227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8437" name="Picture 1" descr="SriLanka_Radio-Distribution-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2852738"/>
            <a:ext cx="4183062"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Communication with Communities</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9" name="Straight Connector 8"/>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077726"/>
      </p:ext>
    </p:extLst>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6"/>
          <p:cNvSpPr>
            <a:spLocks noGrp="1"/>
          </p:cNvSpPr>
          <p:nvPr>
            <p:ph idx="1"/>
          </p:nvPr>
        </p:nvSpPr>
        <p:spPr/>
        <p:txBody>
          <a:bodyPr/>
          <a:lstStyle/>
          <a:p>
            <a:endParaRPr lang="en-US" altLang="en-US" smtClean="0"/>
          </a:p>
        </p:txBody>
      </p:sp>
      <p:pic>
        <p:nvPicPr>
          <p:cNvPr id="19459" name="Picture 3" descr="\\BBCFS2049\UserData$\daltoj01\Desktop\LLPP\Bangladesh\Training\Modules\Day 1\3 Information needs\Woman cyclo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08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4"/>
          <p:cNvSpPr txBox="1">
            <a:spLocks noChangeArrowheads="1"/>
          </p:cNvSpPr>
          <p:nvPr/>
        </p:nvSpPr>
        <p:spPr bwMode="auto">
          <a:xfrm>
            <a:off x="198438" y="6207125"/>
            <a:ext cx="45370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t>Shoronkhola village, Nov 2007</a:t>
            </a:r>
            <a:endParaRPr lang="en-US" altLang="en-US"/>
          </a:p>
        </p:txBody>
      </p:sp>
      <p:sp>
        <p:nvSpPr>
          <p:cNvPr id="19461" name="TextBox 5"/>
          <p:cNvSpPr txBox="1">
            <a:spLocks noChangeArrowheads="1"/>
          </p:cNvSpPr>
          <p:nvPr/>
        </p:nvSpPr>
        <p:spPr bwMode="auto">
          <a:xfrm>
            <a:off x="6227763" y="6269038"/>
            <a:ext cx="2657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600"/>
              <a:t>Photo: Tanvir Ahmed / IRIN</a:t>
            </a:r>
            <a:endParaRPr lang="en-US" altLang="en-US" sz="1600"/>
          </a:p>
        </p:txBody>
      </p:sp>
    </p:spTree>
    <p:extLst>
      <p:ext uri="{BB962C8B-B14F-4D97-AF65-F5344CB8AC3E}">
        <p14:creationId xmlns:p14="http://schemas.microsoft.com/office/powerpoint/2010/main" val="3320074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457200" y="1600200"/>
            <a:ext cx="8229600" cy="4997450"/>
          </a:xfrm>
        </p:spPr>
        <p:txBody>
          <a:bodyPr/>
          <a:lstStyle/>
          <a:p>
            <a:r>
              <a:rPr lang="en-GB" altLang="en-US" smtClean="0">
                <a:latin typeface="Gill Sans MT" panose="020B0502020104020203" pitchFamily="34" charset="0"/>
              </a:rPr>
              <a:t>What happened? What will happen next?</a:t>
            </a:r>
          </a:p>
          <a:p>
            <a:r>
              <a:rPr lang="en-GB" altLang="en-US" smtClean="0">
                <a:latin typeface="Gill Sans MT" panose="020B0502020104020203" pitchFamily="34" charset="0"/>
              </a:rPr>
              <a:t>Who are those people in big 4x4s?</a:t>
            </a:r>
          </a:p>
          <a:p>
            <a:r>
              <a:rPr lang="en-GB" altLang="en-US" smtClean="0">
                <a:latin typeface="Gill Sans MT" panose="020B0502020104020203" pitchFamily="34" charset="0"/>
              </a:rPr>
              <a:t>Is food coming? Where and how do I get it?</a:t>
            </a:r>
          </a:p>
          <a:p>
            <a:r>
              <a:rPr lang="en-GB" altLang="en-US" smtClean="0">
                <a:latin typeface="Gill Sans MT" panose="020B0502020104020203" pitchFamily="34" charset="0"/>
              </a:rPr>
              <a:t>What should I do to stay safe and healthy?</a:t>
            </a:r>
          </a:p>
          <a:p>
            <a:r>
              <a:rPr lang="en-GB" altLang="en-US" smtClean="0">
                <a:latin typeface="Gill Sans MT" panose="020B0502020104020203" pitchFamily="34" charset="0"/>
              </a:rPr>
              <a:t>How can I trace my missing family members?</a:t>
            </a:r>
          </a:p>
          <a:p>
            <a:r>
              <a:rPr lang="en-GB" altLang="en-US" smtClean="0">
                <a:latin typeface="Gill Sans MT" panose="020B0502020104020203" pitchFamily="34" charset="0"/>
              </a:rPr>
              <a:t>Where is shelter and medical care?</a:t>
            </a:r>
          </a:p>
          <a:p>
            <a:r>
              <a:rPr lang="en-GB" altLang="en-US" smtClean="0">
                <a:latin typeface="Gill Sans MT" panose="020B0502020104020203" pitchFamily="34" charset="0"/>
              </a:rPr>
              <a:t>What is happening back home?</a:t>
            </a:r>
          </a:p>
          <a:p>
            <a:r>
              <a:rPr lang="en-GB" altLang="en-US" smtClean="0">
                <a:latin typeface="Gill Sans MT" panose="020B0502020104020203" pitchFamily="34" charset="0"/>
              </a:rPr>
              <a:t>Which roads are open?</a:t>
            </a:r>
          </a:p>
          <a:p>
            <a:endParaRPr lang="en-GB" altLang="en-US" smtClean="0"/>
          </a:p>
          <a:p>
            <a:endParaRPr lang="en-GB" altLang="en-US" smtClean="0"/>
          </a:p>
          <a:p>
            <a:endParaRPr lang="en-GB" altLang="en-US" smtClean="0"/>
          </a:p>
          <a:p>
            <a:endParaRPr lang="en-GB" altLang="en-US" smtClean="0"/>
          </a:p>
        </p:txBody>
      </p:sp>
      <p:sp>
        <p:nvSpPr>
          <p:cNvPr id="5"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Practical, actionable information</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8169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250825" y="1484313"/>
            <a:ext cx="8713788" cy="5113337"/>
          </a:xfrm>
        </p:spPr>
        <p:txBody>
          <a:bodyPr/>
          <a:lstStyle/>
          <a:p>
            <a:pPr>
              <a:lnSpc>
                <a:spcPct val="80000"/>
              </a:lnSpc>
            </a:pPr>
            <a:r>
              <a:rPr lang="en-GB" altLang="en-US" sz="3300" smtClean="0">
                <a:latin typeface="Gill Sans MT" panose="020B0502020104020203" pitchFamily="34" charset="0"/>
              </a:rPr>
              <a:t>Needs-based</a:t>
            </a:r>
          </a:p>
          <a:p>
            <a:pPr>
              <a:lnSpc>
                <a:spcPct val="80000"/>
              </a:lnSpc>
            </a:pPr>
            <a:r>
              <a:rPr lang="en-GB" altLang="en-US" sz="3300" smtClean="0">
                <a:latin typeface="Gill Sans MT" panose="020B0502020104020203" pitchFamily="34" charset="0"/>
              </a:rPr>
              <a:t>Clear</a:t>
            </a:r>
          </a:p>
          <a:p>
            <a:pPr>
              <a:lnSpc>
                <a:spcPct val="80000"/>
              </a:lnSpc>
            </a:pPr>
            <a:r>
              <a:rPr lang="en-GB" altLang="en-US" sz="3300" smtClean="0">
                <a:latin typeface="Gill Sans MT" panose="020B0502020104020203" pitchFamily="34" charset="0"/>
              </a:rPr>
              <a:t>Consistent</a:t>
            </a:r>
          </a:p>
          <a:p>
            <a:pPr>
              <a:lnSpc>
                <a:spcPct val="80000"/>
              </a:lnSpc>
            </a:pPr>
            <a:r>
              <a:rPr lang="en-GB" altLang="en-US" sz="3300" smtClean="0">
                <a:latin typeface="Gill Sans MT" panose="020B0502020104020203" pitchFamily="34" charset="0"/>
              </a:rPr>
              <a:t>Actionable</a:t>
            </a:r>
          </a:p>
          <a:p>
            <a:pPr>
              <a:lnSpc>
                <a:spcPct val="80000"/>
              </a:lnSpc>
            </a:pPr>
            <a:r>
              <a:rPr lang="en-GB" altLang="en-US" sz="3300" smtClean="0">
                <a:latin typeface="Gill Sans MT" panose="020B0502020104020203" pitchFamily="34" charset="0"/>
              </a:rPr>
              <a:t>Positive</a:t>
            </a:r>
          </a:p>
          <a:p>
            <a:pPr>
              <a:lnSpc>
                <a:spcPct val="80000"/>
              </a:lnSpc>
            </a:pPr>
            <a:r>
              <a:rPr lang="en-GB" altLang="en-US" sz="3300" smtClean="0">
                <a:latin typeface="Gill Sans MT" panose="020B0502020104020203" pitchFamily="34" charset="0"/>
              </a:rPr>
              <a:t>Two-way (&amp; responsive!)</a:t>
            </a:r>
          </a:p>
          <a:p>
            <a:pPr>
              <a:lnSpc>
                <a:spcPct val="80000"/>
              </a:lnSpc>
            </a:pPr>
            <a:r>
              <a:rPr lang="en-GB" altLang="en-US" sz="3300" smtClean="0">
                <a:latin typeface="Gill Sans MT" panose="020B0502020104020203" pitchFamily="34" charset="0"/>
              </a:rPr>
              <a:t>Engaging</a:t>
            </a:r>
          </a:p>
          <a:p>
            <a:pPr>
              <a:lnSpc>
                <a:spcPct val="80000"/>
              </a:lnSpc>
            </a:pPr>
            <a:r>
              <a:rPr lang="en-GB" altLang="en-US" sz="3300" smtClean="0">
                <a:latin typeface="Gill Sans MT" panose="020B0502020104020203" pitchFamily="34" charset="0"/>
              </a:rPr>
              <a:t>Local</a:t>
            </a:r>
          </a:p>
          <a:p>
            <a:pPr>
              <a:lnSpc>
                <a:spcPct val="80000"/>
              </a:lnSpc>
            </a:pPr>
            <a:r>
              <a:rPr lang="en-GB" altLang="en-US" sz="3300" smtClean="0">
                <a:latin typeface="Gill Sans MT" panose="020B0502020104020203" pitchFamily="34" charset="0"/>
              </a:rPr>
              <a:t>Multi-channel / platform</a:t>
            </a:r>
          </a:p>
          <a:p>
            <a:pPr>
              <a:lnSpc>
                <a:spcPct val="80000"/>
              </a:lnSpc>
            </a:pPr>
            <a:endParaRPr lang="en-GB" altLang="en-US" sz="2500" smtClean="0"/>
          </a:p>
          <a:p>
            <a:pPr>
              <a:lnSpc>
                <a:spcPct val="80000"/>
              </a:lnSpc>
            </a:pPr>
            <a:endParaRPr lang="en-GB" altLang="en-US" sz="2500" smtClean="0"/>
          </a:p>
          <a:p>
            <a:pPr>
              <a:lnSpc>
                <a:spcPct val="80000"/>
              </a:lnSpc>
            </a:pPr>
            <a:endParaRPr lang="en-GB" altLang="en-US" sz="2500" smtClean="0"/>
          </a:p>
        </p:txBody>
      </p:sp>
      <p:pic>
        <p:nvPicPr>
          <p:cNvPr id="2150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1916113"/>
            <a:ext cx="3455988"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What makes good communication?</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7" name="Straight Connector 6"/>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093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pPr algn="ctr">
              <a:buFont typeface="Arial" panose="020B0604020202020204" pitchFamily="34" charset="0"/>
              <a:buNone/>
            </a:pPr>
            <a:r>
              <a:rPr lang="en-GB" altLang="en-US" smtClean="0">
                <a:latin typeface="Gill Sans MT" panose="020B0502020104020203" pitchFamily="34" charset="0"/>
              </a:rPr>
              <a:t>We do what we do because it’s needed!</a:t>
            </a:r>
          </a:p>
          <a:p>
            <a:pPr>
              <a:buFont typeface="Arial" panose="020B0604020202020204" pitchFamily="34" charset="0"/>
              <a:buNone/>
            </a:pPr>
            <a:endParaRPr lang="en-GB" altLang="en-US" sz="2400" smtClean="0">
              <a:latin typeface="Gill Sans MT" panose="020B0502020104020203" pitchFamily="34" charset="0"/>
            </a:endParaRPr>
          </a:p>
          <a:p>
            <a:pPr>
              <a:buFont typeface="Arial" panose="020B0604020202020204" pitchFamily="34" charset="0"/>
              <a:buNone/>
            </a:pPr>
            <a:r>
              <a:rPr lang="en-GB" altLang="en-US" smtClean="0">
                <a:latin typeface="Gill Sans MT" panose="020B0502020104020203" pitchFamily="34" charset="0"/>
              </a:rPr>
              <a:t>Humanitarian work is founded on:</a:t>
            </a:r>
          </a:p>
          <a:p>
            <a:pPr>
              <a:buFont typeface="Arial" panose="020B0604020202020204" pitchFamily="34" charset="0"/>
              <a:buNone/>
            </a:pPr>
            <a:endParaRPr lang="en-GB" altLang="en-US" sz="2400" smtClean="0">
              <a:latin typeface="Gill Sans MT" panose="020B0502020104020203" pitchFamily="34" charset="0"/>
            </a:endParaRPr>
          </a:p>
          <a:p>
            <a:r>
              <a:rPr lang="en-GB" altLang="en-US" smtClean="0">
                <a:latin typeface="Gill Sans MT" panose="020B0502020104020203" pitchFamily="34" charset="0"/>
              </a:rPr>
              <a:t>Humanity,</a:t>
            </a:r>
          </a:p>
          <a:p>
            <a:r>
              <a:rPr lang="en-GB" altLang="en-US" smtClean="0">
                <a:latin typeface="Gill Sans MT" panose="020B0502020104020203" pitchFamily="34" charset="0"/>
              </a:rPr>
              <a:t>Neutrality, </a:t>
            </a:r>
          </a:p>
          <a:p>
            <a:r>
              <a:rPr lang="en-GB" altLang="en-US" smtClean="0">
                <a:latin typeface="Gill Sans MT" panose="020B0502020104020203" pitchFamily="34" charset="0"/>
              </a:rPr>
              <a:t>Impartiality and </a:t>
            </a:r>
          </a:p>
          <a:p>
            <a:r>
              <a:rPr lang="en-GB" altLang="en-US" smtClean="0">
                <a:latin typeface="Gill Sans MT" panose="020B0502020104020203" pitchFamily="34" charset="0"/>
              </a:rPr>
              <a:t>Independence.</a:t>
            </a:r>
          </a:p>
        </p:txBody>
      </p:sp>
      <p:sp>
        <p:nvSpPr>
          <p:cNvPr id="5"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Humanitarian principles</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405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Importance of coordination</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556" name="Text Box 2"/>
          <p:cNvSpPr txBox="1">
            <a:spLocks noChangeArrowheads="1"/>
          </p:cNvSpPr>
          <p:nvPr/>
        </p:nvSpPr>
        <p:spPr bwMode="auto">
          <a:xfrm>
            <a:off x="3965575" y="1371600"/>
            <a:ext cx="103822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100"/>
              <a:t>Religious Groups</a:t>
            </a:r>
            <a:endParaRPr lang="en-US" altLang="en-US" sz="1100" b="1">
              <a:latin typeface="Tahoma" panose="020B0604030504040204" pitchFamily="34" charset="0"/>
            </a:endParaRPr>
          </a:p>
        </p:txBody>
      </p:sp>
      <p:sp>
        <p:nvSpPr>
          <p:cNvPr id="23557" name="Rectangle 3"/>
          <p:cNvSpPr>
            <a:spLocks noChangeArrowheads="1"/>
          </p:cNvSpPr>
          <p:nvPr/>
        </p:nvSpPr>
        <p:spPr bwMode="auto">
          <a:xfrm>
            <a:off x="1866900" y="3079750"/>
            <a:ext cx="27051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58" name="Rectangle 4"/>
          <p:cNvSpPr>
            <a:spLocks noChangeArrowheads="1"/>
          </p:cNvSpPr>
          <p:nvPr/>
        </p:nvSpPr>
        <p:spPr bwMode="auto">
          <a:xfrm>
            <a:off x="1835150" y="3068638"/>
            <a:ext cx="27051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59" name="Text Box 5"/>
          <p:cNvSpPr txBox="1">
            <a:spLocks noChangeArrowheads="1"/>
          </p:cNvSpPr>
          <p:nvPr/>
        </p:nvSpPr>
        <p:spPr bwMode="auto">
          <a:xfrm>
            <a:off x="611188" y="2205038"/>
            <a:ext cx="806450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altLang="en-US" sz="2800" b="1">
              <a:solidFill>
                <a:srgbClr val="333399"/>
              </a:solidFill>
            </a:endParaRPr>
          </a:p>
          <a:p>
            <a:pPr eaLnBrk="1" hangingPunct="1">
              <a:spcBef>
                <a:spcPct val="50000"/>
              </a:spcBef>
            </a:pPr>
            <a:endParaRPr lang="en-US" altLang="en-US" sz="2800" b="1">
              <a:solidFill>
                <a:srgbClr val="333399"/>
              </a:solidFill>
            </a:endParaRPr>
          </a:p>
        </p:txBody>
      </p:sp>
      <p:sp>
        <p:nvSpPr>
          <p:cNvPr id="23560" name="Text Box 7"/>
          <p:cNvSpPr txBox="1">
            <a:spLocks noChangeArrowheads="1"/>
          </p:cNvSpPr>
          <p:nvPr/>
        </p:nvSpPr>
        <p:spPr bwMode="auto">
          <a:xfrm>
            <a:off x="468313" y="2460625"/>
            <a:ext cx="81359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2800"/>
          </a:p>
        </p:txBody>
      </p:sp>
      <p:grpSp>
        <p:nvGrpSpPr>
          <p:cNvPr id="23561" name="Group 8"/>
          <p:cNvGrpSpPr>
            <a:grpSpLocks/>
          </p:cNvGrpSpPr>
          <p:nvPr/>
        </p:nvGrpSpPr>
        <p:grpSpPr bwMode="auto">
          <a:xfrm>
            <a:off x="2413000" y="1600200"/>
            <a:ext cx="4608513" cy="3917950"/>
            <a:chOff x="1655" y="1389"/>
            <a:chExt cx="2903" cy="2177"/>
          </a:xfrm>
        </p:grpSpPr>
        <p:sp>
          <p:nvSpPr>
            <p:cNvPr id="23598" name="AutoShape 9"/>
            <p:cNvSpPr>
              <a:spLocks noChangeArrowheads="1"/>
            </p:cNvSpPr>
            <p:nvPr/>
          </p:nvSpPr>
          <p:spPr bwMode="auto">
            <a:xfrm>
              <a:off x="1655" y="1389"/>
              <a:ext cx="2903" cy="2177"/>
            </a:xfrm>
            <a:prstGeom prst="irregularSeal2">
              <a:avLst/>
            </a:prstGeom>
            <a:solidFill>
              <a:srgbClr val="FF0000"/>
            </a:solidFill>
            <a:ln w="9525">
              <a:solidFill>
                <a:schemeClr val="tx1"/>
              </a:solidFill>
              <a:miter lim="800000"/>
              <a:headEnd/>
              <a:tailEnd/>
            </a:ln>
          </p:spPr>
          <p:txBody>
            <a:bodyPr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99" name="Text Box 10"/>
            <p:cNvSpPr txBox="1">
              <a:spLocks noChangeArrowheads="1"/>
            </p:cNvSpPr>
            <p:nvPr/>
          </p:nvSpPr>
          <p:spPr bwMode="auto">
            <a:xfrm>
              <a:off x="2290" y="2251"/>
              <a:ext cx="1406"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1800" b="1"/>
                <a:t>Disaster-affected country</a:t>
              </a:r>
            </a:p>
          </p:txBody>
        </p:sp>
      </p:grpSp>
      <p:grpSp>
        <p:nvGrpSpPr>
          <p:cNvPr id="23562" name="Group 11"/>
          <p:cNvGrpSpPr>
            <a:grpSpLocks/>
          </p:cNvGrpSpPr>
          <p:nvPr/>
        </p:nvGrpSpPr>
        <p:grpSpPr bwMode="auto">
          <a:xfrm>
            <a:off x="323850" y="3429000"/>
            <a:ext cx="1079500" cy="1201738"/>
            <a:chOff x="249" y="2205"/>
            <a:chExt cx="680" cy="757"/>
          </a:xfrm>
        </p:grpSpPr>
        <p:sp>
          <p:nvSpPr>
            <p:cNvPr id="23596" name="Text Box 12"/>
            <p:cNvSpPr txBox="1">
              <a:spLocks noChangeArrowheads="1"/>
            </p:cNvSpPr>
            <p:nvPr/>
          </p:nvSpPr>
          <p:spPr bwMode="auto">
            <a:xfrm>
              <a:off x="295" y="2205"/>
              <a:ext cx="498"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5400">
                  <a:sym typeface="Webdings" panose="05030102010509060703" pitchFamily="18" charset="2"/>
                </a:rPr>
                <a:t></a:t>
              </a:r>
              <a:r>
                <a:rPr lang="en-GB" altLang="en-US" sz="900">
                  <a:sym typeface="Webdings" panose="05030102010509060703" pitchFamily="18" charset="2"/>
                </a:rPr>
                <a:t>Community Volunteers</a:t>
              </a:r>
              <a:endParaRPr lang="en-GB" altLang="en-US" sz="5400">
                <a:sym typeface="Webdings" panose="05030102010509060703" pitchFamily="18" charset="2"/>
              </a:endParaRPr>
            </a:p>
          </p:txBody>
        </p:sp>
        <p:sp>
          <p:nvSpPr>
            <p:cNvPr id="23597" name="Text Box 13"/>
            <p:cNvSpPr txBox="1">
              <a:spLocks noChangeArrowheads="1"/>
            </p:cNvSpPr>
            <p:nvPr/>
          </p:nvSpPr>
          <p:spPr bwMode="auto">
            <a:xfrm>
              <a:off x="249" y="2659"/>
              <a:ext cx="68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Individuals</a:t>
              </a:r>
            </a:p>
          </p:txBody>
        </p:sp>
      </p:grpSp>
      <p:grpSp>
        <p:nvGrpSpPr>
          <p:cNvPr id="23563" name="Group 14"/>
          <p:cNvGrpSpPr>
            <a:grpSpLocks/>
          </p:cNvGrpSpPr>
          <p:nvPr/>
        </p:nvGrpSpPr>
        <p:grpSpPr bwMode="auto">
          <a:xfrm>
            <a:off x="228600" y="4870450"/>
            <a:ext cx="1392238" cy="1200150"/>
            <a:chOff x="280" y="3249"/>
            <a:chExt cx="877" cy="756"/>
          </a:xfrm>
        </p:grpSpPr>
        <p:pic>
          <p:nvPicPr>
            <p:cNvPr id="23594" name="Picture 15" descr="j0233070"/>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295" y="3249"/>
              <a:ext cx="862"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5" name="Text Box 16"/>
            <p:cNvSpPr txBox="1">
              <a:spLocks noChangeArrowheads="1"/>
            </p:cNvSpPr>
            <p:nvPr/>
          </p:nvSpPr>
          <p:spPr bwMode="auto">
            <a:xfrm>
              <a:off x="280" y="3829"/>
              <a:ext cx="785"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200"/>
                <a:t>Armed Forces</a:t>
              </a:r>
            </a:p>
          </p:txBody>
        </p:sp>
      </p:grpSp>
      <p:grpSp>
        <p:nvGrpSpPr>
          <p:cNvPr id="23564" name="Group 17"/>
          <p:cNvGrpSpPr>
            <a:grpSpLocks/>
          </p:cNvGrpSpPr>
          <p:nvPr/>
        </p:nvGrpSpPr>
        <p:grpSpPr bwMode="auto">
          <a:xfrm>
            <a:off x="3124200" y="5229225"/>
            <a:ext cx="1600200" cy="1173163"/>
            <a:chOff x="1383" y="3385"/>
            <a:chExt cx="1683" cy="739"/>
          </a:xfrm>
        </p:grpSpPr>
        <p:sp>
          <p:nvSpPr>
            <p:cNvPr id="23592" name="Rectangle 18"/>
            <p:cNvSpPr>
              <a:spLocks noChangeArrowheads="1"/>
            </p:cNvSpPr>
            <p:nvPr/>
          </p:nvSpPr>
          <p:spPr bwMode="auto">
            <a:xfrm>
              <a:off x="2538" y="3385"/>
              <a:ext cx="528" cy="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6000">
                  <a:solidFill>
                    <a:srgbClr val="1C1C1C"/>
                  </a:solidFill>
                  <a:sym typeface="Webdings" panose="05030102010509060703" pitchFamily="18" charset="2"/>
                </a:rPr>
                <a:t></a:t>
              </a:r>
            </a:p>
          </p:txBody>
        </p:sp>
        <p:sp>
          <p:nvSpPr>
            <p:cNvPr id="23593" name="Text Box 19"/>
            <p:cNvSpPr txBox="1">
              <a:spLocks noChangeArrowheads="1"/>
            </p:cNvSpPr>
            <p:nvPr/>
          </p:nvSpPr>
          <p:spPr bwMode="auto">
            <a:xfrm>
              <a:off x="1383" y="3929"/>
              <a:ext cx="81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Government</a:t>
              </a:r>
            </a:p>
          </p:txBody>
        </p:sp>
      </p:grpSp>
      <p:grpSp>
        <p:nvGrpSpPr>
          <p:cNvPr id="23565" name="Group 20"/>
          <p:cNvGrpSpPr>
            <a:grpSpLocks/>
          </p:cNvGrpSpPr>
          <p:nvPr/>
        </p:nvGrpSpPr>
        <p:grpSpPr bwMode="auto">
          <a:xfrm>
            <a:off x="179388" y="1600200"/>
            <a:ext cx="1584325" cy="1295400"/>
            <a:chOff x="340" y="1253"/>
            <a:chExt cx="998" cy="694"/>
          </a:xfrm>
        </p:grpSpPr>
        <p:pic>
          <p:nvPicPr>
            <p:cNvPr id="23590" name="Picture 21" descr="un_logo_bi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 y="1253"/>
              <a:ext cx="651"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91" name="Text Box 22"/>
            <p:cNvSpPr txBox="1">
              <a:spLocks noChangeArrowheads="1"/>
            </p:cNvSpPr>
            <p:nvPr/>
          </p:nvSpPr>
          <p:spPr bwMode="auto">
            <a:xfrm>
              <a:off x="340" y="1752"/>
              <a:ext cx="998"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United Nations</a:t>
              </a:r>
            </a:p>
          </p:txBody>
        </p:sp>
      </p:grpSp>
      <p:grpSp>
        <p:nvGrpSpPr>
          <p:cNvPr id="23566" name="Group 23"/>
          <p:cNvGrpSpPr>
            <a:grpSpLocks/>
          </p:cNvGrpSpPr>
          <p:nvPr/>
        </p:nvGrpSpPr>
        <p:grpSpPr bwMode="auto">
          <a:xfrm>
            <a:off x="6516688" y="1846263"/>
            <a:ext cx="2339975" cy="884237"/>
            <a:chOff x="4286" y="1344"/>
            <a:chExt cx="1474" cy="557"/>
          </a:xfrm>
        </p:grpSpPr>
        <p:pic>
          <p:nvPicPr>
            <p:cNvPr id="23588" name="Picture 24" descr="IFRC-Emblem-RESTRIC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4" y="1344"/>
              <a:ext cx="726" cy="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89" name="Text Box 25"/>
            <p:cNvSpPr txBox="1">
              <a:spLocks noChangeArrowheads="1"/>
            </p:cNvSpPr>
            <p:nvPr/>
          </p:nvSpPr>
          <p:spPr bwMode="auto">
            <a:xfrm>
              <a:off x="4286" y="1706"/>
              <a:ext cx="147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Red Cross / Red Crescent</a:t>
              </a:r>
            </a:p>
          </p:txBody>
        </p:sp>
      </p:grpSp>
      <p:grpSp>
        <p:nvGrpSpPr>
          <p:cNvPr id="23567" name="Group 26"/>
          <p:cNvGrpSpPr>
            <a:grpSpLocks/>
          </p:cNvGrpSpPr>
          <p:nvPr/>
        </p:nvGrpSpPr>
        <p:grpSpPr bwMode="auto">
          <a:xfrm>
            <a:off x="6732588" y="4721225"/>
            <a:ext cx="2160587" cy="1035050"/>
            <a:chOff x="4059" y="2928"/>
            <a:chExt cx="1361" cy="652"/>
          </a:xfrm>
        </p:grpSpPr>
        <p:sp>
          <p:nvSpPr>
            <p:cNvPr id="23586" name="Rectangle 27"/>
            <p:cNvSpPr>
              <a:spLocks noChangeArrowheads="1"/>
            </p:cNvSpPr>
            <p:nvPr/>
          </p:nvSpPr>
          <p:spPr bwMode="auto">
            <a:xfrm>
              <a:off x="4638" y="2928"/>
              <a:ext cx="115"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eaLnBrk="0" hangingPunct="0">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tabLst>
                  <a:tab pos="228600" algn="l"/>
                  <a:tab pos="457200" algn="l"/>
                </a:tabLst>
                <a:defRPr sz="2400">
                  <a:solidFill>
                    <a:schemeClr val="tx1"/>
                  </a:solidFill>
                  <a:latin typeface="Arial" panose="020B0604020202020204" pitchFamily="34" charset="0"/>
                  <a:ea typeface="ＭＳ Ｐゴシック" panose="020B0600070205080204" pitchFamily="34" charset="-128"/>
                </a:defRPr>
              </a:lvl9pPr>
            </a:lstStyle>
            <a:p>
              <a:pPr algn="just" eaLnBrk="1" hangingPunct="1"/>
              <a:endParaRPr lang="en-US" altLang="en-US" sz="5400">
                <a:solidFill>
                  <a:srgbClr val="6E52FC"/>
                </a:solidFill>
                <a:sym typeface="Webdings" panose="05030102010509060703" pitchFamily="18" charset="2"/>
              </a:endParaRPr>
            </a:p>
          </p:txBody>
        </p:sp>
        <p:sp>
          <p:nvSpPr>
            <p:cNvPr id="23587" name="Text Box 28"/>
            <p:cNvSpPr txBox="1">
              <a:spLocks noChangeArrowheads="1"/>
            </p:cNvSpPr>
            <p:nvPr/>
          </p:nvSpPr>
          <p:spPr bwMode="auto">
            <a:xfrm>
              <a:off x="4059" y="3385"/>
              <a:ext cx="1361"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Religious Organisations</a:t>
              </a:r>
            </a:p>
          </p:txBody>
        </p:sp>
      </p:grpSp>
      <p:grpSp>
        <p:nvGrpSpPr>
          <p:cNvPr id="23568" name="Group 29"/>
          <p:cNvGrpSpPr>
            <a:grpSpLocks/>
          </p:cNvGrpSpPr>
          <p:nvPr/>
        </p:nvGrpSpPr>
        <p:grpSpPr bwMode="auto">
          <a:xfrm>
            <a:off x="2052638" y="1828800"/>
            <a:ext cx="1525587" cy="1031875"/>
            <a:chOff x="1519" y="1115"/>
            <a:chExt cx="961" cy="650"/>
          </a:xfrm>
        </p:grpSpPr>
        <p:sp>
          <p:nvSpPr>
            <p:cNvPr id="23584" name="Rectangle 30"/>
            <p:cNvSpPr>
              <a:spLocks noChangeArrowheads="1"/>
            </p:cNvSpPr>
            <p:nvPr/>
          </p:nvSpPr>
          <p:spPr bwMode="auto">
            <a:xfrm>
              <a:off x="1522" y="1115"/>
              <a:ext cx="958"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5400">
                  <a:sym typeface="Webdings" panose="05030102010509060703" pitchFamily="18" charset="2"/>
                </a:rPr>
                <a:t></a:t>
              </a:r>
              <a:r>
                <a:rPr lang="en-GB" altLang="en-US" sz="900">
                  <a:sym typeface="Webdings" panose="05030102010509060703" pitchFamily="18" charset="2"/>
                </a:rPr>
                <a:t>Media</a:t>
              </a:r>
              <a:r>
                <a:rPr lang="en-US" altLang="en-US" sz="5400"/>
                <a:t> </a:t>
              </a:r>
            </a:p>
          </p:txBody>
        </p:sp>
        <p:sp>
          <p:nvSpPr>
            <p:cNvPr id="23585" name="Text Box 31"/>
            <p:cNvSpPr txBox="1">
              <a:spLocks noChangeArrowheads="1"/>
            </p:cNvSpPr>
            <p:nvPr/>
          </p:nvSpPr>
          <p:spPr bwMode="auto">
            <a:xfrm>
              <a:off x="1519" y="1570"/>
              <a:ext cx="68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Media</a:t>
              </a:r>
            </a:p>
          </p:txBody>
        </p:sp>
      </p:grpSp>
      <p:grpSp>
        <p:nvGrpSpPr>
          <p:cNvPr id="23569" name="Group 32"/>
          <p:cNvGrpSpPr>
            <a:grpSpLocks/>
          </p:cNvGrpSpPr>
          <p:nvPr/>
        </p:nvGrpSpPr>
        <p:grpSpPr bwMode="auto">
          <a:xfrm>
            <a:off x="7380288" y="3000375"/>
            <a:ext cx="1079500" cy="1443038"/>
            <a:chOff x="4876" y="2126"/>
            <a:chExt cx="680" cy="909"/>
          </a:xfrm>
        </p:grpSpPr>
        <p:sp>
          <p:nvSpPr>
            <p:cNvPr id="23582" name="Rectangle 33"/>
            <p:cNvSpPr>
              <a:spLocks noChangeArrowheads="1"/>
            </p:cNvSpPr>
            <p:nvPr/>
          </p:nvSpPr>
          <p:spPr bwMode="auto">
            <a:xfrm>
              <a:off x="4921" y="2126"/>
              <a:ext cx="551"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5400">
                  <a:sym typeface="Webdings" panose="05030102010509060703" pitchFamily="18" charset="2"/>
                </a:rPr>
                <a:t></a:t>
              </a:r>
            </a:p>
            <a:p>
              <a:pPr eaLnBrk="1" hangingPunct="1"/>
              <a:r>
                <a:rPr lang="en-GB" altLang="en-US" sz="900">
                  <a:sym typeface="Webdings" panose="05030102010509060703" pitchFamily="18" charset="2"/>
                </a:rPr>
                <a:t>Private </a:t>
              </a:r>
            </a:p>
            <a:p>
              <a:pPr eaLnBrk="1" hangingPunct="1"/>
              <a:r>
                <a:rPr lang="en-GB" altLang="en-US" sz="900">
                  <a:sym typeface="Webdings" panose="05030102010509060703" pitchFamily="18" charset="2"/>
                </a:rPr>
                <a:t>Companies</a:t>
              </a:r>
              <a:r>
                <a:rPr lang="en-US" altLang="en-US" sz="1800"/>
                <a:t> </a:t>
              </a:r>
            </a:p>
          </p:txBody>
        </p:sp>
        <p:sp>
          <p:nvSpPr>
            <p:cNvPr id="23583" name="Text Box 34"/>
            <p:cNvSpPr txBox="1">
              <a:spLocks noChangeArrowheads="1"/>
            </p:cNvSpPr>
            <p:nvPr/>
          </p:nvSpPr>
          <p:spPr bwMode="auto">
            <a:xfrm>
              <a:off x="4876" y="2704"/>
              <a:ext cx="680"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400">
                  <a:solidFill>
                    <a:schemeClr val="bg1"/>
                  </a:solidFill>
                </a:rPr>
                <a:t>Private Companies</a:t>
              </a:r>
            </a:p>
          </p:txBody>
        </p:sp>
      </p:grpSp>
      <p:sp>
        <p:nvSpPr>
          <p:cNvPr id="23570" name="AutoShape 35"/>
          <p:cNvSpPr>
            <a:spLocks noChangeArrowheads="1"/>
          </p:cNvSpPr>
          <p:nvPr/>
        </p:nvSpPr>
        <p:spPr bwMode="auto">
          <a:xfrm rot="2735439">
            <a:off x="1476375" y="2709863"/>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1" name="AutoShape 36"/>
          <p:cNvSpPr>
            <a:spLocks noChangeArrowheads="1"/>
          </p:cNvSpPr>
          <p:nvPr/>
        </p:nvSpPr>
        <p:spPr bwMode="auto">
          <a:xfrm>
            <a:off x="396875" y="3286125"/>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2" name="AutoShape 37"/>
          <p:cNvSpPr>
            <a:spLocks noChangeArrowheads="1"/>
          </p:cNvSpPr>
          <p:nvPr/>
        </p:nvSpPr>
        <p:spPr bwMode="auto">
          <a:xfrm>
            <a:off x="1692275" y="4294188"/>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3" name="AutoShape 38"/>
          <p:cNvSpPr>
            <a:spLocks noChangeArrowheads="1"/>
          </p:cNvSpPr>
          <p:nvPr/>
        </p:nvSpPr>
        <p:spPr bwMode="auto">
          <a:xfrm rot="-2272499">
            <a:off x="1400175" y="5794375"/>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4" name="AutoShape 40"/>
          <p:cNvSpPr>
            <a:spLocks noChangeArrowheads="1"/>
          </p:cNvSpPr>
          <p:nvPr/>
        </p:nvSpPr>
        <p:spPr bwMode="auto">
          <a:xfrm rot="10800000">
            <a:off x="7021513" y="4365625"/>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5" name="AutoShape 41"/>
          <p:cNvSpPr>
            <a:spLocks noChangeArrowheads="1"/>
          </p:cNvSpPr>
          <p:nvPr/>
        </p:nvSpPr>
        <p:spPr bwMode="auto">
          <a:xfrm rot="10800000">
            <a:off x="7237413" y="2997200"/>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6" name="AutoShape 42"/>
          <p:cNvSpPr>
            <a:spLocks noChangeArrowheads="1"/>
          </p:cNvSpPr>
          <p:nvPr/>
        </p:nvSpPr>
        <p:spPr bwMode="auto">
          <a:xfrm rot="3167525">
            <a:off x="3149600" y="1758950"/>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7" name="AutoShape 43"/>
          <p:cNvSpPr>
            <a:spLocks noChangeArrowheads="1"/>
          </p:cNvSpPr>
          <p:nvPr/>
        </p:nvSpPr>
        <p:spPr bwMode="auto">
          <a:xfrm rot="8608269">
            <a:off x="5826125" y="1671638"/>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8" name="AutoShape 44"/>
          <p:cNvSpPr>
            <a:spLocks noChangeArrowheads="1"/>
          </p:cNvSpPr>
          <p:nvPr/>
        </p:nvSpPr>
        <p:spPr bwMode="auto">
          <a:xfrm rot="-4436401">
            <a:off x="3205163" y="5949950"/>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79" name="AutoShape 45"/>
          <p:cNvSpPr>
            <a:spLocks noChangeArrowheads="1"/>
          </p:cNvSpPr>
          <p:nvPr/>
        </p:nvSpPr>
        <p:spPr bwMode="auto">
          <a:xfrm rot="-7770440">
            <a:off x="5795963" y="5373688"/>
            <a:ext cx="1079500" cy="215900"/>
          </a:xfrm>
          <a:prstGeom prst="rightArrow">
            <a:avLst>
              <a:gd name="adj1" fmla="val 50000"/>
              <a:gd name="adj2" fmla="val 1250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800"/>
          </a:p>
        </p:txBody>
      </p:sp>
      <p:sp>
        <p:nvSpPr>
          <p:cNvPr id="23580" name="Text Box 46"/>
          <p:cNvSpPr txBox="1">
            <a:spLocks noChangeArrowheads="1"/>
          </p:cNvSpPr>
          <p:nvPr/>
        </p:nvSpPr>
        <p:spPr bwMode="auto">
          <a:xfrm>
            <a:off x="3962400" y="6248400"/>
            <a:ext cx="16002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GB" altLang="en-US" sz="1000"/>
              <a:t>          Government </a:t>
            </a:r>
            <a:endParaRPr lang="en-GB" altLang="en-US" sz="1000">
              <a:solidFill>
                <a:schemeClr val="bg1"/>
              </a:solidFill>
            </a:endParaRPr>
          </a:p>
        </p:txBody>
      </p:sp>
      <p:sp>
        <p:nvSpPr>
          <p:cNvPr id="23581" name="Rectangle 45"/>
          <p:cNvSpPr>
            <a:spLocks noChangeArrowheads="1"/>
          </p:cNvSpPr>
          <p:nvPr/>
        </p:nvSpPr>
        <p:spPr bwMode="auto">
          <a:xfrm>
            <a:off x="7010400" y="5029200"/>
            <a:ext cx="990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1800"/>
              <a:t>NGOs, NGOs, NGOs</a:t>
            </a:r>
            <a:endParaRPr lang="en-US" altLang="en-US" sz="1800"/>
          </a:p>
        </p:txBody>
      </p:sp>
    </p:spTree>
    <p:extLst>
      <p:ext uri="{BB962C8B-B14F-4D97-AF65-F5344CB8AC3E}">
        <p14:creationId xmlns:p14="http://schemas.microsoft.com/office/powerpoint/2010/main" val="574153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457200" y="1268413"/>
            <a:ext cx="8229600" cy="4857750"/>
          </a:xfrm>
        </p:spPr>
        <p:txBody>
          <a:bodyPr>
            <a:normAutofit lnSpcReduction="10000"/>
          </a:bodyPr>
          <a:lstStyle/>
          <a:p>
            <a:pPr algn="ctr">
              <a:buFont typeface="Arial" panose="020B0604020202020204" pitchFamily="34" charset="0"/>
              <a:buNone/>
            </a:pPr>
            <a:r>
              <a:rPr lang="en-GB" altLang="en-US" smtClean="0">
                <a:latin typeface="Gill Sans MT" panose="020B0502020104020203" pitchFamily="34" charset="0"/>
              </a:rPr>
              <a:t>A place to share, plan and respond:</a:t>
            </a:r>
          </a:p>
          <a:p>
            <a:pPr algn="ctr">
              <a:buFont typeface="Arial" panose="020B0604020202020204" pitchFamily="34" charset="0"/>
              <a:buNone/>
            </a:pPr>
            <a:endParaRPr lang="en-GB" altLang="en-US" sz="1600" smtClean="0">
              <a:latin typeface="Gill Sans MT" panose="020B0502020104020203" pitchFamily="34" charset="0"/>
            </a:endParaRPr>
          </a:p>
          <a:p>
            <a:r>
              <a:rPr lang="en-GB" altLang="en-US" smtClean="0">
                <a:latin typeface="Gill Sans MT" panose="020B0502020104020203" pitchFamily="34" charset="0"/>
              </a:rPr>
              <a:t>History of reducing casualties in cyclone management (early warning, evacuation, shelter),</a:t>
            </a:r>
          </a:p>
          <a:p>
            <a:pPr>
              <a:buFont typeface="Arial" panose="020B0604020202020204" pitchFamily="34" charset="0"/>
              <a:buNone/>
            </a:pPr>
            <a:endParaRPr lang="en-GB" altLang="en-US" sz="1800" smtClean="0">
              <a:latin typeface="Gill Sans MT" panose="020B0502020104020203" pitchFamily="34" charset="0"/>
            </a:endParaRPr>
          </a:p>
          <a:p>
            <a:r>
              <a:rPr lang="en-GB" altLang="en-US" smtClean="0">
                <a:latin typeface="Gill Sans MT" panose="020B0502020104020203" pitchFamily="34" charset="0"/>
              </a:rPr>
              <a:t>Timely and appropriate response to floods and landslides in Jun / Jul 2012,</a:t>
            </a:r>
          </a:p>
          <a:p>
            <a:pPr>
              <a:buFont typeface="Arial" panose="020B0604020202020204" pitchFamily="34" charset="0"/>
              <a:buNone/>
            </a:pPr>
            <a:endParaRPr lang="en-GB" altLang="en-US" sz="1800" smtClean="0">
              <a:latin typeface="Gill Sans MT" panose="020B0502020104020203" pitchFamily="34" charset="0"/>
            </a:endParaRPr>
          </a:p>
          <a:p>
            <a:r>
              <a:rPr lang="en-GB" altLang="en-US" smtClean="0">
                <a:latin typeface="Gill Sans MT" panose="020B0502020104020203" pitchFamily="34" charset="0"/>
              </a:rPr>
              <a:t>CwC post-cyclone Mahasen : actionable information for people in need of it</a:t>
            </a:r>
          </a:p>
        </p:txBody>
      </p:sp>
      <p:sp>
        <p:nvSpPr>
          <p:cNvPr id="5"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Coordination success story</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042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txBox="1">
            <a:spLocks/>
          </p:cNvSpPr>
          <p:nvPr/>
        </p:nvSpPr>
        <p:spPr bwMode="auto">
          <a:xfrm>
            <a:off x="457200" y="342900"/>
            <a:ext cx="822960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sz="4000">
                <a:latin typeface="Gill Sans MT" panose="020B0502020104020203" pitchFamily="34" charset="0"/>
              </a:rPr>
              <a:t>Coordination architecture in BD</a:t>
            </a:r>
            <a:r>
              <a:rPr lang="en-GB" altLang="en-US" sz="4000">
                <a:latin typeface="Calibri" panose="020F0502020204030204" pitchFamily="34" charset="0"/>
              </a:rPr>
              <a:t/>
            </a:r>
            <a:br>
              <a:rPr lang="en-GB" altLang="en-US" sz="4000">
                <a:latin typeface="Calibri" panose="020F0502020204030204" pitchFamily="34" charset="0"/>
              </a:rPr>
            </a:br>
            <a:endParaRPr lang="en-GB" altLang="en-US" sz="4000">
              <a:latin typeface="Calibri" panose="020F0502020204030204" pitchFamily="34" charset="0"/>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Rectangle 3"/>
          <p:cNvSpPr>
            <a:spLocks noChangeArrowheads="1"/>
          </p:cNvSpPr>
          <p:nvPr/>
        </p:nvSpPr>
        <p:spPr bwMode="auto">
          <a:xfrm>
            <a:off x="0" y="3987800"/>
            <a:ext cx="9144000" cy="2870200"/>
          </a:xfrm>
          <a:prstGeom prst="rect">
            <a:avLst/>
          </a:prstGeom>
          <a:solidFill>
            <a:schemeClr val="accent2">
              <a:lumMod val="20000"/>
              <a:lumOff val="80000"/>
            </a:schemeClr>
          </a:solidFill>
          <a:ln w="9525">
            <a:solidFill>
              <a:srgbClr val="BE4B48"/>
            </a:solidFill>
            <a:miter lim="800000"/>
            <a:headEnd/>
            <a:tailEnd/>
          </a:ln>
          <a:effectLst>
            <a:outerShdw blurRad="63500" dist="20000" dir="5400000" rotWithShape="0">
              <a:srgbClr val="000000">
                <a:alpha val="37999"/>
              </a:srgbClr>
            </a:outerShdw>
          </a:effectLst>
        </p:spPr>
        <p:txBody>
          <a:bodyPr/>
          <a:lstStyle/>
          <a:p>
            <a:pPr fontAlgn="auto">
              <a:spcBef>
                <a:spcPts val="0"/>
              </a:spcBef>
              <a:spcAft>
                <a:spcPts val="0"/>
              </a:spcAft>
              <a:defRPr/>
            </a:pPr>
            <a:endParaRPr lang="en-US" b="1" dirty="0">
              <a:latin typeface="+mn-lt"/>
              <a:ea typeface="ヒラギノ明朝 ProN W3"/>
              <a:cs typeface="ヒラギノ明朝 ProN W3"/>
              <a:sym typeface="Times New Roman" pitchFamily="18" charset="0"/>
            </a:endParaRPr>
          </a:p>
        </p:txBody>
      </p:sp>
      <p:sp>
        <p:nvSpPr>
          <p:cNvPr id="2" name="Rectangle 4"/>
          <p:cNvSpPr>
            <a:spLocks noChangeArrowheads="1"/>
          </p:cNvSpPr>
          <p:nvPr/>
        </p:nvSpPr>
        <p:spPr bwMode="auto">
          <a:xfrm>
            <a:off x="3175" y="2438400"/>
            <a:ext cx="9144000" cy="1295400"/>
          </a:xfrm>
          <a:prstGeom prst="rect">
            <a:avLst/>
          </a:prstGeom>
          <a:solidFill>
            <a:schemeClr val="accent3">
              <a:lumMod val="20000"/>
              <a:lumOff val="80000"/>
            </a:schemeClr>
          </a:solidFill>
          <a:ln w="9525">
            <a:solidFill>
              <a:srgbClr val="98B954"/>
            </a:solidFill>
            <a:miter lim="800000"/>
            <a:headEnd/>
            <a:tailEnd/>
          </a:ln>
          <a:effectLst>
            <a:outerShdw blurRad="63500" dist="20000" dir="5400000" rotWithShape="0">
              <a:srgbClr val="000000">
                <a:alpha val="37999"/>
              </a:srgbClr>
            </a:outerShdw>
          </a:effectLst>
        </p:spPr>
        <p:txBody>
          <a:bodyPr/>
          <a:lstStyle/>
          <a:p>
            <a:pPr fontAlgn="auto">
              <a:spcBef>
                <a:spcPts val="0"/>
              </a:spcBef>
              <a:spcAft>
                <a:spcPts val="0"/>
              </a:spcAft>
              <a:defRPr/>
            </a:pPr>
            <a:endParaRPr lang="en-US" b="1" dirty="0">
              <a:latin typeface="+mn-lt"/>
              <a:ea typeface="ヒラギノ明朝 ProN W3"/>
              <a:cs typeface="ヒラギノ明朝 ProN W3"/>
              <a:sym typeface="Times New Roman" pitchFamily="18" charset="0"/>
            </a:endParaRPr>
          </a:p>
        </p:txBody>
      </p:sp>
      <p:sp>
        <p:nvSpPr>
          <p:cNvPr id="3" name="Rectangle 5"/>
          <p:cNvSpPr/>
          <p:nvPr/>
        </p:nvSpPr>
        <p:spPr>
          <a:xfrm>
            <a:off x="3657600" y="1828800"/>
            <a:ext cx="1828800" cy="228600"/>
          </a:xfrm>
          <a:prstGeom prst="rect">
            <a:avLst/>
          </a:prstGeom>
          <a:solidFill>
            <a:schemeClr val="accent3">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endParaRPr lang="en-US" sz="2000" b="1">
              <a:solidFill>
                <a:srgbClr val="000000"/>
              </a:solidFill>
              <a:latin typeface="Times" pitchFamily="18" charset="0"/>
              <a:ea typeface="ヒラギノ明朝 ProN W3"/>
              <a:cs typeface="ヒラギノ明朝 ProN W3"/>
              <a:sym typeface="Times New Roman" pitchFamily="18" charset="0"/>
            </a:endParaRPr>
          </a:p>
        </p:txBody>
      </p:sp>
      <p:sp>
        <p:nvSpPr>
          <p:cNvPr id="7" name="Rectangle 6"/>
          <p:cNvSpPr/>
          <p:nvPr/>
        </p:nvSpPr>
        <p:spPr>
          <a:xfrm>
            <a:off x="1752600" y="2895600"/>
            <a:ext cx="1152525" cy="684213"/>
          </a:xfrm>
          <a:prstGeom prst="rect">
            <a:avLst/>
          </a:prstGeom>
          <a:solidFill>
            <a:schemeClr val="accent5">
              <a:lumMod val="40000"/>
              <a:lumOff val="6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b="1" dirty="0">
                <a:solidFill>
                  <a:schemeClr val="tx1"/>
                </a:solidFill>
                <a:sym typeface="Times New Roman" pitchFamily="18" charset="0"/>
              </a:rPr>
              <a:t>Ag. &amp; Food</a:t>
            </a:r>
          </a:p>
        </p:txBody>
      </p:sp>
      <p:sp>
        <p:nvSpPr>
          <p:cNvPr id="8" name="Rectangle 7"/>
          <p:cNvSpPr/>
          <p:nvPr/>
        </p:nvSpPr>
        <p:spPr>
          <a:xfrm>
            <a:off x="3200400" y="2895600"/>
            <a:ext cx="1152525" cy="684213"/>
          </a:xfrm>
          <a:prstGeom prst="rect">
            <a:avLst/>
          </a:prstGeom>
          <a:solidFill>
            <a:schemeClr val="accent5">
              <a:lumMod val="40000"/>
              <a:lumOff val="6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b="1" dirty="0">
                <a:solidFill>
                  <a:schemeClr val="tx1"/>
                </a:solidFill>
                <a:sym typeface="Times New Roman" pitchFamily="18" charset="0"/>
              </a:rPr>
              <a:t>Education</a:t>
            </a:r>
          </a:p>
        </p:txBody>
      </p:sp>
      <p:sp>
        <p:nvSpPr>
          <p:cNvPr id="9" name="Rectangle 8"/>
          <p:cNvSpPr/>
          <p:nvPr/>
        </p:nvSpPr>
        <p:spPr>
          <a:xfrm>
            <a:off x="4867275" y="2895600"/>
            <a:ext cx="1152525" cy="684213"/>
          </a:xfrm>
          <a:prstGeom prst="rect">
            <a:avLst/>
          </a:prstGeom>
          <a:solidFill>
            <a:schemeClr val="accent5">
              <a:lumMod val="40000"/>
              <a:lumOff val="6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b="1" dirty="0">
                <a:solidFill>
                  <a:schemeClr val="tx1"/>
                </a:solidFill>
                <a:sym typeface="Times New Roman" pitchFamily="18" charset="0"/>
              </a:rPr>
              <a:t>Health</a:t>
            </a:r>
          </a:p>
        </p:txBody>
      </p:sp>
      <p:sp>
        <p:nvSpPr>
          <p:cNvPr id="10" name="Rectangle 9"/>
          <p:cNvSpPr/>
          <p:nvPr/>
        </p:nvSpPr>
        <p:spPr>
          <a:xfrm>
            <a:off x="6477000" y="2895600"/>
            <a:ext cx="1152525" cy="684213"/>
          </a:xfrm>
          <a:prstGeom prst="rect">
            <a:avLst/>
          </a:prstGeom>
          <a:solidFill>
            <a:schemeClr val="accent5">
              <a:lumMod val="40000"/>
              <a:lumOff val="6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b="1" dirty="0">
                <a:solidFill>
                  <a:schemeClr val="tx1"/>
                </a:solidFill>
                <a:sym typeface="Times New Roman" pitchFamily="18" charset="0"/>
              </a:rPr>
              <a:t>WATSAN</a:t>
            </a:r>
          </a:p>
        </p:txBody>
      </p:sp>
      <p:sp>
        <p:nvSpPr>
          <p:cNvPr id="11" name="Rectangle 10"/>
          <p:cNvSpPr/>
          <p:nvPr/>
        </p:nvSpPr>
        <p:spPr>
          <a:xfrm>
            <a:off x="228600" y="2895600"/>
            <a:ext cx="1152525" cy="684213"/>
          </a:xfrm>
          <a:prstGeom prst="rect">
            <a:avLst/>
          </a:prstGeom>
          <a:solidFill>
            <a:schemeClr val="accent5">
              <a:lumMod val="40000"/>
              <a:lumOff val="6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200" b="1" dirty="0">
                <a:solidFill>
                  <a:schemeClr val="tx1"/>
                </a:solidFill>
                <a:sym typeface="Times New Roman" pitchFamily="18" charset="0"/>
              </a:rPr>
              <a:t>DER</a:t>
            </a:r>
          </a:p>
        </p:txBody>
      </p:sp>
      <p:sp>
        <p:nvSpPr>
          <p:cNvPr id="17" name="Rounded Rectangle 16"/>
          <p:cNvSpPr/>
          <p:nvPr/>
        </p:nvSpPr>
        <p:spPr>
          <a:xfrm>
            <a:off x="1879600" y="4645025"/>
            <a:ext cx="863600" cy="522288"/>
          </a:xfrm>
          <a:prstGeom prst="roundRect">
            <a:avLst>
              <a:gd name="adj" fmla="val 37658"/>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Food Security</a:t>
            </a:r>
          </a:p>
        </p:txBody>
      </p:sp>
      <p:sp>
        <p:nvSpPr>
          <p:cNvPr id="18" name="Rounded Rectangle 17"/>
          <p:cNvSpPr/>
          <p:nvPr/>
        </p:nvSpPr>
        <p:spPr>
          <a:xfrm>
            <a:off x="3352800" y="4645025"/>
            <a:ext cx="863600" cy="522288"/>
          </a:xfrm>
          <a:prstGeom prst="roundRect">
            <a:avLst>
              <a:gd name="adj" fmla="val 37658"/>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Education</a:t>
            </a:r>
          </a:p>
        </p:txBody>
      </p:sp>
      <p:sp>
        <p:nvSpPr>
          <p:cNvPr id="19" name="Rounded Rectangle 18"/>
          <p:cNvSpPr/>
          <p:nvPr/>
        </p:nvSpPr>
        <p:spPr>
          <a:xfrm>
            <a:off x="5410200" y="4645025"/>
            <a:ext cx="863600" cy="522288"/>
          </a:xfrm>
          <a:prstGeom prst="roundRect">
            <a:avLst>
              <a:gd name="adj" fmla="val 44655"/>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Health </a:t>
            </a:r>
          </a:p>
        </p:txBody>
      </p:sp>
      <p:sp>
        <p:nvSpPr>
          <p:cNvPr id="20" name="Rounded Rectangle 19"/>
          <p:cNvSpPr/>
          <p:nvPr/>
        </p:nvSpPr>
        <p:spPr>
          <a:xfrm>
            <a:off x="6629400" y="4645025"/>
            <a:ext cx="863600" cy="522288"/>
          </a:xfrm>
          <a:prstGeom prst="roundRect">
            <a:avLst>
              <a:gd name="adj" fmla="val 44655"/>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WASH</a:t>
            </a:r>
          </a:p>
        </p:txBody>
      </p:sp>
      <p:sp>
        <p:nvSpPr>
          <p:cNvPr id="21" name="Rounded Rectangle 20"/>
          <p:cNvSpPr>
            <a:spLocks noChangeArrowheads="1"/>
          </p:cNvSpPr>
          <p:nvPr/>
        </p:nvSpPr>
        <p:spPr bwMode="auto">
          <a:xfrm>
            <a:off x="76200" y="4038600"/>
            <a:ext cx="1392238" cy="787400"/>
          </a:xfrm>
          <a:prstGeom prst="roundRect">
            <a:avLst>
              <a:gd name="adj" fmla="val 41157"/>
            </a:avLst>
          </a:prstGeom>
          <a:gradFill rotWithShape="1">
            <a:gsLst>
              <a:gs pos="0">
                <a:srgbClr val="9B2D2A"/>
              </a:gs>
              <a:gs pos="80000">
                <a:srgbClr val="CB3D3A"/>
              </a:gs>
              <a:gs pos="100000">
                <a:srgbClr val="CE3B37"/>
              </a:gs>
            </a:gsLst>
            <a:lin ang="16200000"/>
          </a:gradFill>
          <a:ln w="9525">
            <a:solidFill>
              <a:srgbClr val="BE4B48"/>
            </a:solidFill>
            <a:round/>
            <a:headEnd/>
            <a:tailEnd/>
          </a:ln>
          <a:effectLst>
            <a:outerShdw blurRad="63500" dist="23000" dir="5400000" rotWithShape="0">
              <a:srgbClr val="000000">
                <a:alpha val="34999"/>
              </a:srgbClr>
            </a:outerShdw>
          </a:effectLst>
        </p:spPr>
        <p:txBody>
          <a:bodyPr lIns="0" rIns="0" anchor="ctr"/>
          <a:lstStyle/>
          <a:p>
            <a:pPr algn="ctr" fontAlgn="auto">
              <a:spcBef>
                <a:spcPts val="0"/>
              </a:spcBef>
              <a:spcAft>
                <a:spcPts val="0"/>
              </a:spcAft>
              <a:defRPr/>
            </a:pPr>
            <a:r>
              <a:rPr lang="en-US" sz="2000" b="1" dirty="0">
                <a:solidFill>
                  <a:schemeClr val="bg1"/>
                </a:solidFill>
                <a:latin typeface="+mn-lt"/>
                <a:ea typeface="ヒラギノ明朝 ProN W3"/>
                <a:cs typeface="ヒラギノ明朝 ProN W3"/>
                <a:sym typeface="Times New Roman" pitchFamily="18" charset="0"/>
              </a:rPr>
              <a:t>HCTT</a:t>
            </a:r>
          </a:p>
        </p:txBody>
      </p:sp>
      <p:sp>
        <p:nvSpPr>
          <p:cNvPr id="29" name="Rounded Rectangle 28"/>
          <p:cNvSpPr/>
          <p:nvPr/>
        </p:nvSpPr>
        <p:spPr>
          <a:xfrm>
            <a:off x="1981200" y="5638800"/>
            <a:ext cx="863600" cy="522288"/>
          </a:xfrm>
          <a:prstGeom prst="roundRect">
            <a:avLst>
              <a:gd name="adj" fmla="val 37658"/>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Logistics</a:t>
            </a:r>
          </a:p>
        </p:txBody>
      </p:sp>
      <p:sp>
        <p:nvSpPr>
          <p:cNvPr id="30" name="Rounded Rectangle 29"/>
          <p:cNvSpPr/>
          <p:nvPr/>
        </p:nvSpPr>
        <p:spPr>
          <a:xfrm>
            <a:off x="3505200" y="5638800"/>
            <a:ext cx="863600" cy="522288"/>
          </a:xfrm>
          <a:prstGeom prst="roundRect">
            <a:avLst>
              <a:gd name="adj" fmla="val 37658"/>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Shelter</a:t>
            </a:r>
          </a:p>
        </p:txBody>
      </p:sp>
      <p:sp>
        <p:nvSpPr>
          <p:cNvPr id="49" name="Rounded Rectangle 48"/>
          <p:cNvSpPr/>
          <p:nvPr/>
        </p:nvSpPr>
        <p:spPr>
          <a:xfrm>
            <a:off x="4546600" y="4645025"/>
            <a:ext cx="863600" cy="522288"/>
          </a:xfrm>
          <a:prstGeom prst="roundRect">
            <a:avLst>
              <a:gd name="adj" fmla="val 44655"/>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Nutrition</a:t>
            </a:r>
          </a:p>
        </p:txBody>
      </p:sp>
      <p:sp>
        <p:nvSpPr>
          <p:cNvPr id="50" name="Rounded Rectangle 49"/>
          <p:cNvSpPr/>
          <p:nvPr/>
        </p:nvSpPr>
        <p:spPr>
          <a:xfrm>
            <a:off x="7975600" y="4645025"/>
            <a:ext cx="863600" cy="522288"/>
          </a:xfrm>
          <a:prstGeom prst="roundRect">
            <a:avLst>
              <a:gd name="adj" fmla="val 34160"/>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Early Recovery </a:t>
            </a:r>
          </a:p>
        </p:txBody>
      </p:sp>
      <p:sp>
        <p:nvSpPr>
          <p:cNvPr id="51" name="Rectangle 50"/>
          <p:cNvSpPr/>
          <p:nvPr/>
        </p:nvSpPr>
        <p:spPr>
          <a:xfrm>
            <a:off x="7839075" y="2895600"/>
            <a:ext cx="1152525" cy="684213"/>
          </a:xfrm>
          <a:prstGeom prst="rect">
            <a:avLst/>
          </a:prstGeom>
          <a:solidFill>
            <a:schemeClr val="accent5">
              <a:lumMod val="40000"/>
              <a:lumOff val="60000"/>
            </a:schemeClr>
          </a:solid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sz="1200" b="1" dirty="0">
                <a:solidFill>
                  <a:schemeClr val="tx1"/>
                </a:solidFill>
                <a:ea typeface="ＭＳ Ｐゴシック" charset="0"/>
                <a:sym typeface="Times New Roman" pitchFamily="18" charset="0"/>
              </a:rPr>
              <a:t>Poverty</a:t>
            </a:r>
          </a:p>
        </p:txBody>
      </p:sp>
      <p:sp>
        <p:nvSpPr>
          <p:cNvPr id="25622" name="TextBox 51"/>
          <p:cNvSpPr txBox="1">
            <a:spLocks noChangeArrowheads="1"/>
          </p:cNvSpPr>
          <p:nvPr/>
        </p:nvSpPr>
        <p:spPr bwMode="auto">
          <a:xfrm>
            <a:off x="8077200" y="2511425"/>
            <a:ext cx="1066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b="1">
                <a:latin typeface="Times New Roman" panose="02020603050405020304" pitchFamily="18" charset="0"/>
                <a:ea typeface="ヒラギノ明朝 ProN W3"/>
                <a:cs typeface="ヒラギノ明朝 ProN W3"/>
                <a:sym typeface="Times New Roman" panose="02020603050405020304" pitchFamily="18" charset="0"/>
              </a:rPr>
              <a:t>18 LCGs</a:t>
            </a:r>
          </a:p>
        </p:txBody>
      </p:sp>
      <p:sp>
        <p:nvSpPr>
          <p:cNvPr id="25623" name="TextBox 121"/>
          <p:cNvSpPr txBox="1">
            <a:spLocks noChangeArrowheads="1"/>
          </p:cNvSpPr>
          <p:nvPr/>
        </p:nvSpPr>
        <p:spPr bwMode="auto">
          <a:xfrm>
            <a:off x="0" y="2449513"/>
            <a:ext cx="4343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1">
                <a:latin typeface="Times New Roman" panose="02020603050405020304" pitchFamily="18" charset="0"/>
                <a:ea typeface="ヒラギノ明朝 ProN W3"/>
                <a:cs typeface="ヒラギノ明朝 ProN W3"/>
                <a:sym typeface="Times New Roman" panose="02020603050405020304" pitchFamily="18" charset="0"/>
              </a:rPr>
              <a:t>STRATEGIC / DEVELOPMENT</a:t>
            </a:r>
          </a:p>
        </p:txBody>
      </p:sp>
      <p:sp>
        <p:nvSpPr>
          <p:cNvPr id="25624" name="TextBox 124"/>
          <p:cNvSpPr txBox="1">
            <a:spLocks noChangeArrowheads="1"/>
          </p:cNvSpPr>
          <p:nvPr/>
        </p:nvSpPr>
        <p:spPr bwMode="auto">
          <a:xfrm>
            <a:off x="0" y="6488113"/>
            <a:ext cx="4343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1">
                <a:latin typeface="Times New Roman" panose="02020603050405020304" pitchFamily="18" charset="0"/>
                <a:ea typeface="ヒラギノ明朝 ProN W3"/>
                <a:cs typeface="ヒラギノ明朝 ProN W3"/>
                <a:sym typeface="Times New Roman" panose="02020603050405020304" pitchFamily="18" charset="0"/>
              </a:rPr>
              <a:t>HUMANITARIAN WORK</a:t>
            </a:r>
          </a:p>
        </p:txBody>
      </p:sp>
      <p:cxnSp>
        <p:nvCxnSpPr>
          <p:cNvPr id="127" name="Straight Connector 126"/>
          <p:cNvCxnSpPr/>
          <p:nvPr/>
        </p:nvCxnSpPr>
        <p:spPr>
          <a:xfrm>
            <a:off x="1600200" y="2895600"/>
            <a:ext cx="0" cy="22860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3048000" y="2895600"/>
            <a:ext cx="0" cy="22860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4495800" y="2895600"/>
            <a:ext cx="0" cy="22860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a:off x="6324600" y="2895600"/>
            <a:ext cx="0" cy="22860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7772400" y="2895600"/>
            <a:ext cx="0" cy="22860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a:stCxn id="21" idx="3"/>
          </p:cNvCxnSpPr>
          <p:nvPr/>
        </p:nvCxnSpPr>
        <p:spPr>
          <a:xfrm>
            <a:off x="1468438" y="4432300"/>
            <a:ext cx="6989762" cy="127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8" name="Straight Arrow Connector 137"/>
          <p:cNvCxnSpPr/>
          <p:nvPr/>
        </p:nvCxnSpPr>
        <p:spPr>
          <a:xfrm flipH="1">
            <a:off x="2311400" y="44196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a:off x="9067800" y="2895600"/>
            <a:ext cx="0" cy="228600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H="1">
            <a:off x="8458200" y="44196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flipH="1">
            <a:off x="7086600" y="44196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flipH="1">
            <a:off x="5867400" y="44196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3" name="Straight Arrow Connector 152"/>
          <p:cNvCxnSpPr/>
          <p:nvPr/>
        </p:nvCxnSpPr>
        <p:spPr>
          <a:xfrm flipH="1">
            <a:off x="5029200" y="44196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flipH="1">
            <a:off x="3810000" y="44196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Connector 155"/>
          <p:cNvCxnSpPr>
            <a:stCxn id="21" idx="2"/>
          </p:cNvCxnSpPr>
          <p:nvPr/>
        </p:nvCxnSpPr>
        <p:spPr>
          <a:xfrm flipH="1">
            <a:off x="762000" y="4826000"/>
            <a:ext cx="0" cy="5842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762000" y="5410200"/>
            <a:ext cx="4343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1" name="Straight Arrow Connector 160"/>
          <p:cNvCxnSpPr/>
          <p:nvPr/>
        </p:nvCxnSpPr>
        <p:spPr>
          <a:xfrm flipH="1">
            <a:off x="2438400" y="54102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2" name="Straight Arrow Connector 161"/>
          <p:cNvCxnSpPr/>
          <p:nvPr/>
        </p:nvCxnSpPr>
        <p:spPr>
          <a:xfrm flipH="1">
            <a:off x="3962400" y="5410200"/>
            <a:ext cx="0" cy="2159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7" name="Rectangle 166"/>
          <p:cNvSpPr/>
          <p:nvPr/>
        </p:nvSpPr>
        <p:spPr>
          <a:xfrm>
            <a:off x="6096000" y="5334000"/>
            <a:ext cx="2971800" cy="1447800"/>
          </a:xfrm>
          <a:prstGeom prst="rect">
            <a:avLst/>
          </a:pr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200" dirty="0">
                <a:solidFill>
                  <a:srgbClr val="000000"/>
                </a:solidFill>
                <a:sym typeface="Times New Roman" pitchFamily="18" charset="0"/>
              </a:rPr>
              <a:t>HCTT composition:</a:t>
            </a:r>
          </a:p>
          <a:p>
            <a:pPr marL="171450" indent="-171450">
              <a:buFontTx/>
              <a:buChar char="-"/>
              <a:defRPr/>
            </a:pPr>
            <a:r>
              <a:rPr lang="en-US" sz="1200" dirty="0">
                <a:solidFill>
                  <a:srgbClr val="000000"/>
                </a:solidFill>
                <a:sym typeface="Times New Roman" pitchFamily="18" charset="0"/>
              </a:rPr>
              <a:t>Co-Chairs - DDM and UNOCHA</a:t>
            </a:r>
          </a:p>
          <a:p>
            <a:pPr marL="171450" indent="-171450">
              <a:buFontTx/>
              <a:buChar char="-"/>
              <a:defRPr/>
            </a:pPr>
            <a:r>
              <a:rPr lang="en-US" sz="1200" dirty="0">
                <a:solidFill>
                  <a:srgbClr val="000000"/>
                </a:solidFill>
                <a:sym typeface="Times New Roman" pitchFamily="18" charset="0"/>
              </a:rPr>
              <a:t>8 Cluster leads</a:t>
            </a:r>
          </a:p>
          <a:p>
            <a:pPr marL="171450" indent="-171450">
              <a:buFontTx/>
              <a:buChar char="-"/>
              <a:defRPr/>
            </a:pPr>
            <a:r>
              <a:rPr lang="en-US" sz="1200" dirty="0">
                <a:solidFill>
                  <a:srgbClr val="000000"/>
                </a:solidFill>
                <a:sym typeface="Times New Roman" pitchFamily="18" charset="0"/>
              </a:rPr>
              <a:t>3 INGO representatives</a:t>
            </a:r>
          </a:p>
          <a:p>
            <a:pPr marL="171450" indent="-171450">
              <a:buFontTx/>
              <a:buChar char="-"/>
              <a:defRPr/>
            </a:pPr>
            <a:r>
              <a:rPr lang="en-US" sz="1200" dirty="0">
                <a:solidFill>
                  <a:srgbClr val="000000"/>
                </a:solidFill>
                <a:sym typeface="Times New Roman" pitchFamily="18" charset="0"/>
              </a:rPr>
              <a:t>1 NGO representative</a:t>
            </a:r>
          </a:p>
          <a:p>
            <a:pPr marL="171450" indent="-171450">
              <a:buFontTx/>
              <a:buChar char="-"/>
              <a:defRPr/>
            </a:pPr>
            <a:r>
              <a:rPr lang="en-US" sz="1200" dirty="0">
                <a:solidFill>
                  <a:srgbClr val="000000"/>
                </a:solidFill>
                <a:sym typeface="Times New Roman" pitchFamily="18" charset="0"/>
              </a:rPr>
              <a:t>2 Donor representatives</a:t>
            </a:r>
          </a:p>
        </p:txBody>
      </p:sp>
      <p:cxnSp>
        <p:nvCxnSpPr>
          <p:cNvPr id="169" name="Straight Arrow Connector 168"/>
          <p:cNvCxnSpPr>
            <a:stCxn id="11" idx="2"/>
            <a:endCxn id="21" idx="0"/>
          </p:cNvCxnSpPr>
          <p:nvPr/>
        </p:nvCxnSpPr>
        <p:spPr>
          <a:xfrm flipH="1">
            <a:off x="773113" y="3579813"/>
            <a:ext cx="0" cy="4587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5105400" y="5410200"/>
            <a:ext cx="0" cy="22860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54" name="Rounded Rectangle 53"/>
          <p:cNvSpPr/>
          <p:nvPr/>
        </p:nvSpPr>
        <p:spPr>
          <a:xfrm>
            <a:off x="4572000" y="5638800"/>
            <a:ext cx="1066800" cy="533400"/>
          </a:xfrm>
          <a:prstGeom prst="roundRect">
            <a:avLst>
              <a:gd name="adj" fmla="val 37658"/>
            </a:avLst>
          </a:prstGeom>
          <a:solidFill>
            <a:srgbClr val="92D050">
              <a:alpha val="5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en-US" sz="1400" b="1" dirty="0">
                <a:solidFill>
                  <a:schemeClr val="tx1"/>
                </a:solidFill>
                <a:sym typeface="Times New Roman" pitchFamily="18" charset="0"/>
              </a:rPr>
              <a:t>Child Protection</a:t>
            </a:r>
          </a:p>
        </p:txBody>
      </p:sp>
    </p:spTree>
    <p:extLst>
      <p:ext uri="{BB962C8B-B14F-4D97-AF65-F5344CB8AC3E}">
        <p14:creationId xmlns:p14="http://schemas.microsoft.com/office/powerpoint/2010/main" val="1972560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p:txBody>
          <a:bodyPr/>
          <a:lstStyle/>
          <a:p>
            <a:r>
              <a:rPr lang="en-GB" altLang="en-US" smtClean="0">
                <a:latin typeface="Gill Sans MT" panose="020B0502020104020203" pitchFamily="34" charset="0"/>
              </a:rPr>
              <a:t>Communication with Communities Working group – since 2013</a:t>
            </a:r>
          </a:p>
          <a:p>
            <a:pPr lvl="1"/>
            <a:r>
              <a:rPr lang="en-GB" altLang="en-US" smtClean="0">
                <a:latin typeface="Gill Sans MT" panose="020B0502020104020203" pitchFamily="34" charset="0"/>
              </a:rPr>
              <a:t>Chaired by DDM</a:t>
            </a:r>
          </a:p>
          <a:p>
            <a:pPr lvl="1"/>
            <a:r>
              <a:rPr lang="en-GB" altLang="en-US" smtClean="0">
                <a:latin typeface="Gill Sans MT" panose="020B0502020104020203" pitchFamily="34" charset="0"/>
              </a:rPr>
              <a:t>Co-convened by BBC Media Action &amp; UNICEF with UN OCHA</a:t>
            </a:r>
          </a:p>
          <a:p>
            <a:pPr lvl="1"/>
            <a:r>
              <a:rPr lang="en-GB" altLang="en-US" smtClean="0">
                <a:latin typeface="Gill Sans MT" panose="020B0502020104020203" pitchFamily="34" charset="0"/>
              </a:rPr>
              <a:t>Focal point from each cluster</a:t>
            </a:r>
          </a:p>
          <a:p>
            <a:r>
              <a:rPr lang="en-GB" altLang="en-US" smtClean="0">
                <a:latin typeface="Gill Sans MT" panose="020B0502020104020203" pitchFamily="34" charset="0"/>
              </a:rPr>
              <a:t>Message library (global and national)</a:t>
            </a:r>
          </a:p>
          <a:p>
            <a:r>
              <a:rPr lang="en-GB" altLang="en-US" smtClean="0">
                <a:latin typeface="Gill Sans MT" panose="020B0502020104020203" pitchFamily="34" charset="0"/>
              </a:rPr>
              <a:t>Links to government, UN and INGO systems</a:t>
            </a:r>
          </a:p>
        </p:txBody>
      </p:sp>
      <p:sp>
        <p:nvSpPr>
          <p:cNvPr id="5"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Communications coordination in BD</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037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p:txBody>
          <a:bodyPr>
            <a:normAutofit lnSpcReduction="10000"/>
          </a:bodyPr>
          <a:lstStyle/>
          <a:p>
            <a:r>
              <a:rPr lang="en-GB" altLang="en-US" smtClean="0">
                <a:latin typeface="Gill Sans MT" panose="020B0502020104020203" pitchFamily="34" charset="0"/>
              </a:rPr>
              <a:t>BBC Media Action</a:t>
            </a:r>
          </a:p>
          <a:p>
            <a:pPr lvl="1"/>
            <a:r>
              <a:rPr lang="en-GB" altLang="en-US" smtClean="0">
                <a:latin typeface="Gill Sans MT" panose="020B0502020104020203" pitchFamily="34" charset="0"/>
              </a:rPr>
              <a:t>richard.lace@bd.bbcmediaaction.org</a:t>
            </a:r>
          </a:p>
          <a:p>
            <a:pPr lvl="1"/>
            <a:r>
              <a:rPr lang="en-GB" altLang="en-US" smtClean="0">
                <a:latin typeface="Gill Sans MT" panose="020B0502020104020203" pitchFamily="34" charset="0"/>
              </a:rPr>
              <a:t>razwan.nabin@bd.bbcmediaaction.org</a:t>
            </a:r>
          </a:p>
          <a:p>
            <a:r>
              <a:rPr lang="en-GB" altLang="en-US" smtClean="0">
                <a:latin typeface="Gill Sans MT" panose="020B0502020104020203" pitchFamily="34" charset="0"/>
              </a:rPr>
              <a:t>UN OCHA</a:t>
            </a:r>
          </a:p>
          <a:p>
            <a:pPr lvl="1"/>
            <a:r>
              <a:rPr lang="en-GB" altLang="en-US" smtClean="0">
                <a:latin typeface="Gill Sans MT" panose="020B0502020104020203" pitchFamily="34" charset="0"/>
              </a:rPr>
              <a:t>Gerson Brandao (brandaoazevedo@un.org)</a:t>
            </a:r>
          </a:p>
          <a:p>
            <a:pPr lvl="1"/>
            <a:r>
              <a:rPr lang="en-GB" altLang="en-US" smtClean="0">
                <a:latin typeface="Gill Sans MT" panose="020B0502020104020203" pitchFamily="34" charset="0"/>
              </a:rPr>
              <a:t>Stewart Davies (davies</a:t>
            </a:r>
            <a:r>
              <a:rPr lang="en-GB" altLang="en-US" smtClean="0"/>
              <a:t>1</a:t>
            </a:r>
            <a:r>
              <a:rPr lang="en-GB" altLang="en-US" smtClean="0">
                <a:latin typeface="Gill Sans MT" panose="020B0502020104020203" pitchFamily="34" charset="0"/>
              </a:rPr>
              <a:t>@un.org)</a:t>
            </a:r>
          </a:p>
          <a:p>
            <a:r>
              <a:rPr lang="en-GB" altLang="en-US" smtClean="0">
                <a:latin typeface="Gill Sans MT" panose="020B0502020104020203" pitchFamily="34" charset="0"/>
              </a:rPr>
              <a:t>UNICEF</a:t>
            </a:r>
          </a:p>
          <a:p>
            <a:pPr lvl="1"/>
            <a:r>
              <a:rPr lang="en-GB" altLang="en-US" smtClean="0">
                <a:latin typeface="Gill Sans MT" panose="020B0502020104020203" pitchFamily="34" charset="0"/>
              </a:rPr>
              <a:t>Nance Webber (nwebber@unicef.org)</a:t>
            </a:r>
          </a:p>
          <a:p>
            <a:r>
              <a:rPr lang="en-GB" altLang="en-US" smtClean="0">
                <a:latin typeface="Gill Sans MT" panose="020B0502020104020203" pitchFamily="34" charset="0"/>
              </a:rPr>
              <a:t>www.cdacnetwork.org – tools and resources</a:t>
            </a:r>
          </a:p>
          <a:p>
            <a:endParaRPr lang="en-US" altLang="en-US" smtClean="0"/>
          </a:p>
        </p:txBody>
      </p:sp>
      <p:sp>
        <p:nvSpPr>
          <p:cNvPr id="5" name="Title 1"/>
          <p:cNvSpPr txBox="1">
            <a:spLocks/>
          </p:cNvSpPr>
          <p:nvPr/>
        </p:nvSpPr>
        <p:spPr>
          <a:xfrm>
            <a:off x="457200" y="342900"/>
            <a:ext cx="8229600" cy="998538"/>
          </a:xfrm>
          <a:prstGeom prst="rect">
            <a:avLst/>
          </a:prstGeom>
        </p:spPr>
        <p:txBody>
          <a:bodyPr/>
          <a:lstStyle/>
          <a:p>
            <a:pPr>
              <a:defRPr/>
            </a:pPr>
            <a:r>
              <a:rPr lang="en-GB" sz="4000" dirty="0">
                <a:latin typeface="Gill Sans MT" pitchFamily="34" charset="0"/>
                <a:ea typeface="+mj-ea"/>
                <a:cs typeface="+mj-cs"/>
              </a:rPr>
              <a:t>Useful contacts</a:t>
            </a:r>
            <a:r>
              <a:rPr lang="en-GB" sz="4000" dirty="0">
                <a:latin typeface="+mj-lt"/>
                <a:ea typeface="+mj-ea"/>
                <a:cs typeface="+mj-cs"/>
              </a:rPr>
              <a:t/>
            </a:r>
            <a:br>
              <a:rPr lang="en-GB" sz="4000" dirty="0">
                <a:latin typeface="+mj-lt"/>
                <a:ea typeface="+mj-ea"/>
                <a:cs typeface="+mj-cs"/>
              </a:rPr>
            </a:br>
            <a:endParaRPr lang="en-GB" sz="4000" dirty="0">
              <a:latin typeface="+mj-lt"/>
              <a:ea typeface="+mj-ea"/>
              <a:cs typeface="+mj-cs"/>
            </a:endParaRPr>
          </a:p>
        </p:txBody>
      </p:sp>
      <p:cxnSp>
        <p:nvCxnSpPr>
          <p:cNvPr id="6" name="Straight Connector 5"/>
          <p:cNvCxnSpPr/>
          <p:nvPr/>
        </p:nvCxnSpPr>
        <p:spPr>
          <a:xfrm>
            <a:off x="323850" y="1052513"/>
            <a:ext cx="8496300" cy="0"/>
          </a:xfrm>
          <a:prstGeom prst="line">
            <a:avLst/>
          </a:prstGeom>
          <a:ln w="57150">
            <a:solidFill>
              <a:srgbClr val="C0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3486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2620</TotalTime>
  <Words>832</Words>
  <Application>Microsoft Office PowerPoint</Application>
  <PresentationFormat>On-screen Show (4:3)</PresentationFormat>
  <Paragraphs>167</Paragraphs>
  <Slides>15</Slides>
  <Notes>13</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MS PGothic</vt:lpstr>
      <vt:lpstr>Arial</vt:lpstr>
      <vt:lpstr>Calibri</vt:lpstr>
      <vt:lpstr>Constantia</vt:lpstr>
      <vt:lpstr>Gill Sans MT</vt:lpstr>
      <vt:lpstr>Tahoma</vt:lpstr>
      <vt:lpstr>Times</vt:lpstr>
      <vt:lpstr>Times New Roman</vt:lpstr>
      <vt:lpstr>Webdings</vt:lpstr>
      <vt:lpstr>ヒラギノ明朝 ProN W3</vt:lpstr>
      <vt:lpstr>Office Theme</vt:lpstr>
      <vt:lpstr>PowerPoint Presentation</vt:lpstr>
      <vt:lpstr>PowerPoint Presentation</vt:lpstr>
      <vt:lpstr>PowerPoint Presentation</vt:lpstr>
      <vt:lpstr>Why communicate with crisis-affected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Fionan McGrath</dc:creator>
  <cp:lastModifiedBy>Olly Parsons</cp:lastModifiedBy>
  <cp:revision>60</cp:revision>
  <dcterms:created xsi:type="dcterms:W3CDTF">2014-08-18T21:42:13Z</dcterms:created>
  <dcterms:modified xsi:type="dcterms:W3CDTF">2014-09-10T09:34:08Z</dcterms:modified>
</cp:coreProperties>
</file>