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338" r:id="rId2"/>
    <p:sldId id="339" r:id="rId3"/>
    <p:sldId id="340" r:id="rId4"/>
    <p:sldId id="341" r:id="rId5"/>
    <p:sldId id="342" r:id="rId6"/>
    <p:sldId id="343" r:id="rId7"/>
    <p:sldId id="344" r:id="rId8"/>
    <p:sldId id="345" r:id="rId9"/>
    <p:sldId id="346" r:id="rId10"/>
    <p:sldId id="347" r:id="rId11"/>
    <p:sldId id="348" r:id="rId12"/>
    <p:sldId id="349" r:id="rId13"/>
    <p:sldId id="350" r:id="rId14"/>
    <p:sldId id="351" r:id="rId15"/>
    <p:sldId id="352" r:id="rId16"/>
    <p:sldId id="353" r:id="rId17"/>
    <p:sldId id="354" r:id="rId18"/>
    <p:sldId id="355"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26" autoAdjust="0"/>
    <p:restoredTop sz="89011" autoAdjust="0"/>
  </p:normalViewPr>
  <p:slideViewPr>
    <p:cSldViewPr>
      <p:cViewPr varScale="1">
        <p:scale>
          <a:sx n="67" d="100"/>
          <a:sy n="67" d="100"/>
        </p:scale>
        <p:origin x="1386" y="6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89D8062-1897-4DAB-A242-CB2BE2F25166}" type="datetimeFigureOut">
              <a:rPr lang="en-GB" smtClean="0"/>
              <a:t>10/09/2014</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E48A0D4-1F89-49CA-B226-1404C106BDB5}" type="slidenum">
              <a:rPr lang="en-GB" smtClean="0"/>
              <a:t>‹#›</a:t>
            </a:fld>
            <a:endParaRPr lang="en-GB"/>
          </a:p>
        </p:txBody>
      </p:sp>
    </p:spTree>
    <p:extLst>
      <p:ext uri="{BB962C8B-B14F-4D97-AF65-F5344CB8AC3E}">
        <p14:creationId xmlns:p14="http://schemas.microsoft.com/office/powerpoint/2010/main" val="26826896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7411" name="Header Placeholder 4"/>
          <p:cNvSpPr>
            <a:spLocks noGrp="1"/>
          </p:cNvSpPr>
          <p:nvPr>
            <p:ph type="hdr" sz="quarter"/>
          </p:nvPr>
        </p:nvSpPr>
        <p:spPr bwMode="auto">
          <a:ln>
            <a:miter lim="800000"/>
            <a:headEnd/>
            <a:tailEnd/>
          </a:ln>
        </p:spPr>
        <p:txBody>
          <a:bodyPr wrap="square" numCol="1" anchor="t" anchorCtr="0" compatLnSpc="1">
            <a:prstTxWarp prst="textNoShape">
              <a:avLst/>
            </a:prstTxWarp>
          </a:bodyPr>
          <a:lstStyle/>
          <a:p>
            <a:pPr fontAlgn="base">
              <a:spcBef>
                <a:spcPct val="0"/>
              </a:spcBef>
              <a:spcAft>
                <a:spcPct val="0"/>
              </a:spcAft>
              <a:defRPr/>
            </a:pPr>
            <a:endParaRPr lang="en-US" smtClean="0">
              <a:cs typeface="Arial" charset="0"/>
            </a:endParaRPr>
          </a:p>
        </p:txBody>
      </p:sp>
      <p:sp>
        <p:nvSpPr>
          <p:cNvPr id="17412" name="Footer Placeholder 5"/>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endParaRPr lang="en-US" smtClean="0">
              <a:cs typeface="Arial" charset="0"/>
            </a:endParaRPr>
          </a:p>
        </p:txBody>
      </p:sp>
    </p:spTree>
    <p:extLst>
      <p:ext uri="{BB962C8B-B14F-4D97-AF65-F5344CB8AC3E}">
        <p14:creationId xmlns:p14="http://schemas.microsoft.com/office/powerpoint/2010/main" val="42433828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26628" name="Header Placeholder 4"/>
          <p:cNvSpPr>
            <a:spLocks noGrp="1"/>
          </p:cNvSpPr>
          <p:nvPr>
            <p:ph type="hdr" sz="quarter"/>
          </p:nvPr>
        </p:nvSpPr>
        <p:spPr bwMode="auto">
          <a:extLst/>
        </p:spPr>
        <p:txBody>
          <a:bodyPr wrap="square" numCol="1" anchor="t" anchorCtr="0" compatLnSpc="1">
            <a:prstTxWarp prst="textNoShape">
              <a:avLst/>
            </a:prstTxWarp>
          </a:bodyPr>
          <a:lstStyle>
            <a:lvl1pPr>
              <a:defRPr>
                <a:solidFill>
                  <a:schemeClr val="tx1"/>
                </a:solidFill>
                <a:latin typeface="Constantia" pitchFamily="18" charset="0"/>
              </a:defRPr>
            </a:lvl1pPr>
            <a:lvl2pPr marL="742950" indent="-285750">
              <a:defRPr>
                <a:solidFill>
                  <a:schemeClr val="tx1"/>
                </a:solidFill>
                <a:latin typeface="Constantia" pitchFamily="18" charset="0"/>
              </a:defRPr>
            </a:lvl2pPr>
            <a:lvl3pPr marL="1143000" indent="-228600">
              <a:defRPr>
                <a:solidFill>
                  <a:schemeClr val="tx1"/>
                </a:solidFill>
                <a:latin typeface="Constantia" pitchFamily="18" charset="0"/>
              </a:defRPr>
            </a:lvl3pPr>
            <a:lvl4pPr marL="1600200" indent="-228600">
              <a:defRPr>
                <a:solidFill>
                  <a:schemeClr val="tx1"/>
                </a:solidFill>
                <a:latin typeface="Constantia" pitchFamily="18" charset="0"/>
              </a:defRPr>
            </a:lvl4pPr>
            <a:lvl5pPr marL="2057400" indent="-228600">
              <a:defRPr>
                <a:solidFill>
                  <a:schemeClr val="tx1"/>
                </a:solidFill>
                <a:latin typeface="Constantia" pitchFamily="18" charset="0"/>
              </a:defRPr>
            </a:lvl5pPr>
            <a:lvl6pPr marL="2514600" indent="-228600" fontAlgn="base">
              <a:spcBef>
                <a:spcPct val="0"/>
              </a:spcBef>
              <a:spcAft>
                <a:spcPct val="0"/>
              </a:spcAft>
              <a:defRPr>
                <a:solidFill>
                  <a:schemeClr val="tx1"/>
                </a:solidFill>
                <a:latin typeface="Constantia" pitchFamily="18" charset="0"/>
              </a:defRPr>
            </a:lvl6pPr>
            <a:lvl7pPr marL="2971800" indent="-228600" fontAlgn="base">
              <a:spcBef>
                <a:spcPct val="0"/>
              </a:spcBef>
              <a:spcAft>
                <a:spcPct val="0"/>
              </a:spcAft>
              <a:defRPr>
                <a:solidFill>
                  <a:schemeClr val="tx1"/>
                </a:solidFill>
                <a:latin typeface="Constantia" pitchFamily="18" charset="0"/>
              </a:defRPr>
            </a:lvl7pPr>
            <a:lvl8pPr marL="3429000" indent="-228600" fontAlgn="base">
              <a:spcBef>
                <a:spcPct val="0"/>
              </a:spcBef>
              <a:spcAft>
                <a:spcPct val="0"/>
              </a:spcAft>
              <a:defRPr>
                <a:solidFill>
                  <a:schemeClr val="tx1"/>
                </a:solidFill>
                <a:latin typeface="Constantia" pitchFamily="18" charset="0"/>
              </a:defRPr>
            </a:lvl8pPr>
            <a:lvl9pPr marL="3886200" indent="-228600" fontAlgn="base">
              <a:spcBef>
                <a:spcPct val="0"/>
              </a:spcBef>
              <a:spcAft>
                <a:spcPct val="0"/>
              </a:spcAft>
              <a:defRPr>
                <a:solidFill>
                  <a:schemeClr val="tx1"/>
                </a:solidFill>
                <a:latin typeface="Constantia" pitchFamily="18" charset="0"/>
              </a:defRPr>
            </a:lvl9pPr>
          </a:lstStyle>
          <a:p>
            <a:pPr fontAlgn="base">
              <a:spcBef>
                <a:spcPct val="0"/>
              </a:spcBef>
              <a:spcAft>
                <a:spcPct val="0"/>
              </a:spcAft>
              <a:defRPr/>
            </a:pPr>
            <a:endParaRPr lang="en-US" smtClean="0">
              <a:latin typeface="Calibri" pitchFamily="34" charset="0"/>
            </a:endParaRPr>
          </a:p>
        </p:txBody>
      </p:sp>
      <p:sp>
        <p:nvSpPr>
          <p:cNvPr id="26629" name="Footer Placeholder 5"/>
          <p:cNvSpPr>
            <a:spLocks noGrp="1"/>
          </p:cNvSpPr>
          <p:nvPr>
            <p:ph type="ftr" sz="quarter" idx="4"/>
          </p:nvPr>
        </p:nvSpPr>
        <p:spPr bwMode="auto">
          <a:extLst/>
        </p:spPr>
        <p:txBody>
          <a:bodyPr wrap="square" numCol="1" anchorCtr="0" compatLnSpc="1">
            <a:prstTxWarp prst="textNoShape">
              <a:avLst/>
            </a:prstTxWarp>
          </a:bodyPr>
          <a:lstStyle>
            <a:lvl1pPr>
              <a:defRPr>
                <a:solidFill>
                  <a:schemeClr val="tx1"/>
                </a:solidFill>
                <a:latin typeface="Constantia" pitchFamily="18" charset="0"/>
              </a:defRPr>
            </a:lvl1pPr>
            <a:lvl2pPr marL="742950" indent="-285750">
              <a:defRPr>
                <a:solidFill>
                  <a:schemeClr val="tx1"/>
                </a:solidFill>
                <a:latin typeface="Constantia" pitchFamily="18" charset="0"/>
              </a:defRPr>
            </a:lvl2pPr>
            <a:lvl3pPr marL="1143000" indent="-228600">
              <a:defRPr>
                <a:solidFill>
                  <a:schemeClr val="tx1"/>
                </a:solidFill>
                <a:latin typeface="Constantia" pitchFamily="18" charset="0"/>
              </a:defRPr>
            </a:lvl3pPr>
            <a:lvl4pPr marL="1600200" indent="-228600">
              <a:defRPr>
                <a:solidFill>
                  <a:schemeClr val="tx1"/>
                </a:solidFill>
                <a:latin typeface="Constantia" pitchFamily="18" charset="0"/>
              </a:defRPr>
            </a:lvl4pPr>
            <a:lvl5pPr marL="2057400" indent="-228600">
              <a:defRPr>
                <a:solidFill>
                  <a:schemeClr val="tx1"/>
                </a:solidFill>
                <a:latin typeface="Constantia" pitchFamily="18" charset="0"/>
              </a:defRPr>
            </a:lvl5pPr>
            <a:lvl6pPr marL="2514600" indent="-228600" fontAlgn="base">
              <a:spcBef>
                <a:spcPct val="0"/>
              </a:spcBef>
              <a:spcAft>
                <a:spcPct val="0"/>
              </a:spcAft>
              <a:defRPr>
                <a:solidFill>
                  <a:schemeClr val="tx1"/>
                </a:solidFill>
                <a:latin typeface="Constantia" pitchFamily="18" charset="0"/>
              </a:defRPr>
            </a:lvl6pPr>
            <a:lvl7pPr marL="2971800" indent="-228600" fontAlgn="base">
              <a:spcBef>
                <a:spcPct val="0"/>
              </a:spcBef>
              <a:spcAft>
                <a:spcPct val="0"/>
              </a:spcAft>
              <a:defRPr>
                <a:solidFill>
                  <a:schemeClr val="tx1"/>
                </a:solidFill>
                <a:latin typeface="Constantia" pitchFamily="18" charset="0"/>
              </a:defRPr>
            </a:lvl7pPr>
            <a:lvl8pPr marL="3429000" indent="-228600" fontAlgn="base">
              <a:spcBef>
                <a:spcPct val="0"/>
              </a:spcBef>
              <a:spcAft>
                <a:spcPct val="0"/>
              </a:spcAft>
              <a:defRPr>
                <a:solidFill>
                  <a:schemeClr val="tx1"/>
                </a:solidFill>
                <a:latin typeface="Constantia" pitchFamily="18" charset="0"/>
              </a:defRPr>
            </a:lvl8pPr>
            <a:lvl9pPr marL="3886200" indent="-228600" fontAlgn="base">
              <a:spcBef>
                <a:spcPct val="0"/>
              </a:spcBef>
              <a:spcAft>
                <a:spcPct val="0"/>
              </a:spcAft>
              <a:defRPr>
                <a:solidFill>
                  <a:schemeClr val="tx1"/>
                </a:solidFill>
                <a:latin typeface="Constantia" pitchFamily="18" charset="0"/>
              </a:defRPr>
            </a:lvl9pPr>
          </a:lstStyle>
          <a:p>
            <a:pPr fontAlgn="base">
              <a:spcBef>
                <a:spcPct val="0"/>
              </a:spcBef>
              <a:spcAft>
                <a:spcPct val="0"/>
              </a:spcAft>
              <a:defRPr/>
            </a:pPr>
            <a:endParaRPr lang="en-US" smtClean="0">
              <a:latin typeface="Calibri" pitchFamily="34" charset="0"/>
            </a:endParaRPr>
          </a:p>
        </p:txBody>
      </p:sp>
    </p:spTree>
    <p:extLst>
      <p:ext uri="{BB962C8B-B14F-4D97-AF65-F5344CB8AC3E}">
        <p14:creationId xmlns:p14="http://schemas.microsoft.com/office/powerpoint/2010/main" val="23831343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26627" name="Header Placeholder 4"/>
          <p:cNvSpPr>
            <a:spLocks noGrp="1"/>
          </p:cNvSpPr>
          <p:nvPr>
            <p:ph type="hdr" sz="quarter"/>
          </p:nvPr>
        </p:nvSpPr>
        <p:spPr bwMode="auto">
          <a:ln>
            <a:miter lim="800000"/>
            <a:headEnd/>
            <a:tailEnd/>
          </a:ln>
        </p:spPr>
        <p:txBody>
          <a:bodyPr wrap="square" numCol="1" anchor="t" anchorCtr="0" compatLnSpc="1">
            <a:prstTxWarp prst="textNoShape">
              <a:avLst/>
            </a:prstTxWarp>
          </a:bodyPr>
          <a:lstStyle/>
          <a:p>
            <a:pPr fontAlgn="base">
              <a:spcBef>
                <a:spcPct val="0"/>
              </a:spcBef>
              <a:spcAft>
                <a:spcPct val="0"/>
              </a:spcAft>
              <a:defRPr/>
            </a:pPr>
            <a:endParaRPr lang="en-US" smtClean="0">
              <a:cs typeface="Arial" charset="0"/>
            </a:endParaRPr>
          </a:p>
        </p:txBody>
      </p:sp>
      <p:sp>
        <p:nvSpPr>
          <p:cNvPr id="26628" name="Footer Placeholder 5"/>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endParaRPr lang="en-US" smtClean="0">
              <a:cs typeface="Arial" charset="0"/>
            </a:endParaRPr>
          </a:p>
        </p:txBody>
      </p:sp>
    </p:spTree>
    <p:extLst>
      <p:ext uri="{BB962C8B-B14F-4D97-AF65-F5344CB8AC3E}">
        <p14:creationId xmlns:p14="http://schemas.microsoft.com/office/powerpoint/2010/main" val="2676508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28676" name="Header Placeholder 4"/>
          <p:cNvSpPr>
            <a:spLocks noGrp="1"/>
          </p:cNvSpPr>
          <p:nvPr>
            <p:ph type="hdr" sz="quarter"/>
          </p:nvPr>
        </p:nvSpPr>
        <p:spPr bwMode="auto">
          <a:extLst/>
        </p:spPr>
        <p:txBody>
          <a:bodyPr wrap="square" numCol="1" anchor="t" anchorCtr="0" compatLnSpc="1">
            <a:prstTxWarp prst="textNoShape">
              <a:avLst/>
            </a:prstTxWarp>
          </a:bodyPr>
          <a:lstStyle>
            <a:lvl1pPr>
              <a:defRPr>
                <a:solidFill>
                  <a:schemeClr val="tx1"/>
                </a:solidFill>
                <a:latin typeface="Constantia" pitchFamily="18" charset="0"/>
              </a:defRPr>
            </a:lvl1pPr>
            <a:lvl2pPr marL="742950" indent="-285750">
              <a:defRPr>
                <a:solidFill>
                  <a:schemeClr val="tx1"/>
                </a:solidFill>
                <a:latin typeface="Constantia" pitchFamily="18" charset="0"/>
              </a:defRPr>
            </a:lvl2pPr>
            <a:lvl3pPr marL="1143000" indent="-228600">
              <a:defRPr>
                <a:solidFill>
                  <a:schemeClr val="tx1"/>
                </a:solidFill>
                <a:latin typeface="Constantia" pitchFamily="18" charset="0"/>
              </a:defRPr>
            </a:lvl3pPr>
            <a:lvl4pPr marL="1600200" indent="-228600">
              <a:defRPr>
                <a:solidFill>
                  <a:schemeClr val="tx1"/>
                </a:solidFill>
                <a:latin typeface="Constantia" pitchFamily="18" charset="0"/>
              </a:defRPr>
            </a:lvl4pPr>
            <a:lvl5pPr marL="2057400" indent="-228600">
              <a:defRPr>
                <a:solidFill>
                  <a:schemeClr val="tx1"/>
                </a:solidFill>
                <a:latin typeface="Constantia" pitchFamily="18" charset="0"/>
              </a:defRPr>
            </a:lvl5pPr>
            <a:lvl6pPr marL="2514600" indent="-228600" fontAlgn="base">
              <a:spcBef>
                <a:spcPct val="0"/>
              </a:spcBef>
              <a:spcAft>
                <a:spcPct val="0"/>
              </a:spcAft>
              <a:defRPr>
                <a:solidFill>
                  <a:schemeClr val="tx1"/>
                </a:solidFill>
                <a:latin typeface="Constantia" pitchFamily="18" charset="0"/>
              </a:defRPr>
            </a:lvl6pPr>
            <a:lvl7pPr marL="2971800" indent="-228600" fontAlgn="base">
              <a:spcBef>
                <a:spcPct val="0"/>
              </a:spcBef>
              <a:spcAft>
                <a:spcPct val="0"/>
              </a:spcAft>
              <a:defRPr>
                <a:solidFill>
                  <a:schemeClr val="tx1"/>
                </a:solidFill>
                <a:latin typeface="Constantia" pitchFamily="18" charset="0"/>
              </a:defRPr>
            </a:lvl7pPr>
            <a:lvl8pPr marL="3429000" indent="-228600" fontAlgn="base">
              <a:spcBef>
                <a:spcPct val="0"/>
              </a:spcBef>
              <a:spcAft>
                <a:spcPct val="0"/>
              </a:spcAft>
              <a:defRPr>
                <a:solidFill>
                  <a:schemeClr val="tx1"/>
                </a:solidFill>
                <a:latin typeface="Constantia" pitchFamily="18" charset="0"/>
              </a:defRPr>
            </a:lvl8pPr>
            <a:lvl9pPr marL="3886200" indent="-228600" fontAlgn="base">
              <a:spcBef>
                <a:spcPct val="0"/>
              </a:spcBef>
              <a:spcAft>
                <a:spcPct val="0"/>
              </a:spcAft>
              <a:defRPr>
                <a:solidFill>
                  <a:schemeClr val="tx1"/>
                </a:solidFill>
                <a:latin typeface="Constantia" pitchFamily="18" charset="0"/>
              </a:defRPr>
            </a:lvl9pPr>
          </a:lstStyle>
          <a:p>
            <a:pPr fontAlgn="base">
              <a:spcBef>
                <a:spcPct val="0"/>
              </a:spcBef>
              <a:spcAft>
                <a:spcPct val="0"/>
              </a:spcAft>
              <a:defRPr/>
            </a:pPr>
            <a:endParaRPr lang="en-US" smtClean="0">
              <a:latin typeface="Calibri" pitchFamily="34" charset="0"/>
            </a:endParaRPr>
          </a:p>
        </p:txBody>
      </p:sp>
      <p:sp>
        <p:nvSpPr>
          <p:cNvPr id="28677" name="Footer Placeholder 5"/>
          <p:cNvSpPr>
            <a:spLocks noGrp="1"/>
          </p:cNvSpPr>
          <p:nvPr>
            <p:ph type="ftr" sz="quarter" idx="4"/>
          </p:nvPr>
        </p:nvSpPr>
        <p:spPr bwMode="auto">
          <a:extLst/>
        </p:spPr>
        <p:txBody>
          <a:bodyPr wrap="square" numCol="1" anchorCtr="0" compatLnSpc="1">
            <a:prstTxWarp prst="textNoShape">
              <a:avLst/>
            </a:prstTxWarp>
          </a:bodyPr>
          <a:lstStyle>
            <a:lvl1pPr>
              <a:defRPr>
                <a:solidFill>
                  <a:schemeClr val="tx1"/>
                </a:solidFill>
                <a:latin typeface="Constantia" pitchFamily="18" charset="0"/>
              </a:defRPr>
            </a:lvl1pPr>
            <a:lvl2pPr marL="742950" indent="-285750">
              <a:defRPr>
                <a:solidFill>
                  <a:schemeClr val="tx1"/>
                </a:solidFill>
                <a:latin typeface="Constantia" pitchFamily="18" charset="0"/>
              </a:defRPr>
            </a:lvl2pPr>
            <a:lvl3pPr marL="1143000" indent="-228600">
              <a:defRPr>
                <a:solidFill>
                  <a:schemeClr val="tx1"/>
                </a:solidFill>
                <a:latin typeface="Constantia" pitchFamily="18" charset="0"/>
              </a:defRPr>
            </a:lvl3pPr>
            <a:lvl4pPr marL="1600200" indent="-228600">
              <a:defRPr>
                <a:solidFill>
                  <a:schemeClr val="tx1"/>
                </a:solidFill>
                <a:latin typeface="Constantia" pitchFamily="18" charset="0"/>
              </a:defRPr>
            </a:lvl4pPr>
            <a:lvl5pPr marL="2057400" indent="-228600">
              <a:defRPr>
                <a:solidFill>
                  <a:schemeClr val="tx1"/>
                </a:solidFill>
                <a:latin typeface="Constantia" pitchFamily="18" charset="0"/>
              </a:defRPr>
            </a:lvl5pPr>
            <a:lvl6pPr marL="2514600" indent="-228600" fontAlgn="base">
              <a:spcBef>
                <a:spcPct val="0"/>
              </a:spcBef>
              <a:spcAft>
                <a:spcPct val="0"/>
              </a:spcAft>
              <a:defRPr>
                <a:solidFill>
                  <a:schemeClr val="tx1"/>
                </a:solidFill>
                <a:latin typeface="Constantia" pitchFamily="18" charset="0"/>
              </a:defRPr>
            </a:lvl6pPr>
            <a:lvl7pPr marL="2971800" indent="-228600" fontAlgn="base">
              <a:spcBef>
                <a:spcPct val="0"/>
              </a:spcBef>
              <a:spcAft>
                <a:spcPct val="0"/>
              </a:spcAft>
              <a:defRPr>
                <a:solidFill>
                  <a:schemeClr val="tx1"/>
                </a:solidFill>
                <a:latin typeface="Constantia" pitchFamily="18" charset="0"/>
              </a:defRPr>
            </a:lvl7pPr>
            <a:lvl8pPr marL="3429000" indent="-228600" fontAlgn="base">
              <a:spcBef>
                <a:spcPct val="0"/>
              </a:spcBef>
              <a:spcAft>
                <a:spcPct val="0"/>
              </a:spcAft>
              <a:defRPr>
                <a:solidFill>
                  <a:schemeClr val="tx1"/>
                </a:solidFill>
                <a:latin typeface="Constantia" pitchFamily="18" charset="0"/>
              </a:defRPr>
            </a:lvl8pPr>
            <a:lvl9pPr marL="3886200" indent="-228600" fontAlgn="base">
              <a:spcBef>
                <a:spcPct val="0"/>
              </a:spcBef>
              <a:spcAft>
                <a:spcPct val="0"/>
              </a:spcAft>
              <a:defRPr>
                <a:solidFill>
                  <a:schemeClr val="tx1"/>
                </a:solidFill>
                <a:latin typeface="Constantia" pitchFamily="18" charset="0"/>
              </a:defRPr>
            </a:lvl9pPr>
          </a:lstStyle>
          <a:p>
            <a:pPr fontAlgn="base">
              <a:spcBef>
                <a:spcPct val="0"/>
              </a:spcBef>
              <a:spcAft>
                <a:spcPct val="0"/>
              </a:spcAft>
              <a:defRPr/>
            </a:pPr>
            <a:endParaRPr lang="en-US" smtClean="0">
              <a:latin typeface="Calibri" pitchFamily="34" charset="0"/>
            </a:endParaRPr>
          </a:p>
        </p:txBody>
      </p:sp>
    </p:spTree>
    <p:extLst>
      <p:ext uri="{BB962C8B-B14F-4D97-AF65-F5344CB8AC3E}">
        <p14:creationId xmlns:p14="http://schemas.microsoft.com/office/powerpoint/2010/main" val="14283006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52227" name="Header Placeholder 4"/>
          <p:cNvSpPr>
            <a:spLocks noGrp="1"/>
          </p:cNvSpPr>
          <p:nvPr>
            <p:ph type="hdr" sz="quarter"/>
          </p:nvPr>
        </p:nvSpPr>
        <p:spPr bwMode="auto">
          <a:ln>
            <a:miter lim="800000"/>
            <a:headEnd/>
            <a:tailEnd/>
          </a:ln>
        </p:spPr>
        <p:txBody>
          <a:bodyPr wrap="square" numCol="1" anchor="t" anchorCtr="0" compatLnSpc="1">
            <a:prstTxWarp prst="textNoShape">
              <a:avLst/>
            </a:prstTxWarp>
          </a:bodyPr>
          <a:lstStyle/>
          <a:p>
            <a:pPr fontAlgn="base">
              <a:spcBef>
                <a:spcPct val="0"/>
              </a:spcBef>
              <a:spcAft>
                <a:spcPct val="0"/>
              </a:spcAft>
              <a:defRPr/>
            </a:pPr>
            <a:endParaRPr lang="en-US" smtClean="0">
              <a:cs typeface="Arial" charset="0"/>
            </a:endParaRPr>
          </a:p>
        </p:txBody>
      </p:sp>
      <p:sp>
        <p:nvSpPr>
          <p:cNvPr id="52228" name="Footer Placeholder 5"/>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endParaRPr lang="en-US" smtClean="0">
              <a:cs typeface="Arial" charset="0"/>
            </a:endParaRPr>
          </a:p>
        </p:txBody>
      </p:sp>
    </p:spTree>
    <p:extLst>
      <p:ext uri="{BB962C8B-B14F-4D97-AF65-F5344CB8AC3E}">
        <p14:creationId xmlns:p14="http://schemas.microsoft.com/office/powerpoint/2010/main" val="33502068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12042558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25C7674A-C8DF-4B72-85F0-E8FA51EC751C}" type="datetimeFigureOut">
              <a:rPr lang="en-GB" smtClean="0"/>
              <a:t>10/09/2014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BC06A1D-7BF1-404F-AA8A-2099E76876AA}" type="slidenum">
              <a:rPr lang="en-GB" smtClean="0"/>
              <a:t>‹#›</a:t>
            </a:fld>
            <a:endParaRPr lang="en-GB"/>
          </a:p>
        </p:txBody>
      </p:sp>
    </p:spTree>
    <p:extLst>
      <p:ext uri="{BB962C8B-B14F-4D97-AF65-F5344CB8AC3E}">
        <p14:creationId xmlns:p14="http://schemas.microsoft.com/office/powerpoint/2010/main" val="3875462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5C7674A-C8DF-4B72-85F0-E8FA51EC751C}" type="datetimeFigureOut">
              <a:rPr lang="en-GB" smtClean="0"/>
              <a:t>10/09/2014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BC06A1D-7BF1-404F-AA8A-2099E76876AA}" type="slidenum">
              <a:rPr lang="en-GB" smtClean="0"/>
              <a:t>‹#›</a:t>
            </a:fld>
            <a:endParaRPr lang="en-GB"/>
          </a:p>
        </p:txBody>
      </p:sp>
    </p:spTree>
    <p:extLst>
      <p:ext uri="{BB962C8B-B14F-4D97-AF65-F5344CB8AC3E}">
        <p14:creationId xmlns:p14="http://schemas.microsoft.com/office/powerpoint/2010/main" val="38579006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5C7674A-C8DF-4B72-85F0-E8FA51EC751C}" type="datetimeFigureOut">
              <a:rPr lang="en-GB" smtClean="0"/>
              <a:t>10/09/2014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BC06A1D-7BF1-404F-AA8A-2099E76876AA}" type="slidenum">
              <a:rPr lang="en-GB" smtClean="0"/>
              <a:t>‹#›</a:t>
            </a:fld>
            <a:endParaRPr lang="en-GB"/>
          </a:p>
        </p:txBody>
      </p:sp>
    </p:spTree>
    <p:extLst>
      <p:ext uri="{BB962C8B-B14F-4D97-AF65-F5344CB8AC3E}">
        <p14:creationId xmlns:p14="http://schemas.microsoft.com/office/powerpoint/2010/main" val="14786495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25C7674A-C8DF-4B72-85F0-E8FA51EC751C}" type="datetimeFigureOut">
              <a:rPr lang="en-GB" smtClean="0"/>
              <a:t>10/09/2014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BC06A1D-7BF1-404F-AA8A-2099E76876AA}" type="slidenum">
              <a:rPr lang="en-GB" smtClean="0"/>
              <a:t>‹#›</a:t>
            </a:fld>
            <a:endParaRPr lang="en-GB"/>
          </a:p>
        </p:txBody>
      </p:sp>
    </p:spTree>
    <p:extLst>
      <p:ext uri="{BB962C8B-B14F-4D97-AF65-F5344CB8AC3E}">
        <p14:creationId xmlns:p14="http://schemas.microsoft.com/office/powerpoint/2010/main" val="4718417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25C7674A-C8DF-4B72-85F0-E8FA51EC751C}" type="datetimeFigureOut">
              <a:rPr lang="en-GB" smtClean="0"/>
              <a:t>10/09/2014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BC06A1D-7BF1-404F-AA8A-2099E76876AA}" type="slidenum">
              <a:rPr lang="en-GB" smtClean="0"/>
              <a:t>‹#›</a:t>
            </a:fld>
            <a:endParaRPr lang="en-GB"/>
          </a:p>
        </p:txBody>
      </p:sp>
    </p:spTree>
    <p:extLst>
      <p:ext uri="{BB962C8B-B14F-4D97-AF65-F5344CB8AC3E}">
        <p14:creationId xmlns:p14="http://schemas.microsoft.com/office/powerpoint/2010/main" val="42196704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25C7674A-C8DF-4B72-85F0-E8FA51EC751C}" type="datetimeFigureOut">
              <a:rPr lang="en-GB" smtClean="0"/>
              <a:t>10/09/2014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BC06A1D-7BF1-404F-AA8A-2099E76876AA}" type="slidenum">
              <a:rPr lang="en-GB" smtClean="0"/>
              <a:t>‹#›</a:t>
            </a:fld>
            <a:endParaRPr lang="en-GB"/>
          </a:p>
        </p:txBody>
      </p:sp>
    </p:spTree>
    <p:extLst>
      <p:ext uri="{BB962C8B-B14F-4D97-AF65-F5344CB8AC3E}">
        <p14:creationId xmlns:p14="http://schemas.microsoft.com/office/powerpoint/2010/main" val="3912018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5C7674A-C8DF-4B72-85F0-E8FA51EC751C}" type="datetimeFigureOut">
              <a:rPr lang="en-GB" smtClean="0"/>
              <a:t>10/09/2014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BC06A1D-7BF1-404F-AA8A-2099E76876AA}" type="slidenum">
              <a:rPr lang="en-GB" smtClean="0"/>
              <a:t>‹#›</a:t>
            </a:fld>
            <a:endParaRPr lang="en-GB"/>
          </a:p>
        </p:txBody>
      </p:sp>
    </p:spTree>
    <p:extLst>
      <p:ext uri="{BB962C8B-B14F-4D97-AF65-F5344CB8AC3E}">
        <p14:creationId xmlns:p14="http://schemas.microsoft.com/office/powerpoint/2010/main" val="18328997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5C7674A-C8DF-4B72-85F0-E8FA51EC751C}" type="datetimeFigureOut">
              <a:rPr lang="en-GB" smtClean="0"/>
              <a:t>10/09/2014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BC06A1D-7BF1-404F-AA8A-2099E76876AA}" type="slidenum">
              <a:rPr lang="en-GB" smtClean="0"/>
              <a:t>‹#›</a:t>
            </a:fld>
            <a:endParaRPr lang="en-GB"/>
          </a:p>
        </p:txBody>
      </p:sp>
    </p:spTree>
    <p:extLst>
      <p:ext uri="{BB962C8B-B14F-4D97-AF65-F5344CB8AC3E}">
        <p14:creationId xmlns:p14="http://schemas.microsoft.com/office/powerpoint/2010/main" val="18300112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5C7674A-C8DF-4B72-85F0-E8FA51EC751C}" type="datetimeFigureOut">
              <a:rPr lang="en-GB" smtClean="0"/>
              <a:t>10/09/2014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BC06A1D-7BF1-404F-AA8A-2099E76876AA}" type="slidenum">
              <a:rPr lang="en-GB" smtClean="0"/>
              <a:t>‹#›</a:t>
            </a:fld>
            <a:endParaRPr lang="en-GB"/>
          </a:p>
        </p:txBody>
      </p:sp>
    </p:spTree>
    <p:extLst>
      <p:ext uri="{BB962C8B-B14F-4D97-AF65-F5344CB8AC3E}">
        <p14:creationId xmlns:p14="http://schemas.microsoft.com/office/powerpoint/2010/main" val="39006635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5C7674A-C8DF-4B72-85F0-E8FA51EC751C}" type="datetimeFigureOut">
              <a:rPr lang="en-GB" smtClean="0"/>
              <a:t>10/09/2014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BC06A1D-7BF1-404F-AA8A-2099E76876AA}" type="slidenum">
              <a:rPr lang="en-GB" smtClean="0"/>
              <a:t>‹#›</a:t>
            </a:fld>
            <a:endParaRPr lang="en-GB"/>
          </a:p>
        </p:txBody>
      </p:sp>
    </p:spTree>
    <p:extLst>
      <p:ext uri="{BB962C8B-B14F-4D97-AF65-F5344CB8AC3E}">
        <p14:creationId xmlns:p14="http://schemas.microsoft.com/office/powerpoint/2010/main" val="23007331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5C7674A-C8DF-4B72-85F0-E8FA51EC751C}" type="datetimeFigureOut">
              <a:rPr lang="en-GB" smtClean="0"/>
              <a:t>10/09/2014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BC06A1D-7BF1-404F-AA8A-2099E76876AA}" type="slidenum">
              <a:rPr lang="en-GB" smtClean="0"/>
              <a:t>‹#›</a:t>
            </a:fld>
            <a:endParaRPr lang="en-GB"/>
          </a:p>
        </p:txBody>
      </p:sp>
    </p:spTree>
    <p:extLst>
      <p:ext uri="{BB962C8B-B14F-4D97-AF65-F5344CB8AC3E}">
        <p14:creationId xmlns:p14="http://schemas.microsoft.com/office/powerpoint/2010/main" val="38475390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5C7674A-C8DF-4B72-85F0-E8FA51EC751C}" type="datetimeFigureOut">
              <a:rPr lang="en-GB" smtClean="0"/>
              <a:t>10/09/2014</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C06A1D-7BF1-404F-AA8A-2099E76876AA}" type="slidenum">
              <a:rPr lang="en-GB" smtClean="0"/>
              <a:t>‹#›</a:t>
            </a:fld>
            <a:endParaRPr lang="en-GB"/>
          </a:p>
        </p:txBody>
      </p:sp>
    </p:spTree>
    <p:extLst>
      <p:ext uri="{BB962C8B-B14F-4D97-AF65-F5344CB8AC3E}">
        <p14:creationId xmlns:p14="http://schemas.microsoft.com/office/powerpoint/2010/main" val="35367228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13" Type="http://schemas.openxmlformats.org/officeDocument/2006/relationships/image" Target="../media/image11.JPG"/><Relationship Id="rId3" Type="http://schemas.openxmlformats.org/officeDocument/2006/relationships/image" Target="../media/image1.JPG"/><Relationship Id="rId7" Type="http://schemas.openxmlformats.org/officeDocument/2006/relationships/image" Target="../media/image5.jpeg"/><Relationship Id="rId12"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11" Type="http://schemas.openxmlformats.org/officeDocument/2006/relationships/image" Target="../media/image9.jpeg"/><Relationship Id="rId5" Type="http://schemas.openxmlformats.org/officeDocument/2006/relationships/image" Target="../media/image3.jpeg"/><Relationship Id="rId10" Type="http://schemas.openxmlformats.org/officeDocument/2006/relationships/image" Target="../media/image8.jpeg"/><Relationship Id="rId4" Type="http://schemas.openxmlformats.org/officeDocument/2006/relationships/image" Target="../media/image2.jpeg"/><Relationship Id="rId9" Type="http://schemas.openxmlformats.org/officeDocument/2006/relationships/image" Target="../media/image7.jpeg"/></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11.JPG"/></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11.JP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JPG"/><Relationship Id="rId1" Type="http://schemas.openxmlformats.org/officeDocument/2006/relationships/slideLayout" Target="../slideLayouts/slideLayout7.xml"/><Relationship Id="rId4" Type="http://schemas.openxmlformats.org/officeDocument/2006/relationships/image" Target="../media/image11.JPG"/></Relationships>
</file>

<file path=ppt/slides/_rels/slide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JPG"/><Relationship Id="rId1" Type="http://schemas.openxmlformats.org/officeDocument/2006/relationships/slideLayout" Target="../slideLayouts/slideLayout7.xml"/><Relationship Id="rId4" Type="http://schemas.openxmlformats.org/officeDocument/2006/relationships/image" Target="../media/image11.JPG"/></Relationships>
</file>

<file path=ppt/slides/_rels/slide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11.JP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6.jpeg"/><Relationship Id="rId5" Type="http://schemas.openxmlformats.org/officeDocument/2006/relationships/image" Target="../media/image15.png"/><Relationship Id="rId4" Type="http://schemas.openxmlformats.org/officeDocument/2006/relationships/image" Target="../media/image14.jpeg"/></Relationships>
</file>

<file path=ppt/slides/_rels/slide1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1.JPG"/><Relationship Id="rId5" Type="http://schemas.openxmlformats.org/officeDocument/2006/relationships/image" Target="../media/image18.jpeg"/><Relationship Id="rId4" Type="http://schemas.openxmlformats.org/officeDocument/2006/relationships/image" Target="../media/image17.jpeg"/></Relationships>
</file>

<file path=ppt/slides/_rels/slide1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1.JPG"/><Relationship Id="rId5" Type="http://schemas.openxmlformats.org/officeDocument/2006/relationships/image" Target="../media/image20.png"/><Relationship Id="rId4" Type="http://schemas.openxmlformats.org/officeDocument/2006/relationships/image" Target="../media/image1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54" y="0"/>
            <a:ext cx="9285157" cy="1076352"/>
          </a:xfrm>
          <a:prstGeom prst="rect">
            <a:avLst/>
          </a:prstGeom>
        </p:spPr>
      </p:pic>
      <p:sp>
        <p:nvSpPr>
          <p:cNvPr id="4" name="Rectangle 3"/>
          <p:cNvSpPr/>
          <p:nvPr/>
        </p:nvSpPr>
        <p:spPr>
          <a:xfrm>
            <a:off x="446088" y="2057400"/>
            <a:ext cx="8305800" cy="400050"/>
          </a:xfrm>
          <a:prstGeom prst="rect">
            <a:avLst/>
          </a:prstGeom>
        </p:spPr>
        <p:txBody>
          <a:bodyPr>
            <a:spAutoFit/>
          </a:bodyPr>
          <a:lstStyle/>
          <a:p>
            <a:pPr fontAlgn="auto">
              <a:spcBef>
                <a:spcPts val="0"/>
              </a:spcBef>
              <a:spcAft>
                <a:spcPts val="0"/>
              </a:spcAft>
              <a:defRPr/>
            </a:pPr>
            <a:r>
              <a:rPr lang="en-US" sz="2000" dirty="0">
                <a:solidFill>
                  <a:prstClr val="black"/>
                </a:solidFill>
                <a:latin typeface="Calibri"/>
                <a:cs typeface="+mn-cs"/>
              </a:rPr>
              <a:t>Tuesday, August 26, 2014</a:t>
            </a:r>
            <a:endParaRPr lang="en-US" sz="3200" b="1" dirty="0">
              <a:latin typeface="+mj-lt"/>
              <a:cs typeface="+mn-cs"/>
            </a:endParaRPr>
          </a:p>
        </p:txBody>
      </p:sp>
      <p:pic>
        <p:nvPicPr>
          <p:cNvPr id="7171"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08800" y="2514600"/>
            <a:ext cx="2097088" cy="150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2" name="Picture 8"/>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292350" y="2516188"/>
            <a:ext cx="2255838" cy="150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3" name="Picture 6"/>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30175" y="2514600"/>
            <a:ext cx="2109788" cy="150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4" name="Picture 7"/>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4600575" y="2514600"/>
            <a:ext cx="2259013" cy="150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5" name="Picture 9"/>
          <p:cNvPicPr>
            <a:picLocks/>
          </p:cNvPicPr>
          <p:nvPr/>
        </p:nvPicPr>
        <p:blipFill>
          <a:blip r:embed="rId8">
            <a:extLst>
              <a:ext uri="{28A0092B-C50C-407E-A947-70E740481C1C}">
                <a14:useLocalDpi xmlns:a14="http://schemas.microsoft.com/office/drawing/2010/main" val="0"/>
              </a:ext>
            </a:extLst>
          </a:blip>
          <a:srcRect/>
          <a:stretch>
            <a:fillRect/>
          </a:stretch>
        </p:blipFill>
        <p:spPr bwMode="auto">
          <a:xfrm>
            <a:off x="2292350" y="4081463"/>
            <a:ext cx="2257425" cy="150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5" name="Straight Connector 14"/>
          <p:cNvCxnSpPr/>
          <p:nvPr/>
        </p:nvCxnSpPr>
        <p:spPr>
          <a:xfrm>
            <a:off x="0" y="5943600"/>
            <a:ext cx="9144000" cy="0"/>
          </a:xfrm>
          <a:prstGeom prst="line">
            <a:avLst/>
          </a:prstGeom>
        </p:spPr>
        <p:style>
          <a:lnRef idx="1">
            <a:schemeClr val="accent1"/>
          </a:lnRef>
          <a:fillRef idx="0">
            <a:schemeClr val="accent1"/>
          </a:fillRef>
          <a:effectRef idx="0">
            <a:schemeClr val="accent1"/>
          </a:effectRef>
          <a:fontRef idx="minor">
            <a:schemeClr val="tx1"/>
          </a:fontRef>
        </p:style>
      </p:cxnSp>
      <p:pic>
        <p:nvPicPr>
          <p:cNvPr id="7177" name="Picture 3" descr="D:\_Photo [ARCHIVE] CDMP\for EU\LDRRF sites @ Bagerhat &amp; Satkhira 126.JPG"/>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28588" y="4067175"/>
            <a:ext cx="2112962" cy="150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8" name="Picture 5" descr="D:\_Photo [ARCHIVE] CDMP\Photo_Gallery\CDMP II\MTR Filed Visit Pictures-North-10-13Jul12\DSC02206.JP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908800" y="4067175"/>
            <a:ext cx="2097088" cy="151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9" name="Picture 3" descr="D:\_Photo [ARCHIVE] CDMP\_Photograph\MTR Field Visit 10-16July2012 190.jp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598988" y="4067175"/>
            <a:ext cx="2262187" cy="1509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80" name="Rectangle 4"/>
          <p:cNvSpPr>
            <a:spLocks noChangeArrowheads="1"/>
          </p:cNvSpPr>
          <p:nvPr/>
        </p:nvSpPr>
        <p:spPr bwMode="auto">
          <a:xfrm>
            <a:off x="419100" y="1103313"/>
            <a:ext cx="8153400"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AU" altLang="en-US" sz="2800" b="1">
                <a:solidFill>
                  <a:srgbClr val="0070C0"/>
                </a:solidFill>
                <a:latin typeface="Calibri" panose="020F0502020204030204" pitchFamily="34" charset="0"/>
              </a:rPr>
              <a:t>COMPREHENSIVE DISASTER MANAGEMENT PROGRAMME  (CDMP II) </a:t>
            </a:r>
            <a:endParaRPr lang="en-US" altLang="en-US" sz="2800" b="1">
              <a:solidFill>
                <a:srgbClr val="0070C0"/>
              </a:solidFill>
              <a:latin typeface="Calibri" panose="020F0502020204030204" pitchFamily="34" charset="0"/>
            </a:endParaRPr>
          </a:p>
        </p:txBody>
      </p:sp>
      <p:sp>
        <p:nvSpPr>
          <p:cNvPr id="2" name="Rectangle 1"/>
          <p:cNvSpPr/>
          <p:nvPr/>
        </p:nvSpPr>
        <p:spPr>
          <a:xfrm>
            <a:off x="3886200" y="6019800"/>
            <a:ext cx="533400" cy="685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7182" name="Picture 2"/>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4195763" y="152400"/>
            <a:ext cx="752475" cy="75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549779" y="6028532"/>
            <a:ext cx="8202109" cy="835509"/>
          </a:xfrm>
          <a:prstGeom prst="rect">
            <a:avLst/>
          </a:prstGeom>
        </p:spPr>
      </p:pic>
    </p:spTree>
    <p:extLst>
      <p:ext uri="{BB962C8B-B14F-4D97-AF65-F5344CB8AC3E}">
        <p14:creationId xmlns:p14="http://schemas.microsoft.com/office/powerpoint/2010/main" val="48149822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54" y="0"/>
            <a:ext cx="9285157" cy="1076352"/>
          </a:xfrm>
          <a:prstGeom prst="rect">
            <a:avLst/>
          </a:prstGeom>
        </p:spPr>
      </p:pic>
      <p:sp>
        <p:nvSpPr>
          <p:cNvPr id="8194" name="Rectangle 9"/>
          <p:cNvSpPr>
            <a:spLocks noChangeArrowheads="1"/>
          </p:cNvSpPr>
          <p:nvPr/>
        </p:nvSpPr>
        <p:spPr bwMode="auto">
          <a:xfrm>
            <a:off x="152400" y="60960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GB" altLang="ja-JP" b="1">
                <a:latin typeface="Comic Sans MS" panose="030F0702030302020204" pitchFamily="66" charset="0"/>
                <a:ea typeface="MS Mincho" panose="02020609040205080304" pitchFamily="49" charset="-128"/>
                <a:cs typeface="Times New Roman" panose="02020603050405020304" pitchFamily="18" charset="0"/>
              </a:rPr>
              <a:t/>
            </a:r>
            <a:br>
              <a:rPr lang="en-GB" altLang="ja-JP" b="1">
                <a:latin typeface="Comic Sans MS" panose="030F0702030302020204" pitchFamily="66" charset="0"/>
                <a:ea typeface="MS Mincho" panose="02020609040205080304" pitchFamily="49" charset="-128"/>
                <a:cs typeface="Times New Roman" panose="02020603050405020304" pitchFamily="18" charset="0"/>
              </a:rPr>
            </a:br>
            <a:endParaRPr lang="en-GB" altLang="ja-JP">
              <a:ea typeface="MS Mincho" panose="02020609040205080304" pitchFamily="49" charset="-128"/>
              <a:cs typeface="Times New Roman" panose="02020603050405020304" pitchFamily="18" charset="0"/>
            </a:endParaRPr>
          </a:p>
        </p:txBody>
      </p:sp>
      <p:sp>
        <p:nvSpPr>
          <p:cNvPr id="3" name="TextBox 2"/>
          <p:cNvSpPr txBox="1"/>
          <p:nvPr/>
        </p:nvSpPr>
        <p:spPr>
          <a:xfrm>
            <a:off x="723900" y="214313"/>
            <a:ext cx="7696200" cy="706437"/>
          </a:xfrm>
          <a:prstGeom prst="rect">
            <a:avLst/>
          </a:prstGeom>
          <a:noFill/>
        </p:spPr>
        <p:txBody>
          <a:bodyPr anchor="ctr">
            <a:spAutoFit/>
          </a:bodyPr>
          <a:lstStyle/>
          <a:p>
            <a:pPr algn="ctr" fontAlgn="auto">
              <a:spcBef>
                <a:spcPts val="0"/>
              </a:spcBef>
              <a:spcAft>
                <a:spcPts val="0"/>
              </a:spcAft>
              <a:defRPr/>
            </a:pPr>
            <a:r>
              <a:rPr lang="en-US" sz="4000" b="1" dirty="0">
                <a:solidFill>
                  <a:schemeClr val="accent1">
                    <a:lumMod val="75000"/>
                  </a:schemeClr>
                </a:solidFill>
                <a:latin typeface="+mj-lt"/>
                <a:cs typeface="+mn-cs"/>
              </a:rPr>
              <a:t>CDMP II PROJECT SUMMARY</a:t>
            </a:r>
          </a:p>
        </p:txBody>
      </p:sp>
      <p:cxnSp>
        <p:nvCxnSpPr>
          <p:cNvPr id="15" name="Straight Connector 14"/>
          <p:cNvCxnSpPr/>
          <p:nvPr/>
        </p:nvCxnSpPr>
        <p:spPr>
          <a:xfrm>
            <a:off x="0" y="5943600"/>
            <a:ext cx="9144000" cy="0"/>
          </a:xfrm>
          <a:prstGeom prst="line">
            <a:avLst/>
          </a:prstGeom>
        </p:spPr>
        <p:style>
          <a:lnRef idx="1">
            <a:schemeClr val="accent1"/>
          </a:lnRef>
          <a:fillRef idx="0">
            <a:schemeClr val="accent1"/>
          </a:fillRef>
          <a:effectRef idx="0">
            <a:schemeClr val="accent1"/>
          </a:effectRef>
          <a:fontRef idx="minor">
            <a:schemeClr val="tx1"/>
          </a:fontRef>
        </p:style>
      </p:cxnSp>
      <p:graphicFrame>
        <p:nvGraphicFramePr>
          <p:cNvPr id="9" name="Group 4"/>
          <p:cNvGraphicFramePr>
            <a:graphicFrameLocks noGrp="1"/>
          </p:cNvGraphicFramePr>
          <p:nvPr/>
        </p:nvGraphicFramePr>
        <p:xfrm>
          <a:off x="373063" y="1125538"/>
          <a:ext cx="8397875" cy="4924541"/>
        </p:xfrm>
        <a:graphic>
          <a:graphicData uri="http://schemas.openxmlformats.org/drawingml/2006/table">
            <a:tbl>
              <a:tblPr/>
              <a:tblGrid>
                <a:gridCol w="2612150"/>
                <a:gridCol w="5785725"/>
              </a:tblGrid>
              <a:tr h="335251">
                <a:tc>
                  <a:txBody>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mj-lt"/>
                          <a:cs typeface="Times New Roman" pitchFamily="18" charset="0"/>
                        </a:rPr>
                        <a:t>Country</a:t>
                      </a:r>
                      <a:endParaRPr kumimoji="0" lang="en-US" sz="1600" b="0" i="0" u="none" strike="noStrike" cap="none" normalizeH="0" baseline="0" dirty="0" smtClean="0">
                        <a:ln>
                          <a:noFill/>
                        </a:ln>
                        <a:solidFill>
                          <a:schemeClr val="tx1"/>
                        </a:solidFill>
                        <a:effectLst/>
                        <a:latin typeface="+mj-lt"/>
                        <a:cs typeface="Arial" pitchFamily="34" charset="0"/>
                      </a:endParaRPr>
                    </a:p>
                  </a:txBody>
                  <a:tcPr marL="91454" marR="91454" marT="45710" marB="45710" horzOverflow="overflow">
                    <a:lnL w="12700" cap="flat" cmpd="sng" algn="ctr">
                      <a:solidFill>
                        <a:schemeClr val="accent1">
                          <a:lumMod val="20000"/>
                          <a:lumOff val="8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20000"/>
                          <a:lumOff val="8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mj-lt"/>
                          <a:cs typeface="Times New Roman" pitchFamily="18" charset="0"/>
                        </a:rPr>
                        <a:t>Bangladesh</a:t>
                      </a:r>
                      <a:endParaRPr kumimoji="0" lang="en-US" sz="1600" b="0" i="0" u="none" strike="noStrike" cap="none" normalizeH="0" baseline="0" dirty="0" smtClean="0">
                        <a:ln>
                          <a:noFill/>
                        </a:ln>
                        <a:solidFill>
                          <a:schemeClr val="tx1"/>
                        </a:solidFill>
                        <a:effectLst/>
                        <a:latin typeface="+mj-lt"/>
                        <a:cs typeface="Arial" pitchFamily="34" charset="0"/>
                      </a:endParaRPr>
                    </a:p>
                  </a:txBody>
                  <a:tcPr marL="91454" marR="91454" marT="45710" marB="45710" horzOverflow="overflow">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20000"/>
                          <a:lumOff val="80000"/>
                        </a:schemeClr>
                      </a:solidFill>
                      <a:prstDash val="solid"/>
                      <a:round/>
                      <a:headEnd type="none" w="med" len="med"/>
                      <a:tailEnd type="none" w="med" len="med"/>
                    </a:lnR>
                    <a:lnT w="12700" cap="flat" cmpd="sng" algn="ctr">
                      <a:solidFill>
                        <a:schemeClr val="accent1">
                          <a:lumMod val="20000"/>
                          <a:lumOff val="8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lnTlToBr>
                      <a:noFill/>
                    </a:lnTlToBr>
                    <a:lnBlToTr>
                      <a:noFill/>
                    </a:lnBlToTr>
                    <a:solidFill>
                      <a:schemeClr val="accent1">
                        <a:lumMod val="20000"/>
                        <a:lumOff val="80000"/>
                      </a:schemeClr>
                    </a:solidFill>
                  </a:tcPr>
                </a:tc>
              </a:tr>
              <a:tr h="596581">
                <a:tc>
                  <a:txBody>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mj-lt"/>
                          <a:cs typeface="Times New Roman" pitchFamily="18" charset="0"/>
                        </a:rPr>
                        <a:t>Title of the Project 	</a:t>
                      </a:r>
                      <a:endParaRPr kumimoji="0" lang="en-US" sz="1600" b="0" i="0" u="none" strike="noStrike" cap="none" normalizeH="0" baseline="0" dirty="0" smtClean="0">
                        <a:ln>
                          <a:noFill/>
                        </a:ln>
                        <a:solidFill>
                          <a:schemeClr val="tx1"/>
                        </a:solidFill>
                        <a:effectLst/>
                        <a:latin typeface="+mj-lt"/>
                        <a:cs typeface="Arial" pitchFamily="34" charset="0"/>
                      </a:endParaRPr>
                    </a:p>
                  </a:txBody>
                  <a:tcPr marL="91454" marR="91454" marT="45710" marB="45710" horzOverflow="overflow">
                    <a:lnL w="12700" cap="flat" cmpd="sng" algn="ctr">
                      <a:solidFill>
                        <a:schemeClr val="accent1">
                          <a:lumMod val="20000"/>
                          <a:lumOff val="8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mj-lt"/>
                          <a:cs typeface="Times New Roman" pitchFamily="18" charset="0"/>
                        </a:rPr>
                        <a:t>Comprehensive Disaster Management </a:t>
                      </a:r>
                      <a:r>
                        <a:rPr kumimoji="0" lang="en-US" sz="1600" b="0" i="0" u="none" strike="noStrike" cap="none" normalizeH="0" baseline="0" dirty="0" err="1" smtClean="0">
                          <a:ln>
                            <a:noFill/>
                          </a:ln>
                          <a:solidFill>
                            <a:schemeClr val="tx1"/>
                          </a:solidFill>
                          <a:effectLst/>
                          <a:latin typeface="+mj-lt"/>
                          <a:cs typeface="Times New Roman" pitchFamily="18" charset="0"/>
                        </a:rPr>
                        <a:t>Programme</a:t>
                      </a:r>
                      <a:r>
                        <a:rPr kumimoji="0" lang="en-US" sz="1600" b="0" i="0" u="none" strike="noStrike" cap="none" normalizeH="0" baseline="0" dirty="0" smtClean="0">
                          <a:ln>
                            <a:noFill/>
                          </a:ln>
                          <a:solidFill>
                            <a:schemeClr val="tx1"/>
                          </a:solidFill>
                          <a:effectLst/>
                          <a:latin typeface="+mj-lt"/>
                          <a:cs typeface="Times New Roman" pitchFamily="18" charset="0"/>
                        </a:rPr>
                        <a:t> 2010-2014 (CDMP-II) – Possibility to extension up to December 2015 </a:t>
                      </a:r>
                      <a:endParaRPr kumimoji="0" lang="en-US" sz="1600" b="0" i="0" u="none" strike="noStrike" cap="none" normalizeH="0" baseline="0" dirty="0" smtClean="0">
                        <a:ln>
                          <a:noFill/>
                        </a:ln>
                        <a:solidFill>
                          <a:schemeClr val="tx1"/>
                        </a:solidFill>
                        <a:effectLst/>
                        <a:latin typeface="+mj-lt"/>
                        <a:cs typeface="Arial" pitchFamily="34" charset="0"/>
                      </a:endParaRPr>
                    </a:p>
                  </a:txBody>
                  <a:tcPr marL="91454" marR="91454" marT="45710" marB="45710" horzOverflow="overflow">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20000"/>
                          <a:lumOff val="8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lnTlToBr>
                      <a:noFill/>
                    </a:lnTlToBr>
                    <a:lnBlToTr>
                      <a:noFill/>
                    </a:lnBlToTr>
                    <a:solidFill>
                      <a:schemeClr val="bg1"/>
                    </a:solidFill>
                  </a:tcPr>
                </a:tc>
              </a:tr>
              <a:tr h="335251">
                <a:tc>
                  <a:txBody>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mj-lt"/>
                          <a:cs typeface="Times New Roman" pitchFamily="18" charset="0"/>
                        </a:rPr>
                        <a:t>Project ID</a:t>
                      </a:r>
                      <a:endParaRPr kumimoji="0" lang="en-US" sz="1600" b="0" i="0" u="none" strike="noStrike" cap="none" normalizeH="0" baseline="0" dirty="0" smtClean="0">
                        <a:ln>
                          <a:noFill/>
                        </a:ln>
                        <a:solidFill>
                          <a:schemeClr val="tx1"/>
                        </a:solidFill>
                        <a:effectLst/>
                        <a:latin typeface="+mj-lt"/>
                        <a:cs typeface="Arial" pitchFamily="34" charset="0"/>
                      </a:endParaRPr>
                    </a:p>
                  </a:txBody>
                  <a:tcPr marL="91454" marR="91454" marT="45710" marB="45710" horzOverflow="overflow">
                    <a:lnL w="12700" cap="flat" cmpd="sng" algn="ctr">
                      <a:solidFill>
                        <a:schemeClr val="accent1">
                          <a:lumMod val="20000"/>
                          <a:lumOff val="8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mj-lt"/>
                          <a:cs typeface="Times New Roman" pitchFamily="18" charset="0"/>
                        </a:rPr>
                        <a:t>00073416</a:t>
                      </a:r>
                      <a:endParaRPr kumimoji="0" lang="en-US" sz="1600" b="0" i="0" u="none" strike="noStrike" cap="none" normalizeH="0" baseline="0" dirty="0" smtClean="0">
                        <a:ln>
                          <a:noFill/>
                        </a:ln>
                        <a:solidFill>
                          <a:schemeClr val="tx1"/>
                        </a:solidFill>
                        <a:effectLst/>
                        <a:latin typeface="+mj-lt"/>
                        <a:cs typeface="Arial" pitchFamily="34" charset="0"/>
                      </a:endParaRPr>
                    </a:p>
                  </a:txBody>
                  <a:tcPr marL="91454" marR="91454" marT="45710" marB="45710" horzOverflow="overflow">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20000"/>
                          <a:lumOff val="8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lnTlToBr>
                      <a:noFill/>
                    </a:lnTlToBr>
                    <a:lnBlToTr>
                      <a:noFill/>
                    </a:lnBlToTr>
                    <a:solidFill>
                      <a:schemeClr val="accent1">
                        <a:lumMod val="20000"/>
                        <a:lumOff val="80000"/>
                      </a:schemeClr>
                    </a:solidFill>
                  </a:tcPr>
                </a:tc>
              </a:tr>
              <a:tr h="579084">
                <a:tc>
                  <a:txBody>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mj-lt"/>
                          <a:cs typeface="Times New Roman" pitchFamily="18" charset="0"/>
                        </a:rPr>
                        <a:t>Implementing Agency</a:t>
                      </a:r>
                      <a:endParaRPr kumimoji="0" lang="en-US" sz="1600" b="0" i="0" u="none" strike="noStrike" cap="none" normalizeH="0" baseline="0" dirty="0" smtClean="0">
                        <a:ln>
                          <a:noFill/>
                        </a:ln>
                        <a:solidFill>
                          <a:schemeClr val="tx1"/>
                        </a:solidFill>
                        <a:effectLst/>
                        <a:latin typeface="+mj-lt"/>
                        <a:cs typeface="Arial" pitchFamily="34" charset="0"/>
                      </a:endParaRPr>
                    </a:p>
                  </a:txBody>
                  <a:tcPr marL="91454" marR="91454" marT="45710" marB="45710" horzOverflow="overflow">
                    <a:lnL w="12700" cap="flat" cmpd="sng" algn="ctr">
                      <a:solidFill>
                        <a:schemeClr val="accent1">
                          <a:lumMod val="20000"/>
                          <a:lumOff val="8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mj-lt"/>
                          <a:cs typeface="Times New Roman" pitchFamily="18" charset="0"/>
                        </a:rPr>
                        <a:t>Ministry of Disaster Management and Relief, Government of Bangladesh</a:t>
                      </a:r>
                      <a:endParaRPr kumimoji="0" lang="en-US" sz="1600" b="0" i="0" u="none" strike="noStrike" cap="none" normalizeH="0" baseline="0" dirty="0" smtClean="0">
                        <a:ln>
                          <a:noFill/>
                        </a:ln>
                        <a:solidFill>
                          <a:schemeClr val="tx1"/>
                        </a:solidFill>
                        <a:effectLst/>
                        <a:latin typeface="+mj-lt"/>
                        <a:cs typeface="Arial" pitchFamily="34" charset="0"/>
                      </a:endParaRPr>
                    </a:p>
                  </a:txBody>
                  <a:tcPr marL="91454" marR="91454" marT="45710" marB="45710" horzOverflow="overflow">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20000"/>
                          <a:lumOff val="8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lnTlToBr>
                      <a:noFill/>
                    </a:lnTlToBr>
                    <a:lnBlToTr>
                      <a:noFill/>
                    </a:lnBlToTr>
                    <a:solidFill>
                      <a:schemeClr val="bg1"/>
                    </a:solidFill>
                  </a:tcPr>
                </a:tc>
              </a:tr>
              <a:tr h="1066748">
                <a:tc>
                  <a:txBody>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mj-lt"/>
                          <a:cs typeface="Times New Roman" pitchFamily="18" charset="0"/>
                        </a:rPr>
                        <a:t>Co-Implementing Partners</a:t>
                      </a:r>
                      <a:endParaRPr kumimoji="0" lang="en-US" sz="1600" b="0" i="0" u="none" strike="noStrike" cap="none" normalizeH="0" baseline="0" dirty="0" smtClean="0">
                        <a:ln>
                          <a:noFill/>
                        </a:ln>
                        <a:solidFill>
                          <a:schemeClr val="tx1"/>
                        </a:solidFill>
                        <a:effectLst/>
                        <a:latin typeface="+mj-lt"/>
                        <a:cs typeface="Arial" pitchFamily="34" charset="0"/>
                      </a:endParaRPr>
                    </a:p>
                  </a:txBody>
                  <a:tcPr marL="91454" marR="91454" marT="45710" marB="45710" horzOverflow="overflow">
                    <a:lnL w="12700" cap="flat" cmpd="sng" algn="ctr">
                      <a:solidFill>
                        <a:schemeClr val="accent1">
                          <a:lumMod val="20000"/>
                          <a:lumOff val="8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mj-lt"/>
                          <a:cs typeface="Times New Roman" pitchFamily="18" charset="0"/>
                        </a:rPr>
                        <a:t>13 Departments of 12 Ministries</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mj-lt"/>
                          <a:cs typeface="Times New Roman" pitchFamily="18" charset="0"/>
                        </a:rPr>
                        <a:t>Universities and Training Institutes</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mj-lt"/>
                          <a:cs typeface="Times New Roman" pitchFamily="18" charset="0"/>
                        </a:rPr>
                        <a:t>Disaster Management Committees</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mj-lt"/>
                          <a:cs typeface="Times New Roman" pitchFamily="18" charset="0"/>
                        </a:rPr>
                        <a:t>Sub-Implementing Agencies</a:t>
                      </a:r>
                      <a:endParaRPr kumimoji="0" lang="en-US" sz="1600" b="0" i="0" u="none" strike="noStrike" cap="none" normalizeH="0" baseline="0" dirty="0" smtClean="0">
                        <a:ln>
                          <a:noFill/>
                        </a:ln>
                        <a:solidFill>
                          <a:schemeClr val="tx1"/>
                        </a:solidFill>
                        <a:effectLst/>
                        <a:latin typeface="+mj-lt"/>
                        <a:cs typeface="Arial" pitchFamily="34" charset="0"/>
                      </a:endParaRPr>
                    </a:p>
                  </a:txBody>
                  <a:tcPr marL="91454" marR="91454" marT="45710" marB="45710" horzOverflow="overflow">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20000"/>
                          <a:lumOff val="8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lnTlToBr>
                      <a:noFill/>
                    </a:lnTlToBr>
                    <a:lnBlToTr>
                      <a:noFill/>
                    </a:lnBlToTr>
                    <a:solidFill>
                      <a:schemeClr val="accent1">
                        <a:lumMod val="20000"/>
                        <a:lumOff val="80000"/>
                      </a:schemeClr>
                    </a:solidFill>
                  </a:tcPr>
                </a:tc>
              </a:tr>
              <a:tr h="335251">
                <a:tc>
                  <a:txBody>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mj-lt"/>
                          <a:cs typeface="Times New Roman" pitchFamily="18" charset="0"/>
                        </a:rPr>
                        <a:t>National Project Director</a:t>
                      </a:r>
                      <a:endParaRPr kumimoji="0" lang="en-US" sz="1600" b="0" i="0" u="none" strike="noStrike" cap="none" normalizeH="0" baseline="0" smtClean="0">
                        <a:ln>
                          <a:noFill/>
                        </a:ln>
                        <a:solidFill>
                          <a:schemeClr val="tx1"/>
                        </a:solidFill>
                        <a:effectLst/>
                        <a:latin typeface="+mj-lt"/>
                        <a:cs typeface="Arial" pitchFamily="34" charset="0"/>
                      </a:endParaRPr>
                    </a:p>
                  </a:txBody>
                  <a:tcPr marL="91454" marR="91454" marT="45710" marB="45710" horzOverflow="overflow">
                    <a:lnL w="12700" cap="flat" cmpd="sng" algn="ctr">
                      <a:solidFill>
                        <a:schemeClr val="accent1">
                          <a:lumMod val="20000"/>
                          <a:lumOff val="8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mj-lt"/>
                          <a:cs typeface="Times New Roman" pitchFamily="18" charset="0"/>
                        </a:rPr>
                        <a:t>Mohammad Abdul </a:t>
                      </a:r>
                      <a:r>
                        <a:rPr kumimoji="0" lang="en-US" sz="1600" b="0" i="0" u="none" strike="noStrike" cap="none" normalizeH="0" baseline="0" dirty="0" err="1" smtClean="0">
                          <a:ln>
                            <a:noFill/>
                          </a:ln>
                          <a:solidFill>
                            <a:schemeClr val="tx1"/>
                          </a:solidFill>
                          <a:effectLst/>
                          <a:latin typeface="+mj-lt"/>
                          <a:cs typeface="Times New Roman" pitchFamily="18" charset="0"/>
                        </a:rPr>
                        <a:t>Qayyum</a:t>
                      </a:r>
                      <a:r>
                        <a:rPr kumimoji="0" lang="en-US" sz="1600" b="0" i="0" u="none" strike="noStrike" cap="none" normalizeH="0" baseline="0" dirty="0" smtClean="0">
                          <a:ln>
                            <a:noFill/>
                          </a:ln>
                          <a:solidFill>
                            <a:schemeClr val="tx1"/>
                          </a:solidFill>
                          <a:effectLst/>
                          <a:latin typeface="+mj-lt"/>
                          <a:cs typeface="Times New Roman" pitchFamily="18" charset="0"/>
                        </a:rPr>
                        <a:t>, Additional Secretary, GoB</a:t>
                      </a:r>
                      <a:endParaRPr kumimoji="0" lang="en-US" sz="1600" b="0" i="0" u="none" strike="noStrike" cap="none" normalizeH="0" baseline="0" dirty="0" smtClean="0">
                        <a:ln>
                          <a:noFill/>
                        </a:ln>
                        <a:solidFill>
                          <a:schemeClr val="tx1"/>
                        </a:solidFill>
                        <a:effectLst/>
                        <a:latin typeface="+mj-lt"/>
                        <a:cs typeface="Arial" pitchFamily="34" charset="0"/>
                      </a:endParaRPr>
                    </a:p>
                  </a:txBody>
                  <a:tcPr marL="91454" marR="91454" marT="45710" marB="45710" horzOverflow="overflow">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20000"/>
                          <a:lumOff val="8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lnTlToBr>
                      <a:noFill/>
                    </a:lnTlToBr>
                    <a:lnBlToTr>
                      <a:noFill/>
                    </a:lnBlToTr>
                    <a:solidFill>
                      <a:schemeClr val="bg1"/>
                    </a:solidFill>
                  </a:tcPr>
                </a:tc>
              </a:tr>
              <a:tr h="335251">
                <a:tc>
                  <a:txBody>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mj-lt"/>
                          <a:cs typeface="Times New Roman" pitchFamily="18" charset="0"/>
                        </a:rPr>
                        <a:t>Project Period</a:t>
                      </a:r>
                      <a:endParaRPr kumimoji="0" lang="en-US" sz="1600" b="0" i="0" u="none" strike="noStrike" cap="none" normalizeH="0" baseline="0" dirty="0" smtClean="0">
                        <a:ln>
                          <a:noFill/>
                        </a:ln>
                        <a:solidFill>
                          <a:schemeClr val="tx1"/>
                        </a:solidFill>
                        <a:effectLst/>
                        <a:latin typeface="+mj-lt"/>
                        <a:cs typeface="Arial" pitchFamily="34" charset="0"/>
                      </a:endParaRPr>
                    </a:p>
                  </a:txBody>
                  <a:tcPr marL="91454" marR="91454" marT="45710" marB="45710" horzOverflow="overflow">
                    <a:lnL w="12700" cap="flat" cmpd="sng" algn="ctr">
                      <a:solidFill>
                        <a:schemeClr val="accent1">
                          <a:lumMod val="20000"/>
                          <a:lumOff val="8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mj-lt"/>
                          <a:cs typeface="Times New Roman" pitchFamily="18" charset="0"/>
                        </a:rPr>
                        <a:t>January 2010 - December 2014</a:t>
                      </a:r>
                      <a:endParaRPr kumimoji="0" lang="en-US" sz="1600" b="0" i="0" u="none" strike="noStrike" cap="none" normalizeH="0" baseline="0" dirty="0" smtClean="0">
                        <a:ln>
                          <a:noFill/>
                        </a:ln>
                        <a:solidFill>
                          <a:schemeClr val="tx1"/>
                        </a:solidFill>
                        <a:effectLst/>
                        <a:latin typeface="+mj-lt"/>
                        <a:cs typeface="Arial" pitchFamily="34" charset="0"/>
                      </a:endParaRPr>
                    </a:p>
                  </a:txBody>
                  <a:tcPr marL="91454" marR="91454" marT="45710" marB="45710" horzOverflow="overflow">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20000"/>
                          <a:lumOff val="8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lnTlToBr>
                      <a:noFill/>
                    </a:lnTlToBr>
                    <a:lnBlToTr>
                      <a:noFill/>
                    </a:lnBlToTr>
                    <a:solidFill>
                      <a:schemeClr val="accent1">
                        <a:lumMod val="20000"/>
                        <a:lumOff val="80000"/>
                      </a:schemeClr>
                    </a:solidFill>
                  </a:tcPr>
                </a:tc>
              </a:tr>
              <a:tr h="335251">
                <a:tc>
                  <a:txBody>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mj-lt"/>
                          <a:cs typeface="Times New Roman" pitchFamily="18" charset="0"/>
                        </a:rPr>
                        <a:t>Date of Approval</a:t>
                      </a:r>
                      <a:endParaRPr kumimoji="0" lang="en-US" sz="1600" b="0" i="0" u="none" strike="noStrike" cap="none" normalizeH="0" baseline="0" smtClean="0">
                        <a:ln>
                          <a:noFill/>
                        </a:ln>
                        <a:solidFill>
                          <a:schemeClr val="tx1"/>
                        </a:solidFill>
                        <a:effectLst/>
                        <a:latin typeface="+mj-lt"/>
                        <a:cs typeface="Arial" pitchFamily="34" charset="0"/>
                      </a:endParaRPr>
                    </a:p>
                  </a:txBody>
                  <a:tcPr marL="91454" marR="91454" marT="45710" marB="45710" horzOverflow="overflow">
                    <a:lnL w="12700" cap="flat" cmpd="sng" algn="ctr">
                      <a:solidFill>
                        <a:schemeClr val="accent1">
                          <a:lumMod val="20000"/>
                          <a:lumOff val="8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mj-lt"/>
                          <a:cs typeface="Times New Roman" pitchFamily="18" charset="0"/>
                        </a:rPr>
                        <a:t>24 May 2010</a:t>
                      </a:r>
                      <a:endParaRPr kumimoji="0" lang="en-US" sz="1600" b="0" i="0" u="none" strike="noStrike" cap="none" normalizeH="0" baseline="0" dirty="0" smtClean="0">
                        <a:ln>
                          <a:noFill/>
                        </a:ln>
                        <a:solidFill>
                          <a:schemeClr val="tx1"/>
                        </a:solidFill>
                        <a:effectLst/>
                        <a:latin typeface="+mj-lt"/>
                        <a:cs typeface="Arial" pitchFamily="34" charset="0"/>
                      </a:endParaRPr>
                    </a:p>
                  </a:txBody>
                  <a:tcPr marL="91454" marR="91454" marT="45710" marB="45710" horzOverflow="overflow">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20000"/>
                          <a:lumOff val="8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lnTlToBr>
                      <a:noFill/>
                    </a:lnTlToBr>
                    <a:lnBlToTr>
                      <a:noFill/>
                    </a:lnBlToTr>
                    <a:solidFill>
                      <a:schemeClr val="bg1"/>
                    </a:solidFill>
                  </a:tcPr>
                </a:tc>
              </a:tr>
              <a:tr h="335251">
                <a:tc>
                  <a:txBody>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mj-lt"/>
                          <a:cs typeface="Times New Roman" pitchFamily="18" charset="0"/>
                        </a:rPr>
                        <a:t>Project Budget</a:t>
                      </a:r>
                      <a:endParaRPr kumimoji="0" lang="en-US" sz="1600" b="0" i="0" u="none" strike="noStrike" cap="none" normalizeH="0" baseline="0" dirty="0" smtClean="0">
                        <a:ln>
                          <a:noFill/>
                        </a:ln>
                        <a:solidFill>
                          <a:schemeClr val="tx1"/>
                        </a:solidFill>
                        <a:effectLst/>
                        <a:latin typeface="+mj-lt"/>
                        <a:cs typeface="Arial" pitchFamily="34" charset="0"/>
                      </a:endParaRPr>
                    </a:p>
                  </a:txBody>
                  <a:tcPr marL="91454" marR="91454" marT="45710" marB="45710" horzOverflow="overflow">
                    <a:lnL w="12700" cap="flat" cmpd="sng" algn="ctr">
                      <a:solidFill>
                        <a:schemeClr val="accent1">
                          <a:lumMod val="20000"/>
                          <a:lumOff val="8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mj-lt"/>
                          <a:cs typeface="Times New Roman" pitchFamily="18" charset="0"/>
                        </a:rPr>
                        <a:t>US$ 76.16 million </a:t>
                      </a:r>
                      <a:endParaRPr kumimoji="0" lang="en-US" sz="1600" b="0" i="0" u="none" strike="noStrike" cap="none" normalizeH="0" baseline="0" dirty="0" smtClean="0">
                        <a:ln>
                          <a:noFill/>
                        </a:ln>
                        <a:solidFill>
                          <a:srgbClr val="F74123"/>
                        </a:solidFill>
                        <a:effectLst/>
                        <a:latin typeface="+mj-lt"/>
                        <a:cs typeface="Arial" pitchFamily="34" charset="0"/>
                      </a:endParaRPr>
                    </a:p>
                  </a:txBody>
                  <a:tcPr marL="91454" marR="91454" marT="45710" marB="45710" horzOverflow="overflow">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20000"/>
                          <a:lumOff val="8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lnTlToBr>
                      <a:noFill/>
                    </a:lnTlToBr>
                    <a:lnBlToTr>
                      <a:noFill/>
                    </a:lnBlToTr>
                    <a:solidFill>
                      <a:schemeClr val="accent1">
                        <a:lumMod val="20000"/>
                        <a:lumOff val="80000"/>
                      </a:schemeClr>
                    </a:solidFill>
                  </a:tcPr>
                </a:tc>
              </a:tr>
              <a:tr h="335251">
                <a:tc>
                  <a:txBody>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mj-lt"/>
                          <a:cs typeface="Times New Roman" pitchFamily="18" charset="0"/>
                        </a:rPr>
                        <a:t>Funded By</a:t>
                      </a:r>
                      <a:endParaRPr kumimoji="0" lang="en-US" sz="1600" b="0" i="0" u="none" strike="noStrike" cap="none" normalizeH="0" baseline="0" smtClean="0">
                        <a:ln>
                          <a:noFill/>
                        </a:ln>
                        <a:solidFill>
                          <a:schemeClr val="tx1"/>
                        </a:solidFill>
                        <a:effectLst/>
                        <a:latin typeface="+mj-lt"/>
                        <a:cs typeface="Arial" pitchFamily="34" charset="0"/>
                      </a:endParaRPr>
                    </a:p>
                  </a:txBody>
                  <a:tcPr marL="91454" marR="91454" marT="45710" marB="45710" horzOverflow="overflow">
                    <a:lnL w="12700" cap="flat" cmpd="sng" algn="ctr">
                      <a:solidFill>
                        <a:schemeClr val="accent1">
                          <a:lumMod val="20000"/>
                          <a:lumOff val="8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pt-BR" sz="1600" b="0" i="0" u="none" strike="noStrike" cap="none" normalizeH="0" baseline="0" dirty="0" smtClean="0">
                          <a:ln>
                            <a:noFill/>
                          </a:ln>
                          <a:solidFill>
                            <a:schemeClr val="tx1"/>
                          </a:solidFill>
                          <a:effectLst/>
                          <a:latin typeface="+mj-lt"/>
                          <a:cs typeface="Times New Roman" pitchFamily="18" charset="0"/>
                        </a:rPr>
                        <a:t>GoB, DFID, EU, Norway, Sida, AusAID, UNDP</a:t>
                      </a:r>
                      <a:endParaRPr kumimoji="0" lang="pt-BR" sz="1600" b="0" i="0" u="none" strike="noStrike" cap="none" normalizeH="0" baseline="0" dirty="0" smtClean="0">
                        <a:ln>
                          <a:noFill/>
                        </a:ln>
                        <a:solidFill>
                          <a:schemeClr val="tx1"/>
                        </a:solidFill>
                        <a:effectLst/>
                        <a:latin typeface="+mj-lt"/>
                        <a:cs typeface="Arial" pitchFamily="34" charset="0"/>
                      </a:endParaRPr>
                    </a:p>
                  </a:txBody>
                  <a:tcPr marL="91454" marR="91454" marT="45710" marB="45710" horzOverflow="overflow">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20000"/>
                          <a:lumOff val="8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lnTlToBr>
                      <a:noFill/>
                    </a:lnTlToBr>
                    <a:lnBlToTr>
                      <a:noFill/>
                    </a:lnBlToTr>
                    <a:solidFill>
                      <a:schemeClr val="bg1"/>
                    </a:solidFill>
                  </a:tcPr>
                </a:tc>
              </a:tr>
              <a:tr h="335251">
                <a:tc>
                  <a:txBody>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mj-lt"/>
                          <a:cs typeface="Times New Roman" pitchFamily="18" charset="0"/>
                        </a:rPr>
                        <a:t>Contact Person</a:t>
                      </a:r>
                      <a:endParaRPr kumimoji="0" lang="en-US" sz="1600" b="0" i="0" u="none" strike="noStrike" cap="none" normalizeH="0" baseline="0" dirty="0" smtClean="0">
                        <a:ln>
                          <a:noFill/>
                        </a:ln>
                        <a:solidFill>
                          <a:schemeClr val="tx1"/>
                        </a:solidFill>
                        <a:effectLst/>
                        <a:latin typeface="+mj-lt"/>
                        <a:cs typeface="Arial" pitchFamily="34" charset="0"/>
                      </a:endParaRPr>
                    </a:p>
                  </a:txBody>
                  <a:tcPr marL="91454" marR="91454" marT="45710" marB="45710" horzOverflow="overflow">
                    <a:lnL w="12700" cap="flat" cmpd="sng" algn="ctr">
                      <a:solidFill>
                        <a:schemeClr val="accent1">
                          <a:lumMod val="20000"/>
                          <a:lumOff val="8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20000"/>
                          <a:lumOff val="80000"/>
                        </a:schemeClr>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mj-lt"/>
                          <a:cs typeface="Times New Roman" pitchFamily="18" charset="0"/>
                        </a:rPr>
                        <a:t>Peter Medway, Project Manager </a:t>
                      </a:r>
                      <a:endParaRPr kumimoji="0" lang="en-US" sz="1600" b="0" i="0" u="none" strike="noStrike" cap="none" normalizeH="0" baseline="0" dirty="0" smtClean="0">
                        <a:ln>
                          <a:noFill/>
                        </a:ln>
                        <a:solidFill>
                          <a:schemeClr val="tx1"/>
                        </a:solidFill>
                        <a:effectLst/>
                        <a:latin typeface="+mj-lt"/>
                        <a:cs typeface="Arial" pitchFamily="34" charset="0"/>
                      </a:endParaRPr>
                    </a:p>
                  </a:txBody>
                  <a:tcPr marL="91454" marR="91454" marT="45710" marB="45710" horzOverflow="overflow">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20000"/>
                          <a:lumOff val="8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20000"/>
                          <a:lumOff val="80000"/>
                        </a:schemeClr>
                      </a:solidFill>
                      <a:prstDash val="solid"/>
                      <a:round/>
                      <a:headEnd type="none" w="med" len="med"/>
                      <a:tailEnd type="none" w="med" len="med"/>
                    </a:lnB>
                    <a:lnTlToBr>
                      <a:noFill/>
                    </a:lnTlToBr>
                    <a:lnBlToTr>
                      <a:noFill/>
                    </a:lnBlToTr>
                    <a:solidFill>
                      <a:schemeClr val="accent1">
                        <a:lumMod val="20000"/>
                        <a:lumOff val="80000"/>
                      </a:schemeClr>
                    </a:solidFill>
                  </a:tcPr>
                </a:tc>
              </a:tr>
            </a:tbl>
          </a:graphicData>
        </a:graphic>
      </p:graphicFrame>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9779" y="6028532"/>
            <a:ext cx="8202109" cy="835509"/>
          </a:xfrm>
          <a:prstGeom prst="rect">
            <a:avLst/>
          </a:prstGeom>
        </p:spPr>
      </p:pic>
    </p:spTree>
    <p:extLst>
      <p:ext uri="{BB962C8B-B14F-4D97-AF65-F5344CB8AC3E}">
        <p14:creationId xmlns:p14="http://schemas.microsoft.com/office/powerpoint/2010/main" val="30711076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54" y="0"/>
            <a:ext cx="9285157" cy="1076352"/>
          </a:xfrm>
          <a:prstGeom prst="rect">
            <a:avLst/>
          </a:prstGeom>
        </p:spPr>
      </p:pic>
      <p:sp>
        <p:nvSpPr>
          <p:cNvPr id="9218" name="Rectangle 8"/>
          <p:cNvSpPr>
            <a:spLocks noChangeArrowheads="1"/>
          </p:cNvSpPr>
          <p:nvPr/>
        </p:nvSpPr>
        <p:spPr bwMode="auto">
          <a:xfrm>
            <a:off x="61913" y="15240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latin typeface="Constantia" panose="02030602050306030303" pitchFamily="18" charset="0"/>
            </a:endParaRPr>
          </a:p>
        </p:txBody>
      </p:sp>
      <p:sp>
        <p:nvSpPr>
          <p:cNvPr id="9219" name="Rectangle 9"/>
          <p:cNvSpPr>
            <a:spLocks noChangeArrowheads="1"/>
          </p:cNvSpPr>
          <p:nvPr/>
        </p:nvSpPr>
        <p:spPr bwMode="auto">
          <a:xfrm>
            <a:off x="152400" y="60960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GB" altLang="ja-JP" b="1">
                <a:latin typeface="Comic Sans MS" panose="030F0702030302020204" pitchFamily="66" charset="0"/>
                <a:ea typeface="MS Mincho" panose="02020609040205080304" pitchFamily="49" charset="-128"/>
                <a:cs typeface="Times New Roman" panose="02020603050405020304" pitchFamily="18" charset="0"/>
              </a:rPr>
              <a:t/>
            </a:r>
            <a:br>
              <a:rPr lang="en-GB" altLang="ja-JP" b="1">
                <a:latin typeface="Comic Sans MS" panose="030F0702030302020204" pitchFamily="66" charset="0"/>
                <a:ea typeface="MS Mincho" panose="02020609040205080304" pitchFamily="49" charset="-128"/>
                <a:cs typeface="Times New Roman" panose="02020603050405020304" pitchFamily="18" charset="0"/>
              </a:rPr>
            </a:br>
            <a:endParaRPr lang="en-GB" altLang="ja-JP">
              <a:ea typeface="MS Mincho" panose="02020609040205080304" pitchFamily="49" charset="-128"/>
              <a:cs typeface="Times New Roman" panose="02020603050405020304" pitchFamily="18" charset="0"/>
            </a:endParaRPr>
          </a:p>
        </p:txBody>
      </p:sp>
      <p:cxnSp>
        <p:nvCxnSpPr>
          <p:cNvPr id="14" name="Straight Connector 13"/>
          <p:cNvCxnSpPr/>
          <p:nvPr/>
        </p:nvCxnSpPr>
        <p:spPr>
          <a:xfrm>
            <a:off x="0" y="59436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1" name="Content Placeholder 2"/>
          <p:cNvSpPr txBox="1">
            <a:spLocks/>
          </p:cNvSpPr>
          <p:nvPr/>
        </p:nvSpPr>
        <p:spPr>
          <a:xfrm>
            <a:off x="328613" y="1195388"/>
            <a:ext cx="8610600" cy="4792662"/>
          </a:xfrm>
          <a:prstGeom prst="rect">
            <a:avLst/>
          </a:prstGeom>
        </p:spPr>
        <p:txBody>
          <a:bodyPr lIns="0" rIns="18288"/>
          <a:lstStyle/>
          <a:p>
            <a:pPr>
              <a:spcAft>
                <a:spcPts val="600"/>
              </a:spcAft>
              <a:buClr>
                <a:schemeClr val="tx1"/>
              </a:buClr>
              <a:buSzPct val="110000"/>
              <a:buFont typeface="Wingdings 2" pitchFamily="18" charset="2"/>
              <a:buNone/>
              <a:defRPr/>
            </a:pPr>
            <a:r>
              <a:rPr lang="en-US" sz="2400" b="1" dirty="0">
                <a:solidFill>
                  <a:srgbClr val="0070C0"/>
                </a:solidFill>
                <a:latin typeface="Calibri" pitchFamily="34" charset="0"/>
                <a:cs typeface="Arial" charset="0"/>
              </a:rPr>
              <a:t>A TWO-PHASED PROGRAMME TO SUPPORT GOVERNMENT VISION</a:t>
            </a:r>
          </a:p>
          <a:p>
            <a:pPr eaLnBrk="0" fontAlgn="auto" hangingPunct="0">
              <a:lnSpc>
                <a:spcPct val="90000"/>
              </a:lnSpc>
              <a:spcBef>
                <a:spcPct val="20000"/>
              </a:spcBef>
              <a:spcAft>
                <a:spcPts val="0"/>
              </a:spcAft>
              <a:buClr>
                <a:srgbClr val="0070C0"/>
              </a:buClr>
              <a:buSzPct val="115000"/>
              <a:defRPr/>
            </a:pPr>
            <a:r>
              <a:rPr lang="en-US" sz="2800" b="1" dirty="0">
                <a:solidFill>
                  <a:schemeClr val="accent1"/>
                </a:solidFill>
                <a:latin typeface="+mj-lt"/>
                <a:cs typeface="Arial" charset="0"/>
              </a:rPr>
              <a:t>GOAL</a:t>
            </a:r>
          </a:p>
          <a:p>
            <a:pPr eaLnBrk="0" fontAlgn="auto" hangingPunct="0">
              <a:lnSpc>
                <a:spcPct val="90000"/>
              </a:lnSpc>
              <a:spcBef>
                <a:spcPct val="20000"/>
              </a:spcBef>
              <a:spcAft>
                <a:spcPts val="600"/>
              </a:spcAft>
              <a:buClr>
                <a:srgbClr val="0070C0"/>
              </a:buClr>
              <a:buSzPct val="115000"/>
              <a:defRPr/>
            </a:pPr>
            <a:r>
              <a:rPr lang="en-US" sz="2800" dirty="0">
                <a:latin typeface="+mj-lt"/>
                <a:cs typeface="Arial" charset="0"/>
              </a:rPr>
              <a:t>Reduce Bangladesh’s vulnerability to adverse natural events through technical assistance in risk reduction and comprehensive disaster management activities.</a:t>
            </a:r>
          </a:p>
          <a:p>
            <a:pPr>
              <a:spcAft>
                <a:spcPts val="600"/>
              </a:spcAft>
              <a:buClr>
                <a:schemeClr val="tx1"/>
              </a:buClr>
              <a:buSzPct val="110000"/>
              <a:buFont typeface="Wingdings 2" pitchFamily="18" charset="2"/>
              <a:buNone/>
              <a:defRPr/>
            </a:pPr>
            <a:r>
              <a:rPr lang="en-US" sz="2800" b="1" dirty="0">
                <a:solidFill>
                  <a:srgbClr val="0070C0"/>
                </a:solidFill>
                <a:latin typeface="+mj-lt"/>
                <a:cs typeface="Arial" charset="0"/>
              </a:rPr>
              <a:t>OBJECTIVES</a:t>
            </a:r>
          </a:p>
          <a:p>
            <a:pPr>
              <a:spcAft>
                <a:spcPts val="600"/>
              </a:spcAft>
              <a:buClr>
                <a:schemeClr val="tx1"/>
              </a:buClr>
              <a:buSzPct val="110000"/>
              <a:buFont typeface="Wingdings 2" pitchFamily="18" charset="2"/>
              <a:buNone/>
              <a:defRPr/>
            </a:pPr>
            <a:r>
              <a:rPr lang="en-US" sz="2800" dirty="0">
                <a:latin typeface="+mj-lt"/>
                <a:cs typeface="Arial" charset="0"/>
              </a:rPr>
              <a:t>To </a:t>
            </a:r>
            <a:r>
              <a:rPr lang="en-US" sz="2800" b="1" dirty="0">
                <a:latin typeface="+mj-lt"/>
                <a:cs typeface="Arial" charset="0"/>
              </a:rPr>
              <a:t>strengthen </a:t>
            </a:r>
            <a:r>
              <a:rPr lang="en-US" sz="2800" dirty="0">
                <a:latin typeface="+mj-lt"/>
                <a:cs typeface="Arial" charset="0"/>
              </a:rPr>
              <a:t>the capacity of the disaster management system to </a:t>
            </a:r>
            <a:r>
              <a:rPr lang="en-US" sz="2800" b="1" dirty="0">
                <a:latin typeface="+mj-lt"/>
                <a:cs typeface="Arial" charset="0"/>
              </a:rPr>
              <a:t>reduce </a:t>
            </a:r>
            <a:r>
              <a:rPr lang="en-US" sz="2800" dirty="0">
                <a:latin typeface="+mj-lt"/>
                <a:cs typeface="Arial" charset="0"/>
              </a:rPr>
              <a:t>unacceptable risk and </a:t>
            </a:r>
            <a:r>
              <a:rPr lang="en-US" sz="2800" b="1" dirty="0">
                <a:latin typeface="+mj-lt"/>
                <a:cs typeface="Arial" charset="0"/>
              </a:rPr>
              <a:t>improve </a:t>
            </a:r>
            <a:r>
              <a:rPr lang="en-US" sz="2800" dirty="0">
                <a:latin typeface="+mj-lt"/>
                <a:cs typeface="Arial" charset="0"/>
              </a:rPr>
              <a:t>response and recovery management at all levels.</a:t>
            </a:r>
          </a:p>
        </p:txBody>
      </p:sp>
      <p:sp>
        <p:nvSpPr>
          <p:cNvPr id="9222" name="TextBox 12"/>
          <p:cNvSpPr txBox="1">
            <a:spLocks noChangeArrowheads="1"/>
          </p:cNvSpPr>
          <p:nvPr/>
        </p:nvSpPr>
        <p:spPr bwMode="auto">
          <a:xfrm>
            <a:off x="3627438" y="152400"/>
            <a:ext cx="188912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4000" b="1">
                <a:solidFill>
                  <a:srgbClr val="0070C0"/>
                </a:solidFill>
                <a:latin typeface="Calibri" panose="020F0502020204030204" pitchFamily="34" charset="0"/>
              </a:rPr>
              <a:t>CDMP II</a:t>
            </a:r>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9779" y="6028532"/>
            <a:ext cx="8202109" cy="835509"/>
          </a:xfrm>
          <a:prstGeom prst="rect">
            <a:avLst/>
          </a:prstGeom>
        </p:spPr>
      </p:pic>
    </p:spTree>
    <p:extLst>
      <p:ext uri="{BB962C8B-B14F-4D97-AF65-F5344CB8AC3E}">
        <p14:creationId xmlns:p14="http://schemas.microsoft.com/office/powerpoint/2010/main" val="411732366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54" y="0"/>
            <a:ext cx="9285157" cy="1076352"/>
          </a:xfrm>
          <a:prstGeom prst="rect">
            <a:avLst/>
          </a:prstGeom>
        </p:spPr>
      </p:pic>
      <p:sp>
        <p:nvSpPr>
          <p:cNvPr id="10242" name="TextBox 12"/>
          <p:cNvSpPr txBox="1">
            <a:spLocks noChangeArrowheads="1"/>
          </p:cNvSpPr>
          <p:nvPr/>
        </p:nvSpPr>
        <p:spPr bwMode="auto">
          <a:xfrm>
            <a:off x="2547938" y="152400"/>
            <a:ext cx="404812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4000" b="1">
                <a:solidFill>
                  <a:srgbClr val="0070C0"/>
                </a:solidFill>
                <a:latin typeface="Calibri" panose="020F0502020204030204" pitchFamily="34" charset="0"/>
              </a:rPr>
              <a:t>OUTCOME AREAS</a:t>
            </a:r>
          </a:p>
        </p:txBody>
      </p:sp>
      <p:pic>
        <p:nvPicPr>
          <p:cNvPr id="10243"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1525" y="649288"/>
            <a:ext cx="5994400" cy="552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Box 16"/>
          <p:cNvSpPr txBox="1"/>
          <p:nvPr/>
        </p:nvSpPr>
        <p:spPr>
          <a:xfrm>
            <a:off x="1558925" y="1447800"/>
            <a:ext cx="2057400" cy="708025"/>
          </a:xfrm>
          <a:prstGeom prst="rect">
            <a:avLst/>
          </a:prstGeom>
          <a:noFill/>
        </p:spPr>
        <p:txBody>
          <a:bodyPr>
            <a:spAutoFit/>
          </a:bodyPr>
          <a:lstStyle/>
          <a:p>
            <a:pPr marL="342900" indent="-342900" algn="ctr" fontAlgn="auto">
              <a:spcBef>
                <a:spcPts val="0"/>
              </a:spcBef>
              <a:spcAft>
                <a:spcPts val="0"/>
              </a:spcAft>
              <a:defRPr/>
            </a:pPr>
            <a:r>
              <a:rPr lang="en-GB" sz="2000" b="1" dirty="0">
                <a:solidFill>
                  <a:prstClr val="black"/>
                </a:solidFill>
                <a:latin typeface="+mj-lt"/>
                <a:cs typeface="Arial" charset="0"/>
              </a:rPr>
              <a:t>Professionalising</a:t>
            </a:r>
          </a:p>
          <a:p>
            <a:pPr marL="342900" indent="-342900" algn="ctr" fontAlgn="auto">
              <a:spcBef>
                <a:spcPts val="0"/>
              </a:spcBef>
              <a:spcAft>
                <a:spcPts val="0"/>
              </a:spcAft>
              <a:defRPr/>
            </a:pPr>
            <a:r>
              <a:rPr lang="en-GB" sz="2000" b="1" dirty="0">
                <a:solidFill>
                  <a:prstClr val="black"/>
                </a:solidFill>
                <a:latin typeface="+mj-lt"/>
                <a:cs typeface="Arial" charset="0"/>
              </a:rPr>
              <a:t>DM System</a:t>
            </a:r>
          </a:p>
        </p:txBody>
      </p:sp>
      <p:sp>
        <p:nvSpPr>
          <p:cNvPr id="23" name="TextBox 22"/>
          <p:cNvSpPr txBox="1"/>
          <p:nvPr/>
        </p:nvSpPr>
        <p:spPr>
          <a:xfrm>
            <a:off x="3921125" y="1447800"/>
            <a:ext cx="2514600" cy="708025"/>
          </a:xfrm>
          <a:prstGeom prst="rect">
            <a:avLst/>
          </a:prstGeom>
          <a:noFill/>
        </p:spPr>
        <p:txBody>
          <a:bodyPr>
            <a:spAutoFit/>
          </a:bodyPr>
          <a:lstStyle/>
          <a:p>
            <a:pPr marL="342900" indent="-342900" algn="ctr" fontAlgn="auto">
              <a:spcBef>
                <a:spcPts val="0"/>
              </a:spcBef>
              <a:spcAft>
                <a:spcPts val="0"/>
              </a:spcAft>
              <a:defRPr/>
            </a:pPr>
            <a:r>
              <a:rPr lang="en-GB" sz="2000" b="1" dirty="0">
                <a:solidFill>
                  <a:prstClr val="black"/>
                </a:solidFill>
                <a:latin typeface="+mj-lt"/>
                <a:cs typeface="Arial" charset="0"/>
              </a:rPr>
              <a:t>Rural Risk </a:t>
            </a:r>
          </a:p>
          <a:p>
            <a:pPr marL="342900" indent="-342900" algn="ctr" fontAlgn="auto">
              <a:spcBef>
                <a:spcPts val="0"/>
              </a:spcBef>
              <a:spcAft>
                <a:spcPts val="0"/>
              </a:spcAft>
              <a:defRPr/>
            </a:pPr>
            <a:r>
              <a:rPr lang="en-GB" sz="2000" b="1" dirty="0">
                <a:solidFill>
                  <a:prstClr val="black"/>
                </a:solidFill>
                <a:latin typeface="+mj-lt"/>
                <a:cs typeface="Arial" charset="0"/>
              </a:rPr>
              <a:t>Reduction</a:t>
            </a:r>
          </a:p>
        </p:txBody>
      </p:sp>
      <p:sp>
        <p:nvSpPr>
          <p:cNvPr id="24" name="TextBox 23"/>
          <p:cNvSpPr txBox="1"/>
          <p:nvPr/>
        </p:nvSpPr>
        <p:spPr>
          <a:xfrm>
            <a:off x="4724400" y="3059113"/>
            <a:ext cx="1851025" cy="708025"/>
          </a:xfrm>
          <a:prstGeom prst="rect">
            <a:avLst/>
          </a:prstGeom>
          <a:noFill/>
        </p:spPr>
        <p:txBody>
          <a:bodyPr>
            <a:spAutoFit/>
          </a:bodyPr>
          <a:lstStyle/>
          <a:p>
            <a:pPr marL="342900" indent="-342900" algn="ctr" fontAlgn="auto">
              <a:spcBef>
                <a:spcPts val="0"/>
              </a:spcBef>
              <a:spcAft>
                <a:spcPts val="0"/>
              </a:spcAft>
              <a:defRPr/>
            </a:pPr>
            <a:r>
              <a:rPr lang="en-GB" sz="2000" b="1" dirty="0">
                <a:solidFill>
                  <a:prstClr val="black"/>
                </a:solidFill>
                <a:latin typeface="+mj-lt"/>
                <a:cs typeface="Arial" charset="0"/>
              </a:rPr>
              <a:t>Urban Risk </a:t>
            </a:r>
          </a:p>
          <a:p>
            <a:pPr marL="342900" indent="-342900" algn="ctr" fontAlgn="auto">
              <a:spcBef>
                <a:spcPts val="0"/>
              </a:spcBef>
              <a:spcAft>
                <a:spcPts val="0"/>
              </a:spcAft>
              <a:defRPr/>
            </a:pPr>
            <a:r>
              <a:rPr lang="en-GB" sz="2000" b="1" dirty="0">
                <a:solidFill>
                  <a:prstClr val="black"/>
                </a:solidFill>
                <a:latin typeface="+mj-lt"/>
                <a:cs typeface="Arial" charset="0"/>
              </a:rPr>
              <a:t>Reduction</a:t>
            </a:r>
          </a:p>
        </p:txBody>
      </p:sp>
      <p:sp>
        <p:nvSpPr>
          <p:cNvPr id="25" name="TextBox 24"/>
          <p:cNvSpPr txBox="1"/>
          <p:nvPr/>
        </p:nvSpPr>
        <p:spPr>
          <a:xfrm>
            <a:off x="3852863" y="4724400"/>
            <a:ext cx="2514600" cy="708025"/>
          </a:xfrm>
          <a:prstGeom prst="rect">
            <a:avLst/>
          </a:prstGeom>
          <a:noFill/>
        </p:spPr>
        <p:txBody>
          <a:bodyPr>
            <a:spAutoFit/>
          </a:bodyPr>
          <a:lstStyle/>
          <a:p>
            <a:pPr marL="342900" indent="-342900" algn="ctr" fontAlgn="auto">
              <a:spcBef>
                <a:spcPts val="0"/>
              </a:spcBef>
              <a:spcAft>
                <a:spcPts val="0"/>
              </a:spcAft>
              <a:defRPr/>
            </a:pPr>
            <a:r>
              <a:rPr lang="en-GB" sz="2000" b="1" dirty="0">
                <a:solidFill>
                  <a:prstClr val="black"/>
                </a:solidFill>
                <a:latin typeface="+mj-lt"/>
                <a:cs typeface="Arial" charset="0"/>
              </a:rPr>
              <a:t>Preparedness </a:t>
            </a:r>
          </a:p>
          <a:p>
            <a:pPr marL="342900" indent="-342900" algn="ctr" fontAlgn="auto">
              <a:spcBef>
                <a:spcPts val="0"/>
              </a:spcBef>
              <a:spcAft>
                <a:spcPts val="0"/>
              </a:spcAft>
              <a:defRPr/>
            </a:pPr>
            <a:r>
              <a:rPr lang="en-GB" sz="2000" b="1" dirty="0">
                <a:solidFill>
                  <a:prstClr val="black"/>
                </a:solidFill>
                <a:latin typeface="+mj-lt"/>
                <a:cs typeface="Arial" charset="0"/>
              </a:rPr>
              <a:t>and  Response</a:t>
            </a:r>
          </a:p>
        </p:txBody>
      </p:sp>
      <p:sp>
        <p:nvSpPr>
          <p:cNvPr id="27" name="TextBox 26"/>
          <p:cNvSpPr txBox="1"/>
          <p:nvPr/>
        </p:nvSpPr>
        <p:spPr>
          <a:xfrm>
            <a:off x="1241425" y="4768850"/>
            <a:ext cx="2524125" cy="708025"/>
          </a:xfrm>
          <a:prstGeom prst="rect">
            <a:avLst/>
          </a:prstGeom>
          <a:noFill/>
        </p:spPr>
        <p:txBody>
          <a:bodyPr>
            <a:spAutoFit/>
          </a:bodyPr>
          <a:lstStyle/>
          <a:p>
            <a:pPr marL="342900" indent="-342900" algn="ctr" fontAlgn="auto">
              <a:spcBef>
                <a:spcPts val="0"/>
              </a:spcBef>
              <a:spcAft>
                <a:spcPts val="0"/>
              </a:spcAft>
              <a:defRPr/>
            </a:pPr>
            <a:r>
              <a:rPr lang="en-US" sz="2000" b="1" dirty="0">
                <a:solidFill>
                  <a:prstClr val="black"/>
                </a:solidFill>
                <a:latin typeface="+mj-lt"/>
                <a:cs typeface="Arial" charset="0"/>
              </a:rPr>
              <a:t>Mainstreaming </a:t>
            </a:r>
          </a:p>
          <a:p>
            <a:pPr marL="342900" indent="-342900" algn="ctr" fontAlgn="auto">
              <a:spcBef>
                <a:spcPts val="0"/>
              </a:spcBef>
              <a:spcAft>
                <a:spcPts val="0"/>
              </a:spcAft>
              <a:defRPr/>
            </a:pPr>
            <a:r>
              <a:rPr lang="en-US" sz="2000" b="1" dirty="0">
                <a:solidFill>
                  <a:prstClr val="black"/>
                </a:solidFill>
                <a:latin typeface="+mj-lt"/>
                <a:cs typeface="Arial" charset="0"/>
              </a:rPr>
              <a:t>DRR and CCA</a:t>
            </a:r>
            <a:endParaRPr lang="en-GB" sz="2000" b="1" dirty="0">
              <a:solidFill>
                <a:prstClr val="black"/>
              </a:solidFill>
              <a:latin typeface="+mj-lt"/>
              <a:cs typeface="Arial" charset="0"/>
            </a:endParaRPr>
          </a:p>
        </p:txBody>
      </p:sp>
      <p:sp>
        <p:nvSpPr>
          <p:cNvPr id="28" name="TextBox 27"/>
          <p:cNvSpPr txBox="1"/>
          <p:nvPr/>
        </p:nvSpPr>
        <p:spPr>
          <a:xfrm>
            <a:off x="-11113" y="2905125"/>
            <a:ext cx="2514601" cy="1016000"/>
          </a:xfrm>
          <a:prstGeom prst="rect">
            <a:avLst/>
          </a:prstGeom>
          <a:noFill/>
        </p:spPr>
        <p:txBody>
          <a:bodyPr>
            <a:spAutoFit/>
          </a:bodyPr>
          <a:lstStyle/>
          <a:p>
            <a:pPr algn="ctr" fontAlgn="auto">
              <a:spcBef>
                <a:spcPts val="0"/>
              </a:spcBef>
              <a:spcAft>
                <a:spcPts val="0"/>
              </a:spcAft>
              <a:defRPr/>
            </a:pPr>
            <a:r>
              <a:rPr lang="en-GB" sz="2000" b="1" dirty="0">
                <a:solidFill>
                  <a:prstClr val="black"/>
                </a:solidFill>
                <a:latin typeface="+mj-lt"/>
                <a:cs typeface="Arial" charset="0"/>
              </a:rPr>
              <a:t>Community level </a:t>
            </a:r>
          </a:p>
          <a:p>
            <a:pPr algn="ctr" fontAlgn="auto">
              <a:spcBef>
                <a:spcPts val="0"/>
              </a:spcBef>
              <a:spcAft>
                <a:spcPts val="0"/>
              </a:spcAft>
              <a:defRPr/>
            </a:pPr>
            <a:r>
              <a:rPr lang="en-GB" sz="2000" b="1" dirty="0">
                <a:solidFill>
                  <a:prstClr val="black"/>
                </a:solidFill>
                <a:latin typeface="+mj-lt"/>
                <a:cs typeface="Arial" charset="0"/>
              </a:rPr>
              <a:t>Climate Change Adaptation</a:t>
            </a:r>
          </a:p>
        </p:txBody>
      </p:sp>
      <p:sp>
        <p:nvSpPr>
          <p:cNvPr id="11" name="Rounded Rectangle 10"/>
          <p:cNvSpPr/>
          <p:nvPr/>
        </p:nvSpPr>
        <p:spPr>
          <a:xfrm>
            <a:off x="7162800" y="1447800"/>
            <a:ext cx="1905000" cy="457200"/>
          </a:xfrm>
          <a:prstGeom prst="roundRect">
            <a:avLst/>
          </a:prstGeom>
          <a:solidFill>
            <a:srgbClr val="FFC000"/>
          </a:solidFill>
          <a:ln>
            <a:noFill/>
          </a:ln>
          <a:effectLst/>
        </p:spPr>
        <p:style>
          <a:lnRef idx="3">
            <a:schemeClr val="lt1"/>
          </a:lnRef>
          <a:fillRef idx="1">
            <a:schemeClr val="accent2"/>
          </a:fillRef>
          <a:effectRef idx="1">
            <a:schemeClr val="accent2"/>
          </a:effectRef>
          <a:fontRef idx="minor">
            <a:schemeClr val="lt1"/>
          </a:fontRef>
        </p:style>
        <p:txBody>
          <a:bodyPr anchor="ctr"/>
          <a:lstStyle/>
          <a:p>
            <a:pPr algn="ctr" fontAlgn="auto">
              <a:spcBef>
                <a:spcPts val="0"/>
              </a:spcBef>
              <a:spcAft>
                <a:spcPts val="0"/>
              </a:spcAft>
              <a:defRPr/>
            </a:pPr>
            <a:endParaRPr lang="en-US" sz="1400" dirty="0">
              <a:solidFill>
                <a:schemeClr val="tx1"/>
              </a:solidFill>
              <a:latin typeface="+mj-lt"/>
            </a:endParaRPr>
          </a:p>
          <a:p>
            <a:pPr algn="ctr" fontAlgn="auto">
              <a:spcBef>
                <a:spcPts val="0"/>
              </a:spcBef>
              <a:spcAft>
                <a:spcPts val="0"/>
              </a:spcAft>
              <a:defRPr/>
            </a:pPr>
            <a:r>
              <a:rPr lang="en-US" sz="1400" b="1" dirty="0">
                <a:solidFill>
                  <a:schemeClr val="tx1"/>
                </a:solidFill>
                <a:latin typeface="+mj-lt"/>
              </a:rPr>
              <a:t>MODMR</a:t>
            </a:r>
          </a:p>
          <a:p>
            <a:pPr algn="ctr" fontAlgn="auto">
              <a:spcBef>
                <a:spcPts val="0"/>
              </a:spcBef>
              <a:spcAft>
                <a:spcPts val="0"/>
              </a:spcAft>
              <a:defRPr/>
            </a:pPr>
            <a:r>
              <a:rPr lang="en-US" sz="1400" dirty="0">
                <a:solidFill>
                  <a:schemeClr val="tx1"/>
                </a:solidFill>
                <a:latin typeface="+mj-lt"/>
              </a:rPr>
              <a:t>DDM</a:t>
            </a:r>
          </a:p>
          <a:p>
            <a:pPr algn="ctr" fontAlgn="auto">
              <a:spcBef>
                <a:spcPts val="0"/>
              </a:spcBef>
              <a:spcAft>
                <a:spcPts val="0"/>
              </a:spcAft>
              <a:defRPr/>
            </a:pPr>
            <a:endParaRPr lang="en-US" sz="1400" dirty="0">
              <a:solidFill>
                <a:schemeClr val="tx1"/>
              </a:solidFill>
              <a:latin typeface="+mj-lt"/>
            </a:endParaRPr>
          </a:p>
        </p:txBody>
      </p:sp>
      <p:sp>
        <p:nvSpPr>
          <p:cNvPr id="12" name="Rounded Rectangle 11"/>
          <p:cNvSpPr/>
          <p:nvPr/>
        </p:nvSpPr>
        <p:spPr>
          <a:xfrm>
            <a:off x="7162800" y="2108200"/>
            <a:ext cx="1905000" cy="457200"/>
          </a:xfrm>
          <a:prstGeom prst="roundRect">
            <a:avLst/>
          </a:prstGeom>
          <a:solidFill>
            <a:srgbClr val="FFC000"/>
          </a:solidFill>
          <a:ln>
            <a:noFill/>
          </a:ln>
          <a:effectLst/>
        </p:spPr>
        <p:style>
          <a:lnRef idx="3">
            <a:schemeClr val="lt1"/>
          </a:lnRef>
          <a:fillRef idx="1">
            <a:schemeClr val="accent2"/>
          </a:fillRef>
          <a:effectRef idx="1">
            <a:schemeClr val="accent2"/>
          </a:effectRef>
          <a:fontRef idx="minor">
            <a:schemeClr val="lt1"/>
          </a:fontRef>
        </p:style>
        <p:txBody>
          <a:bodyPr anchor="ctr"/>
          <a:lstStyle/>
          <a:p>
            <a:pPr algn="ctr" fontAlgn="auto">
              <a:spcBef>
                <a:spcPts val="0"/>
              </a:spcBef>
              <a:spcAft>
                <a:spcPts val="0"/>
              </a:spcAft>
              <a:defRPr/>
            </a:pPr>
            <a:endParaRPr lang="en-US" sz="1400" dirty="0">
              <a:solidFill>
                <a:schemeClr val="tx1"/>
              </a:solidFill>
              <a:latin typeface="+mj-lt"/>
            </a:endParaRPr>
          </a:p>
          <a:p>
            <a:pPr algn="ctr" fontAlgn="auto">
              <a:spcBef>
                <a:spcPts val="0"/>
              </a:spcBef>
              <a:spcAft>
                <a:spcPts val="0"/>
              </a:spcAft>
              <a:defRPr/>
            </a:pPr>
            <a:r>
              <a:rPr lang="en-US" sz="1400" b="1" dirty="0">
                <a:solidFill>
                  <a:schemeClr val="tx1"/>
                </a:solidFill>
                <a:latin typeface="+mj-lt"/>
              </a:rPr>
              <a:t>PARTNER</a:t>
            </a:r>
          </a:p>
          <a:p>
            <a:pPr algn="ctr" fontAlgn="auto">
              <a:spcBef>
                <a:spcPts val="0"/>
              </a:spcBef>
              <a:spcAft>
                <a:spcPts val="0"/>
              </a:spcAft>
              <a:defRPr/>
            </a:pPr>
            <a:r>
              <a:rPr lang="en-US" sz="1200" dirty="0">
                <a:solidFill>
                  <a:schemeClr val="tx1"/>
                </a:solidFill>
                <a:latin typeface="+mj-lt"/>
              </a:rPr>
              <a:t>DEPTS / MINS</a:t>
            </a:r>
          </a:p>
          <a:p>
            <a:pPr algn="ctr" fontAlgn="auto">
              <a:spcBef>
                <a:spcPts val="0"/>
              </a:spcBef>
              <a:spcAft>
                <a:spcPts val="0"/>
              </a:spcAft>
              <a:defRPr/>
            </a:pPr>
            <a:endParaRPr lang="en-US" sz="1400" dirty="0">
              <a:solidFill>
                <a:schemeClr val="tx1"/>
              </a:solidFill>
              <a:latin typeface="+mj-lt"/>
            </a:endParaRPr>
          </a:p>
        </p:txBody>
      </p:sp>
      <p:sp>
        <p:nvSpPr>
          <p:cNvPr id="13" name="Rounded Rectangle 12"/>
          <p:cNvSpPr/>
          <p:nvPr/>
        </p:nvSpPr>
        <p:spPr>
          <a:xfrm>
            <a:off x="7162800" y="2743200"/>
            <a:ext cx="1905000" cy="457200"/>
          </a:xfrm>
          <a:prstGeom prst="roundRect">
            <a:avLst/>
          </a:prstGeom>
          <a:solidFill>
            <a:srgbClr val="FFC000"/>
          </a:solidFill>
          <a:ln>
            <a:noFill/>
          </a:ln>
          <a:effectLst/>
        </p:spPr>
        <p:style>
          <a:lnRef idx="3">
            <a:schemeClr val="lt1"/>
          </a:lnRef>
          <a:fillRef idx="1">
            <a:schemeClr val="accent2"/>
          </a:fillRef>
          <a:effectRef idx="1">
            <a:schemeClr val="accent2"/>
          </a:effectRef>
          <a:fontRef idx="minor">
            <a:schemeClr val="lt1"/>
          </a:fontRef>
        </p:style>
        <p:txBody>
          <a:bodyPr anchor="ctr"/>
          <a:lstStyle/>
          <a:p>
            <a:pPr algn="ctr">
              <a:defRPr/>
            </a:pPr>
            <a:endParaRPr lang="en-US" sz="1400" b="1">
              <a:solidFill>
                <a:schemeClr val="tx1"/>
              </a:solidFill>
              <a:cs typeface="Arial" charset="0"/>
            </a:endParaRPr>
          </a:p>
          <a:p>
            <a:pPr algn="ctr">
              <a:defRPr/>
            </a:pPr>
            <a:r>
              <a:rPr lang="en-US" sz="1400" b="1">
                <a:solidFill>
                  <a:schemeClr val="tx1"/>
                </a:solidFill>
                <a:cs typeface="Arial" charset="0"/>
              </a:rPr>
              <a:t>DMCs</a:t>
            </a:r>
          </a:p>
          <a:p>
            <a:pPr algn="ctr">
              <a:defRPr/>
            </a:pPr>
            <a:r>
              <a:rPr lang="en-US" sz="1200" b="1">
                <a:solidFill>
                  <a:schemeClr val="tx1"/>
                </a:solidFill>
                <a:cs typeface="Arial" charset="0"/>
              </a:rPr>
              <a:t>LOC. ADMINS</a:t>
            </a:r>
          </a:p>
          <a:p>
            <a:pPr algn="ctr">
              <a:defRPr/>
            </a:pPr>
            <a:endParaRPr lang="en-US" sz="1400">
              <a:solidFill>
                <a:schemeClr val="tx1"/>
              </a:solidFill>
              <a:cs typeface="Arial" charset="0"/>
            </a:endParaRPr>
          </a:p>
        </p:txBody>
      </p:sp>
      <p:sp>
        <p:nvSpPr>
          <p:cNvPr id="14" name="Rounded Rectangle 13"/>
          <p:cNvSpPr/>
          <p:nvPr/>
        </p:nvSpPr>
        <p:spPr>
          <a:xfrm>
            <a:off x="7162800" y="3429000"/>
            <a:ext cx="1905000" cy="457200"/>
          </a:xfrm>
          <a:prstGeom prst="roundRect">
            <a:avLst/>
          </a:prstGeom>
          <a:solidFill>
            <a:srgbClr val="FFC000"/>
          </a:solidFill>
          <a:ln>
            <a:noFill/>
          </a:ln>
          <a:effectLst/>
        </p:spPr>
        <p:style>
          <a:lnRef idx="3">
            <a:schemeClr val="lt1"/>
          </a:lnRef>
          <a:fillRef idx="1">
            <a:schemeClr val="accent2"/>
          </a:fillRef>
          <a:effectRef idx="1">
            <a:schemeClr val="accent2"/>
          </a:effectRef>
          <a:fontRef idx="minor">
            <a:schemeClr val="lt1"/>
          </a:fontRef>
        </p:style>
        <p:txBody>
          <a:bodyPr anchor="ctr"/>
          <a:lstStyle/>
          <a:p>
            <a:pPr algn="ctr" fontAlgn="auto">
              <a:spcBef>
                <a:spcPts val="0"/>
              </a:spcBef>
              <a:spcAft>
                <a:spcPts val="0"/>
              </a:spcAft>
              <a:defRPr/>
            </a:pPr>
            <a:endParaRPr lang="en-US" sz="1400" dirty="0">
              <a:solidFill>
                <a:schemeClr val="tx1"/>
              </a:solidFill>
              <a:latin typeface="+mj-lt"/>
            </a:endParaRPr>
          </a:p>
          <a:p>
            <a:pPr algn="ctr" fontAlgn="auto">
              <a:spcBef>
                <a:spcPts val="0"/>
              </a:spcBef>
              <a:spcAft>
                <a:spcPts val="0"/>
              </a:spcAft>
              <a:defRPr/>
            </a:pPr>
            <a:r>
              <a:rPr lang="en-US" sz="1400" b="1" dirty="0">
                <a:solidFill>
                  <a:schemeClr val="tx1"/>
                </a:solidFill>
                <a:latin typeface="+mj-lt"/>
              </a:rPr>
              <a:t>MSU</a:t>
            </a:r>
          </a:p>
          <a:p>
            <a:pPr algn="ctr" fontAlgn="auto">
              <a:spcBef>
                <a:spcPts val="0"/>
              </a:spcBef>
              <a:spcAft>
                <a:spcPts val="0"/>
              </a:spcAft>
              <a:defRPr/>
            </a:pPr>
            <a:r>
              <a:rPr lang="en-US" sz="1200" b="1" dirty="0">
                <a:solidFill>
                  <a:schemeClr val="tx1"/>
                </a:solidFill>
                <a:latin typeface="+mj-lt"/>
              </a:rPr>
              <a:t>UNDP</a:t>
            </a:r>
            <a:endParaRPr lang="en-US" sz="1200" dirty="0">
              <a:solidFill>
                <a:schemeClr val="tx1"/>
              </a:solidFill>
              <a:latin typeface="+mj-lt"/>
            </a:endParaRPr>
          </a:p>
          <a:p>
            <a:pPr algn="ctr" fontAlgn="auto">
              <a:spcBef>
                <a:spcPts val="0"/>
              </a:spcBef>
              <a:spcAft>
                <a:spcPts val="0"/>
              </a:spcAft>
              <a:defRPr/>
            </a:pPr>
            <a:endParaRPr lang="en-US" sz="1400" dirty="0">
              <a:solidFill>
                <a:schemeClr val="tx1"/>
              </a:solidFill>
              <a:latin typeface="+mj-lt"/>
            </a:endParaRPr>
          </a:p>
        </p:txBody>
      </p:sp>
      <p:sp>
        <p:nvSpPr>
          <p:cNvPr id="15" name="Rounded Rectangle 14"/>
          <p:cNvSpPr/>
          <p:nvPr/>
        </p:nvSpPr>
        <p:spPr>
          <a:xfrm>
            <a:off x="7162800" y="4089400"/>
            <a:ext cx="1905000" cy="457200"/>
          </a:xfrm>
          <a:prstGeom prst="roundRect">
            <a:avLst/>
          </a:prstGeom>
          <a:solidFill>
            <a:srgbClr val="FFC000"/>
          </a:solidFill>
          <a:ln>
            <a:noFill/>
          </a:ln>
          <a:effectLst/>
        </p:spPr>
        <p:style>
          <a:lnRef idx="3">
            <a:schemeClr val="lt1"/>
          </a:lnRef>
          <a:fillRef idx="1">
            <a:schemeClr val="accent2"/>
          </a:fillRef>
          <a:effectRef idx="1">
            <a:schemeClr val="accent2"/>
          </a:effectRef>
          <a:fontRef idx="minor">
            <a:schemeClr val="lt1"/>
          </a:fontRef>
        </p:style>
        <p:txBody>
          <a:bodyPr anchor="ctr"/>
          <a:lstStyle/>
          <a:p>
            <a:pPr algn="ctr" fontAlgn="auto">
              <a:spcBef>
                <a:spcPts val="0"/>
              </a:spcBef>
              <a:spcAft>
                <a:spcPts val="0"/>
              </a:spcAft>
              <a:defRPr/>
            </a:pPr>
            <a:endParaRPr lang="en-US" sz="1400" dirty="0">
              <a:solidFill>
                <a:schemeClr val="tx1"/>
              </a:solidFill>
              <a:latin typeface="+mj-lt"/>
            </a:endParaRPr>
          </a:p>
          <a:p>
            <a:pPr algn="ctr" fontAlgn="auto">
              <a:spcBef>
                <a:spcPts val="0"/>
              </a:spcBef>
              <a:spcAft>
                <a:spcPts val="0"/>
              </a:spcAft>
              <a:defRPr/>
            </a:pPr>
            <a:r>
              <a:rPr lang="en-US" sz="1400" b="1" dirty="0">
                <a:solidFill>
                  <a:schemeClr val="tx1"/>
                </a:solidFill>
                <a:latin typeface="+mj-lt"/>
              </a:rPr>
              <a:t>UNIVERSITIES</a:t>
            </a:r>
          </a:p>
          <a:p>
            <a:pPr algn="ctr" fontAlgn="auto">
              <a:spcBef>
                <a:spcPts val="0"/>
              </a:spcBef>
              <a:spcAft>
                <a:spcPts val="0"/>
              </a:spcAft>
              <a:defRPr/>
            </a:pPr>
            <a:r>
              <a:rPr lang="en-US" sz="1200" b="1" dirty="0">
                <a:solidFill>
                  <a:schemeClr val="tx1"/>
                </a:solidFill>
                <a:latin typeface="+mj-lt"/>
              </a:rPr>
              <a:t>TRG INSTS.</a:t>
            </a:r>
            <a:endParaRPr lang="en-US" sz="1200" dirty="0">
              <a:solidFill>
                <a:schemeClr val="tx1"/>
              </a:solidFill>
              <a:latin typeface="+mj-lt"/>
            </a:endParaRPr>
          </a:p>
          <a:p>
            <a:pPr algn="ctr" fontAlgn="auto">
              <a:spcBef>
                <a:spcPts val="0"/>
              </a:spcBef>
              <a:spcAft>
                <a:spcPts val="0"/>
              </a:spcAft>
              <a:defRPr/>
            </a:pPr>
            <a:endParaRPr lang="en-US" sz="1400" dirty="0">
              <a:solidFill>
                <a:schemeClr val="tx1"/>
              </a:solidFill>
              <a:latin typeface="+mj-lt"/>
            </a:endParaRPr>
          </a:p>
        </p:txBody>
      </p:sp>
      <p:sp>
        <p:nvSpPr>
          <p:cNvPr id="16" name="Rounded Rectangle 15"/>
          <p:cNvSpPr/>
          <p:nvPr/>
        </p:nvSpPr>
        <p:spPr>
          <a:xfrm>
            <a:off x="7162800" y="4749800"/>
            <a:ext cx="1905000" cy="457200"/>
          </a:xfrm>
          <a:prstGeom prst="roundRect">
            <a:avLst/>
          </a:prstGeom>
          <a:solidFill>
            <a:srgbClr val="FFC000"/>
          </a:solidFill>
          <a:ln>
            <a:noFill/>
          </a:ln>
          <a:effectLst/>
        </p:spPr>
        <p:style>
          <a:lnRef idx="3">
            <a:schemeClr val="lt1"/>
          </a:lnRef>
          <a:fillRef idx="1">
            <a:schemeClr val="accent2"/>
          </a:fillRef>
          <a:effectRef idx="1">
            <a:schemeClr val="accent2"/>
          </a:effectRef>
          <a:fontRef idx="minor">
            <a:schemeClr val="lt1"/>
          </a:fontRef>
        </p:style>
        <p:txBody>
          <a:bodyPr anchor="ctr"/>
          <a:lstStyle/>
          <a:p>
            <a:pPr algn="ctr" fontAlgn="auto">
              <a:spcBef>
                <a:spcPts val="0"/>
              </a:spcBef>
              <a:spcAft>
                <a:spcPts val="0"/>
              </a:spcAft>
              <a:defRPr/>
            </a:pPr>
            <a:endParaRPr lang="en-US" sz="1400" dirty="0">
              <a:solidFill>
                <a:schemeClr val="tx1"/>
              </a:solidFill>
              <a:latin typeface="+mj-lt"/>
            </a:endParaRPr>
          </a:p>
          <a:p>
            <a:pPr algn="ctr" fontAlgn="auto">
              <a:spcBef>
                <a:spcPts val="0"/>
              </a:spcBef>
              <a:spcAft>
                <a:spcPts val="0"/>
              </a:spcAft>
              <a:defRPr/>
            </a:pPr>
            <a:r>
              <a:rPr lang="en-US" sz="1400" b="1" dirty="0">
                <a:solidFill>
                  <a:schemeClr val="tx1"/>
                </a:solidFill>
                <a:latin typeface="+mj-lt"/>
              </a:rPr>
              <a:t>NGOS</a:t>
            </a:r>
          </a:p>
          <a:p>
            <a:pPr algn="ctr" fontAlgn="auto">
              <a:spcBef>
                <a:spcPts val="0"/>
              </a:spcBef>
              <a:spcAft>
                <a:spcPts val="0"/>
              </a:spcAft>
              <a:defRPr/>
            </a:pPr>
            <a:r>
              <a:rPr lang="en-US" sz="1200" b="1" dirty="0">
                <a:solidFill>
                  <a:schemeClr val="tx1"/>
                </a:solidFill>
                <a:latin typeface="+mj-lt"/>
              </a:rPr>
              <a:t>CIVIL SOCIETY</a:t>
            </a:r>
            <a:endParaRPr lang="en-US" sz="1200" dirty="0">
              <a:solidFill>
                <a:schemeClr val="tx1"/>
              </a:solidFill>
              <a:latin typeface="+mj-lt"/>
            </a:endParaRPr>
          </a:p>
          <a:p>
            <a:pPr algn="ctr" fontAlgn="auto">
              <a:spcBef>
                <a:spcPts val="0"/>
              </a:spcBef>
              <a:spcAft>
                <a:spcPts val="0"/>
              </a:spcAft>
              <a:defRPr/>
            </a:pPr>
            <a:endParaRPr lang="en-US" sz="1400" dirty="0">
              <a:solidFill>
                <a:schemeClr val="tx1"/>
              </a:solidFill>
              <a:latin typeface="+mj-lt"/>
            </a:endParaRPr>
          </a:p>
        </p:txBody>
      </p:sp>
      <p:sp>
        <p:nvSpPr>
          <p:cNvPr id="18" name="Rounded Rectangle 17"/>
          <p:cNvSpPr/>
          <p:nvPr/>
        </p:nvSpPr>
        <p:spPr>
          <a:xfrm>
            <a:off x="7162800" y="5410200"/>
            <a:ext cx="1905000" cy="457200"/>
          </a:xfrm>
          <a:prstGeom prst="roundRect">
            <a:avLst/>
          </a:prstGeom>
          <a:solidFill>
            <a:srgbClr val="FFC000"/>
          </a:solidFill>
          <a:ln>
            <a:noFill/>
          </a:ln>
          <a:effectLst/>
        </p:spPr>
        <p:style>
          <a:lnRef idx="3">
            <a:schemeClr val="lt1"/>
          </a:lnRef>
          <a:fillRef idx="1">
            <a:schemeClr val="accent2"/>
          </a:fillRef>
          <a:effectRef idx="1">
            <a:schemeClr val="accent2"/>
          </a:effectRef>
          <a:fontRef idx="minor">
            <a:schemeClr val="lt1"/>
          </a:fontRef>
        </p:style>
        <p:txBody>
          <a:bodyPr anchor="ctr"/>
          <a:lstStyle/>
          <a:p>
            <a:pPr algn="ctr" fontAlgn="auto">
              <a:spcBef>
                <a:spcPts val="0"/>
              </a:spcBef>
              <a:spcAft>
                <a:spcPts val="0"/>
              </a:spcAft>
              <a:defRPr/>
            </a:pPr>
            <a:endParaRPr lang="en-US" sz="1400" dirty="0">
              <a:solidFill>
                <a:schemeClr val="tx1"/>
              </a:solidFill>
              <a:latin typeface="+mj-lt"/>
            </a:endParaRPr>
          </a:p>
          <a:p>
            <a:pPr algn="ctr" fontAlgn="auto">
              <a:spcBef>
                <a:spcPts val="0"/>
              </a:spcBef>
              <a:spcAft>
                <a:spcPts val="0"/>
              </a:spcAft>
              <a:defRPr/>
            </a:pPr>
            <a:r>
              <a:rPr lang="en-US" sz="1400" b="1" dirty="0">
                <a:solidFill>
                  <a:schemeClr val="tx1"/>
                </a:solidFill>
                <a:latin typeface="+mj-lt"/>
              </a:rPr>
              <a:t>PRIVATE SECTORS</a:t>
            </a:r>
            <a:endParaRPr lang="en-US" sz="1200" dirty="0">
              <a:solidFill>
                <a:schemeClr val="tx1"/>
              </a:solidFill>
              <a:latin typeface="+mj-lt"/>
            </a:endParaRPr>
          </a:p>
          <a:p>
            <a:pPr algn="ctr" fontAlgn="auto">
              <a:spcBef>
                <a:spcPts val="0"/>
              </a:spcBef>
              <a:spcAft>
                <a:spcPts val="0"/>
              </a:spcAft>
              <a:defRPr/>
            </a:pPr>
            <a:endParaRPr lang="en-US" sz="1400" dirty="0">
              <a:solidFill>
                <a:schemeClr val="tx1"/>
              </a:solidFill>
              <a:latin typeface="+mj-lt"/>
            </a:endParaRPr>
          </a:p>
        </p:txBody>
      </p:sp>
      <p:sp>
        <p:nvSpPr>
          <p:cNvPr id="20" name="Right Brace 19"/>
          <p:cNvSpPr/>
          <p:nvPr/>
        </p:nvSpPr>
        <p:spPr>
          <a:xfrm>
            <a:off x="6346825" y="1371600"/>
            <a:ext cx="457200" cy="4411663"/>
          </a:xfrm>
          <a:prstGeom prst="rightBrace">
            <a:avLst/>
          </a:prstGeom>
          <a:ln w="76200">
            <a:solidFill>
              <a:srgbClr val="00B0F0"/>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21" name="Title 7"/>
          <p:cNvSpPr txBox="1">
            <a:spLocks/>
          </p:cNvSpPr>
          <p:nvPr/>
        </p:nvSpPr>
        <p:spPr bwMode="auto">
          <a:xfrm>
            <a:off x="7086600" y="835025"/>
            <a:ext cx="2057400" cy="457200"/>
          </a:xfrm>
          <a:prstGeom prst="rect">
            <a:avLst/>
          </a:prstGeom>
          <a:solidFill>
            <a:srgbClr val="00B050"/>
          </a:solidFill>
          <a:ln>
            <a:noFill/>
          </a:ln>
          <a:effectLst>
            <a:outerShdw blurRad="50800" dist="38100" dir="5400000" algn="t" rotWithShape="0">
              <a:prstClr val="black">
                <a:alpha val="40000"/>
              </a:prstClr>
            </a:outerShdw>
          </a:effectLst>
          <a:extLst/>
        </p:spPr>
        <p:txBody>
          <a:bodyPr anchor="ct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fontAlgn="auto" hangingPunct="1">
              <a:lnSpc>
                <a:spcPct val="90000"/>
              </a:lnSpc>
              <a:spcBef>
                <a:spcPts val="0"/>
              </a:spcBef>
              <a:spcAft>
                <a:spcPts val="0"/>
              </a:spcAft>
              <a:defRPr/>
            </a:pPr>
            <a:r>
              <a:rPr lang="en-AU" b="1" dirty="0">
                <a:latin typeface="+mj-lt"/>
              </a:rPr>
              <a:t>DELIVERY</a:t>
            </a:r>
          </a:p>
          <a:p>
            <a:pPr algn="ctr" eaLnBrk="1" fontAlgn="auto" hangingPunct="1">
              <a:lnSpc>
                <a:spcPct val="90000"/>
              </a:lnSpc>
              <a:spcBef>
                <a:spcPts val="0"/>
              </a:spcBef>
              <a:spcAft>
                <a:spcPts val="0"/>
              </a:spcAft>
              <a:defRPr/>
            </a:pPr>
            <a:r>
              <a:rPr lang="en-AU" b="1" dirty="0">
                <a:latin typeface="+mj-lt"/>
              </a:rPr>
              <a:t>MECHANISMS</a:t>
            </a:r>
          </a:p>
        </p:txBody>
      </p:sp>
      <p:cxnSp>
        <p:nvCxnSpPr>
          <p:cNvPr id="22" name="Straight Connector 21"/>
          <p:cNvCxnSpPr/>
          <p:nvPr/>
        </p:nvCxnSpPr>
        <p:spPr>
          <a:xfrm>
            <a:off x="0" y="5943600"/>
            <a:ext cx="9144000" cy="0"/>
          </a:xfrm>
          <a:prstGeom prst="line">
            <a:avLst/>
          </a:prstGeom>
        </p:spPr>
        <p:style>
          <a:lnRef idx="1">
            <a:schemeClr val="accent1"/>
          </a:lnRef>
          <a:fillRef idx="0">
            <a:schemeClr val="accent1"/>
          </a:fillRef>
          <a:effectRef idx="0">
            <a:schemeClr val="accent1"/>
          </a:effectRef>
          <a:fontRef idx="minor">
            <a:schemeClr val="tx1"/>
          </a:fontRef>
        </p:style>
      </p:cxnSp>
      <p:pic>
        <p:nvPicPr>
          <p:cNvPr id="29" name="Picture 2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9779" y="6028532"/>
            <a:ext cx="8202109" cy="835509"/>
          </a:xfrm>
          <a:prstGeom prst="rect">
            <a:avLst/>
          </a:prstGeom>
        </p:spPr>
      </p:pic>
    </p:spTree>
    <p:extLst>
      <p:ext uri="{BB962C8B-B14F-4D97-AF65-F5344CB8AC3E}">
        <p14:creationId xmlns:p14="http://schemas.microsoft.com/office/powerpoint/2010/main" val="333487186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900"/>
                                        <p:tgtEl>
                                          <p:spTgt spid="21"/>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2000"/>
                                        <p:tgtEl>
                                          <p:spTgt spid="11"/>
                                        </p:tgtEl>
                                      </p:cBhvr>
                                    </p:animEffect>
                                  </p:childTnLst>
                                </p:cTn>
                              </p:par>
                              <p:par>
                                <p:cTn id="11" presetID="10"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2000"/>
                                        <p:tgtEl>
                                          <p:spTgt spid="12"/>
                                        </p:tgtEl>
                                      </p:cBhvr>
                                    </p:animEffect>
                                  </p:childTnLst>
                                </p:cTn>
                              </p:par>
                              <p:par>
                                <p:cTn id="14" presetID="10" presetClass="entr" presetSubtype="0" fill="hold"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2000"/>
                                        <p:tgtEl>
                                          <p:spTgt spid="13"/>
                                        </p:tgtEl>
                                      </p:cBhvr>
                                    </p:animEffect>
                                  </p:childTnLst>
                                </p:cTn>
                              </p:par>
                              <p:par>
                                <p:cTn id="17" presetID="10" presetClass="entr" presetSubtype="0"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2000"/>
                                        <p:tgtEl>
                                          <p:spTgt spid="14"/>
                                        </p:tgtEl>
                                      </p:cBhvr>
                                    </p:animEffect>
                                  </p:childTnLst>
                                </p:cTn>
                              </p:par>
                              <p:par>
                                <p:cTn id="20" presetID="10" presetClass="entr" presetSubtype="0" fill="hold" nodeType="with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2000"/>
                                        <p:tgtEl>
                                          <p:spTgt spid="15"/>
                                        </p:tgtEl>
                                      </p:cBhvr>
                                    </p:animEffect>
                                  </p:childTnLst>
                                </p:cTn>
                              </p:par>
                              <p:par>
                                <p:cTn id="23" presetID="10" presetClass="entr" presetSubtype="0" fill="hold" nodeType="with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2000"/>
                                        <p:tgtEl>
                                          <p:spTgt spid="16"/>
                                        </p:tgtEl>
                                      </p:cBhvr>
                                    </p:animEffect>
                                  </p:childTnLst>
                                </p:cTn>
                              </p:par>
                              <p:par>
                                <p:cTn id="26" presetID="10" presetClass="entr" presetSubtype="0" fill="hold" nodeType="with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2000"/>
                                        <p:tgtEl>
                                          <p:spTgt spid="18"/>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2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54" y="0"/>
            <a:ext cx="9285157" cy="1076352"/>
          </a:xfrm>
          <a:prstGeom prst="rect">
            <a:avLst/>
          </a:prstGeom>
        </p:spPr>
      </p:pic>
      <p:sp>
        <p:nvSpPr>
          <p:cNvPr id="2" name="Rectangle 1"/>
          <p:cNvSpPr/>
          <p:nvPr/>
        </p:nvSpPr>
        <p:spPr>
          <a:xfrm>
            <a:off x="685800" y="304800"/>
            <a:ext cx="7086600" cy="5170488"/>
          </a:xfrm>
          <a:prstGeom prst="rect">
            <a:avLst/>
          </a:prstGeom>
        </p:spPr>
        <p:txBody>
          <a:bodyPr>
            <a:spAutoFit/>
          </a:bodyPr>
          <a:lstStyle/>
          <a:p>
            <a:pPr>
              <a:defRPr/>
            </a:pPr>
            <a:endParaRPr lang="en-US" sz="2000" b="1" dirty="0">
              <a:latin typeface="Arial" charset="0"/>
              <a:cs typeface="Arial" charset="0"/>
            </a:endParaRPr>
          </a:p>
          <a:p>
            <a:pPr marL="285750" indent="-285750">
              <a:buFont typeface="Arial" pitchFamily="34" charset="0"/>
              <a:buChar char="•"/>
              <a:defRPr/>
            </a:pPr>
            <a:r>
              <a:rPr lang="en-US" sz="2000" dirty="0">
                <a:latin typeface="Arial" charset="0"/>
                <a:cs typeface="Arial" charset="0"/>
              </a:rPr>
              <a:t>Every year, hundreds of Bangladeshi fishermen die at sea or disappear while fishing in the Bay of Bengal due to natural disasters. </a:t>
            </a:r>
          </a:p>
          <a:p>
            <a:pPr marL="285750" indent="-285750">
              <a:buFont typeface="Arial" pitchFamily="34" charset="0"/>
              <a:buChar char="•"/>
              <a:defRPr/>
            </a:pPr>
            <a:endParaRPr lang="en-US" sz="2000" dirty="0">
              <a:latin typeface="Arial" charset="0"/>
              <a:cs typeface="Arial" charset="0"/>
            </a:endParaRPr>
          </a:p>
          <a:p>
            <a:pPr marL="285750" indent="-285750">
              <a:buFont typeface="Arial" pitchFamily="34" charset="0"/>
              <a:buChar char="•"/>
              <a:defRPr/>
            </a:pPr>
            <a:r>
              <a:rPr lang="en-US" sz="2000" dirty="0">
                <a:latin typeface="Arial" charset="0"/>
                <a:cs typeface="Arial" charset="0"/>
              </a:rPr>
              <a:t>Above 4,000 deaths from more than 500 passenger launch accidents in last 38 years in Bangladesh. </a:t>
            </a:r>
          </a:p>
          <a:p>
            <a:pPr marL="285750" indent="-285750">
              <a:buFont typeface="Arial" pitchFamily="34" charset="0"/>
              <a:buChar char="•"/>
              <a:defRPr/>
            </a:pPr>
            <a:endParaRPr lang="en-US" sz="2000" dirty="0">
              <a:latin typeface="Arial" charset="0"/>
              <a:cs typeface="Arial" charset="0"/>
            </a:endParaRPr>
          </a:p>
          <a:p>
            <a:pPr marL="285750" indent="-285750">
              <a:buFont typeface="Arial" pitchFamily="34" charset="0"/>
              <a:buChar char="•"/>
              <a:defRPr/>
            </a:pPr>
            <a:r>
              <a:rPr lang="en-US" sz="2000" dirty="0">
                <a:latin typeface="Arial" charset="0"/>
                <a:cs typeface="Arial" charset="0"/>
              </a:rPr>
              <a:t>During natural disasters during 1980-2010, about 191,836 people died in Bangladesh and economic damage per year due to natural disasters was 0.55 billion US dollar.</a:t>
            </a:r>
          </a:p>
          <a:p>
            <a:pPr>
              <a:defRPr/>
            </a:pPr>
            <a:endParaRPr lang="en-US" sz="2000" b="1" dirty="0">
              <a:latin typeface="Arial" charset="0"/>
              <a:cs typeface="Arial" charset="0"/>
            </a:endParaRPr>
          </a:p>
          <a:p>
            <a:pPr>
              <a:defRPr/>
            </a:pPr>
            <a:endParaRPr lang="en-US" b="1" dirty="0">
              <a:latin typeface="Arial" charset="0"/>
              <a:cs typeface="Arial" charset="0"/>
            </a:endParaRPr>
          </a:p>
          <a:p>
            <a:pPr>
              <a:defRPr/>
            </a:pPr>
            <a:r>
              <a:rPr lang="en-US" sz="2400" b="1" i="1" dirty="0">
                <a:solidFill>
                  <a:srgbClr val="0066FF"/>
                </a:solidFill>
                <a:latin typeface="Arial" charset="0"/>
                <a:cs typeface="Arial" charset="0"/>
              </a:rPr>
              <a:t>Many of these deaths and economic loss could be averted if early warning system is strengthened and followed by all concerned. </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9779" y="6028532"/>
            <a:ext cx="8202109" cy="835509"/>
          </a:xfrm>
          <a:prstGeom prst="rect">
            <a:avLst/>
          </a:prstGeom>
        </p:spPr>
      </p:pic>
    </p:spTree>
    <p:extLst>
      <p:ext uri="{BB962C8B-B14F-4D97-AF65-F5344CB8AC3E}">
        <p14:creationId xmlns:p14="http://schemas.microsoft.com/office/powerpoint/2010/main" val="351275470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54" y="0"/>
            <a:ext cx="9285157" cy="1076352"/>
          </a:xfrm>
          <a:prstGeom prst="rect">
            <a:avLst/>
          </a:prstGeom>
        </p:spPr>
      </p:pic>
      <p:sp>
        <p:nvSpPr>
          <p:cNvPr id="12290" name="Rectangle 1"/>
          <p:cNvSpPr>
            <a:spLocks noChangeArrowheads="1"/>
          </p:cNvSpPr>
          <p:nvPr/>
        </p:nvSpPr>
        <p:spPr bwMode="auto">
          <a:xfrm>
            <a:off x="381000" y="3352800"/>
            <a:ext cx="762000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2400" b="1" i="1"/>
              <a:t>Recent tragic capsize of Pinak-6 launch: </a:t>
            </a:r>
          </a:p>
          <a:p>
            <a:pPr eaLnBrk="1" hangingPunct="1"/>
            <a:endParaRPr lang="en-US" altLang="en-US" sz="2400" b="1"/>
          </a:p>
          <a:p>
            <a:pPr eaLnBrk="1" hangingPunct="1"/>
            <a:r>
              <a:rPr lang="en-US" altLang="en-US" sz="2400"/>
              <a:t>Overloading was big reason. Also, on the tragic day Pinak-6 violated a ban on launches from sailing when there was a cautionary signal number-3 for rivers hoisted by Bangladesh Meteorological Department.</a:t>
            </a:r>
          </a:p>
        </p:txBody>
      </p:sp>
      <p:pic>
        <p:nvPicPr>
          <p:cNvPr id="12291" name="Picture 2" descr="C:\Users\Monjur\Desktop\IVR text\Pinak.jpg"/>
          <p:cNvPicPr>
            <a:picLocks noChangeAspect="1" noChangeArrowheads="1"/>
          </p:cNvPicPr>
          <p:nvPr/>
        </p:nvPicPr>
        <p:blipFill>
          <a:blip r:embed="rId3">
            <a:extLst>
              <a:ext uri="{28A0092B-C50C-407E-A947-70E740481C1C}">
                <a14:useLocalDpi xmlns:a14="http://schemas.microsoft.com/office/drawing/2010/main" val="0"/>
              </a:ext>
            </a:extLst>
          </a:blip>
          <a:srcRect l="-143" t="4993" r="2" b="12016"/>
          <a:stretch>
            <a:fillRect/>
          </a:stretch>
        </p:blipFill>
        <p:spPr bwMode="auto">
          <a:xfrm>
            <a:off x="1447800" y="390525"/>
            <a:ext cx="5002213" cy="273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9779" y="6028532"/>
            <a:ext cx="8202109" cy="835509"/>
          </a:xfrm>
          <a:prstGeom prst="rect">
            <a:avLst/>
          </a:prstGeom>
        </p:spPr>
      </p:pic>
    </p:spTree>
    <p:extLst>
      <p:ext uri="{BB962C8B-B14F-4D97-AF65-F5344CB8AC3E}">
        <p14:creationId xmlns:p14="http://schemas.microsoft.com/office/powerpoint/2010/main" val="131308654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54" y="0"/>
            <a:ext cx="9285157" cy="1076352"/>
          </a:xfrm>
          <a:prstGeom prst="rect">
            <a:avLst/>
          </a:prstGeom>
        </p:spPr>
      </p:pic>
      <p:sp>
        <p:nvSpPr>
          <p:cNvPr id="13314" name="Rectangle 1"/>
          <p:cNvSpPr>
            <a:spLocks noChangeArrowheads="1"/>
          </p:cNvSpPr>
          <p:nvPr/>
        </p:nvSpPr>
        <p:spPr bwMode="auto">
          <a:xfrm>
            <a:off x="647700" y="2209800"/>
            <a:ext cx="7924800"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a:p>
            <a:pPr eaLnBrk="1" hangingPunct="1"/>
            <a:r>
              <a:rPr lang="en-US" altLang="en-US"/>
              <a:t> </a:t>
            </a:r>
          </a:p>
          <a:p>
            <a:pPr eaLnBrk="1" hangingPunct="1"/>
            <a:endParaRPr lang="en-US" altLang="en-US"/>
          </a:p>
          <a:p>
            <a:pPr eaLnBrk="1" hangingPunct="1"/>
            <a:endParaRPr lang="en-US" altLang="en-US" b="1"/>
          </a:p>
          <a:p>
            <a:pPr eaLnBrk="1" hangingPunct="1"/>
            <a:endParaRPr lang="en-US" altLang="en-US" sz="2400" b="1"/>
          </a:p>
          <a:p>
            <a:pPr eaLnBrk="1" hangingPunct="1"/>
            <a:endParaRPr lang="en-US" altLang="en-US" sz="2000"/>
          </a:p>
          <a:p>
            <a:pPr eaLnBrk="1" hangingPunct="1"/>
            <a:r>
              <a:rPr lang="en-US" altLang="en-US" sz="2000"/>
              <a:t>Accurate and real-time information is urgent for decision making in disaster management. Mobile technology can play a vital role in information sharing for disaster management in Bangladesh because of its high tele-density. Every village  of Bangladesh is under network coverage!</a:t>
            </a:r>
          </a:p>
        </p:txBody>
      </p:sp>
      <p:sp>
        <p:nvSpPr>
          <p:cNvPr id="13315" name="Rectangle 2"/>
          <p:cNvSpPr>
            <a:spLocks noChangeArrowheads="1"/>
          </p:cNvSpPr>
          <p:nvPr/>
        </p:nvSpPr>
        <p:spPr bwMode="auto">
          <a:xfrm>
            <a:off x="571500" y="1676400"/>
            <a:ext cx="76962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a:p>
            <a:pPr eaLnBrk="1" hangingPunct="1"/>
            <a:endParaRPr lang="en-US" altLang="en-US"/>
          </a:p>
          <a:p>
            <a:pPr eaLnBrk="1" hangingPunct="1"/>
            <a:endParaRPr lang="en-US" altLang="en-US"/>
          </a:p>
        </p:txBody>
      </p:sp>
      <p:sp>
        <p:nvSpPr>
          <p:cNvPr id="5" name="Rectangle 4"/>
          <p:cNvSpPr/>
          <p:nvPr/>
        </p:nvSpPr>
        <p:spPr>
          <a:xfrm>
            <a:off x="811213" y="304800"/>
            <a:ext cx="6961187" cy="3232150"/>
          </a:xfrm>
          <a:prstGeom prst="rect">
            <a:avLst/>
          </a:prstGeom>
        </p:spPr>
        <p:style>
          <a:lnRef idx="2">
            <a:schemeClr val="accent1"/>
          </a:lnRef>
          <a:fillRef idx="1">
            <a:schemeClr val="lt1"/>
          </a:fillRef>
          <a:effectRef idx="0">
            <a:schemeClr val="accent1"/>
          </a:effectRef>
          <a:fontRef idx="minor">
            <a:schemeClr val="dk1"/>
          </a:fontRef>
        </p:style>
        <p:txBody>
          <a:bodyPr>
            <a:spAutoFit/>
          </a:bodyPr>
          <a:lstStyle/>
          <a:p>
            <a:pPr>
              <a:defRPr/>
            </a:pPr>
            <a:r>
              <a:rPr lang="en-US" sz="3200" b="1" dirty="0">
                <a:solidFill>
                  <a:srgbClr val="0066FF"/>
                </a:solidFill>
              </a:rPr>
              <a:t>Need for rapid information flow makes the Perspective:  </a:t>
            </a:r>
          </a:p>
          <a:p>
            <a:pPr>
              <a:defRPr/>
            </a:pPr>
            <a:endParaRPr lang="en-US" sz="2000" b="1" dirty="0"/>
          </a:p>
          <a:p>
            <a:pPr>
              <a:defRPr/>
            </a:pPr>
            <a:r>
              <a:rPr lang="en-US" sz="2000" b="1" dirty="0"/>
              <a:t>Dial 10941 for Emergency Alerts and Warnings</a:t>
            </a:r>
          </a:p>
          <a:p>
            <a:pPr>
              <a:defRPr/>
            </a:pPr>
            <a:r>
              <a:rPr lang="en-US" sz="2000" b="1" dirty="0"/>
              <a:t>                                  </a:t>
            </a:r>
          </a:p>
          <a:p>
            <a:pPr>
              <a:defRPr/>
            </a:pPr>
            <a:endParaRPr lang="en-US" sz="2000" b="1" dirty="0"/>
          </a:p>
          <a:p>
            <a:pPr>
              <a:defRPr/>
            </a:pPr>
            <a:r>
              <a:rPr lang="en-US" sz="2000" b="1" dirty="0"/>
              <a:t>             </a:t>
            </a:r>
          </a:p>
          <a:p>
            <a:pPr>
              <a:defRPr/>
            </a:pPr>
            <a:r>
              <a:rPr lang="en-US" sz="2000" b="1" dirty="0"/>
              <a:t>A milestone in building a disaster and climate resilient Bangladesh</a:t>
            </a:r>
          </a:p>
        </p:txBody>
      </p:sp>
      <p:sp>
        <p:nvSpPr>
          <p:cNvPr id="13317" name="Rectangle 5"/>
          <p:cNvSpPr>
            <a:spLocks noChangeArrowheads="1"/>
          </p:cNvSpPr>
          <p:nvPr/>
        </p:nvSpPr>
        <p:spPr bwMode="auto">
          <a:xfrm>
            <a:off x="838200" y="4495800"/>
            <a:ext cx="7924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a:t>.</a:t>
            </a:r>
          </a:p>
        </p:txBody>
      </p:sp>
      <p:cxnSp>
        <p:nvCxnSpPr>
          <p:cNvPr id="7" name="Straight Arrow Connector 6"/>
          <p:cNvCxnSpPr/>
          <p:nvPr/>
        </p:nvCxnSpPr>
        <p:spPr>
          <a:xfrm>
            <a:off x="3789363" y="1920875"/>
            <a:ext cx="0" cy="82232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9779" y="6028532"/>
            <a:ext cx="8202109" cy="835509"/>
          </a:xfrm>
          <a:prstGeom prst="rect">
            <a:avLst/>
          </a:prstGeom>
        </p:spPr>
      </p:pic>
    </p:spTree>
    <p:extLst>
      <p:ext uri="{BB962C8B-B14F-4D97-AF65-F5344CB8AC3E}">
        <p14:creationId xmlns:p14="http://schemas.microsoft.com/office/powerpoint/2010/main" val="310789853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54" y="0"/>
            <a:ext cx="9285157" cy="1076352"/>
          </a:xfrm>
          <a:prstGeom prst="rect">
            <a:avLst/>
          </a:prstGeom>
        </p:spPr>
      </p:pic>
      <p:sp>
        <p:nvSpPr>
          <p:cNvPr id="14338" name="Rectangle 1"/>
          <p:cNvSpPr>
            <a:spLocks noChangeArrowheads="1"/>
          </p:cNvSpPr>
          <p:nvPr/>
        </p:nvSpPr>
        <p:spPr bwMode="auto">
          <a:xfrm>
            <a:off x="609600" y="914400"/>
            <a:ext cx="6858000" cy="483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2800" b="1"/>
              <a:t>CDMP mandate: </a:t>
            </a:r>
          </a:p>
          <a:p>
            <a:pPr eaLnBrk="1" hangingPunct="1"/>
            <a:endParaRPr lang="en-US" altLang="en-US" sz="2800" b="1"/>
          </a:p>
          <a:p>
            <a:pPr eaLnBrk="1" hangingPunct="1"/>
            <a:r>
              <a:rPr lang="en-US" altLang="en-US" sz="2800"/>
              <a:t>Institutionalize and strengthen national capacity on Disaster Risk Reduction , through partnership with 13 sectoral ministries and department including-</a:t>
            </a:r>
          </a:p>
          <a:p>
            <a:pPr eaLnBrk="1" hangingPunct="1"/>
            <a:endParaRPr lang="en-US" altLang="en-US" sz="2800"/>
          </a:p>
          <a:p>
            <a:pPr eaLnBrk="1" hangingPunct="1"/>
            <a:r>
              <a:rPr lang="en-US" altLang="en-US" sz="2800" i="1"/>
              <a:t>Bangladesh Meteorological Department under the Ministry of Defense-the sole authorized government agency to deliver weather forecast and warning</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9779" y="6028532"/>
            <a:ext cx="8202109" cy="835509"/>
          </a:xfrm>
          <a:prstGeom prst="rect">
            <a:avLst/>
          </a:prstGeom>
        </p:spPr>
      </p:pic>
    </p:spTree>
    <p:extLst>
      <p:ext uri="{BB962C8B-B14F-4D97-AF65-F5344CB8AC3E}">
        <p14:creationId xmlns:p14="http://schemas.microsoft.com/office/powerpoint/2010/main" val="273565753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54" y="0"/>
            <a:ext cx="9285157" cy="1076352"/>
          </a:xfrm>
          <a:prstGeom prst="rect">
            <a:avLst/>
          </a:prstGeom>
        </p:spPr>
      </p:pic>
      <p:sp>
        <p:nvSpPr>
          <p:cNvPr id="2" name="Rectangle 1"/>
          <p:cNvSpPr/>
          <p:nvPr/>
        </p:nvSpPr>
        <p:spPr>
          <a:xfrm>
            <a:off x="381000" y="609600"/>
            <a:ext cx="7239000" cy="6186488"/>
          </a:xfrm>
          <a:prstGeom prst="rect">
            <a:avLst/>
          </a:prstGeom>
        </p:spPr>
        <p:txBody>
          <a:bodyPr>
            <a:spAutoFit/>
          </a:bodyPr>
          <a:lstStyle/>
          <a:p>
            <a:pPr>
              <a:defRPr/>
            </a:pPr>
            <a:r>
              <a:rPr lang="en-US" sz="2000" dirty="0">
                <a:latin typeface="Arial" charset="0"/>
                <a:cs typeface="Arial" charset="0"/>
              </a:rPr>
              <a:t>‘</a:t>
            </a:r>
            <a:r>
              <a:rPr lang="en-US" sz="2000" b="1" dirty="0">
                <a:latin typeface="Arial" charset="0"/>
                <a:cs typeface="Arial" charset="0"/>
              </a:rPr>
              <a:t>National ICT Policy-2009’, ‘National Policy on Disaster Management’ and ‘Standing Orders on Disaster’ support leveraging ICTs to better collaborate with wider groups</a:t>
            </a:r>
          </a:p>
          <a:p>
            <a:pPr>
              <a:defRPr/>
            </a:pPr>
            <a:r>
              <a:rPr lang="en-US" sz="2000" b="1" dirty="0">
                <a:latin typeface="Arial" charset="0"/>
                <a:cs typeface="Arial" charset="0"/>
              </a:rPr>
              <a:t>of stakeholders through-</a:t>
            </a:r>
          </a:p>
          <a:p>
            <a:pPr>
              <a:defRPr/>
            </a:pPr>
            <a:endParaRPr lang="en-US" sz="2000" b="1" dirty="0">
              <a:latin typeface="Arial" charset="0"/>
              <a:cs typeface="Arial" charset="0"/>
            </a:endParaRPr>
          </a:p>
          <a:p>
            <a:pPr marL="285750" indent="-285750">
              <a:buFont typeface="Arial" pitchFamily="34" charset="0"/>
              <a:buChar char="•"/>
              <a:defRPr/>
            </a:pPr>
            <a:r>
              <a:rPr lang="en-US" sz="2000" dirty="0">
                <a:latin typeface="Arial" charset="0"/>
                <a:cs typeface="Arial" charset="0"/>
              </a:rPr>
              <a:t>Protecting citizens from natural disasters through ICT based disaster warning &amp; management technologies</a:t>
            </a:r>
          </a:p>
          <a:p>
            <a:pPr marL="285750" indent="-285750">
              <a:buFont typeface="Arial" pitchFamily="34" charset="0"/>
              <a:buChar char="•"/>
              <a:defRPr/>
            </a:pPr>
            <a:endParaRPr lang="en-US" sz="2000" dirty="0">
              <a:latin typeface="Arial" charset="0"/>
              <a:cs typeface="Arial" charset="0"/>
            </a:endParaRPr>
          </a:p>
          <a:p>
            <a:pPr marL="285750" indent="-285750">
              <a:buFont typeface="Arial" pitchFamily="34" charset="0"/>
              <a:buChar char="•"/>
              <a:defRPr/>
            </a:pPr>
            <a:r>
              <a:rPr lang="en-US" sz="2000" dirty="0">
                <a:latin typeface="Arial" charset="0"/>
                <a:cs typeface="Arial" charset="0"/>
              </a:rPr>
              <a:t>Establishing networks with all the mobile phone companies and use those for speedy dissemination of early warning information to the community </a:t>
            </a:r>
          </a:p>
          <a:p>
            <a:pPr marL="285750" indent="-285750">
              <a:buFont typeface="Arial" pitchFamily="34" charset="0"/>
              <a:buChar char="•"/>
              <a:defRPr/>
            </a:pPr>
            <a:endParaRPr lang="en-US" sz="2000" dirty="0">
              <a:latin typeface="Arial" charset="0"/>
              <a:cs typeface="Arial" charset="0"/>
            </a:endParaRPr>
          </a:p>
          <a:p>
            <a:pPr marL="285750" indent="-285750">
              <a:buFont typeface="Arial" pitchFamily="34" charset="0"/>
              <a:buChar char="•"/>
              <a:defRPr/>
            </a:pPr>
            <a:r>
              <a:rPr lang="en-US" sz="2000" dirty="0">
                <a:latin typeface="Arial" charset="0"/>
                <a:cs typeface="Arial" charset="0"/>
              </a:rPr>
              <a:t>Promoting SMS based disaster warning systems targeted to the population likely to be affected</a:t>
            </a:r>
          </a:p>
          <a:p>
            <a:pPr>
              <a:defRPr/>
            </a:pPr>
            <a:r>
              <a:rPr lang="en-US" sz="2000" dirty="0">
                <a:latin typeface="Arial" charset="0"/>
                <a:cs typeface="Arial" charset="0"/>
              </a:rPr>
              <a:t> </a:t>
            </a:r>
          </a:p>
          <a:p>
            <a:pPr marL="285750" indent="-285750">
              <a:buFont typeface="Arial" pitchFamily="34" charset="0"/>
              <a:buChar char="•"/>
              <a:defRPr/>
            </a:pPr>
            <a:r>
              <a:rPr lang="en-US" sz="2000" dirty="0">
                <a:latin typeface="Arial" charset="0"/>
                <a:cs typeface="Arial" charset="0"/>
              </a:rPr>
              <a:t>Utilizing GIS based systems to monitor flood &amp; cyclone shelters and ensure equitable distribution of relief goods with special focus on the hard to reach areas </a:t>
            </a:r>
          </a:p>
          <a:p>
            <a:pPr marL="285750" indent="-285750">
              <a:buFont typeface="Arial" pitchFamily="34" charset="0"/>
              <a:buChar char="•"/>
              <a:defRPr/>
            </a:pPr>
            <a:endParaRPr lang="en-US" b="1" dirty="0">
              <a:latin typeface="Arial" charset="0"/>
              <a:cs typeface="Arial" charset="0"/>
            </a:endParaRPr>
          </a:p>
          <a:p>
            <a:pPr>
              <a:defRPr/>
            </a:pPr>
            <a:r>
              <a:rPr lang="en-US" b="1" dirty="0">
                <a:latin typeface="Arial" charset="0"/>
                <a:cs typeface="Arial" charset="0"/>
              </a:rPr>
              <a:t> </a:t>
            </a:r>
            <a:endParaRPr lang="en-US" dirty="0">
              <a:latin typeface="Arial" charset="0"/>
              <a:cs typeface="Arial"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9779" y="6028532"/>
            <a:ext cx="8202109" cy="835509"/>
          </a:xfrm>
          <a:prstGeom prst="rect">
            <a:avLst/>
          </a:prstGeom>
        </p:spPr>
      </p:pic>
    </p:spTree>
    <p:extLst>
      <p:ext uri="{BB962C8B-B14F-4D97-AF65-F5344CB8AC3E}">
        <p14:creationId xmlns:p14="http://schemas.microsoft.com/office/powerpoint/2010/main" val="406670253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54" y="0"/>
            <a:ext cx="9285157" cy="1076352"/>
          </a:xfrm>
          <a:prstGeom prst="rect">
            <a:avLst/>
          </a:prstGeom>
        </p:spPr>
      </p:pic>
      <p:sp>
        <p:nvSpPr>
          <p:cNvPr id="2" name="Rectangle 1"/>
          <p:cNvSpPr/>
          <p:nvPr/>
        </p:nvSpPr>
        <p:spPr>
          <a:xfrm>
            <a:off x="715963" y="2209800"/>
            <a:ext cx="7696200" cy="3786188"/>
          </a:xfrm>
          <a:prstGeom prst="rect">
            <a:avLst/>
          </a:prstGeom>
        </p:spPr>
        <p:txBody>
          <a:bodyPr>
            <a:spAutoFit/>
          </a:bodyPr>
          <a:lstStyle/>
          <a:p>
            <a:pPr marL="342900" indent="-342900">
              <a:buFont typeface="Arial" pitchFamily="34" charset="0"/>
              <a:buChar char="•"/>
              <a:defRPr/>
            </a:pPr>
            <a:r>
              <a:rPr lang="en-US" sz="2400" dirty="0">
                <a:latin typeface="Arial" charset="0"/>
                <a:cs typeface="Arial" charset="0"/>
              </a:rPr>
              <a:t>In early 2010, CDMP II piloted the use of mobile technology involving Interactive Voice Response to disseminate weather advisory and disaster early warning alerts in Cox’ Bazaar (coastal area) and </a:t>
            </a:r>
            <a:r>
              <a:rPr lang="en-US" sz="2400" dirty="0" err="1">
                <a:latin typeface="Arial" charset="0"/>
                <a:cs typeface="Arial" charset="0"/>
              </a:rPr>
              <a:t>Sirajganj</a:t>
            </a:r>
            <a:r>
              <a:rPr lang="en-US" sz="2400" dirty="0">
                <a:latin typeface="Arial" charset="0"/>
                <a:cs typeface="Arial" charset="0"/>
              </a:rPr>
              <a:t> (flood prone area).</a:t>
            </a:r>
          </a:p>
          <a:p>
            <a:pPr>
              <a:defRPr/>
            </a:pPr>
            <a:endParaRPr lang="en-US" sz="2400" dirty="0">
              <a:latin typeface="Arial" charset="0"/>
              <a:cs typeface="Arial" charset="0"/>
            </a:endParaRPr>
          </a:p>
          <a:p>
            <a:pPr marL="342900" indent="-342900">
              <a:buFont typeface="Arial" pitchFamily="34" charset="0"/>
              <a:buChar char="•"/>
              <a:defRPr/>
            </a:pPr>
            <a:r>
              <a:rPr lang="en-US" sz="2400" dirty="0">
                <a:latin typeface="Arial" charset="0"/>
                <a:cs typeface="Arial" charset="0"/>
              </a:rPr>
              <a:t>And it is now scaled up to the whole of Bangladesh. </a:t>
            </a:r>
          </a:p>
          <a:p>
            <a:pPr marL="342900" indent="-342900">
              <a:buFont typeface="Arial" pitchFamily="34" charset="0"/>
              <a:buChar char="•"/>
              <a:defRPr/>
            </a:pPr>
            <a:endParaRPr lang="en-US" sz="2400" dirty="0">
              <a:latin typeface="Arial" charset="0"/>
              <a:cs typeface="Arial" charset="0"/>
            </a:endParaRPr>
          </a:p>
          <a:p>
            <a:pPr marL="342900" indent="-342900">
              <a:buFont typeface="Arial" pitchFamily="34" charset="0"/>
              <a:buChar char="•"/>
              <a:defRPr/>
            </a:pPr>
            <a:r>
              <a:rPr lang="en-US" sz="2400" dirty="0">
                <a:latin typeface="Arial" charset="0"/>
                <a:cs typeface="Arial" charset="0"/>
              </a:rPr>
              <a:t>Presently more than 100 million people have access to cell phone based early warning system. </a:t>
            </a:r>
          </a:p>
        </p:txBody>
      </p:sp>
      <p:sp>
        <p:nvSpPr>
          <p:cNvPr id="16387" name="Rectangle 2"/>
          <p:cNvSpPr>
            <a:spLocks noChangeArrowheads="1"/>
          </p:cNvSpPr>
          <p:nvPr/>
        </p:nvSpPr>
        <p:spPr bwMode="auto">
          <a:xfrm>
            <a:off x="609600" y="990600"/>
            <a:ext cx="72390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3200" b="1">
                <a:solidFill>
                  <a:srgbClr val="FF0000"/>
                </a:solidFill>
              </a:rPr>
              <a:t>IVR based Early Warning: How It started with CDMP</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9779" y="6028532"/>
            <a:ext cx="8202109" cy="835509"/>
          </a:xfrm>
          <a:prstGeom prst="rect">
            <a:avLst/>
          </a:prstGeom>
        </p:spPr>
      </p:pic>
    </p:spTree>
    <p:extLst>
      <p:ext uri="{BB962C8B-B14F-4D97-AF65-F5344CB8AC3E}">
        <p14:creationId xmlns:p14="http://schemas.microsoft.com/office/powerpoint/2010/main" val="331375859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54" y="0"/>
            <a:ext cx="9285157" cy="1076352"/>
          </a:xfrm>
          <a:prstGeom prst="rect">
            <a:avLst/>
          </a:prstGeom>
        </p:spPr>
      </p:pic>
      <p:sp>
        <p:nvSpPr>
          <p:cNvPr id="2" name="Rectangle 1"/>
          <p:cNvSpPr/>
          <p:nvPr/>
        </p:nvSpPr>
        <p:spPr>
          <a:xfrm>
            <a:off x="990600" y="914400"/>
            <a:ext cx="6324600" cy="4986338"/>
          </a:xfrm>
          <a:prstGeom prst="rect">
            <a:avLst/>
          </a:prstGeom>
        </p:spPr>
        <p:txBody>
          <a:bodyPr>
            <a:spAutoFit/>
          </a:bodyPr>
          <a:lstStyle/>
          <a:p>
            <a:pPr>
              <a:defRPr/>
            </a:pPr>
            <a:r>
              <a:rPr lang="en-US" sz="3200" i="1" dirty="0">
                <a:latin typeface="Arial" charset="0"/>
                <a:cs typeface="Arial" charset="0"/>
              </a:rPr>
              <a:t>Accessible by dialing </a:t>
            </a:r>
            <a:r>
              <a:rPr lang="en-US" sz="3200" b="1" i="1" dirty="0">
                <a:latin typeface="Arial" charset="0"/>
                <a:cs typeface="Arial" charset="0"/>
              </a:rPr>
              <a:t>‘10941’ </a:t>
            </a:r>
            <a:r>
              <a:rPr lang="en-US" sz="3200" i="1" dirty="0">
                <a:latin typeface="Arial" charset="0"/>
                <a:cs typeface="Arial" charset="0"/>
              </a:rPr>
              <a:t>from all mobile phone operators</a:t>
            </a:r>
          </a:p>
          <a:p>
            <a:pPr>
              <a:defRPr/>
            </a:pPr>
            <a:endParaRPr lang="en-US" dirty="0">
              <a:latin typeface="Arial" charset="0"/>
              <a:cs typeface="Arial" charset="0"/>
            </a:endParaRPr>
          </a:p>
          <a:p>
            <a:pPr>
              <a:defRPr/>
            </a:pPr>
            <a:r>
              <a:rPr lang="en-US" sz="2000" b="1" dirty="0">
                <a:latin typeface="Arial" charset="0"/>
                <a:cs typeface="Arial" charset="0"/>
              </a:rPr>
              <a:t>Features</a:t>
            </a:r>
            <a:r>
              <a:rPr lang="en-US" sz="2000" dirty="0">
                <a:latin typeface="Arial" charset="0"/>
                <a:cs typeface="Arial" charset="0"/>
              </a:rPr>
              <a:t>: </a:t>
            </a:r>
          </a:p>
          <a:p>
            <a:pPr marL="285750" indent="-285750">
              <a:buFont typeface="Arial" pitchFamily="34" charset="0"/>
              <a:buChar char="•"/>
              <a:defRPr/>
            </a:pPr>
            <a:r>
              <a:rPr lang="en-GB" sz="2000" dirty="0">
                <a:latin typeface="Arial" charset="0"/>
                <a:cs typeface="Arial" charset="0"/>
              </a:rPr>
              <a:t>Sea bulletins: twice a daily, to help protect the incoming and outgoing fishermen vessels in the Bay of Bengal. (PRESS ONE)</a:t>
            </a:r>
          </a:p>
          <a:p>
            <a:pPr marL="285750" indent="-285750">
              <a:buFont typeface="Arial" pitchFamily="34" charset="0"/>
              <a:buChar char="•"/>
              <a:defRPr/>
            </a:pPr>
            <a:r>
              <a:rPr lang="en-GB" sz="2000" dirty="0">
                <a:latin typeface="Arial" charset="0"/>
                <a:cs typeface="Arial" charset="0"/>
              </a:rPr>
              <a:t>Inland river port warnings, four times daily, for safer river navigation. (PRESS TWO)</a:t>
            </a:r>
            <a:endParaRPr lang="en-US" sz="2000" dirty="0">
              <a:latin typeface="Arial" charset="0"/>
              <a:cs typeface="Arial" charset="0"/>
            </a:endParaRPr>
          </a:p>
          <a:p>
            <a:pPr marL="285750" indent="-285750">
              <a:buFont typeface="Arial" pitchFamily="34" charset="0"/>
              <a:buChar char="•"/>
              <a:defRPr/>
            </a:pPr>
            <a:r>
              <a:rPr lang="en-GB" sz="2000" dirty="0">
                <a:latin typeface="Arial" charset="0"/>
                <a:cs typeface="Arial" charset="0"/>
              </a:rPr>
              <a:t>Weather Forecast including rainfall and temperature for the general public: 24 Hours (PRESS THREE)</a:t>
            </a:r>
          </a:p>
          <a:p>
            <a:pPr marL="285750" indent="-285750">
              <a:buFont typeface="Arial" pitchFamily="34" charset="0"/>
              <a:buChar char="•"/>
              <a:defRPr/>
            </a:pPr>
            <a:r>
              <a:rPr lang="en-GB" sz="2000" dirty="0">
                <a:latin typeface="Arial" charset="0"/>
                <a:cs typeface="Arial" charset="0"/>
              </a:rPr>
              <a:t>Sea port warning: on Cyclone (PRESS FOUR)</a:t>
            </a:r>
          </a:p>
          <a:p>
            <a:pPr marL="285750" indent="-285750">
              <a:buFont typeface="Arial" pitchFamily="34" charset="0"/>
              <a:buChar char="•"/>
              <a:defRPr/>
            </a:pPr>
            <a:r>
              <a:rPr lang="en-GB" sz="2000" dirty="0">
                <a:latin typeface="Arial" charset="0"/>
                <a:cs typeface="Arial" charset="0"/>
              </a:rPr>
              <a:t>Flood warning : (PRESS FIVE)</a:t>
            </a:r>
          </a:p>
          <a:p>
            <a:pPr>
              <a:defRPr/>
            </a:pPr>
            <a:endParaRPr lang="en-GB" dirty="0">
              <a:latin typeface="Arial" charset="0"/>
              <a:cs typeface="Arial" charset="0"/>
            </a:endParaRPr>
          </a:p>
          <a:p>
            <a:pPr>
              <a:defRPr/>
            </a:pPr>
            <a:endParaRPr lang="en-US" dirty="0">
              <a:latin typeface="Arial" charset="0"/>
              <a:cs typeface="Arial"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9779" y="6028532"/>
            <a:ext cx="8202109" cy="835509"/>
          </a:xfrm>
          <a:prstGeom prst="rect">
            <a:avLst/>
          </a:prstGeom>
        </p:spPr>
      </p:pic>
    </p:spTree>
    <p:extLst>
      <p:ext uri="{BB962C8B-B14F-4D97-AF65-F5344CB8AC3E}">
        <p14:creationId xmlns:p14="http://schemas.microsoft.com/office/powerpoint/2010/main" val="32734989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54" y="0"/>
            <a:ext cx="9285157" cy="1076352"/>
          </a:xfrm>
          <a:prstGeom prst="rect">
            <a:avLst/>
          </a:prstGeom>
        </p:spPr>
      </p:pic>
      <p:sp>
        <p:nvSpPr>
          <p:cNvPr id="2" name="Rectangle 1"/>
          <p:cNvSpPr/>
          <p:nvPr/>
        </p:nvSpPr>
        <p:spPr>
          <a:xfrm>
            <a:off x="814388" y="914400"/>
            <a:ext cx="7239000" cy="5324475"/>
          </a:xfrm>
          <a:prstGeom prst="rect">
            <a:avLst/>
          </a:prstGeom>
        </p:spPr>
        <p:txBody>
          <a:bodyPr>
            <a:spAutoFit/>
          </a:bodyPr>
          <a:lstStyle/>
          <a:p>
            <a:pPr algn="ctr">
              <a:defRPr/>
            </a:pPr>
            <a:r>
              <a:rPr lang="en-US" sz="2800" b="1" i="1" dirty="0">
                <a:solidFill>
                  <a:srgbClr val="0066FF"/>
                </a:solidFill>
                <a:latin typeface="Arial" charset="0"/>
                <a:cs typeface="Arial" charset="0"/>
              </a:rPr>
              <a:t>Dialing ‘10941’</a:t>
            </a:r>
          </a:p>
          <a:p>
            <a:pPr algn="ctr">
              <a:defRPr/>
            </a:pPr>
            <a:endParaRPr lang="en-US" sz="2800" dirty="0">
              <a:latin typeface="Arial" charset="0"/>
              <a:cs typeface="Arial" charset="0"/>
            </a:endParaRPr>
          </a:p>
          <a:p>
            <a:pPr marL="285750" indent="-285750">
              <a:buFont typeface="Arial" pitchFamily="34" charset="0"/>
              <a:buChar char="•"/>
              <a:defRPr/>
            </a:pPr>
            <a:r>
              <a:rPr lang="en-US" sz="2800" dirty="0">
                <a:latin typeface="Arial" charset="0"/>
                <a:cs typeface="Arial" charset="0"/>
              </a:rPr>
              <a:t>Operating under Ministry of Disaster Management and Relief</a:t>
            </a:r>
          </a:p>
          <a:p>
            <a:pPr>
              <a:defRPr/>
            </a:pPr>
            <a:endParaRPr lang="en-US" sz="2800" dirty="0">
              <a:latin typeface="Arial" charset="0"/>
              <a:cs typeface="Arial" charset="0"/>
            </a:endParaRPr>
          </a:p>
          <a:p>
            <a:pPr marL="285750" indent="-285750">
              <a:buFont typeface="Arial" pitchFamily="34" charset="0"/>
              <a:buChar char="•"/>
              <a:defRPr/>
            </a:pPr>
            <a:r>
              <a:rPr lang="en-US" sz="2800" dirty="0">
                <a:latin typeface="Arial" charset="0"/>
                <a:cs typeface="Arial" charset="0"/>
              </a:rPr>
              <a:t> 24/7 access to receive updated pre-recorded multi-hazard early warning messages</a:t>
            </a:r>
          </a:p>
          <a:p>
            <a:pPr>
              <a:defRPr/>
            </a:pPr>
            <a:endParaRPr lang="en-US" sz="2800" dirty="0">
              <a:latin typeface="Arial" charset="0"/>
              <a:cs typeface="Arial" charset="0"/>
            </a:endParaRPr>
          </a:p>
          <a:p>
            <a:pPr marL="285750" indent="-285750">
              <a:buFont typeface="Arial" pitchFamily="34" charset="0"/>
              <a:buChar char="•"/>
              <a:defRPr/>
            </a:pPr>
            <a:r>
              <a:rPr lang="en-US" sz="2800" dirty="0">
                <a:latin typeface="Arial" charset="0"/>
                <a:cs typeface="Arial" charset="0"/>
              </a:rPr>
              <a:t>Message generated from Flood Forecasting and Warning Centre and Bangladesh Meteorological Department</a:t>
            </a:r>
            <a:r>
              <a:rPr lang="en-US" sz="3200" dirty="0">
                <a:latin typeface="Arial" charset="0"/>
                <a:cs typeface="Arial" charset="0"/>
              </a:rPr>
              <a:t>. </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9779" y="6028532"/>
            <a:ext cx="8202109" cy="835509"/>
          </a:xfrm>
          <a:prstGeom prst="rect">
            <a:avLst/>
          </a:prstGeom>
        </p:spPr>
      </p:pic>
    </p:spTree>
    <p:extLst>
      <p:ext uri="{BB962C8B-B14F-4D97-AF65-F5344CB8AC3E}">
        <p14:creationId xmlns:p14="http://schemas.microsoft.com/office/powerpoint/2010/main" val="47919917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54" y="0"/>
            <a:ext cx="9285157" cy="1076352"/>
          </a:xfrm>
          <a:prstGeom prst="rect">
            <a:avLst/>
          </a:prstGeom>
        </p:spPr>
      </p:pic>
      <p:sp>
        <p:nvSpPr>
          <p:cNvPr id="19458" name="Rectangle 9"/>
          <p:cNvSpPr>
            <a:spLocks noChangeArrowheads="1"/>
          </p:cNvSpPr>
          <p:nvPr/>
        </p:nvSpPr>
        <p:spPr bwMode="auto">
          <a:xfrm>
            <a:off x="152400" y="60960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GB" altLang="ja-JP" b="1">
                <a:latin typeface="Comic Sans MS" panose="030F0702030302020204" pitchFamily="66" charset="0"/>
                <a:ea typeface="MS Mincho" panose="02020609040205080304" pitchFamily="49" charset="-128"/>
                <a:cs typeface="Times New Roman" panose="02020603050405020304" pitchFamily="18" charset="0"/>
              </a:rPr>
              <a:t/>
            </a:r>
            <a:br>
              <a:rPr lang="en-GB" altLang="ja-JP" b="1">
                <a:latin typeface="Comic Sans MS" panose="030F0702030302020204" pitchFamily="66" charset="0"/>
                <a:ea typeface="MS Mincho" panose="02020609040205080304" pitchFamily="49" charset="-128"/>
                <a:cs typeface="Times New Roman" panose="02020603050405020304" pitchFamily="18" charset="0"/>
              </a:rPr>
            </a:br>
            <a:endParaRPr lang="en-GB" altLang="ja-JP">
              <a:ea typeface="MS Mincho" panose="02020609040205080304" pitchFamily="49" charset="-128"/>
              <a:cs typeface="Times New Roman" panose="02020603050405020304" pitchFamily="18" charset="0"/>
            </a:endParaRPr>
          </a:p>
        </p:txBody>
      </p:sp>
      <p:sp>
        <p:nvSpPr>
          <p:cNvPr id="13" name="TextBox 12"/>
          <p:cNvSpPr txBox="1"/>
          <p:nvPr/>
        </p:nvSpPr>
        <p:spPr>
          <a:xfrm>
            <a:off x="596900" y="139700"/>
            <a:ext cx="7950200" cy="1816100"/>
          </a:xfrm>
          <a:prstGeom prst="rect">
            <a:avLst/>
          </a:prstGeom>
          <a:noFill/>
        </p:spPr>
        <p:txBody>
          <a:bodyPr wrap="none">
            <a:spAutoFit/>
          </a:bodyPr>
          <a:lstStyle/>
          <a:p>
            <a:pPr algn="ctr">
              <a:defRPr/>
            </a:pPr>
            <a:r>
              <a:rPr lang="en-AU" sz="3200" b="1" i="1" dirty="0">
                <a:latin typeface="Calibri" pitchFamily="34" charset="0"/>
                <a:cs typeface="Arial" charset="0"/>
              </a:rPr>
              <a:t>CDMP supported Early Warning Preparedness</a:t>
            </a:r>
          </a:p>
          <a:p>
            <a:pPr algn="ctr">
              <a:defRPr/>
            </a:pPr>
            <a:r>
              <a:rPr lang="en-US" sz="4000" b="1" dirty="0">
                <a:solidFill>
                  <a:srgbClr val="0070C0"/>
                </a:solidFill>
                <a:latin typeface="+mj-lt"/>
                <a:cs typeface="Arial" charset="0"/>
              </a:rPr>
              <a:t>.</a:t>
            </a:r>
          </a:p>
          <a:p>
            <a:pPr algn="ctr">
              <a:defRPr/>
            </a:pPr>
            <a:endParaRPr lang="en-US" sz="4000" b="1" dirty="0">
              <a:solidFill>
                <a:srgbClr val="0070C0"/>
              </a:solidFill>
              <a:latin typeface="+mj-lt"/>
              <a:cs typeface="Arial" charset="0"/>
            </a:endParaRPr>
          </a:p>
        </p:txBody>
      </p:sp>
      <p:cxnSp>
        <p:nvCxnSpPr>
          <p:cNvPr id="14" name="Straight Connector 13"/>
          <p:cNvCxnSpPr/>
          <p:nvPr/>
        </p:nvCxnSpPr>
        <p:spPr>
          <a:xfrm>
            <a:off x="0" y="59436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77828" name="Content Placeholder 2"/>
          <p:cNvSpPr txBox="1">
            <a:spLocks/>
          </p:cNvSpPr>
          <p:nvPr/>
        </p:nvSpPr>
        <p:spPr bwMode="auto">
          <a:xfrm>
            <a:off x="304800" y="914400"/>
            <a:ext cx="4800600" cy="4876800"/>
          </a:xfrm>
          <a:prstGeom prst="rect">
            <a:avLst/>
          </a:prstGeom>
          <a:noFill/>
          <a:ln w="9525">
            <a:noFill/>
            <a:miter lim="800000"/>
            <a:headEnd/>
            <a:tailEnd/>
          </a:ln>
        </p:spPr>
        <p:txBody>
          <a:bodyPr/>
          <a:lstStyle/>
          <a:p>
            <a:pPr marL="342900" indent="-342900">
              <a:spcAft>
                <a:spcPts val="300"/>
              </a:spcAft>
              <a:buSzPct val="95000"/>
              <a:buFont typeface="Wingdings" pitchFamily="2" charset="2"/>
              <a:buChar char="Ø"/>
              <a:defRPr/>
            </a:pPr>
            <a:r>
              <a:rPr lang="en-GB" sz="2000" dirty="0">
                <a:latin typeface="+mj-lt"/>
                <a:cs typeface="Arial" charset="0"/>
              </a:rPr>
              <a:t>District and Upazila Disaster Management Committee receive mobile phone database for bulk SMS </a:t>
            </a:r>
            <a:r>
              <a:rPr lang="en-US" sz="2000" dirty="0">
                <a:latin typeface="+mj-lt"/>
                <a:cs typeface="Arial" charset="0"/>
              </a:rPr>
              <a:t>with emergency management instruction</a:t>
            </a:r>
          </a:p>
          <a:p>
            <a:pPr marL="342900" indent="-342900">
              <a:buClr>
                <a:schemeClr val="tx1"/>
              </a:buClr>
              <a:buSzPct val="110000"/>
              <a:buFont typeface="Wingdings" pitchFamily="2" charset="2"/>
              <a:buChar char="Ø"/>
              <a:defRPr/>
            </a:pPr>
            <a:endParaRPr lang="en-US" sz="2000" dirty="0">
              <a:latin typeface="+mj-lt"/>
              <a:cs typeface="Arial" charset="0"/>
            </a:endParaRPr>
          </a:p>
          <a:p>
            <a:pPr marL="342900" indent="-342900">
              <a:buClr>
                <a:schemeClr val="tx1"/>
              </a:buClr>
              <a:buSzPct val="110000"/>
              <a:buFont typeface="Wingdings" pitchFamily="2" charset="2"/>
              <a:buChar char="Ø"/>
              <a:defRPr/>
            </a:pPr>
            <a:r>
              <a:rPr lang="en-US" sz="2000" dirty="0">
                <a:latin typeface="+mj-lt"/>
                <a:cs typeface="Arial" charset="0"/>
              </a:rPr>
              <a:t>Capacity building support for Flood Forecasting and Warning Centre, Bangladesh Meteorological Department and Bangladesh </a:t>
            </a:r>
            <a:r>
              <a:rPr lang="en-US" sz="2000" dirty="0" err="1">
                <a:latin typeface="+mj-lt"/>
                <a:cs typeface="Arial" charset="0"/>
              </a:rPr>
              <a:t>Ansar</a:t>
            </a:r>
            <a:r>
              <a:rPr lang="en-US" sz="2000" dirty="0">
                <a:latin typeface="+mj-lt"/>
                <a:cs typeface="Arial" charset="0"/>
              </a:rPr>
              <a:t> to strengthen early warning systems and disaster preparedness</a:t>
            </a:r>
          </a:p>
          <a:p>
            <a:pPr marL="342900" indent="-342900">
              <a:buClr>
                <a:schemeClr val="tx1"/>
              </a:buClr>
              <a:buSzPct val="110000"/>
              <a:buFont typeface="Wingdings" pitchFamily="2" charset="2"/>
              <a:buChar char="Ø"/>
              <a:defRPr/>
            </a:pPr>
            <a:endParaRPr lang="en-US" sz="2000" dirty="0">
              <a:latin typeface="+mj-lt"/>
              <a:cs typeface="Arial" charset="0"/>
            </a:endParaRPr>
          </a:p>
          <a:p>
            <a:pPr marL="342900" indent="-342900">
              <a:buClr>
                <a:schemeClr val="tx1"/>
              </a:buClr>
              <a:buSzPct val="110000"/>
              <a:buFont typeface="Wingdings" pitchFamily="2" charset="2"/>
              <a:buChar char="Ø"/>
              <a:defRPr/>
            </a:pPr>
            <a:r>
              <a:rPr lang="en-US" sz="2000" dirty="0">
                <a:latin typeface="+mj-lt"/>
                <a:cs typeface="Arial" charset="0"/>
              </a:rPr>
              <a:t>Flood forecasting lead time is now expanded to 5 days. </a:t>
            </a:r>
          </a:p>
          <a:p>
            <a:pPr>
              <a:buClr>
                <a:schemeClr val="tx1"/>
              </a:buClr>
              <a:buSzPct val="110000"/>
              <a:defRPr/>
            </a:pPr>
            <a:r>
              <a:rPr lang="en-US" sz="2000" dirty="0">
                <a:latin typeface="Arial" charset="0"/>
                <a:cs typeface="Arial" charset="0"/>
              </a:rPr>
              <a:t> </a:t>
            </a:r>
            <a:endParaRPr lang="en-US" sz="2000" dirty="0">
              <a:latin typeface="Calibri" pitchFamily="34" charset="0"/>
              <a:cs typeface="Arial" charset="0"/>
            </a:endParaRPr>
          </a:p>
        </p:txBody>
      </p:sp>
      <p:grpSp>
        <p:nvGrpSpPr>
          <p:cNvPr id="19462" name="Group 1"/>
          <p:cNvGrpSpPr>
            <a:grpSpLocks/>
          </p:cNvGrpSpPr>
          <p:nvPr/>
        </p:nvGrpSpPr>
        <p:grpSpPr bwMode="auto">
          <a:xfrm>
            <a:off x="5410200" y="1047750"/>
            <a:ext cx="3646488" cy="2736850"/>
            <a:chOff x="5410200" y="1035572"/>
            <a:chExt cx="3494163" cy="2622028"/>
          </a:xfrm>
        </p:grpSpPr>
        <p:pic>
          <p:nvPicPr>
            <p:cNvPr id="19464" name="Picture 3" descr="D:\_Designs\ICT Fair 2012\Stall_left-Side-Banner.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10200" y="1035572"/>
              <a:ext cx="3494163" cy="2622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5" name="Picture 2" descr="D:\_Designs\ICT Fair 2012\IVR.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80076" y="1276350"/>
              <a:ext cx="533400" cy="893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9463" name="Picture 2"/>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5410200" y="3824288"/>
            <a:ext cx="3648075" cy="204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49779" y="6028532"/>
            <a:ext cx="8202109" cy="835509"/>
          </a:xfrm>
          <a:prstGeom prst="rect">
            <a:avLst/>
          </a:prstGeom>
        </p:spPr>
      </p:pic>
    </p:spTree>
    <p:extLst>
      <p:ext uri="{BB962C8B-B14F-4D97-AF65-F5344CB8AC3E}">
        <p14:creationId xmlns:p14="http://schemas.microsoft.com/office/powerpoint/2010/main" val="87258874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54" y="0"/>
            <a:ext cx="9285157" cy="1076352"/>
          </a:xfrm>
          <a:prstGeom prst="rect">
            <a:avLst/>
          </a:prstGeom>
        </p:spPr>
      </p:pic>
      <p:sp>
        <p:nvSpPr>
          <p:cNvPr id="20482" name="Rectangle 9"/>
          <p:cNvSpPr>
            <a:spLocks noChangeArrowheads="1"/>
          </p:cNvSpPr>
          <p:nvPr/>
        </p:nvSpPr>
        <p:spPr bwMode="auto">
          <a:xfrm>
            <a:off x="152400" y="60960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GB" altLang="ja-JP" b="1">
                <a:latin typeface="Comic Sans MS" panose="030F0702030302020204" pitchFamily="66" charset="0"/>
                <a:ea typeface="MS Mincho" panose="02020609040205080304" pitchFamily="49" charset="-128"/>
                <a:cs typeface="Times New Roman" panose="02020603050405020304" pitchFamily="18" charset="0"/>
              </a:rPr>
              <a:t/>
            </a:r>
            <a:br>
              <a:rPr lang="en-GB" altLang="ja-JP" b="1">
                <a:latin typeface="Comic Sans MS" panose="030F0702030302020204" pitchFamily="66" charset="0"/>
                <a:ea typeface="MS Mincho" panose="02020609040205080304" pitchFamily="49" charset="-128"/>
                <a:cs typeface="Times New Roman" panose="02020603050405020304" pitchFamily="18" charset="0"/>
              </a:rPr>
            </a:br>
            <a:endParaRPr lang="en-GB" altLang="ja-JP">
              <a:latin typeface="Constantia" panose="02030602050306030303" pitchFamily="18" charset="0"/>
              <a:ea typeface="MS Mincho" panose="02020609040205080304" pitchFamily="49" charset="-128"/>
              <a:cs typeface="Times New Roman" panose="02020603050405020304" pitchFamily="18" charset="0"/>
            </a:endParaRPr>
          </a:p>
        </p:txBody>
      </p:sp>
      <p:cxnSp>
        <p:nvCxnSpPr>
          <p:cNvPr id="10" name="Straight Connector 9"/>
          <p:cNvCxnSpPr/>
          <p:nvPr/>
        </p:nvCxnSpPr>
        <p:spPr>
          <a:xfrm>
            <a:off x="0" y="59690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20484" name="TextBox 7"/>
          <p:cNvSpPr txBox="1">
            <a:spLocks noChangeArrowheads="1"/>
          </p:cNvSpPr>
          <p:nvPr/>
        </p:nvSpPr>
        <p:spPr bwMode="auto">
          <a:xfrm>
            <a:off x="184150" y="304800"/>
            <a:ext cx="895985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2800"/>
              <a:t>A high acceptance was evidenced during storm Mahasen</a:t>
            </a:r>
            <a:endParaRPr lang="en-US" altLang="en-US" sz="2800" b="1">
              <a:solidFill>
                <a:srgbClr val="0070C0"/>
              </a:solidFill>
              <a:latin typeface="Calibri" panose="020F0502020204030204" pitchFamily="34" charset="0"/>
            </a:endParaRPr>
          </a:p>
        </p:txBody>
      </p:sp>
      <p:sp>
        <p:nvSpPr>
          <p:cNvPr id="12" name="Text Placeholder 2"/>
          <p:cNvSpPr txBox="1">
            <a:spLocks/>
          </p:cNvSpPr>
          <p:nvPr/>
        </p:nvSpPr>
        <p:spPr>
          <a:xfrm>
            <a:off x="549275" y="1600200"/>
            <a:ext cx="5486400" cy="4822825"/>
          </a:xfrm>
          <a:prstGeom prst="rect">
            <a:avLst/>
          </a:prstGeom>
        </p:spPr>
        <p:txBody>
          <a:bodyPr/>
          <a:lstStyle>
            <a:lvl1pPr marL="273050" indent="-273050" algn="l" rtl="0" fontAlgn="base">
              <a:spcBef>
                <a:spcPct val="20000"/>
              </a:spcBef>
              <a:spcAft>
                <a:spcPct val="0"/>
              </a:spcAft>
              <a:buClr>
                <a:srgbClr val="0BD0D9"/>
              </a:buClr>
              <a:buSzPct val="95000"/>
              <a:buFont typeface="Wingdings 2" pitchFamily="18" charset="2"/>
              <a:buChar char=""/>
              <a:defRPr sz="2600" kern="1200">
                <a:solidFill>
                  <a:schemeClr val="tx1"/>
                </a:solidFill>
                <a:latin typeface="+mn-lt"/>
                <a:ea typeface="+mn-ea"/>
                <a:cs typeface="+mn-cs"/>
              </a:defRPr>
            </a:lvl1pPr>
            <a:lvl2pPr marL="639763" indent="-246063" algn="l" rtl="0" fontAlgn="base">
              <a:spcBef>
                <a:spcPct val="20000"/>
              </a:spcBef>
              <a:spcAft>
                <a:spcPct val="0"/>
              </a:spcAft>
              <a:buClr>
                <a:schemeClr val="accent1"/>
              </a:buClr>
              <a:buSzPct val="85000"/>
              <a:buFont typeface="Wingdings 2" pitchFamily="18" charset="2"/>
              <a:buChar char=""/>
              <a:defRPr sz="2400" kern="1200">
                <a:solidFill>
                  <a:schemeClr val="tx1"/>
                </a:solidFill>
                <a:latin typeface="+mn-lt"/>
                <a:ea typeface="+mn-ea"/>
                <a:cs typeface="+mn-cs"/>
              </a:defRPr>
            </a:lvl2pPr>
            <a:lvl3pPr marL="914400" indent="-246063" algn="l" rtl="0" fontAlgn="base">
              <a:spcBef>
                <a:spcPct val="20000"/>
              </a:spcBef>
              <a:spcAft>
                <a:spcPct val="0"/>
              </a:spcAft>
              <a:buClr>
                <a:schemeClr val="accent2"/>
              </a:buClr>
              <a:buSzPct val="70000"/>
              <a:buFont typeface="Wingdings 2" pitchFamily="18" charset="2"/>
              <a:buChar char=""/>
              <a:defRPr sz="2100" kern="1200">
                <a:solidFill>
                  <a:schemeClr val="tx1"/>
                </a:solidFill>
                <a:latin typeface="+mn-lt"/>
                <a:ea typeface="+mn-ea"/>
                <a:cs typeface="+mn-cs"/>
              </a:defRPr>
            </a:lvl3pPr>
            <a:lvl4pPr marL="1187450" indent="-209550" algn="l" rtl="0" fontAlgn="base">
              <a:spcBef>
                <a:spcPct val="20000"/>
              </a:spcBef>
              <a:spcAft>
                <a:spcPct val="0"/>
              </a:spcAft>
              <a:buClr>
                <a:srgbClr val="0BD0D9"/>
              </a:buClr>
              <a:buSzPct val="65000"/>
              <a:buFont typeface="Wingdings 2" pitchFamily="18" charset="2"/>
              <a:buChar char=""/>
              <a:defRPr sz="2000" kern="1200">
                <a:solidFill>
                  <a:schemeClr val="tx1"/>
                </a:solidFill>
                <a:latin typeface="+mn-lt"/>
                <a:ea typeface="+mn-ea"/>
                <a:cs typeface="+mn-cs"/>
              </a:defRPr>
            </a:lvl4pPr>
            <a:lvl5pPr marL="1462088" indent="-209550" algn="l" rtl="0" fontAlgn="base">
              <a:spcBef>
                <a:spcPct val="20000"/>
              </a:spcBef>
              <a:spcAft>
                <a:spcPct val="0"/>
              </a:spcAft>
              <a:buClr>
                <a:srgbClr val="10CF9B"/>
              </a:buClr>
              <a:buSzPct val="65000"/>
              <a:buFont typeface="Wingdings 2"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342900" indent="-342900">
              <a:buClrTx/>
              <a:buSzPct val="100000"/>
              <a:buFont typeface="Wingdings" panose="05000000000000000000" pitchFamily="2" charset="2"/>
              <a:buChar char="§"/>
              <a:defRPr/>
            </a:pPr>
            <a:r>
              <a:rPr lang="en-US" sz="1900" dirty="0" smtClean="0">
                <a:latin typeface="+mj-lt"/>
              </a:rPr>
              <a:t>During </a:t>
            </a:r>
            <a:r>
              <a:rPr lang="en-US" sz="1900" dirty="0">
                <a:latin typeface="+mj-lt"/>
              </a:rPr>
              <a:t>tropical storm </a:t>
            </a:r>
            <a:r>
              <a:rPr lang="en-US" sz="1900" dirty="0" err="1">
                <a:latin typeface="+mj-lt"/>
              </a:rPr>
              <a:t>Mahasen</a:t>
            </a:r>
            <a:r>
              <a:rPr lang="en-US" sz="1900" dirty="0">
                <a:latin typeface="+mj-lt"/>
              </a:rPr>
              <a:t> (12 – 16 May 2013) more than 60,000 people accessed the Interactive Voice Response (IVR) with an additional 50,000 people accessing the IVR for other hazards during the year. </a:t>
            </a:r>
          </a:p>
          <a:p>
            <a:pPr marL="342900" indent="-342900">
              <a:buClrTx/>
              <a:buSzPct val="100000"/>
              <a:buFont typeface="Wingdings" panose="05000000000000000000" pitchFamily="2" charset="2"/>
              <a:buChar char="§"/>
              <a:defRPr/>
            </a:pPr>
            <a:r>
              <a:rPr lang="en-US" sz="1900" dirty="0">
                <a:latin typeface="+mj-lt"/>
              </a:rPr>
              <a:t>About 40,000 SMS were sent during 2013 to alert disaster management focal points and the disaster management committee members, across the country. All these demonstrated a very high acceptance of the system to the end users</a:t>
            </a:r>
            <a:r>
              <a:rPr lang="en-US" sz="1900" dirty="0" smtClean="0">
                <a:latin typeface="+mj-lt"/>
              </a:rPr>
              <a:t>.</a:t>
            </a:r>
          </a:p>
        </p:txBody>
      </p:sp>
      <p:pic>
        <p:nvPicPr>
          <p:cNvPr id="20486" name="Picture 2" descr="F:\CDMP [Photographs]\TARIF\13.07.1-3 [TKF, CXB, MHL]\IMG_843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19800" y="3557588"/>
            <a:ext cx="3036888" cy="2024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7" name="Picture 3" descr="C:\Users\TARIF\Pictures\Picasa\Exports\13.07.1-3 [TKF, CXB, MHL]\IMG_8416.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19800" y="1404938"/>
            <a:ext cx="3036888" cy="2024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49779" y="6028532"/>
            <a:ext cx="8202109" cy="835509"/>
          </a:xfrm>
          <a:prstGeom prst="rect">
            <a:avLst/>
          </a:prstGeom>
        </p:spPr>
      </p:pic>
    </p:spTree>
    <p:extLst>
      <p:ext uri="{BB962C8B-B14F-4D97-AF65-F5344CB8AC3E}">
        <p14:creationId xmlns:p14="http://schemas.microsoft.com/office/powerpoint/2010/main" val="12546060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54" y="0"/>
            <a:ext cx="9285157" cy="1076352"/>
          </a:xfrm>
          <a:prstGeom prst="rect">
            <a:avLst/>
          </a:prstGeom>
        </p:spPr>
      </p:pic>
      <p:sp>
        <p:nvSpPr>
          <p:cNvPr id="3" name="Content Placeholder 2"/>
          <p:cNvSpPr>
            <a:spLocks noGrp="1"/>
          </p:cNvSpPr>
          <p:nvPr>
            <p:ph idx="1"/>
          </p:nvPr>
        </p:nvSpPr>
        <p:spPr>
          <a:xfrm>
            <a:off x="457200" y="1752600"/>
            <a:ext cx="8229600" cy="3581400"/>
          </a:xfrm>
        </p:spPr>
        <p:txBody>
          <a:bodyPr/>
          <a:lstStyle/>
          <a:p>
            <a:pPr>
              <a:defRPr/>
            </a:pPr>
            <a:endParaRPr lang="en-US" sz="2050" dirty="0" smtClean="0">
              <a:latin typeface="+mj-lt"/>
            </a:endParaRPr>
          </a:p>
          <a:p>
            <a:pPr>
              <a:defRPr/>
            </a:pPr>
            <a:r>
              <a:rPr lang="en-US" sz="2050" dirty="0" smtClean="0">
                <a:latin typeface="+mj-lt"/>
              </a:rPr>
              <a:t>Around 55,000 </a:t>
            </a:r>
            <a:r>
              <a:rPr lang="en-US" sz="2050" dirty="0">
                <a:latin typeface="+mj-lt"/>
              </a:rPr>
              <a:t>volunteers </a:t>
            </a:r>
            <a:r>
              <a:rPr lang="en-US" sz="2050" dirty="0" smtClean="0">
                <a:latin typeface="+mj-lt"/>
              </a:rPr>
              <a:t>disseminated cyclone </a:t>
            </a:r>
            <a:r>
              <a:rPr lang="en-US" sz="2050" dirty="0">
                <a:latin typeface="+mj-lt"/>
              </a:rPr>
              <a:t>warnings to the people of cyclone prone </a:t>
            </a:r>
            <a:r>
              <a:rPr lang="en-US" sz="2050" dirty="0" smtClean="0">
                <a:latin typeface="+mj-lt"/>
              </a:rPr>
              <a:t>areas</a:t>
            </a:r>
          </a:p>
          <a:p>
            <a:pPr>
              <a:defRPr/>
            </a:pPr>
            <a:r>
              <a:rPr lang="en-US" sz="2050" dirty="0" smtClean="0">
                <a:latin typeface="+mj-lt"/>
              </a:rPr>
              <a:t>This </a:t>
            </a:r>
            <a:r>
              <a:rPr lang="en-US" sz="2050" dirty="0">
                <a:latin typeface="+mj-lt"/>
              </a:rPr>
              <a:t>contributed to the safe evacuation of over a million people to cyclone shelters and  their support with food, water and other emergency items. As a result, only 17 people died due to the tropical </a:t>
            </a:r>
            <a:r>
              <a:rPr lang="en-US" sz="2050" dirty="0" smtClean="0">
                <a:latin typeface="+mj-lt"/>
              </a:rPr>
              <a:t>storm</a:t>
            </a:r>
            <a:endParaRPr lang="en-US" sz="2050" dirty="0">
              <a:latin typeface="+mj-lt"/>
            </a:endParaRPr>
          </a:p>
          <a:p>
            <a:pPr>
              <a:defRPr/>
            </a:pPr>
            <a:r>
              <a:rPr lang="en-US" sz="2050" dirty="0">
                <a:latin typeface="+mj-lt"/>
              </a:rPr>
              <a:t>Nearly 3,800 shelters remained open along with other public and private buildings. Over 1,300 medical teams were on standby in the affected districts, and 40 water treatment plants were ready to be mobilized</a:t>
            </a:r>
            <a:r>
              <a:rPr lang="en-US" sz="2050" dirty="0" smtClean="0">
                <a:latin typeface="+mj-lt"/>
              </a:rPr>
              <a:t>.</a:t>
            </a:r>
            <a:endParaRPr lang="en-US" sz="2050" dirty="0">
              <a:latin typeface="+mj-lt"/>
            </a:endParaRPr>
          </a:p>
        </p:txBody>
      </p:sp>
      <p:cxnSp>
        <p:nvCxnSpPr>
          <p:cNvPr id="5" name="Straight Connector 4"/>
          <p:cNvCxnSpPr/>
          <p:nvPr/>
        </p:nvCxnSpPr>
        <p:spPr>
          <a:xfrm>
            <a:off x="0" y="59690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21508" name="TextBox 6"/>
          <p:cNvSpPr txBox="1">
            <a:spLocks noChangeArrowheads="1"/>
          </p:cNvSpPr>
          <p:nvPr/>
        </p:nvSpPr>
        <p:spPr bwMode="auto">
          <a:xfrm>
            <a:off x="523875" y="228600"/>
            <a:ext cx="8212138"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4000" b="1">
                <a:solidFill>
                  <a:srgbClr val="0070C0"/>
                </a:solidFill>
                <a:latin typeface="Calibri" panose="020F0502020204030204" pitchFamily="34" charset="0"/>
              </a:rPr>
              <a:t>Results of this rapid information flow </a:t>
            </a:r>
          </a:p>
          <a:p>
            <a:pPr eaLnBrk="1" hangingPunct="1"/>
            <a:r>
              <a:rPr lang="en-US" altLang="en-US" sz="4000" b="1">
                <a:solidFill>
                  <a:srgbClr val="0070C0"/>
                </a:solidFill>
                <a:latin typeface="Calibri" panose="020F0502020204030204" pitchFamily="34" charset="0"/>
              </a:rPr>
              <a:t>during Mahasen</a:t>
            </a: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9779" y="6028532"/>
            <a:ext cx="8202109" cy="835509"/>
          </a:xfrm>
          <a:prstGeom prst="rect">
            <a:avLst/>
          </a:prstGeom>
        </p:spPr>
      </p:pic>
    </p:spTree>
    <p:extLst>
      <p:ext uri="{BB962C8B-B14F-4D97-AF65-F5344CB8AC3E}">
        <p14:creationId xmlns:p14="http://schemas.microsoft.com/office/powerpoint/2010/main" val="224667395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54" y="0"/>
            <a:ext cx="9285157" cy="1076352"/>
          </a:xfrm>
          <a:prstGeom prst="rect">
            <a:avLst/>
          </a:prstGeom>
        </p:spPr>
      </p:pic>
      <p:sp>
        <p:nvSpPr>
          <p:cNvPr id="22530" name="Title 1"/>
          <p:cNvSpPr>
            <a:spLocks noGrp="1"/>
          </p:cNvSpPr>
          <p:nvPr>
            <p:ph type="title"/>
          </p:nvPr>
        </p:nvSpPr>
        <p:spPr/>
        <p:txBody>
          <a:bodyPr>
            <a:normAutofit fontScale="90000"/>
          </a:bodyPr>
          <a:lstStyle/>
          <a:p>
            <a:r>
              <a:rPr lang="en-US" altLang="en-US" smtClean="0"/>
              <a:t>CDMP’s IVR system has got recognition</a:t>
            </a:r>
          </a:p>
        </p:txBody>
      </p:sp>
      <p:sp>
        <p:nvSpPr>
          <p:cNvPr id="22531" name="Content Placeholder 2"/>
          <p:cNvSpPr>
            <a:spLocks noGrp="1"/>
          </p:cNvSpPr>
          <p:nvPr>
            <p:ph idx="1"/>
          </p:nvPr>
        </p:nvSpPr>
        <p:spPr>
          <a:xfrm>
            <a:off x="457200" y="1935163"/>
            <a:ext cx="8229600" cy="1874837"/>
          </a:xfrm>
        </p:spPr>
        <p:txBody>
          <a:bodyPr>
            <a:normAutofit fontScale="62500" lnSpcReduction="20000"/>
          </a:bodyPr>
          <a:lstStyle/>
          <a:p>
            <a:pPr marL="0" indent="0">
              <a:buFont typeface="Wingdings 2" panose="05020102010507070707" pitchFamily="18" charset="2"/>
              <a:buNone/>
            </a:pPr>
            <a:endParaRPr lang="en-US" altLang="en-US" sz="4000" smtClean="0"/>
          </a:p>
          <a:p>
            <a:pPr marL="0" indent="0">
              <a:buFont typeface="Wingdings 2" panose="05020102010507070707" pitchFamily="18" charset="2"/>
              <a:buNone/>
            </a:pPr>
            <a:r>
              <a:rPr lang="en-US" altLang="en-US" sz="4000" b="1" smtClean="0"/>
              <a:t>This IVR based early warning won the international award</a:t>
            </a:r>
            <a:r>
              <a:rPr lang="en-US" altLang="en-US" sz="4000" smtClean="0"/>
              <a:t>: “ </a:t>
            </a:r>
            <a:r>
              <a:rPr lang="en-US" altLang="en-US" sz="4000" b="1" i="1" smtClean="0">
                <a:solidFill>
                  <a:srgbClr val="C00000"/>
                </a:solidFill>
              </a:rPr>
              <a:t>Serving Citizens: Best ICT Initiative in Climate Change and Disaster Management</a:t>
            </a:r>
            <a:r>
              <a:rPr lang="en-US" altLang="en-US" sz="4000" smtClean="0"/>
              <a:t>” in the e-ASIA 2011</a:t>
            </a:r>
            <a:r>
              <a:rPr lang="en-US" altLang="en-US" smtClean="0"/>
              <a:t>.</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9779" y="6028532"/>
            <a:ext cx="8202109" cy="835509"/>
          </a:xfrm>
          <a:prstGeom prst="rect">
            <a:avLst/>
          </a:prstGeom>
        </p:spPr>
      </p:pic>
    </p:spTree>
    <p:extLst>
      <p:ext uri="{BB962C8B-B14F-4D97-AF65-F5344CB8AC3E}">
        <p14:creationId xmlns:p14="http://schemas.microsoft.com/office/powerpoint/2010/main" val="74056817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54" y="0"/>
            <a:ext cx="9285157" cy="1076352"/>
          </a:xfrm>
          <a:prstGeom prst="rect">
            <a:avLst/>
          </a:prstGeom>
        </p:spPr>
      </p:pic>
      <p:sp>
        <p:nvSpPr>
          <p:cNvPr id="23554" name="Title 1"/>
          <p:cNvSpPr>
            <a:spLocks noGrp="1"/>
          </p:cNvSpPr>
          <p:nvPr>
            <p:ph type="title"/>
          </p:nvPr>
        </p:nvSpPr>
        <p:spPr/>
        <p:txBody>
          <a:bodyPr/>
          <a:lstStyle/>
          <a:p>
            <a:pPr algn="ctr"/>
            <a:r>
              <a:rPr lang="en-US" altLang="en-US" smtClean="0"/>
              <a:t>WAY FORWARD……</a:t>
            </a:r>
          </a:p>
        </p:txBody>
      </p:sp>
      <p:sp>
        <p:nvSpPr>
          <p:cNvPr id="23555" name="Content Placeholder 2"/>
          <p:cNvSpPr>
            <a:spLocks noGrp="1"/>
          </p:cNvSpPr>
          <p:nvPr>
            <p:ph idx="1"/>
          </p:nvPr>
        </p:nvSpPr>
        <p:spPr>
          <a:xfrm>
            <a:off x="457200" y="1752600"/>
            <a:ext cx="8229600" cy="4389438"/>
          </a:xfrm>
        </p:spPr>
        <p:txBody>
          <a:bodyPr/>
          <a:lstStyle/>
          <a:p>
            <a:pPr marL="0" indent="0">
              <a:buFont typeface="Wingdings 2" panose="05020102010507070707" pitchFamily="18" charset="2"/>
              <a:buNone/>
            </a:pPr>
            <a:endParaRPr lang="en-US" altLang="en-US" smtClean="0"/>
          </a:p>
          <a:p>
            <a:pPr marL="0" indent="0">
              <a:buFont typeface="Wingdings 2" panose="05020102010507070707" pitchFamily="18" charset="2"/>
              <a:buNone/>
            </a:pPr>
            <a:r>
              <a:rPr lang="en-US" altLang="en-US" sz="4000" smtClean="0"/>
              <a:t>Disseminating IVR based Early Warning- 10941 through wider group of stakeholders and community to MAXIMIZE the use! </a:t>
            </a:r>
          </a:p>
          <a:p>
            <a:pPr marL="0" indent="0">
              <a:buFont typeface="Wingdings 2" panose="05020102010507070707" pitchFamily="18" charset="2"/>
              <a:buNone/>
            </a:pPr>
            <a:endParaRPr lang="en-US" altLang="en-US" sz="4000" smtClean="0"/>
          </a:p>
          <a:p>
            <a:pPr marL="0" indent="0">
              <a:buFont typeface="Wingdings 2" panose="05020102010507070707" pitchFamily="18" charset="2"/>
              <a:buNone/>
            </a:pPr>
            <a:endParaRPr lang="en-US" altLang="en-US" smtClean="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9779" y="6028532"/>
            <a:ext cx="8202109" cy="835509"/>
          </a:xfrm>
          <a:prstGeom prst="rect">
            <a:avLst/>
          </a:prstGeom>
        </p:spPr>
      </p:pic>
    </p:spTree>
    <p:extLst>
      <p:ext uri="{BB962C8B-B14F-4D97-AF65-F5344CB8AC3E}">
        <p14:creationId xmlns:p14="http://schemas.microsoft.com/office/powerpoint/2010/main" val="278471509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54" y="0"/>
            <a:ext cx="9285157" cy="1076352"/>
          </a:xfrm>
          <a:prstGeom prst="rect">
            <a:avLst/>
          </a:prstGeom>
        </p:spPr>
      </p:pic>
      <p:pic>
        <p:nvPicPr>
          <p:cNvPr id="24578" name="Pictur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3338" y="-11113"/>
            <a:ext cx="9177338" cy="5954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79" name="Rectangle 8"/>
          <p:cNvSpPr>
            <a:spLocks noChangeArrowheads="1"/>
          </p:cNvSpPr>
          <p:nvPr/>
        </p:nvSpPr>
        <p:spPr bwMode="auto">
          <a:xfrm>
            <a:off x="61913" y="15240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latin typeface="Constantia" panose="02030602050306030303" pitchFamily="18" charset="0"/>
            </a:endParaRPr>
          </a:p>
        </p:txBody>
      </p:sp>
      <p:sp>
        <p:nvSpPr>
          <p:cNvPr id="24580" name="Rectangle 9"/>
          <p:cNvSpPr>
            <a:spLocks noChangeArrowheads="1"/>
          </p:cNvSpPr>
          <p:nvPr/>
        </p:nvSpPr>
        <p:spPr bwMode="auto">
          <a:xfrm>
            <a:off x="152400" y="60960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GB" altLang="ja-JP" b="1">
                <a:latin typeface="Comic Sans MS" panose="030F0702030302020204" pitchFamily="66" charset="0"/>
                <a:ea typeface="MS Mincho" panose="02020609040205080304" pitchFamily="49" charset="-128"/>
                <a:cs typeface="Times New Roman" panose="02020603050405020304" pitchFamily="18" charset="0"/>
              </a:rPr>
              <a:t/>
            </a:r>
            <a:br>
              <a:rPr lang="en-GB" altLang="ja-JP" b="1">
                <a:latin typeface="Comic Sans MS" panose="030F0702030302020204" pitchFamily="66" charset="0"/>
                <a:ea typeface="MS Mincho" panose="02020609040205080304" pitchFamily="49" charset="-128"/>
                <a:cs typeface="Times New Roman" panose="02020603050405020304" pitchFamily="18" charset="0"/>
              </a:rPr>
            </a:br>
            <a:endParaRPr lang="en-GB" altLang="ja-JP">
              <a:ea typeface="MS Mincho" panose="02020609040205080304" pitchFamily="49" charset="-128"/>
              <a:cs typeface="Times New Roman" panose="02020603050405020304" pitchFamily="18" charset="0"/>
            </a:endParaRPr>
          </a:p>
        </p:txBody>
      </p:sp>
      <p:sp>
        <p:nvSpPr>
          <p:cNvPr id="13" name="TextBox 12"/>
          <p:cNvSpPr txBox="1"/>
          <p:nvPr/>
        </p:nvSpPr>
        <p:spPr>
          <a:xfrm>
            <a:off x="2319338" y="152400"/>
            <a:ext cx="4506912" cy="1016000"/>
          </a:xfrm>
          <a:prstGeom prst="rect">
            <a:avLst/>
          </a:prstGeom>
          <a:noFill/>
        </p:spPr>
        <p:txBody>
          <a:bodyPr>
            <a:spAutoFit/>
          </a:bodyPr>
          <a:lstStyle/>
          <a:p>
            <a:pPr algn="ctr" fontAlgn="auto">
              <a:spcBef>
                <a:spcPts val="0"/>
              </a:spcBef>
              <a:spcAft>
                <a:spcPts val="0"/>
              </a:spcAft>
              <a:defRPr/>
            </a:pPr>
            <a:r>
              <a:rPr lang="en-US" sz="6000" b="1" dirty="0">
                <a:solidFill>
                  <a:srgbClr val="FFFF00"/>
                </a:solidFill>
                <a:effectLst>
                  <a:outerShdw blurRad="38100" dist="38100" dir="2700000" algn="tl">
                    <a:srgbClr val="000000">
                      <a:alpha val="43137"/>
                    </a:srgbClr>
                  </a:outerShdw>
                </a:effectLst>
                <a:latin typeface="+mj-lt"/>
                <a:cs typeface="+mn-cs"/>
              </a:rPr>
              <a:t>Thank You All</a:t>
            </a:r>
          </a:p>
        </p:txBody>
      </p:sp>
      <p:cxnSp>
        <p:nvCxnSpPr>
          <p:cNvPr id="14" name="Straight Connector 13"/>
          <p:cNvCxnSpPr/>
          <p:nvPr/>
        </p:nvCxnSpPr>
        <p:spPr>
          <a:xfrm>
            <a:off x="0" y="59436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24583" name="TextBox 10"/>
          <p:cNvSpPr txBox="1">
            <a:spLocks noChangeArrowheads="1"/>
          </p:cNvSpPr>
          <p:nvPr/>
        </p:nvSpPr>
        <p:spPr bwMode="auto">
          <a:xfrm>
            <a:off x="228600" y="4895850"/>
            <a:ext cx="6543675"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200">
                <a:solidFill>
                  <a:schemeClr val="bg1"/>
                </a:solidFill>
                <a:latin typeface="Arial Narrow" panose="020B0606020202030204" pitchFamily="34" charset="0"/>
              </a:rPr>
              <a:t>For more information contact:</a:t>
            </a:r>
            <a:br>
              <a:rPr lang="en-US" altLang="en-US" sz="1200">
                <a:solidFill>
                  <a:schemeClr val="bg1"/>
                </a:solidFill>
                <a:latin typeface="Arial Narrow" panose="020B0606020202030204" pitchFamily="34" charset="0"/>
              </a:rPr>
            </a:br>
            <a:r>
              <a:rPr lang="en-US" altLang="en-US" sz="1200" b="1">
                <a:solidFill>
                  <a:schemeClr val="bg1"/>
                </a:solidFill>
                <a:latin typeface="Arial Narrow" panose="020B0606020202030204" pitchFamily="34" charset="0"/>
              </a:rPr>
              <a:t>Comprehensive Disaster Management Programme (CDMP II)</a:t>
            </a:r>
            <a:br>
              <a:rPr lang="en-US" altLang="en-US" sz="1200" b="1">
                <a:solidFill>
                  <a:schemeClr val="bg1"/>
                </a:solidFill>
                <a:latin typeface="Arial Narrow" panose="020B0606020202030204" pitchFamily="34" charset="0"/>
              </a:rPr>
            </a:br>
            <a:r>
              <a:rPr lang="en-US" altLang="en-US" sz="1200">
                <a:solidFill>
                  <a:schemeClr val="bg1"/>
                </a:solidFill>
                <a:latin typeface="Arial Narrow" panose="020B0606020202030204" pitchFamily="34" charset="0"/>
              </a:rPr>
              <a:t>United Nations Development Programme (UNDP)</a:t>
            </a:r>
            <a:br>
              <a:rPr lang="en-US" altLang="en-US" sz="1200">
                <a:solidFill>
                  <a:schemeClr val="bg1"/>
                </a:solidFill>
                <a:latin typeface="Arial Narrow" panose="020B0606020202030204" pitchFamily="34" charset="0"/>
              </a:rPr>
            </a:br>
            <a:r>
              <a:rPr lang="en-US" altLang="en-US" sz="1200">
                <a:solidFill>
                  <a:schemeClr val="bg1"/>
                </a:solidFill>
                <a:latin typeface="Arial Narrow" panose="020B0606020202030204" pitchFamily="34" charset="0"/>
              </a:rPr>
              <a:t>Disaster Management &amp; Relief Bhaban (6th Floor)</a:t>
            </a:r>
            <a:br>
              <a:rPr lang="en-US" altLang="en-US" sz="1200">
                <a:solidFill>
                  <a:schemeClr val="bg1"/>
                </a:solidFill>
                <a:latin typeface="Arial Narrow" panose="020B0606020202030204" pitchFamily="34" charset="0"/>
              </a:rPr>
            </a:br>
            <a:r>
              <a:rPr lang="en-US" altLang="en-US" sz="1200">
                <a:solidFill>
                  <a:schemeClr val="bg1"/>
                </a:solidFill>
                <a:latin typeface="Arial Narrow" panose="020B0606020202030204" pitchFamily="34" charset="0"/>
              </a:rPr>
              <a:t>92-93 Mohakhali C/A, Dhaka-1212, Bangladesh, </a:t>
            </a:r>
            <a:r>
              <a:rPr lang="de-DE" altLang="en-US" sz="1200">
                <a:solidFill>
                  <a:schemeClr val="bg1"/>
                </a:solidFill>
                <a:latin typeface="Arial Narrow" panose="020B0606020202030204" pitchFamily="34" charset="0"/>
              </a:rPr>
              <a:t>Tel: (+88 02) 989 0937, 882 1255      </a:t>
            </a:r>
            <a:r>
              <a:rPr lang="en-US" altLang="en-US" sz="1200">
                <a:solidFill>
                  <a:schemeClr val="bg1"/>
                </a:solidFill>
                <a:latin typeface="Arial Narrow" panose="020B0606020202030204" pitchFamily="34" charset="0"/>
              </a:rPr>
              <a:t>Website: www.cdmp.org.bd</a:t>
            </a:r>
          </a:p>
        </p:txBody>
      </p:sp>
      <p:sp>
        <p:nvSpPr>
          <p:cNvPr id="24584" name="TextBox 2"/>
          <p:cNvSpPr txBox="1">
            <a:spLocks noChangeArrowheads="1"/>
          </p:cNvSpPr>
          <p:nvPr/>
        </p:nvSpPr>
        <p:spPr bwMode="auto">
          <a:xfrm rot="-5400000">
            <a:off x="8154193" y="5104607"/>
            <a:ext cx="143351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800">
                <a:solidFill>
                  <a:schemeClr val="bg1"/>
                </a:solidFill>
              </a:rPr>
              <a:t>Photo: Otin Dewan/CDMP</a:t>
            </a:r>
            <a:endParaRPr lang="en-GB" altLang="en-US" sz="800">
              <a:solidFill>
                <a:schemeClr val="bg1"/>
              </a:solidFill>
            </a:endParaRPr>
          </a:p>
        </p:txBody>
      </p:sp>
      <p:pic>
        <p:nvPicPr>
          <p:cNvPr id="24585" name="Picture 1"/>
          <p:cNvPicPr>
            <a:picLocks noChangeAspect="1"/>
          </p:cNvPicPr>
          <p:nvPr/>
        </p:nvPicPr>
        <p:blipFill>
          <a:blip r:embed="rId5">
            <a:extLst>
              <a:ext uri="{28A0092B-C50C-407E-A947-70E740481C1C}">
                <a14:useLocalDpi xmlns:a14="http://schemas.microsoft.com/office/drawing/2010/main" val="0"/>
              </a:ext>
            </a:extLst>
          </a:blip>
          <a:srcRect l="-864" r="-2"/>
          <a:stretch>
            <a:fillRect/>
          </a:stretch>
        </p:blipFill>
        <p:spPr bwMode="auto">
          <a:xfrm>
            <a:off x="3733800" y="6030913"/>
            <a:ext cx="5138738" cy="747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2" name="Straight Connector 11"/>
          <p:cNvCxnSpPr/>
          <p:nvPr/>
        </p:nvCxnSpPr>
        <p:spPr>
          <a:xfrm>
            <a:off x="0" y="5969000"/>
            <a:ext cx="9144000" cy="0"/>
          </a:xfrm>
          <a:prstGeom prst="line">
            <a:avLst/>
          </a:prstGeom>
        </p:spPr>
        <p:style>
          <a:lnRef idx="1">
            <a:schemeClr val="accent1"/>
          </a:lnRef>
          <a:fillRef idx="0">
            <a:schemeClr val="accent1"/>
          </a:fillRef>
          <a:effectRef idx="0">
            <a:schemeClr val="accent1"/>
          </a:effectRef>
          <a:fontRef idx="minor">
            <a:schemeClr val="tx1"/>
          </a:fontRef>
        </p:style>
      </p:cxnSp>
      <p:pic>
        <p:nvPicPr>
          <p:cNvPr id="15" name="Picture 1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49779" y="6028532"/>
            <a:ext cx="8202109" cy="835509"/>
          </a:xfrm>
          <a:prstGeom prst="rect">
            <a:avLst/>
          </a:prstGeom>
        </p:spPr>
      </p:pic>
    </p:spTree>
    <p:extLst>
      <p:ext uri="{BB962C8B-B14F-4D97-AF65-F5344CB8AC3E}">
        <p14:creationId xmlns:p14="http://schemas.microsoft.com/office/powerpoint/2010/main" val="127669883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2620</TotalTime>
  <Words>1017</Words>
  <Application>Microsoft Office PowerPoint</Application>
  <PresentationFormat>On-screen Show (4:3)</PresentationFormat>
  <Paragraphs>166</Paragraphs>
  <Slides>18</Slides>
  <Notes>6</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18</vt:i4>
      </vt:variant>
    </vt:vector>
  </HeadingPairs>
  <TitlesOfParts>
    <vt:vector size="28" baseType="lpstr">
      <vt:lpstr>MS Mincho</vt:lpstr>
      <vt:lpstr>Arial</vt:lpstr>
      <vt:lpstr>Arial Narrow</vt:lpstr>
      <vt:lpstr>Calibri</vt:lpstr>
      <vt:lpstr>Comic Sans MS</vt:lpstr>
      <vt:lpstr>Constantia</vt:lpstr>
      <vt:lpstr>Times New Roman</vt:lpstr>
      <vt:lpstr>Wingdings</vt:lpstr>
      <vt:lpstr>Wingdings 2</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CDMP’s IVR system has got recognition</vt:lpstr>
      <vt:lpstr>WAY FORWARD……</vt:lpstr>
      <vt:lpstr>PowerPoint Presentation</vt:lpstr>
    </vt:vector>
  </TitlesOfParts>
  <Company>GSMA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Fionan McGrath</dc:creator>
  <cp:lastModifiedBy>Olly Parsons</cp:lastModifiedBy>
  <cp:revision>60</cp:revision>
  <dcterms:created xsi:type="dcterms:W3CDTF">2014-08-18T21:42:13Z</dcterms:created>
  <dcterms:modified xsi:type="dcterms:W3CDTF">2014-09-10T09:32:09Z</dcterms:modified>
</cp:coreProperties>
</file>