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83" r:id="rId2"/>
    <p:sldId id="284" r:id="rId3"/>
    <p:sldId id="285" r:id="rId4"/>
    <p:sldId id="286" r:id="rId5"/>
    <p:sldId id="287" r:id="rId6"/>
    <p:sldId id="288" r:id="rId7"/>
    <p:sldId id="293" r:id="rId8"/>
    <p:sldId id="291" r:id="rId9"/>
    <p:sldId id="32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6" autoAdjust="0"/>
    <p:restoredTop sz="78470" autoAdjust="0"/>
  </p:normalViewPr>
  <p:slideViewPr>
    <p:cSldViewPr>
      <p:cViewPr varScale="1">
        <p:scale>
          <a:sx n="59" d="100"/>
          <a:sy n="59" d="100"/>
        </p:scale>
        <p:origin x="162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9D8062-1897-4DAB-A242-CB2BE2F25166}" type="datetimeFigureOut">
              <a:rPr lang="en-GB" smtClean="0"/>
              <a:t>10/09/2014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48A0D4-1F89-49CA-B226-1404C106BDB5}" type="slidenum">
              <a:rPr lang="en-GB" smtClean="0"/>
              <a:t>‹#›</a:t>
            </a:fld>
            <a:endParaRPr lang="en-GB"/>
          </a:p>
        </p:txBody>
      </p:sp>
    </p:spTree>
    <p:extLst>
      <p:ext uri="{BB962C8B-B14F-4D97-AF65-F5344CB8AC3E}">
        <p14:creationId xmlns:p14="http://schemas.microsoft.com/office/powerpoint/2010/main" val="2682689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lvl="0"/>
            <a:r>
              <a:rPr lang="fr-FR" dirty="0" err="1" smtClean="0"/>
              <a:t>Some</a:t>
            </a:r>
            <a:r>
              <a:rPr lang="fr-FR" dirty="0" smtClean="0"/>
              <a:t> </a:t>
            </a:r>
            <a:r>
              <a:rPr lang="fr-FR" dirty="0" err="1" smtClean="0"/>
              <a:t>stats</a:t>
            </a:r>
            <a:r>
              <a:rPr lang="fr-FR" dirty="0" smtClean="0"/>
              <a:t> on mobile </a:t>
            </a:r>
            <a:r>
              <a:rPr lang="fr-FR" dirty="0" err="1" smtClean="0"/>
              <a:t>industry</a:t>
            </a:r>
            <a:r>
              <a:rPr lang="fr-FR" dirty="0" smtClean="0"/>
              <a:t> </a:t>
            </a:r>
            <a:r>
              <a:rPr lang="fr-FR" dirty="0" err="1" smtClean="0"/>
              <a:t>penetration</a:t>
            </a:r>
            <a:r>
              <a:rPr lang="fr-FR" dirty="0" smtClean="0"/>
              <a:t> and </a:t>
            </a:r>
            <a:r>
              <a:rPr lang="fr-FR" dirty="0" err="1" smtClean="0"/>
              <a:t>growth</a:t>
            </a:r>
            <a:endParaRPr lang="fr-FR" dirty="0" smtClean="0"/>
          </a:p>
          <a:p>
            <a:pPr lvl="0"/>
            <a:r>
              <a:rPr lang="fr-FR" dirty="0" smtClean="0"/>
              <a:t>DR</a:t>
            </a:r>
            <a:r>
              <a:rPr lang="fr-FR" baseline="0" dirty="0" smtClean="0"/>
              <a:t> programme intro</a:t>
            </a:r>
          </a:p>
          <a:p>
            <a:pPr lvl="0"/>
            <a:r>
              <a:rPr lang="fr-FR" baseline="0" dirty="0" err="1" smtClean="0"/>
              <a:t>What</a:t>
            </a:r>
            <a:r>
              <a:rPr lang="fr-FR" baseline="0" dirty="0" smtClean="0"/>
              <a:t> </a:t>
            </a:r>
            <a:r>
              <a:rPr lang="fr-FR" baseline="0" dirty="0" err="1" smtClean="0"/>
              <a:t>this</a:t>
            </a:r>
            <a:r>
              <a:rPr lang="fr-FR" baseline="0" dirty="0" smtClean="0"/>
              <a:t> </a:t>
            </a:r>
            <a:r>
              <a:rPr lang="fr-FR" baseline="0" dirty="0" err="1" smtClean="0"/>
              <a:t>picture</a:t>
            </a:r>
            <a:r>
              <a:rPr lang="fr-FR" baseline="0" dirty="0" smtClean="0"/>
              <a:t> shows to me </a:t>
            </a:r>
            <a:r>
              <a:rPr lang="fr-FR" baseline="0" dirty="0" err="1" smtClean="0"/>
              <a:t>is</a:t>
            </a:r>
            <a:r>
              <a:rPr lang="fr-FR" baseline="0" dirty="0" smtClean="0"/>
              <a:t> 2 </a:t>
            </a:r>
            <a:r>
              <a:rPr lang="fr-FR" baseline="0" dirty="0" err="1" smtClean="0"/>
              <a:t>things</a:t>
            </a:r>
            <a:r>
              <a:rPr lang="fr-FR" baseline="0" dirty="0" smtClean="0"/>
              <a:t>- one </a:t>
            </a:r>
            <a:r>
              <a:rPr lang="fr-FR" baseline="0" dirty="0" err="1" smtClean="0"/>
              <a:t>from</a:t>
            </a:r>
            <a:r>
              <a:rPr lang="fr-FR" baseline="0" dirty="0" smtClean="0"/>
              <a:t> </a:t>
            </a:r>
            <a:r>
              <a:rPr lang="fr-FR" baseline="0" dirty="0" err="1" smtClean="0"/>
              <a:t>haiti</a:t>
            </a:r>
            <a:r>
              <a:rPr lang="fr-FR" baseline="0" dirty="0" smtClean="0"/>
              <a:t> and one </a:t>
            </a:r>
            <a:r>
              <a:rPr lang="fr-FR" baseline="0" dirty="0" err="1" smtClean="0"/>
              <a:t>from</a:t>
            </a:r>
            <a:r>
              <a:rPr lang="fr-FR" baseline="0" dirty="0" smtClean="0"/>
              <a:t> philippines- and </a:t>
            </a:r>
            <a:r>
              <a:rPr lang="fr-FR" baseline="0" dirty="0" err="1" smtClean="0"/>
              <a:t>that</a:t>
            </a:r>
            <a:r>
              <a:rPr lang="fr-FR" baseline="0" dirty="0" smtClean="0"/>
              <a:t> </a:t>
            </a:r>
            <a:r>
              <a:rPr lang="fr-FR" baseline="0" dirty="0" err="1" smtClean="0"/>
              <a:t>is</a:t>
            </a:r>
            <a:r>
              <a:rPr lang="fr-FR" baseline="0" dirty="0" smtClean="0"/>
              <a:t> </a:t>
            </a:r>
            <a:r>
              <a:rPr lang="fr-FR" baseline="0" dirty="0" err="1" smtClean="0"/>
              <a:t>that</a:t>
            </a:r>
            <a:r>
              <a:rPr lang="fr-FR" baseline="0" dirty="0" smtClean="0"/>
              <a:t> </a:t>
            </a:r>
            <a:r>
              <a:rPr lang="fr-FR" baseline="0" dirty="0" err="1" smtClean="0"/>
              <a:t>firstly</a:t>
            </a:r>
            <a:r>
              <a:rPr lang="fr-FR" baseline="0" dirty="0" smtClean="0"/>
              <a:t> the </a:t>
            </a:r>
            <a:r>
              <a:rPr lang="fr-FR" baseline="0" dirty="0" err="1" smtClean="0"/>
              <a:t>demand</a:t>
            </a:r>
            <a:r>
              <a:rPr lang="fr-FR" baseline="0" dirty="0" smtClean="0"/>
              <a:t> to </a:t>
            </a:r>
            <a:r>
              <a:rPr lang="fr-FR" baseline="0" dirty="0" err="1" smtClean="0"/>
              <a:t>communicate</a:t>
            </a:r>
            <a:r>
              <a:rPr lang="fr-FR" baseline="0" dirty="0" smtClean="0"/>
              <a:t> in </a:t>
            </a:r>
            <a:r>
              <a:rPr lang="fr-FR" baseline="0" dirty="0" err="1" smtClean="0"/>
              <a:t>crisis</a:t>
            </a:r>
            <a:r>
              <a:rPr lang="fr-FR" baseline="0" dirty="0" smtClean="0"/>
              <a:t> </a:t>
            </a:r>
            <a:r>
              <a:rPr lang="fr-FR" baseline="0" dirty="0" err="1" smtClean="0"/>
              <a:t>is</a:t>
            </a:r>
            <a:r>
              <a:rPr lang="fr-FR" baseline="0" dirty="0" smtClean="0"/>
              <a:t> </a:t>
            </a:r>
            <a:r>
              <a:rPr lang="fr-FR" baseline="0" dirty="0" err="1" smtClean="0"/>
              <a:t>ubiquitous</a:t>
            </a:r>
            <a:r>
              <a:rPr lang="fr-FR" baseline="0" dirty="0" smtClean="0"/>
              <a:t> </a:t>
            </a:r>
            <a:r>
              <a:rPr lang="fr-FR" baseline="0" dirty="0" err="1" smtClean="0"/>
              <a:t>whether</a:t>
            </a:r>
            <a:r>
              <a:rPr lang="fr-FR" baseline="0" dirty="0" smtClean="0"/>
              <a:t> </a:t>
            </a:r>
            <a:r>
              <a:rPr lang="fr-FR" baseline="0" dirty="0" err="1" smtClean="0"/>
              <a:t>it</a:t>
            </a:r>
            <a:r>
              <a:rPr lang="fr-FR" baseline="0" dirty="0" smtClean="0"/>
              <a:t> </a:t>
            </a:r>
            <a:r>
              <a:rPr lang="fr-FR" baseline="0" dirty="0" err="1" smtClean="0"/>
              <a:t>be</a:t>
            </a:r>
            <a:r>
              <a:rPr lang="fr-FR" baseline="0" dirty="0" smtClean="0"/>
              <a:t> via a </a:t>
            </a:r>
            <a:r>
              <a:rPr lang="fr-FR" baseline="0" dirty="0" err="1" smtClean="0"/>
              <a:t>feature</a:t>
            </a:r>
            <a:r>
              <a:rPr lang="fr-FR" baseline="0" dirty="0" smtClean="0"/>
              <a:t> phone or the </a:t>
            </a:r>
            <a:r>
              <a:rPr lang="fr-FR" baseline="0" dirty="0" err="1" smtClean="0"/>
              <a:t>latest</a:t>
            </a:r>
            <a:r>
              <a:rPr lang="fr-FR" baseline="0" dirty="0" smtClean="0"/>
              <a:t> </a:t>
            </a:r>
            <a:r>
              <a:rPr lang="fr-FR" baseline="0" dirty="0" err="1" smtClean="0"/>
              <a:t>Iphone</a:t>
            </a:r>
            <a:r>
              <a:rPr lang="fr-FR" baseline="0" dirty="0" smtClean="0"/>
              <a:t>. This </a:t>
            </a:r>
            <a:r>
              <a:rPr lang="fr-FR" baseline="0" dirty="0" err="1" smtClean="0"/>
              <a:t>is</a:t>
            </a:r>
            <a:r>
              <a:rPr lang="fr-FR" baseline="0" dirty="0" smtClean="0"/>
              <a:t> the </a:t>
            </a:r>
            <a:r>
              <a:rPr lang="fr-FR" baseline="0" dirty="0" err="1" smtClean="0"/>
              <a:t>technology</a:t>
            </a:r>
            <a:r>
              <a:rPr lang="fr-FR" baseline="0" dirty="0" smtClean="0"/>
              <a:t> </a:t>
            </a:r>
            <a:r>
              <a:rPr lang="fr-FR" baseline="0" dirty="0" err="1" smtClean="0"/>
              <a:t>affected</a:t>
            </a:r>
            <a:r>
              <a:rPr lang="fr-FR" baseline="0" dirty="0" smtClean="0"/>
              <a:t> people </a:t>
            </a:r>
            <a:r>
              <a:rPr lang="fr-FR" baseline="0" dirty="0" err="1" smtClean="0"/>
              <a:t>depend</a:t>
            </a:r>
            <a:r>
              <a:rPr lang="fr-FR" baseline="0" dirty="0" smtClean="0"/>
              <a:t> on and are </a:t>
            </a:r>
            <a:r>
              <a:rPr lang="fr-FR" baseline="0" dirty="0" err="1" smtClean="0"/>
              <a:t>increasingly</a:t>
            </a:r>
            <a:r>
              <a:rPr lang="fr-FR" baseline="0" dirty="0" smtClean="0"/>
              <a:t> </a:t>
            </a:r>
            <a:r>
              <a:rPr lang="fr-FR" baseline="0" dirty="0" err="1" smtClean="0"/>
              <a:t>demanding</a:t>
            </a:r>
            <a:r>
              <a:rPr lang="fr-FR" baseline="0" dirty="0" smtClean="0"/>
              <a:t> </a:t>
            </a:r>
            <a:r>
              <a:rPr lang="fr-FR" baseline="0" dirty="0" err="1" smtClean="0"/>
              <a:t>access</a:t>
            </a:r>
            <a:r>
              <a:rPr lang="fr-FR" baseline="0" dirty="0" smtClean="0"/>
              <a:t> to. It </a:t>
            </a:r>
            <a:r>
              <a:rPr lang="fr-FR" baseline="0" dirty="0" err="1" smtClean="0"/>
              <a:t>also</a:t>
            </a:r>
            <a:r>
              <a:rPr lang="fr-FR" baseline="0" dirty="0" smtClean="0"/>
              <a:t> </a:t>
            </a:r>
            <a:r>
              <a:rPr lang="fr-FR" baseline="0" dirty="0" err="1" smtClean="0"/>
              <a:t>reminds</a:t>
            </a:r>
            <a:r>
              <a:rPr lang="fr-FR" baseline="0" dirty="0" smtClean="0"/>
              <a:t> us </a:t>
            </a:r>
            <a:r>
              <a:rPr lang="fr-FR" baseline="0" dirty="0" err="1" smtClean="0"/>
              <a:t>that</a:t>
            </a:r>
            <a:r>
              <a:rPr lang="fr-FR" baseline="0" dirty="0" smtClean="0"/>
              <a:t> all </a:t>
            </a:r>
            <a:r>
              <a:rPr lang="fr-FR" baseline="0" dirty="0" err="1" smtClean="0"/>
              <a:t>disasters</a:t>
            </a:r>
            <a:r>
              <a:rPr lang="fr-FR" baseline="0" dirty="0" smtClean="0"/>
              <a:t> are local </a:t>
            </a:r>
            <a:r>
              <a:rPr lang="fr-FR" baseline="0" dirty="0" err="1" smtClean="0"/>
              <a:t>events</a:t>
            </a:r>
            <a:r>
              <a:rPr lang="fr-FR" baseline="0" dirty="0" smtClean="0"/>
              <a:t>, and </a:t>
            </a:r>
            <a:r>
              <a:rPr lang="fr-FR" baseline="0" dirty="0" err="1" smtClean="0"/>
              <a:t>that</a:t>
            </a:r>
            <a:r>
              <a:rPr lang="fr-FR" baseline="0" dirty="0" smtClean="0"/>
              <a:t> the </a:t>
            </a:r>
            <a:r>
              <a:rPr lang="fr-FR" baseline="0" dirty="0" err="1" smtClean="0"/>
              <a:t>dynamics</a:t>
            </a:r>
            <a:r>
              <a:rPr lang="fr-FR" baseline="0" dirty="0" smtClean="0"/>
              <a:t> and </a:t>
            </a:r>
            <a:r>
              <a:rPr lang="fr-FR" baseline="0" dirty="0" err="1" smtClean="0"/>
              <a:t>preferences</a:t>
            </a:r>
            <a:r>
              <a:rPr lang="fr-FR" baseline="0" dirty="0" smtClean="0"/>
              <a:t> and </a:t>
            </a:r>
            <a:r>
              <a:rPr lang="fr-FR" baseline="0" dirty="0" err="1" smtClean="0"/>
              <a:t>tools</a:t>
            </a:r>
            <a:r>
              <a:rPr lang="fr-FR" baseline="0" dirty="0" smtClean="0"/>
              <a:t> </a:t>
            </a:r>
            <a:r>
              <a:rPr lang="fr-FR" baseline="0" dirty="0" err="1" smtClean="0"/>
              <a:t>available</a:t>
            </a:r>
            <a:r>
              <a:rPr lang="fr-FR" baseline="0" dirty="0" smtClean="0"/>
              <a:t> </a:t>
            </a:r>
            <a:r>
              <a:rPr lang="fr-FR" baseline="0" dirty="0" err="1" smtClean="0"/>
              <a:t>will</a:t>
            </a:r>
            <a:r>
              <a:rPr lang="fr-FR" baseline="0" dirty="0" smtClean="0"/>
              <a:t> </a:t>
            </a:r>
            <a:r>
              <a:rPr lang="fr-FR" baseline="0" dirty="0" err="1" smtClean="0"/>
              <a:t>be</a:t>
            </a:r>
            <a:r>
              <a:rPr lang="fr-FR" baseline="0" dirty="0" smtClean="0"/>
              <a:t> </a:t>
            </a:r>
            <a:r>
              <a:rPr lang="fr-FR" baseline="0" dirty="0" err="1" smtClean="0"/>
              <a:t>different</a:t>
            </a:r>
            <a:r>
              <a:rPr lang="fr-FR" baseline="0" dirty="0" smtClean="0"/>
              <a:t>. </a:t>
            </a:r>
            <a:r>
              <a:rPr lang="fr-FR" baseline="0" dirty="0" err="1" smtClean="0"/>
              <a:t>Why</a:t>
            </a:r>
            <a:r>
              <a:rPr lang="fr-FR" baseline="0" dirty="0" smtClean="0"/>
              <a:t> </a:t>
            </a:r>
            <a:r>
              <a:rPr lang="fr-FR" baseline="0" dirty="0" err="1" smtClean="0"/>
              <a:t>is</a:t>
            </a:r>
            <a:r>
              <a:rPr lang="fr-FR" baseline="0" dirty="0" smtClean="0"/>
              <a:t> </a:t>
            </a:r>
            <a:r>
              <a:rPr lang="fr-FR" baseline="0" dirty="0" err="1" smtClean="0"/>
              <a:t>this</a:t>
            </a:r>
            <a:r>
              <a:rPr lang="fr-FR" baseline="0" dirty="0" smtClean="0"/>
              <a:t> important </a:t>
            </a:r>
            <a:r>
              <a:rPr lang="fr-FR" baseline="0" dirty="0" err="1" smtClean="0"/>
              <a:t>from</a:t>
            </a:r>
            <a:r>
              <a:rPr lang="fr-FR" baseline="0" dirty="0" smtClean="0"/>
              <a:t> a </a:t>
            </a:r>
            <a:r>
              <a:rPr lang="fr-FR" baseline="0" dirty="0" err="1" smtClean="0"/>
              <a:t>partnership</a:t>
            </a:r>
            <a:r>
              <a:rPr lang="fr-FR" baseline="0" dirty="0" smtClean="0"/>
              <a:t> perspective? </a:t>
            </a:r>
            <a:r>
              <a:rPr lang="fr-FR" baseline="0" dirty="0" err="1" smtClean="0"/>
              <a:t>Because</a:t>
            </a:r>
            <a:r>
              <a:rPr lang="fr-FR" baseline="0" dirty="0" smtClean="0"/>
              <a:t> </a:t>
            </a:r>
            <a:r>
              <a:rPr lang="fr-FR" baseline="0" dirty="0" err="1" smtClean="0"/>
              <a:t>it</a:t>
            </a:r>
            <a:r>
              <a:rPr lang="fr-FR" baseline="0" dirty="0" smtClean="0"/>
              <a:t> </a:t>
            </a:r>
            <a:r>
              <a:rPr lang="fr-FR" baseline="0" dirty="0" err="1" smtClean="0"/>
              <a:t>reminds</a:t>
            </a:r>
            <a:r>
              <a:rPr lang="fr-FR" baseline="0" dirty="0" smtClean="0"/>
              <a:t> us </a:t>
            </a:r>
            <a:r>
              <a:rPr lang="fr-FR" baseline="0" dirty="0" err="1" smtClean="0"/>
              <a:t>that</a:t>
            </a:r>
            <a:r>
              <a:rPr lang="fr-FR" baseline="0" dirty="0" smtClean="0"/>
              <a:t> </a:t>
            </a:r>
            <a:r>
              <a:rPr lang="fr-FR" baseline="0" dirty="0" err="1" smtClean="0"/>
              <a:t>we</a:t>
            </a:r>
            <a:r>
              <a:rPr lang="fr-FR" baseline="0" dirty="0" smtClean="0"/>
              <a:t> </a:t>
            </a:r>
            <a:r>
              <a:rPr lang="fr-FR" baseline="0" dirty="0" err="1" smtClean="0"/>
              <a:t>need</a:t>
            </a:r>
            <a:r>
              <a:rPr lang="fr-FR" baseline="0" dirty="0" smtClean="0"/>
              <a:t> to ENGAGE </a:t>
            </a:r>
            <a:r>
              <a:rPr lang="fr-FR" baseline="0" dirty="0" err="1" smtClean="0"/>
              <a:t>locally</a:t>
            </a:r>
            <a:r>
              <a:rPr lang="fr-FR" baseline="0" dirty="0" smtClean="0"/>
              <a:t>- </a:t>
            </a:r>
            <a:r>
              <a:rPr lang="fr-FR" baseline="0" dirty="0" err="1" smtClean="0"/>
              <a:t>understand</a:t>
            </a:r>
            <a:r>
              <a:rPr lang="fr-FR" baseline="0" dirty="0" smtClean="0"/>
              <a:t> </a:t>
            </a:r>
            <a:r>
              <a:rPr lang="fr-FR" baseline="0" dirty="0" err="1" smtClean="0"/>
              <a:t>these</a:t>
            </a:r>
            <a:r>
              <a:rPr lang="fr-FR" baseline="0" dirty="0" smtClean="0"/>
              <a:t> conditions, </a:t>
            </a:r>
            <a:r>
              <a:rPr lang="fr-FR" baseline="0" dirty="0" err="1" smtClean="0"/>
              <a:t>these</a:t>
            </a:r>
            <a:r>
              <a:rPr lang="fr-FR" baseline="0" dirty="0" smtClean="0"/>
              <a:t> </a:t>
            </a:r>
            <a:r>
              <a:rPr lang="fr-FR" baseline="0" dirty="0" err="1" smtClean="0"/>
              <a:t>players</a:t>
            </a:r>
            <a:r>
              <a:rPr lang="fr-FR" baseline="0" dirty="0" smtClean="0"/>
              <a:t>, the </a:t>
            </a:r>
            <a:r>
              <a:rPr lang="fr-FR" baseline="0" dirty="0" err="1" smtClean="0"/>
              <a:t>capacity</a:t>
            </a:r>
            <a:r>
              <a:rPr lang="fr-FR" baseline="0" dirty="0" smtClean="0"/>
              <a:t> and </a:t>
            </a:r>
            <a:r>
              <a:rPr lang="fr-FR" baseline="0" dirty="0" err="1" smtClean="0"/>
              <a:t>invest</a:t>
            </a:r>
            <a:r>
              <a:rPr lang="fr-FR" baseline="0" dirty="0" smtClean="0"/>
              <a:t> </a:t>
            </a:r>
            <a:r>
              <a:rPr lang="fr-FR" baseline="0" dirty="0" err="1" smtClean="0"/>
              <a:t>from</a:t>
            </a:r>
            <a:r>
              <a:rPr lang="fr-FR" baseline="0" dirty="0" smtClean="0"/>
              <a:t> a </a:t>
            </a:r>
            <a:r>
              <a:rPr lang="fr-FR" baseline="0" dirty="0" err="1" smtClean="0"/>
              <a:t>prepareness</a:t>
            </a:r>
            <a:r>
              <a:rPr lang="fr-FR" baseline="0" dirty="0" smtClean="0"/>
              <a:t> perspective the time, </a:t>
            </a:r>
            <a:r>
              <a:rPr lang="fr-FR" baseline="0" dirty="0" err="1" smtClean="0"/>
              <a:t>energy</a:t>
            </a:r>
            <a:r>
              <a:rPr lang="fr-FR" baseline="0" dirty="0" smtClean="0"/>
              <a:t> </a:t>
            </a:r>
            <a:r>
              <a:rPr lang="fr-FR" baseline="0" dirty="0" err="1" smtClean="0"/>
              <a:t>required</a:t>
            </a:r>
            <a:r>
              <a:rPr lang="fr-FR" baseline="0" dirty="0" smtClean="0"/>
              <a:t> to </a:t>
            </a:r>
            <a:r>
              <a:rPr lang="fr-FR" baseline="0" dirty="0" err="1" smtClean="0"/>
              <a:t>strengthen</a:t>
            </a:r>
            <a:r>
              <a:rPr lang="fr-FR" baseline="0" dirty="0" smtClean="0"/>
              <a:t> </a:t>
            </a:r>
            <a:r>
              <a:rPr lang="fr-FR" baseline="0" dirty="0" err="1" smtClean="0"/>
              <a:t>them</a:t>
            </a:r>
            <a:r>
              <a:rPr lang="fr-FR" baseline="0" dirty="0" smtClean="0"/>
              <a:t>. </a:t>
            </a:r>
            <a:r>
              <a:rPr lang="fr-FR" baseline="0" dirty="0" err="1" smtClean="0"/>
              <a:t>It’s</a:t>
            </a:r>
            <a:r>
              <a:rPr lang="fr-FR" baseline="0" dirty="0" smtClean="0"/>
              <a:t> fine for us to chat in </a:t>
            </a:r>
            <a:r>
              <a:rPr lang="fr-FR" baseline="0" dirty="0" err="1" smtClean="0"/>
              <a:t>luxembourg</a:t>
            </a:r>
            <a:r>
              <a:rPr lang="fr-FR" baseline="0" dirty="0" smtClean="0"/>
              <a:t> and </a:t>
            </a:r>
            <a:r>
              <a:rPr lang="fr-FR" baseline="0" dirty="0" err="1" smtClean="0"/>
              <a:t>barcelona</a:t>
            </a:r>
            <a:r>
              <a:rPr lang="fr-FR" baseline="0" dirty="0" smtClean="0"/>
              <a:t>, but </a:t>
            </a:r>
            <a:r>
              <a:rPr lang="fr-FR" baseline="0" dirty="0" err="1" smtClean="0"/>
              <a:t>it;s</a:t>
            </a:r>
            <a:r>
              <a:rPr lang="fr-FR" baseline="0" dirty="0" smtClean="0"/>
              <a:t> </a:t>
            </a:r>
            <a:r>
              <a:rPr lang="fr-FR" baseline="0" dirty="0" err="1" smtClean="0"/>
              <a:t>relationships</a:t>
            </a:r>
            <a:r>
              <a:rPr lang="fr-FR" baseline="0" dirty="0" smtClean="0"/>
              <a:t> </a:t>
            </a:r>
            <a:r>
              <a:rPr lang="fr-FR" baseline="0" dirty="0" err="1" smtClean="0"/>
              <a:t>at</a:t>
            </a:r>
            <a:r>
              <a:rPr lang="fr-FR" baseline="0" dirty="0" smtClean="0"/>
              <a:t> country- </a:t>
            </a:r>
            <a:r>
              <a:rPr lang="fr-FR" baseline="0" dirty="0" err="1" smtClean="0"/>
              <a:t>level</a:t>
            </a:r>
            <a:r>
              <a:rPr lang="fr-FR" baseline="0" dirty="0" smtClean="0"/>
              <a:t> and </a:t>
            </a:r>
            <a:r>
              <a:rPr lang="fr-FR" baseline="0" dirty="0" err="1" smtClean="0"/>
              <a:t>below</a:t>
            </a:r>
            <a:r>
              <a:rPr lang="fr-FR" baseline="0" dirty="0" smtClean="0"/>
              <a:t> </a:t>
            </a:r>
            <a:r>
              <a:rPr lang="fr-FR" baseline="0" dirty="0" err="1" smtClean="0"/>
              <a:t>that</a:t>
            </a:r>
            <a:r>
              <a:rPr lang="fr-FR" baseline="0" dirty="0" smtClean="0"/>
              <a:t> are </a:t>
            </a:r>
            <a:r>
              <a:rPr lang="fr-FR" baseline="0" dirty="0" err="1" smtClean="0"/>
              <a:t>going</a:t>
            </a:r>
            <a:r>
              <a:rPr lang="fr-FR" baseline="0" dirty="0" smtClean="0"/>
              <a:t> to </a:t>
            </a:r>
            <a:r>
              <a:rPr lang="fr-FR" baseline="0" dirty="0" err="1" smtClean="0"/>
              <a:t>be</a:t>
            </a:r>
            <a:r>
              <a:rPr lang="fr-FR" baseline="0" dirty="0" smtClean="0"/>
              <a:t> </a:t>
            </a:r>
            <a:r>
              <a:rPr lang="fr-FR" baseline="0" dirty="0" err="1" smtClean="0"/>
              <a:t>at</a:t>
            </a:r>
            <a:r>
              <a:rPr lang="fr-FR" baseline="0" dirty="0" smtClean="0"/>
              <a:t> the fore of a </a:t>
            </a:r>
            <a:r>
              <a:rPr lang="fr-FR" baseline="0" dirty="0" err="1" smtClean="0"/>
              <a:t>response</a:t>
            </a:r>
            <a:r>
              <a:rPr lang="fr-FR" baseline="0" dirty="0" smtClean="0"/>
              <a:t> for </a:t>
            </a:r>
            <a:r>
              <a:rPr lang="fr-FR" baseline="0" dirty="0" err="1" smtClean="0"/>
              <a:t>both</a:t>
            </a:r>
            <a:r>
              <a:rPr lang="fr-FR" baseline="0" dirty="0" smtClean="0"/>
              <a:t> </a:t>
            </a:r>
            <a:r>
              <a:rPr lang="fr-FR" baseline="0" dirty="0" err="1" smtClean="0"/>
              <a:t>private</a:t>
            </a:r>
            <a:r>
              <a:rPr lang="fr-FR" baseline="0" dirty="0" smtClean="0"/>
              <a:t> </a:t>
            </a:r>
            <a:r>
              <a:rPr lang="fr-FR" baseline="0" dirty="0" err="1" smtClean="0"/>
              <a:t>sector</a:t>
            </a:r>
            <a:r>
              <a:rPr lang="fr-FR" baseline="0" dirty="0" smtClean="0"/>
              <a:t> and the </a:t>
            </a:r>
            <a:r>
              <a:rPr lang="fr-FR" baseline="0" dirty="0" err="1" smtClean="0"/>
              <a:t>humanitarn</a:t>
            </a:r>
            <a:r>
              <a:rPr lang="fr-FR" baseline="0" dirty="0" smtClean="0"/>
              <a:t> </a:t>
            </a:r>
            <a:r>
              <a:rPr lang="fr-FR" baseline="0" dirty="0" err="1" smtClean="0"/>
              <a:t>communtiy</a:t>
            </a:r>
            <a:r>
              <a:rPr lang="fr-FR" baseline="0" dirty="0" smtClean="0"/>
              <a:t>. </a:t>
            </a:r>
          </a:p>
          <a:p>
            <a:pPr lvl="0"/>
            <a:endParaRPr lang="fr-FR" dirty="0"/>
          </a:p>
        </p:txBody>
      </p:sp>
      <p:sp>
        <p:nvSpPr>
          <p:cNvPr id="4" name="Slide Number Placeholder 3"/>
          <p:cNvSpPr>
            <a:spLocks noGrp="1"/>
          </p:cNvSpPr>
          <p:nvPr>
            <p:ph type="sldNum" sz="quarter" idx="10"/>
          </p:nvPr>
        </p:nvSpPr>
        <p:spPr/>
        <p:txBody>
          <a:bodyPr/>
          <a:lstStyle/>
          <a:p>
            <a:fld id="{C9AB510B-5AB2-470F-84B3-449538EFD3F9}" type="slidenum">
              <a:rPr lang="fr-FR" smtClean="0"/>
              <a:t>1</a:t>
            </a:fld>
            <a:endParaRPr lang="fr-FR"/>
          </a:p>
        </p:txBody>
      </p:sp>
    </p:spTree>
    <p:extLst>
      <p:ext uri="{BB962C8B-B14F-4D97-AF65-F5344CB8AC3E}">
        <p14:creationId xmlns:p14="http://schemas.microsoft.com/office/powerpoint/2010/main" val="3919072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aseline="0" dirty="0" smtClean="0"/>
              <a:t>One of the challenges to partnership is the perception that mobile operators aren’t doing things themselves in this space, or that their interests are so divergent from those of the humanitarian community that they aren’t dependable or appropriate partners. </a:t>
            </a:r>
          </a:p>
          <a:p>
            <a:endParaRPr lang="en-US" baseline="0" dirty="0" smtClean="0"/>
          </a:p>
          <a:p>
            <a:r>
              <a:rPr lang="en-US" baseline="0" dirty="0" smtClean="0"/>
              <a:t>Moving towards a better understanding of what these actors are ALREADY doing, what their capacity is and how the humanitarian community can enable and support. </a:t>
            </a:r>
            <a:r>
              <a:rPr lang="en-US" baseline="0" dirty="0" err="1" smtClean="0"/>
              <a:t>Tukcell</a:t>
            </a:r>
            <a:r>
              <a:rPr lang="en-US" baseline="0" dirty="0" smtClean="0"/>
              <a:t> is a great example of an MNO who under their own volition, has invested substantial resources in the </a:t>
            </a:r>
            <a:r>
              <a:rPr lang="en-US" baseline="0" dirty="0" smtClean="0"/>
              <a:t>continuity </a:t>
            </a:r>
            <a:r>
              <a:rPr lang="en-US" baseline="0" dirty="0" smtClean="0"/>
              <a:t>of their </a:t>
            </a:r>
            <a:r>
              <a:rPr lang="en-US" baseline="0" dirty="0" err="1" smtClean="0"/>
              <a:t>communciations</a:t>
            </a:r>
            <a:r>
              <a:rPr lang="en-US" baseline="0" dirty="0" smtClean="0"/>
              <a:t> in disasters for both financial and humanitarian purposes. They have 9 disaster coordinators within the company across their business functions, and run regular simulations with the national disaster </a:t>
            </a:r>
            <a:r>
              <a:rPr lang="en-US" baseline="0" dirty="0" smtClean="0"/>
              <a:t>management </a:t>
            </a:r>
            <a:r>
              <a:rPr lang="en-US" baseline="0" dirty="0" smtClean="0"/>
              <a:t>authorities and other key sectors like commercial power providers. They have also developed a range of customer facing tools and services- for example, if you’re roaming on their network in a country that experiences a disasters, they’re call </a:t>
            </a:r>
            <a:r>
              <a:rPr lang="en-US" baseline="0" dirty="0" err="1" smtClean="0"/>
              <a:t>centre</a:t>
            </a:r>
            <a:r>
              <a:rPr lang="en-US" baseline="0" dirty="0" smtClean="0"/>
              <a:t> will ring you to find out if you’re okay and send support and information. They’ve also developed an app for UNDP around disaster readiness for their staff. </a:t>
            </a:r>
          </a:p>
          <a:p>
            <a:endParaRPr lang="en-US" baseline="0" dirty="0" smtClean="0"/>
          </a:p>
          <a:p>
            <a:r>
              <a:rPr lang="en-US" baseline="0" dirty="0" smtClean="0"/>
              <a:t> There are going to be lots of future emergencies where an international presence isn’t requested, but where the expertise of the humanitarian community could be leveraged to improve existing plans to </a:t>
            </a:r>
            <a:r>
              <a:rPr lang="en-US" baseline="0" dirty="0" err="1" smtClean="0"/>
              <a:t>strenghthen</a:t>
            </a:r>
            <a:r>
              <a:rPr lang="en-US" baseline="0" dirty="0" smtClean="0"/>
              <a:t> and enable locally-led response from an ICT standpoint. There are probably lots of lessons from these kinds of examples that are relevant the other way around.</a:t>
            </a:r>
          </a:p>
          <a:p>
            <a:endParaRPr lang="en-US" baseline="0" dirty="0" smtClean="0"/>
          </a:p>
          <a:p>
            <a:r>
              <a:rPr lang="en-US" baseline="0" dirty="0" smtClean="0"/>
              <a:t> It also raises one of the final points I’ll make, and that is that like all disasters are different. While </a:t>
            </a:r>
            <a:r>
              <a:rPr lang="en-US" baseline="0" dirty="0" err="1" smtClean="0"/>
              <a:t>Turkcell</a:t>
            </a:r>
            <a:r>
              <a:rPr lang="en-US" baseline="0" dirty="0" smtClean="0"/>
              <a:t> may have 9 people trained </a:t>
            </a:r>
            <a:r>
              <a:rPr lang="en-US" baseline="0" dirty="0" err="1" smtClean="0"/>
              <a:t>interally</a:t>
            </a:r>
            <a:r>
              <a:rPr lang="en-US" baseline="0" dirty="0" smtClean="0"/>
              <a:t> in disaster management, and have a host of back up equipment and response procedures the same might not be true of other countries or operators. In order to have meaningful operational partnerships, work needs to be done on the front end to engage locally in –country and establish relationships. It will require stepping out of the humanitarian sphere at times and going to the private sector forums where industries and companies are having these discussions. </a:t>
            </a:r>
          </a:p>
        </p:txBody>
      </p:sp>
      <p:sp>
        <p:nvSpPr>
          <p:cNvPr id="4" name="Slide Number Placeholder 3"/>
          <p:cNvSpPr>
            <a:spLocks noGrp="1"/>
          </p:cNvSpPr>
          <p:nvPr>
            <p:ph type="sldNum" sz="quarter" idx="10"/>
          </p:nvPr>
        </p:nvSpPr>
        <p:spPr/>
        <p:txBody>
          <a:bodyPr/>
          <a:lstStyle/>
          <a:p>
            <a:fld id="{3819D05B-1B76-EE46-84FF-6A5ABB512DEB}" type="slidenum">
              <a:rPr lang="en-US" smtClean="0"/>
              <a:t>2</a:t>
            </a:fld>
            <a:endParaRPr lang="en-US"/>
          </a:p>
        </p:txBody>
      </p:sp>
    </p:spTree>
    <p:extLst>
      <p:ext uri="{BB962C8B-B14F-4D97-AF65-F5344CB8AC3E}">
        <p14:creationId xmlns:p14="http://schemas.microsoft.com/office/powerpoint/2010/main" val="1330887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774700" rtl="0" eaLnBrk="0" fontAlgn="base" latinLnBrk="0" hangingPunct="0">
              <a:lnSpc>
                <a:spcPct val="100000"/>
              </a:lnSpc>
              <a:spcBef>
                <a:spcPct val="0"/>
              </a:spcBef>
              <a:spcAft>
                <a:spcPct val="0"/>
              </a:spcAft>
              <a:buClrTx/>
              <a:buSzTx/>
              <a:buFontTx/>
              <a:buNone/>
              <a:tabLst/>
              <a:defRPr/>
            </a:pPr>
            <a:r>
              <a:rPr lang="en-US" sz="2400" dirty="0" smtClean="0"/>
              <a:t>The following activities and outcomes were achieved within the first 6 weeks of the onset of the emergency </a:t>
            </a:r>
            <a:endParaRPr lang="en-GB" sz="2400" dirty="0" smtClean="0"/>
          </a:p>
          <a:p>
            <a:endParaRPr lang="en-US" dirty="0"/>
          </a:p>
        </p:txBody>
      </p:sp>
    </p:spTree>
    <p:extLst>
      <p:ext uri="{BB962C8B-B14F-4D97-AF65-F5344CB8AC3E}">
        <p14:creationId xmlns:p14="http://schemas.microsoft.com/office/powerpoint/2010/main" val="1457693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defRPr/>
            </a:pPr>
            <a:endParaRPr lang="fr-FR" dirty="0"/>
          </a:p>
        </p:txBody>
      </p:sp>
      <p:sp>
        <p:nvSpPr>
          <p:cNvPr id="12291"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rgbClr val="000000"/>
                </a:solidFill>
                <a:latin typeface="Calibri" charset="0"/>
                <a:ea typeface="MS PGothic" charset="0"/>
                <a:cs typeface="MS PGothic" charset="0"/>
                <a:sym typeface="Calibri" charset="0"/>
              </a:defRPr>
            </a:lvl1pPr>
            <a:lvl2pPr marL="742950" indent="-285750">
              <a:defRPr sz="2400">
                <a:solidFill>
                  <a:srgbClr val="000000"/>
                </a:solidFill>
                <a:latin typeface="Calibri" charset="0"/>
                <a:ea typeface="MS PGothic" charset="0"/>
                <a:cs typeface="MS PGothic" charset="0"/>
                <a:sym typeface="Calibri" charset="0"/>
              </a:defRPr>
            </a:lvl2pPr>
            <a:lvl3pPr marL="1143000" indent="-228600">
              <a:defRPr sz="2400">
                <a:solidFill>
                  <a:srgbClr val="000000"/>
                </a:solidFill>
                <a:latin typeface="Calibri" charset="0"/>
                <a:ea typeface="MS PGothic" charset="0"/>
                <a:cs typeface="MS PGothic" charset="0"/>
                <a:sym typeface="Calibri" charset="0"/>
              </a:defRPr>
            </a:lvl3pPr>
            <a:lvl4pPr marL="1600200" indent="-228600">
              <a:defRPr sz="2400">
                <a:solidFill>
                  <a:srgbClr val="000000"/>
                </a:solidFill>
                <a:latin typeface="Calibri" charset="0"/>
                <a:ea typeface="MS PGothic" charset="0"/>
                <a:cs typeface="MS PGothic" charset="0"/>
                <a:sym typeface="Calibri" charset="0"/>
              </a:defRPr>
            </a:lvl4pPr>
            <a:lvl5pPr marL="2057400" indent="-228600">
              <a:defRPr sz="2400">
                <a:solidFill>
                  <a:srgbClr val="000000"/>
                </a:solidFill>
                <a:latin typeface="Calibri" charset="0"/>
                <a:ea typeface="MS PGothic" charset="0"/>
                <a:cs typeface="MS PGothic" charset="0"/>
                <a:sym typeface="Calibri" charset="0"/>
              </a:defRPr>
            </a:lvl5pPr>
            <a:lvl6pPr marL="2514600" indent="-228600" defTabSz="609600"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6pPr>
            <a:lvl7pPr marL="2971800" indent="-228600" defTabSz="609600"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7pPr>
            <a:lvl8pPr marL="3429000" indent="-228600" defTabSz="609600"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8pPr>
            <a:lvl9pPr marL="3886200" indent="-228600" defTabSz="609600"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9pPr>
          </a:lstStyle>
          <a:p>
            <a:fld id="{761FF1FC-6DAA-2245-849F-C6CCD5A52C11}" type="slidenum">
              <a:rPr lang="fr-FR"/>
              <a:pPr/>
              <a:t>4</a:t>
            </a:fld>
            <a:endParaRPr lang="fr-FR" dirty="0"/>
          </a:p>
        </p:txBody>
      </p:sp>
    </p:spTree>
    <p:extLst>
      <p:ext uri="{BB962C8B-B14F-4D97-AF65-F5344CB8AC3E}">
        <p14:creationId xmlns:p14="http://schemas.microsoft.com/office/powerpoint/2010/main" val="749145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When it’s done right- and there is still a long way to go- the</a:t>
            </a:r>
            <a:r>
              <a:rPr lang="en-US" baseline="0" dirty="0" smtClean="0"/>
              <a:t> impact can </a:t>
            </a:r>
            <a:r>
              <a:rPr lang="en-US" baseline="0" smtClean="0"/>
              <a:t>be huge. </a:t>
            </a:r>
            <a:endParaRPr lang="en-US"/>
          </a:p>
        </p:txBody>
      </p:sp>
      <p:sp>
        <p:nvSpPr>
          <p:cNvPr id="4" name="Slide Number Placeholder 3"/>
          <p:cNvSpPr>
            <a:spLocks noGrp="1"/>
          </p:cNvSpPr>
          <p:nvPr>
            <p:ph type="sldNum" sz="quarter" idx="10"/>
          </p:nvPr>
        </p:nvSpPr>
        <p:spPr/>
        <p:txBody>
          <a:bodyPr/>
          <a:lstStyle/>
          <a:p>
            <a:fld id="{B93C0B8D-FDE8-D140-8680-70F3C8E592B5}" type="slidenum">
              <a:rPr lang="en-US" smtClean="0"/>
              <a:t>5</a:t>
            </a:fld>
            <a:endParaRPr lang="en-US"/>
          </a:p>
        </p:txBody>
      </p:sp>
    </p:spTree>
    <p:extLst>
      <p:ext uri="{BB962C8B-B14F-4D97-AF65-F5344CB8AC3E}">
        <p14:creationId xmlns:p14="http://schemas.microsoft.com/office/powerpoint/2010/main" val="3278511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defRPr/>
            </a:pPr>
            <a:endParaRPr lang="fr-FR" dirty="0"/>
          </a:p>
        </p:txBody>
      </p:sp>
      <p:sp>
        <p:nvSpPr>
          <p:cNvPr id="12291" name="Slide Number Placeholder 3"/>
          <p:cNvSpPr>
            <a:spLocks noGrp="1"/>
          </p:cNvSpPr>
          <p:nvPr>
            <p:ph type="sldNum" sz="quarter" idx="4294967295"/>
          </p:nvPr>
        </p:nvSpPr>
        <p:spPr bwMode="auto">
          <a:xfrm>
            <a:off x="3884613" y="8685213"/>
            <a:ext cx="29718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rgbClr val="000000"/>
                </a:solidFill>
                <a:latin typeface="Calibri" charset="0"/>
                <a:ea typeface="MS PGothic" charset="0"/>
                <a:cs typeface="MS PGothic" charset="0"/>
                <a:sym typeface="Calibri" charset="0"/>
              </a:defRPr>
            </a:lvl1pPr>
            <a:lvl2pPr marL="742950" indent="-285750">
              <a:defRPr sz="2400">
                <a:solidFill>
                  <a:srgbClr val="000000"/>
                </a:solidFill>
                <a:latin typeface="Calibri" charset="0"/>
                <a:ea typeface="MS PGothic" charset="0"/>
                <a:cs typeface="MS PGothic" charset="0"/>
                <a:sym typeface="Calibri" charset="0"/>
              </a:defRPr>
            </a:lvl2pPr>
            <a:lvl3pPr marL="1143000" indent="-228600">
              <a:defRPr sz="2400">
                <a:solidFill>
                  <a:srgbClr val="000000"/>
                </a:solidFill>
                <a:latin typeface="Calibri" charset="0"/>
                <a:ea typeface="MS PGothic" charset="0"/>
                <a:cs typeface="MS PGothic" charset="0"/>
                <a:sym typeface="Calibri" charset="0"/>
              </a:defRPr>
            </a:lvl3pPr>
            <a:lvl4pPr marL="1600200" indent="-228600">
              <a:defRPr sz="2400">
                <a:solidFill>
                  <a:srgbClr val="000000"/>
                </a:solidFill>
                <a:latin typeface="Calibri" charset="0"/>
                <a:ea typeface="MS PGothic" charset="0"/>
                <a:cs typeface="MS PGothic" charset="0"/>
                <a:sym typeface="Calibri" charset="0"/>
              </a:defRPr>
            </a:lvl4pPr>
            <a:lvl5pPr marL="2057400" indent="-228600">
              <a:defRPr sz="2400">
                <a:solidFill>
                  <a:srgbClr val="000000"/>
                </a:solidFill>
                <a:latin typeface="Calibri" charset="0"/>
                <a:ea typeface="MS PGothic" charset="0"/>
                <a:cs typeface="MS PGothic" charset="0"/>
                <a:sym typeface="Calibri" charset="0"/>
              </a:defRPr>
            </a:lvl5pPr>
            <a:lvl6pPr marL="2514600" indent="-228600" defTabSz="609600"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6pPr>
            <a:lvl7pPr marL="2971800" indent="-228600" defTabSz="609600"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7pPr>
            <a:lvl8pPr marL="3429000" indent="-228600" defTabSz="609600"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8pPr>
            <a:lvl9pPr marL="3886200" indent="-228600" defTabSz="609600"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9pPr>
          </a:lstStyle>
          <a:p>
            <a:fld id="{761FF1FC-6DAA-2245-849F-C6CCD5A52C11}" type="slidenum">
              <a:rPr lang="fr-FR"/>
              <a:pPr/>
              <a:t>6</a:t>
            </a:fld>
            <a:endParaRPr lang="fr-FR" dirty="0"/>
          </a:p>
        </p:txBody>
      </p:sp>
    </p:spTree>
    <p:extLst>
      <p:ext uri="{BB962C8B-B14F-4D97-AF65-F5344CB8AC3E}">
        <p14:creationId xmlns:p14="http://schemas.microsoft.com/office/powerpoint/2010/main" val="1219534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Yo</a:t>
            </a:r>
            <a:r>
              <a:rPr lang="en-US" baseline="0" dirty="0" smtClean="0"/>
              <a:t>u can have all the preparedness and response plans in the world, but I think most in this room know that they’re only as good as the capacity and partnerships that sit under them. If you’ve got a great programme for mobile vouchers, or an SMS needs </a:t>
            </a:r>
            <a:r>
              <a:rPr lang="en-US" baseline="0" dirty="0" smtClean="0"/>
              <a:t>assessment </a:t>
            </a:r>
            <a:r>
              <a:rPr lang="en-US" baseline="0" dirty="0" smtClean="0"/>
              <a:t>but there is no connectivity, you’re out of luck. Similarly, if you’re a mobile operator that has all the emergency equipment stockpiled, but you can’t get access to transport assets to move it to affected areas, you’re out of luck. If mobile access expands as we predict it will, and the next billion are afforded access to the internet for the first time through mobile broadband,  demands for reliable connectivity and the information and services it supports will only proliferate, and have more of an impact on how we all work, and work together. If mobile is critical to humanitarian response and fundamentally to the capacity of affected populations to strengthen resilience and response capacity, than we need to think in broad terms about how we work together at the global, and more importantly at the local level to </a:t>
            </a:r>
            <a:r>
              <a:rPr lang="en-US" baseline="0" dirty="0" smtClean="0"/>
              <a:t>develop </a:t>
            </a:r>
            <a:r>
              <a:rPr lang="en-US" baseline="0" dirty="0" smtClean="0"/>
              <a:t>the </a:t>
            </a:r>
            <a:r>
              <a:rPr lang="en-US" baseline="0" dirty="0" smtClean="0"/>
              <a:t>partnerships required </a:t>
            </a:r>
            <a:r>
              <a:rPr lang="en-US" baseline="0" dirty="0" smtClean="0"/>
              <a:t>to meet these needs and </a:t>
            </a:r>
            <a:r>
              <a:rPr lang="en-US" baseline="0" dirty="0" smtClean="0"/>
              <a:t>opportunities- </a:t>
            </a:r>
            <a:r>
              <a:rPr lang="en-US" baseline="0" dirty="0" smtClean="0"/>
              <a:t>I’m glad to say that I feel confident that we’re heading in the right direction. </a:t>
            </a:r>
            <a:endParaRPr lang="en-US" dirty="0"/>
          </a:p>
        </p:txBody>
      </p:sp>
      <p:sp>
        <p:nvSpPr>
          <p:cNvPr id="4" name="Slide Number Placeholder 3"/>
          <p:cNvSpPr>
            <a:spLocks noGrp="1"/>
          </p:cNvSpPr>
          <p:nvPr>
            <p:ph type="sldNum" sz="quarter" idx="10"/>
          </p:nvPr>
        </p:nvSpPr>
        <p:spPr/>
        <p:txBody>
          <a:bodyPr/>
          <a:lstStyle/>
          <a:p>
            <a:fld id="{EDBE65A2-63F3-1F4F-8A77-6B021E02D5A6}" type="slidenum">
              <a:rPr lang="en-US" smtClean="0"/>
              <a:t>8</a:t>
            </a:fld>
            <a:endParaRPr lang="en-US"/>
          </a:p>
        </p:txBody>
      </p:sp>
    </p:spTree>
    <p:extLst>
      <p:ext uri="{BB962C8B-B14F-4D97-AF65-F5344CB8AC3E}">
        <p14:creationId xmlns:p14="http://schemas.microsoft.com/office/powerpoint/2010/main" val="3612795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87546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857900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1478649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5C7674A-C8DF-4B72-85F0-E8FA51EC751C}" type="datetimeFigureOut">
              <a:rPr lang="en-GB" smtClean="0"/>
              <a:t>10/09/2014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471841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5C7674A-C8DF-4B72-85F0-E8FA51EC751C}" type="datetimeFigureOut">
              <a:rPr lang="en-GB" smtClean="0"/>
              <a:t>10/09/2014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4219670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5C7674A-C8DF-4B72-85F0-E8FA51EC751C}" type="datetimeFigureOut">
              <a:rPr lang="en-GB" smtClean="0"/>
              <a:t>10/09/2014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91201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7674A-C8DF-4B72-85F0-E8FA51EC751C}" type="datetimeFigureOut">
              <a:rPr lang="en-GB" smtClean="0"/>
              <a:t>10/09/2014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1832899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7674A-C8DF-4B72-85F0-E8FA51EC751C}" type="datetimeFigureOut">
              <a:rPr lang="en-GB" smtClean="0"/>
              <a:t>10/09/2014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1830011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7674A-C8DF-4B72-85F0-E8FA51EC751C}" type="datetimeFigureOut">
              <a:rPr lang="en-GB" smtClean="0"/>
              <a:t>10/09/2014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900663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2300733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C7674A-C8DF-4B72-85F0-E8FA51EC751C}" type="datetimeFigureOut">
              <a:rPr lang="en-GB" smtClean="0"/>
              <a:t>10/09/2014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BC06A1D-7BF1-404F-AA8A-2099E76876AA}" type="slidenum">
              <a:rPr lang="en-GB" smtClean="0"/>
              <a:t>‹#›</a:t>
            </a:fld>
            <a:endParaRPr lang="en-GB"/>
          </a:p>
        </p:txBody>
      </p:sp>
    </p:spTree>
    <p:extLst>
      <p:ext uri="{BB962C8B-B14F-4D97-AF65-F5344CB8AC3E}">
        <p14:creationId xmlns:p14="http://schemas.microsoft.com/office/powerpoint/2010/main" val="3847539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961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7674A-C8DF-4B72-85F0-E8FA51EC751C}" type="datetimeFigureOut">
              <a:rPr lang="en-GB" smtClean="0"/>
              <a:t>10/09/2014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C06A1D-7BF1-404F-AA8A-2099E76876AA}" type="slidenum">
              <a:rPr lang="en-GB" smtClean="0"/>
              <a:t>‹#›</a:t>
            </a:fld>
            <a:endParaRPr lang="en-GB"/>
          </a:p>
        </p:txBody>
      </p:sp>
    </p:spTree>
    <p:extLst>
      <p:ext uri="{BB962C8B-B14F-4D97-AF65-F5344CB8AC3E}">
        <p14:creationId xmlns:p14="http://schemas.microsoft.com/office/powerpoint/2010/main" val="3536722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042" y="1981200"/>
            <a:ext cx="3988558" cy="326915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00" y="1981205"/>
            <a:ext cx="4038600" cy="3269159"/>
          </a:xfrm>
          <a:prstGeom prst="rect">
            <a:avLst/>
          </a:prstGeom>
        </p:spPr>
      </p:pic>
      <p:sp>
        <p:nvSpPr>
          <p:cNvPr id="6" name="Rectangle 5"/>
          <p:cNvSpPr/>
          <p:nvPr/>
        </p:nvSpPr>
        <p:spPr>
          <a:xfrm>
            <a:off x="1" y="2"/>
            <a:ext cx="4576763" cy="447675"/>
          </a:xfrm>
          <a:prstGeom prst="rect">
            <a:avLst/>
          </a:prstGeom>
          <a:solidFill>
            <a:srgbClr val="608AA2"/>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91429" tIns="45715" rIns="91429" bIns="45715" anchor="ctr"/>
          <a:lstStyle/>
          <a:p>
            <a:pPr algn="ctr" defTabSz="457146">
              <a:defRPr/>
            </a:pPr>
            <a:endParaRPr lang="en-US" dirty="0">
              <a:solidFill>
                <a:prstClr val="white"/>
              </a:solidFill>
            </a:endParaRPr>
          </a:p>
        </p:txBody>
      </p:sp>
      <p:sp>
        <p:nvSpPr>
          <p:cNvPr id="7" name="Rectangle 6"/>
          <p:cNvSpPr/>
          <p:nvPr/>
        </p:nvSpPr>
        <p:spPr>
          <a:xfrm>
            <a:off x="4572001" y="2"/>
            <a:ext cx="4576763" cy="447675"/>
          </a:xfrm>
          <a:prstGeom prst="rect">
            <a:avLst/>
          </a:prstGeom>
          <a:solidFill>
            <a:srgbClr val="EAE6D6"/>
          </a:solidFill>
          <a:ln>
            <a:noFill/>
          </a:ln>
          <a:effectLst/>
        </p:spPr>
        <p:style>
          <a:lnRef idx="1">
            <a:schemeClr val="accent1"/>
          </a:lnRef>
          <a:fillRef idx="3">
            <a:schemeClr val="accent1"/>
          </a:fillRef>
          <a:effectRef idx="2">
            <a:schemeClr val="accent1"/>
          </a:effectRef>
          <a:fontRef idx="minor">
            <a:schemeClr val="lt1"/>
          </a:fontRef>
        </p:style>
        <p:txBody>
          <a:bodyPr lIns="91429" tIns="45715" rIns="91429" bIns="45715" anchor="ctr"/>
          <a:lstStyle/>
          <a:p>
            <a:pPr algn="ctr" defTabSz="457146">
              <a:defRPr/>
            </a:pPr>
            <a:endParaRPr lang="en-US" dirty="0">
              <a:solidFill>
                <a:prstClr val="white"/>
              </a:solidFill>
            </a:endParaRPr>
          </a:p>
        </p:txBody>
      </p:sp>
      <p:pic>
        <p:nvPicPr>
          <p:cNvPr id="9" name="Picture 1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7475" y="65093"/>
            <a:ext cx="1047950" cy="376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Rectangle 9"/>
          <p:cNvSpPr/>
          <p:nvPr/>
        </p:nvSpPr>
        <p:spPr>
          <a:xfrm>
            <a:off x="4572001" y="6583363"/>
            <a:ext cx="4576763" cy="292100"/>
          </a:xfrm>
          <a:prstGeom prst="rect">
            <a:avLst/>
          </a:prstGeom>
          <a:solidFill>
            <a:srgbClr val="EAE6D6"/>
          </a:solidFill>
          <a:ln>
            <a:noFill/>
          </a:ln>
          <a:effectLst/>
        </p:spPr>
        <p:style>
          <a:lnRef idx="1">
            <a:schemeClr val="accent1"/>
          </a:lnRef>
          <a:fillRef idx="3">
            <a:schemeClr val="accent1"/>
          </a:fillRef>
          <a:effectRef idx="2">
            <a:schemeClr val="accent1"/>
          </a:effectRef>
          <a:fontRef idx="minor">
            <a:schemeClr val="lt1"/>
          </a:fontRef>
        </p:style>
        <p:txBody>
          <a:bodyPr lIns="91429" tIns="45715" rIns="91429" bIns="45715" anchor="ctr"/>
          <a:lstStyle/>
          <a:p>
            <a:pPr algn="ctr" defTabSz="457146">
              <a:defRPr/>
            </a:pPr>
            <a:endParaRPr lang="en-US" dirty="0">
              <a:solidFill>
                <a:prstClr val="white"/>
              </a:solidFill>
            </a:endParaRPr>
          </a:p>
        </p:txBody>
      </p:sp>
      <p:sp>
        <p:nvSpPr>
          <p:cNvPr id="11" name="Rectangle 10"/>
          <p:cNvSpPr/>
          <p:nvPr/>
        </p:nvSpPr>
        <p:spPr>
          <a:xfrm>
            <a:off x="1" y="6583363"/>
            <a:ext cx="4576763" cy="292100"/>
          </a:xfrm>
          <a:prstGeom prst="rect">
            <a:avLst/>
          </a:prstGeom>
          <a:solidFill>
            <a:srgbClr val="608AA2"/>
          </a:solidFill>
          <a:ln>
            <a:noFill/>
          </a:ln>
          <a:effectLst/>
        </p:spPr>
        <p:style>
          <a:lnRef idx="1">
            <a:schemeClr val="accent1"/>
          </a:lnRef>
          <a:fillRef idx="3">
            <a:schemeClr val="accent1"/>
          </a:fillRef>
          <a:effectRef idx="2">
            <a:schemeClr val="accent1"/>
          </a:effectRef>
          <a:fontRef idx="minor">
            <a:schemeClr val="lt1"/>
          </a:fontRef>
        </p:style>
        <p:txBody>
          <a:bodyPr lIns="91429" tIns="45715" rIns="91429" bIns="45715" anchor="ctr"/>
          <a:lstStyle/>
          <a:p>
            <a:pPr algn="ctr" defTabSz="457146">
              <a:defRPr/>
            </a:pPr>
            <a:endParaRPr lang="en-US" dirty="0">
              <a:solidFill>
                <a:prstClr val="white"/>
              </a:solidFill>
            </a:endParaRPr>
          </a:p>
        </p:txBody>
      </p:sp>
      <p:sp>
        <p:nvSpPr>
          <p:cNvPr id="2" name="TextBox 1"/>
          <p:cNvSpPr txBox="1"/>
          <p:nvPr/>
        </p:nvSpPr>
        <p:spPr>
          <a:xfrm>
            <a:off x="833528" y="1071487"/>
            <a:ext cx="3155499" cy="461665"/>
          </a:xfrm>
          <a:prstGeom prst="rect">
            <a:avLst/>
          </a:prstGeom>
          <a:noFill/>
        </p:spPr>
        <p:txBody>
          <a:bodyPr wrap="square" lIns="91440" tIns="45720" rIns="91440" bIns="45720" rtlCol="0">
            <a:spAutoFit/>
          </a:bodyPr>
          <a:lstStyle/>
          <a:p>
            <a:r>
              <a:rPr lang="en-US" sz="2400" b="1" dirty="0" smtClean="0">
                <a:solidFill>
                  <a:schemeClr val="tx2">
                    <a:lumMod val="60000"/>
                    <a:lumOff val="40000"/>
                  </a:schemeClr>
                </a:solidFill>
                <a:latin typeface="Arial"/>
                <a:cs typeface="Arial"/>
              </a:rPr>
              <a:t>Coordination</a:t>
            </a:r>
            <a:endParaRPr lang="en-US" sz="2400" b="1" dirty="0">
              <a:solidFill>
                <a:schemeClr val="tx2">
                  <a:lumMod val="60000"/>
                  <a:lumOff val="40000"/>
                </a:schemeClr>
              </a:solidFill>
              <a:latin typeface="Arial"/>
              <a:cs typeface="Arial"/>
            </a:endParaRPr>
          </a:p>
        </p:txBody>
      </p:sp>
    </p:spTree>
    <p:extLst>
      <p:ext uri="{BB962C8B-B14F-4D97-AF65-F5344CB8AC3E}">
        <p14:creationId xmlns:p14="http://schemas.microsoft.com/office/powerpoint/2010/main" val="13752921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urkcell_image.JPG"/>
          <p:cNvPicPr>
            <a:picLocks noGrp="1" noChangeAspect="1"/>
          </p:cNvPicPr>
          <p:nvPr>
            <p:ph idx="1"/>
          </p:nvPr>
        </p:nvPicPr>
        <p:blipFill rotWithShape="1">
          <a:blip r:embed="rId3">
            <a:extLst>
              <a:ext uri="{28A0092B-C50C-407E-A947-70E740481C1C}">
                <a14:useLocalDpi xmlns:a14="http://schemas.microsoft.com/office/drawing/2010/main" val="0"/>
              </a:ext>
            </a:extLst>
          </a:blip>
          <a:srcRect t="-2846" b="4639"/>
          <a:stretch/>
        </p:blipFill>
        <p:spPr>
          <a:xfrm>
            <a:off x="1251341" y="-126776"/>
            <a:ext cx="6630811" cy="6984776"/>
          </a:xfrm>
        </p:spPr>
      </p:pic>
      <p:sp>
        <p:nvSpPr>
          <p:cNvPr id="5" name="Rectangle 4"/>
          <p:cNvSpPr/>
          <p:nvPr/>
        </p:nvSpPr>
        <p:spPr>
          <a:xfrm>
            <a:off x="10" y="5"/>
            <a:ext cx="4576763" cy="447675"/>
          </a:xfrm>
          <a:prstGeom prst="rect">
            <a:avLst/>
          </a:prstGeom>
          <a:solidFill>
            <a:srgbClr val="608AA2"/>
          </a:solidFill>
          <a:ln>
            <a:noFill/>
          </a:ln>
          <a:effectLst/>
        </p:spPr>
        <p:style>
          <a:lnRef idx="1">
            <a:schemeClr val="accent1"/>
          </a:lnRef>
          <a:fillRef idx="3">
            <a:schemeClr val="accent1"/>
          </a:fillRef>
          <a:effectRef idx="2">
            <a:schemeClr val="accent1"/>
          </a:effectRef>
          <a:fontRef idx="minor">
            <a:schemeClr val="lt1"/>
          </a:fontRef>
        </p:style>
        <p:txBody>
          <a:bodyPr lIns="91429" tIns="45715" rIns="91429" bIns="45715" anchor="ctr"/>
          <a:lstStyle/>
          <a:p>
            <a:pPr algn="ctr" defTabSz="457146">
              <a:defRPr/>
            </a:pPr>
            <a:endParaRPr lang="en-US" dirty="0">
              <a:solidFill>
                <a:prstClr val="white"/>
              </a:solidFill>
            </a:endParaRPr>
          </a:p>
        </p:txBody>
      </p:sp>
      <p:sp>
        <p:nvSpPr>
          <p:cNvPr id="6" name="TextBox 26"/>
          <p:cNvSpPr txBox="1">
            <a:spLocks/>
          </p:cNvSpPr>
          <p:nvPr/>
        </p:nvSpPr>
        <p:spPr bwMode="auto">
          <a:xfrm>
            <a:off x="4576773" y="23670"/>
            <a:ext cx="4567237" cy="424008"/>
          </a:xfrm>
          <a:prstGeom prst="rect">
            <a:avLst/>
          </a:prstGeom>
          <a:solidFill>
            <a:schemeClr val="bg2"/>
          </a:solidFill>
          <a:ln>
            <a:noFill/>
          </a:ln>
          <a:extLst/>
        </p:spPr>
        <p:txBody>
          <a:bodyPr lIns="215975" tIns="0" rIns="0" bIns="0" anchor="ct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146" eaLnBrk="1" fontAlgn="base" hangingPunct="1">
              <a:spcBef>
                <a:spcPct val="0"/>
              </a:spcBef>
              <a:spcAft>
                <a:spcPct val="0"/>
              </a:spcAft>
            </a:pPr>
            <a:endParaRPr lang="en-US" sz="1200" dirty="0">
              <a:solidFill>
                <a:srgbClr val="58595B"/>
              </a:solidFill>
              <a:latin typeface="Arial Narrow" pitchFamily="34" charset="0"/>
            </a:endParaRPr>
          </a:p>
        </p:txBody>
      </p:sp>
      <p:sp>
        <p:nvSpPr>
          <p:cNvPr id="7" name="Rectangle 6"/>
          <p:cNvSpPr/>
          <p:nvPr/>
        </p:nvSpPr>
        <p:spPr>
          <a:xfrm>
            <a:off x="-10016" y="6452471"/>
            <a:ext cx="4576763" cy="424008"/>
          </a:xfrm>
          <a:prstGeom prst="rect">
            <a:avLst/>
          </a:prstGeom>
          <a:solidFill>
            <a:srgbClr val="608AA2"/>
          </a:solidFill>
          <a:ln>
            <a:noFill/>
          </a:ln>
          <a:effectLst/>
        </p:spPr>
        <p:style>
          <a:lnRef idx="1">
            <a:schemeClr val="accent1"/>
          </a:lnRef>
          <a:fillRef idx="3">
            <a:schemeClr val="accent1"/>
          </a:fillRef>
          <a:effectRef idx="2">
            <a:schemeClr val="accent1"/>
          </a:effectRef>
          <a:fontRef idx="minor">
            <a:schemeClr val="lt1"/>
          </a:fontRef>
        </p:style>
        <p:txBody>
          <a:bodyPr lIns="91429" tIns="45715" rIns="91429" bIns="45715" anchor="ctr"/>
          <a:lstStyle/>
          <a:p>
            <a:pPr algn="ctr" defTabSz="457146">
              <a:defRPr/>
            </a:pPr>
            <a:endParaRPr lang="en-US" dirty="0">
              <a:solidFill>
                <a:prstClr val="white"/>
              </a:solidFill>
            </a:endParaRPr>
          </a:p>
        </p:txBody>
      </p:sp>
      <p:sp>
        <p:nvSpPr>
          <p:cNvPr id="8" name="TextBox 26"/>
          <p:cNvSpPr txBox="1">
            <a:spLocks/>
          </p:cNvSpPr>
          <p:nvPr/>
        </p:nvSpPr>
        <p:spPr bwMode="auto">
          <a:xfrm>
            <a:off x="4566747" y="6452470"/>
            <a:ext cx="4567237" cy="424008"/>
          </a:xfrm>
          <a:prstGeom prst="rect">
            <a:avLst/>
          </a:prstGeom>
          <a:solidFill>
            <a:schemeClr val="bg2"/>
          </a:solidFill>
          <a:ln>
            <a:noFill/>
          </a:ln>
          <a:extLst/>
        </p:spPr>
        <p:txBody>
          <a:bodyPr lIns="215975" tIns="0" rIns="0" bIns="0" anchor="ct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defTabSz="457146" eaLnBrk="1" fontAlgn="base" hangingPunct="1">
              <a:spcBef>
                <a:spcPct val="0"/>
              </a:spcBef>
              <a:spcAft>
                <a:spcPct val="0"/>
              </a:spcAft>
            </a:pPr>
            <a:endParaRPr lang="en-US" sz="1200" dirty="0">
              <a:solidFill>
                <a:srgbClr val="58595B"/>
              </a:solidFill>
              <a:latin typeface="Arial Narrow" pitchFamily="34" charset="0"/>
            </a:endParaRPr>
          </a:p>
        </p:txBody>
      </p:sp>
      <p:pic>
        <p:nvPicPr>
          <p:cNvPr id="9" name="Picture 1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7475" y="65088"/>
            <a:ext cx="844550" cy="303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4713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22825" r="23565" b="1042"/>
          <a:stretch/>
        </p:blipFill>
        <p:spPr>
          <a:xfrm>
            <a:off x="5129212" y="-27384"/>
            <a:ext cx="4014788" cy="6840760"/>
          </a:xfrm>
          <a:prstGeom prst="rect">
            <a:avLst/>
          </a:prstGeom>
        </p:spPr>
      </p:pic>
      <p:sp>
        <p:nvSpPr>
          <p:cNvPr id="9220" name="AutoShape 4"/>
          <p:cNvSpPr>
            <a:spLocks/>
          </p:cNvSpPr>
          <p:nvPr/>
        </p:nvSpPr>
        <p:spPr bwMode="auto">
          <a:xfrm>
            <a:off x="500066" y="1070760"/>
            <a:ext cx="4521994" cy="571500"/>
          </a:xfrm>
          <a:custGeom>
            <a:avLst/>
            <a:gdLst>
              <a:gd name="T0" fmla="*/ 2381250 w 21600"/>
              <a:gd name="T1" fmla="*/ 260350 h 21600"/>
              <a:gd name="T2" fmla="*/ 2381250 w 21600"/>
              <a:gd name="T3" fmla="*/ 260350 h 21600"/>
              <a:gd name="T4" fmla="*/ 2381250 w 21600"/>
              <a:gd name="T5" fmla="*/ 260350 h 21600"/>
              <a:gd name="T6" fmla="*/ 2381250 w 21600"/>
              <a:gd name="T7" fmla="*/ 2603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384039" eaLnBrk="0" fontAlgn="base" hangingPunct="0">
              <a:spcBef>
                <a:spcPct val="0"/>
              </a:spcBef>
              <a:spcAft>
                <a:spcPct val="0"/>
              </a:spcAft>
              <a:buClr>
                <a:srgbClr val="ABC5BF"/>
              </a:buClr>
              <a:defRPr/>
            </a:pPr>
            <a:endParaRPr lang="en-US" sz="1500" dirty="0">
              <a:solidFill>
                <a:srgbClr val="4E7891"/>
              </a:solidFill>
              <a:latin typeface="Calibri" charset="0"/>
              <a:ea typeface="ＭＳ Ｐゴシック" charset="0"/>
              <a:cs typeface="Calibri" charset="0"/>
              <a:sym typeface="Calibri" charset="0"/>
            </a:endParaRPr>
          </a:p>
        </p:txBody>
      </p:sp>
      <p:sp>
        <p:nvSpPr>
          <p:cNvPr id="9221" name="AutoShape 5"/>
          <p:cNvSpPr>
            <a:spLocks/>
          </p:cNvSpPr>
          <p:nvPr/>
        </p:nvSpPr>
        <p:spPr bwMode="auto">
          <a:xfrm>
            <a:off x="500066" y="400051"/>
            <a:ext cx="4977403" cy="509588"/>
          </a:xfrm>
          <a:custGeom>
            <a:avLst/>
            <a:gdLst>
              <a:gd name="T0" fmla="*/ 3321050 w 21600"/>
              <a:gd name="T1" fmla="*/ 339725 h 21600"/>
              <a:gd name="T2" fmla="*/ 3321050 w 21600"/>
              <a:gd name="T3" fmla="*/ 339725 h 21600"/>
              <a:gd name="T4" fmla="*/ 3321050 w 21600"/>
              <a:gd name="T5" fmla="*/ 339725 h 21600"/>
              <a:gd name="T6" fmla="*/ 3321050 w 21600"/>
              <a:gd name="T7" fmla="*/ 33972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defTabSz="384039" eaLnBrk="0" fontAlgn="base" hangingPunct="0">
              <a:spcBef>
                <a:spcPct val="0"/>
              </a:spcBef>
              <a:spcAft>
                <a:spcPct val="0"/>
              </a:spcAft>
              <a:buClr>
                <a:srgbClr val="6B6C6E"/>
              </a:buClr>
              <a:defRPr/>
            </a:pPr>
            <a:r>
              <a:rPr lang="en-US" sz="2500" b="1" dirty="0">
                <a:solidFill>
                  <a:srgbClr val="4E7891"/>
                </a:solidFill>
                <a:latin typeface="Arial" charset="0"/>
                <a:ea typeface="ＭＳ Ｐゴシック" charset="0"/>
                <a:cs typeface="Arial" charset="0"/>
                <a:sym typeface="Arial" charset="0"/>
              </a:rPr>
              <a:t>Coordination in Action: Philippines Deployment</a:t>
            </a:r>
            <a:endParaRPr lang="en-US" sz="2500" dirty="0">
              <a:solidFill>
                <a:srgbClr val="4E7891"/>
              </a:solidFill>
              <a:latin typeface="Calibri" charset="0"/>
              <a:ea typeface="ＭＳ Ｐゴシック" charset="0"/>
              <a:cs typeface="Calibri" charset="0"/>
              <a:sym typeface="Calibri" charset="0"/>
            </a:endParaRPr>
          </a:p>
        </p:txBody>
      </p:sp>
      <p:sp>
        <p:nvSpPr>
          <p:cNvPr id="7" name="Rectangle 6"/>
          <p:cNvSpPr/>
          <p:nvPr/>
        </p:nvSpPr>
        <p:spPr>
          <a:xfrm>
            <a:off x="71438" y="1543051"/>
            <a:ext cx="4972050" cy="4859484"/>
          </a:xfrm>
          <a:prstGeom prst="rect">
            <a:avLst/>
          </a:prstGeom>
        </p:spPr>
        <p:txBody>
          <a:bodyPr wrap="square" lIns="57606" tIns="28803" rIns="57606" bIns="28803">
            <a:spAutoFit/>
          </a:bodyPr>
          <a:lstStyle/>
          <a:p>
            <a:pPr marL="288028" indent="-288028" defTabSz="384039" eaLnBrk="0" fontAlgn="base" hangingPunct="0">
              <a:spcBef>
                <a:spcPct val="0"/>
              </a:spcBef>
              <a:spcAft>
                <a:spcPct val="0"/>
              </a:spcAft>
              <a:buFont typeface="Arial"/>
              <a:buChar char="•"/>
            </a:pPr>
            <a:r>
              <a:rPr lang="en-US" sz="1300" dirty="0">
                <a:solidFill>
                  <a:srgbClr val="839099"/>
                </a:solidFill>
                <a:latin typeface="Arial"/>
                <a:ea typeface="MS PGothic" charset="0"/>
                <a:cs typeface="MS PGothic" charset="0"/>
                <a:sym typeface="Calibri" charset="0"/>
              </a:rPr>
              <a:t>Upon request, GSMA deployed to assist with coordination of local MNO’s and international operators and enable a streamlined approach to private sector support</a:t>
            </a:r>
          </a:p>
          <a:p>
            <a:pPr defTabSz="384039" eaLnBrk="0" fontAlgn="base" hangingPunct="0">
              <a:spcBef>
                <a:spcPct val="0"/>
              </a:spcBef>
              <a:spcAft>
                <a:spcPct val="0"/>
              </a:spcAft>
            </a:pPr>
            <a:endParaRPr lang="en-GB" sz="1300" dirty="0">
              <a:solidFill>
                <a:srgbClr val="839099"/>
              </a:solidFill>
              <a:latin typeface="Arial"/>
              <a:ea typeface="MS PGothic" charset="0"/>
              <a:cs typeface="MS PGothic" charset="0"/>
              <a:sym typeface="Calibri" charset="0"/>
            </a:endParaRPr>
          </a:p>
          <a:p>
            <a:pPr marL="288028" indent="-288028" defTabSz="384039" eaLnBrk="0" fontAlgn="base" hangingPunct="0">
              <a:spcBef>
                <a:spcPct val="0"/>
              </a:spcBef>
              <a:spcAft>
                <a:spcPct val="0"/>
              </a:spcAft>
              <a:buFont typeface="Arial"/>
              <a:buChar char="•"/>
            </a:pPr>
            <a:r>
              <a:rPr lang="en-US" sz="1300" dirty="0">
                <a:solidFill>
                  <a:srgbClr val="839099"/>
                </a:solidFill>
                <a:latin typeface="Arial"/>
                <a:ea typeface="MS PGothic" charset="0"/>
                <a:cs typeface="MS PGothic" charset="0"/>
                <a:sym typeface="Calibri" charset="0"/>
              </a:rPr>
              <a:t>GSMA represented MNOs at UN Cluster meetings and acted as liaison for SMS, mobile money and information requests during the early response</a:t>
            </a:r>
          </a:p>
          <a:p>
            <a:pPr defTabSz="384039" eaLnBrk="0" fontAlgn="base" hangingPunct="0">
              <a:spcBef>
                <a:spcPct val="0"/>
              </a:spcBef>
              <a:spcAft>
                <a:spcPct val="0"/>
              </a:spcAft>
            </a:pPr>
            <a:endParaRPr lang="en-GB" sz="1300" dirty="0">
              <a:solidFill>
                <a:srgbClr val="839099"/>
              </a:solidFill>
              <a:latin typeface="Arial"/>
              <a:ea typeface="MS PGothic" charset="0"/>
              <a:cs typeface="MS PGothic" charset="0"/>
              <a:sym typeface="Calibri" charset="0"/>
            </a:endParaRPr>
          </a:p>
          <a:p>
            <a:pPr marL="288028" indent="-288028" defTabSz="384039" eaLnBrk="0" fontAlgn="base" hangingPunct="0">
              <a:spcBef>
                <a:spcPct val="0"/>
              </a:spcBef>
              <a:spcAft>
                <a:spcPct val="0"/>
              </a:spcAft>
              <a:buFont typeface="Arial"/>
              <a:buChar char="•"/>
            </a:pPr>
            <a:r>
              <a:rPr lang="en-US" sz="1300" dirty="0">
                <a:solidFill>
                  <a:srgbClr val="839099"/>
                </a:solidFill>
                <a:latin typeface="Arial"/>
                <a:ea typeface="MS PGothic" charset="0"/>
                <a:cs typeface="MS PGothic" charset="0"/>
                <a:sym typeface="Calibri" charset="0"/>
              </a:rPr>
              <a:t>Approximately 1200 Mobile phones were donated by OCHA and Ericsson Response to communities, SIM cards and airtime and distribution provided by Smart and Globe Plc;</a:t>
            </a:r>
          </a:p>
          <a:p>
            <a:pPr marL="288028" indent="-288028" defTabSz="384039" eaLnBrk="0" fontAlgn="base" hangingPunct="0">
              <a:spcBef>
                <a:spcPct val="0"/>
              </a:spcBef>
              <a:spcAft>
                <a:spcPct val="0"/>
              </a:spcAft>
              <a:buFont typeface="Arial"/>
              <a:buChar char="•"/>
            </a:pPr>
            <a:endParaRPr lang="en-US" sz="1300" dirty="0">
              <a:solidFill>
                <a:srgbClr val="839099"/>
              </a:solidFill>
              <a:latin typeface="Arial"/>
              <a:ea typeface="MS PGothic" charset="0"/>
              <a:cs typeface="MS PGothic" charset="0"/>
              <a:sym typeface="Calibri" charset="0"/>
            </a:endParaRPr>
          </a:p>
          <a:p>
            <a:pPr marL="288028" indent="-288028" defTabSz="384039" eaLnBrk="0" fontAlgn="base" hangingPunct="0">
              <a:spcBef>
                <a:spcPct val="0"/>
              </a:spcBef>
              <a:spcAft>
                <a:spcPct val="0"/>
              </a:spcAft>
              <a:buFont typeface="Arial"/>
              <a:buChar char="•"/>
            </a:pPr>
            <a:r>
              <a:rPr lang="en-US" sz="1300" dirty="0">
                <a:solidFill>
                  <a:srgbClr val="839099"/>
                </a:solidFill>
                <a:latin typeface="Arial"/>
                <a:ea typeface="MS PGothic" charset="0"/>
                <a:cs typeface="MS PGothic" charset="0"/>
                <a:sym typeface="Calibri" charset="0"/>
              </a:rPr>
              <a:t>GSMA facilitated inter-industry knowledge sharing and support during crisis</a:t>
            </a:r>
          </a:p>
          <a:p>
            <a:pPr defTabSz="384039" eaLnBrk="0" fontAlgn="base" hangingPunct="0">
              <a:spcBef>
                <a:spcPct val="0"/>
              </a:spcBef>
              <a:spcAft>
                <a:spcPct val="0"/>
              </a:spcAft>
            </a:pPr>
            <a:endParaRPr lang="en-GB" sz="1300" dirty="0">
              <a:solidFill>
                <a:srgbClr val="839099"/>
              </a:solidFill>
              <a:latin typeface="Arial"/>
              <a:ea typeface="MS PGothic" charset="0"/>
              <a:cs typeface="MS PGothic" charset="0"/>
              <a:sym typeface="Calibri" charset="0"/>
            </a:endParaRPr>
          </a:p>
          <a:p>
            <a:pPr marL="288028" indent="-288028" defTabSz="384039" eaLnBrk="0" fontAlgn="base" hangingPunct="0">
              <a:spcBef>
                <a:spcPct val="0"/>
              </a:spcBef>
              <a:spcAft>
                <a:spcPct val="0"/>
              </a:spcAft>
              <a:buFont typeface="Arial"/>
              <a:buChar char="•"/>
            </a:pPr>
            <a:r>
              <a:rPr lang="en-US" sz="1300" dirty="0">
                <a:solidFill>
                  <a:srgbClr val="839099"/>
                </a:solidFill>
                <a:latin typeface="Arial"/>
                <a:ea typeface="MS PGothic" charset="0"/>
                <a:cs typeface="MS PGothic" charset="0"/>
                <a:sym typeface="Calibri" charset="0"/>
              </a:rPr>
              <a:t>Daily MNO signal reports produced by GSMA and shared with ETC, resulting in the provision of significant operational data which allowed for more effective resource planning;</a:t>
            </a:r>
          </a:p>
          <a:p>
            <a:pPr defTabSz="384039" eaLnBrk="0" fontAlgn="base" hangingPunct="0">
              <a:spcBef>
                <a:spcPct val="0"/>
              </a:spcBef>
              <a:spcAft>
                <a:spcPct val="0"/>
              </a:spcAft>
            </a:pPr>
            <a:endParaRPr lang="en-GB" sz="1300" dirty="0">
              <a:solidFill>
                <a:srgbClr val="839099"/>
              </a:solidFill>
              <a:latin typeface="Arial"/>
              <a:ea typeface="MS PGothic" charset="0"/>
              <a:cs typeface="MS PGothic" charset="0"/>
              <a:sym typeface="Calibri" charset="0"/>
            </a:endParaRPr>
          </a:p>
          <a:p>
            <a:pPr marL="288028" indent="-288028" defTabSz="384039" eaLnBrk="0" fontAlgn="base" hangingPunct="0">
              <a:spcBef>
                <a:spcPct val="0"/>
              </a:spcBef>
              <a:spcAft>
                <a:spcPct val="0"/>
              </a:spcAft>
              <a:buFont typeface="Arial"/>
              <a:buChar char="•"/>
            </a:pPr>
            <a:r>
              <a:rPr lang="en-US" sz="1300" dirty="0">
                <a:solidFill>
                  <a:srgbClr val="839099"/>
                </a:solidFill>
                <a:latin typeface="Arial"/>
                <a:ea typeface="MS PGothic" charset="0"/>
                <a:cs typeface="MS PGothic" charset="0"/>
                <a:sym typeface="Calibri" charset="0"/>
              </a:rPr>
              <a:t>On November 25, in Tacloban, the ETC decommissioned the satellite antennae that provided connectivity for the humanitarian community due to the restoration of SMART fiber optic connection.  This has never previously been accomplished in any emergency response. </a:t>
            </a:r>
            <a:endParaRPr lang="en-GB" sz="1300" dirty="0">
              <a:solidFill>
                <a:srgbClr val="839099"/>
              </a:solidFill>
              <a:latin typeface="Arial"/>
              <a:ea typeface="MS PGothic" charset="0"/>
              <a:cs typeface="MS PGothic" charset="0"/>
              <a:sym typeface="Calibri" charset="0"/>
            </a:endParaRPr>
          </a:p>
        </p:txBody>
      </p:sp>
      <p:pic>
        <p:nvPicPr>
          <p:cNvPr id="10" name="Picture 9" descr="gsma_dis_res_cmyk_rev.eps"/>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8304" y="344080"/>
            <a:ext cx="142964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440876"/>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063" y="171450"/>
            <a:ext cx="4800600" cy="446262"/>
          </a:xfrm>
          <a:prstGeom prst="rect">
            <a:avLst/>
          </a:prstGeom>
          <a:noFill/>
        </p:spPr>
        <p:txBody>
          <a:bodyPr lIns="91427" tIns="45713" rIns="91427" bIns="45713">
            <a:spAutoFit/>
          </a:bodyPr>
          <a:lstStyle/>
          <a:p>
            <a:pPr algn="just">
              <a:defRPr/>
            </a:pPr>
            <a:r>
              <a:rPr lang="en-US" sz="2300" b="1" dirty="0">
                <a:solidFill>
                  <a:srgbClr val="4E7891"/>
                </a:solidFill>
                <a:latin typeface="+mj-lt"/>
              </a:rPr>
              <a:t>What have we learned?</a:t>
            </a:r>
            <a:endParaRPr lang="fr-FR" sz="2300" b="1" dirty="0">
              <a:solidFill>
                <a:srgbClr val="4E7891"/>
              </a:solidFill>
              <a:latin typeface="+mj-lt"/>
            </a:endParaRPr>
          </a:p>
        </p:txBody>
      </p:sp>
      <p:sp>
        <p:nvSpPr>
          <p:cNvPr id="11266" name="Text Box 15"/>
          <p:cNvSpPr txBox="1">
            <a:spLocks noChangeArrowheads="1"/>
          </p:cNvSpPr>
          <p:nvPr/>
        </p:nvSpPr>
        <p:spPr bwMode="auto">
          <a:xfrm>
            <a:off x="4731846" y="6702033"/>
            <a:ext cx="1076027" cy="2746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725488">
              <a:defRPr sz="2400">
                <a:solidFill>
                  <a:srgbClr val="000000"/>
                </a:solidFill>
                <a:latin typeface="Calibri" charset="0"/>
                <a:ea typeface="MS PGothic" charset="0"/>
                <a:cs typeface="MS PGothic" charset="0"/>
                <a:sym typeface="Calibri" charset="0"/>
              </a:defRPr>
            </a:lvl1pPr>
            <a:lvl2pPr marL="742950" indent="-285750" defTabSz="725488">
              <a:defRPr sz="2400">
                <a:solidFill>
                  <a:srgbClr val="000000"/>
                </a:solidFill>
                <a:latin typeface="Calibri" charset="0"/>
                <a:ea typeface="MS PGothic" charset="0"/>
                <a:cs typeface="MS PGothic" charset="0"/>
                <a:sym typeface="Calibri" charset="0"/>
              </a:defRPr>
            </a:lvl2pPr>
            <a:lvl3pPr marL="1143000" indent="-228600" defTabSz="725488">
              <a:defRPr sz="2400">
                <a:solidFill>
                  <a:srgbClr val="000000"/>
                </a:solidFill>
                <a:latin typeface="Calibri" charset="0"/>
                <a:ea typeface="MS PGothic" charset="0"/>
                <a:cs typeface="MS PGothic" charset="0"/>
                <a:sym typeface="Calibri" charset="0"/>
              </a:defRPr>
            </a:lvl3pPr>
            <a:lvl4pPr marL="1600200" indent="-228600" defTabSz="725488">
              <a:defRPr sz="2400">
                <a:solidFill>
                  <a:srgbClr val="000000"/>
                </a:solidFill>
                <a:latin typeface="Calibri" charset="0"/>
                <a:ea typeface="MS PGothic" charset="0"/>
                <a:cs typeface="MS PGothic" charset="0"/>
                <a:sym typeface="Calibri" charset="0"/>
              </a:defRPr>
            </a:lvl4pPr>
            <a:lvl5pPr marL="2057400" indent="-228600" defTabSz="725488">
              <a:defRPr sz="2400">
                <a:solidFill>
                  <a:srgbClr val="000000"/>
                </a:solidFill>
                <a:latin typeface="Calibri" charset="0"/>
                <a:ea typeface="MS PGothic" charset="0"/>
                <a:cs typeface="MS PGothic" charset="0"/>
                <a:sym typeface="Calibri" charset="0"/>
              </a:defRPr>
            </a:lvl5pPr>
            <a:lvl6pPr marL="2514600" indent="-228600" defTabSz="725488"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6pPr>
            <a:lvl7pPr marL="2971800" indent="-228600" defTabSz="725488"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7pPr>
            <a:lvl8pPr marL="3429000" indent="-228600" defTabSz="725488"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8pPr>
            <a:lvl9pPr marL="3886200" indent="-228600" defTabSz="725488"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9pPr>
          </a:lstStyle>
          <a:p>
            <a:pPr eaLnBrk="1" hangingPunct="1">
              <a:lnSpc>
                <a:spcPct val="130000"/>
              </a:lnSpc>
            </a:pPr>
            <a:r>
              <a:rPr lang="en-US" sz="700" dirty="0">
                <a:solidFill>
                  <a:srgbClr val="7F7F7F"/>
                </a:solidFill>
                <a:latin typeface="Arial Narrow" charset="0"/>
              </a:rPr>
              <a:t>Restricted - Confidential Information © GSMA 2011</a:t>
            </a:r>
          </a:p>
        </p:txBody>
      </p:sp>
      <p:sp>
        <p:nvSpPr>
          <p:cNvPr id="4" name="TextBox 3"/>
          <p:cNvSpPr txBox="1"/>
          <p:nvPr/>
        </p:nvSpPr>
        <p:spPr>
          <a:xfrm>
            <a:off x="200026" y="914404"/>
            <a:ext cx="8620446" cy="5924695"/>
          </a:xfrm>
          <a:prstGeom prst="rect">
            <a:avLst/>
          </a:prstGeom>
          <a:noFill/>
        </p:spPr>
        <p:txBody>
          <a:bodyPr wrap="square" lIns="91438" tIns="45718" rIns="91438" bIns="45718">
            <a:spAutoFit/>
          </a:bodyPr>
          <a:lstStyle/>
          <a:p>
            <a:pPr marL="285742" indent="-285742">
              <a:buFont typeface="Arial" panose="020B0604020202020204" pitchFamily="34" charset="0"/>
              <a:buChar char="•"/>
              <a:defRPr/>
            </a:pPr>
            <a:r>
              <a:rPr lang="en-GB" sz="1600" dirty="0" smtClean="0">
                <a:solidFill>
                  <a:srgbClr val="839099"/>
                </a:solidFill>
              </a:rPr>
              <a:t>Even the best-prepared MNOs remain vulnerable to the impacts of natural disasters, and will continue to be </a:t>
            </a:r>
          </a:p>
          <a:p>
            <a:pPr>
              <a:defRPr/>
            </a:pPr>
            <a:endParaRPr lang="en-GB" sz="1600" dirty="0">
              <a:solidFill>
                <a:srgbClr val="839099"/>
              </a:solidFill>
            </a:endParaRPr>
          </a:p>
          <a:p>
            <a:pPr marL="285742" indent="-285742">
              <a:buFont typeface="Arial" panose="020B0604020202020204" pitchFamily="34" charset="0"/>
              <a:buChar char="•"/>
              <a:defRPr/>
            </a:pPr>
            <a:r>
              <a:rPr lang="en-GB" sz="1600" dirty="0" smtClean="0">
                <a:solidFill>
                  <a:srgbClr val="839099"/>
                </a:solidFill>
              </a:rPr>
              <a:t>Successful coordination during an emergency  is in large part dependant on pre-existing  trust-based relationships</a:t>
            </a:r>
          </a:p>
          <a:p>
            <a:pPr marL="285742" indent="-285742">
              <a:buFont typeface="Arial" panose="020B0604020202020204" pitchFamily="34" charset="0"/>
              <a:buChar char="•"/>
              <a:defRPr/>
            </a:pPr>
            <a:endParaRPr lang="en-GB" sz="1600" dirty="0">
              <a:solidFill>
                <a:srgbClr val="839099"/>
              </a:solidFill>
            </a:endParaRPr>
          </a:p>
          <a:p>
            <a:pPr marL="285742" indent="-285742">
              <a:buFont typeface="Arial" panose="020B0604020202020204" pitchFamily="34" charset="0"/>
              <a:buChar char="•"/>
              <a:defRPr/>
            </a:pPr>
            <a:r>
              <a:rPr lang="en-GB" sz="1600" dirty="0" smtClean="0">
                <a:solidFill>
                  <a:srgbClr val="839099"/>
                </a:solidFill>
              </a:rPr>
              <a:t>Mutual benefit, mutual gain is essential to solid partnerships for the mobile industry and its humanitarian partners- there is much untapped capacity/assets  in both industries that could be capitalised on </a:t>
            </a:r>
          </a:p>
          <a:p>
            <a:pPr marL="285742" indent="-285742">
              <a:buFont typeface="Arial" panose="020B0604020202020204" pitchFamily="34" charset="0"/>
              <a:buChar char="•"/>
              <a:defRPr/>
            </a:pPr>
            <a:endParaRPr lang="en-GB" sz="1600" dirty="0">
              <a:solidFill>
                <a:srgbClr val="839099"/>
              </a:solidFill>
            </a:endParaRPr>
          </a:p>
          <a:p>
            <a:pPr marL="285742" indent="-285742">
              <a:buFont typeface="Arial" panose="020B0604020202020204" pitchFamily="34" charset="0"/>
              <a:buChar char="•"/>
              <a:defRPr/>
            </a:pPr>
            <a:r>
              <a:rPr lang="en-GB" sz="1600" dirty="0" smtClean="0">
                <a:solidFill>
                  <a:srgbClr val="839099"/>
                </a:solidFill>
              </a:rPr>
              <a:t>It is easier to coordinate centrally through a few large institutional partners than with a multitude of actors</a:t>
            </a:r>
          </a:p>
          <a:p>
            <a:pPr marL="285742" indent="-285742">
              <a:buFont typeface="Arial" panose="020B0604020202020204" pitchFamily="34" charset="0"/>
              <a:buChar char="•"/>
              <a:defRPr/>
            </a:pPr>
            <a:endParaRPr lang="en-GB" sz="1600" dirty="0">
              <a:solidFill>
                <a:srgbClr val="839099"/>
              </a:solidFill>
            </a:endParaRPr>
          </a:p>
          <a:p>
            <a:pPr marL="285742" indent="-285742">
              <a:buFont typeface="Arial" panose="020B0604020202020204" pitchFamily="34" charset="0"/>
              <a:buChar char="•"/>
              <a:defRPr/>
            </a:pPr>
            <a:r>
              <a:rPr lang="en-GB" sz="1600" dirty="0" smtClean="0">
                <a:solidFill>
                  <a:srgbClr val="839099"/>
                </a:solidFill>
              </a:rPr>
              <a:t>Commitment to DR activities is market/disaster-proximity dependant- it is likely to always ebb and flow  </a:t>
            </a:r>
          </a:p>
          <a:p>
            <a:pPr marL="285742" indent="-285742">
              <a:buFont typeface="Arial" panose="020B0604020202020204" pitchFamily="34" charset="0"/>
              <a:buChar char="•"/>
              <a:defRPr/>
            </a:pPr>
            <a:endParaRPr lang="en-GB" sz="1600" dirty="0">
              <a:solidFill>
                <a:srgbClr val="839099"/>
              </a:solidFill>
            </a:endParaRPr>
          </a:p>
          <a:p>
            <a:pPr marL="285742" indent="-285742">
              <a:buFont typeface="Arial" panose="020B0604020202020204" pitchFamily="34" charset="0"/>
              <a:buChar char="•"/>
              <a:defRPr/>
            </a:pPr>
            <a:r>
              <a:rPr lang="en-GB" sz="1600" dirty="0" smtClean="0">
                <a:solidFill>
                  <a:srgbClr val="839099"/>
                </a:solidFill>
              </a:rPr>
              <a:t>There is a huge, largely untapped advocacy opportunity to showcase positive steps taking by MNOs, the GSMA and the industry at large with potential for significant reputational uplift </a:t>
            </a:r>
          </a:p>
          <a:p>
            <a:pPr marL="285742" indent="-285742">
              <a:buFont typeface="Arial" panose="020B0604020202020204" pitchFamily="34" charset="0"/>
              <a:buChar char="•"/>
              <a:defRPr/>
            </a:pPr>
            <a:endParaRPr lang="en-GB" sz="1600" dirty="0">
              <a:solidFill>
                <a:srgbClr val="839099"/>
              </a:solidFill>
            </a:endParaRPr>
          </a:p>
          <a:p>
            <a:pPr marL="285742" indent="-285742">
              <a:buFont typeface="Arial" panose="020B0604020202020204" pitchFamily="34" charset="0"/>
              <a:buChar char="•"/>
              <a:defRPr/>
            </a:pPr>
            <a:r>
              <a:rPr lang="en-GB" sz="1600" dirty="0" smtClean="0">
                <a:solidFill>
                  <a:srgbClr val="839099"/>
                </a:solidFill>
              </a:rPr>
              <a:t>Standardization is more difficult than it appears </a:t>
            </a:r>
            <a:r>
              <a:rPr lang="en-GB" sz="1600" dirty="0">
                <a:solidFill>
                  <a:srgbClr val="839099"/>
                </a:solidFill>
              </a:rPr>
              <a:t>- All MNOs structure their DR activities differently, from international organisation to service provision and strategy</a:t>
            </a:r>
          </a:p>
          <a:p>
            <a:pPr marL="285742" indent="-285742">
              <a:buFont typeface="Arial" panose="020B0604020202020204" pitchFamily="34" charset="0"/>
              <a:buChar char="•"/>
              <a:defRPr/>
            </a:pPr>
            <a:endParaRPr lang="en-GB" sz="1500" dirty="0">
              <a:solidFill>
                <a:srgbClr val="839099"/>
              </a:solidFill>
            </a:endParaRPr>
          </a:p>
          <a:p>
            <a:pPr>
              <a:defRPr/>
            </a:pPr>
            <a:endParaRPr lang="en-GB" sz="1400" dirty="0" smtClean="0">
              <a:solidFill>
                <a:srgbClr val="608AA2"/>
              </a:solidFill>
            </a:endParaRPr>
          </a:p>
          <a:p>
            <a:pPr marL="285742" indent="-285742">
              <a:buFont typeface="Arial" panose="020B0604020202020204" pitchFamily="34" charset="0"/>
              <a:buChar char="•"/>
              <a:defRPr/>
            </a:pPr>
            <a:endParaRPr lang="en-GB" sz="1400" dirty="0">
              <a:solidFill>
                <a:srgbClr val="608AA2"/>
              </a:solidFill>
            </a:endParaRPr>
          </a:p>
        </p:txBody>
      </p:sp>
    </p:spTree>
    <p:extLst>
      <p:ext uri="{BB962C8B-B14F-4D97-AF65-F5344CB8AC3E}">
        <p14:creationId xmlns:p14="http://schemas.microsoft.com/office/powerpoint/2010/main" val="13893243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558"/>
            <a:ext cx="5436096" cy="6799037"/>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r="36623"/>
          <a:stretch/>
        </p:blipFill>
        <p:spPr>
          <a:xfrm>
            <a:off x="4102897" y="44558"/>
            <a:ext cx="5041103" cy="6888154"/>
          </a:xfrm>
          <a:prstGeom prst="rect">
            <a:avLst/>
          </a:prstGeom>
        </p:spPr>
      </p:pic>
    </p:spTree>
    <p:extLst>
      <p:ext uri="{BB962C8B-B14F-4D97-AF65-F5344CB8AC3E}">
        <p14:creationId xmlns:p14="http://schemas.microsoft.com/office/powerpoint/2010/main" val="58280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062" y="171451"/>
            <a:ext cx="7168281" cy="446262"/>
          </a:xfrm>
          <a:prstGeom prst="rect">
            <a:avLst/>
          </a:prstGeom>
          <a:noFill/>
        </p:spPr>
        <p:txBody>
          <a:bodyPr wrap="square" lIns="91427" tIns="45713" rIns="91427" bIns="45713">
            <a:spAutoFit/>
          </a:bodyPr>
          <a:lstStyle/>
          <a:p>
            <a:pPr algn="just">
              <a:defRPr/>
            </a:pPr>
            <a:r>
              <a:rPr lang="en-US" sz="2300" b="1" dirty="0">
                <a:solidFill>
                  <a:srgbClr val="4E7891"/>
                </a:solidFill>
                <a:latin typeface="+mj-lt"/>
              </a:rPr>
              <a:t>Best Practice Guidelines for Coordination</a:t>
            </a:r>
            <a:endParaRPr lang="fr-FR" sz="2300" b="1" dirty="0">
              <a:solidFill>
                <a:srgbClr val="4E7891"/>
              </a:solidFill>
              <a:latin typeface="+mj-lt"/>
            </a:endParaRPr>
          </a:p>
        </p:txBody>
      </p:sp>
      <p:sp>
        <p:nvSpPr>
          <p:cNvPr id="11266" name="Text Box 15"/>
          <p:cNvSpPr txBox="1">
            <a:spLocks noChangeArrowheads="1"/>
          </p:cNvSpPr>
          <p:nvPr/>
        </p:nvSpPr>
        <p:spPr bwMode="auto">
          <a:xfrm>
            <a:off x="4731846" y="6702033"/>
            <a:ext cx="1076027" cy="2746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725488">
              <a:defRPr sz="2400">
                <a:solidFill>
                  <a:srgbClr val="000000"/>
                </a:solidFill>
                <a:latin typeface="Calibri" charset="0"/>
                <a:ea typeface="MS PGothic" charset="0"/>
                <a:cs typeface="MS PGothic" charset="0"/>
                <a:sym typeface="Calibri" charset="0"/>
              </a:defRPr>
            </a:lvl1pPr>
            <a:lvl2pPr marL="742950" indent="-285750" defTabSz="725488">
              <a:defRPr sz="2400">
                <a:solidFill>
                  <a:srgbClr val="000000"/>
                </a:solidFill>
                <a:latin typeface="Calibri" charset="0"/>
                <a:ea typeface="MS PGothic" charset="0"/>
                <a:cs typeface="MS PGothic" charset="0"/>
                <a:sym typeface="Calibri" charset="0"/>
              </a:defRPr>
            </a:lvl2pPr>
            <a:lvl3pPr marL="1143000" indent="-228600" defTabSz="725488">
              <a:defRPr sz="2400">
                <a:solidFill>
                  <a:srgbClr val="000000"/>
                </a:solidFill>
                <a:latin typeface="Calibri" charset="0"/>
                <a:ea typeface="MS PGothic" charset="0"/>
                <a:cs typeface="MS PGothic" charset="0"/>
                <a:sym typeface="Calibri" charset="0"/>
              </a:defRPr>
            </a:lvl3pPr>
            <a:lvl4pPr marL="1600200" indent="-228600" defTabSz="725488">
              <a:defRPr sz="2400">
                <a:solidFill>
                  <a:srgbClr val="000000"/>
                </a:solidFill>
                <a:latin typeface="Calibri" charset="0"/>
                <a:ea typeface="MS PGothic" charset="0"/>
                <a:cs typeface="MS PGothic" charset="0"/>
                <a:sym typeface="Calibri" charset="0"/>
              </a:defRPr>
            </a:lvl4pPr>
            <a:lvl5pPr marL="2057400" indent="-228600" defTabSz="725488">
              <a:defRPr sz="2400">
                <a:solidFill>
                  <a:srgbClr val="000000"/>
                </a:solidFill>
                <a:latin typeface="Calibri" charset="0"/>
                <a:ea typeface="MS PGothic" charset="0"/>
                <a:cs typeface="MS PGothic" charset="0"/>
                <a:sym typeface="Calibri" charset="0"/>
              </a:defRPr>
            </a:lvl5pPr>
            <a:lvl6pPr marL="2514600" indent="-228600" defTabSz="725488"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6pPr>
            <a:lvl7pPr marL="2971800" indent="-228600" defTabSz="725488"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7pPr>
            <a:lvl8pPr marL="3429000" indent="-228600" defTabSz="725488"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8pPr>
            <a:lvl9pPr marL="3886200" indent="-228600" defTabSz="725488" eaLnBrk="0" fontAlgn="base" hangingPunct="0">
              <a:spcBef>
                <a:spcPct val="0"/>
              </a:spcBef>
              <a:spcAft>
                <a:spcPct val="0"/>
              </a:spcAft>
              <a:defRPr sz="2400">
                <a:solidFill>
                  <a:srgbClr val="000000"/>
                </a:solidFill>
                <a:latin typeface="Calibri" charset="0"/>
                <a:ea typeface="MS PGothic" charset="0"/>
                <a:cs typeface="MS PGothic" charset="0"/>
                <a:sym typeface="Calibri" charset="0"/>
              </a:defRPr>
            </a:lvl9pPr>
          </a:lstStyle>
          <a:p>
            <a:pPr eaLnBrk="1" hangingPunct="1">
              <a:lnSpc>
                <a:spcPct val="130000"/>
              </a:lnSpc>
            </a:pPr>
            <a:r>
              <a:rPr lang="en-US" sz="700" dirty="0">
                <a:solidFill>
                  <a:srgbClr val="7F7F7F"/>
                </a:solidFill>
                <a:latin typeface="Arial Narrow" charset="0"/>
              </a:rPr>
              <a:t>Restricted - Confidential Information © GSMA 2011</a:t>
            </a:r>
          </a:p>
        </p:txBody>
      </p:sp>
      <p:sp>
        <p:nvSpPr>
          <p:cNvPr id="4" name="TextBox 3"/>
          <p:cNvSpPr txBox="1"/>
          <p:nvPr/>
        </p:nvSpPr>
        <p:spPr>
          <a:xfrm>
            <a:off x="200026" y="914405"/>
            <a:ext cx="8610898" cy="8125297"/>
          </a:xfrm>
          <a:prstGeom prst="rect">
            <a:avLst/>
          </a:prstGeom>
          <a:noFill/>
        </p:spPr>
        <p:txBody>
          <a:bodyPr wrap="square" lIns="91438" tIns="45718" rIns="91438" bIns="45718">
            <a:spAutoFit/>
          </a:bodyPr>
          <a:lstStyle/>
          <a:p>
            <a:pPr marL="285742" indent="-285742">
              <a:buFont typeface="Arial" panose="020B0604020202020204" pitchFamily="34" charset="0"/>
              <a:buChar char="•"/>
              <a:defRPr/>
            </a:pPr>
            <a:r>
              <a:rPr lang="en-GB" dirty="0" smtClean="0">
                <a:solidFill>
                  <a:srgbClr val="839099"/>
                </a:solidFill>
              </a:rPr>
              <a:t>Relationships need to be developed AHEAD of a disaster and partnerships require REGULAR MAINTENANCE</a:t>
            </a:r>
          </a:p>
          <a:p>
            <a:pPr>
              <a:defRPr/>
            </a:pPr>
            <a:endParaRPr lang="en-GB" dirty="0">
              <a:solidFill>
                <a:srgbClr val="839099"/>
              </a:solidFill>
            </a:endParaRPr>
          </a:p>
          <a:p>
            <a:pPr marL="285742" indent="-285742">
              <a:buFont typeface="Arial" panose="020B0604020202020204" pitchFamily="34" charset="0"/>
              <a:buChar char="•"/>
              <a:defRPr/>
            </a:pPr>
            <a:r>
              <a:rPr lang="en-GB" dirty="0" smtClean="0">
                <a:solidFill>
                  <a:srgbClr val="839099"/>
                </a:solidFill>
              </a:rPr>
              <a:t>Bi-annual simulations or workshops between partners should be undertaken</a:t>
            </a:r>
          </a:p>
          <a:p>
            <a:pPr marL="285742" indent="-285742">
              <a:buFont typeface="Arial" panose="020B0604020202020204" pitchFamily="34" charset="0"/>
              <a:buChar char="•"/>
              <a:defRPr/>
            </a:pPr>
            <a:endParaRPr lang="en-GB" dirty="0">
              <a:solidFill>
                <a:srgbClr val="839099"/>
              </a:solidFill>
            </a:endParaRPr>
          </a:p>
          <a:p>
            <a:pPr marL="285742" indent="-285742">
              <a:buFont typeface="Arial" panose="020B0604020202020204" pitchFamily="34" charset="0"/>
              <a:buChar char="•"/>
              <a:defRPr/>
            </a:pPr>
            <a:r>
              <a:rPr lang="en-GB" dirty="0">
                <a:solidFill>
                  <a:srgbClr val="839099"/>
                </a:solidFill>
              </a:rPr>
              <a:t>A Single Point of </a:t>
            </a:r>
            <a:r>
              <a:rPr lang="en-GB" dirty="0" smtClean="0">
                <a:solidFill>
                  <a:srgbClr val="839099"/>
                </a:solidFill>
              </a:rPr>
              <a:t>Contact with decision making authority </a:t>
            </a:r>
            <a:r>
              <a:rPr lang="en-GB" dirty="0">
                <a:solidFill>
                  <a:srgbClr val="839099"/>
                </a:solidFill>
              </a:rPr>
              <a:t>on both the side of the humanitarian community and within Mobile Operators is necessary for efficiency and to prevent </a:t>
            </a:r>
            <a:r>
              <a:rPr lang="en-GB" dirty="0" smtClean="0">
                <a:solidFill>
                  <a:srgbClr val="839099"/>
                </a:solidFill>
              </a:rPr>
              <a:t>confusion</a:t>
            </a:r>
          </a:p>
          <a:p>
            <a:pPr marL="285742" indent="-285742">
              <a:buFont typeface="Arial" panose="020B0604020202020204" pitchFamily="34" charset="0"/>
              <a:buChar char="•"/>
              <a:defRPr/>
            </a:pPr>
            <a:endParaRPr lang="en-GB" dirty="0">
              <a:solidFill>
                <a:srgbClr val="839099"/>
              </a:solidFill>
            </a:endParaRPr>
          </a:p>
          <a:p>
            <a:pPr marL="285742" indent="-285742">
              <a:buFont typeface="Arial" panose="020B0604020202020204" pitchFamily="34" charset="0"/>
              <a:buChar char="•"/>
              <a:defRPr/>
            </a:pPr>
            <a:r>
              <a:rPr lang="en-GB" dirty="0" smtClean="0">
                <a:solidFill>
                  <a:srgbClr val="839099"/>
                </a:solidFill>
              </a:rPr>
              <a:t>Mobile Operators should appoint someone to participate in National Disaster Management Authority Planning meetings and represent them in relevant humanitarian forums  </a:t>
            </a:r>
          </a:p>
          <a:p>
            <a:pPr marL="285742" indent="-285742">
              <a:buFont typeface="Arial" panose="020B0604020202020204" pitchFamily="34" charset="0"/>
              <a:buChar char="•"/>
              <a:defRPr/>
            </a:pPr>
            <a:endParaRPr lang="en-GB" dirty="0">
              <a:solidFill>
                <a:srgbClr val="839099"/>
              </a:solidFill>
            </a:endParaRPr>
          </a:p>
          <a:p>
            <a:pPr marL="285742" indent="-285742">
              <a:buFont typeface="Arial" panose="020B0604020202020204" pitchFamily="34" charset="0"/>
              <a:buChar char="•"/>
              <a:defRPr/>
            </a:pPr>
            <a:r>
              <a:rPr lang="en-GB" dirty="0" smtClean="0">
                <a:solidFill>
                  <a:srgbClr val="839099"/>
                </a:solidFill>
              </a:rPr>
              <a:t>Internal training for MNO-staff involved in disaster-activities should be undertaken </a:t>
            </a:r>
          </a:p>
          <a:p>
            <a:pPr marL="285742" indent="-285742">
              <a:buFont typeface="Arial" panose="020B0604020202020204" pitchFamily="34" charset="0"/>
              <a:buChar char="•"/>
              <a:defRPr/>
            </a:pPr>
            <a:endParaRPr lang="en-GB" dirty="0">
              <a:solidFill>
                <a:srgbClr val="839099"/>
              </a:solidFill>
            </a:endParaRPr>
          </a:p>
          <a:p>
            <a:pPr marL="285742" indent="-285742">
              <a:buFont typeface="Arial" panose="020B0604020202020204" pitchFamily="34" charset="0"/>
              <a:buChar char="•"/>
              <a:defRPr/>
            </a:pPr>
            <a:r>
              <a:rPr lang="en-GB" dirty="0" smtClean="0">
                <a:solidFill>
                  <a:srgbClr val="839099"/>
                </a:solidFill>
              </a:rPr>
              <a:t>Humanitarian Organisations wishing to use mobile services should coordinate through a centralised function to prevent replication and bombardment </a:t>
            </a:r>
          </a:p>
          <a:p>
            <a:pPr marL="285742" indent="-285742">
              <a:buFont typeface="Arial" panose="020B0604020202020204" pitchFamily="34" charset="0"/>
              <a:buChar char="•"/>
              <a:defRPr/>
            </a:pPr>
            <a:endParaRPr lang="en-GB" dirty="0">
              <a:solidFill>
                <a:srgbClr val="839099"/>
              </a:solidFill>
            </a:endParaRPr>
          </a:p>
          <a:p>
            <a:pPr marL="285742" indent="-285742">
              <a:buFont typeface="Arial" panose="020B0604020202020204" pitchFamily="34" charset="0"/>
              <a:buChar char="•"/>
              <a:defRPr/>
            </a:pPr>
            <a:r>
              <a:rPr lang="en-GB" dirty="0" smtClean="0">
                <a:solidFill>
                  <a:srgbClr val="839099"/>
                </a:solidFill>
              </a:rPr>
              <a:t>Information sharing needs should be identified ahead of time with standardised templates and channels developed for both directions</a:t>
            </a:r>
            <a:endParaRPr lang="en-GB" dirty="0">
              <a:solidFill>
                <a:srgbClr val="839099"/>
              </a:solidFill>
            </a:endParaRPr>
          </a:p>
          <a:p>
            <a:pPr marL="285742" indent="-285742">
              <a:buFont typeface="Arial" panose="020B0604020202020204" pitchFamily="34" charset="0"/>
              <a:buChar char="•"/>
              <a:defRPr/>
            </a:pPr>
            <a:endParaRPr lang="en-GB" dirty="0" smtClean="0">
              <a:solidFill>
                <a:srgbClr val="839099"/>
              </a:solidFill>
            </a:endParaRPr>
          </a:p>
          <a:p>
            <a:pPr marL="285742" indent="-285742">
              <a:buFont typeface="Arial" panose="020B0604020202020204" pitchFamily="34" charset="0"/>
              <a:buChar char="•"/>
              <a:defRPr/>
            </a:pPr>
            <a:endParaRPr lang="en-GB" dirty="0">
              <a:solidFill>
                <a:srgbClr val="839099"/>
              </a:solidFill>
              <a:latin typeface="+mn-lt"/>
            </a:endParaRPr>
          </a:p>
          <a:p>
            <a:pPr marL="285742" indent="-285742">
              <a:buFont typeface="Arial" panose="020B0604020202020204" pitchFamily="34" charset="0"/>
              <a:buChar char="•"/>
              <a:defRPr/>
            </a:pPr>
            <a:endParaRPr lang="en-GB" dirty="0" smtClean="0">
              <a:solidFill>
                <a:srgbClr val="839099"/>
              </a:solidFill>
              <a:latin typeface="+mn-lt"/>
            </a:endParaRPr>
          </a:p>
          <a:p>
            <a:pPr marL="285742" indent="-285742">
              <a:buFont typeface="Arial" panose="020B0604020202020204" pitchFamily="34" charset="0"/>
              <a:buChar char="•"/>
              <a:defRPr/>
            </a:pPr>
            <a:endParaRPr lang="en-GB" dirty="0">
              <a:solidFill>
                <a:srgbClr val="839099"/>
              </a:solidFill>
              <a:latin typeface="+mn-lt"/>
            </a:endParaRPr>
          </a:p>
          <a:p>
            <a:pPr marL="285742" indent="-285742">
              <a:buFont typeface="Arial" panose="020B0604020202020204" pitchFamily="34" charset="0"/>
              <a:buChar char="•"/>
              <a:defRPr/>
            </a:pPr>
            <a:endParaRPr lang="en-GB" dirty="0">
              <a:solidFill>
                <a:srgbClr val="839099"/>
              </a:solidFill>
              <a:latin typeface="+mn-lt"/>
            </a:endParaRPr>
          </a:p>
          <a:p>
            <a:pPr marL="285742" indent="-285742">
              <a:buFont typeface="Arial" panose="020B0604020202020204" pitchFamily="34" charset="0"/>
              <a:buChar char="•"/>
              <a:defRPr/>
            </a:pPr>
            <a:endParaRPr lang="en-GB" dirty="0" smtClean="0">
              <a:solidFill>
                <a:srgbClr val="839099"/>
              </a:solidFill>
              <a:latin typeface="+mn-lt"/>
            </a:endParaRPr>
          </a:p>
          <a:p>
            <a:pPr>
              <a:defRPr/>
            </a:pPr>
            <a:endParaRPr lang="en-GB" dirty="0" smtClean="0">
              <a:solidFill>
                <a:srgbClr val="839099"/>
              </a:solidFill>
              <a:latin typeface="+mn-lt"/>
            </a:endParaRPr>
          </a:p>
          <a:p>
            <a:pPr>
              <a:defRPr/>
            </a:pPr>
            <a:endParaRPr lang="en-GB" dirty="0" smtClean="0">
              <a:solidFill>
                <a:srgbClr val="608AA2"/>
              </a:solidFill>
            </a:endParaRPr>
          </a:p>
          <a:p>
            <a:pPr marL="285742" indent="-285742">
              <a:buFont typeface="Arial" panose="020B0604020202020204" pitchFamily="34" charset="0"/>
              <a:buChar char="•"/>
              <a:defRPr/>
            </a:pPr>
            <a:endParaRPr lang="en-GB" dirty="0">
              <a:solidFill>
                <a:srgbClr val="608AA2"/>
              </a:solidFill>
            </a:endParaRPr>
          </a:p>
        </p:txBody>
      </p:sp>
      <p:pic>
        <p:nvPicPr>
          <p:cNvPr id="5" name="Picture 9" descr="gsma_dis_res_cmyk_rev.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8304" y="344080"/>
            <a:ext cx="142964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97403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34765"/>
            <a:ext cx="9111952" cy="5544468"/>
          </a:xfrm>
          <a:prstGeom prst="rect">
            <a:avLst/>
          </a:prstGeom>
        </p:spPr>
      </p:pic>
      <p:sp>
        <p:nvSpPr>
          <p:cNvPr id="8195" name="AutoShape 3"/>
          <p:cNvSpPr>
            <a:spLocks/>
          </p:cNvSpPr>
          <p:nvPr/>
        </p:nvSpPr>
        <p:spPr bwMode="auto">
          <a:xfrm>
            <a:off x="-180528" y="5063756"/>
            <a:ext cx="9292480" cy="866572"/>
          </a:xfrm>
          <a:custGeom>
            <a:avLst/>
            <a:gdLst>
              <a:gd name="T0" fmla="*/ 2147483647 w 21600"/>
              <a:gd name="T1" fmla="*/ 257756137 h 21600"/>
              <a:gd name="T2" fmla="*/ 2147483647 w 21600"/>
              <a:gd name="T3" fmla="*/ 257756137 h 21600"/>
              <a:gd name="T4" fmla="*/ 2147483647 w 21600"/>
              <a:gd name="T5" fmla="*/ 257756137 h 21600"/>
              <a:gd name="T6" fmla="*/ 2147483647 w 21600"/>
              <a:gd name="T7" fmla="*/ 25775613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solidFill>
            <a:srgbClr val="FFFFFF"/>
          </a:solidFill>
          <a:ln w="9525" cap="flat" cmpd="sng">
            <a:solidFill>
              <a:srgbClr val="000000">
                <a:alpha val="0"/>
              </a:srgbClr>
            </a:solidFill>
            <a:prstDash val="solid"/>
            <a:round/>
            <a:headEnd/>
            <a:tailEnd/>
          </a:ln>
          <a:effectLst/>
          <a:extLs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n-US" dirty="0"/>
          </a:p>
        </p:txBody>
      </p:sp>
      <p:sp>
        <p:nvSpPr>
          <p:cNvPr id="8196" name="AutoShape 4"/>
          <p:cNvSpPr>
            <a:spLocks/>
          </p:cNvSpPr>
          <p:nvPr/>
        </p:nvSpPr>
        <p:spPr bwMode="auto">
          <a:xfrm>
            <a:off x="2579564" y="5444432"/>
            <a:ext cx="2009180" cy="292894"/>
          </a:xfrm>
          <a:custGeom>
            <a:avLst/>
            <a:gdLst>
              <a:gd name="T0" fmla="*/ 2381250 w 21600"/>
              <a:gd name="T1" fmla="*/ 260350 h 21600"/>
              <a:gd name="T2" fmla="*/ 2381250 w 21600"/>
              <a:gd name="T3" fmla="*/ 260350 h 21600"/>
              <a:gd name="T4" fmla="*/ 2381250 w 21600"/>
              <a:gd name="T5" fmla="*/ 260350 h 21600"/>
              <a:gd name="T6" fmla="*/ 2381250 w 21600"/>
              <a:gd name="T7" fmla="*/ 2603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a:buClr>
                <a:srgbClr val="ABC5BF"/>
              </a:buClr>
              <a:defRPr/>
            </a:pPr>
            <a:endParaRPr lang="en-US" dirty="0">
              <a:solidFill>
                <a:srgbClr val="4E7891"/>
              </a:solidFill>
              <a:ea typeface="ＭＳ Ｐゴシック" charset="0"/>
              <a:cs typeface="Calibri" charset="0"/>
            </a:endParaRPr>
          </a:p>
        </p:txBody>
      </p:sp>
      <p:sp>
        <p:nvSpPr>
          <p:cNvPr id="8197" name="AutoShape 5"/>
          <p:cNvSpPr>
            <a:spLocks/>
          </p:cNvSpPr>
          <p:nvPr/>
        </p:nvSpPr>
        <p:spPr bwMode="auto">
          <a:xfrm>
            <a:off x="492695" y="5497042"/>
            <a:ext cx="6182918" cy="382191"/>
          </a:xfrm>
          <a:custGeom>
            <a:avLst/>
            <a:gdLst>
              <a:gd name="T0" fmla="*/ 3321050 w 21600"/>
              <a:gd name="T1" fmla="*/ 339725 h 21600"/>
              <a:gd name="T2" fmla="*/ 3321050 w 21600"/>
              <a:gd name="T3" fmla="*/ 339725 h 21600"/>
              <a:gd name="T4" fmla="*/ 3321050 w 21600"/>
              <a:gd name="T5" fmla="*/ 339725 h 21600"/>
              <a:gd name="T6" fmla="*/ 3321050 w 21600"/>
              <a:gd name="T7" fmla="*/ 33972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a:buClr>
                <a:srgbClr val="6B6C6E"/>
              </a:buClr>
              <a:defRPr/>
            </a:pPr>
            <a:r>
              <a:rPr lang="en-US" sz="2250" b="1" dirty="0">
                <a:solidFill>
                  <a:srgbClr val="4E7891"/>
                </a:solidFill>
                <a:latin typeface="Arial" charset="0"/>
                <a:ea typeface="ＭＳ Ｐゴシック" charset="0"/>
                <a:cs typeface="Arial" charset="0"/>
                <a:sym typeface="Arial" charset="0"/>
              </a:rPr>
              <a:t>Humanitarian Connectivity Project </a:t>
            </a:r>
            <a:endParaRPr lang="en-US" dirty="0">
              <a:solidFill>
                <a:srgbClr val="4E7891"/>
              </a:solidFill>
              <a:ea typeface="ＭＳ Ｐゴシック" charset="0"/>
              <a:cs typeface="Calibri" charset="0"/>
            </a:endParaRPr>
          </a:p>
        </p:txBody>
      </p:sp>
    </p:spTree>
    <p:extLst>
      <p:ext uri="{BB962C8B-B14F-4D97-AF65-F5344CB8AC3E}">
        <p14:creationId xmlns:p14="http://schemas.microsoft.com/office/powerpoint/2010/main" val="4230723496"/>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descr="Kanyao_013.jpg"/>
          <p:cNvPicPr>
            <a:picLocks noChangeAspect="1"/>
          </p:cNvPicPr>
          <p:nvPr/>
        </p:nvPicPr>
        <p:blipFill rotWithShape="1">
          <a:blip r:embed="rId3">
            <a:extLst>
              <a:ext uri="{28A0092B-C50C-407E-A947-70E740481C1C}">
                <a14:useLocalDpi xmlns:a14="http://schemas.microsoft.com/office/drawing/2010/main" val="0"/>
              </a:ext>
            </a:extLst>
          </a:blip>
          <a:srcRect t="1" b="19308"/>
          <a:stretch/>
        </p:blipFill>
        <p:spPr bwMode="auto">
          <a:xfrm>
            <a:off x="6437" y="-54768"/>
            <a:ext cx="6221748" cy="69127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AutoShape 2"/>
          <p:cNvSpPr>
            <a:spLocks/>
          </p:cNvSpPr>
          <p:nvPr/>
        </p:nvSpPr>
        <p:spPr bwMode="auto">
          <a:xfrm>
            <a:off x="6228185" y="0"/>
            <a:ext cx="2915816" cy="68580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solidFill>
            <a:srgbClr val="4E7891"/>
          </a:solidFill>
          <a:ln w="9525" cap="flat" cmpd="sng">
            <a:solidFill>
              <a:srgbClr val="000000">
                <a:alpha val="0"/>
              </a:srgbClr>
            </a:solidFill>
            <a:prstDash val="solid"/>
            <a:round/>
            <a:headEnd/>
            <a:tailEnd/>
          </a:ln>
        </p:spPr>
        <p:txBody>
          <a:bodyPr lIns="0" tIns="0" rIns="0" bIns="0" anchor="ctr"/>
          <a:lstStyle/>
          <a:p>
            <a:endParaRPr lang="en-GB" sz="1013"/>
          </a:p>
        </p:txBody>
      </p:sp>
      <p:pic>
        <p:nvPicPr>
          <p:cNvPr id="11"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78616" y="548680"/>
            <a:ext cx="2414954" cy="112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321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5304" t="18551" r="6165" b="-2"/>
          <a:stretch/>
        </p:blipFill>
        <p:spPr bwMode="auto">
          <a:xfrm>
            <a:off x="-36512" y="-24112"/>
            <a:ext cx="9217024" cy="5652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AutoShape 2"/>
          <p:cNvSpPr>
            <a:spLocks/>
          </p:cNvSpPr>
          <p:nvPr/>
        </p:nvSpPr>
        <p:spPr bwMode="auto">
          <a:xfrm>
            <a:off x="-57150" y="5479851"/>
            <a:ext cx="9207401" cy="140553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solidFill>
            <a:srgbClr val="4E7891"/>
          </a:solidFill>
          <a:ln w="9525">
            <a:solidFill>
              <a:srgbClr val="000000">
                <a:alpha val="0"/>
              </a:srgbClr>
            </a:solidFill>
            <a:round/>
            <a:headEnd/>
            <a:tailEnd/>
          </a:ln>
        </p:spPr>
        <p:txBody>
          <a:bodyPr lIns="0" tIns="0" rIns="0" bIns="0" anchor="ctr"/>
          <a:lstStyle/>
          <a:p>
            <a:r>
              <a:rPr lang="en-US" altLang="en-US" sz="1013"/>
              <a:t> </a:t>
            </a:r>
            <a:endParaRPr lang="en-GB" altLang="en-US" sz="1013"/>
          </a:p>
        </p:txBody>
      </p:sp>
      <p:sp>
        <p:nvSpPr>
          <p:cNvPr id="2" name="AutoShape 4"/>
          <p:cNvSpPr>
            <a:spLocks/>
          </p:cNvSpPr>
          <p:nvPr/>
        </p:nvSpPr>
        <p:spPr bwMode="auto">
          <a:xfrm>
            <a:off x="2978944" y="5671244"/>
            <a:ext cx="6000750" cy="350044"/>
          </a:xfrm>
          <a:custGeom>
            <a:avLst/>
            <a:gdLst>
              <a:gd name="T0" fmla="*/ 1335137712 w 21600"/>
              <a:gd name="T1" fmla="*/ 8964289 h 21600"/>
              <a:gd name="T2" fmla="*/ 1335137712 w 21600"/>
              <a:gd name="T3" fmla="*/ 8964289 h 21600"/>
              <a:gd name="T4" fmla="*/ 1335137712 w 21600"/>
              <a:gd name="T5" fmla="*/ 8964289 h 21600"/>
              <a:gd name="T6" fmla="*/ 1335137712 w 21600"/>
              <a:gd name="T7" fmla="*/ 8964289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599"/>
                </a:lnTo>
                <a:lnTo>
                  <a:pt x="0" y="21599"/>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a:defRPr/>
            </a:pPr>
            <a:r>
              <a:rPr lang="en-US" altLang="en-US" sz="2025" b="1" dirty="0">
                <a:solidFill>
                  <a:schemeClr val="accent6"/>
                </a:solidFill>
                <a:latin typeface="+mj-lt"/>
              </a:rPr>
              <a:t>Bangladesh Workshop: Disaster Response</a:t>
            </a:r>
          </a:p>
        </p:txBody>
      </p:sp>
      <p:sp>
        <p:nvSpPr>
          <p:cNvPr id="4101" name="AutoShape 5"/>
          <p:cNvSpPr>
            <a:spLocks/>
          </p:cNvSpPr>
          <p:nvPr/>
        </p:nvSpPr>
        <p:spPr bwMode="auto">
          <a:xfrm>
            <a:off x="2978944" y="6106616"/>
            <a:ext cx="4271963" cy="202704"/>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1pPr>
            <a:lvl2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2pPr>
            <a:lvl3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3pPr>
            <a:lvl4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4pPr>
            <a:lvl5pPr>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5pPr>
            <a:lvl6pPr marL="18827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6pPr>
            <a:lvl7pPr marL="23399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7pPr>
            <a:lvl8pPr marL="27971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8pPr>
            <a:lvl9pPr marL="3254375" indent="403225" defTabSz="609600" eaLnBrk="0" fontAlgn="base" hangingPunct="0">
              <a:spcBef>
                <a:spcPct val="0"/>
              </a:spcBef>
              <a:spcAft>
                <a:spcPct val="0"/>
              </a:spcAft>
              <a:defRPr sz="2400">
                <a:solidFill>
                  <a:srgbClr val="000000"/>
                </a:solidFill>
                <a:latin typeface="Calibri" panose="020F0502020204030204" pitchFamily="34" charset="0"/>
                <a:ea typeface="MS PGothic" panose="020B0600070205080204" pitchFamily="34" charset="-128"/>
                <a:sym typeface="Calibri" panose="020F0502020204030204" pitchFamily="34" charset="0"/>
              </a:defRPr>
            </a:lvl9pPr>
          </a:lstStyle>
          <a:p>
            <a:pPr>
              <a:defRPr/>
            </a:pPr>
            <a:r>
              <a:rPr lang="en-US" altLang="en-US" sz="1400" b="1" dirty="0">
                <a:solidFill>
                  <a:srgbClr val="FFFFFF"/>
                </a:solidFill>
                <a:latin typeface="Arial" panose="020B0604020202020204" pitchFamily="34" charset="0"/>
                <a:cs typeface="Arial" panose="020B0604020202020204" pitchFamily="34" charset="0"/>
                <a:sym typeface="Arial" panose="020B0604020202020204" pitchFamily="34" charset="0"/>
              </a:rPr>
              <a:t>When you restore the mobile network, you restore the human network. </a:t>
            </a:r>
          </a:p>
        </p:txBody>
      </p:sp>
      <p:pic>
        <p:nvPicPr>
          <p:cNvPr id="4102" name="Picture 6" descr="gsma_dis_res_cmyk_rev.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5733256"/>
            <a:ext cx="142964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4580221"/>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2624</TotalTime>
  <Words>1287</Words>
  <Application>Microsoft Office PowerPoint</Application>
  <PresentationFormat>On-screen Show (4:3)</PresentationFormat>
  <Paragraphs>74</Paragraphs>
  <Slides>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MS PGothic</vt:lpstr>
      <vt:lpstr>MS PGothic</vt:lpstr>
      <vt:lpstr>Arial</vt:lpstr>
      <vt:lpstr>Arial Narrow</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GSMA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Fionan McGrath</dc:creator>
  <cp:lastModifiedBy>Olly Parsons</cp:lastModifiedBy>
  <cp:revision>60</cp:revision>
  <dcterms:created xsi:type="dcterms:W3CDTF">2014-08-18T21:42:13Z</dcterms:created>
  <dcterms:modified xsi:type="dcterms:W3CDTF">2014-09-10T09:31:17Z</dcterms:modified>
</cp:coreProperties>
</file>