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320" r:id="rId2"/>
    <p:sldId id="393" r:id="rId3"/>
    <p:sldId id="394" r:id="rId4"/>
    <p:sldId id="395" r:id="rId5"/>
    <p:sldId id="396" r:id="rId6"/>
    <p:sldId id="32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6" autoAdjust="0"/>
    <p:restoredTop sz="89011" autoAdjust="0"/>
  </p:normalViewPr>
  <p:slideViewPr>
    <p:cSldViewPr>
      <p:cViewPr varScale="1">
        <p:scale>
          <a:sx n="67" d="100"/>
          <a:sy n="67" d="100"/>
        </p:scale>
        <p:origin x="138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9D8062-1897-4DAB-A242-CB2BE2F25166}" type="datetimeFigureOut">
              <a:rPr lang="en-GB" smtClean="0"/>
              <a:t>10/09/2014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8A0D4-1F89-49CA-B226-1404C106BDB5}" type="slidenum">
              <a:rPr lang="en-GB" smtClean="0"/>
              <a:t>‹#›</a:t>
            </a:fld>
            <a:endParaRPr lang="en-GB"/>
          </a:p>
        </p:txBody>
      </p:sp>
    </p:spTree>
    <p:extLst>
      <p:ext uri="{BB962C8B-B14F-4D97-AF65-F5344CB8AC3E}">
        <p14:creationId xmlns:p14="http://schemas.microsoft.com/office/powerpoint/2010/main" val="268268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754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5790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47864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7184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C7674A-C8DF-4B72-85F0-E8FA51EC751C}" type="datetimeFigureOut">
              <a:rPr lang="en-GB" smtClean="0"/>
              <a:t>10/09/2014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21967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C7674A-C8DF-4B72-85F0-E8FA51EC751C}" type="datetimeFigureOut">
              <a:rPr lang="en-GB" smtClean="0"/>
              <a:t>10/09/2014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120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7674A-C8DF-4B72-85F0-E8FA51EC751C}" type="datetimeFigureOut">
              <a:rPr lang="en-GB" smtClean="0"/>
              <a:t>10/09/2014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289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001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0066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230073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47539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7674A-C8DF-4B72-85F0-E8FA51EC751C}" type="datetimeFigureOut">
              <a:rPr lang="en-GB" smtClean="0"/>
              <a:t>10/09/2014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06A1D-7BF1-404F-AA8A-2099E76876AA}" type="slidenum">
              <a:rPr lang="en-GB" smtClean="0"/>
              <a:t>‹#›</a:t>
            </a:fld>
            <a:endParaRPr lang="en-GB"/>
          </a:p>
        </p:txBody>
      </p:sp>
    </p:spTree>
    <p:extLst>
      <p:ext uri="{BB962C8B-B14F-4D97-AF65-F5344CB8AC3E}">
        <p14:creationId xmlns:p14="http://schemas.microsoft.com/office/powerpoint/2010/main" val="3536722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7181" y="0"/>
            <a:ext cx="6432054" cy="6032421"/>
          </a:xfrm>
          <a:prstGeom prst="rect">
            <a:avLst/>
          </a:prstGeom>
          <a:noFill/>
        </p:spPr>
        <p:txBody>
          <a:bodyPr wrap="square">
            <a:spAutoFit/>
          </a:bodyPr>
          <a:lstStyle/>
          <a:p>
            <a:pPr>
              <a:defRPr/>
            </a:pPr>
            <a:endParaRPr lang="en-GB" sz="2000" dirty="0"/>
          </a:p>
          <a:p>
            <a:pPr>
              <a:defRPr/>
            </a:pPr>
            <a:r>
              <a:rPr lang="en-GB" sz="2800" b="1" u="sng" dirty="0">
                <a:solidFill>
                  <a:schemeClr val="accent1">
                    <a:lumMod val="75000"/>
                  </a:schemeClr>
                </a:solidFill>
              </a:rPr>
              <a:t>Disaster Response task </a:t>
            </a:r>
          </a:p>
          <a:p>
            <a:pPr>
              <a:defRPr/>
            </a:pPr>
            <a:endParaRPr lang="en-GB" sz="2000" dirty="0">
              <a:solidFill>
                <a:schemeClr val="accent1">
                  <a:lumMod val="75000"/>
                </a:schemeClr>
              </a:solidFill>
            </a:endParaRPr>
          </a:p>
          <a:p>
            <a:pPr>
              <a:defRPr/>
            </a:pPr>
            <a:r>
              <a:rPr lang="en-GB" sz="2000" dirty="0" smtClean="0">
                <a:solidFill>
                  <a:schemeClr val="accent1">
                    <a:lumMod val="75000"/>
                  </a:schemeClr>
                </a:solidFill>
              </a:rPr>
              <a:t>A major cyclone </a:t>
            </a:r>
            <a:r>
              <a:rPr lang="en-GB" sz="2000" dirty="0">
                <a:solidFill>
                  <a:schemeClr val="accent1">
                    <a:lumMod val="75000"/>
                  </a:schemeClr>
                </a:solidFill>
              </a:rPr>
              <a:t>hits Bangladesh. Commercial power has failed in some affected areas and 4 days later mobile networks, though initially disrupted in the worst hit regions have since largely been restored. 1 million people were evacuated from coastal areas and are residing in temporary shelters, schools, hospitals and community centres. 10 million people could face life threatening conditions. Humanitarian organisations and mobile operators are exploring how mobile can play a role in the response.</a:t>
            </a:r>
          </a:p>
          <a:p>
            <a:pPr>
              <a:defRPr/>
            </a:pPr>
            <a:endParaRPr lang="en-GB" sz="2000" dirty="0" smtClean="0">
              <a:solidFill>
                <a:schemeClr val="accent1">
                  <a:lumMod val="75000"/>
                </a:schemeClr>
              </a:solidFill>
            </a:endParaRPr>
          </a:p>
          <a:p>
            <a:pPr>
              <a:defRPr/>
            </a:pPr>
            <a:r>
              <a:rPr lang="en-GB" sz="2000" dirty="0" smtClean="0">
                <a:solidFill>
                  <a:schemeClr val="accent1">
                    <a:lumMod val="75000"/>
                  </a:schemeClr>
                </a:solidFill>
              </a:rPr>
              <a:t>Further info:</a:t>
            </a:r>
            <a:endParaRPr lang="en-GB" sz="2000" dirty="0">
              <a:solidFill>
                <a:schemeClr val="accent1">
                  <a:lumMod val="75000"/>
                </a:schemeClr>
              </a:solidFill>
            </a:endParaRPr>
          </a:p>
          <a:p>
            <a:pPr marL="214307" indent="-214307">
              <a:buFont typeface="Arial" panose="020B0604020202020204" pitchFamily="34" charset="0"/>
              <a:buChar char="•"/>
              <a:defRPr/>
            </a:pPr>
            <a:r>
              <a:rPr lang="en-GB" sz="2000" dirty="0">
                <a:solidFill>
                  <a:schemeClr val="accent1">
                    <a:lumMod val="75000"/>
                  </a:schemeClr>
                </a:solidFill>
              </a:rPr>
              <a:t>Information is scarce</a:t>
            </a:r>
          </a:p>
          <a:p>
            <a:pPr marL="214307" indent="-214307">
              <a:buFont typeface="Arial" panose="020B0604020202020204" pitchFamily="34" charset="0"/>
              <a:buChar char="•"/>
              <a:defRPr/>
            </a:pPr>
            <a:r>
              <a:rPr lang="en-GB" sz="2000" dirty="0">
                <a:solidFill>
                  <a:schemeClr val="accent1">
                    <a:lumMod val="75000"/>
                  </a:schemeClr>
                </a:solidFill>
              </a:rPr>
              <a:t>Cashpoints are offline </a:t>
            </a:r>
          </a:p>
          <a:p>
            <a:pPr marL="214307" indent="-214307">
              <a:buFont typeface="Arial" panose="020B0604020202020204" pitchFamily="34" charset="0"/>
              <a:buChar char="•"/>
              <a:defRPr/>
            </a:pPr>
            <a:r>
              <a:rPr lang="en-GB" sz="2000" dirty="0">
                <a:solidFill>
                  <a:schemeClr val="accent1">
                    <a:lumMod val="75000"/>
                  </a:schemeClr>
                </a:solidFill>
              </a:rPr>
              <a:t>People generally still have their devices but limited charging facilities </a:t>
            </a:r>
          </a:p>
          <a:p>
            <a:pPr marL="214307" indent="-214307">
              <a:buFont typeface="Arial" panose="020B0604020202020204" pitchFamily="34" charset="0"/>
              <a:buChar char="•"/>
              <a:defRPr/>
            </a:pPr>
            <a:endParaRPr lang="en-GB" dirty="0"/>
          </a:p>
        </p:txBody>
      </p:sp>
      <p:sp>
        <p:nvSpPr>
          <p:cNvPr id="3" name="AutoShape 2"/>
          <p:cNvSpPr>
            <a:spLocks/>
          </p:cNvSpPr>
          <p:nvPr/>
        </p:nvSpPr>
        <p:spPr bwMode="auto">
          <a:xfrm>
            <a:off x="6929437" y="0"/>
            <a:ext cx="2214563"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4E7891"/>
          </a:solidFill>
          <a:ln w="9525" cap="flat" cmpd="sng">
            <a:solidFill>
              <a:srgbClr val="000000">
                <a:alpha val="0"/>
              </a:srgbClr>
            </a:solidFill>
            <a:prstDash val="solid"/>
            <a:round/>
            <a:headEnd/>
            <a:tailEnd/>
          </a:ln>
        </p:spPr>
        <p:txBody>
          <a:bodyPr lIns="0" tIns="0" rIns="0" bIns="0" anchor="ctr"/>
          <a:lstStyle/>
          <a:p>
            <a:endParaRPr lang="en-GB" sz="1013"/>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19639" y="282379"/>
            <a:ext cx="1834158" cy="85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074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p:cNvSpPr>
          <p:nvPr/>
        </p:nvSpPr>
        <p:spPr bwMode="auto">
          <a:xfrm>
            <a:off x="242888" y="1157288"/>
            <a:ext cx="6429375" cy="4543425"/>
          </a:xfrm>
          <a:custGeom>
            <a:avLst/>
            <a:gdLst>
              <a:gd name="T0" fmla="*/ 3321050 w 21600"/>
              <a:gd name="T1" fmla="*/ 339725 h 21600"/>
              <a:gd name="T2" fmla="*/ 3321050 w 21600"/>
              <a:gd name="T3" fmla="*/ 339725 h 21600"/>
              <a:gd name="T4" fmla="*/ 3321050 w 21600"/>
              <a:gd name="T5" fmla="*/ 339725 h 21600"/>
              <a:gd name="T6" fmla="*/ 3321050 w 21600"/>
              <a:gd name="T7" fmla="*/ 3397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ext uri="{91240B29-F687-4f45-9708-019B960494DF}"/>
            <a:ext uri="{AF507438-7753-43e0-B8FC-AC1667EBCBE1}"/>
          </a:extLst>
        </p:spPr>
        <p:txBody>
          <a:bodyPr lIns="0" tIns="0" rIns="0" bIns="0"/>
          <a:lstStyle/>
          <a:p>
            <a:pPr>
              <a:defRPr/>
            </a:pPr>
            <a:r>
              <a:rPr lang="en-US" sz="2700" b="1" dirty="0">
                <a:solidFill>
                  <a:srgbClr val="4E7891"/>
                </a:solidFill>
                <a:latin typeface="+mj-lt"/>
                <a:ea typeface="MS PGothic" charset="0"/>
                <a:cs typeface="MS PGothic" charset="0"/>
                <a:sym typeface="Calibri" charset="0"/>
              </a:rPr>
              <a:t>Disaster Response </a:t>
            </a:r>
            <a:r>
              <a:rPr lang="en-US" sz="2700" b="1" dirty="0" smtClean="0">
                <a:solidFill>
                  <a:srgbClr val="4E7891"/>
                </a:solidFill>
                <a:latin typeface="+mj-lt"/>
                <a:ea typeface="MS PGothic" charset="0"/>
                <a:cs typeface="MS PGothic" charset="0"/>
                <a:sym typeface="Calibri" charset="0"/>
              </a:rPr>
              <a:t>scenario</a:t>
            </a:r>
          </a:p>
          <a:p>
            <a:pPr>
              <a:defRPr/>
            </a:pPr>
            <a:endParaRPr lang="en-US" sz="2700" b="1" dirty="0">
              <a:solidFill>
                <a:schemeClr val="accent1">
                  <a:lumMod val="50000"/>
                </a:schemeClr>
              </a:solidFill>
              <a:latin typeface="+mj-lt"/>
              <a:ea typeface="MS PGothic" charset="0"/>
              <a:cs typeface="MS PGothic" charset="0"/>
              <a:sym typeface="Calibri" charset="0"/>
            </a:endParaRPr>
          </a:p>
          <a:p>
            <a:pPr>
              <a:defRPr/>
            </a:pPr>
            <a:r>
              <a:rPr lang="en-GB" sz="2800" dirty="0">
                <a:solidFill>
                  <a:schemeClr val="accent1">
                    <a:lumMod val="50000"/>
                  </a:schemeClr>
                </a:solidFill>
              </a:rPr>
              <a:t>In what ways could mobile be most impactful in preparedness and response? Please prioritise. </a:t>
            </a:r>
          </a:p>
          <a:p>
            <a:pPr>
              <a:defRPr/>
            </a:pPr>
            <a:endParaRPr lang="en-US" sz="2700" b="1" dirty="0">
              <a:solidFill>
                <a:srgbClr val="4E7891"/>
              </a:solidFill>
              <a:latin typeface="+mj-lt"/>
              <a:ea typeface="MS PGothic" charset="0"/>
              <a:cs typeface="MS PGothic" charset="0"/>
              <a:sym typeface="Calibri" charset="0"/>
            </a:endParaRPr>
          </a:p>
          <a:p>
            <a:pPr>
              <a:defRPr/>
            </a:pPr>
            <a:endParaRPr lang="en-US" sz="2700" b="1" dirty="0">
              <a:solidFill>
                <a:srgbClr val="4E7891"/>
              </a:solidFill>
              <a:latin typeface="+mj-lt"/>
              <a:ea typeface="MS PGothic" charset="0"/>
              <a:cs typeface="MS PGothic" charset="0"/>
              <a:sym typeface="Calibri" charset="0"/>
            </a:endParaRPr>
          </a:p>
          <a:p>
            <a:pPr>
              <a:defRPr/>
            </a:pPr>
            <a:r>
              <a:rPr lang="en-US" sz="2700" b="1" dirty="0">
                <a:solidFill>
                  <a:schemeClr val="bg1"/>
                </a:solidFill>
                <a:latin typeface="+mj-lt"/>
                <a:ea typeface="MS PGothic" charset="0"/>
                <a:cs typeface="MS PGothic" charset="0"/>
                <a:sym typeface="Calibri" charset="0"/>
              </a:rPr>
              <a:t>Format slides for task </a:t>
            </a:r>
            <a:endParaRPr lang="en-US" sz="2138" dirty="0">
              <a:solidFill>
                <a:schemeClr val="bg1"/>
              </a:solidFill>
              <a:ea typeface="MS PGothic" charset="0"/>
              <a:cs typeface="MS PGothic" charset="0"/>
              <a:sym typeface="Calibri" charset="0"/>
            </a:endParaRPr>
          </a:p>
        </p:txBody>
      </p:sp>
      <p:sp>
        <p:nvSpPr>
          <p:cNvPr id="31747" name="AutoShape 2"/>
          <p:cNvSpPr>
            <a:spLocks/>
          </p:cNvSpPr>
          <p:nvPr/>
        </p:nvSpPr>
        <p:spPr bwMode="auto">
          <a:xfrm>
            <a:off x="6929437" y="0"/>
            <a:ext cx="2214563"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4E7891"/>
          </a:solidFill>
          <a:ln w="9525" cap="flat" cmpd="sng">
            <a:solidFill>
              <a:srgbClr val="000000">
                <a:alpha val="0"/>
              </a:srgbClr>
            </a:solidFill>
            <a:prstDash val="solid"/>
            <a:round/>
            <a:headEnd/>
            <a:tailEnd/>
          </a:ln>
        </p:spPr>
        <p:txBody>
          <a:bodyPr lIns="0" tIns="0" rIns="0" bIns="0" anchor="ctr"/>
          <a:lstStyle/>
          <a:p>
            <a:endParaRPr lang="en-GB" sz="1013"/>
          </a:p>
        </p:txBody>
      </p:sp>
      <p:pic>
        <p:nvPicPr>
          <p:cNvPr id="317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19639" y="282379"/>
            <a:ext cx="1834158" cy="85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058118"/>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p:cNvSpPr>
          <p:nvPr/>
        </p:nvSpPr>
        <p:spPr bwMode="auto">
          <a:xfrm>
            <a:off x="242888" y="1157288"/>
            <a:ext cx="6429375" cy="4543425"/>
          </a:xfrm>
          <a:custGeom>
            <a:avLst/>
            <a:gdLst>
              <a:gd name="T0" fmla="*/ 3321050 w 21600"/>
              <a:gd name="T1" fmla="*/ 339725 h 21600"/>
              <a:gd name="T2" fmla="*/ 3321050 w 21600"/>
              <a:gd name="T3" fmla="*/ 339725 h 21600"/>
              <a:gd name="T4" fmla="*/ 3321050 w 21600"/>
              <a:gd name="T5" fmla="*/ 339725 h 21600"/>
              <a:gd name="T6" fmla="*/ 3321050 w 21600"/>
              <a:gd name="T7" fmla="*/ 3397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ext uri="{91240B29-F687-4f45-9708-019B960494DF}"/>
            <a:ext uri="{AF507438-7753-43e0-B8FC-AC1667EBCBE1}"/>
          </a:extLst>
        </p:spPr>
        <p:txBody>
          <a:bodyPr lIns="0" tIns="0" rIns="0" bIns="0"/>
          <a:lstStyle/>
          <a:p>
            <a:pPr>
              <a:defRPr/>
            </a:pPr>
            <a:r>
              <a:rPr lang="en-US" sz="2700" b="1" dirty="0">
                <a:solidFill>
                  <a:srgbClr val="4E7891"/>
                </a:solidFill>
                <a:latin typeface="+mj-lt"/>
                <a:ea typeface="MS PGothic" charset="0"/>
                <a:cs typeface="MS PGothic" charset="0"/>
                <a:sym typeface="Calibri" charset="0"/>
              </a:rPr>
              <a:t>Disaster Response </a:t>
            </a:r>
            <a:r>
              <a:rPr lang="en-US" sz="2700" b="1" dirty="0" smtClean="0">
                <a:solidFill>
                  <a:srgbClr val="4E7891"/>
                </a:solidFill>
                <a:latin typeface="+mj-lt"/>
                <a:ea typeface="MS PGothic" charset="0"/>
                <a:cs typeface="MS PGothic" charset="0"/>
                <a:sym typeface="Calibri" charset="0"/>
              </a:rPr>
              <a:t>scenario</a:t>
            </a:r>
          </a:p>
          <a:p>
            <a:pPr>
              <a:defRPr/>
            </a:pPr>
            <a:endParaRPr lang="en-US" sz="2700" b="1" dirty="0">
              <a:solidFill>
                <a:schemeClr val="accent1">
                  <a:lumMod val="50000"/>
                </a:schemeClr>
              </a:solidFill>
              <a:latin typeface="+mj-lt"/>
              <a:ea typeface="MS PGothic" charset="0"/>
              <a:cs typeface="MS PGothic" charset="0"/>
              <a:sym typeface="Calibri" charset="0"/>
            </a:endParaRPr>
          </a:p>
          <a:p>
            <a:pPr>
              <a:defRPr/>
            </a:pPr>
            <a:r>
              <a:rPr lang="en-GB" sz="2800" dirty="0">
                <a:solidFill>
                  <a:schemeClr val="accent1">
                    <a:lumMod val="50000"/>
                  </a:schemeClr>
                </a:solidFill>
              </a:rPr>
              <a:t>What information needs would a) NGOs b) MNOs c) Governments need to determine which mobile services are most feasible?</a:t>
            </a:r>
          </a:p>
          <a:p>
            <a:pPr>
              <a:defRPr/>
            </a:pPr>
            <a:endParaRPr lang="en-US" sz="2700" b="1" dirty="0">
              <a:solidFill>
                <a:srgbClr val="4E7891"/>
              </a:solidFill>
              <a:latin typeface="+mj-lt"/>
              <a:ea typeface="MS PGothic" charset="0"/>
              <a:cs typeface="MS PGothic" charset="0"/>
              <a:sym typeface="Calibri" charset="0"/>
            </a:endParaRPr>
          </a:p>
          <a:p>
            <a:pPr>
              <a:defRPr/>
            </a:pPr>
            <a:endParaRPr lang="en-US" sz="2700" b="1" dirty="0">
              <a:solidFill>
                <a:srgbClr val="4E7891"/>
              </a:solidFill>
              <a:latin typeface="+mj-lt"/>
              <a:ea typeface="MS PGothic" charset="0"/>
              <a:cs typeface="MS PGothic" charset="0"/>
              <a:sym typeface="Calibri" charset="0"/>
            </a:endParaRPr>
          </a:p>
          <a:p>
            <a:pPr>
              <a:defRPr/>
            </a:pPr>
            <a:r>
              <a:rPr lang="en-US" sz="2700" b="1" dirty="0">
                <a:solidFill>
                  <a:schemeClr val="bg1"/>
                </a:solidFill>
                <a:latin typeface="+mj-lt"/>
                <a:ea typeface="MS PGothic" charset="0"/>
                <a:cs typeface="MS PGothic" charset="0"/>
                <a:sym typeface="Calibri" charset="0"/>
              </a:rPr>
              <a:t>Format slides for task </a:t>
            </a:r>
            <a:endParaRPr lang="en-US" sz="2138" dirty="0">
              <a:solidFill>
                <a:schemeClr val="bg1"/>
              </a:solidFill>
              <a:ea typeface="MS PGothic" charset="0"/>
              <a:cs typeface="MS PGothic" charset="0"/>
              <a:sym typeface="Calibri" charset="0"/>
            </a:endParaRPr>
          </a:p>
        </p:txBody>
      </p:sp>
      <p:sp>
        <p:nvSpPr>
          <p:cNvPr id="31747" name="AutoShape 2"/>
          <p:cNvSpPr>
            <a:spLocks/>
          </p:cNvSpPr>
          <p:nvPr/>
        </p:nvSpPr>
        <p:spPr bwMode="auto">
          <a:xfrm>
            <a:off x="6929437" y="0"/>
            <a:ext cx="2214563"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4E7891"/>
          </a:solidFill>
          <a:ln w="9525" cap="flat" cmpd="sng">
            <a:solidFill>
              <a:srgbClr val="000000">
                <a:alpha val="0"/>
              </a:srgbClr>
            </a:solidFill>
            <a:prstDash val="solid"/>
            <a:round/>
            <a:headEnd/>
            <a:tailEnd/>
          </a:ln>
        </p:spPr>
        <p:txBody>
          <a:bodyPr lIns="0" tIns="0" rIns="0" bIns="0" anchor="ctr"/>
          <a:lstStyle/>
          <a:p>
            <a:endParaRPr lang="en-GB" sz="1013"/>
          </a:p>
        </p:txBody>
      </p:sp>
      <p:pic>
        <p:nvPicPr>
          <p:cNvPr id="317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19639" y="282379"/>
            <a:ext cx="1834158" cy="85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85800"/>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p:cNvSpPr>
          <p:nvPr/>
        </p:nvSpPr>
        <p:spPr bwMode="auto">
          <a:xfrm>
            <a:off x="242888" y="1157288"/>
            <a:ext cx="6429375" cy="4543425"/>
          </a:xfrm>
          <a:custGeom>
            <a:avLst/>
            <a:gdLst>
              <a:gd name="T0" fmla="*/ 3321050 w 21600"/>
              <a:gd name="T1" fmla="*/ 339725 h 21600"/>
              <a:gd name="T2" fmla="*/ 3321050 w 21600"/>
              <a:gd name="T3" fmla="*/ 339725 h 21600"/>
              <a:gd name="T4" fmla="*/ 3321050 w 21600"/>
              <a:gd name="T5" fmla="*/ 339725 h 21600"/>
              <a:gd name="T6" fmla="*/ 3321050 w 21600"/>
              <a:gd name="T7" fmla="*/ 3397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ext uri="{91240B29-F687-4f45-9708-019B960494DF}"/>
            <a:ext uri="{AF507438-7753-43e0-B8FC-AC1667EBCBE1}"/>
          </a:extLst>
        </p:spPr>
        <p:txBody>
          <a:bodyPr lIns="0" tIns="0" rIns="0" bIns="0"/>
          <a:lstStyle/>
          <a:p>
            <a:pPr>
              <a:defRPr/>
            </a:pPr>
            <a:r>
              <a:rPr lang="en-US" sz="2700" b="1" dirty="0">
                <a:solidFill>
                  <a:srgbClr val="4E7891"/>
                </a:solidFill>
                <a:latin typeface="+mj-lt"/>
                <a:ea typeface="MS PGothic" charset="0"/>
                <a:cs typeface="MS PGothic" charset="0"/>
                <a:sym typeface="Calibri" charset="0"/>
              </a:rPr>
              <a:t>Disaster Response </a:t>
            </a:r>
            <a:r>
              <a:rPr lang="en-US" sz="2700" b="1" dirty="0" smtClean="0">
                <a:solidFill>
                  <a:srgbClr val="4E7891"/>
                </a:solidFill>
                <a:latin typeface="+mj-lt"/>
                <a:ea typeface="MS PGothic" charset="0"/>
                <a:cs typeface="MS PGothic" charset="0"/>
                <a:sym typeface="Calibri" charset="0"/>
              </a:rPr>
              <a:t>scenario</a:t>
            </a:r>
          </a:p>
          <a:p>
            <a:pPr>
              <a:defRPr/>
            </a:pPr>
            <a:endParaRPr lang="en-US" sz="2700" b="1" dirty="0">
              <a:solidFill>
                <a:schemeClr val="accent1">
                  <a:lumMod val="50000"/>
                </a:schemeClr>
              </a:solidFill>
              <a:latin typeface="+mj-lt"/>
              <a:ea typeface="MS PGothic" charset="0"/>
              <a:cs typeface="MS PGothic" charset="0"/>
              <a:sym typeface="Calibri" charset="0"/>
            </a:endParaRPr>
          </a:p>
          <a:p>
            <a:pPr>
              <a:defRPr/>
            </a:pPr>
            <a:r>
              <a:rPr lang="en-GB" sz="2800" dirty="0">
                <a:solidFill>
                  <a:schemeClr val="accent1">
                    <a:lumMod val="50000"/>
                  </a:schemeClr>
                </a:solidFill>
              </a:rPr>
              <a:t>Who you would need to partner with</a:t>
            </a:r>
            <a:r>
              <a:rPr lang="en-GB" sz="2800" dirty="0" smtClean="0">
                <a:solidFill>
                  <a:schemeClr val="accent1">
                    <a:lumMod val="50000"/>
                  </a:schemeClr>
                </a:solidFill>
              </a:rPr>
              <a:t>?</a:t>
            </a:r>
          </a:p>
          <a:p>
            <a:pPr>
              <a:defRPr/>
            </a:pPr>
            <a:endParaRPr lang="en-GB" sz="2800" dirty="0">
              <a:solidFill>
                <a:schemeClr val="accent1">
                  <a:lumMod val="50000"/>
                </a:schemeClr>
              </a:solidFill>
            </a:endParaRPr>
          </a:p>
          <a:p>
            <a:pPr>
              <a:defRPr/>
            </a:pPr>
            <a:r>
              <a:rPr lang="en-GB" sz="2800" dirty="0">
                <a:solidFill>
                  <a:schemeClr val="accent1">
                    <a:lumMod val="50000"/>
                  </a:schemeClr>
                </a:solidFill>
              </a:rPr>
              <a:t>What challenges/barriers would you anticipate encountering?</a:t>
            </a:r>
          </a:p>
          <a:p>
            <a:pPr>
              <a:defRPr/>
            </a:pPr>
            <a:endParaRPr lang="en-US" sz="2700" b="1" dirty="0">
              <a:solidFill>
                <a:srgbClr val="4E7891"/>
              </a:solidFill>
              <a:latin typeface="+mj-lt"/>
              <a:ea typeface="MS PGothic" charset="0"/>
              <a:cs typeface="MS PGothic" charset="0"/>
              <a:sym typeface="Calibri" charset="0"/>
            </a:endParaRPr>
          </a:p>
          <a:p>
            <a:pPr>
              <a:defRPr/>
            </a:pPr>
            <a:endParaRPr lang="en-US" sz="2700" b="1" dirty="0">
              <a:solidFill>
                <a:srgbClr val="4E7891"/>
              </a:solidFill>
              <a:latin typeface="+mj-lt"/>
              <a:ea typeface="MS PGothic" charset="0"/>
              <a:cs typeface="MS PGothic" charset="0"/>
              <a:sym typeface="Calibri" charset="0"/>
            </a:endParaRPr>
          </a:p>
          <a:p>
            <a:pPr>
              <a:defRPr/>
            </a:pPr>
            <a:r>
              <a:rPr lang="en-US" sz="2700" b="1" dirty="0">
                <a:solidFill>
                  <a:schemeClr val="bg1"/>
                </a:solidFill>
                <a:latin typeface="+mj-lt"/>
                <a:ea typeface="MS PGothic" charset="0"/>
                <a:cs typeface="MS PGothic" charset="0"/>
                <a:sym typeface="Calibri" charset="0"/>
              </a:rPr>
              <a:t>Format slides for task </a:t>
            </a:r>
            <a:endParaRPr lang="en-US" sz="2138" dirty="0">
              <a:solidFill>
                <a:schemeClr val="bg1"/>
              </a:solidFill>
              <a:ea typeface="MS PGothic" charset="0"/>
              <a:cs typeface="MS PGothic" charset="0"/>
              <a:sym typeface="Calibri" charset="0"/>
            </a:endParaRPr>
          </a:p>
        </p:txBody>
      </p:sp>
      <p:sp>
        <p:nvSpPr>
          <p:cNvPr id="31747" name="AutoShape 2"/>
          <p:cNvSpPr>
            <a:spLocks/>
          </p:cNvSpPr>
          <p:nvPr/>
        </p:nvSpPr>
        <p:spPr bwMode="auto">
          <a:xfrm>
            <a:off x="6929437" y="0"/>
            <a:ext cx="2214563"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4E7891"/>
          </a:solidFill>
          <a:ln w="9525" cap="flat" cmpd="sng">
            <a:solidFill>
              <a:srgbClr val="000000">
                <a:alpha val="0"/>
              </a:srgbClr>
            </a:solidFill>
            <a:prstDash val="solid"/>
            <a:round/>
            <a:headEnd/>
            <a:tailEnd/>
          </a:ln>
        </p:spPr>
        <p:txBody>
          <a:bodyPr lIns="0" tIns="0" rIns="0" bIns="0" anchor="ctr"/>
          <a:lstStyle/>
          <a:p>
            <a:endParaRPr lang="en-GB" sz="1013"/>
          </a:p>
        </p:txBody>
      </p:sp>
      <p:pic>
        <p:nvPicPr>
          <p:cNvPr id="317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19639" y="282379"/>
            <a:ext cx="1834158" cy="85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690476"/>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p:cNvSpPr>
          <p:nvPr/>
        </p:nvSpPr>
        <p:spPr bwMode="auto">
          <a:xfrm>
            <a:off x="242888" y="1157288"/>
            <a:ext cx="6429375" cy="4543425"/>
          </a:xfrm>
          <a:custGeom>
            <a:avLst/>
            <a:gdLst>
              <a:gd name="T0" fmla="*/ 3321050 w 21600"/>
              <a:gd name="T1" fmla="*/ 339725 h 21600"/>
              <a:gd name="T2" fmla="*/ 3321050 w 21600"/>
              <a:gd name="T3" fmla="*/ 339725 h 21600"/>
              <a:gd name="T4" fmla="*/ 3321050 w 21600"/>
              <a:gd name="T5" fmla="*/ 339725 h 21600"/>
              <a:gd name="T6" fmla="*/ 3321050 w 21600"/>
              <a:gd name="T7" fmla="*/ 3397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ext uri="{91240B29-F687-4f45-9708-019B960494DF}"/>
            <a:ext uri="{AF507438-7753-43e0-B8FC-AC1667EBCBE1}"/>
          </a:extLst>
        </p:spPr>
        <p:txBody>
          <a:bodyPr lIns="0" tIns="0" rIns="0" bIns="0"/>
          <a:lstStyle/>
          <a:p>
            <a:pPr>
              <a:defRPr/>
            </a:pPr>
            <a:r>
              <a:rPr lang="en-US" sz="2700" b="1" dirty="0">
                <a:solidFill>
                  <a:srgbClr val="4E7891"/>
                </a:solidFill>
                <a:latin typeface="+mj-lt"/>
                <a:ea typeface="MS PGothic" charset="0"/>
                <a:cs typeface="MS PGothic" charset="0"/>
                <a:sym typeface="Calibri" charset="0"/>
              </a:rPr>
              <a:t>Disaster Response </a:t>
            </a:r>
            <a:r>
              <a:rPr lang="en-US" sz="2700" b="1" dirty="0" smtClean="0">
                <a:solidFill>
                  <a:srgbClr val="4E7891"/>
                </a:solidFill>
                <a:latin typeface="+mj-lt"/>
                <a:ea typeface="MS PGothic" charset="0"/>
                <a:cs typeface="MS PGothic" charset="0"/>
                <a:sym typeface="Calibri" charset="0"/>
              </a:rPr>
              <a:t>scenario</a:t>
            </a:r>
          </a:p>
          <a:p>
            <a:pPr>
              <a:defRPr/>
            </a:pPr>
            <a:endParaRPr lang="en-US" sz="2700" b="1" dirty="0">
              <a:solidFill>
                <a:schemeClr val="accent1">
                  <a:lumMod val="50000"/>
                </a:schemeClr>
              </a:solidFill>
              <a:latin typeface="+mj-lt"/>
              <a:ea typeface="MS PGothic" charset="0"/>
              <a:cs typeface="MS PGothic" charset="0"/>
              <a:sym typeface="Calibri" charset="0"/>
            </a:endParaRPr>
          </a:p>
          <a:p>
            <a:pPr>
              <a:defRPr/>
            </a:pPr>
            <a:r>
              <a:rPr lang="en-GB" sz="2800" dirty="0">
                <a:solidFill>
                  <a:schemeClr val="accent1">
                    <a:lumMod val="50000"/>
                  </a:schemeClr>
                </a:solidFill>
              </a:rPr>
              <a:t>What do you think are the most critical next steps for future disaster preparedness and response in relation to mobile?</a:t>
            </a:r>
          </a:p>
          <a:p>
            <a:pPr>
              <a:defRPr/>
            </a:pPr>
            <a:endParaRPr lang="en-US" sz="2700" b="1" dirty="0">
              <a:solidFill>
                <a:srgbClr val="4E7891"/>
              </a:solidFill>
              <a:latin typeface="+mj-lt"/>
              <a:ea typeface="MS PGothic" charset="0"/>
              <a:cs typeface="MS PGothic" charset="0"/>
              <a:sym typeface="Calibri" charset="0"/>
            </a:endParaRPr>
          </a:p>
          <a:p>
            <a:pPr>
              <a:defRPr/>
            </a:pPr>
            <a:endParaRPr lang="en-US" sz="2700" b="1" dirty="0">
              <a:solidFill>
                <a:srgbClr val="4E7891"/>
              </a:solidFill>
              <a:latin typeface="+mj-lt"/>
              <a:ea typeface="MS PGothic" charset="0"/>
              <a:cs typeface="MS PGothic" charset="0"/>
              <a:sym typeface="Calibri" charset="0"/>
            </a:endParaRPr>
          </a:p>
          <a:p>
            <a:pPr>
              <a:defRPr/>
            </a:pPr>
            <a:r>
              <a:rPr lang="en-US" sz="2700" b="1" dirty="0">
                <a:solidFill>
                  <a:schemeClr val="bg1"/>
                </a:solidFill>
                <a:latin typeface="+mj-lt"/>
                <a:ea typeface="MS PGothic" charset="0"/>
                <a:cs typeface="MS PGothic" charset="0"/>
                <a:sym typeface="Calibri" charset="0"/>
              </a:rPr>
              <a:t>Format slides for task </a:t>
            </a:r>
            <a:endParaRPr lang="en-US" sz="2138" dirty="0">
              <a:solidFill>
                <a:schemeClr val="bg1"/>
              </a:solidFill>
              <a:ea typeface="MS PGothic" charset="0"/>
              <a:cs typeface="MS PGothic" charset="0"/>
              <a:sym typeface="Calibri" charset="0"/>
            </a:endParaRPr>
          </a:p>
        </p:txBody>
      </p:sp>
      <p:sp>
        <p:nvSpPr>
          <p:cNvPr id="31747" name="AutoShape 2"/>
          <p:cNvSpPr>
            <a:spLocks/>
          </p:cNvSpPr>
          <p:nvPr/>
        </p:nvSpPr>
        <p:spPr bwMode="auto">
          <a:xfrm>
            <a:off x="6929437" y="0"/>
            <a:ext cx="2214563"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4E7891"/>
          </a:solidFill>
          <a:ln w="9525" cap="flat" cmpd="sng">
            <a:solidFill>
              <a:srgbClr val="000000">
                <a:alpha val="0"/>
              </a:srgbClr>
            </a:solidFill>
            <a:prstDash val="solid"/>
            <a:round/>
            <a:headEnd/>
            <a:tailEnd/>
          </a:ln>
        </p:spPr>
        <p:txBody>
          <a:bodyPr lIns="0" tIns="0" rIns="0" bIns="0" anchor="ctr"/>
          <a:lstStyle/>
          <a:p>
            <a:endParaRPr lang="en-GB" sz="1013"/>
          </a:p>
        </p:txBody>
      </p:sp>
      <p:pic>
        <p:nvPicPr>
          <p:cNvPr id="3174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19639" y="282379"/>
            <a:ext cx="1834158" cy="85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087394"/>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304" t="18551" r="6165" b="-2"/>
          <a:stretch/>
        </p:blipFill>
        <p:spPr bwMode="auto">
          <a:xfrm>
            <a:off x="-36512" y="-24112"/>
            <a:ext cx="9217024" cy="565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AutoShape 2"/>
          <p:cNvSpPr>
            <a:spLocks/>
          </p:cNvSpPr>
          <p:nvPr/>
        </p:nvSpPr>
        <p:spPr bwMode="auto">
          <a:xfrm>
            <a:off x="-57150" y="5479851"/>
            <a:ext cx="9207401" cy="140553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solidFill>
            <a:srgbClr val="4E7891"/>
          </a:solidFill>
          <a:ln w="9525">
            <a:solidFill>
              <a:srgbClr val="000000">
                <a:alpha val="0"/>
              </a:srgbClr>
            </a:solidFill>
            <a:round/>
            <a:headEnd/>
            <a:tailEnd/>
          </a:ln>
        </p:spPr>
        <p:txBody>
          <a:bodyPr lIns="0" tIns="0" rIns="0" bIns="0" anchor="ctr"/>
          <a:lstStyle/>
          <a:p>
            <a:r>
              <a:rPr lang="en-US" altLang="en-US" sz="1013"/>
              <a:t> </a:t>
            </a:r>
            <a:endParaRPr lang="en-GB" altLang="en-US" sz="1013"/>
          </a:p>
        </p:txBody>
      </p:sp>
      <p:sp>
        <p:nvSpPr>
          <p:cNvPr id="2" name="AutoShape 4"/>
          <p:cNvSpPr>
            <a:spLocks/>
          </p:cNvSpPr>
          <p:nvPr/>
        </p:nvSpPr>
        <p:spPr bwMode="auto">
          <a:xfrm>
            <a:off x="2978944" y="5671244"/>
            <a:ext cx="6000750" cy="350044"/>
          </a:xfrm>
          <a:custGeom>
            <a:avLst/>
            <a:gdLst>
              <a:gd name="T0" fmla="*/ 1335137712 w 21600"/>
              <a:gd name="T1" fmla="*/ 8964289 h 21600"/>
              <a:gd name="T2" fmla="*/ 1335137712 w 21600"/>
              <a:gd name="T3" fmla="*/ 8964289 h 21600"/>
              <a:gd name="T4" fmla="*/ 1335137712 w 21600"/>
              <a:gd name="T5" fmla="*/ 8964289 h 21600"/>
              <a:gd name="T6" fmla="*/ 1335137712 w 21600"/>
              <a:gd name="T7" fmla="*/ 896428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defRPr/>
            </a:pPr>
            <a:r>
              <a:rPr lang="en-US" altLang="en-US" sz="2025" b="1" dirty="0">
                <a:solidFill>
                  <a:schemeClr val="accent6"/>
                </a:solidFill>
                <a:latin typeface="+mj-lt"/>
              </a:rPr>
              <a:t>Bangladesh Workshop: Disaster Response</a:t>
            </a:r>
          </a:p>
        </p:txBody>
      </p:sp>
      <p:sp>
        <p:nvSpPr>
          <p:cNvPr id="4101" name="AutoShape 5"/>
          <p:cNvSpPr>
            <a:spLocks/>
          </p:cNvSpPr>
          <p:nvPr/>
        </p:nvSpPr>
        <p:spPr bwMode="auto">
          <a:xfrm>
            <a:off x="2978944" y="6106616"/>
            <a:ext cx="4271963" cy="20270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defRPr/>
            </a:pPr>
            <a:r>
              <a:rPr lang="en-US" altLang="en-US" sz="1400" b="1" dirty="0">
                <a:solidFill>
                  <a:srgbClr val="FFFFFF"/>
                </a:solidFill>
                <a:latin typeface="Arial" panose="020B0604020202020204" pitchFamily="34" charset="0"/>
                <a:cs typeface="Arial" panose="020B0604020202020204" pitchFamily="34" charset="0"/>
                <a:sym typeface="Arial" panose="020B0604020202020204" pitchFamily="34" charset="0"/>
              </a:rPr>
              <a:t>When you restore the mobile network, you restore the human network. </a:t>
            </a:r>
          </a:p>
        </p:txBody>
      </p:sp>
      <p:pic>
        <p:nvPicPr>
          <p:cNvPr id="4102" name="Picture 6" descr="gsma_dis_res_cmyk_rev.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5733256"/>
            <a:ext cx="142964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580221"/>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2620</TotalTime>
  <Words>227</Words>
  <Application>Microsoft Office PowerPoint</Application>
  <PresentationFormat>On-screen Show (4:3)</PresentationFormat>
  <Paragraphs>38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MS PGothic</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GSMA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Fionan McGrath</dc:creator>
  <cp:lastModifiedBy>Olly Parsons</cp:lastModifiedBy>
  <cp:revision>60</cp:revision>
  <dcterms:created xsi:type="dcterms:W3CDTF">2014-08-18T21:42:13Z</dcterms:created>
  <dcterms:modified xsi:type="dcterms:W3CDTF">2014-09-10T09:35:05Z</dcterms:modified>
</cp:coreProperties>
</file>