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56" r:id="rId2"/>
    <p:sldId id="357" r:id="rId3"/>
    <p:sldId id="358" r:id="rId4"/>
    <p:sldId id="359" r:id="rId5"/>
    <p:sldId id="360" r:id="rId6"/>
    <p:sldId id="361" r:id="rId7"/>
    <p:sldId id="362" r:id="rId8"/>
    <p:sldId id="363" r:id="rId9"/>
    <p:sldId id="364" r:id="rId10"/>
    <p:sldId id="365" r:id="rId11"/>
    <p:sldId id="366" r:id="rId12"/>
    <p:sldId id="367" r:id="rId13"/>
    <p:sldId id="368" r:id="rId14"/>
    <p:sldId id="369" r:id="rId15"/>
    <p:sldId id="370" r:id="rId16"/>
    <p:sldId id="371" r:id="rId17"/>
    <p:sldId id="372" r:id="rId18"/>
    <p:sldId id="373" r:id="rId19"/>
    <p:sldId id="3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6" autoAdjust="0"/>
    <p:restoredTop sz="89011" autoAdjust="0"/>
  </p:normalViewPr>
  <p:slideViewPr>
    <p:cSldViewPr>
      <p:cViewPr varScale="1">
        <p:scale>
          <a:sx n="67" d="100"/>
          <a:sy n="67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D8062-1897-4DAB-A242-CB2BE2F25166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8A0D4-1F89-49CA-B226-1404C106B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689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46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90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649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84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670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01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89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011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66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733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5390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215900" y="6119813"/>
            <a:ext cx="8712200" cy="1587"/>
          </a:xfrm>
          <a:prstGeom prst="line">
            <a:avLst/>
          </a:prstGeom>
          <a:ln w="12700">
            <a:solidFill>
              <a:srgbClr val="1E9D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61819" y="351608"/>
            <a:ext cx="8224982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61819" y="1677170"/>
            <a:ext cx="8224981" cy="4203315"/>
          </a:xfrm>
        </p:spPr>
        <p:txBody>
          <a:bodyPr/>
          <a:lstStyle>
            <a:lvl1pPr marL="180000" indent="-180000">
              <a:buSzPct val="140000"/>
              <a:buFont typeface="Arial"/>
              <a:buChar char="•"/>
              <a:defRPr baseline="0">
                <a:solidFill>
                  <a:srgbClr val="000000"/>
                </a:solidFill>
              </a:defRPr>
            </a:lvl1pPr>
            <a:lvl2pPr>
              <a:buFont typeface="Arial"/>
              <a:buChar char="•"/>
              <a:defRPr>
                <a:solidFill>
                  <a:srgbClr val="000000"/>
                </a:solidFill>
              </a:defRPr>
            </a:lvl2pPr>
            <a:lvl3pPr marL="540000" indent="-180000">
              <a:spcBef>
                <a:spcPts val="600"/>
              </a:spcBef>
              <a:buSzPct val="90000"/>
              <a:buFont typeface="Lucida Grande"/>
              <a:buChar char="–"/>
              <a:defRPr>
                <a:solidFill>
                  <a:srgbClr val="000000"/>
                </a:solidFill>
              </a:defRPr>
            </a:lvl3pPr>
            <a:lvl4pPr marL="720000" indent="-180000">
              <a:buFont typeface="+mj-lt"/>
              <a:buAutoNum type="arabicPeriod"/>
              <a:defRPr>
                <a:solidFill>
                  <a:srgbClr val="000000"/>
                </a:solidFill>
              </a:defRPr>
            </a:lvl4pPr>
            <a:lvl5pPr marL="900000" indent="-180000">
              <a:buFont typeface="+mj-lt"/>
              <a:buAutoNum type="alphaLcPeriod"/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C9023F5-5F04-4B0D-A6F7-CEC83EA2BCE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fld id="{BBEB7346-43E3-4380-BAAF-B689D9E86428}" type="datetime1">
              <a:rPr lang="en-US"/>
              <a:pPr/>
              <a:t>9/10/2014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655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72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3"/>
          <p:cNvSpPr>
            <a:spLocks noGrp="1"/>
          </p:cNvSpPr>
          <p:nvPr>
            <p:ph type="ctrTitle"/>
          </p:nvPr>
        </p:nvSpPr>
        <p:spPr>
          <a:xfrm>
            <a:off x="154998" y="4316294"/>
            <a:ext cx="8115300" cy="589516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</a:br>
            <a:r>
              <a:rPr lang="en-US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</a:br>
            <a:r>
              <a:rPr lang="en-US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Disaster Response at </a:t>
            </a:r>
            <a:r>
              <a:rPr lang="en-US" dirty="0" err="1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Grameenphone</a:t>
            </a:r>
            <a:r>
              <a:rPr lang="en-US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br>
              <a:rPr lang="en-US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</a:br>
            <a:r>
              <a:rPr lang="en-US" sz="1800" dirty="0" smtClean="0"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Corporate Responsibility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29721" cy="40623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8" y="6237312"/>
            <a:ext cx="12382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50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61819" y="640887"/>
            <a:ext cx="8224982" cy="578558"/>
          </a:xfrm>
        </p:spPr>
        <p:txBody>
          <a:bodyPr/>
          <a:lstStyle/>
          <a:p>
            <a:pPr algn="ctr"/>
            <a:r>
              <a:rPr lang="en-US" sz="2000" dirty="0" smtClean="0">
                <a:latin typeface="Calibri" pitchFamily="34" charset="0"/>
                <a:cs typeface="Calibri" pitchFamily="34" charset="0"/>
              </a:rPr>
              <a:t>Corporate Responsibility Strategy Framework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6" name="Group 19"/>
          <p:cNvGrpSpPr/>
          <p:nvPr/>
        </p:nvGrpSpPr>
        <p:grpSpPr>
          <a:xfrm>
            <a:off x="381000" y="1478511"/>
            <a:ext cx="8305800" cy="4117063"/>
            <a:chOff x="381000" y="1295400"/>
            <a:chExt cx="8305800" cy="3200400"/>
          </a:xfrm>
        </p:grpSpPr>
        <p:grpSp>
          <p:nvGrpSpPr>
            <p:cNvPr id="7" name="Group 17"/>
            <p:cNvGrpSpPr/>
            <p:nvPr/>
          </p:nvGrpSpPr>
          <p:grpSpPr>
            <a:xfrm>
              <a:off x="609600" y="1828798"/>
              <a:ext cx="3808413" cy="853441"/>
              <a:chOff x="609600" y="1828798"/>
              <a:chExt cx="3808413" cy="853441"/>
            </a:xfrm>
          </p:grpSpPr>
          <p:sp>
            <p:nvSpPr>
              <p:cNvPr id="21" name="Rectangle 20"/>
              <p:cNvSpPr>
                <a:spLocks noChangeArrowheads="1"/>
              </p:cNvSpPr>
              <p:nvPr/>
            </p:nvSpPr>
            <p:spPr bwMode="auto">
              <a:xfrm>
                <a:off x="609600" y="1828798"/>
                <a:ext cx="3808413" cy="49792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400" b="1" dirty="0">
                    <a:latin typeface="Calibri" pitchFamily="34" charset="0"/>
                    <a:cs typeface="Calibri" pitchFamily="34" charset="0"/>
                  </a:rPr>
                  <a:t>1. </a:t>
                </a:r>
                <a:r>
                  <a:rPr lang="en-US" sz="1400" b="1" dirty="0" smtClean="0">
                    <a:latin typeface="Calibri" pitchFamily="34" charset="0"/>
                    <a:cs typeface="Calibri" pitchFamily="34" charset="0"/>
                  </a:rPr>
                  <a:t>Business Integrated CR</a:t>
                </a:r>
                <a:r>
                  <a:rPr lang="en-US" sz="1400" b="1" dirty="0">
                    <a:latin typeface="Calibri" pitchFamily="34" charset="0"/>
                    <a:cs typeface="Calibri" pitchFamily="34" charset="0"/>
                  </a:rPr>
                  <a:t>			      	</a:t>
                </a:r>
              </a:p>
            </p:txBody>
          </p:sp>
          <p:sp>
            <p:nvSpPr>
              <p:cNvPr id="22" name="Rectangle 21"/>
              <p:cNvSpPr>
                <a:spLocks noChangeArrowheads="1"/>
              </p:cNvSpPr>
              <p:nvPr/>
            </p:nvSpPr>
            <p:spPr bwMode="auto">
              <a:xfrm>
                <a:off x="2682240" y="2362199"/>
                <a:ext cx="822960" cy="3200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2">
                    <a:lumMod val="9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Calibri" pitchFamily="34" charset="0"/>
                    <a:cs typeface="Calibri" pitchFamily="34" charset="0"/>
                  </a:rPr>
                  <a:t>Safe</a:t>
                </a:r>
              </a:p>
            </p:txBody>
          </p:sp>
          <p:sp>
            <p:nvSpPr>
              <p:cNvPr id="23" name="Rectangle 22"/>
              <p:cNvSpPr>
                <a:spLocks noChangeArrowheads="1"/>
              </p:cNvSpPr>
              <p:nvPr/>
            </p:nvSpPr>
            <p:spPr bwMode="auto">
              <a:xfrm>
                <a:off x="609600" y="2362199"/>
                <a:ext cx="2011680" cy="32004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2">
                    <a:lumMod val="90000"/>
                  </a:schemeClr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algn="ctr"/>
                <a:r>
                  <a:rPr lang="en-US" sz="1400" dirty="0">
                    <a:latin typeface="Calibri" pitchFamily="34" charset="0"/>
                    <a:cs typeface="Calibri" pitchFamily="34" charset="0"/>
                  </a:rPr>
                  <a:t>Enable</a:t>
                </a:r>
              </a:p>
            </p:txBody>
          </p:sp>
        </p:grp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611187" y="3124200"/>
              <a:ext cx="3808413" cy="50572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 smtClean="0">
                <a:latin typeface="Calibri" pitchFamily="34" charset="0"/>
                <a:cs typeface="Calibri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latin typeface="Calibri" pitchFamily="34" charset="0"/>
                  <a:cs typeface="Calibri" pitchFamily="34" charset="0"/>
                </a:rPr>
                <a:t>2</a:t>
              </a:r>
              <a:r>
                <a:rPr lang="en-US" sz="1400" b="1" dirty="0">
                  <a:latin typeface="Calibri" pitchFamily="34" charset="0"/>
                  <a:cs typeface="Calibri" pitchFamily="34" charset="0"/>
                </a:rPr>
                <a:t>. </a:t>
              </a:r>
              <a:r>
                <a:rPr lang="en-US" sz="1400" b="1" dirty="0" smtClean="0">
                  <a:latin typeface="Calibri" pitchFamily="34" charset="0"/>
                  <a:cs typeface="Calibri" pitchFamily="34" charset="0"/>
                </a:rPr>
                <a:t>Social Business</a:t>
              </a:r>
            </a:p>
            <a:p>
              <a:r>
                <a:rPr lang="en-US" sz="1400" b="1" dirty="0">
                  <a:latin typeface="Calibri" pitchFamily="34" charset="0"/>
                  <a:cs typeface="Calibri" pitchFamily="34" charset="0"/>
                </a:rPr>
                <a:t>			       	</a:t>
              </a:r>
            </a:p>
          </p:txBody>
        </p:sp>
        <p:sp>
          <p:nvSpPr>
            <p:cNvPr id="12" name="Rectangle 22"/>
            <p:cNvSpPr>
              <a:spLocks noChangeArrowheads="1"/>
            </p:cNvSpPr>
            <p:nvPr/>
          </p:nvSpPr>
          <p:spPr bwMode="auto">
            <a:xfrm>
              <a:off x="538163" y="1371600"/>
              <a:ext cx="3803650" cy="293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600" b="1" dirty="0" smtClean="0">
                  <a:solidFill>
                    <a:srgbClr val="27AAD9"/>
                  </a:solidFill>
                  <a:latin typeface="Calibri" pitchFamily="34" charset="0"/>
                  <a:cs typeface="Calibri" pitchFamily="34" charset="0"/>
                </a:rPr>
                <a:t>Externally Focused Initiatives</a:t>
              </a:r>
            </a:p>
          </p:txBody>
        </p:sp>
        <p:sp>
          <p:nvSpPr>
            <p:cNvPr id="13" name="Rectangle 23"/>
            <p:cNvSpPr>
              <a:spLocks noChangeArrowheads="1"/>
            </p:cNvSpPr>
            <p:nvPr/>
          </p:nvSpPr>
          <p:spPr bwMode="auto">
            <a:xfrm>
              <a:off x="4805363" y="1371600"/>
              <a:ext cx="3803650" cy="293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1600" b="1" dirty="0" smtClean="0">
                  <a:solidFill>
                    <a:srgbClr val="27AAD9"/>
                  </a:solidFill>
                  <a:latin typeface="Calibri" pitchFamily="34" charset="0"/>
                  <a:cs typeface="Calibri" pitchFamily="34" charset="0"/>
                </a:rPr>
                <a:t>Responsible Business Practices</a:t>
              </a:r>
            </a:p>
          </p:txBody>
        </p:sp>
        <p:sp>
          <p:nvSpPr>
            <p:cNvPr id="14" name="Rectangle 26"/>
            <p:cNvSpPr>
              <a:spLocks noChangeArrowheads="1"/>
            </p:cNvSpPr>
            <p:nvPr/>
          </p:nvSpPr>
          <p:spPr bwMode="auto">
            <a:xfrm>
              <a:off x="381000" y="1295400"/>
              <a:ext cx="8305800" cy="3200400"/>
            </a:xfrm>
            <a:prstGeom prst="rect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953000" y="1841719"/>
              <a:ext cx="3505200" cy="12441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95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1400" dirty="0" smtClean="0">
                  <a:latin typeface="Calibri" pitchFamily="34" charset="0"/>
                  <a:cs typeface="Calibri" pitchFamily="34" charset="0"/>
                </a:rPr>
                <a:t>Codes of Conduct</a:t>
              </a:r>
            </a:p>
            <a:p>
              <a:r>
                <a:rPr lang="en-US" sz="1400" dirty="0" smtClean="0">
                  <a:latin typeface="Calibri" pitchFamily="34" charset="0"/>
                  <a:cs typeface="Calibri" pitchFamily="34" charset="0"/>
                </a:rPr>
                <a:t>Suppliers Conduct Principles</a:t>
              </a:r>
            </a:p>
            <a:p>
              <a:r>
                <a:rPr lang="en-US" sz="1400" dirty="0" smtClean="0">
                  <a:latin typeface="Calibri" pitchFamily="34" charset="0"/>
                  <a:cs typeface="Calibri" pitchFamily="34" charset="0"/>
                </a:rPr>
                <a:t>HSSE</a:t>
              </a:r>
            </a:p>
            <a:p>
              <a:r>
                <a:rPr lang="en-GB" sz="1400" dirty="0" smtClean="0">
                  <a:latin typeface="Calibri" pitchFamily="34" charset="0"/>
                  <a:cs typeface="Calibri" pitchFamily="34" charset="0"/>
                </a:rPr>
                <a:t>Human Rights</a:t>
              </a:r>
            </a:p>
            <a:p>
              <a:r>
                <a:rPr lang="en-GB" sz="1400" dirty="0" smtClean="0">
                  <a:latin typeface="Calibri" pitchFamily="34" charset="0"/>
                  <a:cs typeface="Calibri" pitchFamily="34" charset="0"/>
                </a:rPr>
                <a:t>Labour Rights</a:t>
              </a:r>
            </a:p>
            <a:p>
              <a:r>
                <a:rPr lang="en-US" sz="1400" dirty="0" smtClean="0">
                  <a:latin typeface="Calibri" pitchFamily="34" charset="0"/>
                  <a:cs typeface="Calibri" pitchFamily="34" charset="0"/>
                </a:rPr>
                <a:t>Environment Management System</a:t>
              </a:r>
            </a:p>
            <a:p>
              <a:r>
                <a:rPr lang="en-US" sz="1400" dirty="0" smtClean="0">
                  <a:latin typeface="Calibri" pitchFamily="34" charset="0"/>
                  <a:cs typeface="Calibri" pitchFamily="34" charset="0"/>
                </a:rPr>
                <a:t>Supply Chain and other policies</a:t>
              </a: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609599" y="2743200"/>
              <a:ext cx="1005840" cy="3200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1400" dirty="0" smtClean="0">
                  <a:latin typeface="Calibri" pitchFamily="34" charset="0"/>
                  <a:cs typeface="Calibri" pitchFamily="34" charset="0"/>
                </a:rPr>
                <a:t>eLearning</a:t>
              </a:r>
              <a:endParaRPr lang="en-US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600200" y="2743200"/>
              <a:ext cx="1005840" cy="3200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2">
                  <a:lumMod val="90000"/>
                </a:schemeClr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1400" dirty="0" err="1" smtClean="0">
                  <a:latin typeface="Calibri" pitchFamily="34" charset="0"/>
                  <a:cs typeface="Calibri" pitchFamily="34" charset="0"/>
                </a:rPr>
                <a:t>mHealth</a:t>
              </a:r>
              <a:endParaRPr lang="en-US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09600" y="3837673"/>
              <a:ext cx="3808413" cy="50572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400" b="1" dirty="0" smtClean="0">
                <a:latin typeface="Calibri" pitchFamily="34" charset="0"/>
                <a:cs typeface="Calibri" pitchFamily="34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latin typeface="Calibri" pitchFamily="34" charset="0"/>
                  <a:cs typeface="Calibri" pitchFamily="34" charset="0"/>
                </a:rPr>
                <a:t>3. Disaster Response</a:t>
              </a:r>
            </a:p>
            <a:p>
              <a:r>
                <a:rPr lang="en-US" sz="1400" b="1" dirty="0">
                  <a:latin typeface="Calibri" pitchFamily="34" charset="0"/>
                  <a:cs typeface="Calibri" pitchFamily="34" charset="0"/>
                </a:rPr>
                <a:t>			       	</a:t>
              </a: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581400" y="2362199"/>
              <a:ext cx="822960" cy="32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/>
              <a:r>
                <a:rPr lang="en-US" sz="1400" dirty="0" smtClean="0">
                  <a:latin typeface="Calibri" pitchFamily="34" charset="0"/>
                  <a:cs typeface="Calibri" pitchFamily="34" charset="0"/>
                </a:rPr>
                <a:t>Climate</a:t>
              </a:r>
              <a:endParaRPr lang="en-US" sz="14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53000" y="3657600"/>
              <a:ext cx="3505200" cy="2452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1450" dirty="0" smtClean="0">
                  <a:latin typeface="Calibri" pitchFamily="34" charset="0"/>
                  <a:cs typeface="Calibri" pitchFamily="34" charset="0"/>
                </a:rPr>
                <a:t>Owned by all the division of the company. </a:t>
              </a:r>
            </a:p>
          </p:txBody>
        </p:sp>
      </p:grpSp>
      <p:sp>
        <p:nvSpPr>
          <p:cNvPr id="25" name="Rectangle 24"/>
          <p:cNvSpPr/>
          <p:nvPr/>
        </p:nvSpPr>
        <p:spPr>
          <a:xfrm>
            <a:off x="611187" y="4748945"/>
            <a:ext cx="3808413" cy="650578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3. Disaster Response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8" y="6237312"/>
            <a:ext cx="12382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5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rrowheads="1"/>
          </p:cNvPicPr>
          <p:nvPr/>
        </p:nvPicPr>
        <p:blipFill>
          <a:blip r:embed="rId2" cstate="print"/>
          <a:srcRect l="29502" t="13542" r="28331" b="8333"/>
          <a:stretch>
            <a:fillRect/>
          </a:stretch>
        </p:blipFill>
        <p:spPr bwMode="auto">
          <a:xfrm>
            <a:off x="1367056" y="373380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rrowheads="1"/>
          </p:cNvPicPr>
          <p:nvPr/>
        </p:nvPicPr>
        <p:blipFill>
          <a:blip r:embed="rId3" cstate="print"/>
          <a:srcRect l="31040" t="4276" r="32650" b="2769"/>
          <a:stretch>
            <a:fillRect/>
          </a:stretch>
        </p:blipFill>
        <p:spPr bwMode="auto">
          <a:xfrm>
            <a:off x="1062256" y="417504"/>
            <a:ext cx="2743200" cy="27432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</p:pic>
      <p:pic>
        <p:nvPicPr>
          <p:cNvPr id="7" name="Picture 2"/>
          <p:cNvPicPr>
            <a:picLocks noChangeArrowheads="1"/>
          </p:cNvPicPr>
          <p:nvPr/>
        </p:nvPicPr>
        <p:blipFill>
          <a:blip r:embed="rId4" cstate="print"/>
          <a:srcRect l="25769" t="13542" r="35578" b="8032"/>
          <a:stretch>
            <a:fillRect/>
          </a:stretch>
        </p:blipFill>
        <p:spPr bwMode="auto">
          <a:xfrm>
            <a:off x="5262360" y="3704232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7"/>
          <p:cNvSpPr/>
          <p:nvPr/>
        </p:nvSpPr>
        <p:spPr>
          <a:xfrm rot="16200000">
            <a:off x="-227076" y="1723644"/>
            <a:ext cx="1676400" cy="30175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9 Regions</a:t>
            </a:r>
            <a:endParaRPr lang="en-US" sz="1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 rot="5400000">
            <a:off x="7274273" y="4831328"/>
            <a:ext cx="2797791" cy="30175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114 Distribution Houses</a:t>
            </a:r>
            <a:endParaRPr lang="en-US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Picture 3"/>
          <p:cNvPicPr>
            <a:picLocks noChangeArrowheads="1"/>
          </p:cNvPicPr>
          <p:nvPr/>
        </p:nvPicPr>
        <p:blipFill>
          <a:blip r:embed="rId5" cstate="print"/>
          <a:srcRect l="21889" t="15625" r="38872" b="8333"/>
          <a:stretch>
            <a:fillRect/>
          </a:stretch>
        </p:blipFill>
        <p:spPr bwMode="auto">
          <a:xfrm>
            <a:off x="5061055" y="383272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ounded Rectangle 10"/>
          <p:cNvSpPr/>
          <p:nvPr/>
        </p:nvSpPr>
        <p:spPr>
          <a:xfrm rot="5400000">
            <a:off x="7866792" y="1474072"/>
            <a:ext cx="1676400" cy="30480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34 Area</a:t>
            </a:r>
            <a:endParaRPr lang="en-US" sz="18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491256" y="609600"/>
            <a:ext cx="0" cy="56388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33400" y="3415864"/>
            <a:ext cx="73152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415924" y="3237248"/>
            <a:ext cx="2179656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Distribution Network</a:t>
            </a:r>
            <a:endParaRPr lang="en-US" sz="16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4343400" y="1874520"/>
            <a:ext cx="274320" cy="27432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5400000">
            <a:off x="7040880" y="3268640"/>
            <a:ext cx="274320" cy="27432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10800000">
            <a:off x="4355688" y="4709376"/>
            <a:ext cx="274320" cy="27432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16200000">
            <a:off x="-181220" y="4649725"/>
            <a:ext cx="1676400" cy="30175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latin typeface="Calibri" pitchFamily="34" charset="0"/>
                <a:cs typeface="Calibri" pitchFamily="34" charset="0"/>
              </a:rPr>
              <a:t>222 Territory</a:t>
            </a:r>
            <a:endParaRPr lang="en-US" sz="1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8" y="6237312"/>
            <a:ext cx="12382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4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947" y="663612"/>
            <a:ext cx="3618862" cy="5303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dirty="0" smtClean="0">
                <a:latin typeface="Calibri" pitchFamily="34" charset="0"/>
                <a:cs typeface="Calibri" pitchFamily="34" charset="0"/>
              </a:rPr>
              <a:t>Recent Flood at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Barishal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(July – August, 2014)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1253" y="1798290"/>
            <a:ext cx="3209428" cy="2145914"/>
          </a:xfrm>
        </p:spPr>
        <p:txBody>
          <a:bodyPr>
            <a:normAutofit fontScale="85000" lnSpcReduction="20000"/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Near about 30 villages in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Bhola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and Barisal District have been affected by flood where water from the overflowing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Meghna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River swept over broken dykes.</a:t>
            </a: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Houses, schools, mosques, farmland and fish enclosures were badly affected and in some areas went 5 feet under water. </a:t>
            </a: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Caused shortage of Pure drinking water, food and shelter. </a:t>
            </a:r>
          </a:p>
        </p:txBody>
      </p:sp>
      <p:pic>
        <p:nvPicPr>
          <p:cNvPr id="5" name="Picture 4" descr="C:\Users\ammahmud\Desktop\Bhola-flood-picff650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908685" y="649964"/>
            <a:ext cx="4017683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C:\Users\m.ahmed\Desktop\flood\kalapar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08685" y="3425588"/>
            <a:ext cx="4017683" cy="23341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8" y="6237312"/>
            <a:ext cx="12382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84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19" y="351608"/>
            <a:ext cx="3768987" cy="535496"/>
          </a:xfrm>
        </p:spPr>
        <p:txBody>
          <a:bodyPr/>
          <a:lstStyle/>
          <a:p>
            <a:pPr algn="ctr"/>
            <a:r>
              <a:rPr lang="en-US" sz="2000" dirty="0" smtClean="0">
                <a:latin typeface="Calibri" pitchFamily="34" charset="0"/>
                <a:cs typeface="Calibri" pitchFamily="34" charset="0"/>
              </a:rPr>
              <a:t>GP’s Intervention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819" y="1247228"/>
            <a:ext cx="3509680" cy="3868969"/>
          </a:xfrm>
        </p:spPr>
        <p:txBody>
          <a:bodyPr>
            <a:normAutofit fontScale="85000" lnSpcReduction="10000"/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Grameenphone distributed 5000 family packs at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Dhonia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Rajapur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, Char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Madraj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Monpura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Hazirhat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, North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Sakuchia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and South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Sakuchia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unions of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Bhola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under  Corporate Responsibility initiative.</a:t>
            </a:r>
          </a:p>
          <a:p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Each family pack contained </a:t>
            </a:r>
          </a:p>
          <a:p>
            <a:pPr lvl="2"/>
            <a:r>
              <a:rPr lang="en-US" dirty="0" smtClean="0">
                <a:latin typeface="Calibri" pitchFamily="34" charset="0"/>
                <a:cs typeface="Calibri" pitchFamily="34" charset="0"/>
              </a:rPr>
              <a:t>Rice</a:t>
            </a:r>
          </a:p>
          <a:p>
            <a:pPr lvl="2"/>
            <a:r>
              <a:rPr lang="en-US" dirty="0" smtClean="0">
                <a:latin typeface="Calibri" pitchFamily="34" charset="0"/>
                <a:cs typeface="Calibri" pitchFamily="34" charset="0"/>
              </a:rPr>
              <a:t>Lentil</a:t>
            </a:r>
          </a:p>
          <a:p>
            <a:pPr lvl="2"/>
            <a:r>
              <a:rPr lang="en-US" dirty="0" smtClean="0">
                <a:latin typeface="Calibri" pitchFamily="34" charset="0"/>
                <a:cs typeface="Calibri" pitchFamily="34" charset="0"/>
              </a:rPr>
              <a:t>Edible oil</a:t>
            </a:r>
          </a:p>
          <a:p>
            <a:pPr lvl="2"/>
            <a:r>
              <a:rPr lang="en-US" dirty="0" smtClean="0">
                <a:latin typeface="Calibri" pitchFamily="34" charset="0"/>
                <a:cs typeface="Calibri" pitchFamily="34" charset="0"/>
              </a:rPr>
              <a:t>Emergency medications  (Oral saline,  Water purification tablets etc.) &amp;</a:t>
            </a:r>
          </a:p>
          <a:p>
            <a:pPr lvl="2"/>
            <a:r>
              <a:rPr lang="en-US" dirty="0" smtClean="0">
                <a:latin typeface="Calibri" pitchFamily="34" charset="0"/>
                <a:cs typeface="Calibri" pitchFamily="34" charset="0"/>
              </a:rPr>
              <a:t>Pure Drinking Water 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62818" y="368332"/>
            <a:ext cx="4541424" cy="3022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62818" y="3512581"/>
            <a:ext cx="4541424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8" y="6237312"/>
            <a:ext cx="12382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2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64786" y="504965"/>
            <a:ext cx="67146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Corrugated Iron Sheets for Tornado Victims of </a:t>
            </a:r>
            <a:r>
              <a:rPr lang="en-US" sz="2000" b="1" dirty="0" err="1" smtClean="0">
                <a:latin typeface="Calibri" pitchFamily="34" charset="0"/>
                <a:ea typeface="ＭＳ Ｐゴシック" charset="-128"/>
                <a:cs typeface="Calibri" pitchFamily="34" charset="0"/>
              </a:rPr>
              <a:t>Brahmanbaria</a:t>
            </a:r>
            <a:r>
              <a:rPr lang="en-US" sz="2000" b="1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 (April, 2013)</a:t>
            </a:r>
          </a:p>
        </p:txBody>
      </p:sp>
      <p:pic>
        <p:nvPicPr>
          <p:cNvPr id="2051" name="Picture 3" descr="C:\Users\hafiz.rahman\Desktop\Relief\2013 Bbaria.jpg"/>
          <p:cNvPicPr>
            <a:picLocks noChangeAspect="1" noChangeArrowheads="1"/>
          </p:cNvPicPr>
          <p:nvPr/>
        </p:nvPicPr>
        <p:blipFill>
          <a:blip r:embed="rId2"/>
          <a:srcRect l="11863" r="12895"/>
          <a:stretch>
            <a:fillRect/>
          </a:stretch>
        </p:blipFill>
        <p:spPr bwMode="auto">
          <a:xfrm>
            <a:off x="4763059" y="1821976"/>
            <a:ext cx="4123911" cy="3200400"/>
          </a:xfrm>
          <a:prstGeom prst="rect">
            <a:avLst/>
          </a:prstGeom>
          <a:noFill/>
        </p:spPr>
      </p:pic>
      <p:pic>
        <p:nvPicPr>
          <p:cNvPr id="2050" name="Picture 2" descr="C:\Users\hafiz.rahman\Desktop\Relief\2013 Brammanbaria.jpg"/>
          <p:cNvPicPr>
            <a:picLocks noChangeAspect="1" noChangeArrowheads="1"/>
          </p:cNvPicPr>
          <p:nvPr/>
        </p:nvPicPr>
        <p:blipFill>
          <a:blip r:embed="rId3"/>
          <a:srcRect l="12774" r="-1380"/>
          <a:stretch>
            <a:fillRect/>
          </a:stretch>
        </p:blipFill>
        <p:spPr bwMode="auto">
          <a:xfrm>
            <a:off x="300255" y="1821976"/>
            <a:ext cx="4362735" cy="32004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00254" y="5288340"/>
            <a:ext cx="85867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Calibri" pitchFamily="34" charset="0"/>
                <a:ea typeface="ＭＳ Ｐゴシック" charset="-128"/>
                <a:cs typeface="Calibri" pitchFamily="34" charset="0"/>
              </a:rPr>
              <a:t>Iron sheets, locally known as Tin were distributed among 100 families to help them to rebuild their houses.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8" y="6237312"/>
            <a:ext cx="12382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58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71099" y="736983"/>
            <a:ext cx="77837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Support for Tornado Hit Coastal Belts of </a:t>
            </a:r>
            <a:r>
              <a:rPr lang="en-US" sz="2000" b="1" dirty="0" err="1" smtClean="0">
                <a:latin typeface="Calibri" pitchFamily="34" charset="0"/>
                <a:ea typeface="ＭＳ Ｐゴシック" charset="-128"/>
                <a:cs typeface="Calibri" pitchFamily="34" charset="0"/>
              </a:rPr>
              <a:t>Noakhali</a:t>
            </a:r>
            <a:r>
              <a:rPr lang="en-US" sz="2000" b="1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 </a:t>
            </a:r>
          </a:p>
          <a:p>
            <a:pPr algn="ctr"/>
            <a:r>
              <a:rPr lang="en-US" sz="2000" b="1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(October, 2012)</a:t>
            </a:r>
          </a:p>
          <a:p>
            <a:endParaRPr lang="en-US" sz="1400" b="1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 descr="C:\Users\hafiz.rahman\Desktop\Relief\Hatya 2012.jpg"/>
          <p:cNvPicPr>
            <a:picLocks noChangeAspect="1" noChangeArrowheads="1"/>
          </p:cNvPicPr>
          <p:nvPr/>
        </p:nvPicPr>
        <p:blipFill>
          <a:blip r:embed="rId2"/>
          <a:srcRect l="8813" r="4367"/>
          <a:stretch>
            <a:fillRect/>
          </a:stretch>
        </p:blipFill>
        <p:spPr bwMode="auto">
          <a:xfrm>
            <a:off x="4612943" y="2028809"/>
            <a:ext cx="3753135" cy="2717240"/>
          </a:xfrm>
          <a:prstGeom prst="rect">
            <a:avLst/>
          </a:prstGeom>
          <a:noFill/>
        </p:spPr>
      </p:pic>
      <p:pic>
        <p:nvPicPr>
          <p:cNvPr id="3075" name="Picture 3" descr="C:\Users\hafiz.rahman\Desktop\Relief\DSC_1717.JPG"/>
          <p:cNvPicPr>
            <a:picLocks noChangeAspect="1" noChangeArrowheads="1"/>
          </p:cNvPicPr>
          <p:nvPr/>
        </p:nvPicPr>
        <p:blipFill>
          <a:blip r:embed="rId3"/>
          <a:srcRect l="5119" r="4905"/>
          <a:stretch>
            <a:fillRect/>
          </a:stretch>
        </p:blipFill>
        <p:spPr bwMode="auto">
          <a:xfrm>
            <a:off x="771099" y="2028809"/>
            <a:ext cx="3678071" cy="27172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71099" y="5038664"/>
            <a:ext cx="7333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Relief distribution among tornado hit most affected victims at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Hatiya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and </a:t>
            </a:r>
            <a:r>
              <a:rPr lang="en-US" sz="1600" dirty="0" err="1" smtClean="0">
                <a:latin typeface="Calibri" pitchFamily="34" charset="0"/>
                <a:cs typeface="Calibri" pitchFamily="34" charset="0"/>
              </a:rPr>
              <a:t>Subarnachar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8" y="6237312"/>
            <a:ext cx="12382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4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19" y="638216"/>
            <a:ext cx="4041943" cy="5764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000" dirty="0" smtClean="0">
                <a:latin typeface="Calibri" pitchFamily="34" charset="0"/>
                <a:cs typeface="Calibri" pitchFamily="34" charset="0"/>
              </a:rPr>
              <a:t>Cyclonic storm AILA and GP’s intervention (2009). </a:t>
            </a:r>
            <a:r>
              <a:rPr lang="nb-NO" sz="20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nb-NO" sz="2000" dirty="0" smtClean="0">
                <a:solidFill>
                  <a:schemeClr val="accent1"/>
                </a:solidFill>
                <a:latin typeface="Calibri" pitchFamily="34" charset="0"/>
                <a:cs typeface="Calibri" pitchFamily="34" charset="0"/>
              </a:rPr>
            </a:b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820" y="1582628"/>
            <a:ext cx="4041942" cy="3617170"/>
          </a:xfrm>
        </p:spPr>
        <p:txBody>
          <a:bodyPr>
            <a:normAutofit lnSpcReduction="10000"/>
          </a:bodyPr>
          <a:lstStyle/>
          <a:p>
            <a:r>
              <a:rPr lang="en-US" sz="1400" dirty="0" smtClean="0">
                <a:latin typeface="Calibri" pitchFamily="34" charset="0"/>
                <a:cs typeface="Calibri" pitchFamily="34" charset="0"/>
              </a:rPr>
              <a:t>At least 178 people including five children died and over 6,700 people were reported injured in coastal districts after cyclone ‘</a:t>
            </a:r>
            <a:r>
              <a:rPr lang="en-US" sz="1400" dirty="0" err="1" smtClean="0">
                <a:latin typeface="Calibri" pitchFamily="34" charset="0"/>
                <a:cs typeface="Calibri" pitchFamily="34" charset="0"/>
              </a:rPr>
              <a:t>Aila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’ hit the coastal belt. </a:t>
            </a:r>
          </a:p>
          <a:p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1400" dirty="0" smtClean="0">
                <a:latin typeface="Calibri" pitchFamily="34" charset="0"/>
                <a:cs typeface="Calibri" pitchFamily="34" charset="0"/>
              </a:rPr>
              <a:t>Hundreds and thousands of people became homeless while the cyclone washed away villages, roads and livestock. </a:t>
            </a:r>
          </a:p>
          <a:p>
            <a:pPr>
              <a:buNone/>
            </a:pPr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marL="180000" lvl="1" indent="-180000">
              <a:spcBef>
                <a:spcPts val="600"/>
              </a:spcBef>
              <a:buNone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Relief effort: </a:t>
            </a:r>
          </a:p>
          <a:p>
            <a:pPr marL="180000" lvl="1" indent="-180000">
              <a:spcBef>
                <a:spcPts val="600"/>
              </a:spcBef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 6000 family packs were distributed</a:t>
            </a:r>
          </a:p>
          <a:p>
            <a:pPr marL="180000" lvl="1" indent="-180000">
              <a:spcBef>
                <a:spcPts val="600"/>
              </a:spcBef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 2600 people received treatments and medicine through 5 medical teams </a:t>
            </a:r>
          </a:p>
          <a:p>
            <a:pPr marL="180000" lvl="1" indent="-180000">
              <a:spcBef>
                <a:spcPts val="600"/>
              </a:spcBef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 Temporary shelter had been provided with our used billboard wrapper </a:t>
            </a:r>
          </a:p>
          <a:p>
            <a:endParaRPr lang="en-US" sz="14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6" descr="IMG_013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1187" y="3562066"/>
            <a:ext cx="3595614" cy="2114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4" descr="DSC0658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1187" y="859809"/>
            <a:ext cx="3595614" cy="2216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8" y="6237312"/>
            <a:ext cx="12382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19" y="952120"/>
            <a:ext cx="8224982" cy="46725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GP stands beside SIDR victims (2007</a:t>
            </a:r>
            <a:r>
              <a:rPr lang="en-US" b="0" dirty="0" smtClean="0">
                <a:latin typeface="Calibri" pitchFamily="34" charset="0"/>
                <a:cs typeface="Calibri" pitchFamily="34" charset="0"/>
              </a:rPr>
              <a:t>)</a:t>
            </a:r>
            <a:endParaRPr lang="en-US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0435" y="1840946"/>
            <a:ext cx="7303756" cy="1666529"/>
          </a:xfrm>
        </p:spPr>
        <p:txBody>
          <a:bodyPr/>
          <a:lstStyle/>
          <a:p>
            <a:r>
              <a:rPr lang="en-US" sz="1600" dirty="0" smtClean="0"/>
              <a:t>At least 3,447 deaths have been reported suspected the death toll to reach as high as 10,000. </a:t>
            </a:r>
          </a:p>
          <a:p>
            <a:r>
              <a:rPr lang="en-US" sz="1600" dirty="0" smtClean="0"/>
              <a:t>Over 3,000 other fishermen were reported missing on over 500 fishing boats.</a:t>
            </a:r>
            <a:endParaRPr lang="en-US" sz="1600" baseline="30000" dirty="0" smtClean="0"/>
          </a:p>
          <a:p>
            <a:r>
              <a:rPr lang="en-US" sz="1600" dirty="0" smtClean="0"/>
              <a:t>Millions were homeless</a:t>
            </a:r>
          </a:p>
          <a:p>
            <a:r>
              <a:rPr lang="en-US" sz="1600" dirty="0" smtClean="0"/>
              <a:t>Total damages came close to $450 million</a:t>
            </a:r>
          </a:p>
          <a:p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endParaRPr lang="en-US" sz="1600" dirty="0" smtClean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8" y="6237312"/>
            <a:ext cx="12382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18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Corporate Responsibility\Corporate Responsibility\OLD\Image\prior_2010\Images\Relief Pics\Barisal 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3648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" y="5977725"/>
            <a:ext cx="9144000" cy="36933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Almost 200 employees voluntarily participated in the relief effort</a:t>
            </a:r>
          </a:p>
        </p:txBody>
      </p:sp>
    </p:spTree>
    <p:extLst>
      <p:ext uri="{BB962C8B-B14F-4D97-AF65-F5344CB8AC3E}">
        <p14:creationId xmlns:p14="http://schemas.microsoft.com/office/powerpoint/2010/main" val="158870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:\Corporate Responsibility\Corporate Responsibility\OLD\Image\prior_2010\Images\Relief Pics\DSC000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1170" y="0"/>
            <a:ext cx="9275169" cy="6956377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-131171" y="5947822"/>
            <a:ext cx="9275169" cy="36933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14,000 family packs were distributed</a:t>
            </a:r>
          </a:p>
        </p:txBody>
      </p:sp>
    </p:spTree>
    <p:extLst>
      <p:ext uri="{BB962C8B-B14F-4D97-AF65-F5344CB8AC3E}">
        <p14:creationId xmlns:p14="http://schemas.microsoft.com/office/powerpoint/2010/main" val="335787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G:\Corporate Responsibility\Corporate Responsibility\OLD\Image\prior_2010\Images\Relief Pics\Picture 147.jpg"/>
          <p:cNvPicPr>
            <a:picLocks noChangeAspect="1" noChangeArrowheads="1"/>
          </p:cNvPicPr>
          <p:nvPr/>
        </p:nvPicPr>
        <p:blipFill>
          <a:blip r:embed="rId2"/>
          <a:srcRect r="1111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5800299"/>
            <a:ext cx="9144000" cy="36933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16,000 patients received treatment from 16 medical camps</a:t>
            </a:r>
          </a:p>
        </p:txBody>
      </p:sp>
    </p:spTree>
    <p:extLst>
      <p:ext uri="{BB962C8B-B14F-4D97-AF65-F5344CB8AC3E}">
        <p14:creationId xmlns:p14="http://schemas.microsoft.com/office/powerpoint/2010/main" val="86636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Corporate Responsibility\Corporate Responsibility\OLD\Image\prior_2010\Images\Relief Pics\Relief-Ail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7518"/>
            <a:ext cx="9354024" cy="701551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0" y="5797694"/>
            <a:ext cx="9354024" cy="36933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GP employees donate 1-day salary to help SIDR victims </a:t>
            </a:r>
          </a:p>
        </p:txBody>
      </p:sp>
    </p:spTree>
    <p:extLst>
      <p:ext uri="{BB962C8B-B14F-4D97-AF65-F5344CB8AC3E}">
        <p14:creationId xmlns:p14="http://schemas.microsoft.com/office/powerpoint/2010/main" val="279449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afiz.rahman\Desktop\Relief\relief_don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7164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797694"/>
            <a:ext cx="9144000" cy="36933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Financial contribution to Chief Advisor’s Emergency Relief fund</a:t>
            </a:r>
          </a:p>
        </p:txBody>
      </p:sp>
    </p:spTree>
    <p:extLst>
      <p:ext uri="{BB962C8B-B14F-4D97-AF65-F5344CB8AC3E}">
        <p14:creationId xmlns:p14="http://schemas.microsoft.com/office/powerpoint/2010/main" val="93129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hafiz.rahman\Desktop\Relief\GP--7.jpg"/>
          <p:cNvPicPr>
            <a:picLocks noChangeAspect="1" noChangeArrowheads="1"/>
          </p:cNvPicPr>
          <p:nvPr/>
        </p:nvPicPr>
        <p:blipFill>
          <a:blip r:embed="rId2"/>
          <a:srcRect t="30837" r="7001" b="7794"/>
          <a:stretch>
            <a:fillRect/>
          </a:stretch>
        </p:blipFill>
        <p:spPr bwMode="auto">
          <a:xfrm>
            <a:off x="-2" y="2620373"/>
            <a:ext cx="5890846" cy="2514600"/>
          </a:xfrm>
          <a:prstGeom prst="rect">
            <a:avLst/>
          </a:prstGeom>
          <a:noFill/>
        </p:spPr>
      </p:pic>
      <p:pic>
        <p:nvPicPr>
          <p:cNvPr id="4" name="Picture 3" descr="C:\Users\hafiz.rahman\Desktop\Relief\GP--4.jpg"/>
          <p:cNvPicPr>
            <a:picLocks noChangeAspect="1" noChangeArrowheads="1"/>
          </p:cNvPicPr>
          <p:nvPr/>
        </p:nvPicPr>
        <p:blipFill>
          <a:blip r:embed="rId3"/>
          <a:srcRect t="25075" r="7255" b="15821"/>
          <a:stretch>
            <a:fillRect/>
          </a:stretch>
        </p:blipFill>
        <p:spPr bwMode="auto">
          <a:xfrm>
            <a:off x="-1" y="1"/>
            <a:ext cx="5482483" cy="2620369"/>
          </a:xfrm>
          <a:prstGeom prst="rect">
            <a:avLst/>
          </a:prstGeom>
          <a:noFill/>
        </p:spPr>
      </p:pic>
      <p:pic>
        <p:nvPicPr>
          <p:cNvPr id="6" name="Picture 2" descr="C:\Users\hafiz.rahman\Desktop\Relief\GP--11.jpg"/>
          <p:cNvPicPr>
            <a:picLocks noChangeAspect="1" noChangeArrowheads="1"/>
          </p:cNvPicPr>
          <p:nvPr/>
        </p:nvPicPr>
        <p:blipFill>
          <a:blip r:embed="rId4"/>
          <a:srcRect l="5154" t="37072" r="16052" b="39759"/>
          <a:stretch>
            <a:fillRect/>
          </a:stretch>
        </p:blipFill>
        <p:spPr bwMode="auto">
          <a:xfrm>
            <a:off x="1" y="5492304"/>
            <a:ext cx="9144000" cy="1356924"/>
          </a:xfrm>
          <a:prstGeom prst="rect">
            <a:avLst/>
          </a:prstGeom>
          <a:noFill/>
        </p:spPr>
      </p:pic>
      <p:pic>
        <p:nvPicPr>
          <p:cNvPr id="5122" name="Picture 2" descr="C:\Users\hafiz.rahman\Desktop\Relief\cyclone_idea_wtent.jpg"/>
          <p:cNvPicPr>
            <a:picLocks noChangeAspect="1" noChangeArrowheads="1"/>
          </p:cNvPicPr>
          <p:nvPr/>
        </p:nvPicPr>
        <p:blipFill>
          <a:blip r:embed="rId5"/>
          <a:srcRect l="6631"/>
          <a:stretch>
            <a:fillRect/>
          </a:stretch>
        </p:blipFill>
        <p:spPr bwMode="auto">
          <a:xfrm>
            <a:off x="3692740" y="1"/>
            <a:ext cx="5451261" cy="513157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0" y="5131571"/>
            <a:ext cx="9144000" cy="369332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Used Billboard Wrapper as Temporary Shelter</a:t>
            </a:r>
          </a:p>
        </p:txBody>
      </p:sp>
    </p:spTree>
    <p:extLst>
      <p:ext uri="{BB962C8B-B14F-4D97-AF65-F5344CB8AC3E}">
        <p14:creationId xmlns:p14="http://schemas.microsoft.com/office/powerpoint/2010/main" val="427605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Hafiz\CSR\Alokdeep\alokdeep photographs 19.07.2011\Noltona-ii.jpg"/>
          <p:cNvPicPr>
            <a:picLocks noChangeAspect="1" noChangeArrowheads="1"/>
          </p:cNvPicPr>
          <p:nvPr/>
        </p:nvPicPr>
        <p:blipFill>
          <a:blip r:embed="rId2"/>
          <a:srcRect r="14926"/>
          <a:stretch>
            <a:fillRect/>
          </a:stretch>
        </p:blipFill>
        <p:spPr bwMode="auto">
          <a:xfrm>
            <a:off x="0" y="0"/>
            <a:ext cx="9144000" cy="69516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0" y="4799718"/>
            <a:ext cx="9144000" cy="646331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Constructed 4 Cyclone Shelters along the coastal belt (</a:t>
            </a:r>
            <a:r>
              <a:rPr lang="en-US" sz="1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Pathorghata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&amp; </a:t>
            </a:r>
            <a:r>
              <a:rPr lang="en-US" sz="1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Nishanbaria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at </a:t>
            </a:r>
            <a:r>
              <a:rPr lang="en-US" sz="1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Borguna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en-US" sz="1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Southkhali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&amp; </a:t>
            </a:r>
            <a:r>
              <a:rPr lang="en-US" sz="1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Shoronkhola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at </a:t>
            </a:r>
            <a:r>
              <a:rPr lang="en-US" sz="1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Bagerhat</a:t>
            </a:r>
            <a:r>
              <a:rPr lang="en-US" sz="1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4267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19" y="583624"/>
            <a:ext cx="8224982" cy="5354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Calibri" pitchFamily="34" charset="0"/>
                <a:cs typeface="Calibri" pitchFamily="34" charset="0"/>
              </a:rPr>
              <a:t>Extending Help for Tsunami victims (2004)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820" y="1649874"/>
            <a:ext cx="3509679" cy="4203315"/>
          </a:xfrm>
        </p:spPr>
        <p:txBody>
          <a:bodyPr/>
          <a:lstStyle/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Touched by the suffering of the people in the neighboring countries, the GP users whole-heartedly participated in this fund-raising SMS drive, which surpassed all expectations.</a:t>
            </a:r>
          </a:p>
          <a:p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sz="1600" dirty="0" smtClean="0">
                <a:latin typeface="Calibri" pitchFamily="34" charset="0"/>
                <a:cs typeface="Calibri" pitchFamily="34" charset="0"/>
              </a:rPr>
              <a:t>Grameenphone matched the total amount generated from SMS traffic and donated the amount to UNICEF  for Tsunami victims.</a:t>
            </a:r>
            <a:br>
              <a:rPr lang="en-US" sz="1600" dirty="0" smtClean="0">
                <a:latin typeface="Calibri" pitchFamily="34" charset="0"/>
                <a:cs typeface="Calibri" pitchFamily="34" charset="0"/>
              </a:rPr>
            </a:br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endParaRPr lang="en-US" sz="16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 descr="C:\Users\debashis\Desktop\unice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487" y="1472435"/>
            <a:ext cx="4534030" cy="30449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8" y="6237312"/>
            <a:ext cx="1238250" cy="4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8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G:\Corporate Responsibility\Corporate Responsibility\OLD\Image\Photograph\Blanket Distribution\Naogaon\8.JPG"/>
          <p:cNvPicPr>
            <a:picLocks noChangeAspect="1" noChangeArrowheads="1"/>
          </p:cNvPicPr>
          <p:nvPr/>
        </p:nvPicPr>
        <p:blipFill>
          <a:blip r:embed="rId2"/>
          <a:srcRect t="10510"/>
          <a:stretch>
            <a:fillRect/>
          </a:stretch>
        </p:blipFill>
        <p:spPr bwMode="auto">
          <a:xfrm>
            <a:off x="293598" y="1828800"/>
            <a:ext cx="5449544" cy="36576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987801" y="398143"/>
            <a:ext cx="4755341" cy="46166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latin typeface="Calibri" pitchFamily="34" charset="0"/>
                <a:ea typeface="ＭＳ Ｐゴシック" charset="-128"/>
                <a:cs typeface="Calibri" pitchFamily="34" charset="0"/>
              </a:rPr>
              <a:t>Blanket Donation in Different Times</a:t>
            </a:r>
          </a:p>
        </p:txBody>
      </p:sp>
      <p:pic>
        <p:nvPicPr>
          <p:cNvPr id="6147" name="Picture 3" descr="C:\Users\hafiz.rahman\Desktop\Relief\blanket_dist_12_nob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1947" y="859808"/>
            <a:ext cx="6042053" cy="3657600"/>
          </a:xfrm>
          <a:prstGeom prst="rect">
            <a:avLst/>
          </a:prstGeom>
          <a:noFill/>
        </p:spPr>
      </p:pic>
      <p:pic>
        <p:nvPicPr>
          <p:cNvPr id="6151" name="Picture 7" descr="G:\Corporate Responsibility\Corporate Responsibility\OLD\Image\Photograph\Blanket Distribution\Lalmonirhat\DSC0570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200400"/>
            <a:ext cx="4876800" cy="3657600"/>
          </a:xfrm>
          <a:prstGeom prst="rect">
            <a:avLst/>
          </a:prstGeom>
          <a:noFill/>
        </p:spPr>
      </p:pic>
      <p:pic>
        <p:nvPicPr>
          <p:cNvPr id="6150" name="Picture 6" descr="G:\Corporate Responsibility\Corporate Responsibility\OLD\Image\2011\Blanket Distribution\Patgram\PC28035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66977" y="3200400"/>
            <a:ext cx="4877023" cy="3657600"/>
          </a:xfrm>
          <a:prstGeom prst="rect">
            <a:avLst/>
          </a:prstGeom>
          <a:noFill/>
        </p:spPr>
      </p:pic>
      <p:pic>
        <p:nvPicPr>
          <p:cNvPr id="6148" name="Picture 4" descr="C:\Users\hafiz.rahman\Desktop\Relief\blanket_li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84084" y="0"/>
            <a:ext cx="5259916" cy="3657600"/>
          </a:xfrm>
          <a:prstGeom prst="rect">
            <a:avLst/>
          </a:prstGeom>
          <a:noFill/>
        </p:spPr>
      </p:pic>
      <p:pic>
        <p:nvPicPr>
          <p:cNvPr id="6157" name="Picture 13" descr="G:\Corporate Responsibility\Corporate Responsibility\OLD\Image\prior_2010\Images\Relief Pics\Blanket-Rangamati-Jan 09\IMG_006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859808"/>
            <a:ext cx="5478617" cy="3657600"/>
          </a:xfrm>
          <a:prstGeom prst="rect">
            <a:avLst/>
          </a:prstGeom>
          <a:noFill/>
        </p:spPr>
      </p:pic>
      <p:pic>
        <p:nvPicPr>
          <p:cNvPr id="6153" name="Picture 9" descr="G:\Corporate Responsibility\Corporate Responsibility\OLD\Image\prior_2010\Images\CSR at Sirajgonj\DSC01954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0"/>
            <a:ext cx="5081929" cy="3657600"/>
          </a:xfrm>
          <a:prstGeom prst="rect">
            <a:avLst/>
          </a:prstGeom>
          <a:noFill/>
        </p:spPr>
      </p:pic>
      <p:pic>
        <p:nvPicPr>
          <p:cNvPr id="6156" name="Picture 12" descr="G:\Corporate Responsibility\Corporate Responsibility\OLD\Image\prior_2010\Images\Relief Pics\Kombol-Distribution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641600" y="3200400"/>
            <a:ext cx="6502400" cy="3657600"/>
          </a:xfrm>
          <a:prstGeom prst="rect">
            <a:avLst/>
          </a:prstGeom>
          <a:noFill/>
        </p:spPr>
      </p:pic>
      <p:pic>
        <p:nvPicPr>
          <p:cNvPr id="6155" name="Picture 11" descr="G:\Corporate Responsibility\Corporate Responsibility\OLD\Image\prior_2010\Images\Relief Pics\Blanket Distribution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47" y="3200400"/>
            <a:ext cx="4876353" cy="3657600"/>
          </a:xfrm>
          <a:prstGeom prst="rect">
            <a:avLst/>
          </a:prstGeom>
          <a:noFill/>
        </p:spPr>
      </p:pic>
      <p:pic>
        <p:nvPicPr>
          <p:cNvPr id="6154" name="Picture 10" descr="G:\Corporate Responsibility\Corporate Responsibility\OLD\Image\prior_2010\Images\Relief Pics\Blanket Distribution-Dhaka-Jan 2009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729117" y="0"/>
            <a:ext cx="5414883" cy="3657600"/>
          </a:xfrm>
          <a:prstGeom prst="rect">
            <a:avLst/>
          </a:prstGeom>
          <a:noFill/>
        </p:spPr>
      </p:pic>
      <p:pic>
        <p:nvPicPr>
          <p:cNvPr id="6149" name="Picture 5" descr="C:\Users\hafiz.rahman\Desktop\Relief\SANY0047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47" y="0"/>
            <a:ext cx="4876800" cy="3657600"/>
          </a:xfrm>
          <a:prstGeom prst="rect">
            <a:avLst/>
          </a:prstGeom>
          <a:noFill/>
        </p:spPr>
      </p:pic>
      <p:pic>
        <p:nvPicPr>
          <p:cNvPr id="6146" name="Picture 2" descr="C:\Users\hafiz.rahman\Desktop\Relief\wc_kamrangirchar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1464866" y="1371600"/>
            <a:ext cx="5604221" cy="3657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772322"/>
      </p:ext>
    </p:extLst>
  </p:cSld>
  <p:clrMapOvr>
    <a:masterClrMapping/>
  </p:clrMapOvr>
  <p:transition advClick="0" advTm="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3"/>
          <p:cNvSpPr>
            <a:spLocks noGrp="1"/>
          </p:cNvSpPr>
          <p:nvPr>
            <p:ph type="ctrTitle"/>
          </p:nvPr>
        </p:nvSpPr>
        <p:spPr>
          <a:xfrm>
            <a:off x="507210" y="4611052"/>
            <a:ext cx="8115300" cy="942975"/>
          </a:xfrm>
        </p:spPr>
        <p:txBody>
          <a:bodyPr/>
          <a:lstStyle/>
          <a:p>
            <a:pPr eaLnBrk="1" hangingPunct="1"/>
            <a:r>
              <a:rPr lang="en-US" smtClean="0">
                <a:latin typeface="Arial" pitchFamily="34" charset="0"/>
                <a:ea typeface="ＭＳ Ｐゴシック" pitchFamily="34" charset="-128"/>
              </a:rPr>
              <a:t>Thank you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98" y="6237312"/>
            <a:ext cx="1238250" cy="4667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29721" cy="406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34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2620</TotalTime>
  <Words>521</Words>
  <Application>Microsoft Office PowerPoint</Application>
  <PresentationFormat>On-screen Show (4:3)</PresentationFormat>
  <Paragraphs>75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MS PGothic</vt:lpstr>
      <vt:lpstr>Arial</vt:lpstr>
      <vt:lpstr>Calibri</vt:lpstr>
      <vt:lpstr>Lucida Grande</vt:lpstr>
      <vt:lpstr>Office Theme</vt:lpstr>
      <vt:lpstr>  Disaster Response at Grameenphone  Corporate Responsibility</vt:lpstr>
      <vt:lpstr>Corporate Responsibility Strategy Framework</vt:lpstr>
      <vt:lpstr>PowerPoint Presentation</vt:lpstr>
      <vt:lpstr>Recent Flood at Barishal (July – August, 2014)</vt:lpstr>
      <vt:lpstr>GP’s Intervention</vt:lpstr>
      <vt:lpstr>PowerPoint Presentation</vt:lpstr>
      <vt:lpstr>PowerPoint Presentation</vt:lpstr>
      <vt:lpstr>Cyclonic storm AILA and GP’s intervention (2009).  </vt:lpstr>
      <vt:lpstr>GP stands beside SIDR victims (2007)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Extending Help for Tsunami victims (2004)</vt:lpstr>
      <vt:lpstr>PowerPoint Presentation</vt:lpstr>
      <vt:lpstr>Thank you</vt:lpstr>
    </vt:vector>
  </TitlesOfParts>
  <Company>GSMA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Fionan McGrath</dc:creator>
  <cp:lastModifiedBy>Olly Parsons</cp:lastModifiedBy>
  <cp:revision>60</cp:revision>
  <dcterms:created xsi:type="dcterms:W3CDTF">2014-08-18T21:42:13Z</dcterms:created>
  <dcterms:modified xsi:type="dcterms:W3CDTF">2014-09-10T09:33:10Z</dcterms:modified>
</cp:coreProperties>
</file>