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4" r:id="rId2"/>
    <p:sldId id="258" r:id="rId3"/>
    <p:sldId id="260" r:id="rId4"/>
    <p:sldId id="261" r:id="rId5"/>
    <p:sldId id="266" r:id="rId6"/>
    <p:sldId id="270" r:id="rId7"/>
    <p:sldId id="262" r:id="rId8"/>
    <p:sldId id="269" r:id="rId9"/>
    <p:sldId id="267" r:id="rId10"/>
    <p:sldId id="271" r:id="rId11"/>
    <p:sldId id="322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6" autoAdjust="0"/>
    <p:restoredTop sz="89011" autoAdjust="0"/>
  </p:normalViewPr>
  <p:slideViewPr>
    <p:cSldViewPr>
      <p:cViewPr varScale="1">
        <p:scale>
          <a:sx n="67" d="100"/>
          <a:sy n="67" d="100"/>
        </p:scale>
        <p:origin x="138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16E002-E542-40FE-8838-4E0EA1C864A1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00A209A-6D71-4608-9E6B-7F70E09F832F}">
      <dgm:prSet phldrT="[Text]"/>
      <dgm:spPr/>
      <dgm:t>
        <a:bodyPr/>
        <a:lstStyle/>
        <a:p>
          <a:r>
            <a:rPr lang="en-GB" dirty="0" smtClean="0"/>
            <a:t>Identify</a:t>
          </a:r>
          <a:endParaRPr lang="en-GB" dirty="0"/>
        </a:p>
      </dgm:t>
    </dgm:pt>
    <dgm:pt modelId="{08BCEF76-5AFE-4EB9-80FD-6028D742CD06}" type="parTrans" cxnId="{468DE9CB-930B-45A2-8894-54AF184033C2}">
      <dgm:prSet/>
      <dgm:spPr/>
      <dgm:t>
        <a:bodyPr/>
        <a:lstStyle/>
        <a:p>
          <a:endParaRPr lang="en-GB"/>
        </a:p>
      </dgm:t>
    </dgm:pt>
    <dgm:pt modelId="{0CBEAFA8-BCC2-4B16-9A2A-C8EB5AE3EB30}" type="sibTrans" cxnId="{468DE9CB-930B-45A2-8894-54AF184033C2}">
      <dgm:prSet/>
      <dgm:spPr/>
      <dgm:t>
        <a:bodyPr/>
        <a:lstStyle/>
        <a:p>
          <a:endParaRPr lang="en-GB"/>
        </a:p>
      </dgm:t>
    </dgm:pt>
    <dgm:pt modelId="{C6C4065E-CE73-4679-B411-F0CFD3917EF0}">
      <dgm:prSet phldrT="[Text]"/>
      <dgm:spPr/>
      <dgm:t>
        <a:bodyPr/>
        <a:lstStyle/>
        <a:p>
          <a:r>
            <a:rPr lang="en-GB" dirty="0" smtClean="0"/>
            <a:t>Analyse</a:t>
          </a:r>
          <a:endParaRPr lang="en-GB" dirty="0"/>
        </a:p>
      </dgm:t>
    </dgm:pt>
    <dgm:pt modelId="{094B2604-199A-4863-9778-95C8959297CE}" type="parTrans" cxnId="{2015E352-60B1-4B21-ACE0-51711FF1786C}">
      <dgm:prSet/>
      <dgm:spPr/>
      <dgm:t>
        <a:bodyPr/>
        <a:lstStyle/>
        <a:p>
          <a:endParaRPr lang="en-GB"/>
        </a:p>
      </dgm:t>
    </dgm:pt>
    <dgm:pt modelId="{A78FF579-C404-42CA-BAB9-885518AC6448}" type="sibTrans" cxnId="{2015E352-60B1-4B21-ACE0-51711FF1786C}">
      <dgm:prSet/>
      <dgm:spPr/>
      <dgm:t>
        <a:bodyPr/>
        <a:lstStyle/>
        <a:p>
          <a:endParaRPr lang="en-GB"/>
        </a:p>
      </dgm:t>
    </dgm:pt>
    <dgm:pt modelId="{72E26B6F-CE18-4283-9885-77E0519C7F3A}">
      <dgm:prSet phldrT="[Text]"/>
      <dgm:spPr/>
      <dgm:t>
        <a:bodyPr/>
        <a:lstStyle/>
        <a:p>
          <a:r>
            <a:rPr lang="en-GB" dirty="0" smtClean="0"/>
            <a:t>Design</a:t>
          </a:r>
          <a:endParaRPr lang="en-GB" dirty="0"/>
        </a:p>
      </dgm:t>
    </dgm:pt>
    <dgm:pt modelId="{779C3FAD-9CAA-4873-B31D-83DBF5984A2B}" type="parTrans" cxnId="{BD648A46-064E-45F4-A2B3-058F8F94C01D}">
      <dgm:prSet/>
      <dgm:spPr/>
      <dgm:t>
        <a:bodyPr/>
        <a:lstStyle/>
        <a:p>
          <a:endParaRPr lang="en-GB"/>
        </a:p>
      </dgm:t>
    </dgm:pt>
    <dgm:pt modelId="{2FC30017-D934-4D96-94B6-497FD76D540B}" type="sibTrans" cxnId="{BD648A46-064E-45F4-A2B3-058F8F94C01D}">
      <dgm:prSet/>
      <dgm:spPr/>
      <dgm:t>
        <a:bodyPr/>
        <a:lstStyle/>
        <a:p>
          <a:endParaRPr lang="en-GB"/>
        </a:p>
      </dgm:t>
    </dgm:pt>
    <dgm:pt modelId="{F5EF5A90-93F4-4062-888F-02BED7D7D281}">
      <dgm:prSet phldrT="[Text]"/>
      <dgm:spPr/>
      <dgm:t>
        <a:bodyPr/>
        <a:lstStyle/>
        <a:p>
          <a:r>
            <a:rPr lang="en-GB" dirty="0" smtClean="0"/>
            <a:t>Execute</a:t>
          </a:r>
          <a:endParaRPr lang="en-GB" dirty="0"/>
        </a:p>
      </dgm:t>
    </dgm:pt>
    <dgm:pt modelId="{1D425C6E-76B4-4CFC-BE1F-79C16DA315CC}" type="parTrans" cxnId="{9DFF97CE-EDFA-494D-A93F-EB331E690F30}">
      <dgm:prSet/>
      <dgm:spPr/>
      <dgm:t>
        <a:bodyPr/>
        <a:lstStyle/>
        <a:p>
          <a:endParaRPr lang="en-GB"/>
        </a:p>
      </dgm:t>
    </dgm:pt>
    <dgm:pt modelId="{8D803B20-8B33-4505-8723-211A55E6E693}" type="sibTrans" cxnId="{9DFF97CE-EDFA-494D-A93F-EB331E690F30}">
      <dgm:prSet/>
      <dgm:spPr/>
      <dgm:t>
        <a:bodyPr/>
        <a:lstStyle/>
        <a:p>
          <a:endParaRPr lang="en-GB"/>
        </a:p>
      </dgm:t>
    </dgm:pt>
    <dgm:pt modelId="{051395C6-6497-4941-A160-63CC6B45B9EC}">
      <dgm:prSet phldrT="[Text]"/>
      <dgm:spPr/>
      <dgm:t>
        <a:bodyPr/>
        <a:lstStyle/>
        <a:p>
          <a:r>
            <a:rPr lang="en-GB" dirty="0" smtClean="0"/>
            <a:t>Measure</a:t>
          </a:r>
          <a:endParaRPr lang="en-GB" dirty="0"/>
        </a:p>
      </dgm:t>
    </dgm:pt>
    <dgm:pt modelId="{773D7E77-F173-49DE-BAA5-8395CCDFC755}" type="parTrans" cxnId="{41D2E815-3465-4E98-8DBC-F054974BC1E2}">
      <dgm:prSet/>
      <dgm:spPr/>
      <dgm:t>
        <a:bodyPr/>
        <a:lstStyle/>
        <a:p>
          <a:endParaRPr lang="en-GB"/>
        </a:p>
      </dgm:t>
    </dgm:pt>
    <dgm:pt modelId="{E8C02167-1764-43CE-B733-B5BEAC577777}" type="sibTrans" cxnId="{41D2E815-3465-4E98-8DBC-F054974BC1E2}">
      <dgm:prSet/>
      <dgm:spPr/>
      <dgm:t>
        <a:bodyPr/>
        <a:lstStyle/>
        <a:p>
          <a:endParaRPr lang="en-GB"/>
        </a:p>
      </dgm:t>
    </dgm:pt>
    <dgm:pt modelId="{2200B9C0-595D-45DB-9CC3-17616289B3A9}" type="pres">
      <dgm:prSet presAssocID="{8216E002-E542-40FE-8838-4E0EA1C864A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EC8A6055-6047-4139-85D1-03BD557A5ED3}" type="pres">
      <dgm:prSet presAssocID="{C00A209A-6D71-4608-9E6B-7F70E09F832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7AC60F0-CFE8-4F17-A4BA-A4E108645935}" type="pres">
      <dgm:prSet presAssocID="{0CBEAFA8-BCC2-4B16-9A2A-C8EB5AE3EB30}" presName="sibTrans" presStyleLbl="sibTrans2D1" presStyleIdx="0" presStyleCnt="5"/>
      <dgm:spPr/>
      <dgm:t>
        <a:bodyPr/>
        <a:lstStyle/>
        <a:p>
          <a:endParaRPr lang="en-GB"/>
        </a:p>
      </dgm:t>
    </dgm:pt>
    <dgm:pt modelId="{AF304DDB-0BB6-4F1A-A9B2-3199485F54AE}" type="pres">
      <dgm:prSet presAssocID="{0CBEAFA8-BCC2-4B16-9A2A-C8EB5AE3EB30}" presName="connectorText" presStyleLbl="sibTrans2D1" presStyleIdx="0" presStyleCnt="5"/>
      <dgm:spPr/>
      <dgm:t>
        <a:bodyPr/>
        <a:lstStyle/>
        <a:p>
          <a:endParaRPr lang="en-GB"/>
        </a:p>
      </dgm:t>
    </dgm:pt>
    <dgm:pt modelId="{E6A178EC-9D09-42A5-A78F-9597BD527BBC}" type="pres">
      <dgm:prSet presAssocID="{C6C4065E-CE73-4679-B411-F0CFD3917EF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7D1C025-D1BC-49F8-B4DF-59110212A95D}" type="pres">
      <dgm:prSet presAssocID="{A78FF579-C404-42CA-BAB9-885518AC6448}" presName="sibTrans" presStyleLbl="sibTrans2D1" presStyleIdx="1" presStyleCnt="5"/>
      <dgm:spPr/>
      <dgm:t>
        <a:bodyPr/>
        <a:lstStyle/>
        <a:p>
          <a:endParaRPr lang="en-GB"/>
        </a:p>
      </dgm:t>
    </dgm:pt>
    <dgm:pt modelId="{C8014055-F183-4570-A198-B3900ECD63EC}" type="pres">
      <dgm:prSet presAssocID="{A78FF579-C404-42CA-BAB9-885518AC6448}" presName="connectorText" presStyleLbl="sibTrans2D1" presStyleIdx="1" presStyleCnt="5"/>
      <dgm:spPr/>
      <dgm:t>
        <a:bodyPr/>
        <a:lstStyle/>
        <a:p>
          <a:endParaRPr lang="en-GB"/>
        </a:p>
      </dgm:t>
    </dgm:pt>
    <dgm:pt modelId="{5446271F-EBC4-4EEE-8949-B0CE69DFEF54}" type="pres">
      <dgm:prSet presAssocID="{72E26B6F-CE18-4283-9885-77E0519C7F3A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ADC6386-B305-469C-93B5-89B59A408DDF}" type="pres">
      <dgm:prSet presAssocID="{2FC30017-D934-4D96-94B6-497FD76D540B}" presName="sibTrans" presStyleLbl="sibTrans2D1" presStyleIdx="2" presStyleCnt="5"/>
      <dgm:spPr/>
      <dgm:t>
        <a:bodyPr/>
        <a:lstStyle/>
        <a:p>
          <a:endParaRPr lang="en-GB"/>
        </a:p>
      </dgm:t>
    </dgm:pt>
    <dgm:pt modelId="{5B6FF02E-6F87-4504-805B-B362E9128FAD}" type="pres">
      <dgm:prSet presAssocID="{2FC30017-D934-4D96-94B6-497FD76D540B}" presName="connectorText" presStyleLbl="sibTrans2D1" presStyleIdx="2" presStyleCnt="5"/>
      <dgm:spPr/>
      <dgm:t>
        <a:bodyPr/>
        <a:lstStyle/>
        <a:p>
          <a:endParaRPr lang="en-GB"/>
        </a:p>
      </dgm:t>
    </dgm:pt>
    <dgm:pt modelId="{69C087A9-B59F-480C-9746-132EA908025C}" type="pres">
      <dgm:prSet presAssocID="{F5EF5A90-93F4-4062-888F-02BED7D7D28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019654C-FA18-402F-931B-961DB8999FD5}" type="pres">
      <dgm:prSet presAssocID="{8D803B20-8B33-4505-8723-211A55E6E693}" presName="sibTrans" presStyleLbl="sibTrans2D1" presStyleIdx="3" presStyleCnt="5"/>
      <dgm:spPr/>
      <dgm:t>
        <a:bodyPr/>
        <a:lstStyle/>
        <a:p>
          <a:endParaRPr lang="en-GB"/>
        </a:p>
      </dgm:t>
    </dgm:pt>
    <dgm:pt modelId="{06177CAC-0F6B-439D-AB8E-5BD0E2BAB5A3}" type="pres">
      <dgm:prSet presAssocID="{8D803B20-8B33-4505-8723-211A55E6E693}" presName="connectorText" presStyleLbl="sibTrans2D1" presStyleIdx="3" presStyleCnt="5"/>
      <dgm:spPr/>
      <dgm:t>
        <a:bodyPr/>
        <a:lstStyle/>
        <a:p>
          <a:endParaRPr lang="en-GB"/>
        </a:p>
      </dgm:t>
    </dgm:pt>
    <dgm:pt modelId="{E790D80D-EB9C-4839-9C07-7FF465F728A4}" type="pres">
      <dgm:prSet presAssocID="{051395C6-6497-4941-A160-63CC6B45B9E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2E85401-3681-4DFC-BF83-D8FFFA7DEA0B}" type="pres">
      <dgm:prSet presAssocID="{E8C02167-1764-43CE-B733-B5BEAC577777}" presName="sibTrans" presStyleLbl="sibTrans2D1" presStyleIdx="4" presStyleCnt="5"/>
      <dgm:spPr/>
      <dgm:t>
        <a:bodyPr/>
        <a:lstStyle/>
        <a:p>
          <a:endParaRPr lang="en-GB"/>
        </a:p>
      </dgm:t>
    </dgm:pt>
    <dgm:pt modelId="{234AD771-885C-4877-9D0B-1ABBEC944A0C}" type="pres">
      <dgm:prSet presAssocID="{E8C02167-1764-43CE-B733-B5BEAC577777}" presName="connectorText" presStyleLbl="sibTrans2D1" presStyleIdx="4" presStyleCnt="5"/>
      <dgm:spPr/>
      <dgm:t>
        <a:bodyPr/>
        <a:lstStyle/>
        <a:p>
          <a:endParaRPr lang="en-GB"/>
        </a:p>
      </dgm:t>
    </dgm:pt>
  </dgm:ptLst>
  <dgm:cxnLst>
    <dgm:cxn modelId="{958CE1C4-9DAF-48F4-A174-A55C0BADFDCF}" type="presOf" srcId="{2FC30017-D934-4D96-94B6-497FD76D540B}" destId="{9ADC6386-B305-469C-93B5-89B59A408DDF}" srcOrd="0" destOrd="0" presId="urn:microsoft.com/office/officeart/2005/8/layout/cycle2"/>
    <dgm:cxn modelId="{BD648A46-064E-45F4-A2B3-058F8F94C01D}" srcId="{8216E002-E542-40FE-8838-4E0EA1C864A1}" destId="{72E26B6F-CE18-4283-9885-77E0519C7F3A}" srcOrd="2" destOrd="0" parTransId="{779C3FAD-9CAA-4873-B31D-83DBF5984A2B}" sibTransId="{2FC30017-D934-4D96-94B6-497FD76D540B}"/>
    <dgm:cxn modelId="{B4DA2993-AE28-47B4-B0DE-88A7F51C531F}" type="presOf" srcId="{2FC30017-D934-4D96-94B6-497FD76D540B}" destId="{5B6FF02E-6F87-4504-805B-B362E9128FAD}" srcOrd="1" destOrd="0" presId="urn:microsoft.com/office/officeart/2005/8/layout/cycle2"/>
    <dgm:cxn modelId="{CB810717-C472-45D0-8616-D252E2F1A751}" type="presOf" srcId="{8D803B20-8B33-4505-8723-211A55E6E693}" destId="{06177CAC-0F6B-439D-AB8E-5BD0E2BAB5A3}" srcOrd="1" destOrd="0" presId="urn:microsoft.com/office/officeart/2005/8/layout/cycle2"/>
    <dgm:cxn modelId="{495B908E-8EF6-4017-9A38-BC1D79BFBA02}" type="presOf" srcId="{A78FF579-C404-42CA-BAB9-885518AC6448}" destId="{C8014055-F183-4570-A198-B3900ECD63EC}" srcOrd="1" destOrd="0" presId="urn:microsoft.com/office/officeart/2005/8/layout/cycle2"/>
    <dgm:cxn modelId="{2F3DB013-7386-4ED3-B47C-1B8EED5ACF0A}" type="presOf" srcId="{C00A209A-6D71-4608-9E6B-7F70E09F832F}" destId="{EC8A6055-6047-4139-85D1-03BD557A5ED3}" srcOrd="0" destOrd="0" presId="urn:microsoft.com/office/officeart/2005/8/layout/cycle2"/>
    <dgm:cxn modelId="{BCE0CE94-3353-432B-B2F9-03CE78FF0A0E}" type="presOf" srcId="{E8C02167-1764-43CE-B733-B5BEAC577777}" destId="{234AD771-885C-4877-9D0B-1ABBEC944A0C}" srcOrd="1" destOrd="0" presId="urn:microsoft.com/office/officeart/2005/8/layout/cycle2"/>
    <dgm:cxn modelId="{8F97FA99-B8BA-4C47-A64E-0FB35B08BACA}" type="presOf" srcId="{051395C6-6497-4941-A160-63CC6B45B9EC}" destId="{E790D80D-EB9C-4839-9C07-7FF465F728A4}" srcOrd="0" destOrd="0" presId="urn:microsoft.com/office/officeart/2005/8/layout/cycle2"/>
    <dgm:cxn modelId="{B458A810-C4FB-4E3E-BF51-252692FCC7BC}" type="presOf" srcId="{8D803B20-8B33-4505-8723-211A55E6E693}" destId="{9019654C-FA18-402F-931B-961DB8999FD5}" srcOrd="0" destOrd="0" presId="urn:microsoft.com/office/officeart/2005/8/layout/cycle2"/>
    <dgm:cxn modelId="{5E9AB276-6F15-45C4-B511-87885FA03B7F}" type="presOf" srcId="{72E26B6F-CE18-4283-9885-77E0519C7F3A}" destId="{5446271F-EBC4-4EEE-8949-B0CE69DFEF54}" srcOrd="0" destOrd="0" presId="urn:microsoft.com/office/officeart/2005/8/layout/cycle2"/>
    <dgm:cxn modelId="{026D3686-E3A6-439A-AB08-904ABDAE9AFA}" type="presOf" srcId="{8216E002-E542-40FE-8838-4E0EA1C864A1}" destId="{2200B9C0-595D-45DB-9CC3-17616289B3A9}" srcOrd="0" destOrd="0" presId="urn:microsoft.com/office/officeart/2005/8/layout/cycle2"/>
    <dgm:cxn modelId="{C7D7A53A-EF7E-4793-9788-BD24A8E3E35A}" type="presOf" srcId="{F5EF5A90-93F4-4062-888F-02BED7D7D281}" destId="{69C087A9-B59F-480C-9746-132EA908025C}" srcOrd="0" destOrd="0" presId="urn:microsoft.com/office/officeart/2005/8/layout/cycle2"/>
    <dgm:cxn modelId="{9DFF97CE-EDFA-494D-A93F-EB331E690F30}" srcId="{8216E002-E542-40FE-8838-4E0EA1C864A1}" destId="{F5EF5A90-93F4-4062-888F-02BED7D7D281}" srcOrd="3" destOrd="0" parTransId="{1D425C6E-76B4-4CFC-BE1F-79C16DA315CC}" sibTransId="{8D803B20-8B33-4505-8723-211A55E6E693}"/>
    <dgm:cxn modelId="{7D3AC349-E0B2-421E-AB51-862B832C8E32}" type="presOf" srcId="{0CBEAFA8-BCC2-4B16-9A2A-C8EB5AE3EB30}" destId="{AF304DDB-0BB6-4F1A-A9B2-3199485F54AE}" srcOrd="1" destOrd="0" presId="urn:microsoft.com/office/officeart/2005/8/layout/cycle2"/>
    <dgm:cxn modelId="{C0B9F053-7E99-49B9-AAAC-00D9100E0470}" type="presOf" srcId="{E8C02167-1764-43CE-B733-B5BEAC577777}" destId="{32E85401-3681-4DFC-BF83-D8FFFA7DEA0B}" srcOrd="0" destOrd="0" presId="urn:microsoft.com/office/officeart/2005/8/layout/cycle2"/>
    <dgm:cxn modelId="{81C109F3-2602-4087-979A-2670BA15FE28}" type="presOf" srcId="{0CBEAFA8-BCC2-4B16-9A2A-C8EB5AE3EB30}" destId="{97AC60F0-CFE8-4F17-A4BA-A4E108645935}" srcOrd="0" destOrd="0" presId="urn:microsoft.com/office/officeart/2005/8/layout/cycle2"/>
    <dgm:cxn modelId="{45497390-3F10-441B-9D50-9B59EE0DC029}" type="presOf" srcId="{C6C4065E-CE73-4679-B411-F0CFD3917EF0}" destId="{E6A178EC-9D09-42A5-A78F-9597BD527BBC}" srcOrd="0" destOrd="0" presId="urn:microsoft.com/office/officeart/2005/8/layout/cycle2"/>
    <dgm:cxn modelId="{8182D02B-D867-4E27-AD90-7811A8B7833D}" type="presOf" srcId="{A78FF579-C404-42CA-BAB9-885518AC6448}" destId="{87D1C025-D1BC-49F8-B4DF-59110212A95D}" srcOrd="0" destOrd="0" presId="urn:microsoft.com/office/officeart/2005/8/layout/cycle2"/>
    <dgm:cxn modelId="{41D2E815-3465-4E98-8DBC-F054974BC1E2}" srcId="{8216E002-E542-40FE-8838-4E0EA1C864A1}" destId="{051395C6-6497-4941-A160-63CC6B45B9EC}" srcOrd="4" destOrd="0" parTransId="{773D7E77-F173-49DE-BAA5-8395CCDFC755}" sibTransId="{E8C02167-1764-43CE-B733-B5BEAC577777}"/>
    <dgm:cxn modelId="{468DE9CB-930B-45A2-8894-54AF184033C2}" srcId="{8216E002-E542-40FE-8838-4E0EA1C864A1}" destId="{C00A209A-6D71-4608-9E6B-7F70E09F832F}" srcOrd="0" destOrd="0" parTransId="{08BCEF76-5AFE-4EB9-80FD-6028D742CD06}" sibTransId="{0CBEAFA8-BCC2-4B16-9A2A-C8EB5AE3EB30}"/>
    <dgm:cxn modelId="{2015E352-60B1-4B21-ACE0-51711FF1786C}" srcId="{8216E002-E542-40FE-8838-4E0EA1C864A1}" destId="{C6C4065E-CE73-4679-B411-F0CFD3917EF0}" srcOrd="1" destOrd="0" parTransId="{094B2604-199A-4863-9778-95C8959297CE}" sibTransId="{A78FF579-C404-42CA-BAB9-885518AC6448}"/>
    <dgm:cxn modelId="{7168F0BE-7611-4822-8DCE-159AB06C19A4}" type="presParOf" srcId="{2200B9C0-595D-45DB-9CC3-17616289B3A9}" destId="{EC8A6055-6047-4139-85D1-03BD557A5ED3}" srcOrd="0" destOrd="0" presId="urn:microsoft.com/office/officeart/2005/8/layout/cycle2"/>
    <dgm:cxn modelId="{D13EC536-2FA7-4659-8BC6-9A6432E1F4B8}" type="presParOf" srcId="{2200B9C0-595D-45DB-9CC3-17616289B3A9}" destId="{97AC60F0-CFE8-4F17-A4BA-A4E108645935}" srcOrd="1" destOrd="0" presId="urn:microsoft.com/office/officeart/2005/8/layout/cycle2"/>
    <dgm:cxn modelId="{97F416D1-D460-4C76-8FD2-EEA4B2B97B55}" type="presParOf" srcId="{97AC60F0-CFE8-4F17-A4BA-A4E108645935}" destId="{AF304DDB-0BB6-4F1A-A9B2-3199485F54AE}" srcOrd="0" destOrd="0" presId="urn:microsoft.com/office/officeart/2005/8/layout/cycle2"/>
    <dgm:cxn modelId="{45E1E681-545A-4459-9371-2E84AD9A844F}" type="presParOf" srcId="{2200B9C0-595D-45DB-9CC3-17616289B3A9}" destId="{E6A178EC-9D09-42A5-A78F-9597BD527BBC}" srcOrd="2" destOrd="0" presId="urn:microsoft.com/office/officeart/2005/8/layout/cycle2"/>
    <dgm:cxn modelId="{9561E83D-C962-4586-910C-05BCE4623592}" type="presParOf" srcId="{2200B9C0-595D-45DB-9CC3-17616289B3A9}" destId="{87D1C025-D1BC-49F8-B4DF-59110212A95D}" srcOrd="3" destOrd="0" presId="urn:microsoft.com/office/officeart/2005/8/layout/cycle2"/>
    <dgm:cxn modelId="{DB4B66C6-CD37-4DE7-BFCA-743A167EAD51}" type="presParOf" srcId="{87D1C025-D1BC-49F8-B4DF-59110212A95D}" destId="{C8014055-F183-4570-A198-B3900ECD63EC}" srcOrd="0" destOrd="0" presId="urn:microsoft.com/office/officeart/2005/8/layout/cycle2"/>
    <dgm:cxn modelId="{5BD0B6DE-2569-43E8-B981-C94F438BE8CE}" type="presParOf" srcId="{2200B9C0-595D-45DB-9CC3-17616289B3A9}" destId="{5446271F-EBC4-4EEE-8949-B0CE69DFEF54}" srcOrd="4" destOrd="0" presId="urn:microsoft.com/office/officeart/2005/8/layout/cycle2"/>
    <dgm:cxn modelId="{116E90BA-D317-4381-A833-D63F7C4C93EA}" type="presParOf" srcId="{2200B9C0-595D-45DB-9CC3-17616289B3A9}" destId="{9ADC6386-B305-469C-93B5-89B59A408DDF}" srcOrd="5" destOrd="0" presId="urn:microsoft.com/office/officeart/2005/8/layout/cycle2"/>
    <dgm:cxn modelId="{0CC09F6C-7503-4111-83E4-1B9E08CC99BF}" type="presParOf" srcId="{9ADC6386-B305-469C-93B5-89B59A408DDF}" destId="{5B6FF02E-6F87-4504-805B-B362E9128FAD}" srcOrd="0" destOrd="0" presId="urn:microsoft.com/office/officeart/2005/8/layout/cycle2"/>
    <dgm:cxn modelId="{D36BDDB4-9F4A-411E-96E6-9BCF6951EDE6}" type="presParOf" srcId="{2200B9C0-595D-45DB-9CC3-17616289B3A9}" destId="{69C087A9-B59F-480C-9746-132EA908025C}" srcOrd="6" destOrd="0" presId="urn:microsoft.com/office/officeart/2005/8/layout/cycle2"/>
    <dgm:cxn modelId="{8A4D32D2-4E07-4A91-BDB9-F36A18CEF435}" type="presParOf" srcId="{2200B9C0-595D-45DB-9CC3-17616289B3A9}" destId="{9019654C-FA18-402F-931B-961DB8999FD5}" srcOrd="7" destOrd="0" presId="urn:microsoft.com/office/officeart/2005/8/layout/cycle2"/>
    <dgm:cxn modelId="{F9C2A4B7-8535-428E-BA82-844D2F547F5C}" type="presParOf" srcId="{9019654C-FA18-402F-931B-961DB8999FD5}" destId="{06177CAC-0F6B-439D-AB8E-5BD0E2BAB5A3}" srcOrd="0" destOrd="0" presId="urn:microsoft.com/office/officeart/2005/8/layout/cycle2"/>
    <dgm:cxn modelId="{A15D3909-F6C8-4460-AE64-86988AC78771}" type="presParOf" srcId="{2200B9C0-595D-45DB-9CC3-17616289B3A9}" destId="{E790D80D-EB9C-4839-9C07-7FF465F728A4}" srcOrd="8" destOrd="0" presId="urn:microsoft.com/office/officeart/2005/8/layout/cycle2"/>
    <dgm:cxn modelId="{9F8311D8-BC49-438C-8FA2-932F594DD155}" type="presParOf" srcId="{2200B9C0-595D-45DB-9CC3-17616289B3A9}" destId="{32E85401-3681-4DFC-BF83-D8FFFA7DEA0B}" srcOrd="9" destOrd="0" presId="urn:microsoft.com/office/officeart/2005/8/layout/cycle2"/>
    <dgm:cxn modelId="{98DF1800-94CE-44A3-8581-9EF509D7640B}" type="presParOf" srcId="{32E85401-3681-4DFC-BF83-D8FFFA7DEA0B}" destId="{234AD771-885C-4877-9D0B-1ABBEC944A0C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16E002-E542-40FE-8838-4E0EA1C864A1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00A209A-6D71-4608-9E6B-7F70E09F832F}">
      <dgm:prSet phldrT="[Text]"/>
      <dgm:spPr/>
      <dgm:t>
        <a:bodyPr/>
        <a:lstStyle/>
        <a:p>
          <a:r>
            <a:rPr lang="en-GB" dirty="0" smtClean="0"/>
            <a:t>Identify</a:t>
          </a:r>
          <a:endParaRPr lang="en-GB" dirty="0"/>
        </a:p>
      </dgm:t>
    </dgm:pt>
    <dgm:pt modelId="{08BCEF76-5AFE-4EB9-80FD-6028D742CD06}" type="parTrans" cxnId="{468DE9CB-930B-45A2-8894-54AF184033C2}">
      <dgm:prSet/>
      <dgm:spPr/>
      <dgm:t>
        <a:bodyPr/>
        <a:lstStyle/>
        <a:p>
          <a:endParaRPr lang="en-GB"/>
        </a:p>
      </dgm:t>
    </dgm:pt>
    <dgm:pt modelId="{0CBEAFA8-BCC2-4B16-9A2A-C8EB5AE3EB30}" type="sibTrans" cxnId="{468DE9CB-930B-45A2-8894-54AF184033C2}">
      <dgm:prSet/>
      <dgm:spPr/>
      <dgm:t>
        <a:bodyPr/>
        <a:lstStyle/>
        <a:p>
          <a:endParaRPr lang="en-GB"/>
        </a:p>
      </dgm:t>
    </dgm:pt>
    <dgm:pt modelId="{C6C4065E-CE73-4679-B411-F0CFD3917EF0}">
      <dgm:prSet phldrT="[Text]"/>
      <dgm:spPr/>
      <dgm:t>
        <a:bodyPr/>
        <a:lstStyle/>
        <a:p>
          <a:r>
            <a:rPr lang="en-GB" dirty="0" smtClean="0"/>
            <a:t>Analyse</a:t>
          </a:r>
          <a:endParaRPr lang="en-GB" dirty="0"/>
        </a:p>
      </dgm:t>
    </dgm:pt>
    <dgm:pt modelId="{094B2604-199A-4863-9778-95C8959297CE}" type="parTrans" cxnId="{2015E352-60B1-4B21-ACE0-51711FF1786C}">
      <dgm:prSet/>
      <dgm:spPr/>
      <dgm:t>
        <a:bodyPr/>
        <a:lstStyle/>
        <a:p>
          <a:endParaRPr lang="en-GB"/>
        </a:p>
      </dgm:t>
    </dgm:pt>
    <dgm:pt modelId="{A78FF579-C404-42CA-BAB9-885518AC6448}" type="sibTrans" cxnId="{2015E352-60B1-4B21-ACE0-51711FF1786C}">
      <dgm:prSet/>
      <dgm:spPr/>
      <dgm:t>
        <a:bodyPr/>
        <a:lstStyle/>
        <a:p>
          <a:endParaRPr lang="en-GB"/>
        </a:p>
      </dgm:t>
    </dgm:pt>
    <dgm:pt modelId="{72E26B6F-CE18-4283-9885-77E0519C7F3A}">
      <dgm:prSet phldrT="[Text]"/>
      <dgm:spPr/>
      <dgm:t>
        <a:bodyPr/>
        <a:lstStyle/>
        <a:p>
          <a:r>
            <a:rPr lang="en-GB" dirty="0" smtClean="0"/>
            <a:t>Design</a:t>
          </a:r>
          <a:endParaRPr lang="en-GB" dirty="0"/>
        </a:p>
      </dgm:t>
    </dgm:pt>
    <dgm:pt modelId="{779C3FAD-9CAA-4873-B31D-83DBF5984A2B}" type="parTrans" cxnId="{BD648A46-064E-45F4-A2B3-058F8F94C01D}">
      <dgm:prSet/>
      <dgm:spPr/>
      <dgm:t>
        <a:bodyPr/>
        <a:lstStyle/>
        <a:p>
          <a:endParaRPr lang="en-GB"/>
        </a:p>
      </dgm:t>
    </dgm:pt>
    <dgm:pt modelId="{2FC30017-D934-4D96-94B6-497FD76D540B}" type="sibTrans" cxnId="{BD648A46-064E-45F4-A2B3-058F8F94C01D}">
      <dgm:prSet/>
      <dgm:spPr/>
      <dgm:t>
        <a:bodyPr/>
        <a:lstStyle/>
        <a:p>
          <a:endParaRPr lang="en-GB"/>
        </a:p>
      </dgm:t>
    </dgm:pt>
    <dgm:pt modelId="{F5EF5A90-93F4-4062-888F-02BED7D7D281}">
      <dgm:prSet phldrT="[Text]"/>
      <dgm:spPr/>
      <dgm:t>
        <a:bodyPr/>
        <a:lstStyle/>
        <a:p>
          <a:r>
            <a:rPr lang="en-GB" dirty="0" smtClean="0"/>
            <a:t>Execute</a:t>
          </a:r>
          <a:endParaRPr lang="en-GB" dirty="0"/>
        </a:p>
      </dgm:t>
    </dgm:pt>
    <dgm:pt modelId="{1D425C6E-76B4-4CFC-BE1F-79C16DA315CC}" type="parTrans" cxnId="{9DFF97CE-EDFA-494D-A93F-EB331E690F30}">
      <dgm:prSet/>
      <dgm:spPr/>
      <dgm:t>
        <a:bodyPr/>
        <a:lstStyle/>
        <a:p>
          <a:endParaRPr lang="en-GB"/>
        </a:p>
      </dgm:t>
    </dgm:pt>
    <dgm:pt modelId="{8D803B20-8B33-4505-8723-211A55E6E693}" type="sibTrans" cxnId="{9DFF97CE-EDFA-494D-A93F-EB331E690F30}">
      <dgm:prSet/>
      <dgm:spPr/>
      <dgm:t>
        <a:bodyPr/>
        <a:lstStyle/>
        <a:p>
          <a:endParaRPr lang="en-GB"/>
        </a:p>
      </dgm:t>
    </dgm:pt>
    <dgm:pt modelId="{051395C6-6497-4941-A160-63CC6B45B9EC}">
      <dgm:prSet phldrT="[Text]"/>
      <dgm:spPr/>
      <dgm:t>
        <a:bodyPr/>
        <a:lstStyle/>
        <a:p>
          <a:r>
            <a:rPr lang="en-GB" dirty="0" smtClean="0"/>
            <a:t>Measure</a:t>
          </a:r>
          <a:endParaRPr lang="en-GB" dirty="0"/>
        </a:p>
      </dgm:t>
    </dgm:pt>
    <dgm:pt modelId="{773D7E77-F173-49DE-BAA5-8395CCDFC755}" type="parTrans" cxnId="{41D2E815-3465-4E98-8DBC-F054974BC1E2}">
      <dgm:prSet/>
      <dgm:spPr/>
      <dgm:t>
        <a:bodyPr/>
        <a:lstStyle/>
        <a:p>
          <a:endParaRPr lang="en-GB"/>
        </a:p>
      </dgm:t>
    </dgm:pt>
    <dgm:pt modelId="{E8C02167-1764-43CE-B733-B5BEAC577777}" type="sibTrans" cxnId="{41D2E815-3465-4E98-8DBC-F054974BC1E2}">
      <dgm:prSet/>
      <dgm:spPr/>
      <dgm:t>
        <a:bodyPr/>
        <a:lstStyle/>
        <a:p>
          <a:endParaRPr lang="en-GB"/>
        </a:p>
      </dgm:t>
    </dgm:pt>
    <dgm:pt modelId="{2200B9C0-595D-45DB-9CC3-17616289B3A9}" type="pres">
      <dgm:prSet presAssocID="{8216E002-E542-40FE-8838-4E0EA1C864A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EC8A6055-6047-4139-85D1-03BD557A5ED3}" type="pres">
      <dgm:prSet presAssocID="{C00A209A-6D71-4608-9E6B-7F70E09F832F}" presName="node" presStyleLbl="node1" presStyleIdx="0" presStyleCnt="5" custScaleX="71226" custScaleY="7122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7AC60F0-CFE8-4F17-A4BA-A4E108645935}" type="pres">
      <dgm:prSet presAssocID="{0CBEAFA8-BCC2-4B16-9A2A-C8EB5AE3EB30}" presName="sibTrans" presStyleLbl="sibTrans2D1" presStyleIdx="0" presStyleCnt="5"/>
      <dgm:spPr/>
      <dgm:t>
        <a:bodyPr/>
        <a:lstStyle/>
        <a:p>
          <a:endParaRPr lang="en-GB"/>
        </a:p>
      </dgm:t>
    </dgm:pt>
    <dgm:pt modelId="{AF304DDB-0BB6-4F1A-A9B2-3199485F54AE}" type="pres">
      <dgm:prSet presAssocID="{0CBEAFA8-BCC2-4B16-9A2A-C8EB5AE3EB30}" presName="connectorText" presStyleLbl="sibTrans2D1" presStyleIdx="0" presStyleCnt="5"/>
      <dgm:spPr/>
      <dgm:t>
        <a:bodyPr/>
        <a:lstStyle/>
        <a:p>
          <a:endParaRPr lang="en-GB"/>
        </a:p>
      </dgm:t>
    </dgm:pt>
    <dgm:pt modelId="{E6A178EC-9D09-42A5-A78F-9597BD527BBC}" type="pres">
      <dgm:prSet presAssocID="{C6C4065E-CE73-4679-B411-F0CFD3917EF0}" presName="node" presStyleLbl="node1" presStyleIdx="1" presStyleCnt="5" custScaleX="71226" custScaleY="71226" custRadScaleRad="144416" custRadScaleInc="2374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7D1C025-D1BC-49F8-B4DF-59110212A95D}" type="pres">
      <dgm:prSet presAssocID="{A78FF579-C404-42CA-BAB9-885518AC6448}" presName="sibTrans" presStyleLbl="sibTrans2D1" presStyleIdx="1" presStyleCnt="5"/>
      <dgm:spPr/>
      <dgm:t>
        <a:bodyPr/>
        <a:lstStyle/>
        <a:p>
          <a:endParaRPr lang="en-GB"/>
        </a:p>
      </dgm:t>
    </dgm:pt>
    <dgm:pt modelId="{C8014055-F183-4570-A198-B3900ECD63EC}" type="pres">
      <dgm:prSet presAssocID="{A78FF579-C404-42CA-BAB9-885518AC6448}" presName="connectorText" presStyleLbl="sibTrans2D1" presStyleIdx="1" presStyleCnt="5"/>
      <dgm:spPr/>
      <dgm:t>
        <a:bodyPr/>
        <a:lstStyle/>
        <a:p>
          <a:endParaRPr lang="en-GB"/>
        </a:p>
      </dgm:t>
    </dgm:pt>
    <dgm:pt modelId="{5446271F-EBC4-4EEE-8949-B0CE69DFEF54}" type="pres">
      <dgm:prSet presAssocID="{72E26B6F-CE18-4283-9885-77E0519C7F3A}" presName="node" presStyleLbl="node1" presStyleIdx="2" presStyleCnt="5" custScaleX="71226" custScaleY="7122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ADC6386-B305-469C-93B5-89B59A408DDF}" type="pres">
      <dgm:prSet presAssocID="{2FC30017-D934-4D96-94B6-497FD76D540B}" presName="sibTrans" presStyleLbl="sibTrans2D1" presStyleIdx="2" presStyleCnt="5"/>
      <dgm:spPr/>
      <dgm:t>
        <a:bodyPr/>
        <a:lstStyle/>
        <a:p>
          <a:endParaRPr lang="en-GB"/>
        </a:p>
      </dgm:t>
    </dgm:pt>
    <dgm:pt modelId="{5B6FF02E-6F87-4504-805B-B362E9128FAD}" type="pres">
      <dgm:prSet presAssocID="{2FC30017-D934-4D96-94B6-497FD76D540B}" presName="connectorText" presStyleLbl="sibTrans2D1" presStyleIdx="2" presStyleCnt="5"/>
      <dgm:spPr/>
      <dgm:t>
        <a:bodyPr/>
        <a:lstStyle/>
        <a:p>
          <a:endParaRPr lang="en-GB"/>
        </a:p>
      </dgm:t>
    </dgm:pt>
    <dgm:pt modelId="{69C087A9-B59F-480C-9746-132EA908025C}" type="pres">
      <dgm:prSet presAssocID="{F5EF5A90-93F4-4062-888F-02BED7D7D281}" presName="node" presStyleLbl="node1" presStyleIdx="3" presStyleCnt="5" custScaleX="71226" custScaleY="71226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019654C-FA18-402F-931B-961DB8999FD5}" type="pres">
      <dgm:prSet presAssocID="{8D803B20-8B33-4505-8723-211A55E6E693}" presName="sibTrans" presStyleLbl="sibTrans2D1" presStyleIdx="3" presStyleCnt="5"/>
      <dgm:spPr/>
      <dgm:t>
        <a:bodyPr/>
        <a:lstStyle/>
        <a:p>
          <a:endParaRPr lang="en-GB"/>
        </a:p>
      </dgm:t>
    </dgm:pt>
    <dgm:pt modelId="{06177CAC-0F6B-439D-AB8E-5BD0E2BAB5A3}" type="pres">
      <dgm:prSet presAssocID="{8D803B20-8B33-4505-8723-211A55E6E693}" presName="connectorText" presStyleLbl="sibTrans2D1" presStyleIdx="3" presStyleCnt="5"/>
      <dgm:spPr/>
      <dgm:t>
        <a:bodyPr/>
        <a:lstStyle/>
        <a:p>
          <a:endParaRPr lang="en-GB"/>
        </a:p>
      </dgm:t>
    </dgm:pt>
    <dgm:pt modelId="{E790D80D-EB9C-4839-9C07-7FF465F728A4}" type="pres">
      <dgm:prSet presAssocID="{051395C6-6497-4941-A160-63CC6B45B9EC}" presName="node" presStyleLbl="node1" presStyleIdx="4" presStyleCnt="5" custScaleX="68990" custScaleY="6899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2E85401-3681-4DFC-BF83-D8FFFA7DEA0B}" type="pres">
      <dgm:prSet presAssocID="{E8C02167-1764-43CE-B733-B5BEAC577777}" presName="sibTrans" presStyleLbl="sibTrans2D1" presStyleIdx="4" presStyleCnt="5"/>
      <dgm:spPr/>
      <dgm:t>
        <a:bodyPr/>
        <a:lstStyle/>
        <a:p>
          <a:endParaRPr lang="en-GB"/>
        </a:p>
      </dgm:t>
    </dgm:pt>
    <dgm:pt modelId="{234AD771-885C-4877-9D0B-1ABBEC944A0C}" type="pres">
      <dgm:prSet presAssocID="{E8C02167-1764-43CE-B733-B5BEAC577777}" presName="connectorText" presStyleLbl="sibTrans2D1" presStyleIdx="4" presStyleCnt="5"/>
      <dgm:spPr/>
      <dgm:t>
        <a:bodyPr/>
        <a:lstStyle/>
        <a:p>
          <a:endParaRPr lang="en-GB"/>
        </a:p>
      </dgm:t>
    </dgm:pt>
  </dgm:ptLst>
  <dgm:cxnLst>
    <dgm:cxn modelId="{245E7363-DE92-4136-8254-16176AD9ABD5}" type="presOf" srcId="{0CBEAFA8-BCC2-4B16-9A2A-C8EB5AE3EB30}" destId="{97AC60F0-CFE8-4F17-A4BA-A4E108645935}" srcOrd="0" destOrd="0" presId="urn:microsoft.com/office/officeart/2005/8/layout/cycle2"/>
    <dgm:cxn modelId="{48754249-6F89-41D1-87B0-882A36DE2A45}" type="presOf" srcId="{C00A209A-6D71-4608-9E6B-7F70E09F832F}" destId="{EC8A6055-6047-4139-85D1-03BD557A5ED3}" srcOrd="0" destOrd="0" presId="urn:microsoft.com/office/officeart/2005/8/layout/cycle2"/>
    <dgm:cxn modelId="{41D2E815-3465-4E98-8DBC-F054974BC1E2}" srcId="{8216E002-E542-40FE-8838-4E0EA1C864A1}" destId="{051395C6-6497-4941-A160-63CC6B45B9EC}" srcOrd="4" destOrd="0" parTransId="{773D7E77-F173-49DE-BAA5-8395CCDFC755}" sibTransId="{E8C02167-1764-43CE-B733-B5BEAC577777}"/>
    <dgm:cxn modelId="{9DFF97CE-EDFA-494D-A93F-EB331E690F30}" srcId="{8216E002-E542-40FE-8838-4E0EA1C864A1}" destId="{F5EF5A90-93F4-4062-888F-02BED7D7D281}" srcOrd="3" destOrd="0" parTransId="{1D425C6E-76B4-4CFC-BE1F-79C16DA315CC}" sibTransId="{8D803B20-8B33-4505-8723-211A55E6E693}"/>
    <dgm:cxn modelId="{9CEAC473-1B17-4EEB-8982-78C043788AB0}" type="presOf" srcId="{E8C02167-1764-43CE-B733-B5BEAC577777}" destId="{32E85401-3681-4DFC-BF83-D8FFFA7DEA0B}" srcOrd="0" destOrd="0" presId="urn:microsoft.com/office/officeart/2005/8/layout/cycle2"/>
    <dgm:cxn modelId="{1F10C87D-D0FD-4DCF-83C2-8559B50FDBCD}" type="presOf" srcId="{8D803B20-8B33-4505-8723-211A55E6E693}" destId="{9019654C-FA18-402F-931B-961DB8999FD5}" srcOrd="0" destOrd="0" presId="urn:microsoft.com/office/officeart/2005/8/layout/cycle2"/>
    <dgm:cxn modelId="{81693251-AA98-4C3A-A2E3-CD67E5DA3C23}" type="presOf" srcId="{72E26B6F-CE18-4283-9885-77E0519C7F3A}" destId="{5446271F-EBC4-4EEE-8949-B0CE69DFEF54}" srcOrd="0" destOrd="0" presId="urn:microsoft.com/office/officeart/2005/8/layout/cycle2"/>
    <dgm:cxn modelId="{BD648A46-064E-45F4-A2B3-058F8F94C01D}" srcId="{8216E002-E542-40FE-8838-4E0EA1C864A1}" destId="{72E26B6F-CE18-4283-9885-77E0519C7F3A}" srcOrd="2" destOrd="0" parTransId="{779C3FAD-9CAA-4873-B31D-83DBF5984A2B}" sibTransId="{2FC30017-D934-4D96-94B6-497FD76D540B}"/>
    <dgm:cxn modelId="{2015E352-60B1-4B21-ACE0-51711FF1786C}" srcId="{8216E002-E542-40FE-8838-4E0EA1C864A1}" destId="{C6C4065E-CE73-4679-B411-F0CFD3917EF0}" srcOrd="1" destOrd="0" parTransId="{094B2604-199A-4863-9778-95C8959297CE}" sibTransId="{A78FF579-C404-42CA-BAB9-885518AC6448}"/>
    <dgm:cxn modelId="{D242E528-FF9C-4121-9FAA-FF38B4C138C5}" type="presOf" srcId="{2FC30017-D934-4D96-94B6-497FD76D540B}" destId="{5B6FF02E-6F87-4504-805B-B362E9128FAD}" srcOrd="1" destOrd="0" presId="urn:microsoft.com/office/officeart/2005/8/layout/cycle2"/>
    <dgm:cxn modelId="{76AFBF28-A727-4F60-9248-A4729CABF9AD}" type="presOf" srcId="{E8C02167-1764-43CE-B733-B5BEAC577777}" destId="{234AD771-885C-4877-9D0B-1ABBEC944A0C}" srcOrd="1" destOrd="0" presId="urn:microsoft.com/office/officeart/2005/8/layout/cycle2"/>
    <dgm:cxn modelId="{CF16A9A0-C203-4CD4-9158-EBF9DD53975C}" type="presOf" srcId="{A78FF579-C404-42CA-BAB9-885518AC6448}" destId="{C8014055-F183-4570-A198-B3900ECD63EC}" srcOrd="1" destOrd="0" presId="urn:microsoft.com/office/officeart/2005/8/layout/cycle2"/>
    <dgm:cxn modelId="{9870568D-FE7E-4473-834C-3F03FC831A1B}" type="presOf" srcId="{F5EF5A90-93F4-4062-888F-02BED7D7D281}" destId="{69C087A9-B59F-480C-9746-132EA908025C}" srcOrd="0" destOrd="0" presId="urn:microsoft.com/office/officeart/2005/8/layout/cycle2"/>
    <dgm:cxn modelId="{F7C87710-BEEB-4875-B339-CF93215547D9}" type="presOf" srcId="{C6C4065E-CE73-4679-B411-F0CFD3917EF0}" destId="{E6A178EC-9D09-42A5-A78F-9597BD527BBC}" srcOrd="0" destOrd="0" presId="urn:microsoft.com/office/officeart/2005/8/layout/cycle2"/>
    <dgm:cxn modelId="{9016331C-0E0A-490A-82E8-A5D0FB64BFD7}" type="presOf" srcId="{2FC30017-D934-4D96-94B6-497FD76D540B}" destId="{9ADC6386-B305-469C-93B5-89B59A408DDF}" srcOrd="0" destOrd="0" presId="urn:microsoft.com/office/officeart/2005/8/layout/cycle2"/>
    <dgm:cxn modelId="{E40FD3BD-8BF0-4CB8-B4F1-C3695AE764DC}" type="presOf" srcId="{051395C6-6497-4941-A160-63CC6B45B9EC}" destId="{E790D80D-EB9C-4839-9C07-7FF465F728A4}" srcOrd="0" destOrd="0" presId="urn:microsoft.com/office/officeart/2005/8/layout/cycle2"/>
    <dgm:cxn modelId="{1AF7BADF-5538-4EE1-865B-D19A84C893D5}" type="presOf" srcId="{8D803B20-8B33-4505-8723-211A55E6E693}" destId="{06177CAC-0F6B-439D-AB8E-5BD0E2BAB5A3}" srcOrd="1" destOrd="0" presId="urn:microsoft.com/office/officeart/2005/8/layout/cycle2"/>
    <dgm:cxn modelId="{354FFAD2-4184-4962-849B-81267E1C439A}" type="presOf" srcId="{8216E002-E542-40FE-8838-4E0EA1C864A1}" destId="{2200B9C0-595D-45DB-9CC3-17616289B3A9}" srcOrd="0" destOrd="0" presId="urn:microsoft.com/office/officeart/2005/8/layout/cycle2"/>
    <dgm:cxn modelId="{C6EB48E0-A00D-4EC7-BE72-A0D6D15E074A}" type="presOf" srcId="{A78FF579-C404-42CA-BAB9-885518AC6448}" destId="{87D1C025-D1BC-49F8-B4DF-59110212A95D}" srcOrd="0" destOrd="0" presId="urn:microsoft.com/office/officeart/2005/8/layout/cycle2"/>
    <dgm:cxn modelId="{6A494E41-4AF4-4CD6-BFD9-054CE3C64F42}" type="presOf" srcId="{0CBEAFA8-BCC2-4B16-9A2A-C8EB5AE3EB30}" destId="{AF304DDB-0BB6-4F1A-A9B2-3199485F54AE}" srcOrd="1" destOrd="0" presId="urn:microsoft.com/office/officeart/2005/8/layout/cycle2"/>
    <dgm:cxn modelId="{468DE9CB-930B-45A2-8894-54AF184033C2}" srcId="{8216E002-E542-40FE-8838-4E0EA1C864A1}" destId="{C00A209A-6D71-4608-9E6B-7F70E09F832F}" srcOrd="0" destOrd="0" parTransId="{08BCEF76-5AFE-4EB9-80FD-6028D742CD06}" sibTransId="{0CBEAFA8-BCC2-4B16-9A2A-C8EB5AE3EB30}"/>
    <dgm:cxn modelId="{8E55251F-444E-4455-A6C1-8FD6D18EE6F2}" type="presParOf" srcId="{2200B9C0-595D-45DB-9CC3-17616289B3A9}" destId="{EC8A6055-6047-4139-85D1-03BD557A5ED3}" srcOrd="0" destOrd="0" presId="urn:microsoft.com/office/officeart/2005/8/layout/cycle2"/>
    <dgm:cxn modelId="{AE1FCDB6-6BC9-496C-B3AC-CC299AE2973F}" type="presParOf" srcId="{2200B9C0-595D-45DB-9CC3-17616289B3A9}" destId="{97AC60F0-CFE8-4F17-A4BA-A4E108645935}" srcOrd="1" destOrd="0" presId="urn:microsoft.com/office/officeart/2005/8/layout/cycle2"/>
    <dgm:cxn modelId="{A1001244-6825-456C-B476-EB5C5AEB7EDF}" type="presParOf" srcId="{97AC60F0-CFE8-4F17-A4BA-A4E108645935}" destId="{AF304DDB-0BB6-4F1A-A9B2-3199485F54AE}" srcOrd="0" destOrd="0" presId="urn:microsoft.com/office/officeart/2005/8/layout/cycle2"/>
    <dgm:cxn modelId="{276C7EE9-011B-4369-957F-6A2442C34BCA}" type="presParOf" srcId="{2200B9C0-595D-45DB-9CC3-17616289B3A9}" destId="{E6A178EC-9D09-42A5-A78F-9597BD527BBC}" srcOrd="2" destOrd="0" presId="urn:microsoft.com/office/officeart/2005/8/layout/cycle2"/>
    <dgm:cxn modelId="{9F03F84D-2686-4AF1-84AB-AF2FADD0FE66}" type="presParOf" srcId="{2200B9C0-595D-45DB-9CC3-17616289B3A9}" destId="{87D1C025-D1BC-49F8-B4DF-59110212A95D}" srcOrd="3" destOrd="0" presId="urn:microsoft.com/office/officeart/2005/8/layout/cycle2"/>
    <dgm:cxn modelId="{A7FB4870-57C4-4B87-8B4A-90DADA64E00B}" type="presParOf" srcId="{87D1C025-D1BC-49F8-B4DF-59110212A95D}" destId="{C8014055-F183-4570-A198-B3900ECD63EC}" srcOrd="0" destOrd="0" presId="urn:microsoft.com/office/officeart/2005/8/layout/cycle2"/>
    <dgm:cxn modelId="{C584199C-0C15-4B12-9A64-389B3220F734}" type="presParOf" srcId="{2200B9C0-595D-45DB-9CC3-17616289B3A9}" destId="{5446271F-EBC4-4EEE-8949-B0CE69DFEF54}" srcOrd="4" destOrd="0" presId="urn:microsoft.com/office/officeart/2005/8/layout/cycle2"/>
    <dgm:cxn modelId="{92A2429C-1A80-48A1-8C68-A3A4351F6430}" type="presParOf" srcId="{2200B9C0-595D-45DB-9CC3-17616289B3A9}" destId="{9ADC6386-B305-469C-93B5-89B59A408DDF}" srcOrd="5" destOrd="0" presId="urn:microsoft.com/office/officeart/2005/8/layout/cycle2"/>
    <dgm:cxn modelId="{512453C1-1122-4FFF-B2CF-60C033A1A7D9}" type="presParOf" srcId="{9ADC6386-B305-469C-93B5-89B59A408DDF}" destId="{5B6FF02E-6F87-4504-805B-B362E9128FAD}" srcOrd="0" destOrd="0" presId="urn:microsoft.com/office/officeart/2005/8/layout/cycle2"/>
    <dgm:cxn modelId="{CE1E596E-CB6A-4355-84F6-1A82FD03F9EB}" type="presParOf" srcId="{2200B9C0-595D-45DB-9CC3-17616289B3A9}" destId="{69C087A9-B59F-480C-9746-132EA908025C}" srcOrd="6" destOrd="0" presId="urn:microsoft.com/office/officeart/2005/8/layout/cycle2"/>
    <dgm:cxn modelId="{FD45B1CA-29C0-4504-8878-6230035400A4}" type="presParOf" srcId="{2200B9C0-595D-45DB-9CC3-17616289B3A9}" destId="{9019654C-FA18-402F-931B-961DB8999FD5}" srcOrd="7" destOrd="0" presId="urn:microsoft.com/office/officeart/2005/8/layout/cycle2"/>
    <dgm:cxn modelId="{A089A3F9-3D0D-4DAA-80EE-CD54F7DAA733}" type="presParOf" srcId="{9019654C-FA18-402F-931B-961DB8999FD5}" destId="{06177CAC-0F6B-439D-AB8E-5BD0E2BAB5A3}" srcOrd="0" destOrd="0" presId="urn:microsoft.com/office/officeart/2005/8/layout/cycle2"/>
    <dgm:cxn modelId="{99941E61-DC3C-496B-B882-0539324F6F34}" type="presParOf" srcId="{2200B9C0-595D-45DB-9CC3-17616289B3A9}" destId="{E790D80D-EB9C-4839-9C07-7FF465F728A4}" srcOrd="8" destOrd="0" presId="urn:microsoft.com/office/officeart/2005/8/layout/cycle2"/>
    <dgm:cxn modelId="{6B41F79B-9CC0-4874-B204-C7E98AEB552A}" type="presParOf" srcId="{2200B9C0-595D-45DB-9CC3-17616289B3A9}" destId="{32E85401-3681-4DFC-BF83-D8FFFA7DEA0B}" srcOrd="9" destOrd="0" presId="urn:microsoft.com/office/officeart/2005/8/layout/cycle2"/>
    <dgm:cxn modelId="{8098F243-A5D5-422F-83C6-E18255FE6789}" type="presParOf" srcId="{32E85401-3681-4DFC-BF83-D8FFFA7DEA0B}" destId="{234AD771-885C-4877-9D0B-1ABBEC944A0C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8A6055-6047-4139-85D1-03BD557A5ED3}">
      <dsp:nvSpPr>
        <dsp:cNvPr id="0" name=""/>
        <dsp:cNvSpPr/>
      </dsp:nvSpPr>
      <dsp:spPr>
        <a:xfrm>
          <a:off x="1973702" y="996"/>
          <a:ext cx="1089532" cy="10895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Identify</a:t>
          </a:r>
          <a:endParaRPr lang="en-GB" sz="1600" kern="1200" dirty="0"/>
        </a:p>
      </dsp:txBody>
      <dsp:txXfrm>
        <a:off x="2133260" y="160554"/>
        <a:ext cx="770416" cy="770416"/>
      </dsp:txXfrm>
    </dsp:sp>
    <dsp:sp modelId="{97AC60F0-CFE8-4F17-A4BA-A4E108645935}">
      <dsp:nvSpPr>
        <dsp:cNvPr id="0" name=""/>
        <dsp:cNvSpPr/>
      </dsp:nvSpPr>
      <dsp:spPr>
        <a:xfrm rot="2160000">
          <a:off x="3028863" y="838037"/>
          <a:ext cx="289895" cy="3677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>
        <a:off x="3037168" y="886021"/>
        <a:ext cx="202927" cy="220631"/>
      </dsp:txXfrm>
    </dsp:sp>
    <dsp:sp modelId="{E6A178EC-9D09-42A5-A78F-9597BD527BBC}">
      <dsp:nvSpPr>
        <dsp:cNvPr id="0" name=""/>
        <dsp:cNvSpPr/>
      </dsp:nvSpPr>
      <dsp:spPr>
        <a:xfrm>
          <a:off x="3297662" y="962909"/>
          <a:ext cx="1089532" cy="10895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Analyse</a:t>
          </a:r>
          <a:endParaRPr lang="en-GB" sz="1600" kern="1200" dirty="0"/>
        </a:p>
      </dsp:txBody>
      <dsp:txXfrm>
        <a:off x="3457220" y="1122467"/>
        <a:ext cx="770416" cy="770416"/>
      </dsp:txXfrm>
    </dsp:sp>
    <dsp:sp modelId="{87D1C025-D1BC-49F8-B4DF-59110212A95D}">
      <dsp:nvSpPr>
        <dsp:cNvPr id="0" name=""/>
        <dsp:cNvSpPr/>
      </dsp:nvSpPr>
      <dsp:spPr>
        <a:xfrm rot="6480000">
          <a:off x="3447163" y="2094218"/>
          <a:ext cx="289895" cy="3677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 rot="10800000">
        <a:off x="3504084" y="2126405"/>
        <a:ext cx="202927" cy="220631"/>
      </dsp:txXfrm>
    </dsp:sp>
    <dsp:sp modelId="{5446271F-EBC4-4EEE-8949-B0CE69DFEF54}">
      <dsp:nvSpPr>
        <dsp:cNvPr id="0" name=""/>
        <dsp:cNvSpPr/>
      </dsp:nvSpPr>
      <dsp:spPr>
        <a:xfrm>
          <a:off x="2791954" y="2519317"/>
          <a:ext cx="1089532" cy="10895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Design</a:t>
          </a:r>
          <a:endParaRPr lang="en-GB" sz="1600" kern="1200" dirty="0"/>
        </a:p>
      </dsp:txBody>
      <dsp:txXfrm>
        <a:off x="2951512" y="2678875"/>
        <a:ext cx="770416" cy="770416"/>
      </dsp:txXfrm>
    </dsp:sp>
    <dsp:sp modelId="{9ADC6386-B305-469C-93B5-89B59A408DDF}">
      <dsp:nvSpPr>
        <dsp:cNvPr id="0" name=""/>
        <dsp:cNvSpPr/>
      </dsp:nvSpPr>
      <dsp:spPr>
        <a:xfrm rot="10800000">
          <a:off x="2381726" y="2880225"/>
          <a:ext cx="289895" cy="3677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 rot="10800000">
        <a:off x="2468694" y="2953768"/>
        <a:ext cx="202927" cy="220631"/>
      </dsp:txXfrm>
    </dsp:sp>
    <dsp:sp modelId="{69C087A9-B59F-480C-9746-132EA908025C}">
      <dsp:nvSpPr>
        <dsp:cNvPr id="0" name=""/>
        <dsp:cNvSpPr/>
      </dsp:nvSpPr>
      <dsp:spPr>
        <a:xfrm>
          <a:off x="1155450" y="2519317"/>
          <a:ext cx="1089532" cy="10895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Execute</a:t>
          </a:r>
          <a:endParaRPr lang="en-GB" sz="1600" kern="1200" dirty="0"/>
        </a:p>
      </dsp:txBody>
      <dsp:txXfrm>
        <a:off x="1315008" y="2678875"/>
        <a:ext cx="770416" cy="770416"/>
      </dsp:txXfrm>
    </dsp:sp>
    <dsp:sp modelId="{9019654C-FA18-402F-931B-961DB8999FD5}">
      <dsp:nvSpPr>
        <dsp:cNvPr id="0" name=""/>
        <dsp:cNvSpPr/>
      </dsp:nvSpPr>
      <dsp:spPr>
        <a:xfrm rot="15120000">
          <a:off x="1304950" y="2109824"/>
          <a:ext cx="289895" cy="3677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 rot="10800000">
        <a:off x="1361871" y="2224723"/>
        <a:ext cx="202927" cy="220631"/>
      </dsp:txXfrm>
    </dsp:sp>
    <dsp:sp modelId="{E790D80D-EB9C-4839-9C07-7FF465F728A4}">
      <dsp:nvSpPr>
        <dsp:cNvPr id="0" name=""/>
        <dsp:cNvSpPr/>
      </dsp:nvSpPr>
      <dsp:spPr>
        <a:xfrm>
          <a:off x="649742" y="962909"/>
          <a:ext cx="1089532" cy="108953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600" kern="1200" dirty="0" smtClean="0"/>
            <a:t>Measure</a:t>
          </a:r>
          <a:endParaRPr lang="en-GB" sz="1600" kern="1200" dirty="0"/>
        </a:p>
      </dsp:txBody>
      <dsp:txXfrm>
        <a:off x="809300" y="1122467"/>
        <a:ext cx="770416" cy="770416"/>
      </dsp:txXfrm>
    </dsp:sp>
    <dsp:sp modelId="{32E85401-3681-4DFC-BF83-D8FFFA7DEA0B}">
      <dsp:nvSpPr>
        <dsp:cNvPr id="0" name=""/>
        <dsp:cNvSpPr/>
      </dsp:nvSpPr>
      <dsp:spPr>
        <a:xfrm rot="19440000">
          <a:off x="1704903" y="847683"/>
          <a:ext cx="289895" cy="36771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300" kern="1200"/>
        </a:p>
      </dsp:txBody>
      <dsp:txXfrm>
        <a:off x="1713208" y="946785"/>
        <a:ext cx="202927" cy="2206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8A6055-6047-4139-85D1-03BD557A5ED3}">
      <dsp:nvSpPr>
        <dsp:cNvPr id="0" name=""/>
        <dsp:cNvSpPr/>
      </dsp:nvSpPr>
      <dsp:spPr>
        <a:xfrm>
          <a:off x="1897227" y="260550"/>
          <a:ext cx="854716" cy="8547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Identify</a:t>
          </a:r>
          <a:endParaRPr lang="en-GB" sz="1200" kern="1200" dirty="0"/>
        </a:p>
      </dsp:txBody>
      <dsp:txXfrm>
        <a:off x="2022397" y="385720"/>
        <a:ext cx="604376" cy="604376"/>
      </dsp:txXfrm>
    </dsp:sp>
    <dsp:sp modelId="{97AC60F0-CFE8-4F17-A4BA-A4E108645935}">
      <dsp:nvSpPr>
        <dsp:cNvPr id="0" name=""/>
        <dsp:cNvSpPr/>
      </dsp:nvSpPr>
      <dsp:spPr>
        <a:xfrm rot="2046681">
          <a:off x="2846139" y="1059140"/>
          <a:ext cx="650967" cy="4050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0" kern="1200"/>
        </a:p>
      </dsp:txBody>
      <dsp:txXfrm>
        <a:off x="2856591" y="1106071"/>
        <a:ext cx="529466" cy="243002"/>
      </dsp:txXfrm>
    </dsp:sp>
    <dsp:sp modelId="{E6A178EC-9D09-42A5-A78F-9597BD527BBC}">
      <dsp:nvSpPr>
        <dsp:cNvPr id="0" name=""/>
        <dsp:cNvSpPr/>
      </dsp:nvSpPr>
      <dsp:spPr>
        <a:xfrm>
          <a:off x="3621810" y="1428679"/>
          <a:ext cx="854716" cy="8547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Analyse</a:t>
          </a:r>
          <a:endParaRPr lang="en-GB" sz="1200" kern="1200" dirty="0"/>
        </a:p>
      </dsp:txBody>
      <dsp:txXfrm>
        <a:off x="3746980" y="1553849"/>
        <a:ext cx="604376" cy="604376"/>
      </dsp:txXfrm>
    </dsp:sp>
    <dsp:sp modelId="{87D1C025-D1BC-49F8-B4DF-59110212A95D}">
      <dsp:nvSpPr>
        <dsp:cNvPr id="0" name=""/>
        <dsp:cNvSpPr/>
      </dsp:nvSpPr>
      <dsp:spPr>
        <a:xfrm rot="7034142">
          <a:off x="3392456" y="2441867"/>
          <a:ext cx="501885" cy="4050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0" kern="1200"/>
        </a:p>
      </dsp:txBody>
      <dsp:txXfrm rot="10800000">
        <a:off x="3481009" y="2468852"/>
        <a:ext cx="380384" cy="243002"/>
      </dsp:txXfrm>
    </dsp:sp>
    <dsp:sp modelId="{5446271F-EBC4-4EEE-8949-B0CE69DFEF54}">
      <dsp:nvSpPr>
        <dsp:cNvPr id="0" name=""/>
        <dsp:cNvSpPr/>
      </dsp:nvSpPr>
      <dsp:spPr>
        <a:xfrm>
          <a:off x="2797271" y="3030601"/>
          <a:ext cx="854716" cy="8547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Design</a:t>
          </a:r>
          <a:endParaRPr lang="en-GB" sz="1200" kern="1200" dirty="0"/>
        </a:p>
      </dsp:txBody>
      <dsp:txXfrm>
        <a:off x="2922441" y="3155771"/>
        <a:ext cx="604376" cy="604376"/>
      </dsp:txXfrm>
    </dsp:sp>
    <dsp:sp modelId="{9ADC6386-B305-469C-93B5-89B59A408DDF}">
      <dsp:nvSpPr>
        <dsp:cNvPr id="0" name=""/>
        <dsp:cNvSpPr/>
      </dsp:nvSpPr>
      <dsp:spPr>
        <a:xfrm rot="10800000">
          <a:off x="2088243" y="3255458"/>
          <a:ext cx="501046" cy="4050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0" kern="1200"/>
        </a:p>
      </dsp:txBody>
      <dsp:txXfrm rot="10800000">
        <a:off x="2209744" y="3336458"/>
        <a:ext cx="379545" cy="243002"/>
      </dsp:txXfrm>
    </dsp:sp>
    <dsp:sp modelId="{69C087A9-B59F-480C-9746-132EA908025C}">
      <dsp:nvSpPr>
        <dsp:cNvPr id="0" name=""/>
        <dsp:cNvSpPr/>
      </dsp:nvSpPr>
      <dsp:spPr>
        <a:xfrm>
          <a:off x="997183" y="3030601"/>
          <a:ext cx="854716" cy="8547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Execute</a:t>
          </a:r>
          <a:endParaRPr lang="en-GB" sz="1200" kern="1200" dirty="0"/>
        </a:p>
      </dsp:txBody>
      <dsp:txXfrm>
        <a:off x="1122353" y="3155771"/>
        <a:ext cx="604376" cy="604376"/>
      </dsp:txXfrm>
    </dsp:sp>
    <dsp:sp modelId="{9019654C-FA18-402F-931B-961DB8999FD5}">
      <dsp:nvSpPr>
        <dsp:cNvPr id="0" name=""/>
        <dsp:cNvSpPr/>
      </dsp:nvSpPr>
      <dsp:spPr>
        <a:xfrm rot="15120000">
          <a:off x="894705" y="2406764"/>
          <a:ext cx="508157" cy="4050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0" kern="1200"/>
        </a:p>
      </dsp:txBody>
      <dsp:txXfrm rot="10800000">
        <a:off x="974228" y="2545541"/>
        <a:ext cx="386656" cy="243002"/>
      </dsp:txXfrm>
    </dsp:sp>
    <dsp:sp modelId="{E790D80D-EB9C-4839-9C07-7FF465F728A4}">
      <dsp:nvSpPr>
        <dsp:cNvPr id="0" name=""/>
        <dsp:cNvSpPr/>
      </dsp:nvSpPr>
      <dsp:spPr>
        <a:xfrm>
          <a:off x="454341" y="1332032"/>
          <a:ext cx="827884" cy="82788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Measure</a:t>
          </a:r>
          <a:endParaRPr lang="en-GB" sz="1200" kern="1200" dirty="0"/>
        </a:p>
      </dsp:txBody>
      <dsp:txXfrm>
        <a:off x="575582" y="1453273"/>
        <a:ext cx="585402" cy="585402"/>
      </dsp:txXfrm>
    </dsp:sp>
    <dsp:sp modelId="{32E85401-3681-4DFC-BF83-D8FFFA7DEA0B}">
      <dsp:nvSpPr>
        <dsp:cNvPr id="0" name=""/>
        <dsp:cNvSpPr/>
      </dsp:nvSpPr>
      <dsp:spPr>
        <a:xfrm rot="19440000">
          <a:off x="1325294" y="1026836"/>
          <a:ext cx="508157" cy="4050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000" kern="1200"/>
        </a:p>
      </dsp:txBody>
      <dsp:txXfrm>
        <a:off x="1336896" y="1143544"/>
        <a:ext cx="386656" cy="2430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9D8062-1897-4DAB-A242-CB2BE2F25166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48A0D4-1F89-49CA-B226-1404C106BD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2689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dirty="0" smtClean="0"/>
              <a:t>Staff - </a:t>
            </a:r>
            <a:r>
              <a:rPr 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Calibri" pitchFamily="34" charset="0"/>
              </a:rPr>
              <a:t>– AT&amp;T assume only 40% of local staff available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GB" dirty="0" smtClean="0"/>
              <a:t>Buildings</a:t>
            </a:r>
            <a:r>
              <a:rPr lang="en-GB" baseline="0" dirty="0" smtClean="0"/>
              <a:t> - </a:t>
            </a:r>
            <a:r>
              <a:rPr 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Calibri" pitchFamily="34" charset="0"/>
              </a:rPr>
              <a:t>– Loss of data </a:t>
            </a:r>
            <a:r>
              <a:rPr lang="en-US" sz="1000" kern="1200" dirty="0" err="1" smtClean="0">
                <a:solidFill>
                  <a:schemeClr val="tx1"/>
                </a:solidFill>
                <a:latin typeface="+mn-lt"/>
                <a:ea typeface="+mn-ea"/>
                <a:cs typeface="Calibri" pitchFamily="34" charset="0"/>
              </a:rPr>
              <a:t>centres</a:t>
            </a:r>
            <a:r>
              <a:rPr 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Calibri" pitchFamily="34" charset="0"/>
              </a:rPr>
              <a:t>, switching capabilities, databases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Calibri" pitchFamily="34" charset="0"/>
              </a:rPr>
              <a:t>Network Equipment - </a:t>
            </a:r>
            <a:r>
              <a: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Calibri" pitchFamily="34" charset="0"/>
              </a:rPr>
              <a:t>–</a:t>
            </a:r>
            <a:r>
              <a:rPr lang="en-US" sz="800" kern="1200" dirty="0" err="1" smtClean="0">
                <a:solidFill>
                  <a:schemeClr val="tx1"/>
                </a:solidFill>
                <a:latin typeface="+mn-lt"/>
                <a:ea typeface="+mn-ea"/>
                <a:cs typeface="Calibri" pitchFamily="34" charset="0"/>
              </a:rPr>
              <a:t>cellsites</a:t>
            </a:r>
            <a:r>
              <a: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Calibri" pitchFamily="34" charset="0"/>
              </a:rPr>
              <a:t>, microwave, towers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000" kern="1200" dirty="0" smtClean="0">
                <a:solidFill>
                  <a:schemeClr val="tx1"/>
                </a:solidFill>
                <a:latin typeface="+mn-lt"/>
                <a:ea typeface="+mn-ea"/>
                <a:cs typeface="Calibri" pitchFamily="34" charset="0"/>
              </a:rPr>
              <a:t>Cables - </a:t>
            </a:r>
            <a:r>
              <a: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Calibri" pitchFamily="34" charset="0"/>
              </a:rPr>
              <a:t>– Optical </a:t>
            </a:r>
            <a:r>
              <a:rPr lang="en-US" sz="800" kern="1200" dirty="0" err="1" smtClean="0">
                <a:solidFill>
                  <a:schemeClr val="tx1"/>
                </a:solidFill>
                <a:latin typeface="+mn-lt"/>
                <a:ea typeface="+mn-ea"/>
                <a:cs typeface="Calibri" pitchFamily="34" charset="0"/>
              </a:rPr>
              <a:t>fibres</a:t>
            </a:r>
            <a:r>
              <a: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Calibri" pitchFamily="34" charset="0"/>
              </a:rPr>
              <a:t>, electrical cable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800" kern="1200" dirty="0" smtClean="0">
                <a:solidFill>
                  <a:schemeClr val="tx1"/>
                </a:solidFill>
                <a:latin typeface="+mn-lt"/>
                <a:ea typeface="+mn-ea"/>
                <a:cs typeface="Calibri" pitchFamily="34" charset="0"/>
              </a:rPr>
              <a:t>Network Congestion </a:t>
            </a:r>
            <a:r>
              <a:rPr lang="en-US" sz="800" kern="1200" baseline="0" dirty="0" smtClean="0">
                <a:solidFill>
                  <a:schemeClr val="tx1"/>
                </a:solidFill>
                <a:latin typeface="+mn-lt"/>
                <a:ea typeface="+mn-ea"/>
                <a:cs typeface="Calibri" pitchFamily="34" charset="0"/>
              </a:rPr>
              <a:t> - even more calls on a reduced network capacity</a:t>
            </a:r>
            <a:endParaRPr lang="en-US" sz="800" kern="1200" dirty="0" smtClean="0">
              <a:solidFill>
                <a:schemeClr val="tx1"/>
              </a:solidFill>
              <a:latin typeface="+mn-lt"/>
              <a:ea typeface="+mn-ea"/>
              <a:cs typeface="Calibri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000" b="0" dirty="0" smtClean="0">
                <a:solidFill>
                  <a:srgbClr val="2C3517"/>
                </a:solidFill>
                <a:latin typeface="+mn-lt"/>
                <a:cs typeface="Calibri" pitchFamily="34" charset="0"/>
              </a:rPr>
              <a:t>Access </a:t>
            </a:r>
            <a:r>
              <a:rPr lang="en-US" sz="1000" dirty="0" smtClean="0">
                <a:solidFill>
                  <a:srgbClr val="2C3517"/>
                </a:solidFill>
                <a:latin typeface="+mn-lt"/>
                <a:cs typeface="Calibri" pitchFamily="34" charset="0"/>
              </a:rPr>
              <a:t>– sites</a:t>
            </a:r>
            <a:r>
              <a:rPr lang="en-US" sz="1000" baseline="0" dirty="0" smtClean="0">
                <a:solidFill>
                  <a:srgbClr val="2C3517"/>
                </a:solidFill>
                <a:latin typeface="+mn-lt"/>
                <a:cs typeface="Calibri" pitchFamily="34" charset="0"/>
              </a:rPr>
              <a:t> can be covered in rubble or submerged (tsunami, typhoon)</a:t>
            </a:r>
            <a:endParaRPr lang="en-US" sz="1000" dirty="0" smtClean="0">
              <a:solidFill>
                <a:srgbClr val="2C3517"/>
              </a:solidFill>
              <a:latin typeface="+mn-lt"/>
              <a:cs typeface="Calibri" pitchFamily="34" charset="0"/>
            </a:endParaRPr>
          </a:p>
          <a:p>
            <a:pPr marL="171450" lvl="0" indent="-171450" eaLnBrk="0" hangingPunct="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1000" b="0" dirty="0" smtClean="0">
                <a:solidFill>
                  <a:srgbClr val="2C3517"/>
                </a:solidFill>
                <a:latin typeface="+mn-lt"/>
                <a:cs typeface="Calibri" pitchFamily="34" charset="0"/>
              </a:rPr>
              <a:t>Power</a:t>
            </a:r>
            <a:r>
              <a:rPr lang="en-US" sz="1000" dirty="0" smtClean="0">
                <a:solidFill>
                  <a:srgbClr val="2C3517"/>
                </a:solidFill>
                <a:latin typeface="+mn-lt"/>
                <a:cs typeface="Calibri" pitchFamily="34" charset="0"/>
              </a:rPr>
              <a:t> – national grid often affected</a:t>
            </a:r>
          </a:p>
          <a:p>
            <a:pPr marL="171450" lvl="0" indent="-171450" eaLnBrk="0" hangingPunct="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1000" b="0" dirty="0" smtClean="0">
                <a:solidFill>
                  <a:srgbClr val="2C3517"/>
                </a:solidFill>
                <a:latin typeface="+mn-lt"/>
                <a:cs typeface="Calibri" pitchFamily="34" charset="0"/>
              </a:rPr>
              <a:t>Fuel</a:t>
            </a:r>
            <a:r>
              <a:rPr lang="en-US" sz="1000" dirty="0" smtClean="0">
                <a:solidFill>
                  <a:srgbClr val="2C3517"/>
                </a:solidFill>
                <a:latin typeface="+mn-lt"/>
                <a:cs typeface="Calibri" pitchFamily="34" charset="0"/>
              </a:rPr>
              <a:t> – generators, depleted fuel stockpiles</a:t>
            </a:r>
          </a:p>
          <a:p>
            <a:pPr marL="171450" lvl="0" indent="-171450" eaLnBrk="0" hangingPunct="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1000" dirty="0" smtClean="0">
                <a:solidFill>
                  <a:srgbClr val="2C3517"/>
                </a:solidFill>
                <a:latin typeface="+mn-lt"/>
                <a:cs typeface="Calibri" pitchFamily="34" charset="0"/>
              </a:rPr>
              <a:t>Transport &amp;</a:t>
            </a:r>
            <a:r>
              <a:rPr lang="en-US" sz="1000" baseline="0" dirty="0" smtClean="0">
                <a:solidFill>
                  <a:srgbClr val="2C3517"/>
                </a:solidFill>
                <a:latin typeface="+mn-lt"/>
                <a:cs typeface="Calibri" pitchFamily="34" charset="0"/>
              </a:rPr>
              <a:t> logistics – roads blocked, reduced numbers of vehicles, helicopters required </a:t>
            </a:r>
            <a:r>
              <a:rPr lang="en-US" sz="1000" baseline="0" dirty="0" err="1" smtClean="0">
                <a:solidFill>
                  <a:srgbClr val="2C3517"/>
                </a:solidFill>
                <a:latin typeface="+mn-lt"/>
                <a:cs typeface="Calibri" pitchFamily="34" charset="0"/>
              </a:rPr>
              <a:t>etc</a:t>
            </a:r>
            <a:endParaRPr lang="en-US" sz="1000" baseline="0" dirty="0" smtClean="0">
              <a:solidFill>
                <a:srgbClr val="2C3517"/>
              </a:solidFill>
              <a:latin typeface="+mn-lt"/>
              <a:cs typeface="Calibri" pitchFamily="34" charset="0"/>
            </a:endParaRPr>
          </a:p>
          <a:p>
            <a:pPr marL="171450" lvl="0" indent="-171450" eaLnBrk="0" hangingPunct="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sz="1000" baseline="0" dirty="0" smtClean="0">
                <a:solidFill>
                  <a:srgbClr val="2C3517"/>
                </a:solidFill>
                <a:latin typeface="+mn-lt"/>
                <a:cs typeface="Calibri" pitchFamily="34" charset="0"/>
              </a:rPr>
              <a:t>Human </a:t>
            </a:r>
            <a:r>
              <a:rPr lang="en-US" sz="1000" baseline="0" dirty="0" err="1" smtClean="0">
                <a:solidFill>
                  <a:srgbClr val="2C3517"/>
                </a:solidFill>
                <a:latin typeface="+mn-lt"/>
                <a:cs typeface="Calibri" pitchFamily="34" charset="0"/>
              </a:rPr>
              <a:t>Behaviour</a:t>
            </a:r>
            <a:r>
              <a:rPr lang="en-US" sz="1000" baseline="0" dirty="0" smtClean="0">
                <a:solidFill>
                  <a:srgbClr val="2C3517"/>
                </a:solidFill>
                <a:latin typeface="+mn-lt"/>
                <a:cs typeface="Calibri" pitchFamily="34" charset="0"/>
              </a:rPr>
              <a:t> – can be erratic after a disaster and may also be a vulnerability</a:t>
            </a:r>
            <a:endParaRPr lang="en-US" sz="1000" dirty="0" smtClean="0">
              <a:solidFill>
                <a:srgbClr val="2C3517"/>
              </a:solidFill>
              <a:latin typeface="+mn-lt"/>
              <a:cs typeface="Calibri" pitchFamily="34" charset="0"/>
            </a:endParaRPr>
          </a:p>
          <a:p>
            <a:pPr marL="171450" lvl="0" indent="-171450" eaLnBrk="0" hangingPunct="0">
              <a:spcBef>
                <a:spcPts val="1200"/>
              </a:spcBef>
              <a:buFont typeface="Arial" pitchFamily="34" charset="0"/>
              <a:buChar char="•"/>
              <a:defRPr/>
            </a:pPr>
            <a:endParaRPr lang="en-US" sz="1000" dirty="0" smtClean="0">
              <a:solidFill>
                <a:srgbClr val="2C3517"/>
              </a:solidFill>
              <a:latin typeface="+mn-lt"/>
              <a:cs typeface="Calibri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kern="1200" dirty="0" smtClean="0">
              <a:solidFill>
                <a:schemeClr val="tx1"/>
              </a:solidFill>
              <a:latin typeface="+mn-lt"/>
              <a:ea typeface="+mn-ea"/>
              <a:cs typeface="Calibri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8A0D4-1F89-49CA-B226-1404C106BDB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645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DHS PS-Prep =</a:t>
            </a:r>
            <a:r>
              <a:rPr lang="en-GB" baseline="0" dirty="0" smtClean="0"/>
              <a:t> </a:t>
            </a:r>
            <a:r>
              <a:rPr lang="en-GB" dirty="0" err="1" smtClean="0"/>
              <a:t>Dept</a:t>
            </a:r>
            <a:r>
              <a:rPr lang="en-GB" dirty="0" smtClean="0"/>
              <a:t> of Homeland Security</a:t>
            </a:r>
            <a:r>
              <a:rPr lang="en-GB" baseline="0" dirty="0" smtClean="0"/>
              <a:t> (DHS) Private Sector Preparedness </a:t>
            </a:r>
          </a:p>
          <a:p>
            <a:endParaRPr lang="en-GB" baseline="0" dirty="0" smtClean="0"/>
          </a:p>
          <a:p>
            <a:r>
              <a:rPr lang="en-GB" baseline="0" dirty="0" smtClean="0"/>
              <a:t>FEMA (Federal Emergency Management Agency) is the well known agency (see on jackets in TV and movies </a:t>
            </a:r>
            <a:r>
              <a:rPr lang="en-GB" baseline="0" dirty="0" err="1" smtClean="0"/>
              <a:t>etc</a:t>
            </a:r>
            <a:r>
              <a:rPr lang="en-GB" baseline="0" dirty="0" smtClean="0"/>
              <a:t>) that sits in the DHS and runs the response </a:t>
            </a:r>
          </a:p>
          <a:p>
            <a:r>
              <a:rPr lang="en-GB" baseline="0" dirty="0" smtClean="0"/>
              <a:t>Side of homeland security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8A0D4-1F89-49CA-B226-1404C106BDB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4608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Top Left – Steel</a:t>
            </a:r>
            <a:r>
              <a:rPr lang="en-GB" baseline="0" dirty="0" smtClean="0"/>
              <a:t> Bracing to reduce lateral force impact on building during EQ vibrations – Hospital in California</a:t>
            </a:r>
          </a:p>
          <a:p>
            <a:r>
              <a:rPr lang="en-GB" baseline="0" dirty="0" smtClean="0"/>
              <a:t>Top Right – Non-secured equipment in switching site in Turkey after an EQ – non-NEBS compliant at the time</a:t>
            </a:r>
          </a:p>
          <a:p>
            <a:r>
              <a:rPr lang="en-GB" baseline="0" dirty="0" smtClean="0"/>
              <a:t>Bottom – The addition of rubber isolation bearings to building foundations to reduce vibration amplitude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8A0D4-1F89-49CA-B226-1404C106BDB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1353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SPOF – Single Point of Failure</a:t>
            </a:r>
          </a:p>
          <a:p>
            <a:endParaRPr lang="en-GB" dirty="0" smtClean="0"/>
          </a:p>
          <a:p>
            <a:r>
              <a:rPr lang="en-GB" dirty="0" smtClean="0"/>
              <a:t>Need for certification – Should a</a:t>
            </a:r>
            <a:r>
              <a:rPr lang="en-GB" baseline="0" dirty="0" smtClean="0"/>
              <a:t> standard be followed…..adds structure, good for reputation, attracts new business, reduces insurance premiums</a:t>
            </a:r>
          </a:p>
          <a:p>
            <a:endParaRPr lang="en-GB" dirty="0" smtClean="0"/>
          </a:p>
          <a:p>
            <a:r>
              <a:rPr lang="en-GB" dirty="0" smtClean="0"/>
              <a:t>CXO Buy-In:</a:t>
            </a:r>
            <a:r>
              <a:rPr lang="en-GB" baseline="0" dirty="0" smtClean="0"/>
              <a:t> </a:t>
            </a:r>
            <a:r>
              <a:rPr lang="en-GB" dirty="0" smtClean="0"/>
              <a:t>necessary to get the whole</a:t>
            </a:r>
            <a:r>
              <a:rPr lang="en-GB" baseline="0" dirty="0" smtClean="0"/>
              <a:t> business involved…..this is very cross-functional and not just technical or network ops</a:t>
            </a:r>
            <a:endParaRPr lang="en-GB" dirty="0" smtClean="0"/>
          </a:p>
          <a:p>
            <a:r>
              <a:rPr lang="en-GB" dirty="0" smtClean="0"/>
              <a:t>MBCO – Minimum Business Continuity Objective……%age X of service Y to have recovered</a:t>
            </a:r>
          </a:p>
          <a:p>
            <a:r>
              <a:rPr lang="en-GB" dirty="0" smtClean="0"/>
              <a:t>RTO – Recovery Time Objective……..the time allowed for</a:t>
            </a:r>
            <a:r>
              <a:rPr lang="en-GB" baseline="0" dirty="0" smtClean="0"/>
              <a:t> the MBCO</a:t>
            </a:r>
          </a:p>
          <a:p>
            <a:r>
              <a:rPr lang="en-GB" baseline="0" dirty="0" smtClean="0"/>
              <a:t>i.e.   </a:t>
            </a:r>
            <a:r>
              <a:rPr lang="en-GB" i="1" baseline="0" dirty="0" smtClean="0"/>
              <a:t>Have 95% of text messages reaching their destination within 24 hours of disaster impact</a:t>
            </a:r>
          </a:p>
          <a:p>
            <a:endParaRPr lang="en-GB" baseline="0" dirty="0" smtClean="0"/>
          </a:p>
          <a:p>
            <a:r>
              <a:rPr lang="en-GB" baseline="0" dirty="0" smtClean="0"/>
              <a:t>Disaster Simulations and Training – both of these are necessary to achieve a good standard generally but also a requirement for any disaster preparedness and </a:t>
            </a:r>
            <a:r>
              <a:rPr lang="en-GB" baseline="0" smtClean="0"/>
              <a:t>response certification</a:t>
            </a:r>
          </a:p>
          <a:p>
            <a:endParaRPr lang="en-GB" baseline="0" dirty="0" smtClean="0"/>
          </a:p>
          <a:p>
            <a:r>
              <a:rPr lang="en-GB" baseline="0" dirty="0" smtClean="0"/>
              <a:t>Resource Location – refers to both staff and mobile fleet of network kit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8A0D4-1F89-49CA-B226-1404C106BDB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5989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546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900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8649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841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670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01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2899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0011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663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0733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539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7674A-C8DF-4B72-85F0-E8FA51EC751C}" type="datetimeFigureOut">
              <a:rPr lang="en-GB" smtClean="0"/>
              <a:t>10/09/2014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06A1D-7BF1-404F-AA8A-2099E76876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722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67"/>
          <a:stretch>
            <a:fillRect/>
          </a:stretch>
        </p:blipFill>
        <p:spPr bwMode="auto">
          <a:xfrm>
            <a:off x="4572000" y="-14288"/>
            <a:ext cx="4572000" cy="687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AutoShape 5"/>
          <p:cNvSpPr>
            <a:spLocks/>
          </p:cNvSpPr>
          <p:nvPr/>
        </p:nvSpPr>
        <p:spPr bwMode="auto">
          <a:xfrm>
            <a:off x="251520" y="346544"/>
            <a:ext cx="4176464" cy="199169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algn="ctr">
              <a:buClr>
                <a:srgbClr val="6B6C6E"/>
              </a:buClr>
              <a:defRPr/>
            </a:pPr>
            <a:r>
              <a:rPr lang="en-US" sz="3200" b="1" dirty="0" smtClean="0">
                <a:solidFill>
                  <a:srgbClr val="4E7891"/>
                </a:solidFill>
                <a:latin typeface="Arial" charset="0"/>
                <a:ea typeface="ＭＳ Ｐゴシック" charset="0"/>
                <a:cs typeface="Arial" charset="0"/>
                <a:sym typeface="Arial" charset="0"/>
              </a:rPr>
              <a:t>Business Continuity and Technical Resilience of Operators</a:t>
            </a:r>
            <a:endParaRPr lang="en-US" sz="2000" dirty="0">
              <a:solidFill>
                <a:srgbClr val="4E7891"/>
              </a:solidFill>
              <a:latin typeface="Calibri" charset="0"/>
              <a:ea typeface="ＭＳ Ｐゴシック" charset="0"/>
              <a:cs typeface="Calibri" charset="0"/>
              <a:sym typeface="Calibri" charset="0"/>
            </a:endParaRPr>
          </a:p>
        </p:txBody>
      </p:sp>
      <p:pic>
        <p:nvPicPr>
          <p:cNvPr id="6" name="Picture 9" descr="gsma_dis_res_cmyk_rev.ep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44080"/>
            <a:ext cx="1429643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234430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/>
          <p:cNvSpPr>
            <a:spLocks/>
          </p:cNvSpPr>
          <p:nvPr/>
        </p:nvSpPr>
        <p:spPr bwMode="auto">
          <a:xfrm>
            <a:off x="242888" y="400050"/>
            <a:ext cx="6429375" cy="6057900"/>
          </a:xfrm>
          <a:custGeom>
            <a:avLst/>
            <a:gdLst>
              <a:gd name="T0" fmla="*/ 3321050 w 21600"/>
              <a:gd name="T1" fmla="*/ 339725 h 21600"/>
              <a:gd name="T2" fmla="*/ 3321050 w 21600"/>
              <a:gd name="T3" fmla="*/ 339725 h 21600"/>
              <a:gd name="T4" fmla="*/ 3321050 w 21600"/>
              <a:gd name="T5" fmla="*/ 339725 h 21600"/>
              <a:gd name="T6" fmla="*/ 3321050 w 21600"/>
              <a:gd name="T7" fmla="*/ 33972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3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Business Continuity Lifecycle </a:t>
            </a:r>
          </a:p>
          <a:p>
            <a:pPr>
              <a:defRPr/>
            </a:pPr>
            <a:r>
              <a:rPr lang="en-US" sz="3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 </a:t>
            </a:r>
            <a:endParaRPr lang="en-US" sz="2400" dirty="0">
              <a:solidFill>
                <a:srgbClr val="4E7891"/>
              </a:solidFill>
              <a:ea typeface="MS PGothic" charset="0"/>
              <a:cs typeface="MS PGothic" charset="0"/>
              <a:sym typeface="Calibri" charset="0"/>
            </a:endParaRPr>
          </a:p>
        </p:txBody>
      </p:sp>
      <p:sp>
        <p:nvSpPr>
          <p:cNvPr id="11267" name="AutoShape 2"/>
          <p:cNvSpPr>
            <a:spLocks/>
          </p:cNvSpPr>
          <p:nvPr/>
        </p:nvSpPr>
        <p:spPr bwMode="auto">
          <a:xfrm>
            <a:off x="6929437" y="0"/>
            <a:ext cx="2214563" cy="68580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4E7891"/>
          </a:solidFill>
          <a:ln w="9525" cap="flat" cmpd="sng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en-GB"/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642353492"/>
              </p:ext>
            </p:extLst>
          </p:nvPr>
        </p:nvGraphicFramePr>
        <p:xfrm>
          <a:off x="975223" y="997881"/>
          <a:ext cx="5036938" cy="36098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AutoShape 5"/>
          <p:cNvSpPr>
            <a:spLocks/>
          </p:cNvSpPr>
          <p:nvPr/>
        </p:nvSpPr>
        <p:spPr bwMode="auto">
          <a:xfrm>
            <a:off x="246533" y="4549130"/>
            <a:ext cx="4469483" cy="2308870"/>
          </a:xfrm>
          <a:custGeom>
            <a:avLst/>
            <a:gdLst>
              <a:gd name="T0" fmla="*/ 3321050 w 21600"/>
              <a:gd name="T1" fmla="*/ 339725 h 21600"/>
              <a:gd name="T2" fmla="*/ 3321050 w 21600"/>
              <a:gd name="T3" fmla="*/ 339725 h 21600"/>
              <a:gd name="T4" fmla="*/ 3321050 w 21600"/>
              <a:gd name="T5" fmla="*/ 339725 h 21600"/>
              <a:gd name="T6" fmla="*/ 3321050 w 21600"/>
              <a:gd name="T7" fmla="*/ 33972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/>
        </p:spPr>
        <p:txBody>
          <a:bodyPr lIns="0" tIns="0" rIns="0" bIns="0"/>
          <a:lstStyle/>
          <a:p>
            <a:pPr>
              <a:defRPr/>
            </a:pPr>
            <a:endParaRPr lang="en-US" sz="2000" b="1" dirty="0" smtClean="0">
              <a:solidFill>
                <a:srgbClr val="4E7891"/>
              </a:solidFill>
              <a:latin typeface="+mj-lt"/>
              <a:ea typeface="MS PGothic" charset="0"/>
              <a:cs typeface="MS PGothic" charset="0"/>
              <a:sym typeface="Calibri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2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Identify – Find the Risk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2000" b="1" dirty="0" err="1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Analyse</a:t>
            </a:r>
            <a:r>
              <a:rPr lang="en-US" sz="2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 – </a:t>
            </a:r>
            <a:r>
              <a:rPr lang="en-US" sz="2000" b="1" dirty="0" err="1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Analyse</a:t>
            </a:r>
            <a:r>
              <a:rPr lang="en-US" sz="2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 the Impact 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2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Design – Select </a:t>
            </a:r>
            <a:r>
              <a:rPr lang="en-US" sz="2000" b="1" dirty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s</a:t>
            </a:r>
            <a:r>
              <a:rPr lang="en-US" sz="2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trategy to Mitigate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2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Execute – Put into Practice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2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Measure – Test &amp; Learn</a:t>
            </a:r>
          </a:p>
          <a:p>
            <a:pPr>
              <a:defRPr/>
            </a:pPr>
            <a:r>
              <a:rPr lang="en-US" sz="3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 </a:t>
            </a:r>
            <a:endParaRPr lang="en-US" sz="2400" dirty="0">
              <a:solidFill>
                <a:srgbClr val="4E7891"/>
              </a:solidFill>
              <a:ea typeface="MS PGothic" charset="0"/>
              <a:cs typeface="MS PGothic" charset="0"/>
              <a:sym typeface="Calibri" charset="0"/>
            </a:endParaRPr>
          </a:p>
        </p:txBody>
      </p:sp>
      <p:sp>
        <p:nvSpPr>
          <p:cNvPr id="3" name="Right Brace 2"/>
          <p:cNvSpPr/>
          <p:nvPr/>
        </p:nvSpPr>
        <p:spPr>
          <a:xfrm>
            <a:off x="3995936" y="4797152"/>
            <a:ext cx="936104" cy="1660798"/>
          </a:xfrm>
          <a:prstGeom prst="righ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AutoShape 5"/>
          <p:cNvSpPr>
            <a:spLocks/>
          </p:cNvSpPr>
          <p:nvPr/>
        </p:nvSpPr>
        <p:spPr bwMode="auto">
          <a:xfrm>
            <a:off x="5220073" y="4473116"/>
            <a:ext cx="1584176" cy="2308870"/>
          </a:xfrm>
          <a:custGeom>
            <a:avLst/>
            <a:gdLst>
              <a:gd name="T0" fmla="*/ 3321050 w 21600"/>
              <a:gd name="T1" fmla="*/ 339725 h 21600"/>
              <a:gd name="T2" fmla="*/ 3321050 w 21600"/>
              <a:gd name="T3" fmla="*/ 339725 h 21600"/>
              <a:gd name="T4" fmla="*/ 3321050 w 21600"/>
              <a:gd name="T5" fmla="*/ 339725 h 21600"/>
              <a:gd name="T6" fmla="*/ 3321050 w 21600"/>
              <a:gd name="T7" fmla="*/ 33972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/>
        </p:spPr>
        <p:txBody>
          <a:bodyPr lIns="0" tIns="0" rIns="0" bIns="0"/>
          <a:lstStyle/>
          <a:p>
            <a:pPr>
              <a:defRPr/>
            </a:pPr>
            <a:endParaRPr lang="en-US" sz="2000" b="1" dirty="0" smtClean="0">
              <a:solidFill>
                <a:srgbClr val="4E7891"/>
              </a:solidFill>
              <a:latin typeface="+mj-lt"/>
              <a:ea typeface="MS PGothic" charset="0"/>
              <a:cs typeface="MS PGothic" charset="0"/>
              <a:sym typeface="Calibri" charset="0"/>
            </a:endParaRPr>
          </a:p>
          <a:p>
            <a:pPr>
              <a:defRPr/>
            </a:pPr>
            <a:endParaRPr lang="en-US" sz="2000" b="1" dirty="0" smtClean="0">
              <a:solidFill>
                <a:srgbClr val="4E7891"/>
              </a:solidFill>
              <a:latin typeface="+mj-lt"/>
              <a:ea typeface="MS PGothic" charset="0"/>
              <a:cs typeface="MS PGothic" charset="0"/>
              <a:sym typeface="Calibri" charset="0"/>
            </a:endParaRPr>
          </a:p>
          <a:p>
            <a:pPr>
              <a:defRPr/>
            </a:pPr>
            <a:r>
              <a:rPr lang="en-US" sz="2000" b="1" dirty="0" smtClean="0">
                <a:solidFill>
                  <a:srgbClr val="FF0000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For an MNO the technology plays a role in each part</a:t>
            </a:r>
          </a:p>
        </p:txBody>
      </p:sp>
      <p:pic>
        <p:nvPicPr>
          <p:cNvPr id="9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639" y="260648"/>
            <a:ext cx="1834158" cy="856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02207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/>
          <p:cNvSpPr>
            <a:spLocks/>
          </p:cNvSpPr>
          <p:nvPr/>
        </p:nvSpPr>
        <p:spPr bwMode="auto">
          <a:xfrm>
            <a:off x="242888" y="400050"/>
            <a:ext cx="6429375" cy="6057900"/>
          </a:xfrm>
          <a:custGeom>
            <a:avLst/>
            <a:gdLst>
              <a:gd name="T0" fmla="*/ 3321050 w 21600"/>
              <a:gd name="T1" fmla="*/ 339725 h 21600"/>
              <a:gd name="T2" fmla="*/ 3321050 w 21600"/>
              <a:gd name="T3" fmla="*/ 339725 h 21600"/>
              <a:gd name="T4" fmla="*/ 3321050 w 21600"/>
              <a:gd name="T5" fmla="*/ 339725 h 21600"/>
              <a:gd name="T6" fmla="*/ 3321050 w 21600"/>
              <a:gd name="T7" fmla="*/ 33972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3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Technical Resilience</a:t>
            </a:r>
          </a:p>
          <a:p>
            <a:pPr>
              <a:defRPr/>
            </a:pPr>
            <a:r>
              <a:rPr lang="en-US" sz="3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 </a:t>
            </a:r>
            <a:endParaRPr lang="en-US" sz="2400" dirty="0">
              <a:solidFill>
                <a:srgbClr val="4E7891"/>
              </a:solidFill>
              <a:ea typeface="MS PGothic" charset="0"/>
              <a:cs typeface="MS PGothic" charset="0"/>
              <a:sym typeface="Calibri" charset="0"/>
            </a:endParaRPr>
          </a:p>
        </p:txBody>
      </p:sp>
      <p:sp>
        <p:nvSpPr>
          <p:cNvPr id="11267" name="AutoShape 2"/>
          <p:cNvSpPr>
            <a:spLocks/>
          </p:cNvSpPr>
          <p:nvPr/>
        </p:nvSpPr>
        <p:spPr bwMode="auto">
          <a:xfrm>
            <a:off x="6929437" y="0"/>
            <a:ext cx="2214563" cy="68580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4E7891"/>
          </a:solidFill>
          <a:ln w="9525" cap="flat" cmpd="sng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en-GB"/>
          </a:p>
        </p:txBody>
      </p:sp>
      <p:pic>
        <p:nvPicPr>
          <p:cNvPr id="1126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634" y="115491"/>
            <a:ext cx="1834158" cy="11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ounded Rectangle 19"/>
          <p:cNvSpPr/>
          <p:nvPr/>
        </p:nvSpPr>
        <p:spPr>
          <a:xfrm>
            <a:off x="312763" y="2831672"/>
            <a:ext cx="1652516" cy="749808"/>
          </a:xfrm>
          <a:prstGeom prst="roundRect">
            <a:avLst>
              <a:gd name="adj" fmla="val 855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tx1"/>
                </a:solidFill>
                <a:latin typeface="+mj-lt"/>
              </a:rPr>
              <a:t>Analyse</a:t>
            </a:r>
            <a:endParaRPr lang="en-US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312763" y="3851922"/>
            <a:ext cx="1652516" cy="749808"/>
          </a:xfrm>
          <a:prstGeom prst="roundRect">
            <a:avLst>
              <a:gd name="adj" fmla="val 9526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+mj-lt"/>
              </a:rPr>
              <a:t>Design</a:t>
            </a:r>
            <a:endParaRPr lang="en-US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312763" y="4872172"/>
            <a:ext cx="1652516" cy="749808"/>
          </a:xfrm>
          <a:prstGeom prst="roundRect">
            <a:avLst>
              <a:gd name="adj" fmla="val 12694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+mj-lt"/>
              </a:rPr>
              <a:t>Execute</a:t>
            </a:r>
            <a:endParaRPr lang="en-US" sz="1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312763" y="5892422"/>
            <a:ext cx="1652516" cy="749808"/>
          </a:xfrm>
          <a:prstGeom prst="roundRect">
            <a:avLst>
              <a:gd name="adj" fmla="val 11311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+mj-lt"/>
              </a:rPr>
              <a:t>Measure</a:t>
            </a:r>
            <a:endParaRPr lang="en-US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12763" y="1815152"/>
            <a:ext cx="1652516" cy="746078"/>
          </a:xfrm>
          <a:prstGeom prst="roundRect">
            <a:avLst>
              <a:gd name="adj" fmla="val 9778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+mj-lt"/>
              </a:rPr>
              <a:t>Identify</a:t>
            </a:r>
            <a:endParaRPr lang="en-US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57398" y="1314568"/>
            <a:ext cx="4530823" cy="374571"/>
          </a:xfrm>
          <a:prstGeom prst="round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FFFF"/>
                </a:solidFill>
              </a:rPr>
              <a:t>Role of Operator Technology in BCM Cycle</a:t>
            </a:r>
            <a:endParaRPr lang="en-US" sz="1600" b="1" dirty="0">
              <a:solidFill>
                <a:srgbClr val="FFFFFF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2045768" y="1784671"/>
            <a:ext cx="4542456" cy="867089"/>
          </a:xfrm>
          <a:prstGeom prst="roundRect">
            <a:avLst>
              <a:gd name="adj" fmla="val 9778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Font typeface="Arial" pitchFamily="34" charset="0"/>
              <a:buChar char="•"/>
            </a:pPr>
            <a:r>
              <a:rPr lang="fr-CA" sz="1400" b="1" dirty="0" smtClean="0"/>
              <a:t>  </a:t>
            </a:r>
            <a:r>
              <a:rPr lang="fr-CA" sz="1600" b="1" dirty="0" err="1" smtClean="0"/>
              <a:t>Which</a:t>
            </a:r>
            <a:r>
              <a:rPr lang="fr-CA" sz="1600" b="1" dirty="0" smtClean="0"/>
              <a:t> </a:t>
            </a:r>
            <a:r>
              <a:rPr lang="fr-CA" sz="1600" b="1" dirty="0" err="1" smtClean="0"/>
              <a:t>equipment</a:t>
            </a:r>
            <a:r>
              <a:rPr lang="fr-CA" sz="1600" b="1" dirty="0" smtClean="0"/>
              <a:t> &amp; infrastructure </a:t>
            </a:r>
            <a:r>
              <a:rPr lang="fr-CA" sz="1600" b="1" dirty="0" err="1" smtClean="0"/>
              <a:t>is</a:t>
            </a:r>
            <a:r>
              <a:rPr lang="fr-CA" sz="1600" b="1" dirty="0" smtClean="0"/>
              <a:t> </a:t>
            </a:r>
            <a:r>
              <a:rPr lang="fr-CA" sz="1600" b="1" dirty="0" err="1" smtClean="0"/>
              <a:t>vulnerable</a:t>
            </a:r>
            <a:r>
              <a:rPr lang="fr-CA" sz="1600" b="1" dirty="0" smtClean="0"/>
              <a:t>?</a:t>
            </a:r>
            <a:endParaRPr lang="en-GB" sz="1600" b="1" dirty="0" smtClean="0"/>
          </a:p>
          <a:p>
            <a:pPr lvl="0">
              <a:buFont typeface="Arial" pitchFamily="34" charset="0"/>
              <a:buChar char="•"/>
            </a:pPr>
            <a:r>
              <a:rPr lang="en-US" sz="1600" b="1" dirty="0" smtClean="0"/>
              <a:t>  Which disaster is part of the risk profile?</a:t>
            </a:r>
          </a:p>
          <a:p>
            <a:pPr lvl="0">
              <a:buFont typeface="Arial" pitchFamily="34" charset="0"/>
              <a:buChar char="•"/>
            </a:pPr>
            <a:r>
              <a:rPr lang="en-US" sz="1600" b="1" dirty="0"/>
              <a:t> </a:t>
            </a:r>
            <a:r>
              <a:rPr lang="en-US" sz="1600" b="1" dirty="0" smtClean="0"/>
              <a:t> How would this affect operations &amp; revenues?</a:t>
            </a:r>
            <a:endParaRPr lang="en-GB" sz="1600" b="1" dirty="0"/>
          </a:p>
        </p:txBody>
      </p:sp>
      <p:sp>
        <p:nvSpPr>
          <p:cNvPr id="27" name="Rounded Rectangle 26"/>
          <p:cNvSpPr/>
          <p:nvPr/>
        </p:nvSpPr>
        <p:spPr>
          <a:xfrm>
            <a:off x="2067538" y="2786157"/>
            <a:ext cx="4520685" cy="867089"/>
          </a:xfrm>
          <a:prstGeom prst="roundRect">
            <a:avLst>
              <a:gd name="adj" fmla="val 9778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Font typeface="Arial" pitchFamily="34" charset="0"/>
              <a:buChar char="•"/>
            </a:pPr>
            <a:r>
              <a:rPr lang="en-US" sz="1600" b="1" dirty="0" smtClean="0"/>
              <a:t>  Run simulations with different scenarios </a:t>
            </a:r>
          </a:p>
          <a:p>
            <a:pPr lvl="0">
              <a:buFont typeface="Arial" pitchFamily="34" charset="0"/>
              <a:buChar char="•"/>
            </a:pPr>
            <a:r>
              <a:rPr lang="en-US" sz="1600" b="1" dirty="0"/>
              <a:t> </a:t>
            </a:r>
            <a:r>
              <a:rPr lang="en-US" sz="1600" b="1" dirty="0" smtClean="0"/>
              <a:t> Map the results of each</a:t>
            </a:r>
          </a:p>
          <a:p>
            <a:pPr lvl="0">
              <a:buFont typeface="Arial" pitchFamily="34" charset="0"/>
              <a:buChar char="•"/>
            </a:pPr>
            <a:r>
              <a:rPr lang="en-GB" sz="1600" b="1" dirty="0" smtClean="0">
                <a:solidFill>
                  <a:schemeClr val="bg1"/>
                </a:solidFill>
              </a:rPr>
              <a:t>  Staff key resource and may not be available </a:t>
            </a:r>
            <a:endParaRPr lang="en-GB" sz="1600" b="1" dirty="0">
              <a:solidFill>
                <a:schemeClr val="bg1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2050121" y="3800705"/>
            <a:ext cx="4538101" cy="867089"/>
          </a:xfrm>
          <a:prstGeom prst="roundRect">
            <a:avLst>
              <a:gd name="adj" fmla="val 9778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Font typeface="Arial" pitchFamily="34" charset="0"/>
              <a:buChar char="•"/>
            </a:pPr>
            <a:r>
              <a:rPr lang="en-US" sz="1600" b="1" dirty="0" smtClean="0"/>
              <a:t>  </a:t>
            </a:r>
            <a:r>
              <a:rPr lang="en-US" sz="1600" b="1" dirty="0" smtClean="0">
                <a:solidFill>
                  <a:schemeClr val="bg1"/>
                </a:solidFill>
              </a:rPr>
              <a:t>Tower Placement and Design</a:t>
            </a:r>
          </a:p>
          <a:p>
            <a:pPr lvl="0">
              <a:buFont typeface="Arial" pitchFamily="34" charset="0"/>
              <a:buChar char="•"/>
            </a:pPr>
            <a:r>
              <a:rPr lang="en-US" sz="1600" b="1" dirty="0" smtClean="0"/>
              <a:t>  Building Codes for Switching </a:t>
            </a:r>
            <a:r>
              <a:rPr lang="en-US" sz="1600" b="1" dirty="0" err="1" smtClean="0"/>
              <a:t>Centres</a:t>
            </a:r>
            <a:endParaRPr lang="en-US" sz="1600" b="1" dirty="0" smtClean="0"/>
          </a:p>
          <a:p>
            <a:pPr lvl="0">
              <a:buFont typeface="Arial" pitchFamily="34" charset="0"/>
              <a:buChar char="•"/>
            </a:pPr>
            <a:r>
              <a:rPr lang="en-US" sz="1600" b="1" dirty="0"/>
              <a:t> </a:t>
            </a:r>
            <a:r>
              <a:rPr lang="en-US" sz="1600" b="1" dirty="0" smtClean="0"/>
              <a:t> Redundant Backhaul Network Design</a:t>
            </a:r>
            <a:endParaRPr lang="en-GB" sz="1600" b="1" dirty="0"/>
          </a:p>
        </p:txBody>
      </p:sp>
      <p:sp>
        <p:nvSpPr>
          <p:cNvPr id="29" name="Rounded Rectangle 28"/>
          <p:cNvSpPr/>
          <p:nvPr/>
        </p:nvSpPr>
        <p:spPr>
          <a:xfrm>
            <a:off x="2045768" y="4828316"/>
            <a:ext cx="4542454" cy="867089"/>
          </a:xfrm>
          <a:prstGeom prst="roundRect">
            <a:avLst>
              <a:gd name="adj" fmla="val 9778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Font typeface="Arial" pitchFamily="34" charset="0"/>
              <a:buChar char="•"/>
            </a:pPr>
            <a:r>
              <a:rPr lang="en-US" sz="1600" b="1" dirty="0" smtClean="0"/>
              <a:t>   </a:t>
            </a:r>
            <a:r>
              <a:rPr lang="fr-CA" sz="1600" b="1" dirty="0" smtClean="0"/>
              <a:t>Upgrade </a:t>
            </a:r>
            <a:r>
              <a:rPr lang="fr-CA" sz="1600" b="1" dirty="0" err="1" smtClean="0"/>
              <a:t>redundancy</a:t>
            </a:r>
            <a:r>
              <a:rPr lang="fr-CA" sz="1600" b="1" dirty="0" smtClean="0"/>
              <a:t> and </a:t>
            </a:r>
            <a:r>
              <a:rPr lang="fr-CA" sz="1600" b="1" dirty="0" err="1" smtClean="0"/>
              <a:t>fail</a:t>
            </a:r>
            <a:r>
              <a:rPr lang="fr-CA" sz="1600" b="1" dirty="0" smtClean="0"/>
              <a:t>-over plans</a:t>
            </a:r>
            <a:endParaRPr lang="en-GB" sz="1600" b="1" dirty="0" smtClean="0"/>
          </a:p>
          <a:p>
            <a:pPr>
              <a:buFont typeface="Arial" pitchFamily="34" charset="0"/>
              <a:buChar char="•"/>
            </a:pPr>
            <a:r>
              <a:rPr lang="en-US" sz="1600" b="1" dirty="0" smtClean="0"/>
              <a:t>   Improve the resilience of key sites </a:t>
            </a:r>
          </a:p>
          <a:p>
            <a:pPr>
              <a:buFont typeface="Arial" pitchFamily="34" charset="0"/>
              <a:buChar char="•"/>
            </a:pPr>
            <a:r>
              <a:rPr lang="en-US" sz="1600" b="1" dirty="0"/>
              <a:t> </a:t>
            </a:r>
            <a:r>
              <a:rPr lang="en-US" sz="1600" b="1" dirty="0" smtClean="0"/>
              <a:t>  Establish a company wide education for BCM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067540" y="5803676"/>
            <a:ext cx="4520684" cy="867089"/>
          </a:xfrm>
          <a:prstGeom prst="roundRect">
            <a:avLst>
              <a:gd name="adj" fmla="val 9778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sz="1600" b="1" dirty="0" smtClean="0"/>
          </a:p>
          <a:p>
            <a:pPr lvl="0"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bg1"/>
                </a:solidFill>
              </a:rPr>
              <a:t>   Feedback the results into the plan</a:t>
            </a:r>
          </a:p>
          <a:p>
            <a:pPr lvl="0">
              <a:buFont typeface="Arial" pitchFamily="34" charset="0"/>
              <a:buChar char="•"/>
            </a:pPr>
            <a:r>
              <a:rPr lang="en-US" sz="1600" b="1" dirty="0" smtClean="0"/>
              <a:t>   Ensure BCM staff are trained regularly </a:t>
            </a:r>
            <a:endParaRPr lang="en-GB" sz="1600" b="1" dirty="0" smtClean="0">
              <a:solidFill>
                <a:schemeClr val="bg1"/>
              </a:solidFill>
            </a:endParaRPr>
          </a:p>
          <a:p>
            <a:pPr lvl="0"/>
            <a:r>
              <a:rPr lang="en-US" sz="1400" dirty="0" smtClean="0"/>
              <a:t> </a:t>
            </a:r>
            <a:endParaRPr lang="en-GB" sz="1400" dirty="0" smtClean="0"/>
          </a:p>
        </p:txBody>
      </p:sp>
      <p:pic>
        <p:nvPicPr>
          <p:cNvPr id="1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639" y="260648"/>
            <a:ext cx="1834158" cy="856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02207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/>
          <p:cNvSpPr>
            <a:spLocks/>
          </p:cNvSpPr>
          <p:nvPr/>
        </p:nvSpPr>
        <p:spPr bwMode="auto">
          <a:xfrm>
            <a:off x="242888" y="400050"/>
            <a:ext cx="6429375" cy="6057900"/>
          </a:xfrm>
          <a:custGeom>
            <a:avLst/>
            <a:gdLst>
              <a:gd name="T0" fmla="*/ 3321050 w 21600"/>
              <a:gd name="T1" fmla="*/ 339725 h 21600"/>
              <a:gd name="T2" fmla="*/ 3321050 w 21600"/>
              <a:gd name="T3" fmla="*/ 339725 h 21600"/>
              <a:gd name="T4" fmla="*/ 3321050 w 21600"/>
              <a:gd name="T5" fmla="*/ 339725 h 21600"/>
              <a:gd name="T6" fmla="*/ 3321050 w 21600"/>
              <a:gd name="T7" fmla="*/ 33972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3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Operator Vulnerabilities</a:t>
            </a:r>
          </a:p>
          <a:p>
            <a:pPr>
              <a:defRPr/>
            </a:pPr>
            <a:r>
              <a:rPr lang="en-US" sz="3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 </a:t>
            </a:r>
            <a:endParaRPr lang="en-US" sz="2400" dirty="0">
              <a:solidFill>
                <a:srgbClr val="4E7891"/>
              </a:solidFill>
              <a:ea typeface="MS PGothic" charset="0"/>
              <a:cs typeface="MS PGothic" charset="0"/>
              <a:sym typeface="Calibri" charset="0"/>
            </a:endParaRPr>
          </a:p>
        </p:txBody>
      </p:sp>
      <p:sp>
        <p:nvSpPr>
          <p:cNvPr id="11267" name="AutoShape 2"/>
          <p:cNvSpPr>
            <a:spLocks/>
          </p:cNvSpPr>
          <p:nvPr/>
        </p:nvSpPr>
        <p:spPr bwMode="auto">
          <a:xfrm>
            <a:off x="6929437" y="0"/>
            <a:ext cx="2214563" cy="68580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4E7891"/>
          </a:solidFill>
          <a:ln w="9525" cap="flat" cmpd="sng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en-GB"/>
          </a:p>
        </p:txBody>
      </p:sp>
      <p:pic>
        <p:nvPicPr>
          <p:cNvPr id="11268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634" y="115491"/>
            <a:ext cx="1834158" cy="11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84289" y="1628800"/>
            <a:ext cx="2963574" cy="216024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lIns="45720" rIns="45720"/>
          <a:lstStyle/>
          <a:p>
            <a:pPr marL="287338" indent="-287338" eaLnBrk="0" hangingPunct="0">
              <a:spcBef>
                <a:spcPts val="1200"/>
              </a:spcBef>
              <a:buFont typeface="+mj-lt"/>
              <a:buAutoNum type="arabicPeriod"/>
              <a:defRPr/>
            </a:pPr>
            <a:r>
              <a:rPr lang="en-US" b="1" dirty="0" smtClean="0">
                <a:latin typeface="+mj-lt"/>
                <a:cs typeface="Calibri" pitchFamily="34" charset="0"/>
              </a:rPr>
              <a:t>Staff </a:t>
            </a:r>
          </a:p>
          <a:p>
            <a:pPr marL="287338" indent="-287338" eaLnBrk="0" hangingPunct="0">
              <a:spcBef>
                <a:spcPts val="1200"/>
              </a:spcBef>
              <a:buFont typeface="+mj-lt"/>
              <a:buAutoNum type="arabicPeriod"/>
              <a:defRPr/>
            </a:pPr>
            <a:r>
              <a:rPr lang="en-US" b="1" dirty="0" smtClean="0">
                <a:latin typeface="+mj-lt"/>
                <a:cs typeface="Calibri" pitchFamily="34" charset="0"/>
              </a:rPr>
              <a:t>Buildings</a:t>
            </a:r>
            <a:r>
              <a:rPr lang="en-US" dirty="0" smtClean="0">
                <a:latin typeface="+mj-lt"/>
                <a:cs typeface="Calibri" pitchFamily="34" charset="0"/>
              </a:rPr>
              <a:t> </a:t>
            </a:r>
          </a:p>
          <a:p>
            <a:pPr marL="287338" indent="-287338" eaLnBrk="0" hangingPunct="0">
              <a:spcBef>
                <a:spcPts val="1200"/>
              </a:spcBef>
              <a:buFont typeface="+mj-lt"/>
              <a:buAutoNum type="arabicPeriod"/>
              <a:defRPr/>
            </a:pPr>
            <a:r>
              <a:rPr lang="en-US" b="1" dirty="0" smtClean="0">
                <a:latin typeface="+mj-lt"/>
                <a:cs typeface="Calibri" pitchFamily="34" charset="0"/>
              </a:rPr>
              <a:t>Network Equipment  </a:t>
            </a:r>
          </a:p>
          <a:p>
            <a:pPr marL="287338" indent="-287338" eaLnBrk="0" hangingPunct="0">
              <a:spcBef>
                <a:spcPts val="1200"/>
              </a:spcBef>
              <a:buFont typeface="+mj-lt"/>
              <a:buAutoNum type="arabicPeriod"/>
              <a:defRPr/>
            </a:pPr>
            <a:r>
              <a:rPr lang="en-US" b="1" dirty="0" smtClean="0">
                <a:latin typeface="+mj-lt"/>
                <a:cs typeface="Calibri" pitchFamily="34" charset="0"/>
              </a:rPr>
              <a:t>Cables</a:t>
            </a:r>
          </a:p>
          <a:p>
            <a:pPr marL="287338" indent="-287338" eaLnBrk="0" hangingPunct="0">
              <a:spcBef>
                <a:spcPts val="1200"/>
              </a:spcBef>
              <a:buFont typeface="+mj-lt"/>
              <a:buAutoNum type="arabicPeriod"/>
              <a:defRPr/>
            </a:pPr>
            <a:r>
              <a:rPr lang="en-US" b="1" dirty="0" smtClean="0">
                <a:latin typeface="+mj-lt"/>
                <a:cs typeface="Calibri" pitchFamily="34" charset="0"/>
              </a:rPr>
              <a:t>Network congestion</a:t>
            </a:r>
            <a:endParaRPr lang="en-US" dirty="0" smtClean="0">
              <a:latin typeface="+mj-lt"/>
              <a:cs typeface="Calibri" pitchFamily="34" charset="0"/>
            </a:endParaRPr>
          </a:p>
        </p:txBody>
      </p:sp>
      <p:sp>
        <p:nvSpPr>
          <p:cNvPr id="6" name="Pentagon 77"/>
          <p:cNvSpPr>
            <a:spLocks noChangeArrowheads="1"/>
          </p:cNvSpPr>
          <p:nvPr/>
        </p:nvSpPr>
        <p:spPr bwMode="auto">
          <a:xfrm>
            <a:off x="384288" y="980729"/>
            <a:ext cx="2963575" cy="648071"/>
          </a:xfrm>
          <a:prstGeom prst="homePlate">
            <a:avLst>
              <a:gd name="adj" fmla="val 0"/>
            </a:avLst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lIns="45720" rIns="45720" anchor="ctr"/>
          <a:lstStyle/>
          <a:p>
            <a:pPr lvl="0" algn="ctr" eaLnBrk="0" hangingPunct="0">
              <a:spcBef>
                <a:spcPts val="0"/>
              </a:spcBef>
            </a:pPr>
            <a:r>
              <a:rPr lang="en-US" sz="2000" b="1" dirty="0" smtClean="0">
                <a:latin typeface="Calibri"/>
                <a:cs typeface="Calibri" pitchFamily="34" charset="0"/>
              </a:rPr>
              <a:t>Internal Vulnerabilities</a:t>
            </a:r>
            <a:endParaRPr lang="en-US" sz="2000" dirty="0">
              <a:latin typeface="Calibri"/>
              <a:cs typeface="Calibri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516856" y="1648342"/>
            <a:ext cx="2999359" cy="214069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lIns="45720" rIns="45720"/>
          <a:lstStyle/>
          <a:p>
            <a:pPr marL="287338" lvl="0" indent="-287338" eaLnBrk="0" hangingPunct="0">
              <a:spcBef>
                <a:spcPts val="1200"/>
              </a:spcBef>
              <a:buFont typeface="+mj-lt"/>
              <a:buAutoNum type="arabicPeriod"/>
              <a:defRPr/>
            </a:pPr>
            <a:r>
              <a:rPr lang="en-US" b="1" dirty="0" smtClean="0">
                <a:solidFill>
                  <a:srgbClr val="2C3517"/>
                </a:solidFill>
                <a:latin typeface="Calibri"/>
                <a:cs typeface="Calibri" pitchFamily="34" charset="0"/>
              </a:rPr>
              <a:t>Access to sites</a:t>
            </a:r>
            <a:r>
              <a:rPr lang="en-US" dirty="0" smtClean="0">
                <a:solidFill>
                  <a:srgbClr val="2C3517"/>
                </a:solidFill>
                <a:latin typeface="Calibri"/>
                <a:cs typeface="Calibri" pitchFamily="34" charset="0"/>
              </a:rPr>
              <a:t> </a:t>
            </a:r>
          </a:p>
          <a:p>
            <a:pPr marL="287338" lvl="0" indent="-287338" eaLnBrk="0" hangingPunct="0">
              <a:spcBef>
                <a:spcPts val="1200"/>
              </a:spcBef>
              <a:buFont typeface="+mj-lt"/>
              <a:buAutoNum type="arabicPeriod"/>
              <a:defRPr/>
            </a:pPr>
            <a:r>
              <a:rPr lang="en-US" b="1" dirty="0" smtClean="0">
                <a:solidFill>
                  <a:srgbClr val="2C3517"/>
                </a:solidFill>
                <a:latin typeface="Calibri"/>
                <a:cs typeface="Calibri" pitchFamily="34" charset="0"/>
              </a:rPr>
              <a:t>Power</a:t>
            </a:r>
            <a:r>
              <a:rPr lang="en-US" dirty="0" smtClean="0">
                <a:solidFill>
                  <a:srgbClr val="2C3517"/>
                </a:solidFill>
                <a:latin typeface="Calibri"/>
                <a:cs typeface="Calibri" pitchFamily="34" charset="0"/>
              </a:rPr>
              <a:t> </a:t>
            </a:r>
          </a:p>
          <a:p>
            <a:pPr marL="287338" lvl="0" indent="-287338" eaLnBrk="0" hangingPunct="0">
              <a:spcBef>
                <a:spcPts val="1200"/>
              </a:spcBef>
              <a:buFont typeface="+mj-lt"/>
              <a:buAutoNum type="arabicPeriod"/>
              <a:defRPr/>
            </a:pPr>
            <a:r>
              <a:rPr lang="en-US" b="1" dirty="0" smtClean="0">
                <a:solidFill>
                  <a:srgbClr val="2C3517"/>
                </a:solidFill>
                <a:latin typeface="Calibri"/>
                <a:cs typeface="Calibri" pitchFamily="34" charset="0"/>
              </a:rPr>
              <a:t>Fuel</a:t>
            </a:r>
            <a:r>
              <a:rPr lang="en-US" dirty="0" smtClean="0">
                <a:solidFill>
                  <a:srgbClr val="2C3517"/>
                </a:solidFill>
                <a:latin typeface="Calibri"/>
                <a:cs typeface="Calibri" pitchFamily="34" charset="0"/>
              </a:rPr>
              <a:t> </a:t>
            </a:r>
          </a:p>
          <a:p>
            <a:pPr marL="287338" lvl="0" indent="-287338" eaLnBrk="0" hangingPunct="0">
              <a:spcBef>
                <a:spcPts val="1200"/>
              </a:spcBef>
              <a:buFont typeface="+mj-lt"/>
              <a:buAutoNum type="arabicPeriod"/>
              <a:defRPr/>
            </a:pPr>
            <a:r>
              <a:rPr lang="en-US" b="1" dirty="0" smtClean="0">
                <a:solidFill>
                  <a:srgbClr val="2C3517"/>
                </a:solidFill>
                <a:latin typeface="Calibri"/>
                <a:cs typeface="Calibri" pitchFamily="34" charset="0"/>
              </a:rPr>
              <a:t>Transport &amp; Logistics</a:t>
            </a:r>
          </a:p>
          <a:p>
            <a:pPr marL="287338" lvl="0" indent="-287338" eaLnBrk="0" hangingPunct="0">
              <a:spcBef>
                <a:spcPts val="1200"/>
              </a:spcBef>
              <a:buFont typeface="+mj-lt"/>
              <a:buAutoNum type="arabicPeriod"/>
              <a:defRPr/>
            </a:pPr>
            <a:r>
              <a:rPr lang="en-US" b="1" dirty="0" smtClean="0">
                <a:solidFill>
                  <a:srgbClr val="2C3517"/>
                </a:solidFill>
                <a:latin typeface="Calibri"/>
                <a:cs typeface="Calibri" pitchFamily="34" charset="0"/>
              </a:rPr>
              <a:t>Human </a:t>
            </a:r>
            <a:r>
              <a:rPr lang="en-US" b="1" dirty="0" err="1">
                <a:solidFill>
                  <a:srgbClr val="2C3517"/>
                </a:solidFill>
                <a:latin typeface="Calibri"/>
                <a:cs typeface="Calibri" pitchFamily="34" charset="0"/>
              </a:rPr>
              <a:t>B</a:t>
            </a:r>
            <a:r>
              <a:rPr lang="en-US" b="1" dirty="0" err="1" smtClean="0">
                <a:solidFill>
                  <a:srgbClr val="2C3517"/>
                </a:solidFill>
                <a:latin typeface="Calibri"/>
                <a:cs typeface="Calibri" pitchFamily="34" charset="0"/>
              </a:rPr>
              <a:t>ehaviour</a:t>
            </a:r>
            <a:r>
              <a:rPr lang="en-US" b="1" dirty="0" smtClean="0">
                <a:solidFill>
                  <a:srgbClr val="2C3517"/>
                </a:solidFill>
                <a:latin typeface="Calibri"/>
                <a:cs typeface="Calibri" pitchFamily="34" charset="0"/>
              </a:rPr>
              <a:t>  </a:t>
            </a:r>
          </a:p>
          <a:p>
            <a:pPr marL="287338" lvl="0" indent="-287338" eaLnBrk="0" hangingPunct="0">
              <a:spcBef>
                <a:spcPts val="1200"/>
              </a:spcBef>
              <a:buFont typeface="+mj-lt"/>
              <a:buAutoNum type="arabicPeriod"/>
              <a:defRPr/>
            </a:pPr>
            <a:endParaRPr lang="en-US" dirty="0" smtClean="0">
              <a:solidFill>
                <a:srgbClr val="2C3517"/>
              </a:solidFill>
              <a:latin typeface="Calibri"/>
              <a:cs typeface="Calibri" pitchFamily="34" charset="0"/>
            </a:endParaRPr>
          </a:p>
        </p:txBody>
      </p:sp>
      <p:sp>
        <p:nvSpPr>
          <p:cNvPr id="9" name="Pentagon 77"/>
          <p:cNvSpPr>
            <a:spLocks noChangeArrowheads="1"/>
          </p:cNvSpPr>
          <p:nvPr/>
        </p:nvSpPr>
        <p:spPr bwMode="auto">
          <a:xfrm>
            <a:off x="3516857" y="978817"/>
            <a:ext cx="2999358" cy="669525"/>
          </a:xfrm>
          <a:prstGeom prst="homePlate">
            <a:avLst>
              <a:gd name="adj" fmla="val 1620"/>
            </a:avLst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lIns="45720" rIns="45720" anchor="ctr"/>
          <a:lstStyle/>
          <a:p>
            <a:pPr lvl="0" algn="ctr" eaLnBrk="0" hangingPunct="0">
              <a:spcBef>
                <a:spcPts val="0"/>
              </a:spcBef>
            </a:pPr>
            <a:r>
              <a:rPr lang="en-US" sz="2000" b="1" dirty="0" smtClean="0">
                <a:latin typeface="Calibri"/>
                <a:cs typeface="Calibri" pitchFamily="34" charset="0"/>
              </a:rPr>
              <a:t>External Vulnerabilities</a:t>
            </a:r>
            <a:endParaRPr lang="en-US" sz="2000" dirty="0" smtClean="0">
              <a:latin typeface="Calibri"/>
              <a:cs typeface="Calibri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89" y="3933056"/>
            <a:ext cx="2963574" cy="26459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576" y="3933056"/>
            <a:ext cx="3058639" cy="2645914"/>
          </a:xfrm>
          <a:prstGeom prst="rect">
            <a:avLst/>
          </a:prstGeom>
        </p:spPr>
      </p:pic>
      <p:pic>
        <p:nvPicPr>
          <p:cNvPr id="11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639" y="260648"/>
            <a:ext cx="1834158" cy="856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02207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/>
          <p:cNvSpPr>
            <a:spLocks/>
          </p:cNvSpPr>
          <p:nvPr/>
        </p:nvSpPr>
        <p:spPr bwMode="auto">
          <a:xfrm>
            <a:off x="242888" y="400050"/>
            <a:ext cx="6429375" cy="6057900"/>
          </a:xfrm>
          <a:custGeom>
            <a:avLst/>
            <a:gdLst>
              <a:gd name="T0" fmla="*/ 3321050 w 21600"/>
              <a:gd name="T1" fmla="*/ 339725 h 21600"/>
              <a:gd name="T2" fmla="*/ 3321050 w 21600"/>
              <a:gd name="T3" fmla="*/ 339725 h 21600"/>
              <a:gd name="T4" fmla="*/ 3321050 w 21600"/>
              <a:gd name="T5" fmla="*/ 339725 h 21600"/>
              <a:gd name="T6" fmla="*/ 3321050 w 21600"/>
              <a:gd name="T7" fmla="*/ 33972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3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 </a:t>
            </a:r>
            <a:endParaRPr lang="en-US" sz="2400" dirty="0">
              <a:solidFill>
                <a:srgbClr val="4E7891"/>
              </a:solidFill>
              <a:ea typeface="MS PGothic" charset="0"/>
              <a:cs typeface="MS PGothic" charset="0"/>
              <a:sym typeface="Calibri" charset="0"/>
            </a:endParaRPr>
          </a:p>
        </p:txBody>
      </p:sp>
      <p:sp>
        <p:nvSpPr>
          <p:cNvPr id="11267" name="AutoShape 2"/>
          <p:cNvSpPr>
            <a:spLocks/>
          </p:cNvSpPr>
          <p:nvPr/>
        </p:nvSpPr>
        <p:spPr bwMode="auto">
          <a:xfrm>
            <a:off x="6929437" y="0"/>
            <a:ext cx="2214563" cy="68580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4E7891"/>
          </a:solidFill>
          <a:ln w="9525" cap="flat" cmpd="sng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en-GB"/>
          </a:p>
        </p:txBody>
      </p:sp>
      <p:pic>
        <p:nvPicPr>
          <p:cNvPr id="11268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634" y="115491"/>
            <a:ext cx="1834158" cy="11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5"/>
          <p:cNvSpPr>
            <a:spLocks/>
          </p:cNvSpPr>
          <p:nvPr/>
        </p:nvSpPr>
        <p:spPr bwMode="auto">
          <a:xfrm>
            <a:off x="302169" y="400050"/>
            <a:ext cx="6429375" cy="6057900"/>
          </a:xfrm>
          <a:custGeom>
            <a:avLst/>
            <a:gdLst>
              <a:gd name="T0" fmla="*/ 3321050 w 21600"/>
              <a:gd name="T1" fmla="*/ 339725 h 21600"/>
              <a:gd name="T2" fmla="*/ 3321050 w 21600"/>
              <a:gd name="T3" fmla="*/ 339725 h 21600"/>
              <a:gd name="T4" fmla="*/ 3321050 w 21600"/>
              <a:gd name="T5" fmla="*/ 339725 h 21600"/>
              <a:gd name="T6" fmla="*/ 3321050 w 21600"/>
              <a:gd name="T7" fmla="*/ 33972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3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Standards for MNOs</a:t>
            </a:r>
          </a:p>
          <a:p>
            <a:pPr>
              <a:defRPr/>
            </a:pPr>
            <a:endParaRPr lang="en-US" sz="3000" b="1" dirty="0">
              <a:solidFill>
                <a:srgbClr val="4E7891"/>
              </a:solidFill>
              <a:latin typeface="+mj-lt"/>
              <a:ea typeface="MS PGothic" charset="0"/>
              <a:cs typeface="MS PGothic" charset="0"/>
              <a:sym typeface="Calibri" charset="0"/>
            </a:endParaRPr>
          </a:p>
          <a:p>
            <a:pPr>
              <a:defRPr/>
            </a:pPr>
            <a:endParaRPr lang="en-US" sz="3000" b="1" dirty="0" smtClean="0">
              <a:solidFill>
                <a:srgbClr val="4E7891"/>
              </a:solidFill>
              <a:latin typeface="+mj-lt"/>
              <a:ea typeface="MS PGothic" charset="0"/>
              <a:cs typeface="MS PGothic" charset="0"/>
              <a:sym typeface="Calibri" charset="0"/>
            </a:endParaRPr>
          </a:p>
          <a:p>
            <a:pPr>
              <a:defRPr/>
            </a:pPr>
            <a:r>
              <a:rPr lang="en-US" sz="3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 </a:t>
            </a:r>
            <a:endParaRPr lang="en-US" sz="2400" dirty="0">
              <a:solidFill>
                <a:srgbClr val="4E7891"/>
              </a:solidFill>
              <a:ea typeface="MS PGothic" charset="0"/>
              <a:cs typeface="MS PGothic" charset="0"/>
              <a:sym typeface="Calibri" charset="0"/>
            </a:endParaRPr>
          </a:p>
        </p:txBody>
      </p:sp>
      <p:sp>
        <p:nvSpPr>
          <p:cNvPr id="8" name="AutoShape 5"/>
          <p:cNvSpPr>
            <a:spLocks/>
          </p:cNvSpPr>
          <p:nvPr/>
        </p:nvSpPr>
        <p:spPr bwMode="auto">
          <a:xfrm>
            <a:off x="242888" y="400050"/>
            <a:ext cx="6429375" cy="6057900"/>
          </a:xfrm>
          <a:custGeom>
            <a:avLst/>
            <a:gdLst>
              <a:gd name="T0" fmla="*/ 3321050 w 21600"/>
              <a:gd name="T1" fmla="*/ 339725 h 21600"/>
              <a:gd name="T2" fmla="*/ 3321050 w 21600"/>
              <a:gd name="T3" fmla="*/ 339725 h 21600"/>
              <a:gd name="T4" fmla="*/ 3321050 w 21600"/>
              <a:gd name="T5" fmla="*/ 339725 h 21600"/>
              <a:gd name="T6" fmla="*/ 3321050 w 21600"/>
              <a:gd name="T7" fmla="*/ 33972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3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 </a:t>
            </a:r>
            <a:endParaRPr lang="en-US" sz="2400" dirty="0">
              <a:solidFill>
                <a:srgbClr val="4E7891"/>
              </a:solidFill>
              <a:ea typeface="MS PGothic" charset="0"/>
              <a:cs typeface="MS PGothic" charset="0"/>
              <a:sym typeface="Calibri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31977" y="2996953"/>
            <a:ext cx="1652516" cy="1584174"/>
          </a:xfrm>
          <a:prstGeom prst="roundRect">
            <a:avLst>
              <a:gd name="adj" fmla="val 855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+mj-lt"/>
              </a:rPr>
              <a:t>NEBS</a:t>
            </a:r>
            <a:endParaRPr lang="en-US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31977" y="4797154"/>
            <a:ext cx="1652516" cy="1467664"/>
          </a:xfrm>
          <a:prstGeom prst="roundRect">
            <a:avLst>
              <a:gd name="adj" fmla="val 9526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+mj-lt"/>
              </a:rPr>
              <a:t>ISO</a:t>
            </a:r>
          </a:p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+mj-lt"/>
              </a:rPr>
              <a:t>BS</a:t>
            </a:r>
          </a:p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+mj-lt"/>
              </a:rPr>
              <a:t>DHS PS-Prep</a:t>
            </a:r>
            <a:endParaRPr lang="en-US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31977" y="1290384"/>
            <a:ext cx="1652516" cy="1368151"/>
          </a:xfrm>
          <a:prstGeom prst="roundRect">
            <a:avLst>
              <a:gd name="adj" fmla="val 9778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latin typeface="+mj-lt"/>
              </a:rPr>
              <a:t>Building Design</a:t>
            </a:r>
            <a:endParaRPr lang="en-US" sz="20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045768" y="1290383"/>
            <a:ext cx="4542456" cy="1368152"/>
          </a:xfrm>
          <a:prstGeom prst="roundRect">
            <a:avLst>
              <a:gd name="adj" fmla="val 9778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itchFamily="34" charset="0"/>
              <a:buChar char="•"/>
            </a:pPr>
            <a:r>
              <a:rPr lang="en-GB" sz="1600" b="1" dirty="0" smtClean="0"/>
              <a:t>Base Isolation technology is designed to keep building &amp; equip </a:t>
            </a:r>
            <a:r>
              <a:rPr lang="en-GB" sz="1600" b="1" dirty="0"/>
              <a:t>o</a:t>
            </a:r>
            <a:r>
              <a:rPr lang="en-GB" sz="1600" b="1" dirty="0" smtClean="0"/>
              <a:t>perational after an EQ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600" b="1" dirty="0" smtClean="0"/>
              <a:t>Building sits on a rubber isolator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600" b="1" dirty="0" smtClean="0"/>
              <a:t>Bracing to the steel structure to resist  lateral forces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086752" y="2996952"/>
            <a:ext cx="4520685" cy="1584175"/>
          </a:xfrm>
          <a:prstGeom prst="roundRect">
            <a:avLst>
              <a:gd name="adj" fmla="val 9778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 eaLnBrk="0" hangingPunct="0">
              <a:buFont typeface="Arial" pitchFamily="34" charset="0"/>
              <a:buChar char="•"/>
              <a:defRPr/>
            </a:pPr>
            <a:r>
              <a:rPr lang="en-US" sz="1600" b="1" dirty="0" smtClean="0"/>
              <a:t>Network </a:t>
            </a:r>
            <a:r>
              <a:rPr lang="en-US" sz="1600" b="1" dirty="0"/>
              <a:t>Equipment Building </a:t>
            </a:r>
            <a:r>
              <a:rPr lang="en-US" sz="1600" b="1" dirty="0" smtClean="0"/>
              <a:t>System</a:t>
            </a:r>
          </a:p>
          <a:p>
            <a:pPr marL="285750" lvl="0" indent="-285750" eaLnBrk="0" hangingPunct="0">
              <a:buFont typeface="Arial" pitchFamily="34" charset="0"/>
              <a:buChar char="•"/>
              <a:defRPr/>
            </a:pPr>
            <a:r>
              <a:rPr lang="en-US" sz="1600" b="1" dirty="0" smtClean="0"/>
              <a:t>Established </a:t>
            </a:r>
            <a:r>
              <a:rPr lang="en-US" sz="1600" b="1" dirty="0"/>
              <a:t>by Bell Labs in the 1970s, now part of </a:t>
            </a:r>
            <a:r>
              <a:rPr lang="en-US" sz="1600" b="1" dirty="0" smtClean="0"/>
              <a:t>Ericsson</a:t>
            </a:r>
          </a:p>
          <a:p>
            <a:pPr marL="285750" lvl="0" indent="-285750" eaLnBrk="0" hangingPunct="0">
              <a:buFont typeface="Arial" pitchFamily="34" charset="0"/>
              <a:buChar char="•"/>
              <a:defRPr/>
            </a:pPr>
            <a:r>
              <a:rPr lang="en-US" sz="1600" b="1" dirty="0" smtClean="0"/>
              <a:t>Level 3 is for Carrier Grade operations</a:t>
            </a:r>
          </a:p>
          <a:p>
            <a:pPr marL="285750" lvl="0" indent="-285750" eaLnBrk="0" hangingPunct="0">
              <a:buFont typeface="Arial" pitchFamily="34" charset="0"/>
              <a:buChar char="•"/>
              <a:defRPr/>
            </a:pPr>
            <a:r>
              <a:rPr lang="en-US" sz="1600" b="1" dirty="0" smtClean="0"/>
              <a:t>This is a standard but not a legal requirement</a:t>
            </a:r>
            <a:endParaRPr lang="en-US" sz="1600" b="1" dirty="0"/>
          </a:p>
        </p:txBody>
      </p:sp>
      <p:sp>
        <p:nvSpPr>
          <p:cNvPr id="18" name="Rounded Rectangle 17"/>
          <p:cNvSpPr/>
          <p:nvPr/>
        </p:nvSpPr>
        <p:spPr>
          <a:xfrm>
            <a:off x="2069335" y="4797153"/>
            <a:ext cx="4538101" cy="1467508"/>
          </a:xfrm>
          <a:prstGeom prst="roundRect">
            <a:avLst>
              <a:gd name="adj" fmla="val 9778"/>
            </a:avLst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Font typeface="Arial" pitchFamily="34" charset="0"/>
              <a:buChar char="•"/>
            </a:pPr>
            <a:r>
              <a:rPr lang="en-US" sz="1600" b="1" dirty="0" smtClean="0"/>
              <a:t>  </a:t>
            </a:r>
            <a:r>
              <a:rPr lang="en-US" sz="1600" b="1" dirty="0" smtClean="0">
                <a:solidFill>
                  <a:schemeClr val="bg1"/>
                </a:solidFill>
              </a:rPr>
              <a:t>Standards for business process &amp; incident management</a:t>
            </a:r>
          </a:p>
          <a:p>
            <a:pPr lvl="0">
              <a:buFont typeface="Arial" pitchFamily="34" charset="0"/>
              <a:buChar char="•"/>
            </a:pPr>
            <a:r>
              <a:rPr lang="en-US" sz="1600" b="1" dirty="0" smtClean="0"/>
              <a:t>  Do not directly affect technology choice but indirectly impact on decisions made in BCM cycle</a:t>
            </a:r>
          </a:p>
          <a:p>
            <a:pPr lvl="0">
              <a:buFont typeface="Arial" pitchFamily="34" charset="0"/>
              <a:buChar char="•"/>
            </a:pPr>
            <a:r>
              <a:rPr lang="en-US" sz="1600" b="1" dirty="0"/>
              <a:t> </a:t>
            </a:r>
            <a:r>
              <a:rPr lang="en-US" sz="1600" b="1" dirty="0" smtClean="0"/>
              <a:t> MNOs becoming increasingly certified</a:t>
            </a:r>
            <a:endParaRPr lang="en-GB" sz="1600" b="1" dirty="0"/>
          </a:p>
        </p:txBody>
      </p:sp>
      <p:pic>
        <p:nvPicPr>
          <p:cNvPr id="19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639" y="260648"/>
            <a:ext cx="1834158" cy="856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25101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/>
          <p:cNvSpPr>
            <a:spLocks/>
          </p:cNvSpPr>
          <p:nvPr/>
        </p:nvSpPr>
        <p:spPr bwMode="auto">
          <a:xfrm>
            <a:off x="257190" y="400050"/>
            <a:ext cx="6429375" cy="6057900"/>
          </a:xfrm>
          <a:custGeom>
            <a:avLst/>
            <a:gdLst>
              <a:gd name="T0" fmla="*/ 3321050 w 21600"/>
              <a:gd name="T1" fmla="*/ 339725 h 21600"/>
              <a:gd name="T2" fmla="*/ 3321050 w 21600"/>
              <a:gd name="T3" fmla="*/ 339725 h 21600"/>
              <a:gd name="T4" fmla="*/ 3321050 w 21600"/>
              <a:gd name="T5" fmla="*/ 339725 h 21600"/>
              <a:gd name="T6" fmla="*/ 3321050 w 21600"/>
              <a:gd name="T7" fmla="*/ 33972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3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 </a:t>
            </a:r>
            <a:endParaRPr lang="en-US" sz="2400" dirty="0">
              <a:solidFill>
                <a:srgbClr val="4E7891"/>
              </a:solidFill>
              <a:ea typeface="MS PGothic" charset="0"/>
              <a:cs typeface="MS PGothic" charset="0"/>
              <a:sym typeface="Calibri" charset="0"/>
            </a:endParaRPr>
          </a:p>
        </p:txBody>
      </p:sp>
      <p:sp>
        <p:nvSpPr>
          <p:cNvPr id="11267" name="AutoShape 2"/>
          <p:cNvSpPr>
            <a:spLocks/>
          </p:cNvSpPr>
          <p:nvPr/>
        </p:nvSpPr>
        <p:spPr bwMode="auto">
          <a:xfrm>
            <a:off x="6929437" y="0"/>
            <a:ext cx="2214563" cy="68580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4E7891"/>
          </a:solidFill>
          <a:ln w="9525" cap="flat" cmpd="sng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en-GB"/>
          </a:p>
        </p:txBody>
      </p:sp>
      <p:pic>
        <p:nvPicPr>
          <p:cNvPr id="11268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634" y="115491"/>
            <a:ext cx="1834158" cy="11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5"/>
          <p:cNvSpPr>
            <a:spLocks/>
          </p:cNvSpPr>
          <p:nvPr/>
        </p:nvSpPr>
        <p:spPr bwMode="auto">
          <a:xfrm>
            <a:off x="302169" y="400050"/>
            <a:ext cx="6429375" cy="6057900"/>
          </a:xfrm>
          <a:custGeom>
            <a:avLst/>
            <a:gdLst>
              <a:gd name="T0" fmla="*/ 3321050 w 21600"/>
              <a:gd name="T1" fmla="*/ 339725 h 21600"/>
              <a:gd name="T2" fmla="*/ 3321050 w 21600"/>
              <a:gd name="T3" fmla="*/ 339725 h 21600"/>
              <a:gd name="T4" fmla="*/ 3321050 w 21600"/>
              <a:gd name="T5" fmla="*/ 339725 h 21600"/>
              <a:gd name="T6" fmla="*/ 3321050 w 21600"/>
              <a:gd name="T7" fmla="*/ 33972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3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Standards for MNOs - Examples</a:t>
            </a:r>
          </a:p>
          <a:p>
            <a:pPr>
              <a:defRPr/>
            </a:pPr>
            <a:endParaRPr lang="en-US" sz="3000" b="1" dirty="0">
              <a:solidFill>
                <a:srgbClr val="4E7891"/>
              </a:solidFill>
              <a:latin typeface="+mj-lt"/>
              <a:ea typeface="MS PGothic" charset="0"/>
              <a:cs typeface="MS PGothic" charset="0"/>
              <a:sym typeface="Calibri" charset="0"/>
            </a:endParaRPr>
          </a:p>
          <a:p>
            <a:pPr>
              <a:defRPr/>
            </a:pPr>
            <a:endParaRPr lang="en-US" sz="3000" b="1" dirty="0" smtClean="0">
              <a:solidFill>
                <a:srgbClr val="4E7891"/>
              </a:solidFill>
              <a:latin typeface="+mj-lt"/>
              <a:ea typeface="MS PGothic" charset="0"/>
              <a:cs typeface="MS PGothic" charset="0"/>
              <a:sym typeface="Calibri" charset="0"/>
            </a:endParaRPr>
          </a:p>
          <a:p>
            <a:pPr>
              <a:defRPr/>
            </a:pPr>
            <a:r>
              <a:rPr lang="en-US" sz="3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 </a:t>
            </a:r>
            <a:endParaRPr lang="en-US" sz="2400" dirty="0">
              <a:solidFill>
                <a:srgbClr val="4E7891"/>
              </a:solidFill>
              <a:ea typeface="MS PGothic" charset="0"/>
              <a:cs typeface="MS PGothic" charset="0"/>
              <a:sym typeface="Calibri" charset="0"/>
            </a:endParaRPr>
          </a:p>
        </p:txBody>
      </p:sp>
      <p:sp>
        <p:nvSpPr>
          <p:cNvPr id="8" name="AutoShape 5"/>
          <p:cNvSpPr>
            <a:spLocks/>
          </p:cNvSpPr>
          <p:nvPr/>
        </p:nvSpPr>
        <p:spPr bwMode="auto">
          <a:xfrm>
            <a:off x="242888" y="400050"/>
            <a:ext cx="6429375" cy="6057900"/>
          </a:xfrm>
          <a:custGeom>
            <a:avLst/>
            <a:gdLst>
              <a:gd name="T0" fmla="*/ 3321050 w 21600"/>
              <a:gd name="T1" fmla="*/ 339725 h 21600"/>
              <a:gd name="T2" fmla="*/ 3321050 w 21600"/>
              <a:gd name="T3" fmla="*/ 339725 h 21600"/>
              <a:gd name="T4" fmla="*/ 3321050 w 21600"/>
              <a:gd name="T5" fmla="*/ 339725 h 21600"/>
              <a:gd name="T6" fmla="*/ 3321050 w 21600"/>
              <a:gd name="T7" fmla="*/ 33972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3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 </a:t>
            </a:r>
            <a:endParaRPr lang="en-US" sz="2400" dirty="0">
              <a:solidFill>
                <a:srgbClr val="4E7891"/>
              </a:solidFill>
              <a:ea typeface="MS PGothic" charset="0"/>
              <a:cs typeface="MS PGothic" charset="0"/>
              <a:sym typeface="Calibri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88" y="987152"/>
            <a:ext cx="3052310" cy="24418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575" y="987152"/>
            <a:ext cx="3342264" cy="25104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1853" y="3531911"/>
            <a:ext cx="4210005" cy="2996952"/>
          </a:xfrm>
          <a:prstGeom prst="rect">
            <a:avLst/>
          </a:prstGeom>
        </p:spPr>
      </p:pic>
      <p:sp>
        <p:nvSpPr>
          <p:cNvPr id="11" name="AutoShape 2"/>
          <p:cNvSpPr>
            <a:spLocks/>
          </p:cNvSpPr>
          <p:nvPr/>
        </p:nvSpPr>
        <p:spPr bwMode="auto">
          <a:xfrm>
            <a:off x="6929437" y="0"/>
            <a:ext cx="2214563" cy="68580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4E7891"/>
          </a:solidFill>
          <a:ln w="9525" cap="flat" cmpd="sng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en-GB" sz="1013"/>
          </a:p>
        </p:txBody>
      </p:sp>
      <p:pic>
        <p:nvPicPr>
          <p:cNvPr id="12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639" y="282379"/>
            <a:ext cx="1834158" cy="856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9416618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/>
          <p:cNvSpPr>
            <a:spLocks/>
          </p:cNvSpPr>
          <p:nvPr/>
        </p:nvSpPr>
        <p:spPr bwMode="auto">
          <a:xfrm>
            <a:off x="242888" y="400050"/>
            <a:ext cx="6429375" cy="6057900"/>
          </a:xfrm>
          <a:custGeom>
            <a:avLst/>
            <a:gdLst>
              <a:gd name="T0" fmla="*/ 3321050 w 21600"/>
              <a:gd name="T1" fmla="*/ 339725 h 21600"/>
              <a:gd name="T2" fmla="*/ 3321050 w 21600"/>
              <a:gd name="T3" fmla="*/ 339725 h 21600"/>
              <a:gd name="T4" fmla="*/ 3321050 w 21600"/>
              <a:gd name="T5" fmla="*/ 339725 h 21600"/>
              <a:gd name="T6" fmla="*/ 3321050 w 21600"/>
              <a:gd name="T7" fmla="*/ 33972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3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 </a:t>
            </a:r>
            <a:endParaRPr lang="en-US" sz="2400" dirty="0">
              <a:solidFill>
                <a:srgbClr val="4E7891"/>
              </a:solidFill>
              <a:ea typeface="MS PGothic" charset="0"/>
              <a:cs typeface="MS PGothic" charset="0"/>
              <a:sym typeface="Calibri" charset="0"/>
            </a:endParaRPr>
          </a:p>
        </p:txBody>
      </p:sp>
      <p:sp>
        <p:nvSpPr>
          <p:cNvPr id="11267" name="AutoShape 2"/>
          <p:cNvSpPr>
            <a:spLocks/>
          </p:cNvSpPr>
          <p:nvPr/>
        </p:nvSpPr>
        <p:spPr bwMode="auto">
          <a:xfrm>
            <a:off x="6929437" y="0"/>
            <a:ext cx="2214563" cy="68580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4E7891"/>
          </a:solidFill>
          <a:ln w="9525" cap="flat" cmpd="sng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en-GB"/>
          </a:p>
        </p:txBody>
      </p:sp>
      <p:pic>
        <p:nvPicPr>
          <p:cNvPr id="1126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634" y="115491"/>
            <a:ext cx="1834158" cy="11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5"/>
          <p:cNvSpPr>
            <a:spLocks/>
          </p:cNvSpPr>
          <p:nvPr/>
        </p:nvSpPr>
        <p:spPr bwMode="auto">
          <a:xfrm>
            <a:off x="302169" y="400050"/>
            <a:ext cx="6429375" cy="6057900"/>
          </a:xfrm>
          <a:custGeom>
            <a:avLst/>
            <a:gdLst>
              <a:gd name="T0" fmla="*/ 3321050 w 21600"/>
              <a:gd name="T1" fmla="*/ 339725 h 21600"/>
              <a:gd name="T2" fmla="*/ 3321050 w 21600"/>
              <a:gd name="T3" fmla="*/ 339725 h 21600"/>
              <a:gd name="T4" fmla="*/ 3321050 w 21600"/>
              <a:gd name="T5" fmla="*/ 339725 h 21600"/>
              <a:gd name="T6" fmla="*/ 3321050 w 21600"/>
              <a:gd name="T7" fmla="*/ 33972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3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Major Earthquake - Impact Examples</a:t>
            </a:r>
          </a:p>
          <a:p>
            <a:pPr>
              <a:defRPr/>
            </a:pPr>
            <a:endParaRPr lang="en-US" sz="3000" b="1" dirty="0">
              <a:solidFill>
                <a:srgbClr val="4E7891"/>
              </a:solidFill>
              <a:latin typeface="+mj-lt"/>
              <a:ea typeface="MS PGothic" charset="0"/>
              <a:cs typeface="MS PGothic" charset="0"/>
              <a:sym typeface="Calibri" charset="0"/>
            </a:endParaRPr>
          </a:p>
          <a:p>
            <a:pPr>
              <a:defRPr/>
            </a:pPr>
            <a:endParaRPr lang="en-US" sz="3000" b="1" dirty="0" smtClean="0">
              <a:solidFill>
                <a:srgbClr val="4E7891"/>
              </a:solidFill>
              <a:latin typeface="+mj-lt"/>
              <a:ea typeface="MS PGothic" charset="0"/>
              <a:cs typeface="MS PGothic" charset="0"/>
              <a:sym typeface="Calibri" charset="0"/>
            </a:endParaRPr>
          </a:p>
          <a:p>
            <a:pPr>
              <a:defRPr/>
            </a:pPr>
            <a:r>
              <a:rPr lang="en-US" sz="3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 </a:t>
            </a:r>
            <a:endParaRPr lang="en-US" sz="2400" dirty="0">
              <a:solidFill>
                <a:srgbClr val="4E7891"/>
              </a:solidFill>
              <a:ea typeface="MS PGothic" charset="0"/>
              <a:cs typeface="MS PGothic" charset="0"/>
              <a:sym typeface="Calibri" charset="0"/>
            </a:endParaRPr>
          </a:p>
        </p:txBody>
      </p:sp>
      <p:sp>
        <p:nvSpPr>
          <p:cNvPr id="8" name="AutoShape 5"/>
          <p:cNvSpPr>
            <a:spLocks/>
          </p:cNvSpPr>
          <p:nvPr/>
        </p:nvSpPr>
        <p:spPr bwMode="auto">
          <a:xfrm>
            <a:off x="242888" y="400050"/>
            <a:ext cx="6429375" cy="6057900"/>
          </a:xfrm>
          <a:custGeom>
            <a:avLst/>
            <a:gdLst>
              <a:gd name="T0" fmla="*/ 3321050 w 21600"/>
              <a:gd name="T1" fmla="*/ 339725 h 21600"/>
              <a:gd name="T2" fmla="*/ 3321050 w 21600"/>
              <a:gd name="T3" fmla="*/ 339725 h 21600"/>
              <a:gd name="T4" fmla="*/ 3321050 w 21600"/>
              <a:gd name="T5" fmla="*/ 339725 h 21600"/>
              <a:gd name="T6" fmla="*/ 3321050 w 21600"/>
              <a:gd name="T7" fmla="*/ 33972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3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 </a:t>
            </a:r>
            <a:endParaRPr lang="en-US" sz="2400" dirty="0">
              <a:solidFill>
                <a:srgbClr val="4E7891"/>
              </a:solidFill>
              <a:ea typeface="MS PGothic" charset="0"/>
              <a:cs typeface="MS PGothic" charset="0"/>
              <a:sym typeface="Calibri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384289" y="2047760"/>
            <a:ext cx="2963574" cy="441019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lIns="45720" rIns="45720"/>
          <a:lstStyle/>
          <a:p>
            <a:pPr algn="ctr" eaLnBrk="0" hangingPunct="0">
              <a:spcBef>
                <a:spcPts val="1200"/>
              </a:spcBef>
              <a:defRPr/>
            </a:pPr>
            <a:r>
              <a:rPr lang="en-US" b="1" dirty="0" smtClean="0">
                <a:latin typeface="+mj-lt"/>
                <a:cs typeface="Calibri" pitchFamily="34" charset="0"/>
              </a:rPr>
              <a:t>NTT (DoCoMo)</a:t>
            </a:r>
          </a:p>
          <a:p>
            <a:pPr algn="ctr" eaLnBrk="0" hangingPunct="0">
              <a:spcBef>
                <a:spcPts val="1200"/>
              </a:spcBef>
              <a:defRPr/>
            </a:pPr>
            <a:r>
              <a:rPr lang="en-US" b="1" dirty="0" smtClean="0">
                <a:latin typeface="+mj-lt"/>
                <a:cs typeface="Calibri" pitchFamily="34" charset="0"/>
              </a:rPr>
              <a:t>Mobile and Fixed Operations</a:t>
            </a:r>
          </a:p>
          <a:p>
            <a:pPr algn="ctr" eaLnBrk="0" hangingPunct="0">
              <a:spcBef>
                <a:spcPts val="1200"/>
              </a:spcBef>
              <a:defRPr/>
            </a:pPr>
            <a:r>
              <a:rPr lang="en-US" dirty="0" smtClean="0">
                <a:latin typeface="+mj-lt"/>
                <a:cs typeface="Calibri" pitchFamily="34" charset="0"/>
              </a:rPr>
              <a:t>4, 900 Mobile cell sites off air</a:t>
            </a:r>
          </a:p>
          <a:p>
            <a:pPr algn="ctr" eaLnBrk="0" hangingPunct="0">
              <a:spcBef>
                <a:spcPts val="1200"/>
              </a:spcBef>
              <a:defRPr/>
            </a:pPr>
            <a:r>
              <a:rPr lang="en-US" dirty="0" smtClean="0">
                <a:latin typeface="+mj-lt"/>
                <a:cs typeface="Calibri" pitchFamily="34" charset="0"/>
              </a:rPr>
              <a:t>23 Switching </a:t>
            </a:r>
            <a:r>
              <a:rPr lang="en-US" dirty="0" err="1" smtClean="0">
                <a:latin typeface="+mj-lt"/>
                <a:cs typeface="Calibri" pitchFamily="34" charset="0"/>
              </a:rPr>
              <a:t>Centres</a:t>
            </a:r>
            <a:r>
              <a:rPr lang="en-US" dirty="0" smtClean="0">
                <a:latin typeface="+mj-lt"/>
                <a:cs typeface="Calibri" pitchFamily="34" charset="0"/>
              </a:rPr>
              <a:t> destroyed</a:t>
            </a:r>
          </a:p>
          <a:p>
            <a:pPr algn="ctr" eaLnBrk="0" hangingPunct="0">
              <a:spcBef>
                <a:spcPts val="1200"/>
              </a:spcBef>
              <a:defRPr/>
            </a:pPr>
            <a:r>
              <a:rPr lang="en-US" dirty="0" smtClean="0">
                <a:latin typeface="+mj-lt"/>
                <a:cs typeface="Calibri" pitchFamily="34" charset="0"/>
              </a:rPr>
              <a:t>18 Switching </a:t>
            </a:r>
            <a:r>
              <a:rPr lang="en-US" dirty="0" err="1" smtClean="0">
                <a:latin typeface="+mj-lt"/>
                <a:cs typeface="Calibri" pitchFamily="34" charset="0"/>
              </a:rPr>
              <a:t>Centres</a:t>
            </a:r>
            <a:r>
              <a:rPr lang="en-US" dirty="0" smtClean="0">
                <a:latin typeface="+mj-lt"/>
                <a:cs typeface="Calibri" pitchFamily="34" charset="0"/>
              </a:rPr>
              <a:t> submerged</a:t>
            </a:r>
          </a:p>
          <a:p>
            <a:pPr algn="ctr" eaLnBrk="0" hangingPunct="0">
              <a:spcBef>
                <a:spcPts val="1200"/>
              </a:spcBef>
              <a:defRPr/>
            </a:pPr>
            <a:r>
              <a:rPr lang="en-US" dirty="0" smtClean="0">
                <a:latin typeface="+mj-lt"/>
                <a:cs typeface="Calibri" pitchFamily="34" charset="0"/>
              </a:rPr>
              <a:t>1, 000 buildings without power</a:t>
            </a:r>
          </a:p>
          <a:p>
            <a:pPr algn="ctr" eaLnBrk="0" hangingPunct="0">
              <a:spcBef>
                <a:spcPts val="1200"/>
              </a:spcBef>
              <a:defRPr/>
            </a:pPr>
            <a:r>
              <a:rPr lang="en-US" dirty="0" smtClean="0">
                <a:latin typeface="+mj-lt"/>
                <a:cs typeface="Calibri" pitchFamily="34" charset="0"/>
              </a:rPr>
              <a:t>65, 000 Telephone Poles </a:t>
            </a:r>
            <a:r>
              <a:rPr lang="en-US" dirty="0" err="1" smtClean="0">
                <a:latin typeface="+mj-lt"/>
                <a:cs typeface="Calibri" pitchFamily="34" charset="0"/>
              </a:rPr>
              <a:t>destoyed</a:t>
            </a:r>
            <a:endParaRPr lang="en-US" dirty="0" smtClean="0">
              <a:latin typeface="+mj-lt"/>
              <a:cs typeface="Calibri" pitchFamily="34" charset="0"/>
            </a:endParaRPr>
          </a:p>
          <a:p>
            <a:pPr algn="ctr" eaLnBrk="0" hangingPunct="0">
              <a:spcBef>
                <a:spcPts val="1200"/>
              </a:spcBef>
              <a:defRPr/>
            </a:pPr>
            <a:r>
              <a:rPr lang="en-US" dirty="0" smtClean="0">
                <a:latin typeface="+mj-lt"/>
                <a:cs typeface="Calibri" pitchFamily="34" charset="0"/>
              </a:rPr>
              <a:t>250m USD in losses &amp; costs</a:t>
            </a:r>
          </a:p>
          <a:p>
            <a:pPr algn="ctr" eaLnBrk="0" hangingPunct="0">
              <a:spcBef>
                <a:spcPts val="1200"/>
              </a:spcBef>
              <a:defRPr/>
            </a:pPr>
            <a:endParaRPr lang="en-US" b="1" dirty="0" smtClean="0">
              <a:latin typeface="+mj-lt"/>
              <a:cs typeface="Calibri" pitchFamily="34" charset="0"/>
            </a:endParaRPr>
          </a:p>
          <a:p>
            <a:pPr eaLnBrk="0" hangingPunct="0">
              <a:spcBef>
                <a:spcPts val="1200"/>
              </a:spcBef>
              <a:defRPr/>
            </a:pPr>
            <a:endParaRPr lang="en-US" b="1" dirty="0" smtClean="0">
              <a:latin typeface="+mj-lt"/>
              <a:cs typeface="Calibri" pitchFamily="34" charset="0"/>
            </a:endParaRPr>
          </a:p>
        </p:txBody>
      </p:sp>
      <p:sp>
        <p:nvSpPr>
          <p:cNvPr id="10" name="Pentagon 77"/>
          <p:cNvSpPr>
            <a:spLocks noChangeArrowheads="1"/>
          </p:cNvSpPr>
          <p:nvPr/>
        </p:nvSpPr>
        <p:spPr bwMode="auto">
          <a:xfrm>
            <a:off x="384288" y="980728"/>
            <a:ext cx="2963575" cy="1050925"/>
          </a:xfrm>
          <a:prstGeom prst="homePlate">
            <a:avLst>
              <a:gd name="adj" fmla="val 0"/>
            </a:avLst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lIns="45720" rIns="45720" anchor="ctr"/>
          <a:lstStyle/>
          <a:p>
            <a:pPr lvl="0" algn="ctr" eaLnBrk="0" hangingPunct="0">
              <a:spcBef>
                <a:spcPts val="0"/>
              </a:spcBef>
            </a:pPr>
            <a:r>
              <a:rPr lang="en-US" sz="2000" b="1" dirty="0" smtClean="0">
                <a:latin typeface="Calibri"/>
                <a:cs typeface="Calibri" pitchFamily="34" charset="0"/>
              </a:rPr>
              <a:t>Japanese Earthquake </a:t>
            </a:r>
          </a:p>
          <a:p>
            <a:pPr lvl="0" algn="ctr" eaLnBrk="0" hangingPunct="0">
              <a:spcBef>
                <a:spcPts val="0"/>
              </a:spcBef>
            </a:pPr>
            <a:r>
              <a:rPr lang="en-US" sz="2000" b="1" dirty="0" smtClean="0">
                <a:latin typeface="Calibri"/>
                <a:cs typeface="Calibri" pitchFamily="34" charset="0"/>
              </a:rPr>
              <a:t>March 2011</a:t>
            </a:r>
            <a:endParaRPr lang="en-US" sz="2000" dirty="0">
              <a:latin typeface="Calibri"/>
              <a:cs typeface="Calibri" pitchFamily="34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3516856" y="2029742"/>
            <a:ext cx="2999359" cy="442820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lIns="45720" rIns="45720"/>
          <a:lstStyle/>
          <a:p>
            <a:pPr lvl="0" algn="ctr" eaLnBrk="0" hangingPunct="0">
              <a:spcBef>
                <a:spcPts val="1200"/>
              </a:spcBef>
              <a:defRPr/>
            </a:pPr>
            <a:r>
              <a:rPr lang="en-US" b="1" dirty="0" smtClean="0">
                <a:solidFill>
                  <a:srgbClr val="2C3517"/>
                </a:solidFill>
                <a:latin typeface="Calibri"/>
                <a:cs typeface="Calibri" pitchFamily="34" charset="0"/>
              </a:rPr>
              <a:t>Turkcell </a:t>
            </a:r>
          </a:p>
          <a:p>
            <a:pPr algn="ctr" eaLnBrk="0" hangingPunct="0">
              <a:spcBef>
                <a:spcPts val="1200"/>
              </a:spcBef>
              <a:defRPr/>
            </a:pPr>
            <a:r>
              <a:rPr lang="en-US" b="1" dirty="0" smtClean="0">
                <a:solidFill>
                  <a:srgbClr val="2C3517"/>
                </a:solidFill>
                <a:latin typeface="Calibri"/>
                <a:cs typeface="Calibri" pitchFamily="34" charset="0"/>
              </a:rPr>
              <a:t> </a:t>
            </a:r>
            <a:r>
              <a:rPr lang="en-US" b="1" dirty="0">
                <a:cs typeface="Calibri" pitchFamily="34" charset="0"/>
              </a:rPr>
              <a:t>Mobile and </a:t>
            </a:r>
            <a:r>
              <a:rPr lang="en-US" b="1" dirty="0" smtClean="0">
                <a:cs typeface="Calibri" pitchFamily="34" charset="0"/>
              </a:rPr>
              <a:t>BB Operations</a:t>
            </a:r>
          </a:p>
          <a:p>
            <a:pPr algn="ctr" eaLnBrk="0" hangingPunct="0">
              <a:spcBef>
                <a:spcPts val="1200"/>
              </a:spcBef>
              <a:defRPr/>
            </a:pPr>
            <a:r>
              <a:rPr lang="en-US" dirty="0">
                <a:cs typeface="Calibri" pitchFamily="34" charset="0"/>
              </a:rPr>
              <a:t> </a:t>
            </a:r>
            <a:r>
              <a:rPr lang="en-US" dirty="0" smtClean="0">
                <a:cs typeface="Calibri" pitchFamily="34" charset="0"/>
              </a:rPr>
              <a:t>Rural mountainous region</a:t>
            </a:r>
            <a:endParaRPr lang="en-US" dirty="0">
              <a:cs typeface="Calibri" pitchFamily="34" charset="0"/>
            </a:endParaRPr>
          </a:p>
          <a:p>
            <a:pPr algn="ctr" eaLnBrk="0" hangingPunct="0">
              <a:spcBef>
                <a:spcPts val="1200"/>
              </a:spcBef>
              <a:defRPr/>
            </a:pPr>
            <a:r>
              <a:rPr lang="en-US" dirty="0" smtClean="0">
                <a:cs typeface="Calibri" pitchFamily="34" charset="0"/>
              </a:rPr>
              <a:t>224 sites off air</a:t>
            </a:r>
            <a:endParaRPr lang="en-US" dirty="0">
              <a:cs typeface="Calibri" pitchFamily="34" charset="0"/>
            </a:endParaRPr>
          </a:p>
          <a:p>
            <a:pPr algn="ctr" eaLnBrk="0" hangingPunct="0">
              <a:spcBef>
                <a:spcPts val="1200"/>
              </a:spcBef>
              <a:defRPr/>
            </a:pPr>
            <a:r>
              <a:rPr lang="en-US" dirty="0" smtClean="0">
                <a:cs typeface="Calibri" pitchFamily="34" charset="0"/>
              </a:rPr>
              <a:t>120 employees affected</a:t>
            </a:r>
            <a:endParaRPr lang="en-US" dirty="0">
              <a:cs typeface="Calibri" pitchFamily="34" charset="0"/>
            </a:endParaRPr>
          </a:p>
          <a:p>
            <a:pPr algn="ctr" eaLnBrk="0" hangingPunct="0">
              <a:spcBef>
                <a:spcPts val="1200"/>
              </a:spcBef>
              <a:defRPr/>
            </a:pPr>
            <a:r>
              <a:rPr lang="en-US" dirty="0" smtClean="0">
                <a:cs typeface="Calibri" pitchFamily="34" charset="0"/>
              </a:rPr>
              <a:t>Network traffic 4x normal on that switch</a:t>
            </a:r>
          </a:p>
          <a:p>
            <a:pPr algn="ctr" eaLnBrk="0" hangingPunct="0">
              <a:spcBef>
                <a:spcPts val="1200"/>
              </a:spcBef>
              <a:defRPr/>
            </a:pPr>
            <a:r>
              <a:rPr lang="en-US" dirty="0" smtClean="0">
                <a:cs typeface="Calibri" pitchFamily="34" charset="0"/>
              </a:rPr>
              <a:t>7x BSC/RNC affected</a:t>
            </a:r>
          </a:p>
          <a:p>
            <a:pPr algn="ctr" eaLnBrk="0" hangingPunct="0">
              <a:spcBef>
                <a:spcPts val="1200"/>
              </a:spcBef>
              <a:defRPr/>
            </a:pPr>
            <a:r>
              <a:rPr lang="en-US" dirty="0" smtClean="0">
                <a:cs typeface="Calibri" pitchFamily="34" charset="0"/>
              </a:rPr>
              <a:t>12 Mobile BTS deployed for one month</a:t>
            </a:r>
          </a:p>
          <a:p>
            <a:pPr algn="ctr" eaLnBrk="0" hangingPunct="0">
              <a:spcBef>
                <a:spcPts val="1200"/>
              </a:spcBef>
              <a:defRPr/>
            </a:pPr>
            <a:r>
              <a:rPr lang="en-US" dirty="0" smtClean="0">
                <a:cs typeface="Calibri" pitchFamily="34" charset="0"/>
              </a:rPr>
              <a:t>110 sites generator powered</a:t>
            </a:r>
            <a:endParaRPr lang="en-US" dirty="0">
              <a:cs typeface="Calibri" pitchFamily="34" charset="0"/>
            </a:endParaRPr>
          </a:p>
        </p:txBody>
      </p:sp>
      <p:sp>
        <p:nvSpPr>
          <p:cNvPr id="12" name="Pentagon 77"/>
          <p:cNvSpPr>
            <a:spLocks noChangeArrowheads="1"/>
          </p:cNvSpPr>
          <p:nvPr/>
        </p:nvSpPr>
        <p:spPr bwMode="auto">
          <a:xfrm>
            <a:off x="3516856" y="978817"/>
            <a:ext cx="2999360" cy="1050925"/>
          </a:xfrm>
          <a:prstGeom prst="homePlate">
            <a:avLst>
              <a:gd name="adj" fmla="val 1620"/>
            </a:avLst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lIns="45720" rIns="45720" anchor="ctr"/>
          <a:lstStyle/>
          <a:p>
            <a:pPr lvl="0" algn="ctr" eaLnBrk="0" hangingPunct="0">
              <a:spcBef>
                <a:spcPts val="0"/>
              </a:spcBef>
            </a:pPr>
            <a:r>
              <a:rPr lang="en-US" sz="2000" b="1" dirty="0" smtClean="0">
                <a:latin typeface="Calibri"/>
                <a:cs typeface="Calibri" pitchFamily="34" charset="0"/>
              </a:rPr>
              <a:t>Van Earthquake Turkey</a:t>
            </a:r>
          </a:p>
          <a:p>
            <a:pPr lvl="0" algn="ctr" eaLnBrk="0" hangingPunct="0">
              <a:spcBef>
                <a:spcPts val="0"/>
              </a:spcBef>
            </a:pPr>
            <a:r>
              <a:rPr lang="en-US" sz="2000" b="1" dirty="0" smtClean="0">
                <a:latin typeface="Calibri"/>
                <a:cs typeface="Calibri" pitchFamily="34" charset="0"/>
              </a:rPr>
              <a:t>October 2011</a:t>
            </a:r>
            <a:endParaRPr lang="en-US" sz="2000" dirty="0" smtClean="0">
              <a:latin typeface="Calibri"/>
              <a:cs typeface="Calibri" pitchFamily="34" charset="0"/>
            </a:endParaRPr>
          </a:p>
        </p:txBody>
      </p:sp>
      <p:pic>
        <p:nvPicPr>
          <p:cNvPr id="1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034" y="267891"/>
            <a:ext cx="1834158" cy="11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AutoShape 2"/>
          <p:cNvSpPr>
            <a:spLocks/>
          </p:cNvSpPr>
          <p:nvPr/>
        </p:nvSpPr>
        <p:spPr bwMode="auto">
          <a:xfrm>
            <a:off x="6929437" y="0"/>
            <a:ext cx="2214563" cy="68580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4E7891"/>
          </a:solidFill>
          <a:ln w="9525" cap="flat" cmpd="sng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en-GB" sz="1013"/>
          </a:p>
        </p:txBody>
      </p:sp>
      <p:pic>
        <p:nvPicPr>
          <p:cNvPr id="1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639" y="282379"/>
            <a:ext cx="1834158" cy="856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02207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/>
          <p:cNvSpPr>
            <a:spLocks/>
          </p:cNvSpPr>
          <p:nvPr/>
        </p:nvSpPr>
        <p:spPr bwMode="auto">
          <a:xfrm>
            <a:off x="242888" y="400050"/>
            <a:ext cx="6429375" cy="6057900"/>
          </a:xfrm>
          <a:custGeom>
            <a:avLst/>
            <a:gdLst>
              <a:gd name="T0" fmla="*/ 3321050 w 21600"/>
              <a:gd name="T1" fmla="*/ 339725 h 21600"/>
              <a:gd name="T2" fmla="*/ 3321050 w 21600"/>
              <a:gd name="T3" fmla="*/ 339725 h 21600"/>
              <a:gd name="T4" fmla="*/ 3321050 w 21600"/>
              <a:gd name="T5" fmla="*/ 339725 h 21600"/>
              <a:gd name="T6" fmla="*/ 3321050 w 21600"/>
              <a:gd name="T7" fmla="*/ 33972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3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 </a:t>
            </a:r>
            <a:endParaRPr lang="en-US" sz="2400" dirty="0">
              <a:solidFill>
                <a:srgbClr val="4E7891"/>
              </a:solidFill>
              <a:ea typeface="MS PGothic" charset="0"/>
              <a:cs typeface="MS PGothic" charset="0"/>
              <a:sym typeface="Calibri" charset="0"/>
            </a:endParaRPr>
          </a:p>
        </p:txBody>
      </p:sp>
      <p:sp>
        <p:nvSpPr>
          <p:cNvPr id="11267" name="AutoShape 2"/>
          <p:cNvSpPr>
            <a:spLocks/>
          </p:cNvSpPr>
          <p:nvPr/>
        </p:nvSpPr>
        <p:spPr bwMode="auto">
          <a:xfrm>
            <a:off x="6929437" y="0"/>
            <a:ext cx="2214563" cy="68580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4E7891"/>
          </a:solidFill>
          <a:ln w="9525" cap="flat" cmpd="sng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en-GB"/>
          </a:p>
        </p:txBody>
      </p:sp>
      <p:pic>
        <p:nvPicPr>
          <p:cNvPr id="1126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634" y="115491"/>
            <a:ext cx="1834158" cy="11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5"/>
          <p:cNvSpPr>
            <a:spLocks/>
          </p:cNvSpPr>
          <p:nvPr/>
        </p:nvSpPr>
        <p:spPr bwMode="auto">
          <a:xfrm>
            <a:off x="302169" y="400050"/>
            <a:ext cx="6429375" cy="6057900"/>
          </a:xfrm>
          <a:custGeom>
            <a:avLst/>
            <a:gdLst>
              <a:gd name="T0" fmla="*/ 3321050 w 21600"/>
              <a:gd name="T1" fmla="*/ 339725 h 21600"/>
              <a:gd name="T2" fmla="*/ 3321050 w 21600"/>
              <a:gd name="T3" fmla="*/ 339725 h 21600"/>
              <a:gd name="T4" fmla="*/ 3321050 w 21600"/>
              <a:gd name="T5" fmla="*/ 339725 h 21600"/>
              <a:gd name="T6" fmla="*/ 3321050 w 21600"/>
              <a:gd name="T7" fmla="*/ 33972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3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Major Earthquake - Impact Examples</a:t>
            </a:r>
          </a:p>
          <a:p>
            <a:pPr>
              <a:defRPr/>
            </a:pPr>
            <a:endParaRPr lang="en-US" sz="3000" b="1" dirty="0">
              <a:solidFill>
                <a:srgbClr val="4E7891"/>
              </a:solidFill>
              <a:latin typeface="+mj-lt"/>
              <a:ea typeface="MS PGothic" charset="0"/>
              <a:cs typeface="MS PGothic" charset="0"/>
              <a:sym typeface="Calibri" charset="0"/>
            </a:endParaRPr>
          </a:p>
          <a:p>
            <a:pPr>
              <a:defRPr/>
            </a:pPr>
            <a:endParaRPr lang="en-US" sz="3000" b="1" dirty="0" smtClean="0">
              <a:solidFill>
                <a:srgbClr val="4E7891"/>
              </a:solidFill>
              <a:latin typeface="+mj-lt"/>
              <a:ea typeface="MS PGothic" charset="0"/>
              <a:cs typeface="MS PGothic" charset="0"/>
              <a:sym typeface="Calibri" charset="0"/>
            </a:endParaRPr>
          </a:p>
          <a:p>
            <a:pPr>
              <a:defRPr/>
            </a:pPr>
            <a:r>
              <a:rPr lang="en-US" sz="3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 </a:t>
            </a:r>
            <a:endParaRPr lang="en-US" sz="2400" dirty="0">
              <a:solidFill>
                <a:srgbClr val="4E7891"/>
              </a:solidFill>
              <a:ea typeface="MS PGothic" charset="0"/>
              <a:cs typeface="MS PGothic" charset="0"/>
              <a:sym typeface="Calibri" charset="0"/>
            </a:endParaRPr>
          </a:p>
        </p:txBody>
      </p:sp>
      <p:sp>
        <p:nvSpPr>
          <p:cNvPr id="8" name="AutoShape 5"/>
          <p:cNvSpPr>
            <a:spLocks/>
          </p:cNvSpPr>
          <p:nvPr/>
        </p:nvSpPr>
        <p:spPr bwMode="auto">
          <a:xfrm>
            <a:off x="242888" y="400050"/>
            <a:ext cx="6429375" cy="6057900"/>
          </a:xfrm>
          <a:custGeom>
            <a:avLst/>
            <a:gdLst>
              <a:gd name="T0" fmla="*/ 3321050 w 21600"/>
              <a:gd name="T1" fmla="*/ 339725 h 21600"/>
              <a:gd name="T2" fmla="*/ 3321050 w 21600"/>
              <a:gd name="T3" fmla="*/ 339725 h 21600"/>
              <a:gd name="T4" fmla="*/ 3321050 w 21600"/>
              <a:gd name="T5" fmla="*/ 339725 h 21600"/>
              <a:gd name="T6" fmla="*/ 3321050 w 21600"/>
              <a:gd name="T7" fmla="*/ 33972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3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 </a:t>
            </a:r>
            <a:endParaRPr lang="en-US" sz="2400" dirty="0">
              <a:solidFill>
                <a:srgbClr val="4E7891"/>
              </a:solidFill>
              <a:ea typeface="MS PGothic" charset="0"/>
              <a:cs typeface="MS PGothic" charset="0"/>
              <a:sym typeface="Calibri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384289" y="2047760"/>
            <a:ext cx="2963574" cy="441019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lIns="45720" rIns="45720"/>
          <a:lstStyle/>
          <a:p>
            <a:pPr algn="ctr" eaLnBrk="0" hangingPunct="0">
              <a:spcBef>
                <a:spcPts val="1200"/>
              </a:spcBef>
              <a:defRPr/>
            </a:pPr>
            <a:r>
              <a:rPr lang="en-US" b="1" dirty="0" smtClean="0">
                <a:latin typeface="+mj-lt"/>
                <a:cs typeface="Calibri" pitchFamily="34" charset="0"/>
              </a:rPr>
              <a:t>Digicel</a:t>
            </a:r>
          </a:p>
          <a:p>
            <a:pPr algn="ctr" eaLnBrk="0" hangingPunct="0">
              <a:spcBef>
                <a:spcPts val="1200"/>
              </a:spcBef>
              <a:defRPr/>
            </a:pPr>
            <a:r>
              <a:rPr lang="en-US" b="1" dirty="0" smtClean="0">
                <a:latin typeface="+mj-lt"/>
                <a:cs typeface="Calibri" pitchFamily="34" charset="0"/>
              </a:rPr>
              <a:t>Mobile and BB Operations</a:t>
            </a:r>
          </a:p>
          <a:p>
            <a:pPr algn="ctr" eaLnBrk="0" hangingPunct="0">
              <a:spcBef>
                <a:spcPts val="1200"/>
              </a:spcBef>
              <a:defRPr/>
            </a:pPr>
            <a:r>
              <a:rPr lang="en-US" b="1" dirty="0" smtClean="0">
                <a:latin typeface="+mj-lt"/>
                <a:cs typeface="Calibri" pitchFamily="34" charset="0"/>
              </a:rPr>
              <a:t>Building Codes - </a:t>
            </a:r>
            <a:r>
              <a:rPr lang="en-US" dirty="0" smtClean="0">
                <a:latin typeface="+mj-lt"/>
                <a:cs typeface="Calibri" pitchFamily="34" charset="0"/>
              </a:rPr>
              <a:t>buildings collapsed with loss of towers (backhaul and cell site)</a:t>
            </a:r>
          </a:p>
          <a:p>
            <a:pPr algn="ctr" eaLnBrk="0" hangingPunct="0">
              <a:spcBef>
                <a:spcPts val="1200"/>
              </a:spcBef>
              <a:defRPr/>
            </a:pPr>
            <a:r>
              <a:rPr lang="en-US" b="1" dirty="0" smtClean="0">
                <a:latin typeface="+mj-lt"/>
                <a:cs typeface="Calibri" pitchFamily="34" charset="0"/>
              </a:rPr>
              <a:t>Cables</a:t>
            </a:r>
            <a:r>
              <a:rPr lang="en-US" dirty="0" smtClean="0">
                <a:latin typeface="+mj-lt"/>
                <a:cs typeface="Calibri" pitchFamily="34" charset="0"/>
              </a:rPr>
              <a:t> – undersea </a:t>
            </a:r>
            <a:r>
              <a:rPr lang="en-US" dirty="0" err="1" smtClean="0">
                <a:latin typeface="+mj-lt"/>
                <a:cs typeface="Calibri" pitchFamily="34" charset="0"/>
              </a:rPr>
              <a:t>fibre</a:t>
            </a:r>
            <a:r>
              <a:rPr lang="en-US" dirty="0" smtClean="0">
                <a:latin typeface="+mj-lt"/>
                <a:cs typeface="Calibri" pitchFamily="34" charset="0"/>
              </a:rPr>
              <a:t> damaged</a:t>
            </a:r>
          </a:p>
          <a:p>
            <a:pPr algn="ctr" eaLnBrk="0" hangingPunct="0">
              <a:spcBef>
                <a:spcPts val="1200"/>
              </a:spcBef>
              <a:defRPr/>
            </a:pPr>
            <a:r>
              <a:rPr lang="en-US" b="1" dirty="0" smtClean="0">
                <a:latin typeface="+mj-lt"/>
                <a:cs typeface="Calibri" pitchFamily="34" charset="0"/>
              </a:rPr>
              <a:t>Partnerships - </a:t>
            </a:r>
            <a:r>
              <a:rPr lang="en-US" dirty="0" smtClean="0">
                <a:latin typeface="+mj-lt"/>
                <a:cs typeface="Calibri" pitchFamily="34" charset="0"/>
              </a:rPr>
              <a:t>Replacement kit struggled to get into Haiti , not viewed as priority</a:t>
            </a:r>
          </a:p>
          <a:p>
            <a:pPr algn="ctr" eaLnBrk="0" hangingPunct="0">
              <a:spcBef>
                <a:spcPts val="1200"/>
              </a:spcBef>
              <a:defRPr/>
            </a:pPr>
            <a:r>
              <a:rPr lang="en-US" b="1" dirty="0" smtClean="0">
                <a:latin typeface="+mj-lt"/>
                <a:cs typeface="Calibri" pitchFamily="34" charset="0"/>
              </a:rPr>
              <a:t>Simulations – </a:t>
            </a:r>
            <a:r>
              <a:rPr lang="en-US" dirty="0" smtClean="0">
                <a:latin typeface="+mj-lt"/>
                <a:cs typeface="Calibri" pitchFamily="34" charset="0"/>
              </a:rPr>
              <a:t>staff not ready for disaster, free credit added to congestion</a:t>
            </a:r>
          </a:p>
          <a:p>
            <a:pPr eaLnBrk="0" hangingPunct="0">
              <a:spcBef>
                <a:spcPts val="1200"/>
              </a:spcBef>
              <a:defRPr/>
            </a:pPr>
            <a:endParaRPr lang="en-US" b="1" dirty="0" smtClean="0">
              <a:latin typeface="+mj-lt"/>
              <a:cs typeface="Calibri" pitchFamily="34" charset="0"/>
            </a:endParaRPr>
          </a:p>
        </p:txBody>
      </p:sp>
      <p:sp>
        <p:nvSpPr>
          <p:cNvPr id="10" name="Pentagon 77"/>
          <p:cNvSpPr>
            <a:spLocks noChangeArrowheads="1"/>
          </p:cNvSpPr>
          <p:nvPr/>
        </p:nvSpPr>
        <p:spPr bwMode="auto">
          <a:xfrm>
            <a:off x="384288" y="980728"/>
            <a:ext cx="2963575" cy="1050925"/>
          </a:xfrm>
          <a:prstGeom prst="homePlate">
            <a:avLst>
              <a:gd name="adj" fmla="val 0"/>
            </a:avLst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lIns="45720" rIns="45720" anchor="ctr"/>
          <a:lstStyle/>
          <a:p>
            <a:pPr lvl="0" algn="ctr" eaLnBrk="0" hangingPunct="0">
              <a:spcBef>
                <a:spcPts val="0"/>
              </a:spcBef>
            </a:pPr>
            <a:r>
              <a:rPr lang="en-US" sz="2000" b="1" dirty="0" smtClean="0">
                <a:latin typeface="Calibri"/>
                <a:cs typeface="Calibri" pitchFamily="34" charset="0"/>
              </a:rPr>
              <a:t>Haiti Earthquake </a:t>
            </a:r>
          </a:p>
          <a:p>
            <a:pPr lvl="0" algn="ctr" eaLnBrk="0" hangingPunct="0">
              <a:spcBef>
                <a:spcPts val="0"/>
              </a:spcBef>
            </a:pPr>
            <a:r>
              <a:rPr lang="en-US" sz="2000" b="1" dirty="0" smtClean="0">
                <a:latin typeface="Calibri"/>
                <a:cs typeface="Calibri" pitchFamily="34" charset="0"/>
              </a:rPr>
              <a:t>January 2010</a:t>
            </a:r>
            <a:endParaRPr lang="en-US" sz="2000" dirty="0">
              <a:latin typeface="Calibri"/>
              <a:cs typeface="Calibri" pitchFamily="34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3516857" y="2029742"/>
            <a:ext cx="2743200" cy="442820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lIns="45720" rIns="45720"/>
          <a:lstStyle/>
          <a:p>
            <a:pPr lvl="0" algn="ctr" eaLnBrk="0" hangingPunct="0">
              <a:spcBef>
                <a:spcPts val="1200"/>
              </a:spcBef>
              <a:defRPr/>
            </a:pPr>
            <a:r>
              <a:rPr lang="en-US" b="1" dirty="0" smtClean="0">
                <a:solidFill>
                  <a:srgbClr val="2C3517"/>
                </a:solidFill>
                <a:latin typeface="Calibri"/>
                <a:cs typeface="Calibri" pitchFamily="34" charset="0"/>
              </a:rPr>
              <a:t>Vodafone</a:t>
            </a:r>
          </a:p>
          <a:p>
            <a:pPr lvl="0" algn="ctr" eaLnBrk="0" hangingPunct="0">
              <a:spcBef>
                <a:spcPts val="1200"/>
              </a:spcBef>
              <a:defRPr/>
            </a:pPr>
            <a:r>
              <a:rPr lang="en-US" b="1" dirty="0" smtClean="0">
                <a:solidFill>
                  <a:srgbClr val="2C3517"/>
                </a:solidFill>
                <a:latin typeface="Calibri"/>
                <a:cs typeface="Calibri" pitchFamily="34" charset="0"/>
              </a:rPr>
              <a:t>Mobile &amp; BB Operations</a:t>
            </a:r>
            <a:endParaRPr lang="en-US" b="1" dirty="0">
              <a:solidFill>
                <a:srgbClr val="2C3517"/>
              </a:solidFill>
              <a:latin typeface="Calibri"/>
              <a:cs typeface="Calibri" pitchFamily="34" charset="0"/>
            </a:endParaRPr>
          </a:p>
          <a:p>
            <a:pPr algn="ctr" eaLnBrk="0" hangingPunct="0">
              <a:spcBef>
                <a:spcPts val="1200"/>
              </a:spcBef>
              <a:defRPr/>
            </a:pPr>
            <a:r>
              <a:rPr lang="en-US" b="1" dirty="0" smtClean="0">
                <a:cs typeface="Calibri" pitchFamily="34" charset="0"/>
              </a:rPr>
              <a:t>Power – </a:t>
            </a:r>
            <a:r>
              <a:rPr lang="en-US" dirty="0" smtClean="0">
                <a:cs typeface="Calibri" pitchFamily="34" charset="0"/>
              </a:rPr>
              <a:t>many sites running on generator.  Field ops running re-fuelling cycles</a:t>
            </a:r>
            <a:endParaRPr lang="en-US" dirty="0">
              <a:cs typeface="Calibri" pitchFamily="34" charset="0"/>
            </a:endParaRPr>
          </a:p>
          <a:p>
            <a:pPr algn="ctr" eaLnBrk="0" hangingPunct="0">
              <a:spcBef>
                <a:spcPts val="1200"/>
              </a:spcBef>
              <a:defRPr/>
            </a:pPr>
            <a:r>
              <a:rPr lang="en-US" b="1" dirty="0" smtClean="0">
                <a:cs typeface="Calibri" pitchFamily="34" charset="0"/>
              </a:rPr>
              <a:t>Access </a:t>
            </a:r>
            <a:r>
              <a:rPr lang="en-US" dirty="0" smtClean="0">
                <a:cs typeface="Calibri" pitchFamily="34" charset="0"/>
              </a:rPr>
              <a:t>– sites cut-off by rubble</a:t>
            </a:r>
            <a:endParaRPr lang="en-US" dirty="0">
              <a:cs typeface="Calibri" pitchFamily="34" charset="0"/>
            </a:endParaRPr>
          </a:p>
          <a:p>
            <a:pPr algn="ctr" eaLnBrk="0" hangingPunct="0">
              <a:spcBef>
                <a:spcPts val="1200"/>
              </a:spcBef>
              <a:defRPr/>
            </a:pPr>
            <a:r>
              <a:rPr lang="en-US" b="1" dirty="0" smtClean="0">
                <a:cs typeface="Calibri" pitchFamily="34" charset="0"/>
              </a:rPr>
              <a:t>Cables  </a:t>
            </a:r>
            <a:r>
              <a:rPr lang="en-US" b="1" dirty="0">
                <a:cs typeface="Calibri" pitchFamily="34" charset="0"/>
              </a:rPr>
              <a:t>- </a:t>
            </a:r>
            <a:r>
              <a:rPr lang="en-US" dirty="0" smtClean="0">
                <a:cs typeface="Calibri" pitchFamily="34" charset="0"/>
              </a:rPr>
              <a:t>underground cables destroyed, backhaul and IP</a:t>
            </a:r>
            <a:endParaRPr lang="en-US" dirty="0">
              <a:cs typeface="Calibri" pitchFamily="34" charset="0"/>
            </a:endParaRPr>
          </a:p>
          <a:p>
            <a:pPr lvl="0" eaLnBrk="0" hangingPunct="0">
              <a:spcBef>
                <a:spcPts val="1200"/>
              </a:spcBef>
              <a:defRPr/>
            </a:pPr>
            <a:endParaRPr lang="en-US" b="1" dirty="0" smtClean="0">
              <a:solidFill>
                <a:srgbClr val="2C3517"/>
              </a:solidFill>
              <a:latin typeface="Calibri"/>
              <a:cs typeface="Calibri" pitchFamily="34" charset="0"/>
            </a:endParaRPr>
          </a:p>
        </p:txBody>
      </p:sp>
      <p:sp>
        <p:nvSpPr>
          <p:cNvPr id="12" name="Pentagon 77"/>
          <p:cNvSpPr>
            <a:spLocks noChangeArrowheads="1"/>
          </p:cNvSpPr>
          <p:nvPr/>
        </p:nvSpPr>
        <p:spPr bwMode="auto">
          <a:xfrm>
            <a:off x="3516857" y="978817"/>
            <a:ext cx="2743200" cy="1050925"/>
          </a:xfrm>
          <a:prstGeom prst="homePlate">
            <a:avLst>
              <a:gd name="adj" fmla="val 1620"/>
            </a:avLst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lIns="45720" rIns="45720" anchor="ctr"/>
          <a:lstStyle/>
          <a:p>
            <a:pPr lvl="0" algn="ctr" eaLnBrk="0" hangingPunct="0">
              <a:spcBef>
                <a:spcPts val="0"/>
              </a:spcBef>
            </a:pPr>
            <a:r>
              <a:rPr lang="en-US" sz="2000" b="1" dirty="0">
                <a:cs typeface="Calibri" pitchFamily="34" charset="0"/>
              </a:rPr>
              <a:t>Christchurch New Zealand</a:t>
            </a:r>
          </a:p>
          <a:p>
            <a:pPr lvl="0" algn="ctr" eaLnBrk="0" hangingPunct="0">
              <a:spcBef>
                <a:spcPts val="0"/>
              </a:spcBef>
            </a:pPr>
            <a:r>
              <a:rPr lang="en-US" sz="2000" b="1" dirty="0">
                <a:cs typeface="Calibri" pitchFamily="34" charset="0"/>
              </a:rPr>
              <a:t>February 2011</a:t>
            </a:r>
            <a:endParaRPr lang="en-US" sz="2000" dirty="0">
              <a:cs typeface="Calibri" pitchFamily="34" charset="0"/>
            </a:endParaRPr>
          </a:p>
        </p:txBody>
      </p:sp>
      <p:pic>
        <p:nvPicPr>
          <p:cNvPr id="1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034" y="267891"/>
            <a:ext cx="1834158" cy="11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AutoShape 2"/>
          <p:cNvSpPr>
            <a:spLocks/>
          </p:cNvSpPr>
          <p:nvPr/>
        </p:nvSpPr>
        <p:spPr bwMode="auto">
          <a:xfrm>
            <a:off x="6929437" y="0"/>
            <a:ext cx="2214563" cy="68580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4E7891"/>
          </a:solidFill>
          <a:ln w="9525" cap="flat" cmpd="sng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en-GB" sz="1013"/>
          </a:p>
        </p:txBody>
      </p:sp>
      <p:pic>
        <p:nvPicPr>
          <p:cNvPr id="1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639" y="282379"/>
            <a:ext cx="1834158" cy="856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060394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/>
          <p:cNvSpPr>
            <a:spLocks/>
          </p:cNvSpPr>
          <p:nvPr/>
        </p:nvSpPr>
        <p:spPr bwMode="auto">
          <a:xfrm>
            <a:off x="242888" y="400050"/>
            <a:ext cx="6429375" cy="6057900"/>
          </a:xfrm>
          <a:custGeom>
            <a:avLst/>
            <a:gdLst>
              <a:gd name="T0" fmla="*/ 3321050 w 21600"/>
              <a:gd name="T1" fmla="*/ 339725 h 21600"/>
              <a:gd name="T2" fmla="*/ 3321050 w 21600"/>
              <a:gd name="T3" fmla="*/ 339725 h 21600"/>
              <a:gd name="T4" fmla="*/ 3321050 w 21600"/>
              <a:gd name="T5" fmla="*/ 339725 h 21600"/>
              <a:gd name="T6" fmla="*/ 3321050 w 21600"/>
              <a:gd name="T7" fmla="*/ 33972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3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 </a:t>
            </a:r>
            <a:endParaRPr lang="en-US" sz="2400" dirty="0">
              <a:solidFill>
                <a:srgbClr val="4E7891"/>
              </a:solidFill>
              <a:ea typeface="MS PGothic" charset="0"/>
              <a:cs typeface="MS PGothic" charset="0"/>
              <a:sym typeface="Calibri" charset="0"/>
            </a:endParaRPr>
          </a:p>
        </p:txBody>
      </p:sp>
      <p:sp>
        <p:nvSpPr>
          <p:cNvPr id="11267" name="AutoShape 2"/>
          <p:cNvSpPr>
            <a:spLocks/>
          </p:cNvSpPr>
          <p:nvPr/>
        </p:nvSpPr>
        <p:spPr bwMode="auto">
          <a:xfrm>
            <a:off x="6929437" y="0"/>
            <a:ext cx="2214563" cy="68580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4E7891"/>
          </a:solidFill>
          <a:ln w="9525" cap="flat" cmpd="sng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en-GB"/>
          </a:p>
        </p:txBody>
      </p:sp>
      <p:pic>
        <p:nvPicPr>
          <p:cNvPr id="11268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634" y="115491"/>
            <a:ext cx="1834158" cy="11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5"/>
          <p:cNvSpPr>
            <a:spLocks/>
          </p:cNvSpPr>
          <p:nvPr/>
        </p:nvSpPr>
        <p:spPr bwMode="auto">
          <a:xfrm>
            <a:off x="302169" y="400050"/>
            <a:ext cx="6429375" cy="6057900"/>
          </a:xfrm>
          <a:custGeom>
            <a:avLst/>
            <a:gdLst>
              <a:gd name="T0" fmla="*/ 3321050 w 21600"/>
              <a:gd name="T1" fmla="*/ 339725 h 21600"/>
              <a:gd name="T2" fmla="*/ 3321050 w 21600"/>
              <a:gd name="T3" fmla="*/ 339725 h 21600"/>
              <a:gd name="T4" fmla="*/ 3321050 w 21600"/>
              <a:gd name="T5" fmla="*/ 339725 h 21600"/>
              <a:gd name="T6" fmla="*/ 3321050 w 21600"/>
              <a:gd name="T7" fmla="*/ 33972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3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Major Earthquake - Lessons Learned</a:t>
            </a:r>
          </a:p>
          <a:p>
            <a:pPr>
              <a:defRPr/>
            </a:pPr>
            <a:endParaRPr lang="en-US" sz="3000" b="1" dirty="0">
              <a:solidFill>
                <a:srgbClr val="4E7891"/>
              </a:solidFill>
              <a:latin typeface="+mj-lt"/>
              <a:ea typeface="MS PGothic" charset="0"/>
              <a:cs typeface="MS PGothic" charset="0"/>
              <a:sym typeface="Calibri" charset="0"/>
            </a:endParaRPr>
          </a:p>
          <a:p>
            <a:pPr>
              <a:defRPr/>
            </a:pPr>
            <a:endParaRPr lang="en-US" sz="3000" b="1" dirty="0" smtClean="0">
              <a:solidFill>
                <a:srgbClr val="4E7891"/>
              </a:solidFill>
              <a:latin typeface="+mj-lt"/>
              <a:ea typeface="MS PGothic" charset="0"/>
              <a:cs typeface="MS PGothic" charset="0"/>
              <a:sym typeface="Calibri" charset="0"/>
            </a:endParaRPr>
          </a:p>
          <a:p>
            <a:pPr>
              <a:defRPr/>
            </a:pPr>
            <a:r>
              <a:rPr lang="en-US" sz="3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 </a:t>
            </a:r>
            <a:endParaRPr lang="en-US" sz="2400" dirty="0">
              <a:solidFill>
                <a:srgbClr val="4E7891"/>
              </a:solidFill>
              <a:ea typeface="MS PGothic" charset="0"/>
              <a:cs typeface="MS PGothic" charset="0"/>
              <a:sym typeface="Calibri" charset="0"/>
            </a:endParaRPr>
          </a:p>
        </p:txBody>
      </p:sp>
      <p:sp>
        <p:nvSpPr>
          <p:cNvPr id="8" name="AutoShape 5"/>
          <p:cNvSpPr>
            <a:spLocks/>
          </p:cNvSpPr>
          <p:nvPr/>
        </p:nvSpPr>
        <p:spPr bwMode="auto">
          <a:xfrm>
            <a:off x="242888" y="400050"/>
            <a:ext cx="6429375" cy="6057900"/>
          </a:xfrm>
          <a:custGeom>
            <a:avLst/>
            <a:gdLst>
              <a:gd name="T0" fmla="*/ 3321050 w 21600"/>
              <a:gd name="T1" fmla="*/ 339725 h 21600"/>
              <a:gd name="T2" fmla="*/ 3321050 w 21600"/>
              <a:gd name="T3" fmla="*/ 339725 h 21600"/>
              <a:gd name="T4" fmla="*/ 3321050 w 21600"/>
              <a:gd name="T5" fmla="*/ 339725 h 21600"/>
              <a:gd name="T6" fmla="*/ 3321050 w 21600"/>
              <a:gd name="T7" fmla="*/ 33972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3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 </a:t>
            </a:r>
            <a:endParaRPr lang="en-US" sz="2400" dirty="0">
              <a:solidFill>
                <a:srgbClr val="4E7891"/>
              </a:solidFill>
              <a:ea typeface="MS PGothic" charset="0"/>
              <a:cs typeface="MS PGothic" charset="0"/>
              <a:sym typeface="Calibri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384289" y="2047760"/>
            <a:ext cx="2963574" cy="441019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lIns="45720" rIns="45720"/>
          <a:lstStyle/>
          <a:p>
            <a:pPr marL="285750" indent="-285750" algn="ctr" eaLnBrk="0" hangingPunct="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b="1" dirty="0" smtClean="0">
                <a:latin typeface="+mj-lt"/>
                <a:cs typeface="Calibri" pitchFamily="34" charset="0"/>
              </a:rPr>
              <a:t>Super power cell sites </a:t>
            </a:r>
          </a:p>
          <a:p>
            <a:pPr marL="285750" indent="-285750" algn="ctr" eaLnBrk="0" hangingPunct="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b="1" dirty="0" smtClean="0">
                <a:latin typeface="+mj-lt"/>
                <a:cs typeface="Calibri" pitchFamily="34" charset="0"/>
              </a:rPr>
              <a:t>Increased mobile fleet for:</a:t>
            </a:r>
          </a:p>
          <a:p>
            <a:pPr algn="ctr" eaLnBrk="0" hangingPunct="0">
              <a:spcBef>
                <a:spcPts val="1200"/>
              </a:spcBef>
              <a:defRPr/>
            </a:pPr>
            <a:r>
              <a:rPr lang="en-US" dirty="0" smtClean="0">
                <a:latin typeface="+mj-lt"/>
                <a:cs typeface="Calibri" pitchFamily="34" charset="0"/>
              </a:rPr>
              <a:t>Optical  </a:t>
            </a:r>
            <a:r>
              <a:rPr lang="en-US" dirty="0" err="1" smtClean="0">
                <a:latin typeface="+mj-lt"/>
                <a:cs typeface="Calibri" pitchFamily="34" charset="0"/>
              </a:rPr>
              <a:t>fibre</a:t>
            </a:r>
            <a:r>
              <a:rPr lang="en-US" dirty="0" smtClean="0">
                <a:latin typeface="+mj-lt"/>
                <a:cs typeface="Calibri" pitchFamily="34" charset="0"/>
              </a:rPr>
              <a:t> splicing</a:t>
            </a:r>
          </a:p>
          <a:p>
            <a:pPr algn="ctr" eaLnBrk="0" hangingPunct="0">
              <a:spcBef>
                <a:spcPts val="1200"/>
              </a:spcBef>
              <a:defRPr/>
            </a:pPr>
            <a:r>
              <a:rPr lang="en-US" dirty="0" smtClean="0">
                <a:latin typeface="+mj-lt"/>
                <a:cs typeface="Calibri" pitchFamily="34" charset="0"/>
              </a:rPr>
              <a:t>Satellite BTS &amp; Backhaul</a:t>
            </a:r>
          </a:p>
          <a:p>
            <a:pPr marL="285750" indent="-285750" algn="ctr" eaLnBrk="0" hangingPunct="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b="1" dirty="0" smtClean="0">
                <a:latin typeface="+mj-lt"/>
                <a:cs typeface="Calibri" pitchFamily="34" charset="0"/>
              </a:rPr>
              <a:t>Green power stations</a:t>
            </a:r>
          </a:p>
          <a:p>
            <a:pPr algn="ctr" eaLnBrk="0" hangingPunct="0">
              <a:spcBef>
                <a:spcPts val="1200"/>
              </a:spcBef>
              <a:defRPr/>
            </a:pPr>
            <a:r>
              <a:rPr lang="en-US" dirty="0" smtClean="0">
                <a:latin typeface="+mj-lt"/>
                <a:cs typeface="Calibri" pitchFamily="34" charset="0"/>
              </a:rPr>
              <a:t>Renewable energy sources</a:t>
            </a:r>
          </a:p>
          <a:p>
            <a:pPr marL="285750" indent="-285750" algn="ctr" eaLnBrk="0" hangingPunct="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b="1" dirty="0" smtClean="0">
                <a:latin typeface="+mj-lt"/>
                <a:cs typeface="Calibri" pitchFamily="34" charset="0"/>
              </a:rPr>
              <a:t>Network </a:t>
            </a:r>
            <a:r>
              <a:rPr lang="en-US" b="1" dirty="0" err="1" smtClean="0">
                <a:latin typeface="+mj-lt"/>
                <a:cs typeface="Calibri" pitchFamily="34" charset="0"/>
              </a:rPr>
              <a:t>virtualisation</a:t>
            </a:r>
            <a:endParaRPr lang="en-US" b="1" dirty="0" smtClean="0">
              <a:latin typeface="+mj-lt"/>
              <a:cs typeface="Calibri" pitchFamily="34" charset="0"/>
            </a:endParaRPr>
          </a:p>
          <a:p>
            <a:pPr algn="ctr" eaLnBrk="0" hangingPunct="0">
              <a:spcBef>
                <a:spcPts val="1200"/>
              </a:spcBef>
              <a:defRPr/>
            </a:pPr>
            <a:r>
              <a:rPr lang="en-US" dirty="0" smtClean="0">
                <a:latin typeface="+mj-lt"/>
                <a:cs typeface="Calibri" pitchFamily="34" charset="0"/>
              </a:rPr>
              <a:t>Cloud computing techniques</a:t>
            </a:r>
          </a:p>
          <a:p>
            <a:pPr marL="285750" indent="-285750" algn="ctr" eaLnBrk="0" hangingPunct="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b="1" dirty="0" smtClean="0">
                <a:latin typeface="+mj-lt"/>
                <a:cs typeface="Calibri" pitchFamily="34" charset="0"/>
              </a:rPr>
              <a:t>Disaster Messaging Service</a:t>
            </a:r>
          </a:p>
          <a:p>
            <a:pPr algn="ctr" eaLnBrk="0" hangingPunct="0">
              <a:spcBef>
                <a:spcPts val="1200"/>
              </a:spcBef>
              <a:defRPr/>
            </a:pPr>
            <a:r>
              <a:rPr lang="en-US" dirty="0" smtClean="0">
                <a:latin typeface="+mj-lt"/>
                <a:cs typeface="Calibri" pitchFamily="34" charset="0"/>
              </a:rPr>
              <a:t>Use packet switched network</a:t>
            </a:r>
          </a:p>
          <a:p>
            <a:pPr eaLnBrk="0" hangingPunct="0">
              <a:spcBef>
                <a:spcPts val="1200"/>
              </a:spcBef>
              <a:defRPr/>
            </a:pPr>
            <a:endParaRPr lang="en-US" b="1" dirty="0" smtClean="0">
              <a:latin typeface="+mj-lt"/>
              <a:cs typeface="Calibri" pitchFamily="34" charset="0"/>
            </a:endParaRPr>
          </a:p>
        </p:txBody>
      </p:sp>
      <p:sp>
        <p:nvSpPr>
          <p:cNvPr id="10" name="Pentagon 77"/>
          <p:cNvSpPr>
            <a:spLocks noChangeArrowheads="1"/>
          </p:cNvSpPr>
          <p:nvPr/>
        </p:nvSpPr>
        <p:spPr bwMode="auto">
          <a:xfrm>
            <a:off x="384288" y="980728"/>
            <a:ext cx="2963575" cy="1050925"/>
          </a:xfrm>
          <a:prstGeom prst="homePlate">
            <a:avLst>
              <a:gd name="adj" fmla="val 0"/>
            </a:avLst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lIns="45720" rIns="45720" anchor="ctr"/>
          <a:lstStyle/>
          <a:p>
            <a:pPr lvl="0" algn="ctr" eaLnBrk="0" hangingPunct="0">
              <a:spcBef>
                <a:spcPts val="0"/>
              </a:spcBef>
            </a:pPr>
            <a:r>
              <a:rPr lang="en-US" sz="2000" b="1" dirty="0">
                <a:cs typeface="Calibri" pitchFamily="34" charset="0"/>
              </a:rPr>
              <a:t>Japanese Earthquake </a:t>
            </a:r>
          </a:p>
          <a:p>
            <a:pPr lvl="0" algn="ctr" eaLnBrk="0" hangingPunct="0">
              <a:spcBef>
                <a:spcPts val="0"/>
              </a:spcBef>
            </a:pPr>
            <a:r>
              <a:rPr lang="en-US" sz="2000" b="1" dirty="0">
                <a:cs typeface="Calibri" pitchFamily="34" charset="0"/>
              </a:rPr>
              <a:t>March 2011</a:t>
            </a:r>
            <a:endParaRPr lang="en-US" sz="2000" dirty="0">
              <a:cs typeface="Calibri" pitchFamily="34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3516857" y="2029742"/>
            <a:ext cx="2999358" cy="442820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lIns="45720" rIns="45720"/>
          <a:lstStyle/>
          <a:p>
            <a:pPr marL="285750" lvl="0" indent="-285750" algn="ctr" eaLnBrk="0" hangingPunct="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rgbClr val="2C3517"/>
                </a:solidFill>
                <a:latin typeface="Calibri"/>
                <a:cs typeface="Calibri" pitchFamily="34" charset="0"/>
              </a:rPr>
              <a:t>Network Congestion</a:t>
            </a:r>
          </a:p>
          <a:p>
            <a:pPr lvl="0" algn="ctr" eaLnBrk="0" hangingPunct="0">
              <a:spcBef>
                <a:spcPts val="1200"/>
              </a:spcBef>
              <a:defRPr/>
            </a:pPr>
            <a:r>
              <a:rPr lang="en-US" dirty="0" smtClean="0">
                <a:solidFill>
                  <a:srgbClr val="2C3517"/>
                </a:solidFill>
                <a:latin typeface="Calibri"/>
                <a:cs typeface="Calibri" pitchFamily="34" charset="0"/>
              </a:rPr>
              <a:t>Reroute voice and </a:t>
            </a:r>
            <a:r>
              <a:rPr lang="en-US" dirty="0" err="1" smtClean="0">
                <a:solidFill>
                  <a:srgbClr val="2C3517"/>
                </a:solidFill>
                <a:latin typeface="Calibri"/>
                <a:cs typeface="Calibri" pitchFamily="34" charset="0"/>
              </a:rPr>
              <a:t>signalling</a:t>
            </a:r>
            <a:r>
              <a:rPr lang="en-US" dirty="0" smtClean="0">
                <a:solidFill>
                  <a:srgbClr val="2C3517"/>
                </a:solidFill>
                <a:latin typeface="Calibri"/>
                <a:cs typeface="Calibri" pitchFamily="34" charset="0"/>
              </a:rPr>
              <a:t> traffic</a:t>
            </a:r>
          </a:p>
          <a:p>
            <a:pPr lvl="0" algn="ctr" eaLnBrk="0" hangingPunct="0">
              <a:spcBef>
                <a:spcPts val="1200"/>
              </a:spcBef>
              <a:defRPr/>
            </a:pPr>
            <a:r>
              <a:rPr lang="en-US" dirty="0" smtClean="0">
                <a:solidFill>
                  <a:srgbClr val="2C3517"/>
                </a:solidFill>
                <a:latin typeface="Calibri"/>
                <a:cs typeface="Calibri" pitchFamily="34" charset="0"/>
              </a:rPr>
              <a:t>Rehome major sites to new switch</a:t>
            </a:r>
          </a:p>
          <a:p>
            <a:pPr lvl="0" algn="ctr" eaLnBrk="0" hangingPunct="0">
              <a:spcBef>
                <a:spcPts val="1200"/>
              </a:spcBef>
              <a:defRPr/>
            </a:pPr>
            <a:r>
              <a:rPr lang="en-US" dirty="0" smtClean="0">
                <a:solidFill>
                  <a:srgbClr val="2C3517"/>
                </a:solidFill>
                <a:latin typeface="Calibri"/>
                <a:cs typeface="Calibri" pitchFamily="34" charset="0"/>
              </a:rPr>
              <a:t>Pooled switching </a:t>
            </a:r>
            <a:r>
              <a:rPr lang="en-US" dirty="0" err="1" smtClean="0">
                <a:solidFill>
                  <a:srgbClr val="2C3517"/>
                </a:solidFill>
                <a:latin typeface="Calibri"/>
                <a:cs typeface="Calibri" pitchFamily="34" charset="0"/>
              </a:rPr>
              <a:t>centres</a:t>
            </a:r>
            <a:endParaRPr lang="en-US" dirty="0" smtClean="0">
              <a:solidFill>
                <a:srgbClr val="2C3517"/>
              </a:solidFill>
              <a:latin typeface="Calibri"/>
              <a:cs typeface="Calibri" pitchFamily="34" charset="0"/>
            </a:endParaRPr>
          </a:p>
          <a:p>
            <a:pPr lvl="0" algn="ctr" eaLnBrk="0" hangingPunct="0">
              <a:spcBef>
                <a:spcPts val="1200"/>
              </a:spcBef>
              <a:defRPr/>
            </a:pPr>
            <a:r>
              <a:rPr lang="en-US" dirty="0" smtClean="0">
                <a:solidFill>
                  <a:srgbClr val="2C3517"/>
                </a:solidFill>
                <a:latin typeface="Calibri"/>
                <a:cs typeface="Calibri" pitchFamily="34" charset="0"/>
              </a:rPr>
              <a:t>Free up bandwidth in affected region by isolating traffic</a:t>
            </a:r>
          </a:p>
          <a:p>
            <a:pPr marL="285750" lvl="0" indent="-285750" algn="ctr" eaLnBrk="0" hangingPunct="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rgbClr val="2C3517"/>
                </a:solidFill>
                <a:latin typeface="Calibri"/>
                <a:cs typeface="Calibri" pitchFamily="34" charset="0"/>
              </a:rPr>
              <a:t>Extra fuel storage for generators</a:t>
            </a:r>
          </a:p>
          <a:p>
            <a:pPr marL="285750" lvl="0" indent="-285750" algn="ctr" eaLnBrk="0" hangingPunct="0">
              <a:spcBef>
                <a:spcPts val="1200"/>
              </a:spcBef>
              <a:buFont typeface="Arial" pitchFamily="34" charset="0"/>
              <a:buChar char="•"/>
              <a:defRPr/>
            </a:pPr>
            <a:r>
              <a:rPr lang="en-US" b="1" dirty="0" smtClean="0">
                <a:solidFill>
                  <a:srgbClr val="2C3517"/>
                </a:solidFill>
                <a:latin typeface="Calibri"/>
                <a:cs typeface="Calibri" pitchFamily="34" charset="0"/>
              </a:rPr>
              <a:t>New strategic locations for mobile fleet</a:t>
            </a:r>
          </a:p>
          <a:p>
            <a:pPr lvl="0" algn="ctr" eaLnBrk="0" hangingPunct="0">
              <a:spcBef>
                <a:spcPts val="1200"/>
              </a:spcBef>
              <a:defRPr/>
            </a:pPr>
            <a:endParaRPr lang="en-US" b="1" dirty="0" smtClean="0">
              <a:solidFill>
                <a:srgbClr val="2C3517"/>
              </a:solidFill>
              <a:latin typeface="Calibri"/>
              <a:cs typeface="Calibri" pitchFamily="34" charset="0"/>
            </a:endParaRPr>
          </a:p>
          <a:p>
            <a:pPr lvl="0" eaLnBrk="0" hangingPunct="0">
              <a:spcBef>
                <a:spcPts val="1200"/>
              </a:spcBef>
              <a:defRPr/>
            </a:pPr>
            <a:r>
              <a:rPr lang="en-US" b="1" dirty="0">
                <a:solidFill>
                  <a:srgbClr val="2C3517"/>
                </a:solidFill>
                <a:latin typeface="Calibri"/>
                <a:cs typeface="Calibri" pitchFamily="34" charset="0"/>
              </a:rPr>
              <a:t>	</a:t>
            </a:r>
            <a:endParaRPr lang="en-US" dirty="0" smtClean="0">
              <a:solidFill>
                <a:srgbClr val="2C3517"/>
              </a:solidFill>
              <a:latin typeface="Calibri"/>
              <a:cs typeface="Calibri" pitchFamily="34" charset="0"/>
            </a:endParaRPr>
          </a:p>
          <a:p>
            <a:pPr marL="287338" lvl="0" indent="-287338" eaLnBrk="0" hangingPunct="0">
              <a:spcBef>
                <a:spcPts val="1200"/>
              </a:spcBef>
              <a:buFont typeface="+mj-lt"/>
              <a:buAutoNum type="arabicPeriod"/>
              <a:defRPr/>
            </a:pPr>
            <a:endParaRPr lang="en-US" dirty="0" smtClean="0">
              <a:solidFill>
                <a:srgbClr val="2C3517"/>
              </a:solidFill>
              <a:latin typeface="Calibri"/>
              <a:cs typeface="Calibri" pitchFamily="34" charset="0"/>
            </a:endParaRPr>
          </a:p>
        </p:txBody>
      </p:sp>
      <p:sp>
        <p:nvSpPr>
          <p:cNvPr id="12" name="Pentagon 77"/>
          <p:cNvSpPr>
            <a:spLocks noChangeArrowheads="1"/>
          </p:cNvSpPr>
          <p:nvPr/>
        </p:nvSpPr>
        <p:spPr bwMode="auto">
          <a:xfrm>
            <a:off x="3516856" y="978817"/>
            <a:ext cx="2999359" cy="1050925"/>
          </a:xfrm>
          <a:prstGeom prst="homePlate">
            <a:avLst>
              <a:gd name="adj" fmla="val 1620"/>
            </a:avLst>
          </a:prstGeom>
          <a:solidFill>
            <a:schemeClr val="accent1">
              <a:lumMod val="60000"/>
              <a:lumOff val="40000"/>
            </a:schemeClr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lIns="45720" rIns="45720" anchor="ctr"/>
          <a:lstStyle/>
          <a:p>
            <a:pPr lvl="0" algn="ctr" eaLnBrk="0" hangingPunct="0">
              <a:spcBef>
                <a:spcPts val="0"/>
              </a:spcBef>
            </a:pPr>
            <a:r>
              <a:rPr lang="en-US" sz="2000" b="1" dirty="0">
                <a:cs typeface="Calibri" pitchFamily="34" charset="0"/>
              </a:rPr>
              <a:t>Van Earthquake Turkey</a:t>
            </a:r>
          </a:p>
          <a:p>
            <a:pPr lvl="0" algn="ctr" eaLnBrk="0" hangingPunct="0">
              <a:spcBef>
                <a:spcPts val="0"/>
              </a:spcBef>
            </a:pPr>
            <a:r>
              <a:rPr lang="en-US" sz="2000" b="1" dirty="0">
                <a:cs typeface="Calibri" pitchFamily="34" charset="0"/>
              </a:rPr>
              <a:t>October 2011</a:t>
            </a:r>
            <a:endParaRPr lang="en-US" sz="2000" dirty="0">
              <a:cs typeface="Calibri" pitchFamily="34" charset="0"/>
            </a:endParaRPr>
          </a:p>
        </p:txBody>
      </p:sp>
      <p:pic>
        <p:nvPicPr>
          <p:cNvPr id="13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034" y="267891"/>
            <a:ext cx="1834158" cy="11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AutoShape 2"/>
          <p:cNvSpPr>
            <a:spLocks/>
          </p:cNvSpPr>
          <p:nvPr/>
        </p:nvSpPr>
        <p:spPr bwMode="auto">
          <a:xfrm>
            <a:off x="6929437" y="0"/>
            <a:ext cx="2214563" cy="68580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4E7891"/>
          </a:solidFill>
          <a:ln w="9525" cap="flat" cmpd="sng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en-GB" sz="1013"/>
          </a:p>
        </p:txBody>
      </p:sp>
      <p:pic>
        <p:nvPicPr>
          <p:cNvPr id="1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639" y="282379"/>
            <a:ext cx="1834158" cy="856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73755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5"/>
          <p:cNvSpPr>
            <a:spLocks/>
          </p:cNvSpPr>
          <p:nvPr/>
        </p:nvSpPr>
        <p:spPr bwMode="auto">
          <a:xfrm>
            <a:off x="242888" y="400050"/>
            <a:ext cx="6429375" cy="6057900"/>
          </a:xfrm>
          <a:custGeom>
            <a:avLst/>
            <a:gdLst>
              <a:gd name="T0" fmla="*/ 3321050 w 21600"/>
              <a:gd name="T1" fmla="*/ 339725 h 21600"/>
              <a:gd name="T2" fmla="*/ 3321050 w 21600"/>
              <a:gd name="T3" fmla="*/ 339725 h 21600"/>
              <a:gd name="T4" fmla="*/ 3321050 w 21600"/>
              <a:gd name="T5" fmla="*/ 339725 h 21600"/>
              <a:gd name="T6" fmla="*/ 3321050 w 21600"/>
              <a:gd name="T7" fmla="*/ 339725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/>
        </p:spPr>
        <p:txBody>
          <a:bodyPr lIns="0" tIns="0" rIns="0" bIns="0"/>
          <a:lstStyle/>
          <a:p>
            <a:pPr>
              <a:defRPr/>
            </a:pPr>
            <a:r>
              <a:rPr lang="en-US" sz="3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Business Continuity Lifecycle </a:t>
            </a:r>
          </a:p>
          <a:p>
            <a:pPr>
              <a:defRPr/>
            </a:pPr>
            <a:r>
              <a:rPr lang="en-US" sz="3000" b="1" dirty="0" smtClean="0">
                <a:solidFill>
                  <a:srgbClr val="4E7891"/>
                </a:solidFill>
                <a:latin typeface="+mj-lt"/>
                <a:ea typeface="MS PGothic" charset="0"/>
                <a:cs typeface="MS PGothic" charset="0"/>
                <a:sym typeface="Calibri" charset="0"/>
              </a:rPr>
              <a:t> </a:t>
            </a:r>
            <a:endParaRPr lang="en-US" sz="2400" dirty="0">
              <a:solidFill>
                <a:srgbClr val="4E7891"/>
              </a:solidFill>
              <a:ea typeface="MS PGothic" charset="0"/>
              <a:cs typeface="MS PGothic" charset="0"/>
              <a:sym typeface="Calibri" charset="0"/>
            </a:endParaRPr>
          </a:p>
        </p:txBody>
      </p:sp>
      <p:sp>
        <p:nvSpPr>
          <p:cNvPr id="11267" name="AutoShape 2"/>
          <p:cNvSpPr>
            <a:spLocks/>
          </p:cNvSpPr>
          <p:nvPr/>
        </p:nvSpPr>
        <p:spPr bwMode="auto">
          <a:xfrm>
            <a:off x="6929437" y="0"/>
            <a:ext cx="2214563" cy="68580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4E7891"/>
          </a:solidFill>
          <a:ln w="9525" cap="flat" cmpd="sng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en-GB"/>
          </a:p>
        </p:txBody>
      </p:sp>
      <p:pic>
        <p:nvPicPr>
          <p:cNvPr id="11268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634" y="115491"/>
            <a:ext cx="1834158" cy="11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068376067"/>
              </p:ext>
            </p:extLst>
          </p:nvPr>
        </p:nvGraphicFramePr>
        <p:xfrm>
          <a:off x="1073596" y="1765553"/>
          <a:ext cx="4476527" cy="3973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691680" y="1052736"/>
            <a:ext cx="32403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itchFamily="34" charset="0"/>
              <a:buChar char="•"/>
            </a:pPr>
            <a:r>
              <a:rPr lang="en-GB" b="1" dirty="0" smtClean="0"/>
              <a:t>Network SPOFs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en-GB" b="1" dirty="0" smtClean="0"/>
              <a:t>Critical sites (Urban?)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en-GB" b="1" dirty="0" smtClean="0"/>
              <a:t>Key Products &amp; Services</a:t>
            </a:r>
          </a:p>
          <a:p>
            <a:pPr algn="ctr"/>
            <a:endParaRPr lang="en-GB" dirty="0" smtClean="0"/>
          </a:p>
          <a:p>
            <a:pPr algn="ctr"/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4063532" y="2505670"/>
            <a:ext cx="30069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itchFamily="34" charset="0"/>
              <a:buChar char="•"/>
            </a:pPr>
            <a:r>
              <a:rPr lang="en-GB" b="1" dirty="0" smtClean="0"/>
              <a:t>Impact on </a:t>
            </a:r>
            <a:r>
              <a:rPr lang="en-GB" b="1" dirty="0"/>
              <a:t>C</a:t>
            </a:r>
            <a:r>
              <a:rPr lang="en-GB" b="1" dirty="0" smtClean="0"/>
              <a:t>ore Business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en-GB" b="1" dirty="0" smtClean="0"/>
              <a:t>Need Certification?</a:t>
            </a:r>
          </a:p>
          <a:p>
            <a:pPr algn="ctr"/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3982004" y="5563130"/>
            <a:ext cx="31683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itchFamily="34" charset="0"/>
              <a:buChar char="•"/>
            </a:pPr>
            <a:r>
              <a:rPr lang="en-GB" b="1" dirty="0" smtClean="0"/>
              <a:t>CXO Buy-In &amp; Influence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en-GB" b="1" dirty="0"/>
              <a:t>Add Redundancies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en-GB" b="1" dirty="0" smtClean="0"/>
              <a:t>MBCO and RTO</a:t>
            </a:r>
            <a:endParaRPr lang="en-GB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-68948" y="5548064"/>
            <a:ext cx="26247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itchFamily="34" charset="0"/>
              <a:buChar char="•"/>
            </a:pPr>
            <a:r>
              <a:rPr lang="en-GB" b="1" dirty="0" smtClean="0"/>
              <a:t>Disaster Simulations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en-GB" b="1" dirty="0" smtClean="0"/>
              <a:t>Training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en-GB" b="1" dirty="0" smtClean="0"/>
              <a:t>Partnerships</a:t>
            </a:r>
            <a:endParaRPr lang="en-GB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-68948" y="2228671"/>
            <a:ext cx="26247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itchFamily="34" charset="0"/>
              <a:buChar char="•"/>
            </a:pPr>
            <a:r>
              <a:rPr lang="en-GB" b="1" dirty="0" smtClean="0"/>
              <a:t>Feedback  Loops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en-GB" b="1" dirty="0" smtClean="0"/>
              <a:t>Key KPIs (MBCO, RTO)</a:t>
            </a:r>
          </a:p>
          <a:p>
            <a:pPr marL="285750" indent="-285750" algn="ctr">
              <a:buFont typeface="Arial" pitchFamily="34" charset="0"/>
              <a:buChar char="•"/>
            </a:pPr>
            <a:r>
              <a:rPr lang="en-GB" b="1" dirty="0" smtClean="0"/>
              <a:t>Resource Location</a:t>
            </a:r>
          </a:p>
          <a:p>
            <a:pPr algn="ctr"/>
            <a:endParaRPr lang="en-GB" b="1" dirty="0"/>
          </a:p>
        </p:txBody>
      </p:sp>
      <p:pic>
        <p:nvPicPr>
          <p:cNvPr id="15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034" y="267891"/>
            <a:ext cx="1834158" cy="11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AutoShape 2"/>
          <p:cNvSpPr>
            <a:spLocks/>
          </p:cNvSpPr>
          <p:nvPr/>
        </p:nvSpPr>
        <p:spPr bwMode="auto">
          <a:xfrm>
            <a:off x="6929437" y="0"/>
            <a:ext cx="2214563" cy="68580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4E7891"/>
          </a:solidFill>
          <a:ln w="9525" cap="flat" cmpd="sng">
            <a:solidFill>
              <a:srgbClr val="000000">
                <a:alpha val="0"/>
              </a:srgbClr>
            </a:solidFill>
            <a:prstDash val="solid"/>
            <a:round/>
            <a:headEnd/>
            <a:tailEnd/>
          </a:ln>
        </p:spPr>
        <p:txBody>
          <a:bodyPr lIns="0" tIns="0" rIns="0" bIns="0" anchor="ctr"/>
          <a:lstStyle/>
          <a:p>
            <a:endParaRPr lang="en-GB" sz="1013"/>
          </a:p>
        </p:txBody>
      </p:sp>
      <p:pic>
        <p:nvPicPr>
          <p:cNvPr id="17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9639" y="282379"/>
            <a:ext cx="1834158" cy="856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008631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4" t="18551" r="6165" b="-2"/>
          <a:stretch/>
        </p:blipFill>
        <p:spPr bwMode="auto">
          <a:xfrm>
            <a:off x="-36512" y="-24112"/>
            <a:ext cx="9217024" cy="5652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AutoShape 2"/>
          <p:cNvSpPr>
            <a:spLocks/>
          </p:cNvSpPr>
          <p:nvPr/>
        </p:nvSpPr>
        <p:spPr bwMode="auto">
          <a:xfrm>
            <a:off x="-57150" y="5479851"/>
            <a:ext cx="9207401" cy="140553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4E7891"/>
          </a:solidFill>
          <a:ln w="9525">
            <a:solidFill>
              <a:srgbClr val="000000">
                <a:alpha val="0"/>
              </a:srgbClr>
            </a:solidFill>
            <a:round/>
            <a:headEnd/>
            <a:tailEnd/>
          </a:ln>
        </p:spPr>
        <p:txBody>
          <a:bodyPr lIns="0" tIns="0" rIns="0" bIns="0" anchor="ctr"/>
          <a:lstStyle/>
          <a:p>
            <a:r>
              <a:rPr lang="en-US" altLang="en-US" sz="1013"/>
              <a:t> </a:t>
            </a:r>
            <a:endParaRPr lang="en-GB" altLang="en-US" sz="1013"/>
          </a:p>
        </p:txBody>
      </p:sp>
      <p:sp>
        <p:nvSpPr>
          <p:cNvPr id="2" name="AutoShape 4"/>
          <p:cNvSpPr>
            <a:spLocks/>
          </p:cNvSpPr>
          <p:nvPr/>
        </p:nvSpPr>
        <p:spPr bwMode="auto">
          <a:xfrm>
            <a:off x="2978944" y="5671244"/>
            <a:ext cx="6000750" cy="350044"/>
          </a:xfrm>
          <a:custGeom>
            <a:avLst/>
            <a:gdLst>
              <a:gd name="T0" fmla="*/ 1335137712 w 21600"/>
              <a:gd name="T1" fmla="*/ 8964289 h 21600"/>
              <a:gd name="T2" fmla="*/ 1335137712 w 21600"/>
              <a:gd name="T3" fmla="*/ 8964289 h 21600"/>
              <a:gd name="T4" fmla="*/ 1335137712 w 21600"/>
              <a:gd name="T5" fmla="*/ 8964289 h 21600"/>
              <a:gd name="T6" fmla="*/ 1335137712 w 21600"/>
              <a:gd name="T7" fmla="*/ 896428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1pPr>
            <a:lvl2pPr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2pPr>
            <a:lvl3pPr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3pPr>
            <a:lvl4pPr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4pPr>
            <a:lvl5pPr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5pPr>
            <a:lvl6pPr marL="1882775" indent="403225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6pPr>
            <a:lvl7pPr marL="2339975" indent="403225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7pPr>
            <a:lvl8pPr marL="2797175" indent="403225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8pPr>
            <a:lvl9pPr marL="3254375" indent="403225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US" altLang="en-US" sz="2025" b="1" dirty="0">
                <a:solidFill>
                  <a:schemeClr val="accent6"/>
                </a:solidFill>
                <a:latin typeface="+mj-lt"/>
              </a:rPr>
              <a:t>Bangladesh Workshop: Disaster Response</a:t>
            </a:r>
          </a:p>
        </p:txBody>
      </p:sp>
      <p:sp>
        <p:nvSpPr>
          <p:cNvPr id="4101" name="AutoShape 5"/>
          <p:cNvSpPr>
            <a:spLocks/>
          </p:cNvSpPr>
          <p:nvPr/>
        </p:nvSpPr>
        <p:spPr bwMode="auto">
          <a:xfrm>
            <a:off x="2978944" y="6106616"/>
            <a:ext cx="4271963" cy="202704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1pPr>
            <a:lvl2pPr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2pPr>
            <a:lvl3pPr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3pPr>
            <a:lvl4pPr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4pPr>
            <a:lvl5pPr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5pPr>
            <a:lvl6pPr marL="1882775" indent="403225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6pPr>
            <a:lvl7pPr marL="2339975" indent="403225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7pPr>
            <a:lvl8pPr marL="2797175" indent="403225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8pPr>
            <a:lvl9pPr marL="3254375" indent="403225" defTabSz="609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sym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US" altLang="en-US" sz="1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When you restore the mobile network, you restore the human network. </a:t>
            </a:r>
          </a:p>
        </p:txBody>
      </p:sp>
      <p:pic>
        <p:nvPicPr>
          <p:cNvPr id="4102" name="Picture 6" descr="gsma_dis_res_cmyk_rev.ep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733256"/>
            <a:ext cx="1429643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458022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2621</TotalTime>
  <Words>1010</Words>
  <Application>Microsoft Office PowerPoint</Application>
  <PresentationFormat>On-screen Show (4:3)</PresentationFormat>
  <Paragraphs>218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MS PGothic</vt:lpstr>
      <vt:lpstr>MS PGothic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GSMA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Fionan McGrath</dc:creator>
  <cp:lastModifiedBy>Olly Parsons</cp:lastModifiedBy>
  <cp:revision>60</cp:revision>
  <dcterms:created xsi:type="dcterms:W3CDTF">2014-08-18T21:42:13Z</dcterms:created>
  <dcterms:modified xsi:type="dcterms:W3CDTF">2014-09-10T09:27:04Z</dcterms:modified>
</cp:coreProperties>
</file>