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xml" ContentType="application/vnd.openxmlformats-officedocument.drawingml.chart+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1.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2.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3.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5.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7.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8.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9.xml" ContentType="application/vnd.openxmlformats-officedocument.presentationml.notesSlide+xml"/>
  <Override PartName="/ppt/charts/chart19.xml" ContentType="application/vnd.openxmlformats-officedocument.drawingml.chart+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0.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1"/>
    <p:sldMasterId id="2147483652" r:id="rId2"/>
  </p:sldMasterIdLst>
  <p:notesMasterIdLst>
    <p:notesMasterId r:id="rId36"/>
  </p:notesMasterIdLst>
  <p:handoutMasterIdLst>
    <p:handoutMasterId r:id="rId37"/>
  </p:handoutMasterIdLst>
  <p:sldIdLst>
    <p:sldId id="257" r:id="rId3"/>
    <p:sldId id="371" r:id="rId4"/>
    <p:sldId id="369" r:id="rId5"/>
    <p:sldId id="297" r:id="rId6"/>
    <p:sldId id="296" r:id="rId7"/>
    <p:sldId id="287" r:id="rId8"/>
    <p:sldId id="302" r:id="rId9"/>
    <p:sldId id="272" r:id="rId10"/>
    <p:sldId id="354" r:id="rId11"/>
    <p:sldId id="362" r:id="rId12"/>
    <p:sldId id="370" r:id="rId13"/>
    <p:sldId id="365" r:id="rId14"/>
    <p:sldId id="366" r:id="rId15"/>
    <p:sldId id="367" r:id="rId16"/>
    <p:sldId id="364" r:id="rId17"/>
    <p:sldId id="323" r:id="rId18"/>
    <p:sldId id="325" r:id="rId19"/>
    <p:sldId id="329" r:id="rId20"/>
    <p:sldId id="338" r:id="rId21"/>
    <p:sldId id="330" r:id="rId22"/>
    <p:sldId id="331" r:id="rId23"/>
    <p:sldId id="358" r:id="rId24"/>
    <p:sldId id="333" r:id="rId25"/>
    <p:sldId id="363" r:id="rId26"/>
    <p:sldId id="334" r:id="rId27"/>
    <p:sldId id="339" r:id="rId28"/>
    <p:sldId id="353" r:id="rId29"/>
    <p:sldId id="321" r:id="rId30"/>
    <p:sldId id="341" r:id="rId31"/>
    <p:sldId id="342" r:id="rId32"/>
    <p:sldId id="359" r:id="rId33"/>
    <p:sldId id="337" r:id="rId34"/>
    <p:sldId id="368" r:id="rId35"/>
  </p:sldIdLst>
  <p:sldSz cx="16256000" cy="9144000"/>
  <p:notesSz cx="6858000" cy="9144000"/>
  <p:defaultTextStyle>
    <a:defPPr>
      <a:defRPr lang="en-US"/>
    </a:defPPr>
    <a:lvl1pPr marL="53975" indent="-53975" algn="l" defTabSz="609600" rtl="0" eaLnBrk="0" fontAlgn="base" hangingPunct="0">
      <a:spcBef>
        <a:spcPct val="0"/>
      </a:spcBef>
      <a:spcAft>
        <a:spcPct val="0"/>
      </a:spcAft>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396875" indent="60325" algn="l" defTabSz="609600" rtl="0" eaLnBrk="0" fontAlgn="base" hangingPunct="0">
      <a:spcBef>
        <a:spcPct val="0"/>
      </a:spcBef>
      <a:spcAft>
        <a:spcPct val="0"/>
      </a:spcAft>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739775" indent="174625" algn="l" defTabSz="609600" rtl="0" eaLnBrk="0" fontAlgn="base" hangingPunct="0">
      <a:spcBef>
        <a:spcPct val="0"/>
      </a:spcBef>
      <a:spcAft>
        <a:spcPct val="0"/>
      </a:spcAft>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082675" indent="288925" algn="l" defTabSz="609600" rtl="0" eaLnBrk="0" fontAlgn="base" hangingPunct="0">
      <a:spcBef>
        <a:spcPct val="0"/>
      </a:spcBef>
      <a:spcAft>
        <a:spcPct val="0"/>
      </a:spcAft>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425575" indent="403225" algn="l" defTabSz="609600" rtl="0" eaLnBrk="0" fontAlgn="base" hangingPunct="0">
      <a:spcBef>
        <a:spcPct val="0"/>
      </a:spcBef>
      <a:spcAft>
        <a:spcPct val="0"/>
      </a:spcAft>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sz="2400"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gan Palmer" initials="TP" lastIdx="9" clrIdx="0">
    <p:extLst>
      <p:ext uri="{19B8F6BF-5375-455C-9EA6-DF929625EA0E}">
        <p15:presenceInfo xmlns:p15="http://schemas.microsoft.com/office/powerpoint/2012/main" userId="S-1-5-21-3346166985-1548841365-2365452741-149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CA19B"/>
    <a:srgbClr val="D32443"/>
    <a:srgbClr val="8EB1AB"/>
    <a:srgbClr val="000000"/>
    <a:srgbClr val="82A2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7" autoAdjust="0"/>
    <p:restoredTop sz="78953" autoAdjust="0"/>
  </p:normalViewPr>
  <p:slideViewPr>
    <p:cSldViewPr>
      <p:cViewPr varScale="1">
        <p:scale>
          <a:sx n="70" d="100"/>
          <a:sy n="70" d="100"/>
        </p:scale>
        <p:origin x="1074" y="72"/>
      </p:cViewPr>
      <p:guideLst>
        <p:guide orient="horz" pos="2880"/>
        <p:guide pos="5120"/>
      </p:guideLst>
    </p:cSldViewPr>
  </p:slideViewPr>
  <p:notesTextViewPr>
    <p:cViewPr>
      <p:scale>
        <a:sx n="100" d="100"/>
        <a:sy n="100" d="100"/>
      </p:scale>
      <p:origin x="0" y="0"/>
    </p:cViewPr>
  </p:notesTextViewPr>
  <p:notesViewPr>
    <p:cSldViewPr>
      <p:cViewPr varScale="1">
        <p:scale>
          <a:sx n="89" d="100"/>
          <a:sy n="89" d="100"/>
        </p:scale>
        <p:origin x="379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Tpalmer\Documents\mFarmer%20Initiative\Grantees\Handygo\M&amp;E\Handygo%20endline\Endline%20analysis%20do-over.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Tpalmer\Documents\mFarmer%20Initiative\Grantees\Handygo\M&amp;E\Handygo%20endline\Endline%20analysis%20do-over.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C:\Users\Tpalmer\Documents\mFarmer%20Initiative\Grantees\Handygo\M&amp;E\Handygo%20endline\Endline%20analysis%20do-over.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Tpalmer\Documents\mFarmer%20Initiative\Grantees\Handygo\M&amp;E\Handygo%20endline\Figures%20for%20endline%20datasheet.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palmer\Documents\mFarmer%20Initiative\Grantees\Handygo\M&amp;E\Handygo%20endline\Figures%20for%20endline%20datasheet.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Tpalmer\Dropbox\mAgri%20shared\Updated%20Filing%20System\mFarmer%20Initiative\Grantees\Tigo\Tigo%20dashboard%20Oct-14.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Tpalmer\Desktop\export2.csv"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Users\Tpalmer\Dropbox\My%20folder\wtp.csv"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Tpalmer\Documents\Other\wg%20worksheet.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Tpalmer\Documents\Other\wg%20worksheet.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Tpalmer\Documents\Other\wg%20worksheet.xlsx" TargetMode="External"/></Relationships>
</file>

<file path=ppt/charts/_rels/chart14.xml.rels><?xml version="1.0" encoding="UTF-8" standalone="yes"?>
<Relationships xmlns="http://schemas.openxmlformats.org/package/2006/relationships"><Relationship Id="rId3" Type="http://schemas.openxmlformats.org/officeDocument/2006/relationships/image" Target="../media/image14.gif"/><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Tpalmer\Documents\Other\Events\Cape%20Town%20WG\tp%20CT%20pres%20worksheet.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Tpalmer\Dropbox\mAgri%20shared\Updated%20Filing%20System\mFarmer%20Initiative\Grantees\Handygo\Handygo%20dashboard%20FINAL.xlsx" TargetMode="External"/><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Book1" TargetMode="External"/></Relationships>
</file>

<file path=ppt/charts/_rels/chart18.xml.rels><?xml version="1.0" encoding="UTF-8" standalone="yes"?>
<Relationships xmlns="http://schemas.openxmlformats.org/package/2006/relationships"><Relationship Id="rId3" Type="http://schemas.openxmlformats.org/officeDocument/2006/relationships/oleObject" Target="file:///C:\Users\Tpalmer\Documents\Other\Events\Cape%20Town%20WG\tp%20CT%20pres%20worksheet.xlsx" TargetMode="External"/><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1" Type="http://schemas.openxmlformats.org/officeDocument/2006/relationships/oleObject" Target="Macintosh%20HD:Users:Adam:Desktop:marketing_analysis.xlsx" TargetMode="External"/></Relationships>
</file>

<file path=ppt/charts/_rels/chart20.xml.rels><?xml version="1.0" encoding="UTF-8" standalone="yes"?>
<Relationships xmlns="http://schemas.openxmlformats.org/package/2006/relationships"><Relationship Id="rId3" Type="http://schemas.openxmlformats.org/officeDocument/2006/relationships/oleObject" Target="file:///C:\Users\Tpalmer\Documents\mFarmer%20Initiative\Grantees\Tigo\M&amp;E\Tigo%20midline\MIdline%20worksheet%20May'14.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73260073260074E-2"/>
          <c:y val="0"/>
          <c:w val="0.97985347985347981"/>
          <c:h val="1"/>
        </c:manualLayout>
      </c:layout>
      <c:barChart>
        <c:barDir val="col"/>
        <c:grouping val="clustered"/>
        <c:varyColors val="0"/>
        <c:ser>
          <c:idx val="0"/>
          <c:order val="0"/>
          <c:spPr>
            <a:solidFill>
              <a:schemeClr val="tx2"/>
            </a:solidFill>
            <a:ln>
              <a:noFill/>
            </a:ln>
            <a:effectLst/>
          </c:spPr>
          <c:invertIfNegative val="0"/>
          <c:val>
            <c:numRef>
              <c:f>Sheet1!$E$4:$E$5</c:f>
              <c:numCache>
                <c:formatCode>0%</c:formatCode>
                <c:ptCount val="2"/>
                <c:pt idx="0">
                  <c:v>0.99</c:v>
                </c:pt>
                <c:pt idx="1">
                  <c:v>0.01</c:v>
                </c:pt>
              </c:numCache>
            </c:numRef>
          </c:val>
        </c:ser>
        <c:dLbls>
          <c:showLegendKey val="0"/>
          <c:showVal val="0"/>
          <c:showCatName val="0"/>
          <c:showSerName val="0"/>
          <c:showPercent val="0"/>
          <c:showBubbleSize val="0"/>
        </c:dLbls>
        <c:gapWidth val="8"/>
        <c:axId val="68575440"/>
        <c:axId val="68576000"/>
      </c:barChart>
      <c:catAx>
        <c:axId val="68575440"/>
        <c:scaling>
          <c:orientation val="minMax"/>
        </c:scaling>
        <c:delete val="1"/>
        <c:axPos val="b"/>
        <c:majorTickMark val="none"/>
        <c:minorTickMark val="none"/>
        <c:tickLblPos val="nextTo"/>
        <c:crossAx val="68576000"/>
        <c:crosses val="autoZero"/>
        <c:auto val="1"/>
        <c:lblAlgn val="ctr"/>
        <c:lblOffset val="100"/>
        <c:noMultiLvlLbl val="0"/>
      </c:catAx>
      <c:valAx>
        <c:axId val="68576000"/>
        <c:scaling>
          <c:orientation val="minMax"/>
        </c:scaling>
        <c:delete val="1"/>
        <c:axPos val="l"/>
        <c:numFmt formatCode="0%" sourceLinked="1"/>
        <c:majorTickMark val="none"/>
        <c:minorTickMark val="none"/>
        <c:tickLblPos val="nextTo"/>
        <c:crossAx val="68575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2"/>
            </a:solidFill>
            <a:ln>
              <a:noFill/>
            </a:ln>
            <a:effectLst/>
          </c:spPr>
          <c:invertIfNegative val="0"/>
          <c:val>
            <c:numRef>
              <c:f>Sheet1!$E$9:$E$10</c:f>
              <c:numCache>
                <c:formatCode>0%</c:formatCode>
                <c:ptCount val="2"/>
                <c:pt idx="0">
                  <c:v>0.77</c:v>
                </c:pt>
                <c:pt idx="1">
                  <c:v>0.23</c:v>
                </c:pt>
              </c:numCache>
            </c:numRef>
          </c:val>
        </c:ser>
        <c:dLbls>
          <c:showLegendKey val="0"/>
          <c:showVal val="0"/>
          <c:showCatName val="0"/>
          <c:showSerName val="0"/>
          <c:showPercent val="0"/>
          <c:showBubbleSize val="0"/>
        </c:dLbls>
        <c:gapWidth val="14"/>
        <c:overlap val="-27"/>
        <c:axId val="154948336"/>
        <c:axId val="68577680"/>
      </c:barChart>
      <c:catAx>
        <c:axId val="154948336"/>
        <c:scaling>
          <c:orientation val="minMax"/>
        </c:scaling>
        <c:delete val="1"/>
        <c:axPos val="b"/>
        <c:majorTickMark val="none"/>
        <c:minorTickMark val="none"/>
        <c:tickLblPos val="nextTo"/>
        <c:crossAx val="68577680"/>
        <c:crosses val="autoZero"/>
        <c:auto val="1"/>
        <c:lblAlgn val="ctr"/>
        <c:lblOffset val="100"/>
        <c:noMultiLvlLbl val="0"/>
      </c:catAx>
      <c:valAx>
        <c:axId val="68577680"/>
        <c:scaling>
          <c:orientation val="minMax"/>
        </c:scaling>
        <c:delete val="1"/>
        <c:axPos val="l"/>
        <c:numFmt formatCode="0%" sourceLinked="1"/>
        <c:majorTickMark val="none"/>
        <c:minorTickMark val="none"/>
        <c:tickLblPos val="nextTo"/>
        <c:crossAx val="154948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GB"/>
              <a:t>Quarterly accesses (content only) to all IVR categories</a:t>
            </a:r>
          </a:p>
        </c:rich>
      </c:tx>
      <c:layout/>
      <c:overlay val="0"/>
      <c:spPr>
        <a:noFill/>
        <a:ln>
          <a:noFill/>
        </a:ln>
        <a:effectLst/>
      </c:spPr>
    </c:title>
    <c:autoTitleDeleted val="0"/>
    <c:plotArea>
      <c:layout/>
      <c:areaChart>
        <c:grouping val="percentStacked"/>
        <c:varyColors val="0"/>
        <c:ser>
          <c:idx val="0"/>
          <c:order val="0"/>
          <c:tx>
            <c:strRef>
              <c:f>'Overall prompts analysis'!$A$51</c:f>
              <c:strCache>
                <c:ptCount val="1"/>
                <c:pt idx="0">
                  <c:v>Crops Advisory</c:v>
                </c:pt>
              </c:strCache>
            </c:strRef>
          </c:tx>
          <c:spPr>
            <a:solidFill>
              <a:schemeClr val="accent3"/>
            </a:solidFill>
            <a:ln>
              <a:noFill/>
            </a:ln>
            <a:effectLst/>
          </c:spPr>
          <c:cat>
            <c:strRef>
              <c:f>'Overall prompts analysis'!$B$50:$F$50</c:f>
              <c:strCache>
                <c:ptCount val="5"/>
                <c:pt idx="0">
                  <c:v>Q3 2013</c:v>
                </c:pt>
                <c:pt idx="1">
                  <c:v>Q4 2013</c:v>
                </c:pt>
                <c:pt idx="2">
                  <c:v>Q1 2014</c:v>
                </c:pt>
                <c:pt idx="3">
                  <c:v>Q2 2014</c:v>
                </c:pt>
                <c:pt idx="4">
                  <c:v>Q3 2014</c:v>
                </c:pt>
              </c:strCache>
            </c:strRef>
          </c:cat>
          <c:val>
            <c:numRef>
              <c:f>'Overall prompts analysis'!$B$51:$F$51</c:f>
              <c:numCache>
                <c:formatCode>General</c:formatCode>
                <c:ptCount val="5"/>
                <c:pt idx="0">
                  <c:v>3511</c:v>
                </c:pt>
                <c:pt idx="1">
                  <c:v>171898</c:v>
                </c:pt>
                <c:pt idx="2">
                  <c:v>17878</c:v>
                </c:pt>
                <c:pt idx="3">
                  <c:v>13442</c:v>
                </c:pt>
                <c:pt idx="4">
                  <c:v>48735</c:v>
                </c:pt>
              </c:numCache>
            </c:numRef>
          </c:val>
        </c:ser>
        <c:ser>
          <c:idx val="1"/>
          <c:order val="1"/>
          <c:tx>
            <c:strRef>
              <c:f>'Overall prompts analysis'!$A$52</c:f>
              <c:strCache>
                <c:ptCount val="1"/>
                <c:pt idx="0">
                  <c:v>Livestock Advisory</c:v>
                </c:pt>
              </c:strCache>
            </c:strRef>
          </c:tx>
          <c:spPr>
            <a:solidFill>
              <a:schemeClr val="accent4"/>
            </a:solidFill>
            <a:ln>
              <a:noFill/>
            </a:ln>
            <a:effectLst/>
          </c:spPr>
          <c:cat>
            <c:strRef>
              <c:f>'Overall prompts analysis'!$B$50:$F$50</c:f>
              <c:strCache>
                <c:ptCount val="5"/>
                <c:pt idx="0">
                  <c:v>Q3 2013</c:v>
                </c:pt>
                <c:pt idx="1">
                  <c:v>Q4 2013</c:v>
                </c:pt>
                <c:pt idx="2">
                  <c:v>Q1 2014</c:v>
                </c:pt>
                <c:pt idx="3">
                  <c:v>Q2 2014</c:v>
                </c:pt>
                <c:pt idx="4">
                  <c:v>Q3 2014</c:v>
                </c:pt>
              </c:strCache>
            </c:strRef>
          </c:cat>
          <c:val>
            <c:numRef>
              <c:f>'Overall prompts analysis'!$B$52:$F$52</c:f>
              <c:numCache>
                <c:formatCode>General</c:formatCode>
                <c:ptCount val="5"/>
                <c:pt idx="0">
                  <c:v>1509</c:v>
                </c:pt>
                <c:pt idx="1">
                  <c:v>106239</c:v>
                </c:pt>
                <c:pt idx="2">
                  <c:v>18650</c:v>
                </c:pt>
                <c:pt idx="3">
                  <c:v>17186</c:v>
                </c:pt>
                <c:pt idx="4">
                  <c:v>32144</c:v>
                </c:pt>
              </c:numCache>
            </c:numRef>
          </c:val>
        </c:ser>
        <c:ser>
          <c:idx val="2"/>
          <c:order val="2"/>
          <c:tx>
            <c:strRef>
              <c:f>'Overall prompts analysis'!$A$53</c:f>
              <c:strCache>
                <c:ptCount val="1"/>
                <c:pt idx="0">
                  <c:v>Market Prices</c:v>
                </c:pt>
              </c:strCache>
            </c:strRef>
          </c:tx>
          <c:spPr>
            <a:solidFill>
              <a:schemeClr val="bg2"/>
            </a:solidFill>
            <a:ln>
              <a:noFill/>
            </a:ln>
            <a:effectLst/>
          </c:spPr>
          <c:cat>
            <c:strRef>
              <c:f>'Overall prompts analysis'!$B$50:$F$50</c:f>
              <c:strCache>
                <c:ptCount val="5"/>
                <c:pt idx="0">
                  <c:v>Q3 2013</c:v>
                </c:pt>
                <c:pt idx="1">
                  <c:v>Q4 2013</c:v>
                </c:pt>
                <c:pt idx="2">
                  <c:v>Q1 2014</c:v>
                </c:pt>
                <c:pt idx="3">
                  <c:v>Q2 2014</c:v>
                </c:pt>
                <c:pt idx="4">
                  <c:v>Q3 2014</c:v>
                </c:pt>
              </c:strCache>
            </c:strRef>
          </c:cat>
          <c:val>
            <c:numRef>
              <c:f>'Overall prompts analysis'!$B$53:$F$53</c:f>
              <c:numCache>
                <c:formatCode>General</c:formatCode>
                <c:ptCount val="5"/>
                <c:pt idx="0">
                  <c:v>6247</c:v>
                </c:pt>
                <c:pt idx="1">
                  <c:v>45044</c:v>
                </c:pt>
                <c:pt idx="2">
                  <c:v>55839</c:v>
                </c:pt>
                <c:pt idx="3">
                  <c:v>41772</c:v>
                </c:pt>
                <c:pt idx="4">
                  <c:v>98335</c:v>
                </c:pt>
              </c:numCache>
            </c:numRef>
          </c:val>
        </c:ser>
        <c:ser>
          <c:idx val="3"/>
          <c:order val="3"/>
          <c:tx>
            <c:strRef>
              <c:f>'Overall prompts analysis'!$A$54</c:f>
              <c:strCache>
                <c:ptCount val="1"/>
                <c:pt idx="0">
                  <c:v>News/Alerts</c:v>
                </c:pt>
              </c:strCache>
            </c:strRef>
          </c:tx>
          <c:spPr>
            <a:solidFill>
              <a:schemeClr val="tx2"/>
            </a:solidFill>
            <a:ln>
              <a:noFill/>
            </a:ln>
            <a:effectLst/>
          </c:spPr>
          <c:cat>
            <c:strRef>
              <c:f>'Overall prompts analysis'!$B$50:$F$50</c:f>
              <c:strCache>
                <c:ptCount val="5"/>
                <c:pt idx="0">
                  <c:v>Q3 2013</c:v>
                </c:pt>
                <c:pt idx="1">
                  <c:v>Q4 2013</c:v>
                </c:pt>
                <c:pt idx="2">
                  <c:v>Q1 2014</c:v>
                </c:pt>
                <c:pt idx="3">
                  <c:v>Q2 2014</c:v>
                </c:pt>
                <c:pt idx="4">
                  <c:v>Q3 2014</c:v>
                </c:pt>
              </c:strCache>
            </c:strRef>
          </c:cat>
          <c:val>
            <c:numRef>
              <c:f>'Overall prompts analysis'!$B$54:$F$54</c:f>
              <c:numCache>
                <c:formatCode>General</c:formatCode>
                <c:ptCount val="5"/>
                <c:pt idx="0">
                  <c:v>4964</c:v>
                </c:pt>
                <c:pt idx="1">
                  <c:v>97765</c:v>
                </c:pt>
                <c:pt idx="2">
                  <c:v>35090</c:v>
                </c:pt>
                <c:pt idx="3">
                  <c:v>36083</c:v>
                </c:pt>
                <c:pt idx="4">
                  <c:v>0</c:v>
                </c:pt>
              </c:numCache>
            </c:numRef>
          </c:val>
        </c:ser>
        <c:ser>
          <c:idx val="4"/>
          <c:order val="4"/>
          <c:tx>
            <c:strRef>
              <c:f>'Overall prompts analysis'!$A$55</c:f>
              <c:strCache>
                <c:ptCount val="1"/>
                <c:pt idx="0">
                  <c:v>Weather Advisory</c:v>
                </c:pt>
              </c:strCache>
            </c:strRef>
          </c:tx>
          <c:spPr>
            <a:solidFill>
              <a:schemeClr val="accent1"/>
            </a:solidFill>
            <a:ln>
              <a:noFill/>
            </a:ln>
            <a:effectLst/>
          </c:spPr>
          <c:cat>
            <c:strRef>
              <c:f>'Overall prompts analysis'!$B$50:$F$50</c:f>
              <c:strCache>
                <c:ptCount val="5"/>
                <c:pt idx="0">
                  <c:v>Q3 2013</c:v>
                </c:pt>
                <c:pt idx="1">
                  <c:v>Q4 2013</c:v>
                </c:pt>
                <c:pt idx="2">
                  <c:v>Q1 2014</c:v>
                </c:pt>
                <c:pt idx="3">
                  <c:v>Q2 2014</c:v>
                </c:pt>
                <c:pt idx="4">
                  <c:v>Q3 2014</c:v>
                </c:pt>
              </c:strCache>
            </c:strRef>
          </c:cat>
          <c:val>
            <c:numRef>
              <c:f>'Overall prompts analysis'!$B$55:$F$55</c:f>
              <c:numCache>
                <c:formatCode>General</c:formatCode>
                <c:ptCount val="5"/>
                <c:pt idx="0">
                  <c:v>3311</c:v>
                </c:pt>
                <c:pt idx="1">
                  <c:v>17276</c:v>
                </c:pt>
                <c:pt idx="2">
                  <c:v>12089</c:v>
                </c:pt>
                <c:pt idx="3">
                  <c:v>8268</c:v>
                </c:pt>
                <c:pt idx="4">
                  <c:v>16502</c:v>
                </c:pt>
              </c:numCache>
            </c:numRef>
          </c:val>
        </c:ser>
        <c:dLbls>
          <c:showLegendKey val="0"/>
          <c:showVal val="0"/>
          <c:showCatName val="0"/>
          <c:showSerName val="0"/>
          <c:showPercent val="0"/>
          <c:showBubbleSize val="0"/>
        </c:dLbls>
        <c:axId val="243726672"/>
        <c:axId val="244095824"/>
      </c:areaChart>
      <c:catAx>
        <c:axId val="2437266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44095824"/>
        <c:crosses val="autoZero"/>
        <c:auto val="1"/>
        <c:lblAlgn val="ctr"/>
        <c:lblOffset val="100"/>
        <c:noMultiLvlLbl val="0"/>
      </c:catAx>
      <c:valAx>
        <c:axId val="24409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n-US"/>
          </a:p>
        </c:txPr>
        <c:crossAx val="243726672"/>
        <c:crosses val="autoZero"/>
        <c:crossBetween val="midCat"/>
      </c:valAx>
      <c:spPr>
        <a:noFill/>
        <a:ln>
          <a:noFill/>
        </a:ln>
        <a:effectLst/>
      </c:spPr>
    </c:plotArea>
    <c:legend>
      <c:legendPos val="r"/>
      <c:layout/>
      <c:overlay val="0"/>
      <c:spPr>
        <a:noFill/>
        <a:ln>
          <a:noFill/>
        </a:ln>
        <a:effectLst/>
      </c:spPr>
      <c:txPr>
        <a:bodyPr rot="0" vert="horz"/>
        <a:lstStyle/>
        <a:p>
          <a:pPr>
            <a:defRPr/>
          </a:pPr>
          <a:endParaRPr lang="en-US"/>
        </a:p>
      </c:txPr>
    </c:legend>
    <c:plotVisOnly val="1"/>
    <c:dispBlanksAs val="zero"/>
    <c:showDLblsOverMax val="0"/>
  </c:chart>
  <c:spPr>
    <a:noFill/>
    <a:ln>
      <a:noFill/>
    </a:ln>
    <a:effectLst/>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GB"/>
              <a:t>Crop stage accesses per quarter</a:t>
            </a:r>
          </a:p>
        </c:rich>
      </c:tx>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9639030415315734"/>
          <c:y val="0.12091036481506311"/>
          <c:w val="0.55734740877978495"/>
          <c:h val="0.78768538206162741"/>
        </c:manualLayout>
      </c:layout>
      <c:areaChart>
        <c:grouping val="percentStacked"/>
        <c:varyColors val="0"/>
        <c:ser>
          <c:idx val="0"/>
          <c:order val="0"/>
          <c:tx>
            <c:strRef>
              <c:f>Agri!$B$56</c:f>
              <c:strCache>
                <c:ptCount val="1"/>
                <c:pt idx="0">
                  <c:v>Plan</c:v>
                </c:pt>
              </c:strCache>
            </c:strRef>
          </c:tx>
          <c:spPr>
            <a:solidFill>
              <a:schemeClr val="accent1"/>
            </a:solidFill>
            <a:ln>
              <a:noFill/>
            </a:ln>
            <a:effectLst/>
          </c:spPr>
          <c:cat>
            <c:strRef>
              <c:f>Agri!$C$55:$G$55</c:f>
              <c:strCache>
                <c:ptCount val="5"/>
                <c:pt idx="0">
                  <c:v>Q3 2013</c:v>
                </c:pt>
                <c:pt idx="1">
                  <c:v>Q4 2013</c:v>
                </c:pt>
                <c:pt idx="2">
                  <c:v>Q1 2014</c:v>
                </c:pt>
                <c:pt idx="3">
                  <c:v>Q2 2014</c:v>
                </c:pt>
                <c:pt idx="4">
                  <c:v>Q3 2014</c:v>
                </c:pt>
              </c:strCache>
            </c:strRef>
          </c:cat>
          <c:val>
            <c:numRef>
              <c:f>Agri!$C$56:$G$56</c:f>
              <c:numCache>
                <c:formatCode>0%</c:formatCode>
                <c:ptCount val="5"/>
                <c:pt idx="0">
                  <c:v>0.79999497916352902</c:v>
                </c:pt>
                <c:pt idx="1">
                  <c:v>0.66173856297396405</c:v>
                </c:pt>
                <c:pt idx="2">
                  <c:v>0.77719482336481305</c:v>
                </c:pt>
                <c:pt idx="3">
                  <c:v>0.80947555105143099</c:v>
                </c:pt>
                <c:pt idx="4">
                  <c:v>0.79449260581336001</c:v>
                </c:pt>
              </c:numCache>
            </c:numRef>
          </c:val>
        </c:ser>
        <c:ser>
          <c:idx val="1"/>
          <c:order val="1"/>
          <c:tx>
            <c:strRef>
              <c:f>Agri!$B$57</c:f>
              <c:strCache>
                <c:ptCount val="1"/>
                <c:pt idx="0">
                  <c:v>Grow</c:v>
                </c:pt>
              </c:strCache>
            </c:strRef>
          </c:tx>
          <c:spPr>
            <a:solidFill>
              <a:schemeClr val="accent3"/>
            </a:solidFill>
            <a:ln>
              <a:noFill/>
            </a:ln>
            <a:effectLst/>
          </c:spPr>
          <c:cat>
            <c:strRef>
              <c:f>Agri!$C$55:$G$55</c:f>
              <c:strCache>
                <c:ptCount val="5"/>
                <c:pt idx="0">
                  <c:v>Q3 2013</c:v>
                </c:pt>
                <c:pt idx="1">
                  <c:v>Q4 2013</c:v>
                </c:pt>
                <c:pt idx="2">
                  <c:v>Q1 2014</c:v>
                </c:pt>
                <c:pt idx="3">
                  <c:v>Q2 2014</c:v>
                </c:pt>
                <c:pt idx="4">
                  <c:v>Q3 2014</c:v>
                </c:pt>
              </c:strCache>
            </c:strRef>
          </c:cat>
          <c:val>
            <c:numRef>
              <c:f>Agri!$C$57:$G$57</c:f>
              <c:numCache>
                <c:formatCode>0%</c:formatCode>
                <c:ptCount val="5"/>
                <c:pt idx="0">
                  <c:v>0.16754531304915399</c:v>
                </c:pt>
                <c:pt idx="1">
                  <c:v>0.25612637548099598</c:v>
                </c:pt>
                <c:pt idx="2">
                  <c:v>0.146642182581322</c:v>
                </c:pt>
                <c:pt idx="3">
                  <c:v>0.13491259184190499</c:v>
                </c:pt>
                <c:pt idx="4">
                  <c:v>0.13870474247832701</c:v>
                </c:pt>
              </c:numCache>
            </c:numRef>
          </c:val>
        </c:ser>
        <c:ser>
          <c:idx val="2"/>
          <c:order val="2"/>
          <c:tx>
            <c:strRef>
              <c:f>Agri!$B$58</c:f>
              <c:strCache>
                <c:ptCount val="1"/>
                <c:pt idx="0">
                  <c:v>Emergency</c:v>
                </c:pt>
              </c:strCache>
            </c:strRef>
          </c:tx>
          <c:spPr>
            <a:solidFill>
              <a:schemeClr val="tx2"/>
            </a:solidFill>
            <a:ln>
              <a:noFill/>
            </a:ln>
            <a:effectLst/>
          </c:spPr>
          <c:cat>
            <c:strRef>
              <c:f>Agri!$C$55:$G$55</c:f>
              <c:strCache>
                <c:ptCount val="5"/>
                <c:pt idx="0">
                  <c:v>Q3 2013</c:v>
                </c:pt>
                <c:pt idx="1">
                  <c:v>Q4 2013</c:v>
                </c:pt>
                <c:pt idx="2">
                  <c:v>Q1 2014</c:v>
                </c:pt>
                <c:pt idx="3">
                  <c:v>Q2 2014</c:v>
                </c:pt>
                <c:pt idx="4">
                  <c:v>Q3 2014</c:v>
                </c:pt>
              </c:strCache>
            </c:strRef>
          </c:cat>
          <c:val>
            <c:numRef>
              <c:f>Agri!$C$58:$G$58</c:f>
              <c:numCache>
                <c:formatCode>0%</c:formatCode>
                <c:ptCount val="5"/>
                <c:pt idx="0">
                  <c:v>3.21333534166792E-3</c:v>
                </c:pt>
                <c:pt idx="1">
                  <c:v>2.2018947321046801E-2</c:v>
                </c:pt>
                <c:pt idx="2">
                  <c:v>1.6176984959776101E-2</c:v>
                </c:pt>
                <c:pt idx="3">
                  <c:v>1.46947048391183E-2</c:v>
                </c:pt>
                <c:pt idx="4">
                  <c:v>1.32585415604284E-2</c:v>
                </c:pt>
              </c:numCache>
            </c:numRef>
          </c:val>
        </c:ser>
        <c:ser>
          <c:idx val="3"/>
          <c:order val="3"/>
          <c:tx>
            <c:strRef>
              <c:f>Agri!$B$59</c:f>
              <c:strCache>
                <c:ptCount val="1"/>
                <c:pt idx="0">
                  <c:v>Harvest</c:v>
                </c:pt>
              </c:strCache>
            </c:strRef>
          </c:tx>
          <c:spPr>
            <a:solidFill>
              <a:schemeClr val="accent4"/>
            </a:solidFill>
            <a:ln>
              <a:noFill/>
            </a:ln>
            <a:effectLst/>
          </c:spPr>
          <c:cat>
            <c:strRef>
              <c:f>Agri!$C$55:$G$55</c:f>
              <c:strCache>
                <c:ptCount val="5"/>
                <c:pt idx="0">
                  <c:v>Q3 2013</c:v>
                </c:pt>
                <c:pt idx="1">
                  <c:v>Q4 2013</c:v>
                </c:pt>
                <c:pt idx="2">
                  <c:v>Q1 2014</c:v>
                </c:pt>
                <c:pt idx="3">
                  <c:v>Q2 2014</c:v>
                </c:pt>
                <c:pt idx="4">
                  <c:v>Q3 2014</c:v>
                </c:pt>
              </c:strCache>
            </c:strRef>
          </c:cat>
          <c:val>
            <c:numRef>
              <c:f>Agri!$C$59:$G$59</c:f>
              <c:numCache>
                <c:formatCode>0%</c:formatCode>
                <c:ptCount val="5"/>
                <c:pt idx="0">
                  <c:v>2.9246372445649399E-2</c:v>
                </c:pt>
                <c:pt idx="1">
                  <c:v>6.0116114223992503E-2</c:v>
                </c:pt>
                <c:pt idx="2">
                  <c:v>5.9986009094088799E-2</c:v>
                </c:pt>
                <c:pt idx="3">
                  <c:v>4.0917152267544998E-2</c:v>
                </c:pt>
                <c:pt idx="4">
                  <c:v>5.3544110147883697E-2</c:v>
                </c:pt>
              </c:numCache>
            </c:numRef>
          </c:val>
        </c:ser>
        <c:dLbls>
          <c:showLegendKey val="0"/>
          <c:showVal val="0"/>
          <c:showCatName val="0"/>
          <c:showSerName val="0"/>
          <c:showPercent val="0"/>
          <c:showBubbleSize val="0"/>
        </c:dLbls>
        <c:axId val="244099744"/>
        <c:axId val="244100304"/>
      </c:areaChart>
      <c:catAx>
        <c:axId val="2440997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4100304"/>
        <c:crosses val="autoZero"/>
        <c:auto val="1"/>
        <c:lblAlgn val="ctr"/>
        <c:lblOffset val="100"/>
        <c:noMultiLvlLbl val="0"/>
      </c:catAx>
      <c:valAx>
        <c:axId val="244100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4099744"/>
        <c:crosses val="autoZero"/>
        <c:crossBetween val="midCat"/>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sz="1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b="0"/>
            </a:pPr>
            <a:r>
              <a:rPr lang="en-GB" b="0"/>
              <a:t>Livestock content accesses</a:t>
            </a:r>
          </a:p>
        </c:rich>
      </c:tx>
      <c:layout/>
      <c:overlay val="0"/>
      <c:spPr>
        <a:noFill/>
        <a:ln>
          <a:noFill/>
        </a:ln>
        <a:effectLst/>
      </c:spPr>
    </c:title>
    <c:autoTitleDeleted val="0"/>
    <c:plotArea>
      <c:layout/>
      <c:barChart>
        <c:barDir val="col"/>
        <c:grouping val="percentStacked"/>
        <c:varyColors val="0"/>
        <c:ser>
          <c:idx val="0"/>
          <c:order val="0"/>
          <c:tx>
            <c:strRef>
              <c:f>Livestock!$C$68</c:f>
              <c:strCache>
                <c:ptCount val="1"/>
                <c:pt idx="0">
                  <c:v>Breeding</c:v>
                </c:pt>
              </c:strCache>
            </c:strRef>
          </c:tx>
          <c:spPr>
            <a:solidFill>
              <a:schemeClr val="accent1"/>
            </a:solidFill>
            <a:ln>
              <a:noFill/>
            </a:ln>
            <a:effectLst/>
          </c:spPr>
          <c:invertIfNegative val="0"/>
          <c:dLbls>
            <c:delete val="1"/>
          </c:dLbls>
          <c:cat>
            <c:strRef>
              <c:f>Livestock!$D$67:$F$67</c:f>
              <c:strCache>
                <c:ptCount val="3"/>
                <c:pt idx="0">
                  <c:v>Repeat users</c:v>
                </c:pt>
                <c:pt idx="1">
                  <c:v>Trial users</c:v>
                </c:pt>
                <c:pt idx="2">
                  <c:v>All users</c:v>
                </c:pt>
              </c:strCache>
            </c:strRef>
          </c:cat>
          <c:val>
            <c:numRef>
              <c:f>Livestock!$D$68:$F$68</c:f>
              <c:numCache>
                <c:formatCode>0%</c:formatCode>
                <c:ptCount val="3"/>
                <c:pt idx="0">
                  <c:v>8.3628381249114897E-2</c:v>
                </c:pt>
                <c:pt idx="1">
                  <c:v>8.5290837799920902E-2</c:v>
                </c:pt>
                <c:pt idx="2">
                  <c:v>8.4097999166742904E-2</c:v>
                </c:pt>
              </c:numCache>
            </c:numRef>
          </c:val>
        </c:ser>
        <c:ser>
          <c:idx val="1"/>
          <c:order val="1"/>
          <c:tx>
            <c:strRef>
              <c:f>Livestock!$C$69</c:f>
              <c:strCache>
                <c:ptCount val="1"/>
                <c:pt idx="0">
                  <c:v>Care</c:v>
                </c:pt>
              </c:strCache>
            </c:strRef>
          </c:tx>
          <c:spPr>
            <a:solidFill>
              <a:schemeClr val="accent2"/>
            </a:solidFill>
            <a:ln>
              <a:noFill/>
            </a:ln>
            <a:effectLst/>
          </c:spPr>
          <c:invertIfNegative val="0"/>
          <c:dLbls>
            <c:delete val="1"/>
          </c:dLbls>
          <c:cat>
            <c:strRef>
              <c:f>Livestock!$D$67:$F$67</c:f>
              <c:strCache>
                <c:ptCount val="3"/>
                <c:pt idx="0">
                  <c:v>Repeat users</c:v>
                </c:pt>
                <c:pt idx="1">
                  <c:v>Trial users</c:v>
                </c:pt>
                <c:pt idx="2">
                  <c:v>All users</c:v>
                </c:pt>
              </c:strCache>
            </c:strRef>
          </c:cat>
          <c:val>
            <c:numRef>
              <c:f>Livestock!$D$69:$F$69</c:f>
              <c:numCache>
                <c:formatCode>0%</c:formatCode>
                <c:ptCount val="3"/>
                <c:pt idx="0">
                  <c:v>0.24673558985979299</c:v>
                </c:pt>
                <c:pt idx="1">
                  <c:v>0.22903701571998999</c:v>
                </c:pt>
                <c:pt idx="2">
                  <c:v>0.24173602007946399</c:v>
                </c:pt>
              </c:numCache>
            </c:numRef>
          </c:val>
        </c:ser>
        <c:ser>
          <c:idx val="2"/>
          <c:order val="2"/>
          <c:tx>
            <c:strRef>
              <c:f>Livestock!$C$70</c:f>
              <c:strCache>
                <c:ptCount val="1"/>
                <c:pt idx="0">
                  <c:v>Disease</c:v>
                </c:pt>
              </c:strCache>
            </c:strRef>
          </c:tx>
          <c:spPr>
            <a:solidFill>
              <a:schemeClr val="accent3"/>
            </a:solidFill>
            <a:ln>
              <a:noFill/>
            </a:ln>
            <a:effectLst/>
          </c:spPr>
          <c:invertIfNegative val="0"/>
          <c:dLbls>
            <c:spPr>
              <a:noFill/>
              <a:ln>
                <a:noFill/>
              </a:ln>
              <a:effectLst/>
            </c:spPr>
            <c:txPr>
              <a:bodyPr rot="0" vert="horz"/>
              <a:lstStyle/>
              <a:p>
                <a:pPr>
                  <a:defRPr>
                    <a:solidFill>
                      <a:schemeClr val="accent6"/>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Livestock!$D$67:$F$67</c:f>
              <c:strCache>
                <c:ptCount val="3"/>
                <c:pt idx="0">
                  <c:v>Repeat users</c:v>
                </c:pt>
                <c:pt idx="1">
                  <c:v>Trial users</c:v>
                </c:pt>
                <c:pt idx="2">
                  <c:v>All users</c:v>
                </c:pt>
              </c:strCache>
            </c:strRef>
          </c:cat>
          <c:val>
            <c:numRef>
              <c:f>Livestock!$D$70:$F$70</c:f>
              <c:numCache>
                <c:formatCode>0%</c:formatCode>
                <c:ptCount val="3"/>
                <c:pt idx="0">
                  <c:v>0.57920974366237099</c:v>
                </c:pt>
                <c:pt idx="1">
                  <c:v>0.62894348717579796</c:v>
                </c:pt>
                <c:pt idx="2">
                  <c:v>0.59325874665934997</c:v>
                </c:pt>
              </c:numCache>
            </c:numRef>
          </c:val>
        </c:ser>
        <c:ser>
          <c:idx val="3"/>
          <c:order val="3"/>
          <c:tx>
            <c:strRef>
              <c:f>Livestock!$C$71</c:f>
              <c:strCache>
                <c:ptCount val="1"/>
                <c:pt idx="0">
                  <c:v>Outputs</c:v>
                </c:pt>
              </c:strCache>
            </c:strRef>
          </c:tx>
          <c:spPr>
            <a:solidFill>
              <a:schemeClr val="accent4"/>
            </a:solidFill>
            <a:ln>
              <a:noFill/>
            </a:ln>
            <a:effectLst/>
          </c:spPr>
          <c:invertIfNegative val="0"/>
          <c:dLbls>
            <c:delete val="1"/>
          </c:dLbls>
          <c:cat>
            <c:strRef>
              <c:f>Livestock!$D$67:$F$67</c:f>
              <c:strCache>
                <c:ptCount val="3"/>
                <c:pt idx="0">
                  <c:v>Repeat users</c:v>
                </c:pt>
                <c:pt idx="1">
                  <c:v>Trial users</c:v>
                </c:pt>
                <c:pt idx="2">
                  <c:v>All users</c:v>
                </c:pt>
              </c:strCache>
            </c:strRef>
          </c:cat>
          <c:val>
            <c:numRef>
              <c:f>Livestock!$D$71:$F$71</c:f>
              <c:numCache>
                <c:formatCode>0%</c:formatCode>
                <c:ptCount val="3"/>
                <c:pt idx="0">
                  <c:v>9.0426285228721107E-2</c:v>
                </c:pt>
                <c:pt idx="1">
                  <c:v>5.6728659304291502E-2</c:v>
                </c:pt>
                <c:pt idx="2">
                  <c:v>8.0907234094442601E-2</c:v>
                </c:pt>
              </c:numCache>
            </c:numRef>
          </c:val>
        </c:ser>
        <c:dLbls>
          <c:dLblPos val="ctr"/>
          <c:showLegendKey val="0"/>
          <c:showVal val="1"/>
          <c:showCatName val="0"/>
          <c:showSerName val="0"/>
          <c:showPercent val="0"/>
          <c:showBubbleSize val="0"/>
        </c:dLbls>
        <c:gapWidth val="150"/>
        <c:overlap val="100"/>
        <c:axId val="247342992"/>
        <c:axId val="247343552"/>
      </c:barChart>
      <c:catAx>
        <c:axId val="24734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247343552"/>
        <c:crosses val="autoZero"/>
        <c:auto val="1"/>
        <c:lblAlgn val="ctr"/>
        <c:lblOffset val="100"/>
        <c:noMultiLvlLbl val="0"/>
      </c:catAx>
      <c:valAx>
        <c:axId val="247343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en-US"/>
          </a:p>
        </c:txPr>
        <c:crossAx val="247342992"/>
        <c:crosses val="autoZero"/>
        <c:crossBetween val="between"/>
      </c:valAx>
      <c:spPr>
        <a:noFill/>
        <a:ln>
          <a:noFill/>
        </a:ln>
        <a:effectLst/>
      </c:spPr>
    </c:plotArea>
    <c:legend>
      <c:legendPos val="r"/>
      <c:layout/>
      <c:overlay val="0"/>
      <c:spPr>
        <a:noFill/>
        <a:ln>
          <a:noFill/>
        </a:ln>
        <a:effectLst/>
      </c:spPr>
      <c:txPr>
        <a:bodyPr rot="0" vert="horz"/>
        <a:lstStyle/>
        <a:p>
          <a:pPr>
            <a:defRPr/>
          </a:pPr>
          <a:endParaRPr lang="en-US"/>
        </a:p>
      </c:txPr>
    </c:legend>
    <c:plotVisOnly val="1"/>
    <c:dispBlanksAs val="gap"/>
    <c:showDLblsOverMax val="0"/>
  </c:chart>
  <c:spPr>
    <a:noFill/>
    <a:ln>
      <a:noFill/>
    </a:ln>
    <a:effectLst/>
  </c:spPr>
  <c:txPr>
    <a:bodyPr/>
    <a:lstStyle/>
    <a:p>
      <a:pPr>
        <a:defRPr sz="1800">
          <a:solidFill>
            <a:schemeClr val="tx1">
              <a:lumMod val="60000"/>
              <a:lumOff val="40000"/>
            </a:schemeClr>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GB"/>
              <a:t>Customers reporting behaviour change by category </a:t>
            </a:r>
          </a:p>
        </c:rich>
      </c:tx>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ln>
              <a:noFill/>
            </a:ln>
          </c:spPr>
          <c:explosion val="1"/>
          <c:dPt>
            <c:idx val="0"/>
            <c:bubble3D val="0"/>
            <c:spPr>
              <a:solidFill>
                <a:schemeClr val="accent3"/>
              </a:solidFill>
              <a:ln w="19050">
                <a:noFill/>
              </a:ln>
              <a:effectLst/>
            </c:spPr>
          </c:dPt>
          <c:dPt>
            <c:idx val="1"/>
            <c:bubble3D val="0"/>
            <c:spPr>
              <a:solidFill>
                <a:schemeClr val="accent4"/>
              </a:solidFill>
              <a:ln w="19050">
                <a:noFill/>
              </a:ln>
              <a:effectLst/>
            </c:spPr>
          </c:dPt>
          <c:dPt>
            <c:idx val="2"/>
            <c:bubble3D val="0"/>
            <c:spPr>
              <a:solidFill>
                <a:schemeClr val="bg2"/>
              </a:solidFill>
              <a:ln w="19050">
                <a:noFill/>
              </a:ln>
              <a:effectLst/>
            </c:spPr>
          </c:dPt>
          <c:dPt>
            <c:idx val="3"/>
            <c:bubble3D val="0"/>
            <c:spPr>
              <a:solidFill>
                <a:schemeClr val="accent1"/>
              </a:solidFill>
              <a:ln w="19050">
                <a:noFill/>
              </a:ln>
              <a:effectLst/>
            </c:spPr>
          </c:dPt>
          <c:dPt>
            <c:idx val="4"/>
            <c:bubble3D val="0"/>
            <c:spPr>
              <a:solidFill>
                <a:schemeClr val="accent6"/>
              </a:solidFill>
              <a:ln w="19050">
                <a:solidFill>
                  <a:schemeClr val="tx1">
                    <a:lumMod val="60000"/>
                    <a:lumOff val="40000"/>
                  </a:schemeClr>
                </a:solidFill>
              </a:ln>
              <a:effectLst/>
            </c:spPr>
          </c:dPt>
          <c:dLbls>
            <c:dLbl>
              <c:idx val="2"/>
              <c:spPr>
                <a:noFill/>
                <a:ln>
                  <a:noFill/>
                </a:ln>
                <a:effectLst/>
              </c:spPr>
              <c:txPr>
                <a:bodyPr rot="0" spcFirstLastPara="1" vertOverflow="ellipsis" vert="horz" wrap="square" anchor="ctr" anchorCtr="1"/>
                <a:lstStyle/>
                <a:p>
                  <a:pPr>
                    <a:defRPr sz="1800" b="0" i="0" u="none" strike="noStrike" kern="1200" baseline="0">
                      <a:solidFill>
                        <a:schemeClr val="tx1">
                          <a:lumMod val="60000"/>
                          <a:lumOff val="40000"/>
                        </a:schemeClr>
                      </a:solidFill>
                      <a:latin typeface="+mn-lt"/>
                      <a:ea typeface="+mn-ea"/>
                      <a:cs typeface="+mn-cs"/>
                    </a:defRPr>
                  </a:pPr>
                  <a:endParaRPr lang="en-US"/>
                </a:p>
              </c:txPr>
              <c:dLblPos val="bestFit"/>
              <c:showLegendKey val="0"/>
              <c:showVal val="1"/>
              <c:showCatName val="0"/>
              <c:showSerName val="0"/>
              <c:showPercent val="0"/>
              <c:showBubbleSize val="0"/>
            </c:dLbl>
            <c:dLbl>
              <c:idx val="3"/>
              <c:spPr>
                <a:noFill/>
                <a:ln>
                  <a:noFill/>
                </a:ln>
                <a:effectLst/>
              </c:spPr>
              <c:txPr>
                <a:bodyPr rot="0" spcFirstLastPara="1" vertOverflow="ellipsis" vert="horz" wrap="square" anchor="ctr" anchorCtr="1"/>
                <a:lstStyle/>
                <a:p>
                  <a:pPr>
                    <a:defRPr sz="1800" b="0" i="0" u="none" strike="noStrike" kern="1200" baseline="0">
                      <a:solidFill>
                        <a:schemeClr val="tx1">
                          <a:lumMod val="60000"/>
                          <a:lumOff val="40000"/>
                        </a:schemeClr>
                      </a:solidFill>
                      <a:latin typeface="+mn-lt"/>
                      <a:ea typeface="+mn-ea"/>
                      <a:cs typeface="+mn-cs"/>
                    </a:defRPr>
                  </a:pPr>
                  <a:endParaRPr lang="en-US"/>
                </a:p>
              </c:txPr>
              <c:dLblPos val="bestFit"/>
              <c:showLegendKey val="0"/>
              <c:showVal val="1"/>
              <c:showCatName val="0"/>
              <c:showSerName val="0"/>
              <c:showPercent val="0"/>
              <c:showBubbleSize val="0"/>
            </c:dLbl>
            <c:dLbl>
              <c:idx val="4"/>
              <c:spPr>
                <a:noFill/>
                <a:ln>
                  <a:noFill/>
                </a:ln>
                <a:effectLst/>
              </c:spPr>
              <c:txPr>
                <a:bodyPr rot="0" spcFirstLastPara="1" vertOverflow="ellipsis" vert="horz" wrap="square" anchor="ctr" anchorCtr="1"/>
                <a:lstStyle/>
                <a:p>
                  <a:pPr>
                    <a:defRPr sz="1800" b="0" i="0" u="none" strike="noStrike" kern="1200" baseline="0">
                      <a:solidFill>
                        <a:schemeClr val="tx1">
                          <a:lumMod val="60000"/>
                          <a:lumOff val="40000"/>
                        </a:schemeClr>
                      </a:solidFill>
                      <a:latin typeface="+mn-lt"/>
                      <a:ea typeface="+mn-ea"/>
                      <a:cs typeface="+mn-cs"/>
                    </a:defRPr>
                  </a:pPr>
                  <a:endParaRPr lang="en-US"/>
                </a:p>
              </c:txPr>
              <c:dLblPos val="bestFit"/>
              <c:showLegendKey val="0"/>
              <c:showVal val="1"/>
              <c:showCatName val="0"/>
              <c:showSerName val="0"/>
              <c:showPercent val="0"/>
              <c:showBubbleSize val="0"/>
            </c:dLbl>
            <c:spPr>
              <a:noFill/>
              <a:ln>
                <a:noFill/>
              </a:ln>
              <a:effectLst/>
            </c:spPr>
            <c:txPr>
              <a:bodyPr rot="0" spcFirstLastPara="1" vertOverflow="ellipsis" vert="horz" wrap="square" anchor="ctr" anchorCtr="1"/>
              <a:lstStyle/>
              <a:p>
                <a:pPr>
                  <a:defRPr sz="1800" b="0" i="0" u="none" strike="noStrike" kern="1200" baseline="0">
                    <a:solidFill>
                      <a:schemeClr val="accent6"/>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Firetail!$B$3:$B$7</c:f>
              <c:strCache>
                <c:ptCount val="5"/>
                <c:pt idx="0">
                  <c:v>Agronomy</c:v>
                </c:pt>
                <c:pt idx="1">
                  <c:v>Livestock</c:v>
                </c:pt>
                <c:pt idx="2">
                  <c:v>Market prices</c:v>
                </c:pt>
                <c:pt idx="3">
                  <c:v>Weather </c:v>
                </c:pt>
                <c:pt idx="4">
                  <c:v>No change</c:v>
                </c:pt>
              </c:strCache>
            </c:strRef>
          </c:cat>
          <c:val>
            <c:numRef>
              <c:f>Firetail!$C$3:$C$7</c:f>
              <c:numCache>
                <c:formatCode>0%</c:formatCode>
                <c:ptCount val="5"/>
                <c:pt idx="0">
                  <c:v>0.52</c:v>
                </c:pt>
                <c:pt idx="1">
                  <c:v>0.37</c:v>
                </c:pt>
                <c:pt idx="2">
                  <c:v>0.02</c:v>
                </c:pt>
                <c:pt idx="3">
                  <c:v>5.0000000000000001E-3</c:v>
                </c:pt>
                <c:pt idx="4">
                  <c:v>8.5000000000000006E-2</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GB"/>
              <a:t>Benefits reported</a:t>
            </a:r>
          </a:p>
        </c:rich>
      </c:tx>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dPt>
            <c:idx val="4"/>
            <c:bubble3D val="0"/>
            <c:spPr>
              <a:solidFill>
                <a:schemeClr val="accent5"/>
              </a:solidFill>
              <a:ln w="19050">
                <a:noFill/>
              </a:ln>
              <a:effectLst/>
            </c:spPr>
          </c:dPt>
          <c:dPt>
            <c:idx val="5"/>
            <c:bubble3D val="0"/>
            <c:spPr>
              <a:solidFill>
                <a:schemeClr val="tx2"/>
              </a:solidFill>
              <a:ln w="19050">
                <a:noFill/>
              </a:ln>
              <a:effectLst/>
            </c:spPr>
          </c:dPt>
          <c:dPt>
            <c:idx val="6"/>
            <c:bubble3D val="0"/>
            <c:spPr>
              <a:solidFill>
                <a:schemeClr val="accent6"/>
              </a:solidFill>
              <a:ln w="19050">
                <a:solidFill>
                  <a:schemeClr val="accent5"/>
                </a:solidFill>
              </a:ln>
              <a:effectLst/>
            </c:spPr>
          </c:dPt>
          <c:dLbls>
            <c:dLbl>
              <c:idx val="5"/>
              <c:spPr>
                <a:noFill/>
                <a:ln>
                  <a:noFill/>
                </a:ln>
                <a:effectLst/>
              </c:spPr>
              <c:txPr>
                <a:bodyPr rot="0" spcFirstLastPara="1" vertOverflow="ellipsis" vert="horz" wrap="square" anchor="ctr" anchorCtr="1"/>
                <a:lstStyle/>
                <a:p>
                  <a:pPr>
                    <a:defRPr sz="1800" b="0" i="0" u="none" strike="noStrike" kern="1200" baseline="0">
                      <a:solidFill>
                        <a:schemeClr val="tx1">
                          <a:lumMod val="60000"/>
                          <a:lumOff val="40000"/>
                        </a:schemeClr>
                      </a:solidFill>
                      <a:latin typeface="+mn-lt"/>
                      <a:ea typeface="+mn-ea"/>
                      <a:cs typeface="+mn-cs"/>
                    </a:defRPr>
                  </a:pPr>
                  <a:endParaRPr lang="en-US"/>
                </a:p>
              </c:txPr>
              <c:dLblPos val="bestFit"/>
              <c:showLegendKey val="0"/>
              <c:showVal val="1"/>
              <c:showCatName val="0"/>
              <c:showSerName val="0"/>
              <c:showPercent val="0"/>
              <c:showBubbleSize val="0"/>
            </c:dLbl>
            <c:dLbl>
              <c:idx val="6"/>
              <c:spPr>
                <a:noFill/>
                <a:ln>
                  <a:noFill/>
                </a:ln>
                <a:effectLst/>
              </c:spPr>
              <c:txPr>
                <a:bodyPr rot="0" spcFirstLastPara="1" vertOverflow="ellipsis" vert="horz" wrap="square" anchor="ctr" anchorCtr="1"/>
                <a:lstStyle/>
                <a:p>
                  <a:pPr>
                    <a:defRPr sz="1800" b="0" i="0" u="none" strike="noStrike" kern="1200" baseline="0">
                      <a:solidFill>
                        <a:schemeClr val="tx1">
                          <a:lumMod val="60000"/>
                          <a:lumOff val="40000"/>
                        </a:schemeClr>
                      </a:solidFill>
                      <a:latin typeface="+mn-lt"/>
                      <a:ea typeface="+mn-ea"/>
                      <a:cs typeface="+mn-cs"/>
                    </a:defRPr>
                  </a:pPr>
                  <a:endParaRPr lang="en-US"/>
                </a:p>
              </c:txPr>
              <c:dLblPos val="bestFit"/>
              <c:showLegendKey val="0"/>
              <c:showVal val="1"/>
              <c:showCatName val="0"/>
              <c:showSerName val="0"/>
              <c:showPercent val="0"/>
              <c:showBubbleSize val="0"/>
            </c:dLbl>
            <c:spPr>
              <a:noFill/>
              <a:ln>
                <a:noFill/>
              </a:ln>
              <a:effectLst/>
            </c:spPr>
            <c:txPr>
              <a:bodyPr rot="0" spcFirstLastPara="1" vertOverflow="ellipsis" vert="horz" wrap="square" anchor="ctr" anchorCtr="1"/>
              <a:lstStyle/>
              <a:p>
                <a:pPr>
                  <a:defRPr sz="1800" b="0" i="0" u="none" strike="noStrike" kern="1200" baseline="0">
                    <a:solidFill>
                      <a:schemeClr val="accent6"/>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Firetail!$B$21:$B$27</c:f>
              <c:strCache>
                <c:ptCount val="7"/>
                <c:pt idx="0">
                  <c:v>Better harvest</c:v>
                </c:pt>
                <c:pt idx="1">
                  <c:v>Better income or prices from crop sale</c:v>
                </c:pt>
                <c:pt idx="2">
                  <c:v>Better prediction of weather </c:v>
                </c:pt>
                <c:pt idx="3">
                  <c:v>Less damage from pests and disease</c:v>
                </c:pt>
                <c:pt idx="4">
                  <c:v>More knowledge about improved seed varieties</c:v>
                </c:pt>
                <c:pt idx="5">
                  <c:v>Other benefit</c:v>
                </c:pt>
                <c:pt idx="6">
                  <c:v>No benefit</c:v>
                </c:pt>
              </c:strCache>
            </c:strRef>
          </c:cat>
          <c:val>
            <c:numRef>
              <c:f>Firetail!$C$21:$C$27</c:f>
              <c:numCache>
                <c:formatCode>0%</c:formatCode>
                <c:ptCount val="7"/>
                <c:pt idx="0">
                  <c:v>0.33</c:v>
                </c:pt>
                <c:pt idx="1">
                  <c:v>0.28999999999999998</c:v>
                </c:pt>
                <c:pt idx="2">
                  <c:v>0.1</c:v>
                </c:pt>
                <c:pt idx="3">
                  <c:v>0.08</c:v>
                </c:pt>
                <c:pt idx="4">
                  <c:v>0.09</c:v>
                </c:pt>
                <c:pt idx="5">
                  <c:v>0.02</c:v>
                </c:pt>
                <c:pt idx="6">
                  <c:v>0.09</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362772720010162"/>
          <c:y val="0.19362569262175558"/>
          <c:w val="0.37637227279989838"/>
          <c:h val="0.6632925051035287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a:t>Most requested content each month since service launch (USSD and IVR channels)</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'Steerco Nov14'!$F$50</c:f>
              <c:strCache>
                <c:ptCount val="1"/>
                <c:pt idx="0">
                  <c:v>Agronomy tips</c:v>
                </c:pt>
              </c:strCache>
            </c:strRef>
          </c:tx>
          <c:spPr>
            <a:ln w="28575" cap="rnd">
              <a:solidFill>
                <a:schemeClr val="accent1"/>
              </a:solidFill>
              <a:round/>
            </a:ln>
            <a:effectLst/>
          </c:spPr>
          <c:marker>
            <c:symbol val="none"/>
          </c:marker>
          <c:cat>
            <c:strRef>
              <c:f>'Steerco Nov14'!$G$49:$N$49</c:f>
              <c:strCache>
                <c:ptCount val="8"/>
                <c:pt idx="0">
                  <c:v>Q4 2012</c:v>
                </c:pt>
                <c:pt idx="1">
                  <c:v>Q1 2013</c:v>
                </c:pt>
                <c:pt idx="2">
                  <c:v>Q2 2013</c:v>
                </c:pt>
                <c:pt idx="3">
                  <c:v>Q3 2013</c:v>
                </c:pt>
                <c:pt idx="4">
                  <c:v>Q4 2013</c:v>
                </c:pt>
                <c:pt idx="5">
                  <c:v>Q1 2014</c:v>
                </c:pt>
                <c:pt idx="6">
                  <c:v>Q2 2014</c:v>
                </c:pt>
                <c:pt idx="7">
                  <c:v>Q3 2014</c:v>
                </c:pt>
              </c:strCache>
            </c:strRef>
          </c:cat>
          <c:val>
            <c:numRef>
              <c:f>'Steerco Nov14'!$G$50:$N$50</c:f>
              <c:numCache>
                <c:formatCode>0%</c:formatCode>
                <c:ptCount val="8"/>
                <c:pt idx="0">
                  <c:v>0.17534537725823601</c:v>
                </c:pt>
                <c:pt idx="1">
                  <c:v>0.201994230528032</c:v>
                </c:pt>
                <c:pt idx="2">
                  <c:v>0.19297901549323401</c:v>
                </c:pt>
                <c:pt idx="3">
                  <c:v>0.21699158174568001</c:v>
                </c:pt>
                <c:pt idx="4">
                  <c:v>0.209937888198758</c:v>
                </c:pt>
                <c:pt idx="5">
                  <c:v>0.39292861907938598</c:v>
                </c:pt>
                <c:pt idx="6">
                  <c:v>0.26414994000671399</c:v>
                </c:pt>
                <c:pt idx="7">
                  <c:v>0.26141355127640598</c:v>
                </c:pt>
              </c:numCache>
            </c:numRef>
          </c:val>
          <c:smooth val="0"/>
        </c:ser>
        <c:ser>
          <c:idx val="1"/>
          <c:order val="1"/>
          <c:tx>
            <c:strRef>
              <c:f>'Steerco Nov14'!$F$51</c:f>
              <c:strCache>
                <c:ptCount val="1"/>
                <c:pt idx="0">
                  <c:v>Market prices</c:v>
                </c:pt>
              </c:strCache>
            </c:strRef>
          </c:tx>
          <c:spPr>
            <a:ln w="28575" cap="rnd">
              <a:solidFill>
                <a:srgbClr val="E57417"/>
              </a:solidFill>
              <a:round/>
            </a:ln>
            <a:effectLst/>
          </c:spPr>
          <c:marker>
            <c:symbol val="none"/>
          </c:marker>
          <c:cat>
            <c:strRef>
              <c:f>'Steerco Nov14'!$G$49:$N$49</c:f>
              <c:strCache>
                <c:ptCount val="8"/>
                <c:pt idx="0">
                  <c:v>Q4 2012</c:v>
                </c:pt>
                <c:pt idx="1">
                  <c:v>Q1 2013</c:v>
                </c:pt>
                <c:pt idx="2">
                  <c:v>Q2 2013</c:v>
                </c:pt>
                <c:pt idx="3">
                  <c:v>Q3 2013</c:v>
                </c:pt>
                <c:pt idx="4">
                  <c:v>Q4 2013</c:v>
                </c:pt>
                <c:pt idx="5">
                  <c:v>Q1 2014</c:v>
                </c:pt>
                <c:pt idx="6">
                  <c:v>Q2 2014</c:v>
                </c:pt>
                <c:pt idx="7">
                  <c:v>Q3 2014</c:v>
                </c:pt>
              </c:strCache>
            </c:strRef>
          </c:cat>
          <c:val>
            <c:numRef>
              <c:f>'Steerco Nov14'!$G$51:$N$51</c:f>
              <c:numCache>
                <c:formatCode>0%</c:formatCode>
                <c:ptCount val="8"/>
                <c:pt idx="0">
                  <c:v>0.532412327311371</c:v>
                </c:pt>
                <c:pt idx="1">
                  <c:v>0.45578828546343902</c:v>
                </c:pt>
                <c:pt idx="2">
                  <c:v>0.46061319212917601</c:v>
                </c:pt>
                <c:pt idx="3">
                  <c:v>0.47840053167921998</c:v>
                </c:pt>
                <c:pt idx="4">
                  <c:v>0.42463768115942002</c:v>
                </c:pt>
                <c:pt idx="5">
                  <c:v>0.28282623198074103</c:v>
                </c:pt>
                <c:pt idx="6">
                  <c:v>0.34438472813568799</c:v>
                </c:pt>
                <c:pt idx="7">
                  <c:v>0.37805676973140201</c:v>
                </c:pt>
              </c:numCache>
            </c:numRef>
          </c:val>
          <c:smooth val="0"/>
        </c:ser>
        <c:ser>
          <c:idx val="2"/>
          <c:order val="2"/>
          <c:tx>
            <c:strRef>
              <c:f>'Steerco Nov14'!$F$52</c:f>
              <c:strCache>
                <c:ptCount val="1"/>
                <c:pt idx="0">
                  <c:v>Weather</c:v>
                </c:pt>
              </c:strCache>
            </c:strRef>
          </c:tx>
          <c:spPr>
            <a:ln w="28575" cap="rnd">
              <a:solidFill>
                <a:srgbClr val="424D80"/>
              </a:solidFill>
              <a:round/>
            </a:ln>
            <a:effectLst/>
          </c:spPr>
          <c:marker>
            <c:symbol val="none"/>
          </c:marker>
          <c:cat>
            <c:strRef>
              <c:f>'Steerco Nov14'!$G$49:$N$49</c:f>
              <c:strCache>
                <c:ptCount val="8"/>
                <c:pt idx="0">
                  <c:v>Q4 2012</c:v>
                </c:pt>
                <c:pt idx="1">
                  <c:v>Q1 2013</c:v>
                </c:pt>
                <c:pt idx="2">
                  <c:v>Q2 2013</c:v>
                </c:pt>
                <c:pt idx="3">
                  <c:v>Q3 2013</c:v>
                </c:pt>
                <c:pt idx="4">
                  <c:v>Q4 2013</c:v>
                </c:pt>
                <c:pt idx="5">
                  <c:v>Q1 2014</c:v>
                </c:pt>
                <c:pt idx="6">
                  <c:v>Q2 2014</c:v>
                </c:pt>
                <c:pt idx="7">
                  <c:v>Q3 2014</c:v>
                </c:pt>
              </c:strCache>
            </c:strRef>
          </c:cat>
          <c:val>
            <c:numRef>
              <c:f>'Steerco Nov14'!$G$52:$N$52</c:f>
              <c:numCache>
                <c:formatCode>0%</c:formatCode>
                <c:ptCount val="8"/>
                <c:pt idx="0">
                  <c:v>0.29224229543039298</c:v>
                </c:pt>
                <c:pt idx="1">
                  <c:v>0.34221748400852903</c:v>
                </c:pt>
                <c:pt idx="2">
                  <c:v>0.34640779237759001</c:v>
                </c:pt>
                <c:pt idx="3">
                  <c:v>0.30460788657510002</c:v>
                </c:pt>
                <c:pt idx="4">
                  <c:v>0.36542443064182201</c:v>
                </c:pt>
                <c:pt idx="5">
                  <c:v>0.324245148939873</c:v>
                </c:pt>
                <c:pt idx="6">
                  <c:v>0.39146533185759802</c:v>
                </c:pt>
                <c:pt idx="7">
                  <c:v>0.36052967899219202</c:v>
                </c:pt>
              </c:numCache>
            </c:numRef>
          </c:val>
          <c:smooth val="0"/>
        </c:ser>
        <c:dLbls>
          <c:showLegendKey val="0"/>
          <c:showVal val="0"/>
          <c:showCatName val="0"/>
          <c:showSerName val="0"/>
          <c:showPercent val="0"/>
          <c:showBubbleSize val="0"/>
        </c:dLbls>
        <c:smooth val="0"/>
        <c:axId val="247349712"/>
        <c:axId val="150539936"/>
      </c:lineChart>
      <c:catAx>
        <c:axId val="24734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0539936"/>
        <c:crosses val="autoZero"/>
        <c:auto val="1"/>
        <c:lblAlgn val="ctr"/>
        <c:lblOffset val="100"/>
        <c:noMultiLvlLbl val="0"/>
      </c:catAx>
      <c:valAx>
        <c:axId val="1505399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dirty="0"/>
                  <a:t>% </a:t>
                </a:r>
                <a:r>
                  <a:rPr lang="en-GB" dirty="0" smtClean="0"/>
                  <a:t> requests</a:t>
                </a:r>
                <a:r>
                  <a:rPr lang="en-GB" baseline="0" dirty="0" smtClean="0"/>
                  <a:t> for</a:t>
                </a:r>
                <a:r>
                  <a:rPr lang="en-GB" dirty="0" smtClean="0"/>
                  <a:t> </a:t>
                </a:r>
                <a:r>
                  <a:rPr lang="en-GB" dirty="0"/>
                  <a:t>each service per month</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473497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323906501216143E-2"/>
          <c:y val="5.8190283588761618E-2"/>
          <c:w val="0.9335794035325744"/>
          <c:h val="0.65415623645419896"/>
        </c:manualLayout>
      </c:layout>
      <c:lineChart>
        <c:grouping val="standard"/>
        <c:varyColors val="0"/>
        <c:ser>
          <c:idx val="0"/>
          <c:order val="0"/>
          <c:tx>
            <c:strRef>
              <c:f>Sheet1!$A$16</c:f>
              <c:strCache>
                <c:ptCount val="1"/>
                <c:pt idx="0">
                  <c:v>USSD</c:v>
                </c:pt>
              </c:strCache>
            </c:strRef>
          </c:tx>
          <c:spPr>
            <a:ln w="28575" cap="rnd">
              <a:solidFill>
                <a:schemeClr val="accent1"/>
              </a:solidFill>
              <a:round/>
            </a:ln>
            <a:effectLst/>
          </c:spPr>
          <c:marker>
            <c:symbol val="none"/>
          </c:marker>
          <c:cat>
            <c:multiLvlStrRef>
              <c:f>Sheet1!$B$14:$Y$15</c:f>
              <c:multiLvlStrCache>
                <c:ptCount val="24"/>
                <c:lvl>
                  <c:pt idx="0">
                    <c:v>OCT</c:v>
                  </c:pt>
                  <c:pt idx="1">
                    <c:v>NOV</c:v>
                  </c:pt>
                  <c:pt idx="2">
                    <c:v>DEC</c:v>
                  </c:pt>
                  <c:pt idx="3">
                    <c:v>JAN</c:v>
                  </c:pt>
                  <c:pt idx="4">
                    <c:v>FEB</c:v>
                  </c:pt>
                  <c:pt idx="5">
                    <c:v>MAR</c:v>
                  </c:pt>
                  <c:pt idx="6">
                    <c:v>APR</c:v>
                  </c:pt>
                  <c:pt idx="7">
                    <c:v>MAY</c:v>
                  </c:pt>
                  <c:pt idx="8">
                    <c:v>JUN</c:v>
                  </c:pt>
                  <c:pt idx="9">
                    <c:v>JUL</c:v>
                  </c:pt>
                  <c:pt idx="10">
                    <c:v>AUG</c:v>
                  </c:pt>
                  <c:pt idx="11">
                    <c:v>SEP</c:v>
                  </c:pt>
                  <c:pt idx="12">
                    <c:v>OCT</c:v>
                  </c:pt>
                  <c:pt idx="13">
                    <c:v>NOV</c:v>
                  </c:pt>
                  <c:pt idx="14">
                    <c:v>DEC</c:v>
                  </c:pt>
                  <c:pt idx="15">
                    <c:v>JAN</c:v>
                  </c:pt>
                  <c:pt idx="16">
                    <c:v>FEB</c:v>
                  </c:pt>
                  <c:pt idx="17">
                    <c:v>MAR</c:v>
                  </c:pt>
                  <c:pt idx="18">
                    <c:v>APR</c:v>
                  </c:pt>
                  <c:pt idx="19">
                    <c:v>MAY</c:v>
                  </c:pt>
                  <c:pt idx="20">
                    <c:v>JUN</c:v>
                  </c:pt>
                  <c:pt idx="21">
                    <c:v>JUL</c:v>
                  </c:pt>
                  <c:pt idx="22">
                    <c:v>AUG</c:v>
                  </c:pt>
                  <c:pt idx="23">
                    <c:v>SEP</c:v>
                  </c:pt>
                </c:lvl>
                <c:lvl>
                  <c:pt idx="0">
                    <c:v>2012</c:v>
                  </c:pt>
                  <c:pt idx="3">
                    <c:v>2013</c:v>
                  </c:pt>
                  <c:pt idx="15">
                    <c:v>2014</c:v>
                  </c:pt>
                </c:lvl>
              </c:multiLvlStrCache>
            </c:multiLvlStrRef>
          </c:cat>
          <c:val>
            <c:numRef>
              <c:f>Sheet1!$B$16:$Y$16</c:f>
              <c:numCache>
                <c:formatCode>General</c:formatCode>
                <c:ptCount val="24"/>
                <c:pt idx="0">
                  <c:v>38</c:v>
                </c:pt>
                <c:pt idx="1">
                  <c:v>1</c:v>
                </c:pt>
                <c:pt idx="2">
                  <c:v>1832</c:v>
                </c:pt>
                <c:pt idx="3">
                  <c:v>1746</c:v>
                </c:pt>
                <c:pt idx="4">
                  <c:v>4867</c:v>
                </c:pt>
                <c:pt idx="5">
                  <c:v>9333</c:v>
                </c:pt>
                <c:pt idx="6">
                  <c:v>5408</c:v>
                </c:pt>
                <c:pt idx="7">
                  <c:v>7259</c:v>
                </c:pt>
                <c:pt idx="8">
                  <c:v>2630</c:v>
                </c:pt>
                <c:pt idx="9">
                  <c:v>2354</c:v>
                </c:pt>
                <c:pt idx="10">
                  <c:v>2864</c:v>
                </c:pt>
                <c:pt idx="11">
                  <c:v>3810</c:v>
                </c:pt>
                <c:pt idx="12">
                  <c:v>1305</c:v>
                </c:pt>
                <c:pt idx="13">
                  <c:v>1996</c:v>
                </c:pt>
                <c:pt idx="14">
                  <c:v>1529</c:v>
                </c:pt>
                <c:pt idx="15">
                  <c:v>621</c:v>
                </c:pt>
                <c:pt idx="16">
                  <c:v>18404</c:v>
                </c:pt>
                <c:pt idx="17">
                  <c:v>49929</c:v>
                </c:pt>
                <c:pt idx="18">
                  <c:v>158249</c:v>
                </c:pt>
                <c:pt idx="19">
                  <c:v>72576</c:v>
                </c:pt>
                <c:pt idx="20">
                  <c:v>56697</c:v>
                </c:pt>
                <c:pt idx="21">
                  <c:v>15812</c:v>
                </c:pt>
                <c:pt idx="22">
                  <c:v>60916</c:v>
                </c:pt>
                <c:pt idx="23">
                  <c:v>15652</c:v>
                </c:pt>
              </c:numCache>
            </c:numRef>
          </c:val>
          <c:smooth val="0"/>
        </c:ser>
        <c:ser>
          <c:idx val="1"/>
          <c:order val="1"/>
          <c:tx>
            <c:strRef>
              <c:f>Sheet1!$A$17</c:f>
              <c:strCache>
                <c:ptCount val="1"/>
                <c:pt idx="0">
                  <c:v>IVR</c:v>
                </c:pt>
              </c:strCache>
            </c:strRef>
          </c:tx>
          <c:spPr>
            <a:ln w="28575" cap="rnd">
              <a:solidFill>
                <a:schemeClr val="accent2"/>
              </a:solidFill>
              <a:round/>
            </a:ln>
            <a:effectLst/>
          </c:spPr>
          <c:marker>
            <c:symbol val="none"/>
          </c:marker>
          <c:cat>
            <c:multiLvlStrRef>
              <c:f>Sheet1!$B$14:$Y$15</c:f>
              <c:multiLvlStrCache>
                <c:ptCount val="24"/>
                <c:lvl>
                  <c:pt idx="0">
                    <c:v>OCT</c:v>
                  </c:pt>
                  <c:pt idx="1">
                    <c:v>NOV</c:v>
                  </c:pt>
                  <c:pt idx="2">
                    <c:v>DEC</c:v>
                  </c:pt>
                  <c:pt idx="3">
                    <c:v>JAN</c:v>
                  </c:pt>
                  <c:pt idx="4">
                    <c:v>FEB</c:v>
                  </c:pt>
                  <c:pt idx="5">
                    <c:v>MAR</c:v>
                  </c:pt>
                  <c:pt idx="6">
                    <c:v>APR</c:v>
                  </c:pt>
                  <c:pt idx="7">
                    <c:v>MAY</c:v>
                  </c:pt>
                  <c:pt idx="8">
                    <c:v>JUN</c:v>
                  </c:pt>
                  <c:pt idx="9">
                    <c:v>JUL</c:v>
                  </c:pt>
                  <c:pt idx="10">
                    <c:v>AUG</c:v>
                  </c:pt>
                  <c:pt idx="11">
                    <c:v>SEP</c:v>
                  </c:pt>
                  <c:pt idx="12">
                    <c:v>OCT</c:v>
                  </c:pt>
                  <c:pt idx="13">
                    <c:v>NOV</c:v>
                  </c:pt>
                  <c:pt idx="14">
                    <c:v>DEC</c:v>
                  </c:pt>
                  <c:pt idx="15">
                    <c:v>JAN</c:v>
                  </c:pt>
                  <c:pt idx="16">
                    <c:v>FEB</c:v>
                  </c:pt>
                  <c:pt idx="17">
                    <c:v>MAR</c:v>
                  </c:pt>
                  <c:pt idx="18">
                    <c:v>APR</c:v>
                  </c:pt>
                  <c:pt idx="19">
                    <c:v>MAY</c:v>
                  </c:pt>
                  <c:pt idx="20">
                    <c:v>JUN</c:v>
                  </c:pt>
                  <c:pt idx="21">
                    <c:v>JUL</c:v>
                  </c:pt>
                  <c:pt idx="22">
                    <c:v>AUG</c:v>
                  </c:pt>
                  <c:pt idx="23">
                    <c:v>SEP</c:v>
                  </c:pt>
                </c:lvl>
                <c:lvl>
                  <c:pt idx="0">
                    <c:v>2012</c:v>
                  </c:pt>
                  <c:pt idx="3">
                    <c:v>2013</c:v>
                  </c:pt>
                  <c:pt idx="15">
                    <c:v>2014</c:v>
                  </c:pt>
                </c:lvl>
              </c:multiLvlStrCache>
            </c:multiLvlStrRef>
          </c:cat>
          <c:val>
            <c:numRef>
              <c:f>Sheet1!$B$17:$Y$17</c:f>
              <c:numCache>
                <c:formatCode>General</c:formatCode>
                <c:ptCount val="24"/>
                <c:pt idx="18">
                  <c:v>48</c:v>
                </c:pt>
                <c:pt idx="19">
                  <c:v>12462</c:v>
                </c:pt>
                <c:pt idx="20">
                  <c:v>835</c:v>
                </c:pt>
                <c:pt idx="21">
                  <c:v>209</c:v>
                </c:pt>
                <c:pt idx="22">
                  <c:v>160</c:v>
                </c:pt>
                <c:pt idx="23">
                  <c:v>364</c:v>
                </c:pt>
              </c:numCache>
            </c:numRef>
          </c:val>
          <c:smooth val="0"/>
        </c:ser>
        <c:ser>
          <c:idx val="2"/>
          <c:order val="2"/>
          <c:tx>
            <c:strRef>
              <c:f>Sheet1!$A$18</c:f>
              <c:strCache>
                <c:ptCount val="1"/>
                <c:pt idx="0">
                  <c:v>Subscription packs</c:v>
                </c:pt>
              </c:strCache>
            </c:strRef>
          </c:tx>
          <c:spPr>
            <a:ln w="28575" cap="rnd">
              <a:solidFill>
                <a:schemeClr val="accent3"/>
              </a:solidFill>
              <a:round/>
            </a:ln>
            <a:effectLst/>
          </c:spPr>
          <c:marker>
            <c:symbol val="none"/>
          </c:marker>
          <c:cat>
            <c:multiLvlStrRef>
              <c:f>Sheet1!$B$14:$Y$15</c:f>
              <c:multiLvlStrCache>
                <c:ptCount val="24"/>
                <c:lvl>
                  <c:pt idx="0">
                    <c:v>OCT</c:v>
                  </c:pt>
                  <c:pt idx="1">
                    <c:v>NOV</c:v>
                  </c:pt>
                  <c:pt idx="2">
                    <c:v>DEC</c:v>
                  </c:pt>
                  <c:pt idx="3">
                    <c:v>JAN</c:v>
                  </c:pt>
                  <c:pt idx="4">
                    <c:v>FEB</c:v>
                  </c:pt>
                  <c:pt idx="5">
                    <c:v>MAR</c:v>
                  </c:pt>
                  <c:pt idx="6">
                    <c:v>APR</c:v>
                  </c:pt>
                  <c:pt idx="7">
                    <c:v>MAY</c:v>
                  </c:pt>
                  <c:pt idx="8">
                    <c:v>JUN</c:v>
                  </c:pt>
                  <c:pt idx="9">
                    <c:v>JUL</c:v>
                  </c:pt>
                  <c:pt idx="10">
                    <c:v>AUG</c:v>
                  </c:pt>
                  <c:pt idx="11">
                    <c:v>SEP</c:v>
                  </c:pt>
                  <c:pt idx="12">
                    <c:v>OCT</c:v>
                  </c:pt>
                  <c:pt idx="13">
                    <c:v>NOV</c:v>
                  </c:pt>
                  <c:pt idx="14">
                    <c:v>DEC</c:v>
                  </c:pt>
                  <c:pt idx="15">
                    <c:v>JAN</c:v>
                  </c:pt>
                  <c:pt idx="16">
                    <c:v>FEB</c:v>
                  </c:pt>
                  <c:pt idx="17">
                    <c:v>MAR</c:v>
                  </c:pt>
                  <c:pt idx="18">
                    <c:v>APR</c:v>
                  </c:pt>
                  <c:pt idx="19">
                    <c:v>MAY</c:v>
                  </c:pt>
                  <c:pt idx="20">
                    <c:v>JUN</c:v>
                  </c:pt>
                  <c:pt idx="21">
                    <c:v>JUL</c:v>
                  </c:pt>
                  <c:pt idx="22">
                    <c:v>AUG</c:v>
                  </c:pt>
                  <c:pt idx="23">
                    <c:v>SEP</c:v>
                  </c:pt>
                </c:lvl>
                <c:lvl>
                  <c:pt idx="0">
                    <c:v>2012</c:v>
                  </c:pt>
                  <c:pt idx="3">
                    <c:v>2013</c:v>
                  </c:pt>
                  <c:pt idx="15">
                    <c:v>2014</c:v>
                  </c:pt>
                </c:lvl>
              </c:multiLvlStrCache>
            </c:multiLvlStrRef>
          </c:cat>
          <c:val>
            <c:numRef>
              <c:f>Sheet1!$B$18:$Y$18</c:f>
              <c:numCache>
                <c:formatCode>General</c:formatCode>
                <c:ptCount val="24"/>
                <c:pt idx="16">
                  <c:v>530</c:v>
                </c:pt>
                <c:pt idx="17">
                  <c:v>6025</c:v>
                </c:pt>
                <c:pt idx="18">
                  <c:v>39442</c:v>
                </c:pt>
                <c:pt idx="19">
                  <c:v>50728</c:v>
                </c:pt>
                <c:pt idx="20">
                  <c:v>45680</c:v>
                </c:pt>
                <c:pt idx="21">
                  <c:v>21680</c:v>
                </c:pt>
                <c:pt idx="22">
                  <c:v>27076</c:v>
                </c:pt>
                <c:pt idx="23">
                  <c:v>27543</c:v>
                </c:pt>
              </c:numCache>
            </c:numRef>
          </c:val>
          <c:smooth val="0"/>
        </c:ser>
        <c:dLbls>
          <c:showLegendKey val="0"/>
          <c:showVal val="0"/>
          <c:showCatName val="0"/>
          <c:showSerName val="0"/>
          <c:showPercent val="0"/>
          <c:showBubbleSize val="0"/>
        </c:dLbls>
        <c:smooth val="0"/>
        <c:axId val="247173216"/>
        <c:axId val="247173776"/>
      </c:lineChart>
      <c:catAx>
        <c:axId val="24717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7173776"/>
        <c:crosses val="autoZero"/>
        <c:auto val="1"/>
        <c:lblAlgn val="ctr"/>
        <c:lblOffset val="100"/>
        <c:noMultiLvlLbl val="0"/>
      </c:catAx>
      <c:valAx>
        <c:axId val="24717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71732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cat>
            <c:strRef>
              <c:f>wtp!$K$34:$K$38</c:f>
              <c:strCache>
                <c:ptCount val="5"/>
                <c:pt idx="0">
                  <c:v>The service should be free</c:v>
                </c:pt>
                <c:pt idx="1">
                  <c:v>Less than 1000 Tsh 
(&lt; 0.6 USD)</c:v>
                </c:pt>
                <c:pt idx="2">
                  <c:v>1000 - 2000 Tsh 
(0.6-1.2 USD)</c:v>
                </c:pt>
                <c:pt idx="3">
                  <c:v>3000 - 5000 Tsh 
(1.8 - 3.0 USD)</c:v>
                </c:pt>
                <c:pt idx="4">
                  <c:v>More than 5000 Tsh 
(&gt; 3 USD)</c:v>
                </c:pt>
              </c:strCache>
            </c:strRef>
          </c:cat>
          <c:val>
            <c:numRef>
              <c:f>wtp!$M$34:$M$38</c:f>
              <c:numCache>
                <c:formatCode>0%</c:formatCode>
                <c:ptCount val="5"/>
                <c:pt idx="0">
                  <c:v>0.20253164556962025</c:v>
                </c:pt>
                <c:pt idx="1">
                  <c:v>0.56645569620253167</c:v>
                </c:pt>
                <c:pt idx="2">
                  <c:v>0.27215189873417722</c:v>
                </c:pt>
                <c:pt idx="3">
                  <c:v>9.49367088607595E-2</c:v>
                </c:pt>
                <c:pt idx="4">
                  <c:v>6.6455696202531639E-2</c:v>
                </c:pt>
              </c:numCache>
            </c:numRef>
          </c:val>
        </c:ser>
        <c:dLbls>
          <c:showLegendKey val="0"/>
          <c:showVal val="0"/>
          <c:showCatName val="0"/>
          <c:showSerName val="0"/>
          <c:showPercent val="0"/>
          <c:showBubbleSize val="0"/>
        </c:dLbls>
        <c:gapWidth val="219"/>
        <c:overlap val="-27"/>
        <c:axId val="247176016"/>
        <c:axId val="247176576"/>
      </c:barChart>
      <c:catAx>
        <c:axId val="24717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47176576"/>
        <c:crosses val="autoZero"/>
        <c:auto val="1"/>
        <c:lblAlgn val="ctr"/>
        <c:lblOffset val="100"/>
        <c:noMultiLvlLbl val="0"/>
      </c:catAx>
      <c:valAx>
        <c:axId val="247176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7176016"/>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a:t>Adult literacy rate (World Databank)</a:t>
            </a:r>
          </a:p>
        </c:rich>
      </c:tx>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literacy!$B$4:$B$7</c:f>
              <c:strCache>
                <c:ptCount val="4"/>
                <c:pt idx="0">
                  <c:v>Tanzania (2010)</c:v>
                </c:pt>
                <c:pt idx="1">
                  <c:v>Kenya (2007)</c:v>
                </c:pt>
                <c:pt idx="2">
                  <c:v>Mali (2011)</c:v>
                </c:pt>
                <c:pt idx="3">
                  <c:v>India (2006)</c:v>
                </c:pt>
              </c:strCache>
            </c:strRef>
          </c:cat>
          <c:val>
            <c:numRef>
              <c:f>literacy!$C$4:$C$7</c:f>
              <c:numCache>
                <c:formatCode>0%</c:formatCode>
                <c:ptCount val="4"/>
                <c:pt idx="0">
                  <c:v>0.68</c:v>
                </c:pt>
                <c:pt idx="1">
                  <c:v>0.72</c:v>
                </c:pt>
                <c:pt idx="2">
                  <c:v>0.34</c:v>
                </c:pt>
                <c:pt idx="3">
                  <c:v>0.63</c:v>
                </c:pt>
              </c:numCache>
            </c:numRef>
          </c:val>
        </c:ser>
        <c:dLbls>
          <c:showLegendKey val="0"/>
          <c:showVal val="0"/>
          <c:showCatName val="0"/>
          <c:showSerName val="0"/>
          <c:showPercent val="0"/>
          <c:showBubbleSize val="0"/>
        </c:dLbls>
        <c:gapWidth val="219"/>
        <c:overlap val="-27"/>
        <c:axId val="248008336"/>
        <c:axId val="248008896"/>
      </c:barChart>
      <c:catAx>
        <c:axId val="24800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008896"/>
        <c:crosses val="autoZero"/>
        <c:auto val="1"/>
        <c:lblAlgn val="ctr"/>
        <c:lblOffset val="100"/>
        <c:noMultiLvlLbl val="0"/>
      </c:catAx>
      <c:valAx>
        <c:axId val="248008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008336"/>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GB"/>
              <a:t>User registration</a:t>
            </a:r>
          </a:p>
        </c:rich>
      </c:tx>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5475556085792309E-2"/>
          <c:y val="0.22623655913978494"/>
          <c:w val="0.63615512076142"/>
          <c:h val="0.59079713826094316"/>
        </c:manualLayout>
      </c:layout>
      <c:barChart>
        <c:barDir val="bar"/>
        <c:grouping val="clustered"/>
        <c:varyColors val="0"/>
        <c:ser>
          <c:idx val="0"/>
          <c:order val="0"/>
          <c:tx>
            <c:strRef>
              <c:f>USSD!$B$2</c:f>
              <c:strCache>
                <c:ptCount val="1"/>
                <c:pt idx="0">
                  <c:v>Average time to register</c:v>
                </c:pt>
              </c:strCache>
            </c:strRef>
          </c:tx>
          <c:spPr>
            <a:solidFill>
              <a:schemeClr val="accent1"/>
            </a:solidFill>
            <a:ln>
              <a:noFill/>
            </a:ln>
            <a:effectLst/>
          </c:spPr>
          <c:invertIfNegative val="0"/>
          <c:val>
            <c:numRef>
              <c:f>USSD!$C$2</c:f>
              <c:numCache>
                <c:formatCode>h:mm:ss</c:formatCode>
                <c:ptCount val="1"/>
                <c:pt idx="0">
                  <c:v>9.8958333333333329E-3</c:v>
                </c:pt>
              </c:numCache>
            </c:numRef>
          </c:val>
        </c:ser>
        <c:ser>
          <c:idx val="1"/>
          <c:order val="1"/>
          <c:tx>
            <c:strRef>
              <c:f>USSD!$B$3</c:f>
              <c:strCache>
                <c:ptCount val="1"/>
                <c:pt idx="0">
                  <c:v>Average USSD timeout</c:v>
                </c:pt>
              </c:strCache>
            </c:strRef>
          </c:tx>
          <c:spPr>
            <a:solidFill>
              <a:schemeClr val="accent2"/>
            </a:solidFill>
            <a:ln>
              <a:noFill/>
            </a:ln>
            <a:effectLst/>
          </c:spPr>
          <c:invertIfNegative val="0"/>
          <c:val>
            <c:numRef>
              <c:f>USSD!$C$3</c:f>
              <c:numCache>
                <c:formatCode>h:mm:ss</c:formatCode>
                <c:ptCount val="1"/>
                <c:pt idx="0">
                  <c:v>1.736111111111111E-3</c:v>
                </c:pt>
              </c:numCache>
            </c:numRef>
          </c:val>
        </c:ser>
        <c:dLbls>
          <c:showLegendKey val="0"/>
          <c:showVal val="0"/>
          <c:showCatName val="0"/>
          <c:showSerName val="0"/>
          <c:showPercent val="0"/>
          <c:showBubbleSize val="0"/>
        </c:dLbls>
        <c:gapWidth val="192"/>
        <c:overlap val="-96"/>
        <c:axId val="248011696"/>
        <c:axId val="248012256"/>
      </c:barChart>
      <c:catAx>
        <c:axId val="248011696"/>
        <c:scaling>
          <c:orientation val="minMax"/>
        </c:scaling>
        <c:delete val="1"/>
        <c:axPos val="l"/>
        <c:majorTickMark val="none"/>
        <c:minorTickMark val="none"/>
        <c:tickLblPos val="nextTo"/>
        <c:crossAx val="248012256"/>
        <c:crosses val="autoZero"/>
        <c:auto val="1"/>
        <c:lblAlgn val="ctr"/>
        <c:lblOffset val="100"/>
        <c:noMultiLvlLbl val="0"/>
      </c:catAx>
      <c:valAx>
        <c:axId val="248012256"/>
        <c:scaling>
          <c:orientation val="minMax"/>
          <c:max val="1.0417000000000001E-2"/>
          <c:min val="0"/>
        </c:scaling>
        <c:delete val="0"/>
        <c:axPos val="b"/>
        <c:majorGridlines>
          <c:spPr>
            <a:ln w="9525" cap="flat" cmpd="sng" algn="ctr">
              <a:solidFill>
                <a:schemeClr val="tx1">
                  <a:lumMod val="15000"/>
                  <a:lumOff val="85000"/>
                </a:schemeClr>
              </a:solidFill>
              <a:round/>
            </a:ln>
            <a:effectLst/>
          </c:spPr>
        </c:majorGridlines>
        <c:numFmt formatCode="h:mm:ss"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8011696"/>
        <c:crosses val="autoZero"/>
        <c:crossBetween val="between"/>
        <c:majorUnit val="1.7360000000000006E-3"/>
      </c:valAx>
      <c:spPr>
        <a:noFill/>
        <a:ln>
          <a:noFill/>
        </a:ln>
        <a:effectLst/>
      </c:spPr>
    </c:plotArea>
    <c:legend>
      <c:legendPos val="r"/>
      <c:layout>
        <c:manualLayout>
          <c:xMode val="edge"/>
          <c:yMode val="edge"/>
          <c:x val="0.76823404650176319"/>
          <c:y val="0.22998323126275882"/>
          <c:w val="0.22136668940004547"/>
          <c:h val="0.2498483522892972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0000"/>
                    <a:lumOff val="40000"/>
                  </a:schemeClr>
                </a:solidFill>
                <a:latin typeface="+mn-lt"/>
                <a:ea typeface="+mn-ea"/>
                <a:cs typeface="+mn-cs"/>
              </a:defRPr>
            </a:pPr>
            <a:r>
              <a:rPr lang="en-GB"/>
              <a:t>Searching for market price, weather and agronomy information</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0000"/>
                  <a:lumOff val="40000"/>
                </a:schemeClr>
              </a:solidFill>
              <a:latin typeface="+mn-lt"/>
              <a:ea typeface="+mn-ea"/>
              <a:cs typeface="+mn-cs"/>
            </a:defRPr>
          </a:pPr>
          <a:endParaRPr lang="en-US"/>
        </a:p>
      </c:txPr>
    </c:title>
    <c:autoTitleDeleted val="0"/>
    <c:plotArea>
      <c:layout>
        <c:manualLayout>
          <c:layoutTarget val="inner"/>
          <c:xMode val="edge"/>
          <c:yMode val="edge"/>
          <c:x val="3.3342532143925047E-2"/>
          <c:y val="0.22623655913978494"/>
          <c:w val="0.59312275740057807"/>
          <c:h val="0.59079713826094316"/>
        </c:manualLayout>
      </c:layout>
      <c:barChart>
        <c:barDir val="bar"/>
        <c:grouping val="clustered"/>
        <c:varyColors val="0"/>
        <c:ser>
          <c:idx val="0"/>
          <c:order val="0"/>
          <c:tx>
            <c:strRef>
              <c:f>USSD!$B$20</c:f>
              <c:strCache>
                <c:ptCount val="1"/>
                <c:pt idx="0">
                  <c:v>Average time to access information</c:v>
                </c:pt>
              </c:strCache>
            </c:strRef>
          </c:tx>
          <c:spPr>
            <a:solidFill>
              <a:schemeClr val="accent1"/>
            </a:solidFill>
            <a:ln>
              <a:noFill/>
            </a:ln>
            <a:effectLst/>
          </c:spPr>
          <c:invertIfNegative val="0"/>
          <c:val>
            <c:numRef>
              <c:f>USSD!$C$20</c:f>
              <c:numCache>
                <c:formatCode>h:mm:ss</c:formatCode>
                <c:ptCount val="1"/>
                <c:pt idx="0">
                  <c:v>5.5671296296296302E-3</c:v>
                </c:pt>
              </c:numCache>
            </c:numRef>
          </c:val>
        </c:ser>
        <c:ser>
          <c:idx val="1"/>
          <c:order val="1"/>
          <c:tx>
            <c:strRef>
              <c:f>USSD!$B$21</c:f>
              <c:strCache>
                <c:ptCount val="1"/>
                <c:pt idx="0">
                  <c:v>Average USSD timeout</c:v>
                </c:pt>
              </c:strCache>
            </c:strRef>
          </c:tx>
          <c:spPr>
            <a:solidFill>
              <a:schemeClr val="accent2"/>
            </a:solidFill>
            <a:ln>
              <a:noFill/>
            </a:ln>
            <a:effectLst/>
          </c:spPr>
          <c:invertIfNegative val="0"/>
          <c:val>
            <c:numRef>
              <c:f>USSD!$C$21</c:f>
              <c:numCache>
                <c:formatCode>h:mm:ss</c:formatCode>
                <c:ptCount val="1"/>
                <c:pt idx="0">
                  <c:v>1.736111111111111E-3</c:v>
                </c:pt>
              </c:numCache>
            </c:numRef>
          </c:val>
        </c:ser>
        <c:dLbls>
          <c:showLegendKey val="0"/>
          <c:showVal val="0"/>
          <c:showCatName val="0"/>
          <c:showSerName val="0"/>
          <c:showPercent val="0"/>
          <c:showBubbleSize val="0"/>
        </c:dLbls>
        <c:gapWidth val="192"/>
        <c:overlap val="-96"/>
        <c:axId val="248015056"/>
        <c:axId val="248015616"/>
      </c:barChart>
      <c:catAx>
        <c:axId val="248015056"/>
        <c:scaling>
          <c:orientation val="minMax"/>
        </c:scaling>
        <c:delete val="1"/>
        <c:axPos val="l"/>
        <c:majorTickMark val="none"/>
        <c:minorTickMark val="none"/>
        <c:tickLblPos val="nextTo"/>
        <c:crossAx val="248015616"/>
        <c:crosses val="autoZero"/>
        <c:auto val="1"/>
        <c:lblAlgn val="ctr"/>
        <c:lblOffset val="100"/>
        <c:noMultiLvlLbl val="0"/>
      </c:catAx>
      <c:valAx>
        <c:axId val="248015616"/>
        <c:scaling>
          <c:orientation val="minMax"/>
          <c:max val="1.0416667000000001E-2"/>
          <c:min val="0"/>
        </c:scaling>
        <c:delete val="0"/>
        <c:axPos val="b"/>
        <c:majorGridlines>
          <c:spPr>
            <a:ln w="9525" cap="flat" cmpd="sng" algn="ctr">
              <a:solidFill>
                <a:schemeClr val="tx1">
                  <a:lumMod val="15000"/>
                  <a:lumOff val="85000"/>
                </a:schemeClr>
              </a:solidFill>
              <a:round/>
            </a:ln>
            <a:effectLst/>
          </c:spPr>
        </c:majorGridlines>
        <c:numFmt formatCode="h:m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0000"/>
                    <a:lumOff val="40000"/>
                  </a:schemeClr>
                </a:solidFill>
                <a:latin typeface="+mn-lt"/>
                <a:ea typeface="+mn-ea"/>
                <a:cs typeface="+mn-cs"/>
              </a:defRPr>
            </a:pPr>
            <a:endParaRPr lang="en-US"/>
          </a:p>
        </c:txPr>
        <c:crossAx val="248015056"/>
        <c:crosses val="autoZero"/>
        <c:crossBetween val="between"/>
        <c:majorUnit val="1.7361110000000005E-3"/>
      </c:valAx>
      <c:spPr>
        <a:noFill/>
        <a:ln>
          <a:noFill/>
        </a:ln>
        <a:effectLst/>
      </c:spPr>
    </c:plotArea>
    <c:legend>
      <c:legendPos val="r"/>
      <c:layout>
        <c:manualLayout>
          <c:xMode val="edge"/>
          <c:yMode val="edge"/>
          <c:x val="0.74575214292833647"/>
          <c:y val="0.25776098552197102"/>
          <c:w val="0.21163370532090903"/>
          <c:h val="0.2220705745115194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0000"/>
                  <a:lumOff val="4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chemeClr val="tx1">
              <a:lumMod val="60000"/>
              <a:lumOff val="40000"/>
            </a:schemeClr>
          </a:solidFill>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blipFill>
              <a:blip xmlns:r="http://schemas.openxmlformats.org/officeDocument/2006/relationships" r:embed="rId3"/>
              <a:stretch>
                <a:fillRect/>
              </a:stretch>
            </a:blipFill>
            <a:ln>
              <a:noFill/>
            </a:ln>
            <a:effectLst/>
          </c:spPr>
          <c:invertIfNegative val="0"/>
          <c:pictureOptions>
            <c:pictureFormat val="stack"/>
          </c:pictureOptions>
          <c:cat>
            <c:strRef>
              <c:f>'IVR menu'!$C$6:$C$9</c:f>
              <c:strCache>
                <c:ptCount val="4"/>
                <c:pt idx="0">
                  <c:v>Menu 1</c:v>
                </c:pt>
                <c:pt idx="1">
                  <c:v>Menu 2</c:v>
                </c:pt>
                <c:pt idx="2">
                  <c:v>Menu 3</c:v>
                </c:pt>
                <c:pt idx="3">
                  <c:v>Menu 4</c:v>
                </c:pt>
              </c:strCache>
            </c:strRef>
          </c:cat>
          <c:val>
            <c:numRef>
              <c:f>'IVR menu'!$D$6:$D$9</c:f>
              <c:numCache>
                <c:formatCode>0%</c:formatCode>
                <c:ptCount val="4"/>
                <c:pt idx="0">
                  <c:v>1</c:v>
                </c:pt>
                <c:pt idx="1">
                  <c:v>0.67</c:v>
                </c:pt>
                <c:pt idx="2">
                  <c:v>0.33</c:v>
                </c:pt>
                <c:pt idx="3">
                  <c:v>0.01</c:v>
                </c:pt>
              </c:numCache>
            </c:numRef>
          </c:val>
        </c:ser>
        <c:dLbls>
          <c:showLegendKey val="0"/>
          <c:showVal val="0"/>
          <c:showCatName val="0"/>
          <c:showSerName val="0"/>
          <c:showPercent val="0"/>
          <c:showBubbleSize val="0"/>
        </c:dLbls>
        <c:gapWidth val="219"/>
        <c:overlap val="-27"/>
        <c:axId val="248906192"/>
        <c:axId val="248906752"/>
      </c:barChart>
      <c:catAx>
        <c:axId val="24890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906752"/>
        <c:crosses val="autoZero"/>
        <c:auto val="1"/>
        <c:lblAlgn val="ctr"/>
        <c:lblOffset val="100"/>
        <c:noMultiLvlLbl val="0"/>
      </c:catAx>
      <c:valAx>
        <c:axId val="24890675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906192"/>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dirty="0" smtClean="0"/>
              <a:t>USSD channel – service improvements since launch</a:t>
            </a:r>
            <a:endParaRPr lang="en-GB" dirty="0"/>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'USSD SD'!$B$5</c:f>
              <c:strCache>
                <c:ptCount val="1"/>
                <c:pt idx="0">
                  <c:v>Delivered</c:v>
                </c:pt>
              </c:strCache>
            </c:strRef>
          </c:tx>
          <c:spPr>
            <a:solidFill>
              <a:schemeClr val="accent3"/>
            </a:solidFill>
            <a:ln>
              <a:noFill/>
            </a:ln>
            <a:effectLst/>
          </c:spPr>
          <c:invertIfNegative val="0"/>
          <c:cat>
            <c:strRef>
              <c:f>'USSD SD'!$C$4:$I$4</c:f>
              <c:strCache>
                <c:ptCount val="7"/>
                <c:pt idx="0">
                  <c:v>Q2</c:v>
                </c:pt>
                <c:pt idx="1">
                  <c:v>Q3</c:v>
                </c:pt>
                <c:pt idx="2">
                  <c:v>Q4</c:v>
                </c:pt>
                <c:pt idx="3">
                  <c:v>Q5</c:v>
                </c:pt>
                <c:pt idx="4">
                  <c:v>Q6</c:v>
                </c:pt>
                <c:pt idx="5">
                  <c:v>Q7</c:v>
                </c:pt>
                <c:pt idx="6">
                  <c:v>Q8</c:v>
                </c:pt>
              </c:strCache>
            </c:strRef>
          </c:cat>
          <c:val>
            <c:numRef>
              <c:f>'USSD SD'!$C$5:$I$5</c:f>
              <c:numCache>
                <c:formatCode>0%</c:formatCode>
                <c:ptCount val="7"/>
                <c:pt idx="0">
                  <c:v>0.31099700470688918</c:v>
                </c:pt>
                <c:pt idx="1">
                  <c:v>0.32617782500885584</c:v>
                </c:pt>
                <c:pt idx="2">
                  <c:v>0.28817847286108556</c:v>
                </c:pt>
                <c:pt idx="3">
                  <c:v>0.29622353197991708</c:v>
                </c:pt>
                <c:pt idx="4">
                  <c:v>0.82652202917887285</c:v>
                </c:pt>
                <c:pt idx="5">
                  <c:v>0.90093558708959376</c:v>
                </c:pt>
                <c:pt idx="6">
                  <c:v>0.92638016886772023</c:v>
                </c:pt>
              </c:numCache>
            </c:numRef>
          </c:val>
        </c:ser>
        <c:ser>
          <c:idx val="1"/>
          <c:order val="1"/>
          <c:tx>
            <c:strRef>
              <c:f>'USSD SD'!$B$6</c:f>
              <c:strCache>
                <c:ptCount val="1"/>
                <c:pt idx="0">
                  <c:v>Service issue</c:v>
                </c:pt>
              </c:strCache>
            </c:strRef>
          </c:tx>
          <c:spPr>
            <a:solidFill>
              <a:schemeClr val="tx2"/>
            </a:solidFill>
            <a:ln>
              <a:noFill/>
            </a:ln>
            <a:effectLst/>
          </c:spPr>
          <c:invertIfNegative val="0"/>
          <c:cat>
            <c:strRef>
              <c:f>'USSD SD'!$C$4:$I$4</c:f>
              <c:strCache>
                <c:ptCount val="7"/>
                <c:pt idx="0">
                  <c:v>Q2</c:v>
                </c:pt>
                <c:pt idx="1">
                  <c:v>Q3</c:v>
                </c:pt>
                <c:pt idx="2">
                  <c:v>Q4</c:v>
                </c:pt>
                <c:pt idx="3">
                  <c:v>Q5</c:v>
                </c:pt>
                <c:pt idx="4">
                  <c:v>Q6</c:v>
                </c:pt>
                <c:pt idx="5">
                  <c:v>Q7</c:v>
                </c:pt>
                <c:pt idx="6">
                  <c:v>Q8</c:v>
                </c:pt>
              </c:strCache>
            </c:strRef>
          </c:cat>
          <c:val>
            <c:numRef>
              <c:f>'USSD SD'!$C$6:$I$6</c:f>
              <c:numCache>
                <c:formatCode>0%</c:formatCode>
                <c:ptCount val="7"/>
                <c:pt idx="0">
                  <c:v>0.48292682926829267</c:v>
                </c:pt>
                <c:pt idx="1">
                  <c:v>0.44952178533475029</c:v>
                </c:pt>
                <c:pt idx="2">
                  <c:v>0.50965961361545542</c:v>
                </c:pt>
                <c:pt idx="3">
                  <c:v>0.47020301244269808</c:v>
                </c:pt>
                <c:pt idx="4">
                  <c:v>1.595266409490385E-2</c:v>
                </c:pt>
                <c:pt idx="5">
                  <c:v>2.1473288814691151E-2</c:v>
                </c:pt>
                <c:pt idx="6">
                  <c:v>2.99198960814029E-2</c:v>
                </c:pt>
              </c:numCache>
            </c:numRef>
          </c:val>
        </c:ser>
        <c:ser>
          <c:idx val="2"/>
          <c:order val="2"/>
          <c:tx>
            <c:strRef>
              <c:f>'USSD SD'!$B$7</c:f>
              <c:strCache>
                <c:ptCount val="1"/>
                <c:pt idx="0">
                  <c:v>User issue</c:v>
                </c:pt>
              </c:strCache>
            </c:strRef>
          </c:tx>
          <c:spPr>
            <a:solidFill>
              <a:schemeClr val="accent2"/>
            </a:solidFill>
            <a:ln>
              <a:noFill/>
            </a:ln>
            <a:effectLst/>
          </c:spPr>
          <c:invertIfNegative val="0"/>
          <c:cat>
            <c:strRef>
              <c:f>'USSD SD'!$C$4:$I$4</c:f>
              <c:strCache>
                <c:ptCount val="7"/>
                <c:pt idx="0">
                  <c:v>Q2</c:v>
                </c:pt>
                <c:pt idx="1">
                  <c:v>Q3</c:v>
                </c:pt>
                <c:pt idx="2">
                  <c:v>Q4</c:v>
                </c:pt>
                <c:pt idx="3">
                  <c:v>Q5</c:v>
                </c:pt>
                <c:pt idx="4">
                  <c:v>Q6</c:v>
                </c:pt>
                <c:pt idx="5">
                  <c:v>Q7</c:v>
                </c:pt>
                <c:pt idx="6">
                  <c:v>Q8</c:v>
                </c:pt>
              </c:strCache>
            </c:strRef>
          </c:cat>
          <c:val>
            <c:numRef>
              <c:f>'USSD SD'!$C$7:$I$7</c:f>
              <c:numCache>
                <c:formatCode>0%</c:formatCode>
                <c:ptCount val="7"/>
                <c:pt idx="0">
                  <c:v>0.20607616602481815</c:v>
                </c:pt>
                <c:pt idx="1">
                  <c:v>0.2243003896563939</c:v>
                </c:pt>
                <c:pt idx="2">
                  <c:v>0.20216191352345905</c:v>
                </c:pt>
                <c:pt idx="3">
                  <c:v>0.23357345557738485</c:v>
                </c:pt>
                <c:pt idx="4">
                  <c:v>0.15752530672622328</c:v>
                </c:pt>
                <c:pt idx="5">
                  <c:v>7.7591124095715086E-2</c:v>
                </c:pt>
                <c:pt idx="6">
                  <c:v>4.3699935050876812E-2</c:v>
                </c:pt>
              </c:numCache>
            </c:numRef>
          </c:val>
        </c:ser>
        <c:dLbls>
          <c:showLegendKey val="0"/>
          <c:showVal val="0"/>
          <c:showCatName val="0"/>
          <c:showSerName val="0"/>
          <c:showPercent val="0"/>
          <c:showBubbleSize val="0"/>
        </c:dLbls>
        <c:gapWidth val="150"/>
        <c:overlap val="100"/>
        <c:axId val="248910112"/>
        <c:axId val="248910672"/>
      </c:barChart>
      <c:catAx>
        <c:axId val="24891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910672"/>
        <c:crosses val="autoZero"/>
        <c:auto val="1"/>
        <c:lblAlgn val="ctr"/>
        <c:lblOffset val="100"/>
        <c:noMultiLvlLbl val="0"/>
      </c:catAx>
      <c:valAx>
        <c:axId val="248910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89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dirty="0" smtClean="0"/>
              <a:t>Helpline</a:t>
            </a:r>
            <a:r>
              <a:rPr lang="en-GB" baseline="0" dirty="0" smtClean="0"/>
              <a:t> use</a:t>
            </a:r>
            <a:endParaRPr lang="en-GB" dirty="0"/>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Sheet2!$F$10</c:f>
              <c:strCache>
                <c:ptCount val="1"/>
                <c:pt idx="0">
                  <c:v>Active users</c:v>
                </c:pt>
              </c:strCache>
            </c:strRef>
          </c:tx>
          <c:spPr>
            <a:solidFill>
              <a:schemeClr val="accent2"/>
            </a:solidFill>
            <a:ln>
              <a:noFill/>
            </a:ln>
            <a:effectLst/>
          </c:spPr>
          <c:invertIfNegative val="0"/>
          <c:cat>
            <c:numRef>
              <c:f>Sheet2!$G$8:$O$8</c:f>
              <c:numCache>
                <c:formatCode>mmm\-yy</c:formatCode>
                <c:ptCount val="9"/>
                <c:pt idx="0">
                  <c:v>41579</c:v>
                </c:pt>
                <c:pt idx="1">
                  <c:v>41609</c:v>
                </c:pt>
                <c:pt idx="2">
                  <c:v>41640</c:v>
                </c:pt>
                <c:pt idx="3">
                  <c:v>41671</c:v>
                </c:pt>
                <c:pt idx="4">
                  <c:v>41699</c:v>
                </c:pt>
                <c:pt idx="5">
                  <c:v>41730</c:v>
                </c:pt>
                <c:pt idx="6">
                  <c:v>41760</c:v>
                </c:pt>
                <c:pt idx="7">
                  <c:v>41791</c:v>
                </c:pt>
                <c:pt idx="8">
                  <c:v>41821</c:v>
                </c:pt>
              </c:numCache>
            </c:numRef>
          </c:cat>
          <c:val>
            <c:numRef>
              <c:f>Sheet2!$G$10:$O$10</c:f>
              <c:numCache>
                <c:formatCode>#,##0</c:formatCode>
                <c:ptCount val="9"/>
                <c:pt idx="0">
                  <c:v>181</c:v>
                </c:pt>
                <c:pt idx="1">
                  <c:v>251</c:v>
                </c:pt>
                <c:pt idx="2">
                  <c:v>109</c:v>
                </c:pt>
                <c:pt idx="3">
                  <c:v>37</c:v>
                </c:pt>
                <c:pt idx="4">
                  <c:v>80</c:v>
                </c:pt>
                <c:pt idx="5">
                  <c:v>93</c:v>
                </c:pt>
                <c:pt idx="6">
                  <c:v>66</c:v>
                </c:pt>
                <c:pt idx="7">
                  <c:v>89</c:v>
                </c:pt>
                <c:pt idx="8">
                  <c:v>75</c:v>
                </c:pt>
              </c:numCache>
            </c:numRef>
          </c:val>
        </c:ser>
        <c:dLbls>
          <c:showLegendKey val="0"/>
          <c:showVal val="0"/>
          <c:showCatName val="0"/>
          <c:showSerName val="0"/>
          <c:showPercent val="0"/>
          <c:showBubbleSize val="0"/>
        </c:dLbls>
        <c:gapWidth val="219"/>
        <c:axId val="249828608"/>
        <c:axId val="249829168"/>
      </c:barChart>
      <c:lineChart>
        <c:grouping val="standard"/>
        <c:varyColors val="0"/>
        <c:ser>
          <c:idx val="2"/>
          <c:order val="1"/>
          <c:tx>
            <c:strRef>
              <c:f>Sheet2!$F$11</c:f>
              <c:strCache>
                <c:ptCount val="1"/>
                <c:pt idx="0">
                  <c:v>Total number of calls</c:v>
                </c:pt>
              </c:strCache>
            </c:strRef>
          </c:tx>
          <c:spPr>
            <a:ln w="28575" cap="rnd">
              <a:solidFill>
                <a:schemeClr val="accent3"/>
              </a:solidFill>
              <a:round/>
            </a:ln>
            <a:effectLst/>
          </c:spPr>
          <c:marker>
            <c:symbol val="none"/>
          </c:marker>
          <c:cat>
            <c:numRef>
              <c:f>Sheet2!$G$8:$O$8</c:f>
              <c:numCache>
                <c:formatCode>mmm\-yy</c:formatCode>
                <c:ptCount val="9"/>
                <c:pt idx="0">
                  <c:v>41579</c:v>
                </c:pt>
                <c:pt idx="1">
                  <c:v>41609</c:v>
                </c:pt>
                <c:pt idx="2">
                  <c:v>41640</c:v>
                </c:pt>
                <c:pt idx="3">
                  <c:v>41671</c:v>
                </c:pt>
                <c:pt idx="4">
                  <c:v>41699</c:v>
                </c:pt>
                <c:pt idx="5">
                  <c:v>41730</c:v>
                </c:pt>
                <c:pt idx="6">
                  <c:v>41760</c:v>
                </c:pt>
                <c:pt idx="7">
                  <c:v>41791</c:v>
                </c:pt>
                <c:pt idx="8">
                  <c:v>41821</c:v>
                </c:pt>
              </c:numCache>
            </c:numRef>
          </c:cat>
          <c:val>
            <c:numRef>
              <c:f>Sheet2!$G$11:$O$11</c:f>
              <c:numCache>
                <c:formatCode>General</c:formatCode>
                <c:ptCount val="9"/>
                <c:pt idx="0">
                  <c:v>661</c:v>
                </c:pt>
                <c:pt idx="1">
                  <c:v>740</c:v>
                </c:pt>
                <c:pt idx="2">
                  <c:v>408</c:v>
                </c:pt>
                <c:pt idx="3">
                  <c:v>70</c:v>
                </c:pt>
                <c:pt idx="4">
                  <c:v>194</c:v>
                </c:pt>
                <c:pt idx="5">
                  <c:v>208</c:v>
                </c:pt>
                <c:pt idx="6">
                  <c:v>138</c:v>
                </c:pt>
                <c:pt idx="7">
                  <c:v>188</c:v>
                </c:pt>
                <c:pt idx="8">
                  <c:v>163</c:v>
                </c:pt>
              </c:numCache>
            </c:numRef>
          </c:val>
          <c:smooth val="0"/>
        </c:ser>
        <c:ser>
          <c:idx val="3"/>
          <c:order val="2"/>
          <c:tx>
            <c:strRef>
              <c:f>Sheet2!$F$12</c:f>
              <c:strCache>
                <c:ptCount val="1"/>
                <c:pt idx="0">
                  <c:v>Number of successful calls</c:v>
                </c:pt>
              </c:strCache>
            </c:strRef>
          </c:tx>
          <c:spPr>
            <a:ln w="28575" cap="rnd">
              <a:solidFill>
                <a:schemeClr val="accent4"/>
              </a:solidFill>
              <a:round/>
            </a:ln>
            <a:effectLst/>
          </c:spPr>
          <c:marker>
            <c:symbol val="none"/>
          </c:marker>
          <c:cat>
            <c:numRef>
              <c:f>Sheet2!$G$8:$O$8</c:f>
              <c:numCache>
                <c:formatCode>mmm\-yy</c:formatCode>
                <c:ptCount val="9"/>
                <c:pt idx="0">
                  <c:v>41579</c:v>
                </c:pt>
                <c:pt idx="1">
                  <c:v>41609</c:v>
                </c:pt>
                <c:pt idx="2">
                  <c:v>41640</c:v>
                </c:pt>
                <c:pt idx="3">
                  <c:v>41671</c:v>
                </c:pt>
                <c:pt idx="4">
                  <c:v>41699</c:v>
                </c:pt>
                <c:pt idx="5">
                  <c:v>41730</c:v>
                </c:pt>
                <c:pt idx="6">
                  <c:v>41760</c:v>
                </c:pt>
                <c:pt idx="7">
                  <c:v>41791</c:v>
                </c:pt>
                <c:pt idx="8">
                  <c:v>41821</c:v>
                </c:pt>
              </c:numCache>
            </c:numRef>
          </c:cat>
          <c:val>
            <c:numRef>
              <c:f>Sheet2!$G$12:$O$12</c:f>
              <c:numCache>
                <c:formatCode>General</c:formatCode>
                <c:ptCount val="9"/>
                <c:pt idx="0">
                  <c:v>424</c:v>
                </c:pt>
                <c:pt idx="1">
                  <c:v>443</c:v>
                </c:pt>
                <c:pt idx="2">
                  <c:v>245</c:v>
                </c:pt>
                <c:pt idx="3">
                  <c:v>55</c:v>
                </c:pt>
                <c:pt idx="4">
                  <c:v>140</c:v>
                </c:pt>
                <c:pt idx="5">
                  <c:v>145</c:v>
                </c:pt>
                <c:pt idx="6">
                  <c:v>95</c:v>
                </c:pt>
                <c:pt idx="7">
                  <c:v>162</c:v>
                </c:pt>
                <c:pt idx="8">
                  <c:v>112</c:v>
                </c:pt>
              </c:numCache>
            </c:numRef>
          </c:val>
          <c:smooth val="0"/>
        </c:ser>
        <c:dLbls>
          <c:showLegendKey val="0"/>
          <c:showVal val="0"/>
          <c:showCatName val="0"/>
          <c:showSerName val="0"/>
          <c:showPercent val="0"/>
          <c:showBubbleSize val="0"/>
        </c:dLbls>
        <c:marker val="1"/>
        <c:smooth val="0"/>
        <c:axId val="249828608"/>
        <c:axId val="249829168"/>
      </c:lineChart>
      <c:dateAx>
        <c:axId val="24982860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9829168"/>
        <c:crosses val="autoZero"/>
        <c:auto val="1"/>
        <c:lblOffset val="100"/>
        <c:baseTimeUnit val="months"/>
      </c:dateAx>
      <c:valAx>
        <c:axId val="249829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982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GB"/>
              <a:t>Successful USSD queries and radio spots </a:t>
            </a:r>
          </a:p>
          <a:p>
            <a:pPr>
              <a:defRPr/>
            </a:pPr>
            <a:r>
              <a:rPr lang="en-GB"/>
              <a:t>July 2014</a:t>
            </a:r>
          </a:p>
        </c:rich>
      </c:tx>
      <c:layout>
        <c:manualLayout>
          <c:xMode val="edge"/>
          <c:yMode val="edge"/>
          <c:x val="0.30426127022583715"/>
          <c:y val="1.4637323473882708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628349340947768E-2"/>
          <c:y val="0.15484018264840183"/>
          <c:w val="0.93729839058579212"/>
          <c:h val="0.65223995973106097"/>
        </c:manualLayout>
      </c:layout>
      <c:lineChart>
        <c:grouping val="standard"/>
        <c:varyColors val="0"/>
        <c:ser>
          <c:idx val="0"/>
          <c:order val="0"/>
          <c:tx>
            <c:strRef>
              <c:f>Sheet1!$A$21</c:f>
              <c:strCache>
                <c:ptCount val="1"/>
                <c:pt idx="0">
                  <c:v>USSD successfull queries</c:v>
                </c:pt>
              </c:strCache>
            </c:strRef>
          </c:tx>
          <c:spPr>
            <a:ln w="28575" cap="rnd">
              <a:solidFill>
                <a:schemeClr val="accent3"/>
              </a:solidFill>
              <a:round/>
            </a:ln>
            <a:effectLst/>
          </c:spPr>
          <c:marker>
            <c:symbol val="none"/>
          </c:marker>
          <c:cat>
            <c:strRef>
              <c:f>Sheet1!$B$20:$F$20</c:f>
              <c:strCache>
                <c:ptCount val="5"/>
                <c:pt idx="0">
                  <c:v>w27</c:v>
                </c:pt>
                <c:pt idx="1">
                  <c:v>w28</c:v>
                </c:pt>
                <c:pt idx="2">
                  <c:v>w29</c:v>
                </c:pt>
                <c:pt idx="3">
                  <c:v>w30</c:v>
                </c:pt>
                <c:pt idx="4">
                  <c:v>w31</c:v>
                </c:pt>
              </c:strCache>
            </c:strRef>
          </c:cat>
          <c:val>
            <c:numRef>
              <c:f>Sheet1!$B$21:$F$21</c:f>
              <c:numCache>
                <c:formatCode>General</c:formatCode>
                <c:ptCount val="5"/>
                <c:pt idx="0">
                  <c:v>2205</c:v>
                </c:pt>
                <c:pt idx="1">
                  <c:v>2415</c:v>
                </c:pt>
                <c:pt idx="2">
                  <c:v>1555</c:v>
                </c:pt>
                <c:pt idx="3">
                  <c:v>76805</c:v>
                </c:pt>
                <c:pt idx="4">
                  <c:v>26313</c:v>
                </c:pt>
              </c:numCache>
            </c:numRef>
          </c:val>
          <c:smooth val="0"/>
        </c:ser>
        <c:dLbls>
          <c:showLegendKey val="0"/>
          <c:showVal val="0"/>
          <c:showCatName val="0"/>
          <c:showSerName val="0"/>
          <c:showPercent val="0"/>
          <c:showBubbleSize val="0"/>
        </c:dLbls>
        <c:marker val="1"/>
        <c:smooth val="0"/>
        <c:axId val="249831408"/>
        <c:axId val="249831968"/>
      </c:lineChart>
      <c:scatterChart>
        <c:scatterStyle val="lineMarker"/>
        <c:varyColors val="0"/>
        <c:ser>
          <c:idx val="1"/>
          <c:order val="1"/>
          <c:tx>
            <c:strRef>
              <c:f>Sheet1!$A$22</c:f>
              <c:strCache>
                <c:ptCount val="1"/>
                <c:pt idx="0">
                  <c:v>Radio spots</c:v>
                </c:pt>
              </c:strCache>
            </c:strRef>
          </c:tx>
          <c:spPr>
            <a:ln w="25400" cap="rnd">
              <a:noFill/>
              <a:round/>
            </a:ln>
            <a:effectLst/>
          </c:spPr>
          <c:marker>
            <c:symbol val="circle"/>
            <c:size val="5"/>
            <c:spPr>
              <a:solidFill>
                <a:schemeClr val="tx2"/>
              </a:solidFill>
              <a:ln w="57150">
                <a:solidFill>
                  <a:schemeClr val="tx2"/>
                </a:solidFill>
              </a:ln>
              <a:effectLst/>
            </c:spPr>
          </c:marker>
          <c:xVal>
            <c:strRef>
              <c:f>Sheet1!$B$20:$F$20</c:f>
              <c:strCache>
                <c:ptCount val="5"/>
                <c:pt idx="0">
                  <c:v>w27</c:v>
                </c:pt>
                <c:pt idx="1">
                  <c:v>w28</c:v>
                </c:pt>
                <c:pt idx="2">
                  <c:v>w29</c:v>
                </c:pt>
                <c:pt idx="3">
                  <c:v>w30</c:v>
                </c:pt>
                <c:pt idx="4">
                  <c:v>w31</c:v>
                </c:pt>
              </c:strCache>
            </c:strRef>
          </c:xVal>
          <c:yVal>
            <c:numRef>
              <c:f>Sheet1!$B$22:$F$22</c:f>
              <c:numCache>
                <c:formatCode>General</c:formatCode>
                <c:ptCount val="5"/>
                <c:pt idx="2">
                  <c:v>185</c:v>
                </c:pt>
                <c:pt idx="3">
                  <c:v>210</c:v>
                </c:pt>
              </c:numCache>
            </c:numRef>
          </c:yVal>
          <c:smooth val="0"/>
        </c:ser>
        <c:dLbls>
          <c:showLegendKey val="0"/>
          <c:showVal val="0"/>
          <c:showCatName val="0"/>
          <c:showSerName val="0"/>
          <c:showPercent val="0"/>
          <c:showBubbleSize val="0"/>
        </c:dLbls>
        <c:axId val="249831408"/>
        <c:axId val="249831968"/>
      </c:scatterChart>
      <c:catAx>
        <c:axId val="24983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831968"/>
        <c:crosses val="autoZero"/>
        <c:auto val="1"/>
        <c:lblAlgn val="ctr"/>
        <c:lblOffset val="100"/>
        <c:noMultiLvlLbl val="0"/>
      </c:catAx>
      <c:valAx>
        <c:axId val="24983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831408"/>
        <c:crosses val="autoZero"/>
        <c:crossBetween val="between"/>
      </c:valAx>
      <c:spPr>
        <a:noFill/>
        <a:ln>
          <a:noFill/>
        </a:ln>
        <a:effectLst/>
      </c:spPr>
    </c:plotArea>
    <c:legend>
      <c:legendPos val="b"/>
      <c:layout>
        <c:manualLayout>
          <c:xMode val="edge"/>
          <c:yMode val="edge"/>
          <c:x val="0.23894227163912204"/>
          <c:y val="0.9229822912275647"/>
          <c:w val="0.45343413804043725"/>
          <c:h val="6.2535658722318282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GB"/>
              <a:t>Users generated by two marketing campaigns</a:t>
            </a:r>
          </a:p>
        </c:rich>
      </c:tx>
      <c:layout>
        <c:manualLayout>
          <c:xMode val="edge"/>
          <c:yMode val="edge"/>
          <c:x val="0.18265521355285136"/>
          <c:y val="1.468516226237066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Sheet2!$B$16</c:f>
              <c:strCache>
                <c:ptCount val="1"/>
                <c:pt idx="0">
                  <c:v>Non-user</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Sheet2!$C$15:$D$15</c:f>
              <c:strCache>
                <c:ptCount val="2"/>
                <c:pt idx="0">
                  <c:v>SMS blast</c:v>
                </c:pt>
                <c:pt idx="1">
                  <c:v>Marketing event</c:v>
                </c:pt>
              </c:strCache>
            </c:strRef>
          </c:cat>
          <c:val>
            <c:numRef>
              <c:f>Sheet2!$C$16:$D$16</c:f>
              <c:numCache>
                <c:formatCode>0%</c:formatCode>
                <c:ptCount val="2"/>
                <c:pt idx="0">
                  <c:v>0.68910337820675638</c:v>
                </c:pt>
                <c:pt idx="1">
                  <c:v>0.61352723281657295</c:v>
                </c:pt>
              </c:numCache>
            </c:numRef>
          </c:val>
        </c:ser>
        <c:ser>
          <c:idx val="1"/>
          <c:order val="1"/>
          <c:tx>
            <c:strRef>
              <c:f>Sheet2!$B$17</c:f>
              <c:strCache>
                <c:ptCount val="1"/>
                <c:pt idx="0">
                  <c:v>Trial user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Sheet2!$C$15:$D$15</c:f>
              <c:strCache>
                <c:ptCount val="2"/>
                <c:pt idx="0">
                  <c:v>SMS blast</c:v>
                </c:pt>
                <c:pt idx="1">
                  <c:v>Marketing event</c:v>
                </c:pt>
              </c:strCache>
            </c:strRef>
          </c:cat>
          <c:val>
            <c:numRef>
              <c:f>Sheet2!$C$17:$D$17</c:f>
              <c:numCache>
                <c:formatCode>0%</c:formatCode>
                <c:ptCount val="2"/>
                <c:pt idx="0">
                  <c:v>0.18161036322072643</c:v>
                </c:pt>
                <c:pt idx="1">
                  <c:v>0.21237481135958294</c:v>
                </c:pt>
              </c:numCache>
            </c:numRef>
          </c:val>
        </c:ser>
        <c:ser>
          <c:idx val="2"/>
          <c:order val="2"/>
          <c:tx>
            <c:strRef>
              <c:f>Sheet2!$B$18</c:f>
              <c:strCache>
                <c:ptCount val="1"/>
                <c:pt idx="0">
                  <c:v>Repeat users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Sheet2!$C$15:$D$15</c:f>
              <c:strCache>
                <c:ptCount val="2"/>
                <c:pt idx="0">
                  <c:v>SMS blast</c:v>
                </c:pt>
                <c:pt idx="1">
                  <c:v>Marketing event</c:v>
                </c:pt>
              </c:strCache>
            </c:strRef>
          </c:cat>
          <c:val>
            <c:numRef>
              <c:f>Sheet2!$C$18:$D$18</c:f>
              <c:numCache>
                <c:formatCode>0%</c:formatCode>
                <c:ptCount val="2"/>
                <c:pt idx="0">
                  <c:v>0.12928625857251713</c:v>
                </c:pt>
                <c:pt idx="1">
                  <c:v>0.17409795582384419</c:v>
                </c:pt>
              </c:numCache>
            </c:numRef>
          </c:val>
        </c:ser>
        <c:dLbls>
          <c:dLblPos val="ctr"/>
          <c:showLegendKey val="0"/>
          <c:showVal val="1"/>
          <c:showCatName val="0"/>
          <c:showSerName val="0"/>
          <c:showPercent val="0"/>
          <c:showBubbleSize val="0"/>
        </c:dLbls>
        <c:gapWidth val="150"/>
        <c:overlap val="100"/>
        <c:axId val="249835328"/>
        <c:axId val="249835888"/>
      </c:barChart>
      <c:catAx>
        <c:axId val="24983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835888"/>
        <c:crosses val="autoZero"/>
        <c:auto val="1"/>
        <c:lblAlgn val="ctr"/>
        <c:lblOffset val="100"/>
        <c:noMultiLvlLbl val="0"/>
      </c:catAx>
      <c:valAx>
        <c:axId val="2498358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8353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lgn="ctr">
              <a:defRPr b="0"/>
            </a:pPr>
            <a:r>
              <a:rPr lang="en-US" b="0"/>
              <a:t>Days till first time access of the service</a:t>
            </a:r>
          </a:p>
        </c:rich>
      </c:tx>
      <c:layout>
        <c:manualLayout>
          <c:xMode val="edge"/>
          <c:yMode val="edge"/>
          <c:x val="0.30028437390208113"/>
          <c:y val="1.6253375936703559E-2"/>
        </c:manualLayout>
      </c:layout>
      <c:overlay val="0"/>
    </c:title>
    <c:autoTitleDeleted val="0"/>
    <c:plotArea>
      <c:layout/>
      <c:scatterChart>
        <c:scatterStyle val="lineMarker"/>
        <c:varyColors val="0"/>
        <c:ser>
          <c:idx val="0"/>
          <c:order val="0"/>
          <c:tx>
            <c:strRef>
              <c:f>'Think Cell MA2'!$B$31</c:f>
              <c:strCache>
                <c:ptCount val="1"/>
                <c:pt idx="0">
                  <c:v>time_to_access</c:v>
                </c:pt>
              </c:strCache>
            </c:strRef>
          </c:tx>
          <c:spPr>
            <a:ln w="47625">
              <a:noFill/>
            </a:ln>
          </c:spPr>
          <c:marker>
            <c:spPr>
              <a:solidFill>
                <a:schemeClr val="accent3"/>
              </a:solidFill>
              <a:ln>
                <a:solidFill>
                  <a:schemeClr val="accent2"/>
                </a:solidFill>
              </a:ln>
            </c:spPr>
          </c:marker>
          <c:yVal>
            <c:numRef>
              <c:f>'Think Cell MA2'!$B$32:$B$1255</c:f>
              <c:numCache>
                <c:formatCode>General</c:formatCode>
                <c:ptCount val="1224"/>
                <c:pt idx="0">
                  <c:v>1</c:v>
                </c:pt>
                <c:pt idx="1">
                  <c:v>6</c:v>
                </c:pt>
                <c:pt idx="2">
                  <c:v>0</c:v>
                </c:pt>
                <c:pt idx="3">
                  <c:v>79</c:v>
                </c:pt>
                <c:pt idx="4">
                  <c:v>0</c:v>
                </c:pt>
                <c:pt idx="5">
                  <c:v>3</c:v>
                </c:pt>
                <c:pt idx="6">
                  <c:v>6</c:v>
                </c:pt>
                <c:pt idx="7">
                  <c:v>0</c:v>
                </c:pt>
                <c:pt idx="8">
                  <c:v>0</c:v>
                </c:pt>
                <c:pt idx="9">
                  <c:v>0</c:v>
                </c:pt>
                <c:pt idx="10">
                  <c:v>0</c:v>
                </c:pt>
                <c:pt idx="11">
                  <c:v>0</c:v>
                </c:pt>
                <c:pt idx="12">
                  <c:v>75</c:v>
                </c:pt>
                <c:pt idx="13">
                  <c:v>0</c:v>
                </c:pt>
                <c:pt idx="14">
                  <c:v>0</c:v>
                </c:pt>
                <c:pt idx="15">
                  <c:v>0</c:v>
                </c:pt>
                <c:pt idx="16">
                  <c:v>0</c:v>
                </c:pt>
                <c:pt idx="17">
                  <c:v>0</c:v>
                </c:pt>
                <c:pt idx="18">
                  <c:v>0</c:v>
                </c:pt>
                <c:pt idx="19">
                  <c:v>77</c:v>
                </c:pt>
                <c:pt idx="20">
                  <c:v>0</c:v>
                </c:pt>
                <c:pt idx="21">
                  <c:v>0</c:v>
                </c:pt>
                <c:pt idx="22">
                  <c:v>0</c:v>
                </c:pt>
                <c:pt idx="23">
                  <c:v>0</c:v>
                </c:pt>
                <c:pt idx="24">
                  <c:v>0</c:v>
                </c:pt>
                <c:pt idx="25">
                  <c:v>0</c:v>
                </c:pt>
                <c:pt idx="26">
                  <c:v>0</c:v>
                </c:pt>
                <c:pt idx="27">
                  <c:v>0</c:v>
                </c:pt>
                <c:pt idx="28">
                  <c:v>1</c:v>
                </c:pt>
                <c:pt idx="29">
                  <c:v>72</c:v>
                </c:pt>
                <c:pt idx="30">
                  <c:v>79</c:v>
                </c:pt>
                <c:pt idx="31">
                  <c:v>0</c:v>
                </c:pt>
                <c:pt idx="32">
                  <c:v>0</c:v>
                </c:pt>
                <c:pt idx="33">
                  <c:v>0</c:v>
                </c:pt>
                <c:pt idx="34">
                  <c:v>0</c:v>
                </c:pt>
                <c:pt idx="35">
                  <c:v>0</c:v>
                </c:pt>
                <c:pt idx="36">
                  <c:v>0</c:v>
                </c:pt>
                <c:pt idx="37">
                  <c:v>0</c:v>
                </c:pt>
                <c:pt idx="38">
                  <c:v>0</c:v>
                </c:pt>
                <c:pt idx="39">
                  <c:v>0</c:v>
                </c:pt>
                <c:pt idx="40">
                  <c:v>73</c:v>
                </c:pt>
                <c:pt idx="41">
                  <c:v>1</c:v>
                </c:pt>
                <c:pt idx="42">
                  <c:v>0</c:v>
                </c:pt>
                <c:pt idx="43">
                  <c:v>0</c:v>
                </c:pt>
                <c:pt idx="44">
                  <c:v>72</c:v>
                </c:pt>
                <c:pt idx="45">
                  <c:v>74</c:v>
                </c:pt>
                <c:pt idx="46">
                  <c:v>1</c:v>
                </c:pt>
                <c:pt idx="47">
                  <c:v>0</c:v>
                </c:pt>
                <c:pt idx="48">
                  <c:v>0</c:v>
                </c:pt>
                <c:pt idx="49">
                  <c:v>0</c:v>
                </c:pt>
                <c:pt idx="50">
                  <c:v>0</c:v>
                </c:pt>
                <c:pt idx="51">
                  <c:v>0</c:v>
                </c:pt>
                <c:pt idx="52">
                  <c:v>0</c:v>
                </c:pt>
                <c:pt idx="53">
                  <c:v>0</c:v>
                </c:pt>
                <c:pt idx="54">
                  <c:v>0</c:v>
                </c:pt>
                <c:pt idx="55">
                  <c:v>0</c:v>
                </c:pt>
                <c:pt idx="56">
                  <c:v>0</c:v>
                </c:pt>
                <c:pt idx="57">
                  <c:v>72</c:v>
                </c:pt>
                <c:pt idx="58">
                  <c:v>0</c:v>
                </c:pt>
                <c:pt idx="59">
                  <c:v>0</c:v>
                </c:pt>
                <c:pt idx="60">
                  <c:v>0</c:v>
                </c:pt>
                <c:pt idx="61">
                  <c:v>167</c:v>
                </c:pt>
                <c:pt idx="62">
                  <c:v>0</c:v>
                </c:pt>
                <c:pt idx="63">
                  <c:v>0</c:v>
                </c:pt>
                <c:pt idx="64">
                  <c:v>0</c:v>
                </c:pt>
                <c:pt idx="65">
                  <c:v>0</c:v>
                </c:pt>
                <c:pt idx="66">
                  <c:v>1</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79</c:v>
                </c:pt>
                <c:pt idx="87">
                  <c:v>0</c:v>
                </c:pt>
                <c:pt idx="88">
                  <c:v>0</c:v>
                </c:pt>
                <c:pt idx="89">
                  <c:v>0</c:v>
                </c:pt>
                <c:pt idx="90">
                  <c:v>0</c:v>
                </c:pt>
                <c:pt idx="91">
                  <c:v>0</c:v>
                </c:pt>
                <c:pt idx="92">
                  <c:v>3</c:v>
                </c:pt>
                <c:pt idx="93">
                  <c:v>0</c:v>
                </c:pt>
                <c:pt idx="94">
                  <c:v>0</c:v>
                </c:pt>
                <c:pt idx="95">
                  <c:v>72</c:v>
                </c:pt>
                <c:pt idx="96">
                  <c:v>0</c:v>
                </c:pt>
                <c:pt idx="97">
                  <c:v>0</c:v>
                </c:pt>
                <c:pt idx="98">
                  <c:v>77</c:v>
                </c:pt>
                <c:pt idx="99">
                  <c:v>0</c:v>
                </c:pt>
                <c:pt idx="100">
                  <c:v>0</c:v>
                </c:pt>
                <c:pt idx="101">
                  <c:v>0</c:v>
                </c:pt>
                <c:pt idx="102">
                  <c:v>0</c:v>
                </c:pt>
                <c:pt idx="103">
                  <c:v>35</c:v>
                </c:pt>
                <c:pt idx="104">
                  <c:v>0</c:v>
                </c:pt>
                <c:pt idx="105">
                  <c:v>0</c:v>
                </c:pt>
                <c:pt idx="106">
                  <c:v>0</c:v>
                </c:pt>
                <c:pt idx="107">
                  <c:v>1</c:v>
                </c:pt>
                <c:pt idx="108">
                  <c:v>0</c:v>
                </c:pt>
                <c:pt idx="109">
                  <c:v>0</c:v>
                </c:pt>
                <c:pt idx="110">
                  <c:v>0</c:v>
                </c:pt>
                <c:pt idx="111">
                  <c:v>0</c:v>
                </c:pt>
                <c:pt idx="112">
                  <c:v>0</c:v>
                </c:pt>
                <c:pt idx="113">
                  <c:v>15</c:v>
                </c:pt>
                <c:pt idx="114">
                  <c:v>0</c:v>
                </c:pt>
                <c:pt idx="115">
                  <c:v>0</c:v>
                </c:pt>
                <c:pt idx="116">
                  <c:v>72</c:v>
                </c:pt>
                <c:pt idx="117">
                  <c:v>0</c:v>
                </c:pt>
                <c:pt idx="118">
                  <c:v>0</c:v>
                </c:pt>
                <c:pt idx="119">
                  <c:v>0</c:v>
                </c:pt>
                <c:pt idx="120">
                  <c:v>0</c:v>
                </c:pt>
                <c:pt idx="121">
                  <c:v>0</c:v>
                </c:pt>
                <c:pt idx="122">
                  <c:v>0</c:v>
                </c:pt>
                <c:pt idx="123">
                  <c:v>0</c:v>
                </c:pt>
                <c:pt idx="124">
                  <c:v>1</c:v>
                </c:pt>
                <c:pt idx="125">
                  <c:v>72</c:v>
                </c:pt>
                <c:pt idx="126">
                  <c:v>0</c:v>
                </c:pt>
                <c:pt idx="127">
                  <c:v>0</c:v>
                </c:pt>
                <c:pt idx="128">
                  <c:v>0</c:v>
                </c:pt>
                <c:pt idx="129">
                  <c:v>72</c:v>
                </c:pt>
                <c:pt idx="130">
                  <c:v>171</c:v>
                </c:pt>
                <c:pt idx="131">
                  <c:v>0</c:v>
                </c:pt>
                <c:pt idx="132">
                  <c:v>73</c:v>
                </c:pt>
                <c:pt idx="133">
                  <c:v>0</c:v>
                </c:pt>
                <c:pt idx="134">
                  <c:v>1</c:v>
                </c:pt>
                <c:pt idx="135">
                  <c:v>0</c:v>
                </c:pt>
                <c:pt idx="136">
                  <c:v>0</c:v>
                </c:pt>
                <c:pt idx="137">
                  <c:v>0</c:v>
                </c:pt>
                <c:pt idx="138">
                  <c:v>0</c:v>
                </c:pt>
                <c:pt idx="139">
                  <c:v>2</c:v>
                </c:pt>
                <c:pt idx="140">
                  <c:v>0</c:v>
                </c:pt>
                <c:pt idx="141">
                  <c:v>0</c:v>
                </c:pt>
                <c:pt idx="142">
                  <c:v>0</c:v>
                </c:pt>
                <c:pt idx="143">
                  <c:v>0</c:v>
                </c:pt>
                <c:pt idx="144">
                  <c:v>0</c:v>
                </c:pt>
                <c:pt idx="145">
                  <c:v>0</c:v>
                </c:pt>
                <c:pt idx="146">
                  <c:v>0</c:v>
                </c:pt>
                <c:pt idx="147">
                  <c:v>0</c:v>
                </c:pt>
                <c:pt idx="148">
                  <c:v>0</c:v>
                </c:pt>
                <c:pt idx="149">
                  <c:v>0</c:v>
                </c:pt>
                <c:pt idx="150">
                  <c:v>0</c:v>
                </c:pt>
                <c:pt idx="151">
                  <c:v>77</c:v>
                </c:pt>
                <c:pt idx="152">
                  <c:v>0</c:v>
                </c:pt>
                <c:pt idx="153">
                  <c:v>0</c:v>
                </c:pt>
                <c:pt idx="154">
                  <c:v>0</c:v>
                </c:pt>
                <c:pt idx="155">
                  <c:v>0</c:v>
                </c:pt>
                <c:pt idx="156">
                  <c:v>0</c:v>
                </c:pt>
                <c:pt idx="157">
                  <c:v>0</c:v>
                </c:pt>
                <c:pt idx="158">
                  <c:v>0</c:v>
                </c:pt>
                <c:pt idx="159">
                  <c:v>0</c:v>
                </c:pt>
                <c:pt idx="160">
                  <c:v>0</c:v>
                </c:pt>
                <c:pt idx="161">
                  <c:v>0</c:v>
                </c:pt>
                <c:pt idx="162">
                  <c:v>0</c:v>
                </c:pt>
                <c:pt idx="163">
                  <c:v>0</c:v>
                </c:pt>
                <c:pt idx="164">
                  <c:v>3</c:v>
                </c:pt>
                <c:pt idx="165">
                  <c:v>0</c:v>
                </c:pt>
                <c:pt idx="166">
                  <c:v>0</c:v>
                </c:pt>
                <c:pt idx="167">
                  <c:v>0</c:v>
                </c:pt>
                <c:pt idx="168">
                  <c:v>3</c:v>
                </c:pt>
                <c:pt idx="169">
                  <c:v>0</c:v>
                </c:pt>
                <c:pt idx="170">
                  <c:v>0</c:v>
                </c:pt>
                <c:pt idx="171">
                  <c:v>0</c:v>
                </c:pt>
                <c:pt idx="172">
                  <c:v>2</c:v>
                </c:pt>
                <c:pt idx="173">
                  <c:v>0</c:v>
                </c:pt>
                <c:pt idx="174">
                  <c:v>0</c:v>
                </c:pt>
                <c:pt idx="175">
                  <c:v>74</c:v>
                </c:pt>
                <c:pt idx="176">
                  <c:v>0</c:v>
                </c:pt>
                <c:pt idx="177">
                  <c:v>8</c:v>
                </c:pt>
                <c:pt idx="178">
                  <c:v>0</c:v>
                </c:pt>
                <c:pt idx="179">
                  <c:v>0</c:v>
                </c:pt>
                <c:pt idx="180">
                  <c:v>0</c:v>
                </c:pt>
                <c:pt idx="181">
                  <c:v>0</c:v>
                </c:pt>
                <c:pt idx="182">
                  <c:v>2</c:v>
                </c:pt>
                <c:pt idx="183">
                  <c:v>0</c:v>
                </c:pt>
                <c:pt idx="184">
                  <c:v>0</c:v>
                </c:pt>
                <c:pt idx="185">
                  <c:v>1</c:v>
                </c:pt>
                <c:pt idx="186">
                  <c:v>0</c:v>
                </c:pt>
                <c:pt idx="187">
                  <c:v>0</c:v>
                </c:pt>
                <c:pt idx="188">
                  <c:v>0</c:v>
                </c:pt>
                <c:pt idx="189">
                  <c:v>0</c:v>
                </c:pt>
                <c:pt idx="190">
                  <c:v>0</c:v>
                </c:pt>
                <c:pt idx="191">
                  <c:v>0</c:v>
                </c:pt>
                <c:pt idx="192">
                  <c:v>0</c:v>
                </c:pt>
                <c:pt idx="193">
                  <c:v>0</c:v>
                </c:pt>
                <c:pt idx="194">
                  <c:v>73</c:v>
                </c:pt>
                <c:pt idx="195">
                  <c:v>0</c:v>
                </c:pt>
                <c:pt idx="196">
                  <c:v>0</c:v>
                </c:pt>
                <c:pt idx="197">
                  <c:v>0</c:v>
                </c:pt>
                <c:pt idx="198">
                  <c:v>1</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73</c:v>
                </c:pt>
                <c:pt idx="218">
                  <c:v>0</c:v>
                </c:pt>
                <c:pt idx="219">
                  <c:v>0</c:v>
                </c:pt>
                <c:pt idx="220">
                  <c:v>0</c:v>
                </c:pt>
                <c:pt idx="221">
                  <c:v>0</c:v>
                </c:pt>
                <c:pt idx="222">
                  <c:v>0</c:v>
                </c:pt>
                <c:pt idx="223">
                  <c:v>76</c:v>
                </c:pt>
                <c:pt idx="224">
                  <c:v>0</c:v>
                </c:pt>
                <c:pt idx="225">
                  <c:v>0</c:v>
                </c:pt>
                <c:pt idx="226">
                  <c:v>0</c:v>
                </c:pt>
                <c:pt idx="227">
                  <c:v>1</c:v>
                </c:pt>
                <c:pt idx="228">
                  <c:v>0</c:v>
                </c:pt>
                <c:pt idx="229">
                  <c:v>0</c:v>
                </c:pt>
                <c:pt idx="230">
                  <c:v>0</c:v>
                </c:pt>
                <c:pt idx="231">
                  <c:v>0</c:v>
                </c:pt>
                <c:pt idx="232">
                  <c:v>0</c:v>
                </c:pt>
                <c:pt idx="233">
                  <c:v>0</c:v>
                </c:pt>
                <c:pt idx="234">
                  <c:v>0</c:v>
                </c:pt>
                <c:pt idx="235">
                  <c:v>0</c:v>
                </c:pt>
                <c:pt idx="236">
                  <c:v>0</c:v>
                </c:pt>
                <c:pt idx="237">
                  <c:v>1</c:v>
                </c:pt>
                <c:pt idx="238">
                  <c:v>0</c:v>
                </c:pt>
                <c:pt idx="239">
                  <c:v>0</c:v>
                </c:pt>
                <c:pt idx="240">
                  <c:v>0</c:v>
                </c:pt>
                <c:pt idx="241">
                  <c:v>0</c:v>
                </c:pt>
                <c:pt idx="242">
                  <c:v>169</c:v>
                </c:pt>
                <c:pt idx="243">
                  <c:v>0</c:v>
                </c:pt>
                <c:pt idx="244">
                  <c:v>0</c:v>
                </c:pt>
                <c:pt idx="245">
                  <c:v>108</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34</c:v>
                </c:pt>
                <c:pt idx="273">
                  <c:v>1</c:v>
                </c:pt>
                <c:pt idx="274">
                  <c:v>0</c:v>
                </c:pt>
                <c:pt idx="275">
                  <c:v>0</c:v>
                </c:pt>
                <c:pt idx="276">
                  <c:v>0</c:v>
                </c:pt>
                <c:pt idx="277">
                  <c:v>0</c:v>
                </c:pt>
                <c:pt idx="278">
                  <c:v>0</c:v>
                </c:pt>
                <c:pt idx="279">
                  <c:v>0</c:v>
                </c:pt>
                <c:pt idx="280">
                  <c:v>73</c:v>
                </c:pt>
                <c:pt idx="281">
                  <c:v>0</c:v>
                </c:pt>
                <c:pt idx="282">
                  <c:v>0</c:v>
                </c:pt>
                <c:pt idx="283">
                  <c:v>0</c:v>
                </c:pt>
                <c:pt idx="284">
                  <c:v>0</c:v>
                </c:pt>
                <c:pt idx="285">
                  <c:v>0</c:v>
                </c:pt>
                <c:pt idx="286">
                  <c:v>0</c:v>
                </c:pt>
                <c:pt idx="287">
                  <c:v>0</c:v>
                </c:pt>
                <c:pt idx="288">
                  <c:v>4</c:v>
                </c:pt>
                <c:pt idx="289">
                  <c:v>0</c:v>
                </c:pt>
                <c:pt idx="290">
                  <c:v>0</c:v>
                </c:pt>
                <c:pt idx="291">
                  <c:v>71</c:v>
                </c:pt>
                <c:pt idx="292">
                  <c:v>0</c:v>
                </c:pt>
                <c:pt idx="293">
                  <c:v>0</c:v>
                </c:pt>
                <c:pt idx="294">
                  <c:v>73</c:v>
                </c:pt>
                <c:pt idx="295">
                  <c:v>0</c:v>
                </c:pt>
                <c:pt idx="296">
                  <c:v>2</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3</c:v>
                </c:pt>
                <c:pt idx="311">
                  <c:v>169</c:v>
                </c:pt>
                <c:pt idx="312">
                  <c:v>0</c:v>
                </c:pt>
                <c:pt idx="313">
                  <c:v>167</c:v>
                </c:pt>
                <c:pt idx="314">
                  <c:v>0</c:v>
                </c:pt>
                <c:pt idx="315">
                  <c:v>0</c:v>
                </c:pt>
                <c:pt idx="316">
                  <c:v>0</c:v>
                </c:pt>
                <c:pt idx="317">
                  <c:v>1</c:v>
                </c:pt>
                <c:pt idx="318">
                  <c:v>0</c:v>
                </c:pt>
                <c:pt idx="319">
                  <c:v>0</c:v>
                </c:pt>
                <c:pt idx="320">
                  <c:v>56</c:v>
                </c:pt>
                <c:pt idx="321">
                  <c:v>0</c:v>
                </c:pt>
                <c:pt idx="322">
                  <c:v>0</c:v>
                </c:pt>
                <c:pt idx="323">
                  <c:v>0</c:v>
                </c:pt>
                <c:pt idx="324">
                  <c:v>0</c:v>
                </c:pt>
                <c:pt idx="325">
                  <c:v>0</c:v>
                </c:pt>
                <c:pt idx="326">
                  <c:v>0</c:v>
                </c:pt>
                <c:pt idx="327">
                  <c:v>0</c:v>
                </c:pt>
                <c:pt idx="328">
                  <c:v>0</c:v>
                </c:pt>
                <c:pt idx="329">
                  <c:v>0</c:v>
                </c:pt>
                <c:pt idx="330">
                  <c:v>73</c:v>
                </c:pt>
                <c:pt idx="331">
                  <c:v>0</c:v>
                </c:pt>
                <c:pt idx="332">
                  <c:v>0</c:v>
                </c:pt>
                <c:pt idx="333">
                  <c:v>0</c:v>
                </c:pt>
                <c:pt idx="334">
                  <c:v>79</c:v>
                </c:pt>
                <c:pt idx="335">
                  <c:v>0</c:v>
                </c:pt>
                <c:pt idx="336">
                  <c:v>0</c:v>
                </c:pt>
                <c:pt idx="337">
                  <c:v>0</c:v>
                </c:pt>
                <c:pt idx="338">
                  <c:v>0</c:v>
                </c:pt>
                <c:pt idx="339">
                  <c:v>72</c:v>
                </c:pt>
                <c:pt idx="340">
                  <c:v>5</c:v>
                </c:pt>
                <c:pt idx="341">
                  <c:v>0</c:v>
                </c:pt>
                <c:pt idx="342">
                  <c:v>0</c:v>
                </c:pt>
                <c:pt idx="343">
                  <c:v>0</c:v>
                </c:pt>
                <c:pt idx="344">
                  <c:v>0</c:v>
                </c:pt>
                <c:pt idx="345">
                  <c:v>0</c:v>
                </c:pt>
                <c:pt idx="346">
                  <c:v>0</c:v>
                </c:pt>
                <c:pt idx="347">
                  <c:v>1</c:v>
                </c:pt>
                <c:pt idx="348">
                  <c:v>0</c:v>
                </c:pt>
                <c:pt idx="349">
                  <c:v>0</c:v>
                </c:pt>
                <c:pt idx="350">
                  <c:v>73</c:v>
                </c:pt>
                <c:pt idx="351">
                  <c:v>0</c:v>
                </c:pt>
                <c:pt idx="352">
                  <c:v>3</c:v>
                </c:pt>
                <c:pt idx="353">
                  <c:v>0</c:v>
                </c:pt>
                <c:pt idx="354">
                  <c:v>0</c:v>
                </c:pt>
                <c:pt idx="355">
                  <c:v>1</c:v>
                </c:pt>
                <c:pt idx="356">
                  <c:v>0</c:v>
                </c:pt>
                <c:pt idx="357">
                  <c:v>1</c:v>
                </c:pt>
                <c:pt idx="358">
                  <c:v>0</c:v>
                </c:pt>
                <c:pt idx="359">
                  <c:v>0</c:v>
                </c:pt>
                <c:pt idx="360">
                  <c:v>0</c:v>
                </c:pt>
                <c:pt idx="361">
                  <c:v>0</c:v>
                </c:pt>
                <c:pt idx="362">
                  <c:v>64</c:v>
                </c:pt>
                <c:pt idx="363">
                  <c:v>1</c:v>
                </c:pt>
                <c:pt idx="364">
                  <c:v>0</c:v>
                </c:pt>
                <c:pt idx="365">
                  <c:v>0</c:v>
                </c:pt>
                <c:pt idx="366">
                  <c:v>0</c:v>
                </c:pt>
                <c:pt idx="367">
                  <c:v>0</c:v>
                </c:pt>
                <c:pt idx="368">
                  <c:v>0</c:v>
                </c:pt>
                <c:pt idx="369">
                  <c:v>1</c:v>
                </c:pt>
                <c:pt idx="370">
                  <c:v>0</c:v>
                </c:pt>
                <c:pt idx="371">
                  <c:v>0</c:v>
                </c:pt>
                <c:pt idx="372">
                  <c:v>0</c:v>
                </c:pt>
                <c:pt idx="373">
                  <c:v>0</c:v>
                </c:pt>
                <c:pt idx="374">
                  <c:v>0</c:v>
                </c:pt>
                <c:pt idx="375">
                  <c:v>0</c:v>
                </c:pt>
                <c:pt idx="376">
                  <c:v>0</c:v>
                </c:pt>
                <c:pt idx="377">
                  <c:v>0</c:v>
                </c:pt>
                <c:pt idx="378">
                  <c:v>0</c:v>
                </c:pt>
                <c:pt idx="379">
                  <c:v>0</c:v>
                </c:pt>
                <c:pt idx="380">
                  <c:v>0</c:v>
                </c:pt>
                <c:pt idx="381">
                  <c:v>0</c:v>
                </c:pt>
                <c:pt idx="382">
                  <c:v>126</c:v>
                </c:pt>
                <c:pt idx="383">
                  <c:v>0</c:v>
                </c:pt>
                <c:pt idx="384">
                  <c:v>0</c:v>
                </c:pt>
                <c:pt idx="385">
                  <c:v>72</c:v>
                </c:pt>
                <c:pt idx="386">
                  <c:v>6</c:v>
                </c:pt>
                <c:pt idx="387">
                  <c:v>0</c:v>
                </c:pt>
                <c:pt idx="388">
                  <c:v>0</c:v>
                </c:pt>
                <c:pt idx="389">
                  <c:v>0</c:v>
                </c:pt>
                <c:pt idx="390">
                  <c:v>0</c:v>
                </c:pt>
                <c:pt idx="391">
                  <c:v>0</c:v>
                </c:pt>
                <c:pt idx="392">
                  <c:v>0</c:v>
                </c:pt>
                <c:pt idx="393">
                  <c:v>0</c:v>
                </c:pt>
                <c:pt idx="394">
                  <c:v>0</c:v>
                </c:pt>
                <c:pt idx="395">
                  <c:v>2</c:v>
                </c:pt>
                <c:pt idx="396">
                  <c:v>0</c:v>
                </c:pt>
                <c:pt idx="397">
                  <c:v>0</c:v>
                </c:pt>
                <c:pt idx="398">
                  <c:v>1</c:v>
                </c:pt>
                <c:pt idx="399">
                  <c:v>1</c:v>
                </c:pt>
                <c:pt idx="400">
                  <c:v>6</c:v>
                </c:pt>
                <c:pt idx="401">
                  <c:v>0</c:v>
                </c:pt>
                <c:pt idx="402">
                  <c:v>6</c:v>
                </c:pt>
                <c:pt idx="403">
                  <c:v>0</c:v>
                </c:pt>
                <c:pt idx="404">
                  <c:v>0</c:v>
                </c:pt>
                <c:pt idx="405">
                  <c:v>0</c:v>
                </c:pt>
                <c:pt idx="406">
                  <c:v>0</c:v>
                </c:pt>
                <c:pt idx="407">
                  <c:v>0</c:v>
                </c:pt>
                <c:pt idx="408">
                  <c:v>0</c:v>
                </c:pt>
                <c:pt idx="409">
                  <c:v>0</c:v>
                </c:pt>
                <c:pt idx="410">
                  <c:v>0</c:v>
                </c:pt>
                <c:pt idx="411">
                  <c:v>0</c:v>
                </c:pt>
                <c:pt idx="412">
                  <c:v>74</c:v>
                </c:pt>
                <c:pt idx="413">
                  <c:v>0</c:v>
                </c:pt>
                <c:pt idx="414">
                  <c:v>1</c:v>
                </c:pt>
                <c:pt idx="415">
                  <c:v>0</c:v>
                </c:pt>
                <c:pt idx="416">
                  <c:v>0</c:v>
                </c:pt>
                <c:pt idx="417">
                  <c:v>73</c:v>
                </c:pt>
                <c:pt idx="418">
                  <c:v>0</c:v>
                </c:pt>
                <c:pt idx="419">
                  <c:v>0</c:v>
                </c:pt>
                <c:pt idx="420">
                  <c:v>1</c:v>
                </c:pt>
                <c:pt idx="421">
                  <c:v>0</c:v>
                </c:pt>
                <c:pt idx="422">
                  <c:v>75</c:v>
                </c:pt>
                <c:pt idx="423">
                  <c:v>0</c:v>
                </c:pt>
                <c:pt idx="424">
                  <c:v>0</c:v>
                </c:pt>
                <c:pt idx="425">
                  <c:v>0</c:v>
                </c:pt>
                <c:pt idx="426">
                  <c:v>1</c:v>
                </c:pt>
                <c:pt idx="427">
                  <c:v>0</c:v>
                </c:pt>
                <c:pt idx="428">
                  <c:v>0</c:v>
                </c:pt>
                <c:pt idx="429">
                  <c:v>0</c:v>
                </c:pt>
                <c:pt idx="430">
                  <c:v>76</c:v>
                </c:pt>
                <c:pt idx="431">
                  <c:v>6</c:v>
                </c:pt>
                <c:pt idx="432">
                  <c:v>6</c:v>
                </c:pt>
                <c:pt idx="433">
                  <c:v>1</c:v>
                </c:pt>
                <c:pt idx="434">
                  <c:v>0</c:v>
                </c:pt>
                <c:pt idx="435">
                  <c:v>0</c:v>
                </c:pt>
                <c:pt idx="436">
                  <c:v>1</c:v>
                </c:pt>
                <c:pt idx="437">
                  <c:v>0</c:v>
                </c:pt>
                <c:pt idx="438">
                  <c:v>0</c:v>
                </c:pt>
                <c:pt idx="439">
                  <c:v>0</c:v>
                </c:pt>
                <c:pt idx="440">
                  <c:v>0</c:v>
                </c:pt>
                <c:pt idx="441">
                  <c:v>0</c:v>
                </c:pt>
                <c:pt idx="442">
                  <c:v>0</c:v>
                </c:pt>
                <c:pt idx="443">
                  <c:v>0</c:v>
                </c:pt>
                <c:pt idx="444">
                  <c:v>0</c:v>
                </c:pt>
                <c:pt idx="445">
                  <c:v>0</c:v>
                </c:pt>
                <c:pt idx="446">
                  <c:v>36</c:v>
                </c:pt>
                <c:pt idx="447">
                  <c:v>0</c:v>
                </c:pt>
                <c:pt idx="448">
                  <c:v>0</c:v>
                </c:pt>
                <c:pt idx="449">
                  <c:v>6</c:v>
                </c:pt>
                <c:pt idx="450">
                  <c:v>0</c:v>
                </c:pt>
                <c:pt idx="451">
                  <c:v>0</c:v>
                </c:pt>
                <c:pt idx="452">
                  <c:v>0</c:v>
                </c:pt>
                <c:pt idx="453">
                  <c:v>1</c:v>
                </c:pt>
                <c:pt idx="454">
                  <c:v>6</c:v>
                </c:pt>
                <c:pt idx="455">
                  <c:v>0</c:v>
                </c:pt>
                <c:pt idx="456">
                  <c:v>0</c:v>
                </c:pt>
                <c:pt idx="457">
                  <c:v>1</c:v>
                </c:pt>
                <c:pt idx="458">
                  <c:v>0</c:v>
                </c:pt>
                <c:pt idx="459">
                  <c:v>6</c:v>
                </c:pt>
                <c:pt idx="460">
                  <c:v>0</c:v>
                </c:pt>
                <c:pt idx="461">
                  <c:v>1</c:v>
                </c:pt>
                <c:pt idx="462">
                  <c:v>0</c:v>
                </c:pt>
                <c:pt idx="463">
                  <c:v>0</c:v>
                </c:pt>
                <c:pt idx="464">
                  <c:v>0</c:v>
                </c:pt>
                <c:pt idx="465">
                  <c:v>0</c:v>
                </c:pt>
                <c:pt idx="466">
                  <c:v>0</c:v>
                </c:pt>
                <c:pt idx="467">
                  <c:v>1</c:v>
                </c:pt>
                <c:pt idx="468">
                  <c:v>0</c:v>
                </c:pt>
                <c:pt idx="469">
                  <c:v>0</c:v>
                </c:pt>
                <c:pt idx="470">
                  <c:v>0</c:v>
                </c:pt>
                <c:pt idx="471">
                  <c:v>0</c:v>
                </c:pt>
                <c:pt idx="472">
                  <c:v>0</c:v>
                </c:pt>
                <c:pt idx="473">
                  <c:v>0</c:v>
                </c:pt>
                <c:pt idx="474">
                  <c:v>0</c:v>
                </c:pt>
                <c:pt idx="475">
                  <c:v>6</c:v>
                </c:pt>
                <c:pt idx="476">
                  <c:v>0</c:v>
                </c:pt>
                <c:pt idx="477">
                  <c:v>0</c:v>
                </c:pt>
                <c:pt idx="478">
                  <c:v>0</c:v>
                </c:pt>
                <c:pt idx="479">
                  <c:v>20</c:v>
                </c:pt>
                <c:pt idx="480">
                  <c:v>0</c:v>
                </c:pt>
                <c:pt idx="481">
                  <c:v>0</c:v>
                </c:pt>
                <c:pt idx="482">
                  <c:v>72</c:v>
                </c:pt>
                <c:pt idx="483">
                  <c:v>0</c:v>
                </c:pt>
                <c:pt idx="484">
                  <c:v>0</c:v>
                </c:pt>
                <c:pt idx="485">
                  <c:v>6</c:v>
                </c:pt>
                <c:pt idx="486">
                  <c:v>40</c:v>
                </c:pt>
                <c:pt idx="487">
                  <c:v>0</c:v>
                </c:pt>
                <c:pt idx="488">
                  <c:v>1</c:v>
                </c:pt>
                <c:pt idx="489">
                  <c:v>0</c:v>
                </c:pt>
                <c:pt idx="490">
                  <c:v>0</c:v>
                </c:pt>
                <c:pt idx="491">
                  <c:v>0</c:v>
                </c:pt>
                <c:pt idx="492">
                  <c:v>1</c:v>
                </c:pt>
                <c:pt idx="493">
                  <c:v>78</c:v>
                </c:pt>
                <c:pt idx="494">
                  <c:v>31</c:v>
                </c:pt>
                <c:pt idx="495">
                  <c:v>0</c:v>
                </c:pt>
                <c:pt idx="496">
                  <c:v>0</c:v>
                </c:pt>
                <c:pt idx="497">
                  <c:v>0</c:v>
                </c:pt>
                <c:pt idx="498">
                  <c:v>0</c:v>
                </c:pt>
                <c:pt idx="499">
                  <c:v>2</c:v>
                </c:pt>
                <c:pt idx="500">
                  <c:v>0</c:v>
                </c:pt>
                <c:pt idx="501">
                  <c:v>0</c:v>
                </c:pt>
                <c:pt idx="502">
                  <c:v>0</c:v>
                </c:pt>
                <c:pt idx="503">
                  <c:v>0</c:v>
                </c:pt>
                <c:pt idx="504">
                  <c:v>72</c:v>
                </c:pt>
                <c:pt idx="505">
                  <c:v>167</c:v>
                </c:pt>
                <c:pt idx="506">
                  <c:v>0</c:v>
                </c:pt>
                <c:pt idx="507">
                  <c:v>1</c:v>
                </c:pt>
                <c:pt idx="508">
                  <c:v>0</c:v>
                </c:pt>
                <c:pt idx="509">
                  <c:v>74</c:v>
                </c:pt>
                <c:pt idx="510">
                  <c:v>169</c:v>
                </c:pt>
                <c:pt idx="511">
                  <c:v>72</c:v>
                </c:pt>
                <c:pt idx="512">
                  <c:v>0</c:v>
                </c:pt>
                <c:pt idx="513">
                  <c:v>1</c:v>
                </c:pt>
                <c:pt idx="514">
                  <c:v>0</c:v>
                </c:pt>
                <c:pt idx="515">
                  <c:v>2</c:v>
                </c:pt>
                <c:pt idx="516">
                  <c:v>0</c:v>
                </c:pt>
                <c:pt idx="517">
                  <c:v>1</c:v>
                </c:pt>
                <c:pt idx="518">
                  <c:v>0</c:v>
                </c:pt>
                <c:pt idx="519">
                  <c:v>1</c:v>
                </c:pt>
                <c:pt idx="520">
                  <c:v>1</c:v>
                </c:pt>
                <c:pt idx="521">
                  <c:v>1</c:v>
                </c:pt>
                <c:pt idx="522">
                  <c:v>0</c:v>
                </c:pt>
                <c:pt idx="523">
                  <c:v>0</c:v>
                </c:pt>
                <c:pt idx="524">
                  <c:v>0</c:v>
                </c:pt>
                <c:pt idx="525">
                  <c:v>0</c:v>
                </c:pt>
                <c:pt idx="526">
                  <c:v>169</c:v>
                </c:pt>
                <c:pt idx="527">
                  <c:v>0</c:v>
                </c:pt>
                <c:pt idx="528">
                  <c:v>169</c:v>
                </c:pt>
                <c:pt idx="529">
                  <c:v>1</c:v>
                </c:pt>
                <c:pt idx="530">
                  <c:v>6</c:v>
                </c:pt>
                <c:pt idx="531">
                  <c:v>6</c:v>
                </c:pt>
                <c:pt idx="532">
                  <c:v>6</c:v>
                </c:pt>
                <c:pt idx="533">
                  <c:v>0</c:v>
                </c:pt>
                <c:pt idx="534">
                  <c:v>6</c:v>
                </c:pt>
                <c:pt idx="535">
                  <c:v>0</c:v>
                </c:pt>
                <c:pt idx="536">
                  <c:v>6</c:v>
                </c:pt>
                <c:pt idx="537">
                  <c:v>6</c:v>
                </c:pt>
                <c:pt idx="538">
                  <c:v>0</c:v>
                </c:pt>
                <c:pt idx="539">
                  <c:v>1</c:v>
                </c:pt>
                <c:pt idx="540">
                  <c:v>6</c:v>
                </c:pt>
                <c:pt idx="541">
                  <c:v>6</c:v>
                </c:pt>
                <c:pt idx="542">
                  <c:v>0</c:v>
                </c:pt>
                <c:pt idx="543">
                  <c:v>0</c:v>
                </c:pt>
                <c:pt idx="544">
                  <c:v>6</c:v>
                </c:pt>
                <c:pt idx="545">
                  <c:v>10</c:v>
                </c:pt>
                <c:pt idx="546">
                  <c:v>6</c:v>
                </c:pt>
                <c:pt idx="547">
                  <c:v>1</c:v>
                </c:pt>
                <c:pt idx="548">
                  <c:v>6</c:v>
                </c:pt>
                <c:pt idx="549">
                  <c:v>6</c:v>
                </c:pt>
                <c:pt idx="550">
                  <c:v>1</c:v>
                </c:pt>
                <c:pt idx="551">
                  <c:v>6</c:v>
                </c:pt>
                <c:pt idx="552">
                  <c:v>7</c:v>
                </c:pt>
                <c:pt idx="553">
                  <c:v>6</c:v>
                </c:pt>
                <c:pt idx="554">
                  <c:v>0</c:v>
                </c:pt>
                <c:pt idx="555">
                  <c:v>8</c:v>
                </c:pt>
                <c:pt idx="556">
                  <c:v>0</c:v>
                </c:pt>
                <c:pt idx="557">
                  <c:v>0</c:v>
                </c:pt>
                <c:pt idx="558">
                  <c:v>0</c:v>
                </c:pt>
                <c:pt idx="559">
                  <c:v>6</c:v>
                </c:pt>
                <c:pt idx="560">
                  <c:v>6</c:v>
                </c:pt>
                <c:pt idx="561">
                  <c:v>10</c:v>
                </c:pt>
                <c:pt idx="562">
                  <c:v>0</c:v>
                </c:pt>
                <c:pt idx="563">
                  <c:v>0</c:v>
                </c:pt>
                <c:pt idx="564">
                  <c:v>79</c:v>
                </c:pt>
                <c:pt idx="565">
                  <c:v>0</c:v>
                </c:pt>
                <c:pt idx="566">
                  <c:v>1</c:v>
                </c:pt>
                <c:pt idx="567">
                  <c:v>7</c:v>
                </c:pt>
                <c:pt idx="568">
                  <c:v>6</c:v>
                </c:pt>
                <c:pt idx="569">
                  <c:v>6</c:v>
                </c:pt>
                <c:pt idx="570">
                  <c:v>0</c:v>
                </c:pt>
                <c:pt idx="571">
                  <c:v>0</c:v>
                </c:pt>
                <c:pt idx="572">
                  <c:v>72</c:v>
                </c:pt>
                <c:pt idx="573">
                  <c:v>1</c:v>
                </c:pt>
                <c:pt idx="574">
                  <c:v>0</c:v>
                </c:pt>
                <c:pt idx="575">
                  <c:v>0</c:v>
                </c:pt>
                <c:pt idx="576">
                  <c:v>5</c:v>
                </c:pt>
                <c:pt idx="577">
                  <c:v>7</c:v>
                </c:pt>
                <c:pt idx="578">
                  <c:v>6</c:v>
                </c:pt>
                <c:pt idx="579">
                  <c:v>0</c:v>
                </c:pt>
                <c:pt idx="580">
                  <c:v>73</c:v>
                </c:pt>
                <c:pt idx="581">
                  <c:v>0</c:v>
                </c:pt>
                <c:pt idx="582">
                  <c:v>0</c:v>
                </c:pt>
                <c:pt idx="583">
                  <c:v>169</c:v>
                </c:pt>
                <c:pt idx="584">
                  <c:v>0</c:v>
                </c:pt>
                <c:pt idx="585">
                  <c:v>0</c:v>
                </c:pt>
                <c:pt idx="586">
                  <c:v>0</c:v>
                </c:pt>
                <c:pt idx="587">
                  <c:v>0</c:v>
                </c:pt>
                <c:pt idx="588">
                  <c:v>0</c:v>
                </c:pt>
                <c:pt idx="589">
                  <c:v>6</c:v>
                </c:pt>
                <c:pt idx="590">
                  <c:v>1</c:v>
                </c:pt>
                <c:pt idx="591">
                  <c:v>0</c:v>
                </c:pt>
                <c:pt idx="592">
                  <c:v>0</c:v>
                </c:pt>
                <c:pt idx="593">
                  <c:v>0</c:v>
                </c:pt>
                <c:pt idx="594">
                  <c:v>6</c:v>
                </c:pt>
                <c:pt idx="595">
                  <c:v>0</c:v>
                </c:pt>
                <c:pt idx="596">
                  <c:v>1</c:v>
                </c:pt>
                <c:pt idx="597">
                  <c:v>6</c:v>
                </c:pt>
                <c:pt idx="598">
                  <c:v>0</c:v>
                </c:pt>
                <c:pt idx="599">
                  <c:v>0</c:v>
                </c:pt>
                <c:pt idx="600">
                  <c:v>6</c:v>
                </c:pt>
                <c:pt idx="601">
                  <c:v>0</c:v>
                </c:pt>
                <c:pt idx="602">
                  <c:v>6</c:v>
                </c:pt>
                <c:pt idx="603">
                  <c:v>1</c:v>
                </c:pt>
                <c:pt idx="604">
                  <c:v>0</c:v>
                </c:pt>
                <c:pt idx="605">
                  <c:v>6</c:v>
                </c:pt>
                <c:pt idx="606">
                  <c:v>6</c:v>
                </c:pt>
                <c:pt idx="607">
                  <c:v>0</c:v>
                </c:pt>
                <c:pt idx="608">
                  <c:v>80</c:v>
                </c:pt>
                <c:pt idx="609">
                  <c:v>6</c:v>
                </c:pt>
                <c:pt idx="610">
                  <c:v>0</c:v>
                </c:pt>
                <c:pt idx="611">
                  <c:v>74</c:v>
                </c:pt>
                <c:pt idx="612">
                  <c:v>2</c:v>
                </c:pt>
                <c:pt idx="613">
                  <c:v>0</c:v>
                </c:pt>
                <c:pt idx="614">
                  <c:v>0</c:v>
                </c:pt>
                <c:pt idx="615">
                  <c:v>0</c:v>
                </c:pt>
                <c:pt idx="616">
                  <c:v>0</c:v>
                </c:pt>
                <c:pt idx="617">
                  <c:v>0</c:v>
                </c:pt>
                <c:pt idx="618">
                  <c:v>6</c:v>
                </c:pt>
                <c:pt idx="619">
                  <c:v>6</c:v>
                </c:pt>
                <c:pt idx="620">
                  <c:v>78</c:v>
                </c:pt>
                <c:pt idx="621">
                  <c:v>6</c:v>
                </c:pt>
                <c:pt idx="622">
                  <c:v>0</c:v>
                </c:pt>
                <c:pt idx="623">
                  <c:v>73</c:v>
                </c:pt>
                <c:pt idx="624">
                  <c:v>1</c:v>
                </c:pt>
                <c:pt idx="625">
                  <c:v>72</c:v>
                </c:pt>
                <c:pt idx="626">
                  <c:v>3</c:v>
                </c:pt>
                <c:pt idx="627">
                  <c:v>6</c:v>
                </c:pt>
                <c:pt idx="628">
                  <c:v>1</c:v>
                </c:pt>
                <c:pt idx="629">
                  <c:v>0</c:v>
                </c:pt>
                <c:pt idx="630">
                  <c:v>6</c:v>
                </c:pt>
                <c:pt idx="631">
                  <c:v>0</c:v>
                </c:pt>
                <c:pt idx="632">
                  <c:v>0</c:v>
                </c:pt>
                <c:pt idx="633">
                  <c:v>0</c:v>
                </c:pt>
                <c:pt idx="634">
                  <c:v>6</c:v>
                </c:pt>
                <c:pt idx="635">
                  <c:v>6</c:v>
                </c:pt>
                <c:pt idx="636">
                  <c:v>0</c:v>
                </c:pt>
                <c:pt idx="637">
                  <c:v>6</c:v>
                </c:pt>
                <c:pt idx="638">
                  <c:v>2</c:v>
                </c:pt>
                <c:pt idx="639">
                  <c:v>6</c:v>
                </c:pt>
                <c:pt idx="640">
                  <c:v>6</c:v>
                </c:pt>
                <c:pt idx="641">
                  <c:v>0</c:v>
                </c:pt>
                <c:pt idx="642">
                  <c:v>6</c:v>
                </c:pt>
                <c:pt idx="643">
                  <c:v>0</c:v>
                </c:pt>
                <c:pt idx="644">
                  <c:v>8</c:v>
                </c:pt>
                <c:pt idx="645">
                  <c:v>2</c:v>
                </c:pt>
                <c:pt idx="646">
                  <c:v>0</c:v>
                </c:pt>
                <c:pt idx="647">
                  <c:v>0</c:v>
                </c:pt>
                <c:pt idx="648">
                  <c:v>0</c:v>
                </c:pt>
                <c:pt idx="649">
                  <c:v>6</c:v>
                </c:pt>
                <c:pt idx="650">
                  <c:v>73</c:v>
                </c:pt>
                <c:pt idx="651">
                  <c:v>6</c:v>
                </c:pt>
                <c:pt idx="652">
                  <c:v>0</c:v>
                </c:pt>
                <c:pt idx="653">
                  <c:v>2</c:v>
                </c:pt>
                <c:pt idx="654">
                  <c:v>0</c:v>
                </c:pt>
                <c:pt idx="655">
                  <c:v>0</c:v>
                </c:pt>
                <c:pt idx="656">
                  <c:v>0</c:v>
                </c:pt>
                <c:pt idx="657">
                  <c:v>0</c:v>
                </c:pt>
                <c:pt idx="658">
                  <c:v>6</c:v>
                </c:pt>
                <c:pt idx="659">
                  <c:v>6</c:v>
                </c:pt>
                <c:pt idx="660">
                  <c:v>0</c:v>
                </c:pt>
                <c:pt idx="661">
                  <c:v>6</c:v>
                </c:pt>
                <c:pt idx="662">
                  <c:v>0</c:v>
                </c:pt>
                <c:pt idx="663">
                  <c:v>0</c:v>
                </c:pt>
                <c:pt idx="664">
                  <c:v>0</c:v>
                </c:pt>
                <c:pt idx="665">
                  <c:v>0</c:v>
                </c:pt>
                <c:pt idx="666">
                  <c:v>0</c:v>
                </c:pt>
                <c:pt idx="667">
                  <c:v>6</c:v>
                </c:pt>
                <c:pt idx="668">
                  <c:v>35</c:v>
                </c:pt>
                <c:pt idx="669">
                  <c:v>77</c:v>
                </c:pt>
                <c:pt idx="670">
                  <c:v>6</c:v>
                </c:pt>
                <c:pt idx="671">
                  <c:v>6</c:v>
                </c:pt>
                <c:pt idx="672">
                  <c:v>6</c:v>
                </c:pt>
                <c:pt idx="673">
                  <c:v>0</c:v>
                </c:pt>
                <c:pt idx="674">
                  <c:v>6</c:v>
                </c:pt>
                <c:pt idx="675">
                  <c:v>6</c:v>
                </c:pt>
                <c:pt idx="676">
                  <c:v>177</c:v>
                </c:pt>
                <c:pt idx="677">
                  <c:v>0</c:v>
                </c:pt>
                <c:pt idx="678">
                  <c:v>0</c:v>
                </c:pt>
                <c:pt idx="679">
                  <c:v>0</c:v>
                </c:pt>
                <c:pt idx="680">
                  <c:v>6</c:v>
                </c:pt>
                <c:pt idx="681">
                  <c:v>6</c:v>
                </c:pt>
                <c:pt idx="682">
                  <c:v>0</c:v>
                </c:pt>
                <c:pt idx="683">
                  <c:v>0</c:v>
                </c:pt>
                <c:pt idx="684">
                  <c:v>6</c:v>
                </c:pt>
                <c:pt idx="685">
                  <c:v>6</c:v>
                </c:pt>
                <c:pt idx="686">
                  <c:v>6</c:v>
                </c:pt>
                <c:pt idx="687">
                  <c:v>1</c:v>
                </c:pt>
                <c:pt idx="688">
                  <c:v>6</c:v>
                </c:pt>
                <c:pt idx="689">
                  <c:v>6</c:v>
                </c:pt>
                <c:pt idx="690">
                  <c:v>6</c:v>
                </c:pt>
                <c:pt idx="691">
                  <c:v>0</c:v>
                </c:pt>
                <c:pt idx="692">
                  <c:v>6</c:v>
                </c:pt>
                <c:pt idx="693">
                  <c:v>6</c:v>
                </c:pt>
                <c:pt idx="694">
                  <c:v>6</c:v>
                </c:pt>
                <c:pt idx="695">
                  <c:v>0</c:v>
                </c:pt>
                <c:pt idx="696">
                  <c:v>0</c:v>
                </c:pt>
                <c:pt idx="697">
                  <c:v>2</c:v>
                </c:pt>
                <c:pt idx="698">
                  <c:v>0</c:v>
                </c:pt>
                <c:pt idx="699">
                  <c:v>6</c:v>
                </c:pt>
                <c:pt idx="700">
                  <c:v>7</c:v>
                </c:pt>
                <c:pt idx="701">
                  <c:v>74</c:v>
                </c:pt>
                <c:pt idx="702">
                  <c:v>6</c:v>
                </c:pt>
                <c:pt idx="703">
                  <c:v>168</c:v>
                </c:pt>
                <c:pt idx="704">
                  <c:v>0</c:v>
                </c:pt>
                <c:pt idx="705">
                  <c:v>6</c:v>
                </c:pt>
                <c:pt idx="706">
                  <c:v>0</c:v>
                </c:pt>
                <c:pt idx="707">
                  <c:v>9</c:v>
                </c:pt>
                <c:pt idx="708">
                  <c:v>1</c:v>
                </c:pt>
                <c:pt idx="709">
                  <c:v>0</c:v>
                </c:pt>
                <c:pt idx="710">
                  <c:v>0</c:v>
                </c:pt>
                <c:pt idx="711">
                  <c:v>3</c:v>
                </c:pt>
                <c:pt idx="712">
                  <c:v>59</c:v>
                </c:pt>
                <c:pt idx="713">
                  <c:v>0</c:v>
                </c:pt>
                <c:pt idx="714">
                  <c:v>1</c:v>
                </c:pt>
                <c:pt idx="715">
                  <c:v>0</c:v>
                </c:pt>
                <c:pt idx="716">
                  <c:v>78</c:v>
                </c:pt>
                <c:pt idx="717">
                  <c:v>6</c:v>
                </c:pt>
                <c:pt idx="718">
                  <c:v>6</c:v>
                </c:pt>
                <c:pt idx="719">
                  <c:v>0</c:v>
                </c:pt>
                <c:pt idx="720">
                  <c:v>0</c:v>
                </c:pt>
                <c:pt idx="721">
                  <c:v>7</c:v>
                </c:pt>
                <c:pt idx="722">
                  <c:v>5</c:v>
                </c:pt>
                <c:pt idx="723">
                  <c:v>0</c:v>
                </c:pt>
                <c:pt idx="724">
                  <c:v>0</c:v>
                </c:pt>
                <c:pt idx="725">
                  <c:v>6</c:v>
                </c:pt>
                <c:pt idx="726">
                  <c:v>6</c:v>
                </c:pt>
                <c:pt idx="727">
                  <c:v>0</c:v>
                </c:pt>
                <c:pt idx="728">
                  <c:v>6</c:v>
                </c:pt>
                <c:pt idx="729">
                  <c:v>0</c:v>
                </c:pt>
                <c:pt idx="730">
                  <c:v>1</c:v>
                </c:pt>
                <c:pt idx="731">
                  <c:v>6</c:v>
                </c:pt>
                <c:pt idx="732">
                  <c:v>0</c:v>
                </c:pt>
                <c:pt idx="733">
                  <c:v>6</c:v>
                </c:pt>
                <c:pt idx="734">
                  <c:v>6</c:v>
                </c:pt>
                <c:pt idx="735">
                  <c:v>7</c:v>
                </c:pt>
                <c:pt idx="736">
                  <c:v>0</c:v>
                </c:pt>
                <c:pt idx="737">
                  <c:v>0</c:v>
                </c:pt>
                <c:pt idx="738">
                  <c:v>6</c:v>
                </c:pt>
                <c:pt idx="739">
                  <c:v>0</c:v>
                </c:pt>
                <c:pt idx="740">
                  <c:v>73</c:v>
                </c:pt>
                <c:pt idx="741">
                  <c:v>0</c:v>
                </c:pt>
                <c:pt idx="742">
                  <c:v>1</c:v>
                </c:pt>
                <c:pt idx="743">
                  <c:v>1</c:v>
                </c:pt>
                <c:pt idx="744">
                  <c:v>6</c:v>
                </c:pt>
                <c:pt idx="745">
                  <c:v>7</c:v>
                </c:pt>
                <c:pt idx="746">
                  <c:v>1</c:v>
                </c:pt>
                <c:pt idx="747">
                  <c:v>0</c:v>
                </c:pt>
                <c:pt idx="748">
                  <c:v>0</c:v>
                </c:pt>
                <c:pt idx="749">
                  <c:v>75</c:v>
                </c:pt>
                <c:pt idx="750">
                  <c:v>4</c:v>
                </c:pt>
                <c:pt idx="751">
                  <c:v>79</c:v>
                </c:pt>
                <c:pt idx="752">
                  <c:v>0</c:v>
                </c:pt>
                <c:pt idx="753">
                  <c:v>6</c:v>
                </c:pt>
                <c:pt idx="754">
                  <c:v>0</c:v>
                </c:pt>
                <c:pt idx="755">
                  <c:v>0</c:v>
                </c:pt>
                <c:pt idx="756">
                  <c:v>0</c:v>
                </c:pt>
                <c:pt idx="757">
                  <c:v>6</c:v>
                </c:pt>
                <c:pt idx="758">
                  <c:v>6</c:v>
                </c:pt>
                <c:pt idx="759">
                  <c:v>6</c:v>
                </c:pt>
                <c:pt idx="760">
                  <c:v>4</c:v>
                </c:pt>
                <c:pt idx="761">
                  <c:v>6</c:v>
                </c:pt>
                <c:pt idx="762">
                  <c:v>6</c:v>
                </c:pt>
                <c:pt idx="763">
                  <c:v>7</c:v>
                </c:pt>
                <c:pt idx="764">
                  <c:v>6</c:v>
                </c:pt>
                <c:pt idx="765">
                  <c:v>6</c:v>
                </c:pt>
                <c:pt idx="766">
                  <c:v>6</c:v>
                </c:pt>
                <c:pt idx="767">
                  <c:v>0</c:v>
                </c:pt>
                <c:pt idx="768">
                  <c:v>6</c:v>
                </c:pt>
                <c:pt idx="769">
                  <c:v>169</c:v>
                </c:pt>
                <c:pt idx="770">
                  <c:v>6</c:v>
                </c:pt>
                <c:pt idx="771">
                  <c:v>72</c:v>
                </c:pt>
                <c:pt idx="772">
                  <c:v>5</c:v>
                </c:pt>
                <c:pt idx="773">
                  <c:v>0</c:v>
                </c:pt>
                <c:pt idx="774">
                  <c:v>78</c:v>
                </c:pt>
                <c:pt idx="775">
                  <c:v>0</c:v>
                </c:pt>
                <c:pt idx="776">
                  <c:v>5</c:v>
                </c:pt>
                <c:pt idx="777">
                  <c:v>0</c:v>
                </c:pt>
                <c:pt idx="778">
                  <c:v>3</c:v>
                </c:pt>
                <c:pt idx="779">
                  <c:v>0</c:v>
                </c:pt>
                <c:pt idx="780">
                  <c:v>0</c:v>
                </c:pt>
                <c:pt idx="781">
                  <c:v>1</c:v>
                </c:pt>
                <c:pt idx="782">
                  <c:v>6</c:v>
                </c:pt>
                <c:pt idx="783">
                  <c:v>6</c:v>
                </c:pt>
                <c:pt idx="784">
                  <c:v>0</c:v>
                </c:pt>
                <c:pt idx="785">
                  <c:v>0</c:v>
                </c:pt>
                <c:pt idx="786">
                  <c:v>73</c:v>
                </c:pt>
                <c:pt idx="787">
                  <c:v>78</c:v>
                </c:pt>
                <c:pt idx="788">
                  <c:v>1</c:v>
                </c:pt>
                <c:pt idx="789">
                  <c:v>26</c:v>
                </c:pt>
                <c:pt idx="790">
                  <c:v>0</c:v>
                </c:pt>
                <c:pt idx="791">
                  <c:v>0</c:v>
                </c:pt>
                <c:pt idx="792">
                  <c:v>0</c:v>
                </c:pt>
                <c:pt idx="793">
                  <c:v>0</c:v>
                </c:pt>
                <c:pt idx="794">
                  <c:v>0</c:v>
                </c:pt>
                <c:pt idx="795">
                  <c:v>8</c:v>
                </c:pt>
                <c:pt idx="796">
                  <c:v>6</c:v>
                </c:pt>
                <c:pt idx="797">
                  <c:v>0</c:v>
                </c:pt>
                <c:pt idx="798">
                  <c:v>0</c:v>
                </c:pt>
                <c:pt idx="799">
                  <c:v>0</c:v>
                </c:pt>
                <c:pt idx="800">
                  <c:v>79</c:v>
                </c:pt>
                <c:pt idx="801">
                  <c:v>6</c:v>
                </c:pt>
                <c:pt idx="802">
                  <c:v>0</c:v>
                </c:pt>
                <c:pt idx="803">
                  <c:v>0</c:v>
                </c:pt>
                <c:pt idx="804">
                  <c:v>5</c:v>
                </c:pt>
                <c:pt idx="805">
                  <c:v>9</c:v>
                </c:pt>
                <c:pt idx="806">
                  <c:v>0</c:v>
                </c:pt>
                <c:pt idx="807">
                  <c:v>0</c:v>
                </c:pt>
                <c:pt idx="808">
                  <c:v>1</c:v>
                </c:pt>
                <c:pt idx="809">
                  <c:v>0</c:v>
                </c:pt>
                <c:pt idx="810">
                  <c:v>78</c:v>
                </c:pt>
                <c:pt idx="811">
                  <c:v>6</c:v>
                </c:pt>
                <c:pt idx="812">
                  <c:v>6</c:v>
                </c:pt>
                <c:pt idx="813">
                  <c:v>6</c:v>
                </c:pt>
                <c:pt idx="814">
                  <c:v>0</c:v>
                </c:pt>
                <c:pt idx="815">
                  <c:v>14</c:v>
                </c:pt>
                <c:pt idx="816">
                  <c:v>0</c:v>
                </c:pt>
                <c:pt idx="817">
                  <c:v>0</c:v>
                </c:pt>
                <c:pt idx="818">
                  <c:v>6</c:v>
                </c:pt>
                <c:pt idx="819">
                  <c:v>79</c:v>
                </c:pt>
                <c:pt idx="820">
                  <c:v>0</c:v>
                </c:pt>
                <c:pt idx="821">
                  <c:v>0</c:v>
                </c:pt>
                <c:pt idx="822">
                  <c:v>7</c:v>
                </c:pt>
                <c:pt idx="823">
                  <c:v>14</c:v>
                </c:pt>
                <c:pt idx="824">
                  <c:v>1</c:v>
                </c:pt>
                <c:pt idx="825">
                  <c:v>6</c:v>
                </c:pt>
                <c:pt idx="826">
                  <c:v>170</c:v>
                </c:pt>
                <c:pt idx="827">
                  <c:v>0</c:v>
                </c:pt>
                <c:pt idx="828">
                  <c:v>83</c:v>
                </c:pt>
                <c:pt idx="829">
                  <c:v>0</c:v>
                </c:pt>
                <c:pt idx="830">
                  <c:v>6</c:v>
                </c:pt>
                <c:pt idx="831">
                  <c:v>6</c:v>
                </c:pt>
                <c:pt idx="832">
                  <c:v>0</c:v>
                </c:pt>
                <c:pt idx="833">
                  <c:v>0</c:v>
                </c:pt>
                <c:pt idx="834">
                  <c:v>6</c:v>
                </c:pt>
                <c:pt idx="835">
                  <c:v>8</c:v>
                </c:pt>
                <c:pt idx="836">
                  <c:v>0</c:v>
                </c:pt>
                <c:pt idx="837">
                  <c:v>0</c:v>
                </c:pt>
                <c:pt idx="838">
                  <c:v>0</c:v>
                </c:pt>
                <c:pt idx="839">
                  <c:v>6</c:v>
                </c:pt>
                <c:pt idx="840">
                  <c:v>1</c:v>
                </c:pt>
                <c:pt idx="841">
                  <c:v>0</c:v>
                </c:pt>
                <c:pt idx="842">
                  <c:v>0</c:v>
                </c:pt>
                <c:pt idx="843">
                  <c:v>0</c:v>
                </c:pt>
                <c:pt idx="844">
                  <c:v>6</c:v>
                </c:pt>
                <c:pt idx="845">
                  <c:v>6</c:v>
                </c:pt>
                <c:pt idx="846">
                  <c:v>3</c:v>
                </c:pt>
                <c:pt idx="847">
                  <c:v>0</c:v>
                </c:pt>
                <c:pt idx="848">
                  <c:v>6</c:v>
                </c:pt>
                <c:pt idx="849">
                  <c:v>0</c:v>
                </c:pt>
                <c:pt idx="850">
                  <c:v>0</c:v>
                </c:pt>
                <c:pt idx="851">
                  <c:v>73</c:v>
                </c:pt>
                <c:pt idx="852">
                  <c:v>0</c:v>
                </c:pt>
                <c:pt idx="853">
                  <c:v>6</c:v>
                </c:pt>
                <c:pt idx="854">
                  <c:v>0</c:v>
                </c:pt>
                <c:pt idx="855">
                  <c:v>7</c:v>
                </c:pt>
                <c:pt idx="856">
                  <c:v>0</c:v>
                </c:pt>
                <c:pt idx="857">
                  <c:v>0</c:v>
                </c:pt>
                <c:pt idx="858">
                  <c:v>6</c:v>
                </c:pt>
                <c:pt idx="859">
                  <c:v>6</c:v>
                </c:pt>
                <c:pt idx="860">
                  <c:v>0</c:v>
                </c:pt>
                <c:pt idx="861">
                  <c:v>0</c:v>
                </c:pt>
                <c:pt idx="862">
                  <c:v>0</c:v>
                </c:pt>
                <c:pt idx="863">
                  <c:v>6</c:v>
                </c:pt>
                <c:pt idx="864">
                  <c:v>0</c:v>
                </c:pt>
                <c:pt idx="865">
                  <c:v>0</c:v>
                </c:pt>
                <c:pt idx="866">
                  <c:v>0</c:v>
                </c:pt>
                <c:pt idx="867">
                  <c:v>73</c:v>
                </c:pt>
                <c:pt idx="868">
                  <c:v>0</c:v>
                </c:pt>
                <c:pt idx="869">
                  <c:v>1</c:v>
                </c:pt>
                <c:pt idx="870">
                  <c:v>0</c:v>
                </c:pt>
                <c:pt idx="871">
                  <c:v>6</c:v>
                </c:pt>
                <c:pt idx="872">
                  <c:v>1</c:v>
                </c:pt>
                <c:pt idx="873">
                  <c:v>0</c:v>
                </c:pt>
                <c:pt idx="874">
                  <c:v>0</c:v>
                </c:pt>
                <c:pt idx="875">
                  <c:v>6</c:v>
                </c:pt>
                <c:pt idx="876">
                  <c:v>0</c:v>
                </c:pt>
                <c:pt idx="877">
                  <c:v>6</c:v>
                </c:pt>
                <c:pt idx="878">
                  <c:v>6</c:v>
                </c:pt>
                <c:pt idx="879">
                  <c:v>6</c:v>
                </c:pt>
                <c:pt idx="880">
                  <c:v>0</c:v>
                </c:pt>
                <c:pt idx="881">
                  <c:v>4</c:v>
                </c:pt>
                <c:pt idx="882">
                  <c:v>60</c:v>
                </c:pt>
                <c:pt idx="883">
                  <c:v>6</c:v>
                </c:pt>
                <c:pt idx="884">
                  <c:v>0</c:v>
                </c:pt>
                <c:pt idx="885">
                  <c:v>0</c:v>
                </c:pt>
                <c:pt idx="886">
                  <c:v>19</c:v>
                </c:pt>
                <c:pt idx="887">
                  <c:v>6</c:v>
                </c:pt>
                <c:pt idx="888">
                  <c:v>6</c:v>
                </c:pt>
                <c:pt idx="889">
                  <c:v>9</c:v>
                </c:pt>
                <c:pt idx="890">
                  <c:v>6</c:v>
                </c:pt>
                <c:pt idx="891">
                  <c:v>0</c:v>
                </c:pt>
                <c:pt idx="892">
                  <c:v>0</c:v>
                </c:pt>
                <c:pt idx="893">
                  <c:v>0</c:v>
                </c:pt>
                <c:pt idx="894">
                  <c:v>78</c:v>
                </c:pt>
                <c:pt idx="895">
                  <c:v>35</c:v>
                </c:pt>
                <c:pt idx="896">
                  <c:v>11</c:v>
                </c:pt>
                <c:pt idx="897">
                  <c:v>6</c:v>
                </c:pt>
                <c:pt idx="898">
                  <c:v>9</c:v>
                </c:pt>
                <c:pt idx="899">
                  <c:v>0</c:v>
                </c:pt>
                <c:pt idx="900">
                  <c:v>6</c:v>
                </c:pt>
                <c:pt idx="901">
                  <c:v>0</c:v>
                </c:pt>
                <c:pt idx="902">
                  <c:v>0</c:v>
                </c:pt>
                <c:pt idx="903">
                  <c:v>169</c:v>
                </c:pt>
                <c:pt idx="904">
                  <c:v>1</c:v>
                </c:pt>
                <c:pt idx="905">
                  <c:v>0</c:v>
                </c:pt>
                <c:pt idx="906">
                  <c:v>6</c:v>
                </c:pt>
                <c:pt idx="907">
                  <c:v>0</c:v>
                </c:pt>
                <c:pt idx="908">
                  <c:v>127</c:v>
                </c:pt>
                <c:pt idx="909">
                  <c:v>0</c:v>
                </c:pt>
                <c:pt idx="910">
                  <c:v>72</c:v>
                </c:pt>
                <c:pt idx="911">
                  <c:v>0</c:v>
                </c:pt>
                <c:pt idx="912">
                  <c:v>6</c:v>
                </c:pt>
                <c:pt idx="913">
                  <c:v>1</c:v>
                </c:pt>
                <c:pt idx="914">
                  <c:v>6</c:v>
                </c:pt>
                <c:pt idx="915">
                  <c:v>0</c:v>
                </c:pt>
                <c:pt idx="916">
                  <c:v>1</c:v>
                </c:pt>
                <c:pt idx="917">
                  <c:v>6</c:v>
                </c:pt>
                <c:pt idx="918">
                  <c:v>6</c:v>
                </c:pt>
                <c:pt idx="919">
                  <c:v>169</c:v>
                </c:pt>
                <c:pt idx="920">
                  <c:v>77</c:v>
                </c:pt>
                <c:pt idx="921">
                  <c:v>6</c:v>
                </c:pt>
                <c:pt idx="922">
                  <c:v>0</c:v>
                </c:pt>
                <c:pt idx="923">
                  <c:v>6</c:v>
                </c:pt>
                <c:pt idx="924">
                  <c:v>1</c:v>
                </c:pt>
                <c:pt idx="925">
                  <c:v>0</c:v>
                </c:pt>
                <c:pt idx="926">
                  <c:v>0</c:v>
                </c:pt>
                <c:pt idx="927">
                  <c:v>0</c:v>
                </c:pt>
                <c:pt idx="928">
                  <c:v>0</c:v>
                </c:pt>
                <c:pt idx="929">
                  <c:v>0</c:v>
                </c:pt>
                <c:pt idx="930">
                  <c:v>1</c:v>
                </c:pt>
                <c:pt idx="931">
                  <c:v>79</c:v>
                </c:pt>
                <c:pt idx="932">
                  <c:v>6</c:v>
                </c:pt>
                <c:pt idx="933">
                  <c:v>6</c:v>
                </c:pt>
                <c:pt idx="934">
                  <c:v>193</c:v>
                </c:pt>
                <c:pt idx="935">
                  <c:v>0</c:v>
                </c:pt>
                <c:pt idx="936">
                  <c:v>1</c:v>
                </c:pt>
                <c:pt idx="937">
                  <c:v>6</c:v>
                </c:pt>
                <c:pt idx="938">
                  <c:v>1</c:v>
                </c:pt>
                <c:pt idx="939">
                  <c:v>77</c:v>
                </c:pt>
                <c:pt idx="940">
                  <c:v>0</c:v>
                </c:pt>
                <c:pt idx="941">
                  <c:v>0</c:v>
                </c:pt>
                <c:pt idx="942">
                  <c:v>79</c:v>
                </c:pt>
                <c:pt idx="943">
                  <c:v>6</c:v>
                </c:pt>
                <c:pt idx="944">
                  <c:v>6</c:v>
                </c:pt>
                <c:pt idx="945">
                  <c:v>6</c:v>
                </c:pt>
                <c:pt idx="946">
                  <c:v>7</c:v>
                </c:pt>
                <c:pt idx="947">
                  <c:v>0</c:v>
                </c:pt>
                <c:pt idx="948">
                  <c:v>1</c:v>
                </c:pt>
                <c:pt idx="949">
                  <c:v>6</c:v>
                </c:pt>
                <c:pt idx="950">
                  <c:v>1</c:v>
                </c:pt>
                <c:pt idx="951">
                  <c:v>0</c:v>
                </c:pt>
                <c:pt idx="952">
                  <c:v>0</c:v>
                </c:pt>
                <c:pt idx="953">
                  <c:v>25</c:v>
                </c:pt>
                <c:pt idx="954">
                  <c:v>169</c:v>
                </c:pt>
                <c:pt idx="955">
                  <c:v>6</c:v>
                </c:pt>
                <c:pt idx="956">
                  <c:v>6</c:v>
                </c:pt>
                <c:pt idx="957">
                  <c:v>0</c:v>
                </c:pt>
                <c:pt idx="958">
                  <c:v>0</c:v>
                </c:pt>
                <c:pt idx="959">
                  <c:v>6</c:v>
                </c:pt>
                <c:pt idx="960">
                  <c:v>11</c:v>
                </c:pt>
                <c:pt idx="961">
                  <c:v>6</c:v>
                </c:pt>
                <c:pt idx="962">
                  <c:v>6</c:v>
                </c:pt>
                <c:pt idx="963">
                  <c:v>6</c:v>
                </c:pt>
                <c:pt idx="964">
                  <c:v>0</c:v>
                </c:pt>
                <c:pt idx="965">
                  <c:v>6</c:v>
                </c:pt>
                <c:pt idx="966">
                  <c:v>0</c:v>
                </c:pt>
                <c:pt idx="967">
                  <c:v>0</c:v>
                </c:pt>
                <c:pt idx="968">
                  <c:v>6</c:v>
                </c:pt>
                <c:pt idx="969">
                  <c:v>3</c:v>
                </c:pt>
                <c:pt idx="970">
                  <c:v>0</c:v>
                </c:pt>
                <c:pt idx="971">
                  <c:v>1</c:v>
                </c:pt>
                <c:pt idx="972">
                  <c:v>6</c:v>
                </c:pt>
                <c:pt idx="973">
                  <c:v>0</c:v>
                </c:pt>
                <c:pt idx="974">
                  <c:v>13</c:v>
                </c:pt>
                <c:pt idx="975">
                  <c:v>0</c:v>
                </c:pt>
                <c:pt idx="976">
                  <c:v>0</c:v>
                </c:pt>
                <c:pt idx="977">
                  <c:v>74</c:v>
                </c:pt>
                <c:pt idx="978">
                  <c:v>6</c:v>
                </c:pt>
                <c:pt idx="979">
                  <c:v>0</c:v>
                </c:pt>
                <c:pt idx="980">
                  <c:v>0</c:v>
                </c:pt>
                <c:pt idx="981">
                  <c:v>1</c:v>
                </c:pt>
                <c:pt idx="982">
                  <c:v>0</c:v>
                </c:pt>
                <c:pt idx="983">
                  <c:v>6</c:v>
                </c:pt>
                <c:pt idx="984">
                  <c:v>6</c:v>
                </c:pt>
                <c:pt idx="985">
                  <c:v>0</c:v>
                </c:pt>
                <c:pt idx="986">
                  <c:v>6</c:v>
                </c:pt>
                <c:pt idx="987">
                  <c:v>0</c:v>
                </c:pt>
                <c:pt idx="988">
                  <c:v>0</c:v>
                </c:pt>
                <c:pt idx="989">
                  <c:v>72</c:v>
                </c:pt>
                <c:pt idx="990">
                  <c:v>2</c:v>
                </c:pt>
                <c:pt idx="991">
                  <c:v>1</c:v>
                </c:pt>
                <c:pt idx="992">
                  <c:v>6</c:v>
                </c:pt>
                <c:pt idx="993">
                  <c:v>6</c:v>
                </c:pt>
                <c:pt idx="994">
                  <c:v>7</c:v>
                </c:pt>
                <c:pt idx="995">
                  <c:v>0</c:v>
                </c:pt>
                <c:pt idx="996">
                  <c:v>6</c:v>
                </c:pt>
                <c:pt idx="997">
                  <c:v>0</c:v>
                </c:pt>
                <c:pt idx="998">
                  <c:v>0</c:v>
                </c:pt>
                <c:pt idx="999">
                  <c:v>6</c:v>
                </c:pt>
                <c:pt idx="1000">
                  <c:v>6</c:v>
                </c:pt>
                <c:pt idx="1001">
                  <c:v>77</c:v>
                </c:pt>
                <c:pt idx="1002">
                  <c:v>0</c:v>
                </c:pt>
                <c:pt idx="1003">
                  <c:v>2</c:v>
                </c:pt>
                <c:pt idx="1004">
                  <c:v>0</c:v>
                </c:pt>
                <c:pt idx="1005">
                  <c:v>0</c:v>
                </c:pt>
                <c:pt idx="1006">
                  <c:v>7</c:v>
                </c:pt>
                <c:pt idx="1007">
                  <c:v>6</c:v>
                </c:pt>
                <c:pt idx="1008">
                  <c:v>6</c:v>
                </c:pt>
                <c:pt idx="1009">
                  <c:v>6</c:v>
                </c:pt>
                <c:pt idx="1010">
                  <c:v>0</c:v>
                </c:pt>
                <c:pt idx="1011">
                  <c:v>6</c:v>
                </c:pt>
                <c:pt idx="1012">
                  <c:v>6</c:v>
                </c:pt>
                <c:pt idx="1013">
                  <c:v>6</c:v>
                </c:pt>
                <c:pt idx="1014">
                  <c:v>0</c:v>
                </c:pt>
                <c:pt idx="1015">
                  <c:v>6</c:v>
                </c:pt>
                <c:pt idx="1016">
                  <c:v>0</c:v>
                </c:pt>
                <c:pt idx="1017">
                  <c:v>169</c:v>
                </c:pt>
                <c:pt idx="1018">
                  <c:v>6</c:v>
                </c:pt>
                <c:pt idx="1019">
                  <c:v>1</c:v>
                </c:pt>
                <c:pt idx="1020">
                  <c:v>6</c:v>
                </c:pt>
                <c:pt idx="1021">
                  <c:v>72</c:v>
                </c:pt>
                <c:pt idx="1022">
                  <c:v>0</c:v>
                </c:pt>
                <c:pt idx="1023">
                  <c:v>6</c:v>
                </c:pt>
                <c:pt idx="1024">
                  <c:v>6</c:v>
                </c:pt>
                <c:pt idx="1025">
                  <c:v>0</c:v>
                </c:pt>
                <c:pt idx="1026">
                  <c:v>0</c:v>
                </c:pt>
                <c:pt idx="1027">
                  <c:v>2</c:v>
                </c:pt>
                <c:pt idx="1028">
                  <c:v>0</c:v>
                </c:pt>
                <c:pt idx="1029">
                  <c:v>0</c:v>
                </c:pt>
                <c:pt idx="1030">
                  <c:v>6</c:v>
                </c:pt>
                <c:pt idx="1031">
                  <c:v>0</c:v>
                </c:pt>
                <c:pt idx="1032">
                  <c:v>0</c:v>
                </c:pt>
                <c:pt idx="1033">
                  <c:v>0</c:v>
                </c:pt>
                <c:pt idx="1034">
                  <c:v>0</c:v>
                </c:pt>
                <c:pt idx="1035">
                  <c:v>13</c:v>
                </c:pt>
                <c:pt idx="1036">
                  <c:v>0</c:v>
                </c:pt>
                <c:pt idx="1037">
                  <c:v>6</c:v>
                </c:pt>
                <c:pt idx="1038">
                  <c:v>1</c:v>
                </c:pt>
                <c:pt idx="1039">
                  <c:v>0</c:v>
                </c:pt>
                <c:pt idx="1040">
                  <c:v>6</c:v>
                </c:pt>
                <c:pt idx="1041">
                  <c:v>0</c:v>
                </c:pt>
                <c:pt idx="1042">
                  <c:v>0</c:v>
                </c:pt>
                <c:pt idx="1043">
                  <c:v>0</c:v>
                </c:pt>
                <c:pt idx="1044">
                  <c:v>0</c:v>
                </c:pt>
                <c:pt idx="1045">
                  <c:v>0</c:v>
                </c:pt>
                <c:pt idx="1046">
                  <c:v>2</c:v>
                </c:pt>
                <c:pt idx="1047">
                  <c:v>6</c:v>
                </c:pt>
                <c:pt idx="1048">
                  <c:v>0</c:v>
                </c:pt>
                <c:pt idx="1049">
                  <c:v>0</c:v>
                </c:pt>
                <c:pt idx="1050">
                  <c:v>6</c:v>
                </c:pt>
                <c:pt idx="1051">
                  <c:v>1</c:v>
                </c:pt>
                <c:pt idx="1052">
                  <c:v>0</c:v>
                </c:pt>
                <c:pt idx="1053">
                  <c:v>1</c:v>
                </c:pt>
                <c:pt idx="1054">
                  <c:v>0</c:v>
                </c:pt>
                <c:pt idx="1055">
                  <c:v>0</c:v>
                </c:pt>
                <c:pt idx="1056">
                  <c:v>0</c:v>
                </c:pt>
                <c:pt idx="1057">
                  <c:v>0</c:v>
                </c:pt>
                <c:pt idx="1058">
                  <c:v>6</c:v>
                </c:pt>
                <c:pt idx="1059">
                  <c:v>6</c:v>
                </c:pt>
                <c:pt idx="1060">
                  <c:v>0</c:v>
                </c:pt>
                <c:pt idx="1061">
                  <c:v>0</c:v>
                </c:pt>
                <c:pt idx="1062">
                  <c:v>1</c:v>
                </c:pt>
                <c:pt idx="1063">
                  <c:v>1</c:v>
                </c:pt>
                <c:pt idx="1064">
                  <c:v>6</c:v>
                </c:pt>
                <c:pt idx="1065">
                  <c:v>0</c:v>
                </c:pt>
                <c:pt idx="1066">
                  <c:v>0</c:v>
                </c:pt>
                <c:pt idx="1067">
                  <c:v>167</c:v>
                </c:pt>
                <c:pt idx="1068">
                  <c:v>0</c:v>
                </c:pt>
                <c:pt idx="1069">
                  <c:v>0</c:v>
                </c:pt>
                <c:pt idx="1070">
                  <c:v>1</c:v>
                </c:pt>
                <c:pt idx="1071">
                  <c:v>0</c:v>
                </c:pt>
                <c:pt idx="1072">
                  <c:v>1</c:v>
                </c:pt>
                <c:pt idx="1073">
                  <c:v>10</c:v>
                </c:pt>
                <c:pt idx="1074">
                  <c:v>1</c:v>
                </c:pt>
                <c:pt idx="1075">
                  <c:v>23</c:v>
                </c:pt>
                <c:pt idx="1076">
                  <c:v>0</c:v>
                </c:pt>
                <c:pt idx="1077">
                  <c:v>6</c:v>
                </c:pt>
                <c:pt idx="1078">
                  <c:v>0</c:v>
                </c:pt>
                <c:pt idx="1079">
                  <c:v>6</c:v>
                </c:pt>
                <c:pt idx="1080">
                  <c:v>6</c:v>
                </c:pt>
                <c:pt idx="1081">
                  <c:v>0</c:v>
                </c:pt>
                <c:pt idx="1082">
                  <c:v>0</c:v>
                </c:pt>
                <c:pt idx="1083">
                  <c:v>0</c:v>
                </c:pt>
                <c:pt idx="1084">
                  <c:v>0</c:v>
                </c:pt>
                <c:pt idx="1085">
                  <c:v>0</c:v>
                </c:pt>
                <c:pt idx="1086">
                  <c:v>6</c:v>
                </c:pt>
                <c:pt idx="1087">
                  <c:v>3</c:v>
                </c:pt>
                <c:pt idx="1088">
                  <c:v>6</c:v>
                </c:pt>
                <c:pt idx="1089">
                  <c:v>80</c:v>
                </c:pt>
                <c:pt idx="1090">
                  <c:v>6</c:v>
                </c:pt>
                <c:pt idx="1091">
                  <c:v>0</c:v>
                </c:pt>
                <c:pt idx="1092">
                  <c:v>6</c:v>
                </c:pt>
                <c:pt idx="1093">
                  <c:v>0</c:v>
                </c:pt>
                <c:pt idx="1094">
                  <c:v>0</c:v>
                </c:pt>
                <c:pt idx="1095">
                  <c:v>0</c:v>
                </c:pt>
                <c:pt idx="1096">
                  <c:v>0</c:v>
                </c:pt>
                <c:pt idx="1097">
                  <c:v>6</c:v>
                </c:pt>
                <c:pt idx="1098">
                  <c:v>6</c:v>
                </c:pt>
                <c:pt idx="1099">
                  <c:v>0</c:v>
                </c:pt>
                <c:pt idx="1100">
                  <c:v>1</c:v>
                </c:pt>
                <c:pt idx="1101">
                  <c:v>5</c:v>
                </c:pt>
                <c:pt idx="1102">
                  <c:v>6</c:v>
                </c:pt>
                <c:pt idx="1103">
                  <c:v>0</c:v>
                </c:pt>
                <c:pt idx="1104">
                  <c:v>6</c:v>
                </c:pt>
                <c:pt idx="1105">
                  <c:v>0</c:v>
                </c:pt>
                <c:pt idx="1106">
                  <c:v>6</c:v>
                </c:pt>
                <c:pt idx="1107">
                  <c:v>0</c:v>
                </c:pt>
                <c:pt idx="1108">
                  <c:v>6</c:v>
                </c:pt>
                <c:pt idx="1109">
                  <c:v>0</c:v>
                </c:pt>
                <c:pt idx="1110">
                  <c:v>6</c:v>
                </c:pt>
                <c:pt idx="1111">
                  <c:v>84</c:v>
                </c:pt>
                <c:pt idx="1112">
                  <c:v>0</c:v>
                </c:pt>
                <c:pt idx="1113">
                  <c:v>0</c:v>
                </c:pt>
                <c:pt idx="1114">
                  <c:v>0</c:v>
                </c:pt>
                <c:pt idx="1115">
                  <c:v>0</c:v>
                </c:pt>
                <c:pt idx="1116">
                  <c:v>0</c:v>
                </c:pt>
                <c:pt idx="1117">
                  <c:v>1</c:v>
                </c:pt>
                <c:pt idx="1118">
                  <c:v>0</c:v>
                </c:pt>
                <c:pt idx="1119">
                  <c:v>78</c:v>
                </c:pt>
                <c:pt idx="1120">
                  <c:v>10</c:v>
                </c:pt>
                <c:pt idx="1121">
                  <c:v>126</c:v>
                </c:pt>
                <c:pt idx="1122">
                  <c:v>6</c:v>
                </c:pt>
                <c:pt idx="1123">
                  <c:v>6</c:v>
                </c:pt>
                <c:pt idx="1124">
                  <c:v>0</c:v>
                </c:pt>
                <c:pt idx="1125">
                  <c:v>0</c:v>
                </c:pt>
                <c:pt idx="1126">
                  <c:v>0</c:v>
                </c:pt>
                <c:pt idx="1127">
                  <c:v>6</c:v>
                </c:pt>
                <c:pt idx="1128">
                  <c:v>0</c:v>
                </c:pt>
                <c:pt idx="1129">
                  <c:v>6</c:v>
                </c:pt>
                <c:pt idx="1130">
                  <c:v>0</c:v>
                </c:pt>
                <c:pt idx="1131">
                  <c:v>6</c:v>
                </c:pt>
                <c:pt idx="1132">
                  <c:v>6</c:v>
                </c:pt>
                <c:pt idx="1133">
                  <c:v>6</c:v>
                </c:pt>
                <c:pt idx="1134">
                  <c:v>0</c:v>
                </c:pt>
                <c:pt idx="1135">
                  <c:v>0</c:v>
                </c:pt>
                <c:pt idx="1136">
                  <c:v>0</c:v>
                </c:pt>
                <c:pt idx="1137">
                  <c:v>6</c:v>
                </c:pt>
                <c:pt idx="1138">
                  <c:v>6</c:v>
                </c:pt>
                <c:pt idx="1139">
                  <c:v>0</c:v>
                </c:pt>
                <c:pt idx="1140">
                  <c:v>0</c:v>
                </c:pt>
                <c:pt idx="1141">
                  <c:v>0</c:v>
                </c:pt>
                <c:pt idx="1142">
                  <c:v>0</c:v>
                </c:pt>
                <c:pt idx="1143">
                  <c:v>0</c:v>
                </c:pt>
                <c:pt idx="1144">
                  <c:v>58</c:v>
                </c:pt>
                <c:pt idx="1145">
                  <c:v>0</c:v>
                </c:pt>
                <c:pt idx="1146">
                  <c:v>0</c:v>
                </c:pt>
                <c:pt idx="1147">
                  <c:v>22</c:v>
                </c:pt>
                <c:pt idx="1148">
                  <c:v>6</c:v>
                </c:pt>
                <c:pt idx="1149">
                  <c:v>2</c:v>
                </c:pt>
                <c:pt idx="1150">
                  <c:v>0</c:v>
                </c:pt>
                <c:pt idx="1151">
                  <c:v>6</c:v>
                </c:pt>
                <c:pt idx="1152">
                  <c:v>6</c:v>
                </c:pt>
                <c:pt idx="1153">
                  <c:v>2</c:v>
                </c:pt>
                <c:pt idx="1154">
                  <c:v>0</c:v>
                </c:pt>
                <c:pt idx="1155">
                  <c:v>0</c:v>
                </c:pt>
                <c:pt idx="1156">
                  <c:v>0</c:v>
                </c:pt>
                <c:pt idx="1157">
                  <c:v>0</c:v>
                </c:pt>
                <c:pt idx="1158">
                  <c:v>0</c:v>
                </c:pt>
                <c:pt idx="1159">
                  <c:v>1</c:v>
                </c:pt>
                <c:pt idx="1160">
                  <c:v>0</c:v>
                </c:pt>
                <c:pt idx="1161">
                  <c:v>6</c:v>
                </c:pt>
                <c:pt idx="1162">
                  <c:v>6</c:v>
                </c:pt>
                <c:pt idx="1163">
                  <c:v>0</c:v>
                </c:pt>
                <c:pt idx="1164">
                  <c:v>6</c:v>
                </c:pt>
                <c:pt idx="1165">
                  <c:v>73</c:v>
                </c:pt>
                <c:pt idx="1166">
                  <c:v>0</c:v>
                </c:pt>
                <c:pt idx="1167">
                  <c:v>7</c:v>
                </c:pt>
                <c:pt idx="1168">
                  <c:v>6</c:v>
                </c:pt>
                <c:pt idx="1169">
                  <c:v>6</c:v>
                </c:pt>
                <c:pt idx="1170">
                  <c:v>0</c:v>
                </c:pt>
                <c:pt idx="1171">
                  <c:v>0</c:v>
                </c:pt>
                <c:pt idx="1172">
                  <c:v>2</c:v>
                </c:pt>
                <c:pt idx="1173">
                  <c:v>2</c:v>
                </c:pt>
                <c:pt idx="1174">
                  <c:v>6</c:v>
                </c:pt>
                <c:pt idx="1175">
                  <c:v>0</c:v>
                </c:pt>
                <c:pt idx="1176">
                  <c:v>0</c:v>
                </c:pt>
                <c:pt idx="1177">
                  <c:v>0</c:v>
                </c:pt>
                <c:pt idx="1178">
                  <c:v>0</c:v>
                </c:pt>
                <c:pt idx="1179">
                  <c:v>0</c:v>
                </c:pt>
                <c:pt idx="1180">
                  <c:v>4</c:v>
                </c:pt>
                <c:pt idx="1181">
                  <c:v>0</c:v>
                </c:pt>
                <c:pt idx="1182">
                  <c:v>0</c:v>
                </c:pt>
                <c:pt idx="1183">
                  <c:v>1</c:v>
                </c:pt>
                <c:pt idx="1184">
                  <c:v>0</c:v>
                </c:pt>
                <c:pt idx="1185">
                  <c:v>0</c:v>
                </c:pt>
                <c:pt idx="1186">
                  <c:v>0</c:v>
                </c:pt>
                <c:pt idx="1187">
                  <c:v>0</c:v>
                </c:pt>
                <c:pt idx="1188">
                  <c:v>0</c:v>
                </c:pt>
                <c:pt idx="1189">
                  <c:v>0</c:v>
                </c:pt>
                <c:pt idx="1190">
                  <c:v>0</c:v>
                </c:pt>
                <c:pt idx="1191">
                  <c:v>0</c:v>
                </c:pt>
                <c:pt idx="1192">
                  <c:v>0</c:v>
                </c:pt>
                <c:pt idx="1193">
                  <c:v>0</c:v>
                </c:pt>
                <c:pt idx="1194">
                  <c:v>0</c:v>
                </c:pt>
                <c:pt idx="1195">
                  <c:v>6</c:v>
                </c:pt>
                <c:pt idx="1196">
                  <c:v>7</c:v>
                </c:pt>
                <c:pt idx="1197">
                  <c:v>6</c:v>
                </c:pt>
                <c:pt idx="1198">
                  <c:v>0</c:v>
                </c:pt>
                <c:pt idx="1199">
                  <c:v>77</c:v>
                </c:pt>
                <c:pt idx="1200">
                  <c:v>0</c:v>
                </c:pt>
                <c:pt idx="1201">
                  <c:v>0</c:v>
                </c:pt>
                <c:pt idx="1202">
                  <c:v>0</c:v>
                </c:pt>
                <c:pt idx="1203">
                  <c:v>0</c:v>
                </c:pt>
                <c:pt idx="1204">
                  <c:v>0</c:v>
                </c:pt>
                <c:pt idx="1205">
                  <c:v>0</c:v>
                </c:pt>
                <c:pt idx="1206">
                  <c:v>74</c:v>
                </c:pt>
                <c:pt idx="1207">
                  <c:v>0</c:v>
                </c:pt>
                <c:pt idx="1208">
                  <c:v>0</c:v>
                </c:pt>
                <c:pt idx="1209">
                  <c:v>4</c:v>
                </c:pt>
                <c:pt idx="1210">
                  <c:v>6</c:v>
                </c:pt>
                <c:pt idx="1211">
                  <c:v>2</c:v>
                </c:pt>
                <c:pt idx="1212">
                  <c:v>0</c:v>
                </c:pt>
                <c:pt idx="1213">
                  <c:v>0</c:v>
                </c:pt>
                <c:pt idx="1214">
                  <c:v>0</c:v>
                </c:pt>
                <c:pt idx="1215">
                  <c:v>5</c:v>
                </c:pt>
                <c:pt idx="1216">
                  <c:v>6</c:v>
                </c:pt>
                <c:pt idx="1217">
                  <c:v>6</c:v>
                </c:pt>
                <c:pt idx="1218">
                  <c:v>72</c:v>
                </c:pt>
                <c:pt idx="1219">
                  <c:v>6</c:v>
                </c:pt>
                <c:pt idx="1220">
                  <c:v>0</c:v>
                </c:pt>
                <c:pt idx="1221">
                  <c:v>0</c:v>
                </c:pt>
                <c:pt idx="1222">
                  <c:v>0</c:v>
                </c:pt>
                <c:pt idx="1223">
                  <c:v>18</c:v>
                </c:pt>
              </c:numCache>
            </c:numRef>
          </c:yVal>
          <c:smooth val="0"/>
        </c:ser>
        <c:dLbls>
          <c:showLegendKey val="0"/>
          <c:showVal val="0"/>
          <c:showCatName val="0"/>
          <c:showSerName val="0"/>
          <c:showPercent val="0"/>
          <c:showBubbleSize val="0"/>
        </c:dLbls>
        <c:axId val="249838128"/>
        <c:axId val="249838688"/>
      </c:scatterChart>
      <c:valAx>
        <c:axId val="249838128"/>
        <c:scaling>
          <c:orientation val="minMax"/>
          <c:max val="1300"/>
          <c:min val="0"/>
        </c:scaling>
        <c:delete val="1"/>
        <c:axPos val="b"/>
        <c:majorTickMark val="none"/>
        <c:minorTickMark val="none"/>
        <c:tickLblPos val="nextTo"/>
        <c:crossAx val="249838688"/>
        <c:crosses val="autoZero"/>
        <c:crossBetween val="midCat"/>
      </c:valAx>
      <c:valAx>
        <c:axId val="249838688"/>
        <c:scaling>
          <c:orientation val="minMax"/>
        </c:scaling>
        <c:delete val="0"/>
        <c:axPos val="l"/>
        <c:majorGridlines>
          <c:spPr>
            <a:ln>
              <a:solidFill>
                <a:srgbClr val="FFFFFF"/>
              </a:solidFill>
            </a:ln>
          </c:spPr>
        </c:majorGridlines>
        <c:title>
          <c:tx>
            <c:rich>
              <a:bodyPr/>
              <a:lstStyle/>
              <a:p>
                <a:pPr>
                  <a:defRPr b="0"/>
                </a:pPr>
                <a:r>
                  <a:rPr lang="en-US" b="0"/>
                  <a:t>Days</a:t>
                </a:r>
              </a:p>
            </c:rich>
          </c:tx>
          <c:layout/>
          <c:overlay val="0"/>
        </c:title>
        <c:numFmt formatCode="General" sourceLinked="1"/>
        <c:majorTickMark val="none"/>
        <c:minorTickMark val="none"/>
        <c:tickLblPos val="nextTo"/>
        <c:crossAx val="249838128"/>
        <c:crosses val="autoZero"/>
        <c:crossBetween val="midCat"/>
      </c:valAx>
      <c:spPr>
        <a:ln>
          <a:solidFill>
            <a:schemeClr val="accent3"/>
          </a:solidFill>
        </a:ln>
      </c:spPr>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raf!$J$32</c:f>
              <c:strCache>
                <c:ptCount val="1"/>
                <c:pt idx="0">
                  <c:v>Registered non-user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raf!$K$31:$L$31</c:f>
              <c:strCache>
                <c:ptCount val="2"/>
                <c:pt idx="0">
                  <c:v>RAF users</c:v>
                </c:pt>
                <c:pt idx="1">
                  <c:v>User base</c:v>
                </c:pt>
              </c:strCache>
            </c:strRef>
          </c:cat>
          <c:val>
            <c:numRef>
              <c:f>raf!$K$32:$L$32</c:f>
              <c:numCache>
                <c:formatCode>0%</c:formatCode>
                <c:ptCount val="2"/>
                <c:pt idx="0">
                  <c:v>0.55325749741468455</c:v>
                </c:pt>
                <c:pt idx="1">
                  <c:v>0.60051477577349865</c:v>
                </c:pt>
              </c:numCache>
            </c:numRef>
          </c:val>
        </c:ser>
        <c:ser>
          <c:idx val="1"/>
          <c:order val="1"/>
          <c:tx>
            <c:strRef>
              <c:f>raf!$J$33</c:f>
              <c:strCache>
                <c:ptCount val="1"/>
                <c:pt idx="0">
                  <c:v>Trial users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raf!$K$31:$L$31</c:f>
              <c:strCache>
                <c:ptCount val="2"/>
                <c:pt idx="0">
                  <c:v>RAF users</c:v>
                </c:pt>
                <c:pt idx="1">
                  <c:v>User base</c:v>
                </c:pt>
              </c:strCache>
            </c:strRef>
          </c:cat>
          <c:val>
            <c:numRef>
              <c:f>raf!$K$33:$L$33</c:f>
              <c:numCache>
                <c:formatCode>0%</c:formatCode>
                <c:ptCount val="2"/>
                <c:pt idx="0">
                  <c:v>0.1778697001034126</c:v>
                </c:pt>
                <c:pt idx="1">
                  <c:v>0.1673911263479044</c:v>
                </c:pt>
              </c:numCache>
            </c:numRef>
          </c:val>
        </c:ser>
        <c:ser>
          <c:idx val="2"/>
          <c:order val="2"/>
          <c:tx>
            <c:strRef>
              <c:f>raf!$J$34</c:f>
              <c:strCache>
                <c:ptCount val="1"/>
                <c:pt idx="0">
                  <c:v>Repeat users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raf!$K$31:$L$31</c:f>
              <c:strCache>
                <c:ptCount val="2"/>
                <c:pt idx="0">
                  <c:v>RAF users</c:v>
                </c:pt>
                <c:pt idx="1">
                  <c:v>User base</c:v>
                </c:pt>
              </c:strCache>
            </c:strRef>
          </c:cat>
          <c:val>
            <c:numRef>
              <c:f>raf!$K$34:$L$34</c:f>
              <c:numCache>
                <c:formatCode>0%</c:formatCode>
                <c:ptCount val="2"/>
                <c:pt idx="0">
                  <c:v>0.26887280248190282</c:v>
                </c:pt>
                <c:pt idx="1">
                  <c:v>0.23209409787859694</c:v>
                </c:pt>
              </c:numCache>
            </c:numRef>
          </c:val>
        </c:ser>
        <c:dLbls>
          <c:dLblPos val="ctr"/>
          <c:showLegendKey val="0"/>
          <c:showVal val="1"/>
          <c:showCatName val="0"/>
          <c:showSerName val="0"/>
          <c:showPercent val="0"/>
          <c:showBubbleSize val="0"/>
        </c:dLbls>
        <c:gapWidth val="150"/>
        <c:overlap val="100"/>
        <c:axId val="249842048"/>
        <c:axId val="249842608"/>
      </c:barChart>
      <c:catAx>
        <c:axId val="24984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842608"/>
        <c:crosses val="autoZero"/>
        <c:auto val="1"/>
        <c:lblAlgn val="ctr"/>
        <c:lblOffset val="100"/>
        <c:noMultiLvlLbl val="0"/>
      </c:catAx>
      <c:valAx>
        <c:axId val="249842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98420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tx2"/>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ctr"/>
          <a:r>
            <a:rPr lang="en-GB" sz="2800" dirty="0" smtClean="0">
              <a:solidFill>
                <a:schemeClr val="accent6"/>
              </a:solidFill>
            </a:rPr>
            <a:t>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ctr"/>
          <a:r>
            <a:rPr lang="en-GB" sz="2800" dirty="0" smtClean="0">
              <a:solidFill>
                <a:schemeClr val="accent6"/>
              </a:solidFill>
            </a:rPr>
            <a:t>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ctr"/>
          <a:r>
            <a:rPr lang="en-GB" sz="2800" dirty="0" smtClean="0">
              <a:solidFill>
                <a:schemeClr val="accent6"/>
              </a:solidFill>
            </a:rPr>
            <a:t>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FA3E558D-B0C5-4DBE-B03C-A7F405FF1E6E}" type="presOf" srcId="{1A49D132-B02A-49EA-A1B3-6BF8A59D89A8}" destId="{3CF36396-5B41-449C-BE87-8138B06201B3}"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D7E2B68C-8DA4-4E5C-B98B-7E5D5F99A2D0}" type="presOf" srcId="{BA9D4B68-F560-4412-A99E-C20263A0ACE4}" destId="{9C50EDF7-1E74-478D-A12C-139B1087DACB}" srcOrd="0" destOrd="0" presId="urn:microsoft.com/office/officeart/2005/8/layout/hChevron3"/>
    <dgm:cxn modelId="{1D5E53AC-A38F-4C36-8F8B-2E87B4925BAC}"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874E2297-8ACE-428E-B73B-127FC9A496A9}" type="presOf" srcId="{C17E680E-98B3-4CBD-96AE-ADDDD43FBE1D}" destId="{4FA08FF6-41BD-4D0A-8897-E465A0BFC3D5}" srcOrd="0" destOrd="0" presId="urn:microsoft.com/office/officeart/2005/8/layout/hChevron3"/>
    <dgm:cxn modelId="{A39C521C-B7E6-4B13-8741-D09CB86B9B73}" type="presOf" srcId="{A6B9781E-25BC-4908-9E09-6320700FCD48}" destId="{440DE96D-C55A-4C0B-82EE-3B1F458E8FC8}"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C54BBF65-25C7-47D5-9B35-AB9D849DC3FE}" type="presParOf" srcId="{440DE96D-C55A-4C0B-82EE-3B1F458E8FC8}" destId="{4B9BB764-470B-4334-8BE5-895861C2E1CB}" srcOrd="0" destOrd="0" presId="urn:microsoft.com/office/officeart/2005/8/layout/hChevron3"/>
    <dgm:cxn modelId="{5705E438-D119-4D1C-A76C-6E767CB03153}" type="presParOf" srcId="{440DE96D-C55A-4C0B-82EE-3B1F458E8FC8}" destId="{D6CF611D-D53B-4B04-9F19-B7DC83FAFF5C}" srcOrd="1" destOrd="0" presId="urn:microsoft.com/office/officeart/2005/8/layout/hChevron3"/>
    <dgm:cxn modelId="{2F4A1655-1D78-4B26-AD56-EBF3A6C17C5F}" type="presParOf" srcId="{440DE96D-C55A-4C0B-82EE-3B1F458E8FC8}" destId="{3CF36396-5B41-449C-BE87-8138B06201B3}" srcOrd="2" destOrd="0" presId="urn:microsoft.com/office/officeart/2005/8/layout/hChevron3"/>
    <dgm:cxn modelId="{7B57BE07-1F77-4EAC-9990-BB8F808CE64B}" type="presParOf" srcId="{440DE96D-C55A-4C0B-82EE-3B1F458E8FC8}" destId="{A72A1D9C-E530-453F-ABE2-280F3526C408}" srcOrd="3" destOrd="0" presId="urn:microsoft.com/office/officeart/2005/8/layout/hChevron3"/>
    <dgm:cxn modelId="{9839C234-D03E-4DC9-B7B0-B5667F1EA99C}" type="presParOf" srcId="{440DE96D-C55A-4C0B-82EE-3B1F458E8FC8}" destId="{9C50EDF7-1E74-478D-A12C-139B1087DACB}" srcOrd="4" destOrd="0" presId="urn:microsoft.com/office/officeart/2005/8/layout/hChevron3"/>
    <dgm:cxn modelId="{6F77F952-407B-4B13-89C8-C335404BC50B}" type="presParOf" srcId="{440DE96D-C55A-4C0B-82EE-3B1F458E8FC8}" destId="{F64A3F12-28FA-41DB-9E88-055C07A51436}" srcOrd="5" destOrd="0" presId="urn:microsoft.com/office/officeart/2005/8/layout/hChevron3"/>
    <dgm:cxn modelId="{809AB2DF-DD8F-4909-9C46-89E3B0CD1166}" type="presParOf" srcId="{440DE96D-C55A-4C0B-82EE-3B1F458E8FC8}" destId="{4FA08FF6-41BD-4D0A-8897-E465A0BFC3D5}" srcOrd="6" destOrd="0" presId="urn:microsoft.com/office/officeart/2005/8/layout/hChevron3"/>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B9781E-25BC-4908-9E09-6320700FCD48}" type="doc">
      <dgm:prSet loTypeId="urn:microsoft.com/office/officeart/2005/8/layout/chevron1" loCatId="process" qsTypeId="urn:microsoft.com/office/officeart/2005/8/quickstyle/simple1" qsCatId="simple" csTypeId="urn:microsoft.com/office/officeart/2005/8/colors/accent1_2" csCatId="accent1" phldr="1"/>
      <dgm:spPr/>
    </dgm:pt>
    <dgm:pt modelId="{D27345FC-0324-4634-AB1D-A81AB257130D}">
      <dgm:prSet phldrT="[Text]"/>
      <dgm:spPr>
        <a:solidFill>
          <a:schemeClr val="accent3"/>
        </a:solidFill>
        <a:ln>
          <a:noFill/>
        </a:ln>
      </dgm:spPr>
      <dgm:t>
        <a:bodyPr/>
        <a:lstStyle/>
        <a:p>
          <a:r>
            <a:rPr lang="en-GB" dirty="0" smtClean="0">
              <a:solidFill>
                <a:schemeClr val="accent6"/>
              </a:solidFill>
            </a:rPr>
            <a:t>Unaware</a:t>
          </a:r>
          <a:endParaRPr lang="en-GB" dirty="0">
            <a:solidFill>
              <a:schemeClr val="accent6"/>
            </a:solidFill>
          </a:endParaRPr>
        </a:p>
      </dgm:t>
    </dgm:pt>
    <dgm:pt modelId="{23D19DD9-C641-42CA-AB7F-0CE2D1BD7ACF}" type="parTrans" cxnId="{7F78125B-EF43-4277-ACDC-686A07006A6F}">
      <dgm:prSet/>
      <dgm:spPr/>
      <dgm:t>
        <a:bodyPr/>
        <a:lstStyle/>
        <a:p>
          <a:endParaRPr lang="en-GB">
            <a:solidFill>
              <a:schemeClr val="accent6"/>
            </a:solidFill>
          </a:endParaRPr>
        </a:p>
      </dgm:t>
    </dgm:pt>
    <dgm:pt modelId="{E7BD10AF-752A-43C2-8B08-BD744DB94AEC}" type="sibTrans" cxnId="{7F78125B-EF43-4277-ACDC-686A07006A6F}">
      <dgm:prSet/>
      <dgm:spPr/>
      <dgm:t>
        <a:bodyPr/>
        <a:lstStyle/>
        <a:p>
          <a:endParaRPr lang="en-GB">
            <a:solidFill>
              <a:schemeClr val="accent6"/>
            </a:solidFill>
          </a:endParaRPr>
        </a:p>
      </dgm:t>
    </dgm:pt>
    <dgm:pt modelId="{1A49D132-B02A-49EA-A1B3-6BF8A59D89A8}">
      <dgm:prSet phldrT="[Text]"/>
      <dgm:spPr>
        <a:solidFill>
          <a:schemeClr val="accent3"/>
        </a:solidFill>
        <a:ln>
          <a:noFill/>
        </a:ln>
      </dgm:spPr>
      <dgm:t>
        <a:bodyPr/>
        <a:lstStyle/>
        <a:p>
          <a:r>
            <a:rPr lang="en-GB" dirty="0" smtClean="0">
              <a:solidFill>
                <a:schemeClr val="accent6"/>
              </a:solidFill>
            </a:rPr>
            <a:t>Aware</a:t>
          </a:r>
          <a:endParaRPr lang="en-GB" dirty="0">
            <a:solidFill>
              <a:schemeClr val="accent6"/>
            </a:solidFill>
          </a:endParaRPr>
        </a:p>
      </dgm:t>
    </dgm:pt>
    <dgm:pt modelId="{F6A8CF76-C8CF-4714-9923-293BD892A2F8}" type="parTrans" cxnId="{D5993A04-B110-4226-9EF2-32BBC8FA1715}">
      <dgm:prSet/>
      <dgm:spPr/>
      <dgm:t>
        <a:bodyPr/>
        <a:lstStyle/>
        <a:p>
          <a:endParaRPr lang="en-GB">
            <a:solidFill>
              <a:schemeClr val="accent6"/>
            </a:solidFill>
          </a:endParaRPr>
        </a:p>
      </dgm:t>
    </dgm:pt>
    <dgm:pt modelId="{3D0C780F-B1C3-4668-A5F8-C5BEC3D40A82}" type="sibTrans" cxnId="{D5993A04-B110-4226-9EF2-32BBC8FA1715}">
      <dgm:prSet/>
      <dgm:spPr/>
      <dgm:t>
        <a:bodyPr/>
        <a:lstStyle/>
        <a:p>
          <a:endParaRPr lang="en-GB">
            <a:solidFill>
              <a:schemeClr val="accent6"/>
            </a:solidFill>
          </a:endParaRPr>
        </a:p>
      </dgm:t>
    </dgm:pt>
    <dgm:pt modelId="{BA9D4B68-F560-4412-A99E-C20263A0ACE4}">
      <dgm:prSet phldrT="[Text]"/>
      <dgm:spPr>
        <a:solidFill>
          <a:schemeClr val="accent3"/>
        </a:solidFill>
        <a:ln>
          <a:noFill/>
        </a:ln>
      </dgm:spPr>
      <dgm:t>
        <a:bodyPr/>
        <a:lstStyle/>
        <a:p>
          <a:r>
            <a:rPr lang="en-GB" dirty="0" smtClean="0">
              <a:solidFill>
                <a:schemeClr val="accent6"/>
              </a:solidFill>
            </a:rPr>
            <a:t>Engage</a:t>
          </a:r>
          <a:endParaRPr lang="en-GB" dirty="0">
            <a:solidFill>
              <a:schemeClr val="accent6"/>
            </a:solidFill>
          </a:endParaRPr>
        </a:p>
      </dgm:t>
    </dgm:pt>
    <dgm:pt modelId="{8CC8F6D6-5D71-4D79-AD9B-9278958E82AF}" type="parTrans" cxnId="{D9726182-779A-4D28-AAD6-694B64B67948}">
      <dgm:prSet/>
      <dgm:spPr/>
      <dgm:t>
        <a:bodyPr/>
        <a:lstStyle/>
        <a:p>
          <a:endParaRPr lang="en-GB">
            <a:solidFill>
              <a:schemeClr val="accent6"/>
            </a:solidFill>
          </a:endParaRPr>
        </a:p>
      </dgm:t>
    </dgm:pt>
    <dgm:pt modelId="{D0F92654-AC2F-4757-B111-AEC08B5AB334}" type="sibTrans" cxnId="{D9726182-779A-4D28-AAD6-694B64B67948}">
      <dgm:prSet/>
      <dgm:spPr/>
      <dgm:t>
        <a:bodyPr/>
        <a:lstStyle/>
        <a:p>
          <a:endParaRPr lang="en-GB">
            <a:solidFill>
              <a:schemeClr val="accent6"/>
            </a:solidFill>
          </a:endParaRPr>
        </a:p>
      </dgm:t>
    </dgm:pt>
    <dgm:pt modelId="{C17E680E-98B3-4CBD-96AE-ADDDD43FBE1D}">
      <dgm:prSet/>
      <dgm:spPr>
        <a:solidFill>
          <a:schemeClr val="accent3"/>
        </a:solidFill>
        <a:ln>
          <a:noFill/>
        </a:ln>
      </dgm:spPr>
      <dgm:t>
        <a:bodyPr/>
        <a:lstStyle/>
        <a:p>
          <a:r>
            <a:rPr lang="en-GB" dirty="0" smtClean="0">
              <a:solidFill>
                <a:schemeClr val="accent6"/>
              </a:solidFill>
            </a:rPr>
            <a:t>Adopt</a:t>
          </a:r>
          <a:endParaRPr lang="en-GB" dirty="0">
            <a:solidFill>
              <a:schemeClr val="accent6"/>
            </a:solidFill>
          </a:endParaRPr>
        </a:p>
      </dgm:t>
    </dgm:pt>
    <dgm:pt modelId="{9B5754DD-40F9-4D56-8262-BFF33F328799}" type="parTrans" cxnId="{76375E69-C33E-4803-91C4-2A21A079097A}">
      <dgm:prSet/>
      <dgm:spPr/>
      <dgm:t>
        <a:bodyPr/>
        <a:lstStyle/>
        <a:p>
          <a:endParaRPr lang="en-GB">
            <a:solidFill>
              <a:schemeClr val="accent6"/>
            </a:solidFill>
          </a:endParaRPr>
        </a:p>
      </dgm:t>
    </dgm:pt>
    <dgm:pt modelId="{5457915A-68BC-4B53-B45F-892F2514B5ED}" type="sibTrans" cxnId="{76375E69-C33E-4803-91C4-2A21A079097A}">
      <dgm:prSet/>
      <dgm:spPr/>
      <dgm:t>
        <a:bodyPr/>
        <a:lstStyle/>
        <a:p>
          <a:endParaRPr lang="en-GB">
            <a:solidFill>
              <a:schemeClr val="accent6"/>
            </a:solidFill>
          </a:endParaRPr>
        </a:p>
      </dgm:t>
    </dgm:pt>
    <dgm:pt modelId="{D08FB9D3-F281-45EB-B2AE-6962D1F70346}" type="pres">
      <dgm:prSet presAssocID="{A6B9781E-25BC-4908-9E09-6320700FCD48}" presName="Name0" presStyleCnt="0">
        <dgm:presLayoutVars>
          <dgm:dir/>
          <dgm:animLvl val="lvl"/>
          <dgm:resizeHandles val="exact"/>
        </dgm:presLayoutVars>
      </dgm:prSet>
      <dgm:spPr/>
    </dgm:pt>
    <dgm:pt modelId="{687CA45A-1090-425D-A525-FC278A2D06E2}" type="pres">
      <dgm:prSet presAssocID="{D27345FC-0324-4634-AB1D-A81AB257130D}" presName="parTxOnly" presStyleLbl="node1" presStyleIdx="0" presStyleCnt="4">
        <dgm:presLayoutVars>
          <dgm:chMax val="0"/>
          <dgm:chPref val="0"/>
          <dgm:bulletEnabled val="1"/>
        </dgm:presLayoutVars>
      </dgm:prSet>
      <dgm:spPr/>
      <dgm:t>
        <a:bodyPr/>
        <a:lstStyle/>
        <a:p>
          <a:endParaRPr lang="en-GB"/>
        </a:p>
      </dgm:t>
    </dgm:pt>
    <dgm:pt modelId="{C4820AB9-2D02-489B-9B08-32CC0AF08135}" type="pres">
      <dgm:prSet presAssocID="{E7BD10AF-752A-43C2-8B08-BD744DB94AEC}" presName="parTxOnlySpace" presStyleCnt="0"/>
      <dgm:spPr/>
    </dgm:pt>
    <dgm:pt modelId="{BDFEAA4E-1D90-47C3-807E-CD803647044F}" type="pres">
      <dgm:prSet presAssocID="{1A49D132-B02A-49EA-A1B3-6BF8A59D89A8}" presName="parTxOnly" presStyleLbl="node1" presStyleIdx="1" presStyleCnt="4">
        <dgm:presLayoutVars>
          <dgm:chMax val="0"/>
          <dgm:chPref val="0"/>
          <dgm:bulletEnabled val="1"/>
        </dgm:presLayoutVars>
      </dgm:prSet>
      <dgm:spPr/>
      <dgm:t>
        <a:bodyPr/>
        <a:lstStyle/>
        <a:p>
          <a:endParaRPr lang="en-GB"/>
        </a:p>
      </dgm:t>
    </dgm:pt>
    <dgm:pt modelId="{1923A417-D708-4C6D-8DBE-A41ACCF27364}" type="pres">
      <dgm:prSet presAssocID="{3D0C780F-B1C3-4668-A5F8-C5BEC3D40A82}" presName="parTxOnlySpace" presStyleCnt="0"/>
      <dgm:spPr/>
    </dgm:pt>
    <dgm:pt modelId="{283E9A46-5145-43F6-8E0F-7C1BFC238963}" type="pres">
      <dgm:prSet presAssocID="{BA9D4B68-F560-4412-A99E-C20263A0ACE4}" presName="parTxOnly" presStyleLbl="node1" presStyleIdx="2" presStyleCnt="4">
        <dgm:presLayoutVars>
          <dgm:chMax val="0"/>
          <dgm:chPref val="0"/>
          <dgm:bulletEnabled val="1"/>
        </dgm:presLayoutVars>
      </dgm:prSet>
      <dgm:spPr/>
      <dgm:t>
        <a:bodyPr/>
        <a:lstStyle/>
        <a:p>
          <a:endParaRPr lang="en-GB"/>
        </a:p>
      </dgm:t>
    </dgm:pt>
    <dgm:pt modelId="{3C910D18-E5A6-4F16-8654-5778601F8CF0}" type="pres">
      <dgm:prSet presAssocID="{D0F92654-AC2F-4757-B111-AEC08B5AB334}" presName="parTxOnlySpace" presStyleCnt="0"/>
      <dgm:spPr/>
    </dgm:pt>
    <dgm:pt modelId="{0FC4F7B3-976A-4C5A-BF6C-FE44C12169C0}" type="pres">
      <dgm:prSet presAssocID="{C17E680E-98B3-4CBD-96AE-ADDDD43FBE1D}" presName="parTxOnly" presStyleLbl="node1" presStyleIdx="3" presStyleCnt="4">
        <dgm:presLayoutVars>
          <dgm:chMax val="0"/>
          <dgm:chPref val="0"/>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C1C80C15-2AC8-45FC-BE7C-6C70BAA738B8}" type="presOf" srcId="{C17E680E-98B3-4CBD-96AE-ADDDD43FBE1D}" destId="{0FC4F7B3-976A-4C5A-BF6C-FE44C12169C0}" srcOrd="0" destOrd="0" presId="urn:microsoft.com/office/officeart/2005/8/layout/chevron1"/>
    <dgm:cxn modelId="{76375E69-C33E-4803-91C4-2A21A079097A}" srcId="{A6B9781E-25BC-4908-9E09-6320700FCD48}" destId="{C17E680E-98B3-4CBD-96AE-ADDDD43FBE1D}" srcOrd="3" destOrd="0" parTransId="{9B5754DD-40F9-4D56-8262-BFF33F328799}" sibTransId="{5457915A-68BC-4B53-B45F-892F2514B5ED}"/>
    <dgm:cxn modelId="{F36240D1-255F-441B-B560-E08437A49464}" type="presOf" srcId="{A6B9781E-25BC-4908-9E09-6320700FCD48}" destId="{D08FB9D3-F281-45EB-B2AE-6962D1F70346}" srcOrd="0" destOrd="0" presId="urn:microsoft.com/office/officeart/2005/8/layout/chevron1"/>
    <dgm:cxn modelId="{00DD68A5-4EF3-4A81-8B51-0F9B0B10A8A3}" type="presOf" srcId="{1A49D132-B02A-49EA-A1B3-6BF8A59D89A8}" destId="{BDFEAA4E-1D90-47C3-807E-CD803647044F}" srcOrd="0" destOrd="0" presId="urn:microsoft.com/office/officeart/2005/8/layout/chevron1"/>
    <dgm:cxn modelId="{F09D99C9-4A92-4975-B6E7-E8A1BECE7135}" type="presOf" srcId="{BA9D4B68-F560-4412-A99E-C20263A0ACE4}" destId="{283E9A46-5145-43F6-8E0F-7C1BFC238963}" srcOrd="0" destOrd="0" presId="urn:microsoft.com/office/officeart/2005/8/layout/chevron1"/>
    <dgm:cxn modelId="{D9726182-779A-4D28-AAD6-694B64B67948}" srcId="{A6B9781E-25BC-4908-9E09-6320700FCD48}" destId="{BA9D4B68-F560-4412-A99E-C20263A0ACE4}" srcOrd="2" destOrd="0" parTransId="{8CC8F6D6-5D71-4D79-AD9B-9278958E82AF}" sibTransId="{D0F92654-AC2F-4757-B111-AEC08B5AB334}"/>
    <dgm:cxn modelId="{AB080430-C591-48FA-A5CA-E3E597732E1E}" type="presOf" srcId="{D27345FC-0324-4634-AB1D-A81AB257130D}" destId="{687CA45A-1090-425D-A525-FC278A2D06E2}" srcOrd="0" destOrd="0" presId="urn:microsoft.com/office/officeart/2005/8/layout/chevron1"/>
    <dgm:cxn modelId="{D5993A04-B110-4226-9EF2-32BBC8FA1715}" srcId="{A6B9781E-25BC-4908-9E09-6320700FCD48}" destId="{1A49D132-B02A-49EA-A1B3-6BF8A59D89A8}" srcOrd="1" destOrd="0" parTransId="{F6A8CF76-C8CF-4714-9923-293BD892A2F8}" sibTransId="{3D0C780F-B1C3-4668-A5F8-C5BEC3D40A82}"/>
    <dgm:cxn modelId="{65DECDA1-391E-4A11-8D57-2440F8A9DA8D}" type="presParOf" srcId="{D08FB9D3-F281-45EB-B2AE-6962D1F70346}" destId="{687CA45A-1090-425D-A525-FC278A2D06E2}" srcOrd="0" destOrd="0" presId="urn:microsoft.com/office/officeart/2005/8/layout/chevron1"/>
    <dgm:cxn modelId="{7E061CE2-F25C-4BFC-B4A8-5DD52A06BD67}" type="presParOf" srcId="{D08FB9D3-F281-45EB-B2AE-6962D1F70346}" destId="{C4820AB9-2D02-489B-9B08-32CC0AF08135}" srcOrd="1" destOrd="0" presId="urn:microsoft.com/office/officeart/2005/8/layout/chevron1"/>
    <dgm:cxn modelId="{D0C0907E-C5DF-40EE-AC98-E1963FE10B4C}" type="presParOf" srcId="{D08FB9D3-F281-45EB-B2AE-6962D1F70346}" destId="{BDFEAA4E-1D90-47C3-807E-CD803647044F}" srcOrd="2" destOrd="0" presId="urn:microsoft.com/office/officeart/2005/8/layout/chevron1"/>
    <dgm:cxn modelId="{366748CE-EC78-4D22-92DC-A72D7B02CC07}" type="presParOf" srcId="{D08FB9D3-F281-45EB-B2AE-6962D1F70346}" destId="{1923A417-D708-4C6D-8DBE-A41ACCF27364}" srcOrd="3" destOrd="0" presId="urn:microsoft.com/office/officeart/2005/8/layout/chevron1"/>
    <dgm:cxn modelId="{8E30E437-248E-4986-AB62-39B259533111}" type="presParOf" srcId="{D08FB9D3-F281-45EB-B2AE-6962D1F70346}" destId="{283E9A46-5145-43F6-8E0F-7C1BFC238963}" srcOrd="4" destOrd="0" presId="urn:microsoft.com/office/officeart/2005/8/layout/chevron1"/>
    <dgm:cxn modelId="{025E4AFB-C6EB-4B6D-B419-CF3DF911E3FF}" type="presParOf" srcId="{D08FB9D3-F281-45EB-B2AE-6962D1F70346}" destId="{3C910D18-E5A6-4F16-8654-5778601F8CF0}" srcOrd="5" destOrd="0" presId="urn:microsoft.com/office/officeart/2005/8/layout/chevron1"/>
    <dgm:cxn modelId="{4B7C8F81-001C-4E79-82D3-43220FC8ECFB}" type="presParOf" srcId="{D08FB9D3-F281-45EB-B2AE-6962D1F70346}" destId="{0FC4F7B3-976A-4C5A-BF6C-FE44C12169C0}"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B9781E-25BC-4908-9E09-6320700FCD48}" type="doc">
      <dgm:prSet loTypeId="urn:microsoft.com/office/officeart/2005/8/layout/chevron1" loCatId="process" qsTypeId="urn:microsoft.com/office/officeart/2005/8/quickstyle/simple1" qsCatId="simple" csTypeId="urn:microsoft.com/office/officeart/2005/8/colors/accent1_2" csCatId="accent1" phldr="1"/>
      <dgm:spPr/>
    </dgm:pt>
    <dgm:pt modelId="{D27345FC-0324-4634-AB1D-A81AB257130D}">
      <dgm:prSet phldrT="[Text]"/>
      <dgm:spPr>
        <a:solidFill>
          <a:schemeClr val="accent3"/>
        </a:solidFill>
        <a:ln>
          <a:noFill/>
        </a:ln>
      </dgm:spPr>
      <dgm:t>
        <a:bodyPr/>
        <a:lstStyle/>
        <a:p>
          <a:r>
            <a:rPr lang="en-GB" dirty="0" smtClean="0">
              <a:solidFill>
                <a:schemeClr val="accent6"/>
              </a:solidFill>
            </a:rPr>
            <a:t>Unaware</a:t>
          </a:r>
          <a:endParaRPr lang="en-GB" dirty="0">
            <a:solidFill>
              <a:schemeClr val="accent6"/>
            </a:solidFill>
          </a:endParaRPr>
        </a:p>
      </dgm:t>
    </dgm:pt>
    <dgm:pt modelId="{23D19DD9-C641-42CA-AB7F-0CE2D1BD7ACF}" type="parTrans" cxnId="{7F78125B-EF43-4277-ACDC-686A07006A6F}">
      <dgm:prSet/>
      <dgm:spPr/>
      <dgm:t>
        <a:bodyPr/>
        <a:lstStyle/>
        <a:p>
          <a:endParaRPr lang="en-GB">
            <a:solidFill>
              <a:schemeClr val="accent6"/>
            </a:solidFill>
          </a:endParaRPr>
        </a:p>
      </dgm:t>
    </dgm:pt>
    <dgm:pt modelId="{E7BD10AF-752A-43C2-8B08-BD744DB94AEC}" type="sibTrans" cxnId="{7F78125B-EF43-4277-ACDC-686A07006A6F}">
      <dgm:prSet/>
      <dgm:spPr/>
      <dgm:t>
        <a:bodyPr/>
        <a:lstStyle/>
        <a:p>
          <a:endParaRPr lang="en-GB">
            <a:solidFill>
              <a:schemeClr val="accent6"/>
            </a:solidFill>
          </a:endParaRPr>
        </a:p>
      </dgm:t>
    </dgm:pt>
    <dgm:pt modelId="{1A49D132-B02A-49EA-A1B3-6BF8A59D89A8}">
      <dgm:prSet phldrT="[Text]"/>
      <dgm:spPr>
        <a:solidFill>
          <a:schemeClr val="accent3"/>
        </a:solidFill>
        <a:ln>
          <a:noFill/>
        </a:ln>
      </dgm:spPr>
      <dgm:t>
        <a:bodyPr/>
        <a:lstStyle/>
        <a:p>
          <a:r>
            <a:rPr lang="en-GB" dirty="0" smtClean="0">
              <a:solidFill>
                <a:schemeClr val="accent6"/>
              </a:solidFill>
            </a:rPr>
            <a:t>Aware</a:t>
          </a:r>
          <a:endParaRPr lang="en-GB" dirty="0">
            <a:solidFill>
              <a:schemeClr val="accent6"/>
            </a:solidFill>
          </a:endParaRPr>
        </a:p>
      </dgm:t>
    </dgm:pt>
    <dgm:pt modelId="{F6A8CF76-C8CF-4714-9923-293BD892A2F8}" type="parTrans" cxnId="{D5993A04-B110-4226-9EF2-32BBC8FA1715}">
      <dgm:prSet/>
      <dgm:spPr/>
      <dgm:t>
        <a:bodyPr/>
        <a:lstStyle/>
        <a:p>
          <a:endParaRPr lang="en-GB">
            <a:solidFill>
              <a:schemeClr val="accent6"/>
            </a:solidFill>
          </a:endParaRPr>
        </a:p>
      </dgm:t>
    </dgm:pt>
    <dgm:pt modelId="{3D0C780F-B1C3-4668-A5F8-C5BEC3D40A82}" type="sibTrans" cxnId="{D5993A04-B110-4226-9EF2-32BBC8FA1715}">
      <dgm:prSet/>
      <dgm:spPr/>
      <dgm:t>
        <a:bodyPr/>
        <a:lstStyle/>
        <a:p>
          <a:endParaRPr lang="en-GB">
            <a:solidFill>
              <a:schemeClr val="accent6"/>
            </a:solidFill>
          </a:endParaRPr>
        </a:p>
      </dgm:t>
    </dgm:pt>
    <dgm:pt modelId="{BA9D4B68-F560-4412-A99E-C20263A0ACE4}">
      <dgm:prSet phldrT="[Text]"/>
      <dgm:spPr>
        <a:solidFill>
          <a:schemeClr val="accent3"/>
        </a:solidFill>
        <a:ln>
          <a:noFill/>
        </a:ln>
      </dgm:spPr>
      <dgm:t>
        <a:bodyPr/>
        <a:lstStyle/>
        <a:p>
          <a:r>
            <a:rPr lang="en-GB" dirty="0" smtClean="0">
              <a:solidFill>
                <a:schemeClr val="accent6"/>
              </a:solidFill>
            </a:rPr>
            <a:t>Engage</a:t>
          </a:r>
          <a:endParaRPr lang="en-GB" dirty="0">
            <a:solidFill>
              <a:schemeClr val="accent6"/>
            </a:solidFill>
          </a:endParaRPr>
        </a:p>
      </dgm:t>
    </dgm:pt>
    <dgm:pt modelId="{8CC8F6D6-5D71-4D79-AD9B-9278958E82AF}" type="parTrans" cxnId="{D9726182-779A-4D28-AAD6-694B64B67948}">
      <dgm:prSet/>
      <dgm:spPr/>
      <dgm:t>
        <a:bodyPr/>
        <a:lstStyle/>
        <a:p>
          <a:endParaRPr lang="en-GB">
            <a:solidFill>
              <a:schemeClr val="accent6"/>
            </a:solidFill>
          </a:endParaRPr>
        </a:p>
      </dgm:t>
    </dgm:pt>
    <dgm:pt modelId="{D0F92654-AC2F-4757-B111-AEC08B5AB334}" type="sibTrans" cxnId="{D9726182-779A-4D28-AAD6-694B64B67948}">
      <dgm:prSet/>
      <dgm:spPr/>
      <dgm:t>
        <a:bodyPr/>
        <a:lstStyle/>
        <a:p>
          <a:endParaRPr lang="en-GB">
            <a:solidFill>
              <a:schemeClr val="accent6"/>
            </a:solidFill>
          </a:endParaRPr>
        </a:p>
      </dgm:t>
    </dgm:pt>
    <dgm:pt modelId="{C17E680E-98B3-4CBD-96AE-ADDDD43FBE1D}">
      <dgm:prSet/>
      <dgm:spPr>
        <a:solidFill>
          <a:schemeClr val="accent3"/>
        </a:solidFill>
        <a:ln>
          <a:noFill/>
        </a:ln>
      </dgm:spPr>
      <dgm:t>
        <a:bodyPr/>
        <a:lstStyle/>
        <a:p>
          <a:r>
            <a:rPr lang="en-GB" dirty="0" smtClean="0">
              <a:solidFill>
                <a:schemeClr val="accent6"/>
              </a:solidFill>
            </a:rPr>
            <a:t>Adopt</a:t>
          </a:r>
          <a:endParaRPr lang="en-GB" dirty="0">
            <a:solidFill>
              <a:schemeClr val="accent6"/>
            </a:solidFill>
          </a:endParaRPr>
        </a:p>
      </dgm:t>
    </dgm:pt>
    <dgm:pt modelId="{9B5754DD-40F9-4D56-8262-BFF33F328799}" type="parTrans" cxnId="{76375E69-C33E-4803-91C4-2A21A079097A}">
      <dgm:prSet/>
      <dgm:spPr/>
      <dgm:t>
        <a:bodyPr/>
        <a:lstStyle/>
        <a:p>
          <a:endParaRPr lang="en-GB">
            <a:solidFill>
              <a:schemeClr val="accent6"/>
            </a:solidFill>
          </a:endParaRPr>
        </a:p>
      </dgm:t>
    </dgm:pt>
    <dgm:pt modelId="{5457915A-68BC-4B53-B45F-892F2514B5ED}" type="sibTrans" cxnId="{76375E69-C33E-4803-91C4-2A21A079097A}">
      <dgm:prSet/>
      <dgm:spPr/>
      <dgm:t>
        <a:bodyPr/>
        <a:lstStyle/>
        <a:p>
          <a:endParaRPr lang="en-GB">
            <a:solidFill>
              <a:schemeClr val="accent6"/>
            </a:solidFill>
          </a:endParaRPr>
        </a:p>
      </dgm:t>
    </dgm:pt>
    <dgm:pt modelId="{D08FB9D3-F281-45EB-B2AE-6962D1F70346}" type="pres">
      <dgm:prSet presAssocID="{A6B9781E-25BC-4908-9E09-6320700FCD48}" presName="Name0" presStyleCnt="0">
        <dgm:presLayoutVars>
          <dgm:dir/>
          <dgm:animLvl val="lvl"/>
          <dgm:resizeHandles val="exact"/>
        </dgm:presLayoutVars>
      </dgm:prSet>
      <dgm:spPr/>
    </dgm:pt>
    <dgm:pt modelId="{687CA45A-1090-425D-A525-FC278A2D06E2}" type="pres">
      <dgm:prSet presAssocID="{D27345FC-0324-4634-AB1D-A81AB257130D}" presName="parTxOnly" presStyleLbl="node1" presStyleIdx="0" presStyleCnt="4">
        <dgm:presLayoutVars>
          <dgm:chMax val="0"/>
          <dgm:chPref val="0"/>
          <dgm:bulletEnabled val="1"/>
        </dgm:presLayoutVars>
      </dgm:prSet>
      <dgm:spPr/>
      <dgm:t>
        <a:bodyPr/>
        <a:lstStyle/>
        <a:p>
          <a:endParaRPr lang="en-GB"/>
        </a:p>
      </dgm:t>
    </dgm:pt>
    <dgm:pt modelId="{C4820AB9-2D02-489B-9B08-32CC0AF08135}" type="pres">
      <dgm:prSet presAssocID="{E7BD10AF-752A-43C2-8B08-BD744DB94AEC}" presName="parTxOnlySpace" presStyleCnt="0"/>
      <dgm:spPr/>
    </dgm:pt>
    <dgm:pt modelId="{BDFEAA4E-1D90-47C3-807E-CD803647044F}" type="pres">
      <dgm:prSet presAssocID="{1A49D132-B02A-49EA-A1B3-6BF8A59D89A8}" presName="parTxOnly" presStyleLbl="node1" presStyleIdx="1" presStyleCnt="4">
        <dgm:presLayoutVars>
          <dgm:chMax val="0"/>
          <dgm:chPref val="0"/>
          <dgm:bulletEnabled val="1"/>
        </dgm:presLayoutVars>
      </dgm:prSet>
      <dgm:spPr/>
      <dgm:t>
        <a:bodyPr/>
        <a:lstStyle/>
        <a:p>
          <a:endParaRPr lang="en-GB"/>
        </a:p>
      </dgm:t>
    </dgm:pt>
    <dgm:pt modelId="{1923A417-D708-4C6D-8DBE-A41ACCF27364}" type="pres">
      <dgm:prSet presAssocID="{3D0C780F-B1C3-4668-A5F8-C5BEC3D40A82}" presName="parTxOnlySpace" presStyleCnt="0"/>
      <dgm:spPr/>
    </dgm:pt>
    <dgm:pt modelId="{283E9A46-5145-43F6-8E0F-7C1BFC238963}" type="pres">
      <dgm:prSet presAssocID="{BA9D4B68-F560-4412-A99E-C20263A0ACE4}" presName="parTxOnly" presStyleLbl="node1" presStyleIdx="2" presStyleCnt="4">
        <dgm:presLayoutVars>
          <dgm:chMax val="0"/>
          <dgm:chPref val="0"/>
          <dgm:bulletEnabled val="1"/>
        </dgm:presLayoutVars>
      </dgm:prSet>
      <dgm:spPr/>
      <dgm:t>
        <a:bodyPr/>
        <a:lstStyle/>
        <a:p>
          <a:endParaRPr lang="en-GB"/>
        </a:p>
      </dgm:t>
    </dgm:pt>
    <dgm:pt modelId="{3C910D18-E5A6-4F16-8654-5778601F8CF0}" type="pres">
      <dgm:prSet presAssocID="{D0F92654-AC2F-4757-B111-AEC08B5AB334}" presName="parTxOnlySpace" presStyleCnt="0"/>
      <dgm:spPr/>
    </dgm:pt>
    <dgm:pt modelId="{0FC4F7B3-976A-4C5A-BF6C-FE44C12169C0}" type="pres">
      <dgm:prSet presAssocID="{C17E680E-98B3-4CBD-96AE-ADDDD43FBE1D}" presName="parTxOnly" presStyleLbl="node1" presStyleIdx="3" presStyleCnt="4">
        <dgm:presLayoutVars>
          <dgm:chMax val="0"/>
          <dgm:chPref val="0"/>
          <dgm:bulletEnabled val="1"/>
        </dgm:presLayoutVars>
      </dgm:prSet>
      <dgm:spPr/>
      <dgm:t>
        <a:bodyPr/>
        <a:lstStyle/>
        <a:p>
          <a:endParaRPr lang="en-GB"/>
        </a:p>
      </dgm:t>
    </dgm:pt>
  </dgm:ptLst>
  <dgm:cxnLst>
    <dgm:cxn modelId="{6083A114-5950-4E39-8ACC-E5B514ACB794}" type="presOf" srcId="{A6B9781E-25BC-4908-9E09-6320700FCD48}" destId="{D08FB9D3-F281-45EB-B2AE-6962D1F70346}" srcOrd="0" destOrd="0" presId="urn:microsoft.com/office/officeart/2005/8/layout/chevron1"/>
    <dgm:cxn modelId="{7F78125B-EF43-4277-ACDC-686A07006A6F}" srcId="{A6B9781E-25BC-4908-9E09-6320700FCD48}" destId="{D27345FC-0324-4634-AB1D-A81AB257130D}" srcOrd="0" destOrd="0" parTransId="{23D19DD9-C641-42CA-AB7F-0CE2D1BD7ACF}" sibTransId="{E7BD10AF-752A-43C2-8B08-BD744DB94AEC}"/>
    <dgm:cxn modelId="{EC5CE940-9872-40ED-B7EC-493D7B258446}" type="presOf" srcId="{BA9D4B68-F560-4412-A99E-C20263A0ACE4}" destId="{283E9A46-5145-43F6-8E0F-7C1BFC238963}" srcOrd="0" destOrd="0" presId="urn:microsoft.com/office/officeart/2005/8/layout/chevron1"/>
    <dgm:cxn modelId="{76375E69-C33E-4803-91C4-2A21A079097A}" srcId="{A6B9781E-25BC-4908-9E09-6320700FCD48}" destId="{C17E680E-98B3-4CBD-96AE-ADDDD43FBE1D}" srcOrd="3" destOrd="0" parTransId="{9B5754DD-40F9-4D56-8262-BFF33F328799}" sibTransId="{5457915A-68BC-4B53-B45F-892F2514B5ED}"/>
    <dgm:cxn modelId="{44E92F11-A0B0-4FF2-9BFA-338EF59D3BF6}" type="presOf" srcId="{1A49D132-B02A-49EA-A1B3-6BF8A59D89A8}" destId="{BDFEAA4E-1D90-47C3-807E-CD803647044F}" srcOrd="0" destOrd="0" presId="urn:microsoft.com/office/officeart/2005/8/layout/chevron1"/>
    <dgm:cxn modelId="{6E7E1153-D185-4816-98DC-3E2189E28161}" type="presOf" srcId="{D27345FC-0324-4634-AB1D-A81AB257130D}" destId="{687CA45A-1090-425D-A525-FC278A2D06E2}" srcOrd="0" destOrd="0" presId="urn:microsoft.com/office/officeart/2005/8/layout/chevron1"/>
    <dgm:cxn modelId="{7796B93E-D721-4DE7-A849-30BE69E71459}" type="presOf" srcId="{C17E680E-98B3-4CBD-96AE-ADDDD43FBE1D}" destId="{0FC4F7B3-976A-4C5A-BF6C-FE44C12169C0}" srcOrd="0" destOrd="0" presId="urn:microsoft.com/office/officeart/2005/8/layout/chevron1"/>
    <dgm:cxn modelId="{D9726182-779A-4D28-AAD6-694B64B67948}" srcId="{A6B9781E-25BC-4908-9E09-6320700FCD48}" destId="{BA9D4B68-F560-4412-A99E-C20263A0ACE4}" srcOrd="2" destOrd="0" parTransId="{8CC8F6D6-5D71-4D79-AD9B-9278958E82AF}" sibTransId="{D0F92654-AC2F-4757-B111-AEC08B5AB334}"/>
    <dgm:cxn modelId="{D5993A04-B110-4226-9EF2-32BBC8FA1715}" srcId="{A6B9781E-25BC-4908-9E09-6320700FCD48}" destId="{1A49D132-B02A-49EA-A1B3-6BF8A59D89A8}" srcOrd="1" destOrd="0" parTransId="{F6A8CF76-C8CF-4714-9923-293BD892A2F8}" sibTransId="{3D0C780F-B1C3-4668-A5F8-C5BEC3D40A82}"/>
    <dgm:cxn modelId="{A380AC39-A5F9-4AC5-BC14-E28246BE03A4}" type="presParOf" srcId="{D08FB9D3-F281-45EB-B2AE-6962D1F70346}" destId="{687CA45A-1090-425D-A525-FC278A2D06E2}" srcOrd="0" destOrd="0" presId="urn:microsoft.com/office/officeart/2005/8/layout/chevron1"/>
    <dgm:cxn modelId="{3A8346FF-CFB9-42B8-A908-7F5DBF56B87A}" type="presParOf" srcId="{D08FB9D3-F281-45EB-B2AE-6962D1F70346}" destId="{C4820AB9-2D02-489B-9B08-32CC0AF08135}" srcOrd="1" destOrd="0" presId="urn:microsoft.com/office/officeart/2005/8/layout/chevron1"/>
    <dgm:cxn modelId="{21ED4CF7-5F3F-48D7-BD90-78CB083A1033}" type="presParOf" srcId="{D08FB9D3-F281-45EB-B2AE-6962D1F70346}" destId="{BDFEAA4E-1D90-47C3-807E-CD803647044F}" srcOrd="2" destOrd="0" presId="urn:microsoft.com/office/officeart/2005/8/layout/chevron1"/>
    <dgm:cxn modelId="{CD3E6235-2C7B-4083-A656-4D972D22AACA}" type="presParOf" srcId="{D08FB9D3-F281-45EB-B2AE-6962D1F70346}" destId="{1923A417-D708-4C6D-8DBE-A41ACCF27364}" srcOrd="3" destOrd="0" presId="urn:microsoft.com/office/officeart/2005/8/layout/chevron1"/>
    <dgm:cxn modelId="{D552E275-CDED-4B23-A548-272E6359C36A}" type="presParOf" srcId="{D08FB9D3-F281-45EB-B2AE-6962D1F70346}" destId="{283E9A46-5145-43F6-8E0F-7C1BFC238963}" srcOrd="4" destOrd="0" presId="urn:microsoft.com/office/officeart/2005/8/layout/chevron1"/>
    <dgm:cxn modelId="{C29994A5-F615-42BC-927F-23050E76B287}" type="presParOf" srcId="{D08FB9D3-F281-45EB-B2AE-6962D1F70346}" destId="{3C910D18-E5A6-4F16-8654-5778601F8CF0}" srcOrd="5" destOrd="0" presId="urn:microsoft.com/office/officeart/2005/8/layout/chevron1"/>
    <dgm:cxn modelId="{4E2BD0F7-83A3-4129-8E95-75830CEAA119}" type="presParOf" srcId="{D08FB9D3-F281-45EB-B2AE-6962D1F70346}" destId="{0FC4F7B3-976A-4C5A-BF6C-FE44C12169C0}"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F2DEBFE1-349B-4280-B991-89D1C6BCD077}" type="presOf" srcId="{1A49D132-B02A-49EA-A1B3-6BF8A59D89A8}" destId="{3CF36396-5B41-449C-BE87-8138B06201B3}" srcOrd="0" destOrd="0" presId="urn:microsoft.com/office/officeart/2005/8/layout/hChevron3"/>
    <dgm:cxn modelId="{1D7F91A4-7217-4C55-80FD-B71185037228}" type="presOf" srcId="{D27345FC-0324-4634-AB1D-A81AB257130D}" destId="{4B9BB764-470B-4334-8BE5-895861C2E1CB}" srcOrd="0" destOrd="0" presId="urn:microsoft.com/office/officeart/2005/8/layout/hChevron3"/>
    <dgm:cxn modelId="{505AC59B-5AEA-424A-9914-7B37899267EF}" type="presOf" srcId="{BA9D4B68-F560-4412-A99E-C20263A0ACE4}" destId="{9C50EDF7-1E74-478D-A12C-139B1087DACB}"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B6784009-BD0E-4DCB-89AF-21A2C574FD3F}" type="presOf" srcId="{C17E680E-98B3-4CBD-96AE-ADDDD43FBE1D}" destId="{4FA08FF6-41BD-4D0A-8897-E465A0BFC3D5}" srcOrd="0" destOrd="0" presId="urn:microsoft.com/office/officeart/2005/8/layout/hChevron3"/>
    <dgm:cxn modelId="{564E3349-639D-4DFD-82EB-FF5D58D43C75}" type="presOf" srcId="{A6B9781E-25BC-4908-9E09-6320700FCD48}" destId="{440DE96D-C55A-4C0B-82EE-3B1F458E8FC8}"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D5993A04-B110-4226-9EF2-32BBC8FA1715}" srcId="{A6B9781E-25BC-4908-9E09-6320700FCD48}" destId="{1A49D132-B02A-49EA-A1B3-6BF8A59D89A8}" srcOrd="1" destOrd="0" parTransId="{F6A8CF76-C8CF-4714-9923-293BD892A2F8}" sibTransId="{3D0C780F-B1C3-4668-A5F8-C5BEC3D40A82}"/>
    <dgm:cxn modelId="{1579F474-CE74-4A52-86DB-B894ADDCAD6E}" type="presParOf" srcId="{440DE96D-C55A-4C0B-82EE-3B1F458E8FC8}" destId="{4B9BB764-470B-4334-8BE5-895861C2E1CB}" srcOrd="0" destOrd="0" presId="urn:microsoft.com/office/officeart/2005/8/layout/hChevron3"/>
    <dgm:cxn modelId="{46A40246-04C9-46F2-9BEA-0258D2B13145}" type="presParOf" srcId="{440DE96D-C55A-4C0B-82EE-3B1F458E8FC8}" destId="{D6CF611D-D53B-4B04-9F19-B7DC83FAFF5C}" srcOrd="1" destOrd="0" presId="urn:microsoft.com/office/officeart/2005/8/layout/hChevron3"/>
    <dgm:cxn modelId="{E6840B0E-8199-431D-9FAD-DC2E4375949A}" type="presParOf" srcId="{440DE96D-C55A-4C0B-82EE-3B1F458E8FC8}" destId="{3CF36396-5B41-449C-BE87-8138B06201B3}" srcOrd="2" destOrd="0" presId="urn:microsoft.com/office/officeart/2005/8/layout/hChevron3"/>
    <dgm:cxn modelId="{15CE5EDF-3771-4E84-841C-345FD1B2CF44}" type="presParOf" srcId="{440DE96D-C55A-4C0B-82EE-3B1F458E8FC8}" destId="{A72A1D9C-E530-453F-ABE2-280F3526C408}" srcOrd="3" destOrd="0" presId="urn:microsoft.com/office/officeart/2005/8/layout/hChevron3"/>
    <dgm:cxn modelId="{9EDBF5E8-54F2-4EDB-81F8-DDBEB256A6FA}" type="presParOf" srcId="{440DE96D-C55A-4C0B-82EE-3B1F458E8FC8}" destId="{9C50EDF7-1E74-478D-A12C-139B1087DACB}" srcOrd="4" destOrd="0" presId="urn:microsoft.com/office/officeart/2005/8/layout/hChevron3"/>
    <dgm:cxn modelId="{CD955155-BB03-47A2-945A-27DBBBA058C6}" type="presParOf" srcId="{440DE96D-C55A-4C0B-82EE-3B1F458E8FC8}" destId="{F64A3F12-28FA-41DB-9E88-055C07A51436}" srcOrd="5" destOrd="0" presId="urn:microsoft.com/office/officeart/2005/8/layout/hChevron3"/>
    <dgm:cxn modelId="{408C7DD2-C93E-4C05-94B1-84B7E1345174}"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E3B11CAF-5C07-4962-8965-114D5095ED97}" type="presOf" srcId="{1A49D132-B02A-49EA-A1B3-6BF8A59D89A8}" destId="{3CF36396-5B41-449C-BE87-8138B06201B3}" srcOrd="0" destOrd="0" presId="urn:microsoft.com/office/officeart/2005/8/layout/hChevron3"/>
    <dgm:cxn modelId="{E458A3B9-EF4E-49FD-BFCD-C9BA2EE61C09}" type="presOf" srcId="{A6B9781E-25BC-4908-9E09-6320700FCD48}" destId="{440DE96D-C55A-4C0B-82EE-3B1F458E8FC8}"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EFC9B226-FA70-4448-BFC5-CC0ADBFB675D}" type="presOf" srcId="{D27345FC-0324-4634-AB1D-A81AB257130D}" destId="{4B9BB764-470B-4334-8BE5-895861C2E1CB}" srcOrd="0" destOrd="0" presId="urn:microsoft.com/office/officeart/2005/8/layout/hChevron3"/>
    <dgm:cxn modelId="{A456DA22-D459-4F40-8E4F-2181E3408EAD}" type="presOf" srcId="{BA9D4B68-F560-4412-A99E-C20263A0ACE4}" destId="{9C50EDF7-1E74-478D-A12C-139B1087DACB}" srcOrd="0" destOrd="0" presId="urn:microsoft.com/office/officeart/2005/8/layout/hChevron3"/>
    <dgm:cxn modelId="{DE300D13-407A-41BC-83DE-95527337BACE}" type="presOf" srcId="{C17E680E-98B3-4CBD-96AE-ADDDD43FBE1D}" destId="{4FA08FF6-41BD-4D0A-8897-E465A0BFC3D5}"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13A223DD-7330-4D75-BCC2-658E0A45CF1F}" type="presParOf" srcId="{440DE96D-C55A-4C0B-82EE-3B1F458E8FC8}" destId="{4B9BB764-470B-4334-8BE5-895861C2E1CB}" srcOrd="0" destOrd="0" presId="urn:microsoft.com/office/officeart/2005/8/layout/hChevron3"/>
    <dgm:cxn modelId="{9E76E6A4-6021-4E1E-901D-CF231C9FACCE}" type="presParOf" srcId="{440DE96D-C55A-4C0B-82EE-3B1F458E8FC8}" destId="{D6CF611D-D53B-4B04-9F19-B7DC83FAFF5C}" srcOrd="1" destOrd="0" presId="urn:microsoft.com/office/officeart/2005/8/layout/hChevron3"/>
    <dgm:cxn modelId="{726FC3C9-B274-471C-BFB1-B099E51780A2}" type="presParOf" srcId="{440DE96D-C55A-4C0B-82EE-3B1F458E8FC8}" destId="{3CF36396-5B41-449C-BE87-8138B06201B3}" srcOrd="2" destOrd="0" presId="urn:microsoft.com/office/officeart/2005/8/layout/hChevron3"/>
    <dgm:cxn modelId="{8DFC3BA1-F739-4822-A5D5-50693A125604}" type="presParOf" srcId="{440DE96D-C55A-4C0B-82EE-3B1F458E8FC8}" destId="{A72A1D9C-E530-453F-ABE2-280F3526C408}" srcOrd="3" destOrd="0" presId="urn:microsoft.com/office/officeart/2005/8/layout/hChevron3"/>
    <dgm:cxn modelId="{2D214173-DCDA-4A32-B594-648DEDCCDEE8}" type="presParOf" srcId="{440DE96D-C55A-4C0B-82EE-3B1F458E8FC8}" destId="{9C50EDF7-1E74-478D-A12C-139B1087DACB}" srcOrd="4" destOrd="0" presId="urn:microsoft.com/office/officeart/2005/8/layout/hChevron3"/>
    <dgm:cxn modelId="{488E0250-0A50-4095-BF6A-8643C4200A50}" type="presParOf" srcId="{440DE96D-C55A-4C0B-82EE-3B1F458E8FC8}" destId="{F64A3F12-28FA-41DB-9E88-055C07A51436}" srcOrd="5" destOrd="0" presId="urn:microsoft.com/office/officeart/2005/8/layout/hChevron3"/>
    <dgm:cxn modelId="{80779D11-D61E-4922-B839-96CC7FAC128C}"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tx2"/>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BCAA0FC1-3343-4F6B-AF2D-7BC7A17DAC4A}" type="presOf" srcId="{1A49D132-B02A-49EA-A1B3-6BF8A59D89A8}" destId="{3CF36396-5B41-449C-BE87-8138B06201B3}" srcOrd="0" destOrd="0" presId="urn:microsoft.com/office/officeart/2005/8/layout/hChevron3"/>
    <dgm:cxn modelId="{B1D6593C-DC41-470B-96AF-A829067729EC}" type="presOf" srcId="{BA9D4B68-F560-4412-A99E-C20263A0ACE4}" destId="{9C50EDF7-1E74-478D-A12C-139B1087DACB}" srcOrd="0" destOrd="0" presId="urn:microsoft.com/office/officeart/2005/8/layout/hChevron3"/>
    <dgm:cxn modelId="{E4BCB1FB-6EB0-4C2D-9E83-FCAB97531F6E}" type="presOf" srcId="{A6B9781E-25BC-4908-9E09-6320700FCD48}" destId="{440DE96D-C55A-4C0B-82EE-3B1F458E8FC8}"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C0D39A1C-C34C-4652-9459-5B6D5E104729}" type="presOf" srcId="{D27345FC-0324-4634-AB1D-A81AB257130D}" destId="{4B9BB764-470B-4334-8BE5-895861C2E1CB}" srcOrd="0" destOrd="0" presId="urn:microsoft.com/office/officeart/2005/8/layout/hChevron3"/>
    <dgm:cxn modelId="{26851E5D-3105-4ABD-9B9C-9D060A50A482}" type="presOf" srcId="{C17E680E-98B3-4CBD-96AE-ADDDD43FBE1D}" destId="{4FA08FF6-41BD-4D0A-8897-E465A0BFC3D5}"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883F946E-C31E-49CE-B0DD-465ACF73B247}" type="presParOf" srcId="{440DE96D-C55A-4C0B-82EE-3B1F458E8FC8}" destId="{4B9BB764-470B-4334-8BE5-895861C2E1CB}" srcOrd="0" destOrd="0" presId="urn:microsoft.com/office/officeart/2005/8/layout/hChevron3"/>
    <dgm:cxn modelId="{2415C0B9-6DF3-42BC-9382-EA58E2E73C45}" type="presParOf" srcId="{440DE96D-C55A-4C0B-82EE-3B1F458E8FC8}" destId="{D6CF611D-D53B-4B04-9F19-B7DC83FAFF5C}" srcOrd="1" destOrd="0" presId="urn:microsoft.com/office/officeart/2005/8/layout/hChevron3"/>
    <dgm:cxn modelId="{0774D3EB-889A-4BCC-B49A-105B44726189}" type="presParOf" srcId="{440DE96D-C55A-4C0B-82EE-3B1F458E8FC8}" destId="{3CF36396-5B41-449C-BE87-8138B06201B3}" srcOrd="2" destOrd="0" presId="urn:microsoft.com/office/officeart/2005/8/layout/hChevron3"/>
    <dgm:cxn modelId="{2E864B42-2680-4A11-B6B1-D9730C78E56E}" type="presParOf" srcId="{440DE96D-C55A-4C0B-82EE-3B1F458E8FC8}" destId="{A72A1D9C-E530-453F-ABE2-280F3526C408}" srcOrd="3" destOrd="0" presId="urn:microsoft.com/office/officeart/2005/8/layout/hChevron3"/>
    <dgm:cxn modelId="{2741E10E-DCD8-42DD-B9B6-71A548C77D45}" type="presParOf" srcId="{440DE96D-C55A-4C0B-82EE-3B1F458E8FC8}" destId="{9C50EDF7-1E74-478D-A12C-139B1087DACB}" srcOrd="4" destOrd="0" presId="urn:microsoft.com/office/officeart/2005/8/layout/hChevron3"/>
    <dgm:cxn modelId="{BF851AFF-44FF-4B79-A6ED-EA9E5CBC7149}" type="presParOf" srcId="{440DE96D-C55A-4C0B-82EE-3B1F458E8FC8}" destId="{F64A3F12-28FA-41DB-9E88-055C07A51436}" srcOrd="5" destOrd="0" presId="urn:microsoft.com/office/officeart/2005/8/layout/hChevron3"/>
    <dgm:cxn modelId="{EFE607EF-51D6-40DD-9A60-60BCB884E814}"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tx2"/>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D5993A04-B110-4226-9EF2-32BBC8FA1715}" srcId="{A6B9781E-25BC-4908-9E09-6320700FCD48}" destId="{1A49D132-B02A-49EA-A1B3-6BF8A59D89A8}" srcOrd="1" destOrd="0" parTransId="{F6A8CF76-C8CF-4714-9923-293BD892A2F8}" sibTransId="{3D0C780F-B1C3-4668-A5F8-C5BEC3D40A82}"/>
    <dgm:cxn modelId="{D3C33549-2CDF-4D59-9BA7-FBBFDCECA213}" type="presOf" srcId="{D27345FC-0324-4634-AB1D-A81AB257130D}" destId="{4B9BB764-470B-4334-8BE5-895861C2E1CB}"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0A85C175-2639-46E2-907D-ED660FC757B2}" type="presOf" srcId="{C17E680E-98B3-4CBD-96AE-ADDDD43FBE1D}" destId="{4FA08FF6-41BD-4D0A-8897-E465A0BFC3D5}"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43882308-06D0-4C1D-A001-7D60EF9A739D}" type="presOf" srcId="{BA9D4B68-F560-4412-A99E-C20263A0ACE4}" destId="{9C50EDF7-1E74-478D-A12C-139B1087DACB}"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9A22B4F4-BF06-456D-9590-91D83D921C4E}" type="presOf" srcId="{1A49D132-B02A-49EA-A1B3-6BF8A59D89A8}" destId="{3CF36396-5B41-449C-BE87-8138B06201B3}" srcOrd="0" destOrd="0" presId="urn:microsoft.com/office/officeart/2005/8/layout/hChevron3"/>
    <dgm:cxn modelId="{3B20FECD-374E-4991-9BA2-9916E8DE6A4C}" type="presOf" srcId="{A6B9781E-25BC-4908-9E09-6320700FCD48}" destId="{440DE96D-C55A-4C0B-82EE-3B1F458E8FC8}" srcOrd="0" destOrd="0" presId="urn:microsoft.com/office/officeart/2005/8/layout/hChevron3"/>
    <dgm:cxn modelId="{9597524D-BC9F-4630-8EB9-BC6F7ED6E980}" type="presParOf" srcId="{440DE96D-C55A-4C0B-82EE-3B1F458E8FC8}" destId="{4B9BB764-470B-4334-8BE5-895861C2E1CB}" srcOrd="0" destOrd="0" presId="urn:microsoft.com/office/officeart/2005/8/layout/hChevron3"/>
    <dgm:cxn modelId="{C9B9DC32-2691-4EF0-AB52-C11030636B65}" type="presParOf" srcId="{440DE96D-C55A-4C0B-82EE-3B1F458E8FC8}" destId="{D6CF611D-D53B-4B04-9F19-B7DC83FAFF5C}" srcOrd="1" destOrd="0" presId="urn:microsoft.com/office/officeart/2005/8/layout/hChevron3"/>
    <dgm:cxn modelId="{8FF91E6F-0ACE-4E2D-8856-3A39E8221276}" type="presParOf" srcId="{440DE96D-C55A-4C0B-82EE-3B1F458E8FC8}" destId="{3CF36396-5B41-449C-BE87-8138B06201B3}" srcOrd="2" destOrd="0" presId="urn:microsoft.com/office/officeart/2005/8/layout/hChevron3"/>
    <dgm:cxn modelId="{FF87A3C9-A238-4C1F-B209-AEE1A9E7A403}" type="presParOf" srcId="{440DE96D-C55A-4C0B-82EE-3B1F458E8FC8}" destId="{A72A1D9C-E530-453F-ABE2-280F3526C408}" srcOrd="3" destOrd="0" presId="urn:microsoft.com/office/officeart/2005/8/layout/hChevron3"/>
    <dgm:cxn modelId="{2B86BD97-4312-4E36-B269-0550A7729B60}" type="presParOf" srcId="{440DE96D-C55A-4C0B-82EE-3B1F458E8FC8}" destId="{9C50EDF7-1E74-478D-A12C-139B1087DACB}" srcOrd="4" destOrd="0" presId="urn:microsoft.com/office/officeart/2005/8/layout/hChevron3"/>
    <dgm:cxn modelId="{E812DBE8-6976-462B-95AD-053BC69A9182}" type="presParOf" srcId="{440DE96D-C55A-4C0B-82EE-3B1F458E8FC8}" destId="{F64A3F12-28FA-41DB-9E88-055C07A51436}" srcOrd="5" destOrd="0" presId="urn:microsoft.com/office/officeart/2005/8/layout/hChevron3"/>
    <dgm:cxn modelId="{56083766-5A6B-42F9-B3A5-5C357E34D1BE}"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tx2"/>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D5993A04-B110-4226-9EF2-32BBC8FA1715}" srcId="{A6B9781E-25BC-4908-9E09-6320700FCD48}" destId="{1A49D132-B02A-49EA-A1B3-6BF8A59D89A8}" srcOrd="1" destOrd="0" parTransId="{F6A8CF76-C8CF-4714-9923-293BD892A2F8}" sibTransId="{3D0C780F-B1C3-4668-A5F8-C5BEC3D40A82}"/>
    <dgm:cxn modelId="{2D49C829-4391-471E-A4AC-577C396750A1}" type="presOf" srcId="{D27345FC-0324-4634-AB1D-A81AB257130D}" destId="{4B9BB764-470B-4334-8BE5-895861C2E1CB}"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2D9B63CF-F652-4EAB-9080-97315531F9AA}" type="presOf" srcId="{1A49D132-B02A-49EA-A1B3-6BF8A59D89A8}" destId="{3CF36396-5B41-449C-BE87-8138B06201B3}" srcOrd="0" destOrd="0" presId="urn:microsoft.com/office/officeart/2005/8/layout/hChevron3"/>
    <dgm:cxn modelId="{7825BFDC-1ABF-4A38-8227-F3F7111D4A1E}" type="presOf" srcId="{BA9D4B68-F560-4412-A99E-C20263A0ACE4}" destId="{9C50EDF7-1E74-478D-A12C-139B1087DACB}" srcOrd="0" destOrd="0" presId="urn:microsoft.com/office/officeart/2005/8/layout/hChevron3"/>
    <dgm:cxn modelId="{49BA5FDB-DF3B-44EB-9225-43F2DB77157C}" type="presOf" srcId="{C17E680E-98B3-4CBD-96AE-ADDDD43FBE1D}" destId="{4FA08FF6-41BD-4D0A-8897-E465A0BFC3D5}" srcOrd="0" destOrd="0" presId="urn:microsoft.com/office/officeart/2005/8/layout/hChevron3"/>
    <dgm:cxn modelId="{73330110-FA0C-438B-ABC0-858E2A8D8149}" type="presOf" srcId="{A6B9781E-25BC-4908-9E09-6320700FCD48}" destId="{440DE96D-C55A-4C0B-82EE-3B1F458E8FC8}"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7F78125B-EF43-4277-ACDC-686A07006A6F}" srcId="{A6B9781E-25BC-4908-9E09-6320700FCD48}" destId="{D27345FC-0324-4634-AB1D-A81AB257130D}" srcOrd="0" destOrd="0" parTransId="{23D19DD9-C641-42CA-AB7F-0CE2D1BD7ACF}" sibTransId="{E7BD10AF-752A-43C2-8B08-BD744DB94AEC}"/>
    <dgm:cxn modelId="{1E9D57A8-806C-4735-8DB5-35DCEC05A359}" type="presParOf" srcId="{440DE96D-C55A-4C0B-82EE-3B1F458E8FC8}" destId="{4B9BB764-470B-4334-8BE5-895861C2E1CB}" srcOrd="0" destOrd="0" presId="urn:microsoft.com/office/officeart/2005/8/layout/hChevron3"/>
    <dgm:cxn modelId="{365829B4-8036-4E86-89CF-CD433ECB5811}" type="presParOf" srcId="{440DE96D-C55A-4C0B-82EE-3B1F458E8FC8}" destId="{D6CF611D-D53B-4B04-9F19-B7DC83FAFF5C}" srcOrd="1" destOrd="0" presId="urn:microsoft.com/office/officeart/2005/8/layout/hChevron3"/>
    <dgm:cxn modelId="{B75B7597-1869-44F5-A0F5-F7DA7A35BCE7}" type="presParOf" srcId="{440DE96D-C55A-4C0B-82EE-3B1F458E8FC8}" destId="{3CF36396-5B41-449C-BE87-8138B06201B3}" srcOrd="2" destOrd="0" presId="urn:microsoft.com/office/officeart/2005/8/layout/hChevron3"/>
    <dgm:cxn modelId="{4CEF56F9-7AF7-45A1-96C4-D3E9058AAB32}" type="presParOf" srcId="{440DE96D-C55A-4C0B-82EE-3B1F458E8FC8}" destId="{A72A1D9C-E530-453F-ABE2-280F3526C408}" srcOrd="3" destOrd="0" presId="urn:microsoft.com/office/officeart/2005/8/layout/hChevron3"/>
    <dgm:cxn modelId="{A881A310-77B2-4DFC-877C-72F0127D9B0F}" type="presParOf" srcId="{440DE96D-C55A-4C0B-82EE-3B1F458E8FC8}" destId="{9C50EDF7-1E74-478D-A12C-139B1087DACB}" srcOrd="4" destOrd="0" presId="urn:microsoft.com/office/officeart/2005/8/layout/hChevron3"/>
    <dgm:cxn modelId="{343F9633-4BBA-4199-A517-55075F7F0AFB}" type="presParOf" srcId="{440DE96D-C55A-4C0B-82EE-3B1F458E8FC8}" destId="{F64A3F12-28FA-41DB-9E88-055C07A51436}" srcOrd="5" destOrd="0" presId="urn:microsoft.com/office/officeart/2005/8/layout/hChevron3"/>
    <dgm:cxn modelId="{6772B351-9B85-47CC-A2F8-26D254C2853A}"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tx2"/>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01C9E8D8-B013-46C6-8A38-795766E520E6}" type="presOf" srcId="{A6B9781E-25BC-4908-9E09-6320700FCD48}" destId="{440DE96D-C55A-4C0B-82EE-3B1F458E8FC8}" srcOrd="0" destOrd="0" presId="urn:microsoft.com/office/officeart/2005/8/layout/hChevron3"/>
    <dgm:cxn modelId="{B1CE0C53-9160-409A-8D1C-CC8BED886F82}"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2751EC15-34AA-4D7B-A538-E291B7FD1BAB}" type="presOf" srcId="{C17E680E-98B3-4CBD-96AE-ADDDD43FBE1D}" destId="{4FA08FF6-41BD-4D0A-8897-E465A0BFC3D5}" srcOrd="0" destOrd="0" presId="urn:microsoft.com/office/officeart/2005/8/layout/hChevron3"/>
    <dgm:cxn modelId="{CA805ADE-EAE1-4EAF-B597-B25B887ED057}" type="presOf" srcId="{1A49D132-B02A-49EA-A1B3-6BF8A59D89A8}" destId="{3CF36396-5B41-449C-BE87-8138B06201B3}" srcOrd="0" destOrd="0" presId="urn:microsoft.com/office/officeart/2005/8/layout/hChevron3"/>
    <dgm:cxn modelId="{F30A6B59-F2AD-472A-A52A-C760368DB05D}" type="presOf" srcId="{BA9D4B68-F560-4412-A99E-C20263A0ACE4}" destId="{9C50EDF7-1E74-478D-A12C-139B1087DACB}"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1AE0A282-4B0F-4C5C-A44C-319F56968E5B}" type="presParOf" srcId="{440DE96D-C55A-4C0B-82EE-3B1F458E8FC8}" destId="{4B9BB764-470B-4334-8BE5-895861C2E1CB}" srcOrd="0" destOrd="0" presId="urn:microsoft.com/office/officeart/2005/8/layout/hChevron3"/>
    <dgm:cxn modelId="{5712B47A-8B96-412C-B080-96F287C13E11}" type="presParOf" srcId="{440DE96D-C55A-4C0B-82EE-3B1F458E8FC8}" destId="{D6CF611D-D53B-4B04-9F19-B7DC83FAFF5C}" srcOrd="1" destOrd="0" presId="urn:microsoft.com/office/officeart/2005/8/layout/hChevron3"/>
    <dgm:cxn modelId="{7ED4923F-FA10-43AA-98F6-A6619D8ADEA4}" type="presParOf" srcId="{440DE96D-C55A-4C0B-82EE-3B1F458E8FC8}" destId="{3CF36396-5B41-449C-BE87-8138B06201B3}" srcOrd="2" destOrd="0" presId="urn:microsoft.com/office/officeart/2005/8/layout/hChevron3"/>
    <dgm:cxn modelId="{026D77C5-F2D5-4DAE-A25D-337685BA87F2}" type="presParOf" srcId="{440DE96D-C55A-4C0B-82EE-3B1F458E8FC8}" destId="{A72A1D9C-E530-453F-ABE2-280F3526C408}" srcOrd="3" destOrd="0" presId="urn:microsoft.com/office/officeart/2005/8/layout/hChevron3"/>
    <dgm:cxn modelId="{FE720D74-5A4E-4339-A3DF-3E646FD1F0ED}" type="presParOf" srcId="{440DE96D-C55A-4C0B-82EE-3B1F458E8FC8}" destId="{9C50EDF7-1E74-478D-A12C-139B1087DACB}" srcOrd="4" destOrd="0" presId="urn:microsoft.com/office/officeart/2005/8/layout/hChevron3"/>
    <dgm:cxn modelId="{734A3B59-C600-463B-AC95-983E73A28646}" type="presParOf" srcId="{440DE96D-C55A-4C0B-82EE-3B1F458E8FC8}" destId="{F64A3F12-28FA-41DB-9E88-055C07A51436}" srcOrd="5" destOrd="0" presId="urn:microsoft.com/office/officeart/2005/8/layout/hChevron3"/>
    <dgm:cxn modelId="{CECF9BF9-9699-4E5B-9380-4F318D5D1E6A}"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tx2"/>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D5993A04-B110-4226-9EF2-32BBC8FA1715}" srcId="{A6B9781E-25BC-4908-9E09-6320700FCD48}" destId="{1A49D132-B02A-49EA-A1B3-6BF8A59D89A8}" srcOrd="1" destOrd="0" parTransId="{F6A8CF76-C8CF-4714-9923-293BD892A2F8}" sibTransId="{3D0C780F-B1C3-4668-A5F8-C5BEC3D40A82}"/>
    <dgm:cxn modelId="{247D5D41-251A-4CB8-8161-BBD0CF5867F4}" type="presOf" srcId="{C17E680E-98B3-4CBD-96AE-ADDDD43FBE1D}" destId="{4FA08FF6-41BD-4D0A-8897-E465A0BFC3D5}"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22D16758-CC26-4294-81E5-FC844528FBEA}" type="presOf" srcId="{A6B9781E-25BC-4908-9E09-6320700FCD48}" destId="{440DE96D-C55A-4C0B-82EE-3B1F458E8FC8}" srcOrd="0" destOrd="0" presId="urn:microsoft.com/office/officeart/2005/8/layout/hChevron3"/>
    <dgm:cxn modelId="{C9502F71-79EB-416C-B96F-EFB2AD3C1BC7}" type="presOf" srcId="{1A49D132-B02A-49EA-A1B3-6BF8A59D89A8}" destId="{3CF36396-5B41-449C-BE87-8138B06201B3}"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7F78125B-EF43-4277-ACDC-686A07006A6F}" srcId="{A6B9781E-25BC-4908-9E09-6320700FCD48}" destId="{D27345FC-0324-4634-AB1D-A81AB257130D}" srcOrd="0" destOrd="0" parTransId="{23D19DD9-C641-42CA-AB7F-0CE2D1BD7ACF}" sibTransId="{E7BD10AF-752A-43C2-8B08-BD744DB94AEC}"/>
    <dgm:cxn modelId="{4ED3BC3F-4A7C-42E3-BB29-109E6B2C784B}" type="presOf" srcId="{D27345FC-0324-4634-AB1D-A81AB257130D}" destId="{4B9BB764-470B-4334-8BE5-895861C2E1CB}" srcOrd="0" destOrd="0" presId="urn:microsoft.com/office/officeart/2005/8/layout/hChevron3"/>
    <dgm:cxn modelId="{A0ED1340-84E9-4777-A7AF-F56F682573F5}" type="presOf" srcId="{BA9D4B68-F560-4412-A99E-C20263A0ACE4}" destId="{9C50EDF7-1E74-478D-A12C-139B1087DACB}" srcOrd="0" destOrd="0" presId="urn:microsoft.com/office/officeart/2005/8/layout/hChevron3"/>
    <dgm:cxn modelId="{540F072E-7A31-4471-AA7D-29CF537A1CC5}" type="presParOf" srcId="{440DE96D-C55A-4C0B-82EE-3B1F458E8FC8}" destId="{4B9BB764-470B-4334-8BE5-895861C2E1CB}" srcOrd="0" destOrd="0" presId="urn:microsoft.com/office/officeart/2005/8/layout/hChevron3"/>
    <dgm:cxn modelId="{CC68B209-A1C5-4629-87AF-EBB77932C8A0}" type="presParOf" srcId="{440DE96D-C55A-4C0B-82EE-3B1F458E8FC8}" destId="{D6CF611D-D53B-4B04-9F19-B7DC83FAFF5C}" srcOrd="1" destOrd="0" presId="urn:microsoft.com/office/officeart/2005/8/layout/hChevron3"/>
    <dgm:cxn modelId="{229D0FD1-D4BC-45A5-B40F-A8509949C785}" type="presParOf" srcId="{440DE96D-C55A-4C0B-82EE-3B1F458E8FC8}" destId="{3CF36396-5B41-449C-BE87-8138B06201B3}" srcOrd="2" destOrd="0" presId="urn:microsoft.com/office/officeart/2005/8/layout/hChevron3"/>
    <dgm:cxn modelId="{403B02FE-DA9B-428C-872F-889F73EB45C7}" type="presParOf" srcId="{440DE96D-C55A-4C0B-82EE-3B1F458E8FC8}" destId="{A72A1D9C-E530-453F-ABE2-280F3526C408}" srcOrd="3" destOrd="0" presId="urn:microsoft.com/office/officeart/2005/8/layout/hChevron3"/>
    <dgm:cxn modelId="{18F31CE8-AE19-46C0-9133-047282191D8F}" type="presParOf" srcId="{440DE96D-C55A-4C0B-82EE-3B1F458E8FC8}" destId="{9C50EDF7-1E74-478D-A12C-139B1087DACB}" srcOrd="4" destOrd="0" presId="urn:microsoft.com/office/officeart/2005/8/layout/hChevron3"/>
    <dgm:cxn modelId="{BF8177E7-20E7-4995-83C8-A605983C0001}" type="presParOf" srcId="{440DE96D-C55A-4C0B-82EE-3B1F458E8FC8}" destId="{F64A3F12-28FA-41DB-9E88-055C07A51436}" srcOrd="5" destOrd="0" presId="urn:microsoft.com/office/officeart/2005/8/layout/hChevron3"/>
    <dgm:cxn modelId="{B0459A04-A50C-4ADB-AD2F-9C5C221AD79D}"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F568FF27-6EC3-426F-B509-EEB5AC54DDA3}" type="presOf" srcId="{1A49D132-B02A-49EA-A1B3-6BF8A59D89A8}" destId="{3CF36396-5B41-449C-BE87-8138B06201B3}"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BE1C3869-7821-4FFE-BB13-790B507E144A}" type="presOf" srcId="{C17E680E-98B3-4CBD-96AE-ADDDD43FBE1D}" destId="{4FA08FF6-41BD-4D0A-8897-E465A0BFC3D5}"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247CBFFC-391B-41F3-AE16-1CC5CB9356D4}" type="presOf" srcId="{BA9D4B68-F560-4412-A99E-C20263A0ACE4}" destId="{9C50EDF7-1E74-478D-A12C-139B1087DACB}" srcOrd="0" destOrd="0" presId="urn:microsoft.com/office/officeart/2005/8/layout/hChevron3"/>
    <dgm:cxn modelId="{9489A8D7-6B6F-4F12-8352-598537EA1E5C}"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B535F6C3-B94C-4A8F-9157-3AA7F145AEA9}" type="presOf" srcId="{A6B9781E-25BC-4908-9E09-6320700FCD48}" destId="{440DE96D-C55A-4C0B-82EE-3B1F458E8FC8}"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3BEB8E46-B91C-4A0D-8101-58CA9F42F552}" type="presParOf" srcId="{440DE96D-C55A-4C0B-82EE-3B1F458E8FC8}" destId="{4B9BB764-470B-4334-8BE5-895861C2E1CB}" srcOrd="0" destOrd="0" presId="urn:microsoft.com/office/officeart/2005/8/layout/hChevron3"/>
    <dgm:cxn modelId="{627938EA-7370-4A03-BA4C-5101807B89B3}" type="presParOf" srcId="{440DE96D-C55A-4C0B-82EE-3B1F458E8FC8}" destId="{D6CF611D-D53B-4B04-9F19-B7DC83FAFF5C}" srcOrd="1" destOrd="0" presId="urn:microsoft.com/office/officeart/2005/8/layout/hChevron3"/>
    <dgm:cxn modelId="{345E0B3D-808E-4867-B102-A6F2590DD6ED}" type="presParOf" srcId="{440DE96D-C55A-4C0B-82EE-3B1F458E8FC8}" destId="{3CF36396-5B41-449C-BE87-8138B06201B3}" srcOrd="2" destOrd="0" presId="urn:microsoft.com/office/officeart/2005/8/layout/hChevron3"/>
    <dgm:cxn modelId="{B5B73C86-47CB-471B-AEAF-9E286A3A5E05}" type="presParOf" srcId="{440DE96D-C55A-4C0B-82EE-3B1F458E8FC8}" destId="{A72A1D9C-E530-453F-ABE2-280F3526C408}" srcOrd="3" destOrd="0" presId="urn:microsoft.com/office/officeart/2005/8/layout/hChevron3"/>
    <dgm:cxn modelId="{4DF18399-B4D9-4555-9E38-90BC40FC8D09}" type="presParOf" srcId="{440DE96D-C55A-4C0B-82EE-3B1F458E8FC8}" destId="{9C50EDF7-1E74-478D-A12C-139B1087DACB}" srcOrd="4" destOrd="0" presId="urn:microsoft.com/office/officeart/2005/8/layout/hChevron3"/>
    <dgm:cxn modelId="{D47F8AC4-4663-4583-8C47-CF0E0451632C}" type="presParOf" srcId="{440DE96D-C55A-4C0B-82EE-3B1F458E8FC8}" destId="{F64A3F12-28FA-41DB-9E88-055C07A51436}" srcOrd="5" destOrd="0" presId="urn:microsoft.com/office/officeart/2005/8/layout/hChevron3"/>
    <dgm:cxn modelId="{4CFBC327-1A1E-48A1-9E24-6418332A1628}"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tx2"/>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D5993A04-B110-4226-9EF2-32BBC8FA1715}" srcId="{A6B9781E-25BC-4908-9E09-6320700FCD48}" destId="{1A49D132-B02A-49EA-A1B3-6BF8A59D89A8}" srcOrd="1" destOrd="0" parTransId="{F6A8CF76-C8CF-4714-9923-293BD892A2F8}" sibTransId="{3D0C780F-B1C3-4668-A5F8-C5BEC3D40A82}"/>
    <dgm:cxn modelId="{DE95DA1E-AF56-498B-A2F6-7895DFFA4C4C}" type="presOf" srcId="{BA9D4B68-F560-4412-A99E-C20263A0ACE4}" destId="{9C50EDF7-1E74-478D-A12C-139B1087DACB}"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DE5E5AB5-ABB4-4005-8DBF-8B718F87E002}" type="presOf" srcId="{D27345FC-0324-4634-AB1D-A81AB257130D}" destId="{4B9BB764-470B-4334-8BE5-895861C2E1CB}" srcOrd="0" destOrd="0" presId="urn:microsoft.com/office/officeart/2005/8/layout/hChevron3"/>
    <dgm:cxn modelId="{A4C6FA65-E419-4C0C-B7E5-D32F47335506}" type="presOf" srcId="{A6B9781E-25BC-4908-9E09-6320700FCD48}" destId="{440DE96D-C55A-4C0B-82EE-3B1F458E8FC8}"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7F78125B-EF43-4277-ACDC-686A07006A6F}" srcId="{A6B9781E-25BC-4908-9E09-6320700FCD48}" destId="{D27345FC-0324-4634-AB1D-A81AB257130D}" srcOrd="0" destOrd="0" parTransId="{23D19DD9-C641-42CA-AB7F-0CE2D1BD7ACF}" sibTransId="{E7BD10AF-752A-43C2-8B08-BD744DB94AEC}"/>
    <dgm:cxn modelId="{6AE72248-30B7-44AF-8E68-B47DAEFE3316}" type="presOf" srcId="{C17E680E-98B3-4CBD-96AE-ADDDD43FBE1D}" destId="{4FA08FF6-41BD-4D0A-8897-E465A0BFC3D5}" srcOrd="0" destOrd="0" presId="urn:microsoft.com/office/officeart/2005/8/layout/hChevron3"/>
    <dgm:cxn modelId="{9B6CD519-80F9-454C-A77F-4DE89667860A}" type="presOf" srcId="{1A49D132-B02A-49EA-A1B3-6BF8A59D89A8}" destId="{3CF36396-5B41-449C-BE87-8138B06201B3}" srcOrd="0" destOrd="0" presId="urn:microsoft.com/office/officeart/2005/8/layout/hChevron3"/>
    <dgm:cxn modelId="{F4259EFA-B22F-4023-A897-D7AEAF3A1EB4}" type="presParOf" srcId="{440DE96D-C55A-4C0B-82EE-3B1F458E8FC8}" destId="{4B9BB764-470B-4334-8BE5-895861C2E1CB}" srcOrd="0" destOrd="0" presId="urn:microsoft.com/office/officeart/2005/8/layout/hChevron3"/>
    <dgm:cxn modelId="{C44C575F-0A4B-4CEF-807B-28FD08714BD8}" type="presParOf" srcId="{440DE96D-C55A-4C0B-82EE-3B1F458E8FC8}" destId="{D6CF611D-D53B-4B04-9F19-B7DC83FAFF5C}" srcOrd="1" destOrd="0" presId="urn:microsoft.com/office/officeart/2005/8/layout/hChevron3"/>
    <dgm:cxn modelId="{C428019F-95A0-41A7-A0BF-A692F72A3D94}" type="presParOf" srcId="{440DE96D-C55A-4C0B-82EE-3B1F458E8FC8}" destId="{3CF36396-5B41-449C-BE87-8138B06201B3}" srcOrd="2" destOrd="0" presId="urn:microsoft.com/office/officeart/2005/8/layout/hChevron3"/>
    <dgm:cxn modelId="{1AF77993-7900-445C-ABB4-C20A05A18EC9}" type="presParOf" srcId="{440DE96D-C55A-4C0B-82EE-3B1F458E8FC8}" destId="{A72A1D9C-E530-453F-ABE2-280F3526C408}" srcOrd="3" destOrd="0" presId="urn:microsoft.com/office/officeart/2005/8/layout/hChevron3"/>
    <dgm:cxn modelId="{93DF2629-E449-49B1-B508-ABCFB1275EC6}" type="presParOf" srcId="{440DE96D-C55A-4C0B-82EE-3B1F458E8FC8}" destId="{9C50EDF7-1E74-478D-A12C-139B1087DACB}" srcOrd="4" destOrd="0" presId="urn:microsoft.com/office/officeart/2005/8/layout/hChevron3"/>
    <dgm:cxn modelId="{F916EBF1-934E-4482-ADA7-F81642BDDBB1}" type="presParOf" srcId="{440DE96D-C55A-4C0B-82EE-3B1F458E8FC8}" destId="{F64A3F12-28FA-41DB-9E88-055C07A51436}" srcOrd="5" destOrd="0" presId="urn:microsoft.com/office/officeart/2005/8/layout/hChevron3"/>
    <dgm:cxn modelId="{C95CEAB1-0D8B-421D-BA12-64FC1D0B70E7}"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tx2"/>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18287490-AEE8-41BF-B2FB-4C50A42EFFFA}" type="presOf" srcId="{A6B9781E-25BC-4908-9E09-6320700FCD48}" destId="{440DE96D-C55A-4C0B-82EE-3B1F458E8FC8}"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4D5B73C0-E6C0-43BA-AFDF-385E24B9DFC2}" type="presOf" srcId="{1A49D132-B02A-49EA-A1B3-6BF8A59D89A8}" destId="{3CF36396-5B41-449C-BE87-8138B06201B3}" srcOrd="0" destOrd="0" presId="urn:microsoft.com/office/officeart/2005/8/layout/hChevron3"/>
    <dgm:cxn modelId="{08D0AFC2-D059-44ED-9038-3D2C95E96C8E}"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5E578CD2-C804-4F55-9FDB-DA5364BEE10C}" type="presOf" srcId="{C17E680E-98B3-4CBD-96AE-ADDDD43FBE1D}" destId="{4FA08FF6-41BD-4D0A-8897-E465A0BFC3D5}"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75EC4DEB-2A0F-4864-A36E-E0BCE90239E8}" type="presOf" srcId="{BA9D4B68-F560-4412-A99E-C20263A0ACE4}" destId="{9C50EDF7-1E74-478D-A12C-139B1087DACB}" srcOrd="0" destOrd="0" presId="urn:microsoft.com/office/officeart/2005/8/layout/hChevron3"/>
    <dgm:cxn modelId="{72D8710C-DAA9-40B3-8A78-3A305AEF2E6D}" type="presParOf" srcId="{440DE96D-C55A-4C0B-82EE-3B1F458E8FC8}" destId="{4B9BB764-470B-4334-8BE5-895861C2E1CB}" srcOrd="0" destOrd="0" presId="urn:microsoft.com/office/officeart/2005/8/layout/hChevron3"/>
    <dgm:cxn modelId="{BEAAA686-979D-4CB2-9C08-DFBAE97E8AF7}" type="presParOf" srcId="{440DE96D-C55A-4C0B-82EE-3B1F458E8FC8}" destId="{D6CF611D-D53B-4B04-9F19-B7DC83FAFF5C}" srcOrd="1" destOrd="0" presId="urn:microsoft.com/office/officeart/2005/8/layout/hChevron3"/>
    <dgm:cxn modelId="{A97DD49F-C8C0-45B5-94F8-9A6180DC107E}" type="presParOf" srcId="{440DE96D-C55A-4C0B-82EE-3B1F458E8FC8}" destId="{3CF36396-5B41-449C-BE87-8138B06201B3}" srcOrd="2" destOrd="0" presId="urn:microsoft.com/office/officeart/2005/8/layout/hChevron3"/>
    <dgm:cxn modelId="{14E6EF50-45E5-4D32-BF8A-D5E1B1A9276F}" type="presParOf" srcId="{440DE96D-C55A-4C0B-82EE-3B1F458E8FC8}" destId="{A72A1D9C-E530-453F-ABE2-280F3526C408}" srcOrd="3" destOrd="0" presId="urn:microsoft.com/office/officeart/2005/8/layout/hChevron3"/>
    <dgm:cxn modelId="{4C97DD5D-9F70-41F6-BC95-52A88FE7FE52}" type="presParOf" srcId="{440DE96D-C55A-4C0B-82EE-3B1F458E8FC8}" destId="{9C50EDF7-1E74-478D-A12C-139B1087DACB}" srcOrd="4" destOrd="0" presId="urn:microsoft.com/office/officeart/2005/8/layout/hChevron3"/>
    <dgm:cxn modelId="{1C174FFF-5468-4E18-BE8F-D0343764A567}" type="presParOf" srcId="{440DE96D-C55A-4C0B-82EE-3B1F458E8FC8}" destId="{F64A3F12-28FA-41DB-9E88-055C07A51436}" srcOrd="5" destOrd="0" presId="urn:microsoft.com/office/officeart/2005/8/layout/hChevron3"/>
    <dgm:cxn modelId="{FE80A0A0-FBC7-4D17-A80E-3D89E7EA17A0}"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2A7A0DEF-011B-4413-B80F-A01D77090586}" type="presOf" srcId="{1A49D132-B02A-49EA-A1B3-6BF8A59D89A8}" destId="{3CF36396-5B41-449C-BE87-8138B06201B3}" srcOrd="0" destOrd="0" presId="urn:microsoft.com/office/officeart/2005/8/layout/hChevron3"/>
    <dgm:cxn modelId="{A39DEAC3-D08D-4A99-B467-14945B11337D}" type="presOf" srcId="{BA9D4B68-F560-4412-A99E-C20263A0ACE4}" destId="{9C50EDF7-1E74-478D-A12C-139B1087DACB}" srcOrd="0" destOrd="0" presId="urn:microsoft.com/office/officeart/2005/8/layout/hChevron3"/>
    <dgm:cxn modelId="{134C0425-D980-4267-9646-91B9B340F07B}" type="presOf" srcId="{C17E680E-98B3-4CBD-96AE-ADDDD43FBE1D}" destId="{4FA08FF6-41BD-4D0A-8897-E465A0BFC3D5}"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FDD10EB5-3917-446F-ADE3-15A4342F46EA}" type="presOf" srcId="{A6B9781E-25BC-4908-9E09-6320700FCD48}" destId="{440DE96D-C55A-4C0B-82EE-3B1F458E8FC8}" srcOrd="0" destOrd="0" presId="urn:microsoft.com/office/officeart/2005/8/layout/hChevron3"/>
    <dgm:cxn modelId="{35620AB3-3656-4C17-83B7-5FDD90BC0FCD}"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D5993A04-B110-4226-9EF2-32BBC8FA1715}" srcId="{A6B9781E-25BC-4908-9E09-6320700FCD48}" destId="{1A49D132-B02A-49EA-A1B3-6BF8A59D89A8}" srcOrd="1" destOrd="0" parTransId="{F6A8CF76-C8CF-4714-9923-293BD892A2F8}" sibTransId="{3D0C780F-B1C3-4668-A5F8-C5BEC3D40A82}"/>
    <dgm:cxn modelId="{A29587B8-BC3C-442D-875D-4C36FFF7C48E}" type="presParOf" srcId="{440DE96D-C55A-4C0B-82EE-3B1F458E8FC8}" destId="{4B9BB764-470B-4334-8BE5-895861C2E1CB}" srcOrd="0" destOrd="0" presId="urn:microsoft.com/office/officeart/2005/8/layout/hChevron3"/>
    <dgm:cxn modelId="{4B33CAE8-C45D-4320-A6BD-ED419505FE7F}" type="presParOf" srcId="{440DE96D-C55A-4C0B-82EE-3B1F458E8FC8}" destId="{D6CF611D-D53B-4B04-9F19-B7DC83FAFF5C}" srcOrd="1" destOrd="0" presId="urn:microsoft.com/office/officeart/2005/8/layout/hChevron3"/>
    <dgm:cxn modelId="{FFA5EEF5-DBC8-4C2A-BD6F-17C8BBCE193D}" type="presParOf" srcId="{440DE96D-C55A-4C0B-82EE-3B1F458E8FC8}" destId="{3CF36396-5B41-449C-BE87-8138B06201B3}" srcOrd="2" destOrd="0" presId="urn:microsoft.com/office/officeart/2005/8/layout/hChevron3"/>
    <dgm:cxn modelId="{B0355261-6104-41A4-8791-933A5C6B8820}" type="presParOf" srcId="{440DE96D-C55A-4C0B-82EE-3B1F458E8FC8}" destId="{A72A1D9C-E530-453F-ABE2-280F3526C408}" srcOrd="3" destOrd="0" presId="urn:microsoft.com/office/officeart/2005/8/layout/hChevron3"/>
    <dgm:cxn modelId="{92F6E6A4-25E1-4C75-B933-7AF2E4E3076C}" type="presParOf" srcId="{440DE96D-C55A-4C0B-82EE-3B1F458E8FC8}" destId="{9C50EDF7-1E74-478D-A12C-139B1087DACB}" srcOrd="4" destOrd="0" presId="urn:microsoft.com/office/officeart/2005/8/layout/hChevron3"/>
    <dgm:cxn modelId="{61B0FCE7-3DF3-4905-B900-9C4FC394BCFF}" type="presParOf" srcId="{440DE96D-C55A-4C0B-82EE-3B1F458E8FC8}" destId="{F64A3F12-28FA-41DB-9E88-055C07A51436}" srcOrd="5" destOrd="0" presId="urn:microsoft.com/office/officeart/2005/8/layout/hChevron3"/>
    <dgm:cxn modelId="{29C9DE83-FC10-4080-A5CC-4F1AE5B5189E}"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6CEECC70-698F-40B1-A164-C929746D1B29}" type="presOf" srcId="{1A49D132-B02A-49EA-A1B3-6BF8A59D89A8}" destId="{3CF36396-5B41-449C-BE87-8138B06201B3}" srcOrd="0" destOrd="0" presId="urn:microsoft.com/office/officeart/2005/8/layout/hChevron3"/>
    <dgm:cxn modelId="{CF36225C-618A-43F9-A26D-C5B7CD8A6565}" type="presOf" srcId="{BA9D4B68-F560-4412-A99E-C20263A0ACE4}" destId="{9C50EDF7-1E74-478D-A12C-139B1087DA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57B1F3CB-A41F-42FF-8871-CD722100C5A0}" type="presOf" srcId="{C17E680E-98B3-4CBD-96AE-ADDDD43FBE1D}" destId="{4FA08FF6-41BD-4D0A-8897-E465A0BFC3D5}" srcOrd="0" destOrd="0" presId="urn:microsoft.com/office/officeart/2005/8/layout/hChevron3"/>
    <dgm:cxn modelId="{1A770D0F-0F59-4DC6-9B1F-7B4477C8D690}" type="presOf" srcId="{D27345FC-0324-4634-AB1D-A81AB257130D}" destId="{4B9BB764-470B-4334-8BE5-895861C2E1CB}" srcOrd="0" destOrd="0" presId="urn:microsoft.com/office/officeart/2005/8/layout/hChevron3"/>
    <dgm:cxn modelId="{FBAD96F8-7A16-4561-964A-2BB49D7C91CA}" type="presOf" srcId="{A6B9781E-25BC-4908-9E09-6320700FCD48}" destId="{440DE96D-C55A-4C0B-82EE-3B1F458E8FC8}"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0FAEEA64-7DFD-483F-87F1-E985B59C0FD6}" type="presParOf" srcId="{440DE96D-C55A-4C0B-82EE-3B1F458E8FC8}" destId="{4B9BB764-470B-4334-8BE5-895861C2E1CB}" srcOrd="0" destOrd="0" presId="urn:microsoft.com/office/officeart/2005/8/layout/hChevron3"/>
    <dgm:cxn modelId="{AF9E0B61-50BD-4652-92DB-C07424FA7638}" type="presParOf" srcId="{440DE96D-C55A-4C0B-82EE-3B1F458E8FC8}" destId="{D6CF611D-D53B-4B04-9F19-B7DC83FAFF5C}" srcOrd="1" destOrd="0" presId="urn:microsoft.com/office/officeart/2005/8/layout/hChevron3"/>
    <dgm:cxn modelId="{E3029CE7-7B7D-4F7C-9754-433C37F64A56}" type="presParOf" srcId="{440DE96D-C55A-4C0B-82EE-3B1F458E8FC8}" destId="{3CF36396-5B41-449C-BE87-8138B06201B3}" srcOrd="2" destOrd="0" presId="urn:microsoft.com/office/officeart/2005/8/layout/hChevron3"/>
    <dgm:cxn modelId="{765692CC-DE47-484D-B199-89283D6B6469}" type="presParOf" srcId="{440DE96D-C55A-4C0B-82EE-3B1F458E8FC8}" destId="{A72A1D9C-E530-453F-ABE2-280F3526C408}" srcOrd="3" destOrd="0" presId="urn:microsoft.com/office/officeart/2005/8/layout/hChevron3"/>
    <dgm:cxn modelId="{A7C41F7F-324F-4D87-BE66-3663076C6618}" type="presParOf" srcId="{440DE96D-C55A-4C0B-82EE-3B1F458E8FC8}" destId="{9C50EDF7-1E74-478D-A12C-139B1087DACB}" srcOrd="4" destOrd="0" presId="urn:microsoft.com/office/officeart/2005/8/layout/hChevron3"/>
    <dgm:cxn modelId="{90A42508-393C-4EF5-9D5A-B27B63CD6D77}" type="presParOf" srcId="{440DE96D-C55A-4C0B-82EE-3B1F458E8FC8}" destId="{F64A3F12-28FA-41DB-9E88-055C07A51436}" srcOrd="5" destOrd="0" presId="urn:microsoft.com/office/officeart/2005/8/layout/hChevron3"/>
    <dgm:cxn modelId="{2EDA3067-0158-445C-9629-F9BC0C99F5A9}"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F929B14B-ABB0-4140-8817-8EF892DE42A9}" type="presOf" srcId="{D27345FC-0324-4634-AB1D-A81AB257130D}" destId="{4B9BB764-470B-4334-8BE5-895861C2E1CB}"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D4DB425C-DFEE-4151-B303-63C434BF0003}" type="presOf" srcId="{BA9D4B68-F560-4412-A99E-C20263A0ACE4}" destId="{9C50EDF7-1E74-478D-A12C-139B1087DACB}" srcOrd="0" destOrd="0" presId="urn:microsoft.com/office/officeart/2005/8/layout/hChevron3"/>
    <dgm:cxn modelId="{8242E3F8-DC35-4328-9874-076021844B4B}" type="presOf" srcId="{1A49D132-B02A-49EA-A1B3-6BF8A59D89A8}" destId="{3CF36396-5B41-449C-BE87-8138B06201B3}"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B8D61552-63F0-4468-A630-38A18241AB6C}" type="presOf" srcId="{C17E680E-98B3-4CBD-96AE-ADDDD43FBE1D}" destId="{4FA08FF6-41BD-4D0A-8897-E465A0BFC3D5}"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7F78125B-EF43-4277-ACDC-686A07006A6F}" srcId="{A6B9781E-25BC-4908-9E09-6320700FCD48}" destId="{D27345FC-0324-4634-AB1D-A81AB257130D}" srcOrd="0" destOrd="0" parTransId="{23D19DD9-C641-42CA-AB7F-0CE2D1BD7ACF}" sibTransId="{E7BD10AF-752A-43C2-8B08-BD744DB94AEC}"/>
    <dgm:cxn modelId="{F11360C1-DE7C-4196-ADCC-63E3694B4515}" type="presOf" srcId="{A6B9781E-25BC-4908-9E09-6320700FCD48}" destId="{440DE96D-C55A-4C0B-82EE-3B1F458E8FC8}" srcOrd="0" destOrd="0" presId="urn:microsoft.com/office/officeart/2005/8/layout/hChevron3"/>
    <dgm:cxn modelId="{2F10A2AB-BCB6-46F6-B12B-05728D66B859}" type="presParOf" srcId="{440DE96D-C55A-4C0B-82EE-3B1F458E8FC8}" destId="{4B9BB764-470B-4334-8BE5-895861C2E1CB}" srcOrd="0" destOrd="0" presId="urn:microsoft.com/office/officeart/2005/8/layout/hChevron3"/>
    <dgm:cxn modelId="{AF129E75-3859-45F1-9065-6C1E14C78A2C}" type="presParOf" srcId="{440DE96D-C55A-4C0B-82EE-3B1F458E8FC8}" destId="{D6CF611D-D53B-4B04-9F19-B7DC83FAFF5C}" srcOrd="1" destOrd="0" presId="urn:microsoft.com/office/officeart/2005/8/layout/hChevron3"/>
    <dgm:cxn modelId="{BC3E7B3D-1C96-4F70-AB3B-C98043B11B46}" type="presParOf" srcId="{440DE96D-C55A-4C0B-82EE-3B1F458E8FC8}" destId="{3CF36396-5B41-449C-BE87-8138B06201B3}" srcOrd="2" destOrd="0" presId="urn:microsoft.com/office/officeart/2005/8/layout/hChevron3"/>
    <dgm:cxn modelId="{85C9F122-BE31-4B25-98EC-984CBD4839DF}" type="presParOf" srcId="{440DE96D-C55A-4C0B-82EE-3B1F458E8FC8}" destId="{A72A1D9C-E530-453F-ABE2-280F3526C408}" srcOrd="3" destOrd="0" presId="urn:microsoft.com/office/officeart/2005/8/layout/hChevron3"/>
    <dgm:cxn modelId="{8D489328-3352-4F32-A94A-A6CEB2428291}" type="presParOf" srcId="{440DE96D-C55A-4C0B-82EE-3B1F458E8FC8}" destId="{9C50EDF7-1E74-478D-A12C-139B1087DACB}" srcOrd="4" destOrd="0" presId="urn:microsoft.com/office/officeart/2005/8/layout/hChevron3"/>
    <dgm:cxn modelId="{81227E83-B83F-4500-9429-F59CD97F7DAB}" type="presParOf" srcId="{440DE96D-C55A-4C0B-82EE-3B1F458E8FC8}" destId="{F64A3F12-28FA-41DB-9E88-055C07A51436}" srcOrd="5" destOrd="0" presId="urn:microsoft.com/office/officeart/2005/8/layout/hChevron3"/>
    <dgm:cxn modelId="{1E40A8DF-ED0B-4ABA-89F3-B7744A76E0D5}"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A04B810E-A3BC-44D9-B6E0-081269D822B2}" type="presOf" srcId="{A6B9781E-25BC-4908-9E09-6320700FCD48}" destId="{440DE96D-C55A-4C0B-82EE-3B1F458E8FC8}" srcOrd="0" destOrd="0" presId="urn:microsoft.com/office/officeart/2005/8/layout/hChevron3"/>
    <dgm:cxn modelId="{3BD0D972-43A5-45E0-B3D7-1725F57A55A5}" type="presOf" srcId="{BA9D4B68-F560-4412-A99E-C20263A0ACE4}" destId="{9C50EDF7-1E74-478D-A12C-139B1087DACB}" srcOrd="0" destOrd="0" presId="urn:microsoft.com/office/officeart/2005/8/layout/hChevron3"/>
    <dgm:cxn modelId="{74D0302D-CD4C-4167-BDBF-28017A607925}" type="presOf" srcId="{D27345FC-0324-4634-AB1D-A81AB257130D}" destId="{4B9BB764-470B-4334-8BE5-895861C2E1CB}" srcOrd="0" destOrd="0" presId="urn:microsoft.com/office/officeart/2005/8/layout/hChevron3"/>
    <dgm:cxn modelId="{B9592701-E494-4B44-834E-9BC26AF38861}" type="presOf" srcId="{1A49D132-B02A-49EA-A1B3-6BF8A59D89A8}" destId="{3CF36396-5B41-449C-BE87-8138B06201B3}"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C95ED1D1-780D-49A2-8973-23ACDEAA4326}" type="presOf" srcId="{C17E680E-98B3-4CBD-96AE-ADDDD43FBE1D}" destId="{4FA08FF6-41BD-4D0A-8897-E465A0BFC3D5}"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C962400E-55BE-4615-9173-CCF30B917F11}" type="presParOf" srcId="{440DE96D-C55A-4C0B-82EE-3B1F458E8FC8}" destId="{4B9BB764-470B-4334-8BE5-895861C2E1CB}" srcOrd="0" destOrd="0" presId="urn:microsoft.com/office/officeart/2005/8/layout/hChevron3"/>
    <dgm:cxn modelId="{E96A6011-97EB-4689-8984-E4C0A4D9D70D}" type="presParOf" srcId="{440DE96D-C55A-4C0B-82EE-3B1F458E8FC8}" destId="{D6CF611D-D53B-4B04-9F19-B7DC83FAFF5C}" srcOrd="1" destOrd="0" presId="urn:microsoft.com/office/officeart/2005/8/layout/hChevron3"/>
    <dgm:cxn modelId="{B632CBFD-E4BF-4388-938D-DDCCE770546E}" type="presParOf" srcId="{440DE96D-C55A-4C0B-82EE-3B1F458E8FC8}" destId="{3CF36396-5B41-449C-BE87-8138B06201B3}" srcOrd="2" destOrd="0" presId="urn:microsoft.com/office/officeart/2005/8/layout/hChevron3"/>
    <dgm:cxn modelId="{CC0553EF-D71A-439C-939C-DF6798D34A74}" type="presParOf" srcId="{440DE96D-C55A-4C0B-82EE-3B1F458E8FC8}" destId="{A72A1D9C-E530-453F-ABE2-280F3526C408}" srcOrd="3" destOrd="0" presId="urn:microsoft.com/office/officeart/2005/8/layout/hChevron3"/>
    <dgm:cxn modelId="{1AC26F8B-12AB-4F6C-9F43-B90A73A629CC}" type="presParOf" srcId="{440DE96D-C55A-4C0B-82EE-3B1F458E8FC8}" destId="{9C50EDF7-1E74-478D-A12C-139B1087DACB}" srcOrd="4" destOrd="0" presId="urn:microsoft.com/office/officeart/2005/8/layout/hChevron3"/>
    <dgm:cxn modelId="{0C49A216-9FC2-45CD-A1FB-8C37F7A07A4F}" type="presParOf" srcId="{440DE96D-C55A-4C0B-82EE-3B1F458E8FC8}" destId="{F64A3F12-28FA-41DB-9E88-055C07A51436}" srcOrd="5" destOrd="0" presId="urn:microsoft.com/office/officeart/2005/8/layout/hChevron3"/>
    <dgm:cxn modelId="{6C092729-F5C2-4CA1-B17B-DF682C6B5FB4}"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D97138C4-FDEA-470D-8C2A-16A22069EB65}" type="presOf" srcId="{BA9D4B68-F560-4412-A99E-C20263A0ACE4}" destId="{9C50EDF7-1E74-478D-A12C-139B1087DACB}"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4F3FBE09-90DD-40AF-ADEC-B7933E2D7950}" type="presOf" srcId="{C17E680E-98B3-4CBD-96AE-ADDDD43FBE1D}" destId="{4FA08FF6-41BD-4D0A-8897-E465A0BFC3D5}" srcOrd="0" destOrd="0" presId="urn:microsoft.com/office/officeart/2005/8/layout/hChevron3"/>
    <dgm:cxn modelId="{8D4B8839-F8CA-4632-819C-23AC9D279766}" type="presOf" srcId="{1A49D132-B02A-49EA-A1B3-6BF8A59D89A8}" destId="{3CF36396-5B41-449C-BE87-8138B06201B3}" srcOrd="0" destOrd="0" presId="urn:microsoft.com/office/officeart/2005/8/layout/hChevron3"/>
    <dgm:cxn modelId="{EE0A4BFB-AB5C-47BD-B82A-7275BD32DF0D}" type="presOf" srcId="{A6B9781E-25BC-4908-9E09-6320700FCD48}" destId="{440DE96D-C55A-4C0B-82EE-3B1F458E8FC8}" srcOrd="0" destOrd="0" presId="urn:microsoft.com/office/officeart/2005/8/layout/hChevron3"/>
    <dgm:cxn modelId="{0B999AFC-7308-444F-80ED-B93B8499F478}"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D5993A04-B110-4226-9EF2-32BBC8FA1715}" srcId="{A6B9781E-25BC-4908-9E09-6320700FCD48}" destId="{1A49D132-B02A-49EA-A1B3-6BF8A59D89A8}" srcOrd="1" destOrd="0" parTransId="{F6A8CF76-C8CF-4714-9923-293BD892A2F8}" sibTransId="{3D0C780F-B1C3-4668-A5F8-C5BEC3D40A82}"/>
    <dgm:cxn modelId="{3E4DE8FF-16CD-46CE-B805-BF8E02E4D61A}" type="presParOf" srcId="{440DE96D-C55A-4C0B-82EE-3B1F458E8FC8}" destId="{4B9BB764-470B-4334-8BE5-895861C2E1CB}" srcOrd="0" destOrd="0" presId="urn:microsoft.com/office/officeart/2005/8/layout/hChevron3"/>
    <dgm:cxn modelId="{03068AA5-DA97-4BD3-B431-0A4BD423D9A2}" type="presParOf" srcId="{440DE96D-C55A-4C0B-82EE-3B1F458E8FC8}" destId="{D6CF611D-D53B-4B04-9F19-B7DC83FAFF5C}" srcOrd="1" destOrd="0" presId="urn:microsoft.com/office/officeart/2005/8/layout/hChevron3"/>
    <dgm:cxn modelId="{78AB2E52-7128-4055-BC1A-4703A7589BA9}" type="presParOf" srcId="{440DE96D-C55A-4C0B-82EE-3B1F458E8FC8}" destId="{3CF36396-5B41-449C-BE87-8138B06201B3}" srcOrd="2" destOrd="0" presId="urn:microsoft.com/office/officeart/2005/8/layout/hChevron3"/>
    <dgm:cxn modelId="{4DB1F21E-0143-4884-A75E-3F06EF71384F}" type="presParOf" srcId="{440DE96D-C55A-4C0B-82EE-3B1F458E8FC8}" destId="{A72A1D9C-E530-453F-ABE2-280F3526C408}" srcOrd="3" destOrd="0" presId="urn:microsoft.com/office/officeart/2005/8/layout/hChevron3"/>
    <dgm:cxn modelId="{6A03C7A7-01A2-43A2-8671-E95F656EE5FC}" type="presParOf" srcId="{440DE96D-C55A-4C0B-82EE-3B1F458E8FC8}" destId="{9C50EDF7-1E74-478D-A12C-139B1087DACB}" srcOrd="4" destOrd="0" presId="urn:microsoft.com/office/officeart/2005/8/layout/hChevron3"/>
    <dgm:cxn modelId="{7198A152-3D55-45AF-B61A-63AACF6F2F74}" type="presParOf" srcId="{440DE96D-C55A-4C0B-82EE-3B1F458E8FC8}" destId="{F64A3F12-28FA-41DB-9E88-055C07A51436}" srcOrd="5" destOrd="0" presId="urn:microsoft.com/office/officeart/2005/8/layout/hChevron3"/>
    <dgm:cxn modelId="{07DAEE2D-E91D-490B-936C-9D98E2B923B0}" type="presParOf" srcId="{440DE96D-C55A-4C0B-82EE-3B1F458E8FC8}" destId="{4FA08FF6-41BD-4D0A-8897-E465A0BFC3D5}" srcOrd="6"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6B9781E-25BC-4908-9E09-6320700FCD48}" type="doc">
      <dgm:prSet loTypeId="urn:microsoft.com/office/officeart/2005/8/layout/chevron1" loCatId="process" qsTypeId="urn:microsoft.com/office/officeart/2005/8/quickstyle/simple1" qsCatId="simple" csTypeId="urn:microsoft.com/office/officeart/2005/8/colors/accent1_2" csCatId="accent1" phldr="1"/>
      <dgm:spPr/>
    </dgm:pt>
    <dgm:pt modelId="{D27345FC-0324-4634-AB1D-A81AB257130D}">
      <dgm:prSet phldrT="[Text]"/>
      <dgm:spPr>
        <a:solidFill>
          <a:schemeClr val="accent3"/>
        </a:solidFill>
        <a:ln>
          <a:noFill/>
        </a:ln>
      </dgm:spPr>
      <dgm:t>
        <a:bodyPr/>
        <a:lstStyle/>
        <a:p>
          <a:r>
            <a:rPr lang="en-GB" dirty="0" smtClean="0">
              <a:solidFill>
                <a:schemeClr val="accent6"/>
              </a:solidFill>
            </a:rPr>
            <a:t>Unaware</a:t>
          </a:r>
          <a:endParaRPr lang="en-GB" dirty="0">
            <a:solidFill>
              <a:schemeClr val="accent6"/>
            </a:solidFill>
          </a:endParaRPr>
        </a:p>
      </dgm:t>
    </dgm:pt>
    <dgm:pt modelId="{23D19DD9-C641-42CA-AB7F-0CE2D1BD7ACF}" type="parTrans" cxnId="{7F78125B-EF43-4277-ACDC-686A07006A6F}">
      <dgm:prSet/>
      <dgm:spPr/>
      <dgm:t>
        <a:bodyPr/>
        <a:lstStyle/>
        <a:p>
          <a:endParaRPr lang="en-GB">
            <a:solidFill>
              <a:schemeClr val="accent6"/>
            </a:solidFill>
          </a:endParaRPr>
        </a:p>
      </dgm:t>
    </dgm:pt>
    <dgm:pt modelId="{E7BD10AF-752A-43C2-8B08-BD744DB94AEC}" type="sibTrans" cxnId="{7F78125B-EF43-4277-ACDC-686A07006A6F}">
      <dgm:prSet/>
      <dgm:spPr/>
      <dgm:t>
        <a:bodyPr/>
        <a:lstStyle/>
        <a:p>
          <a:endParaRPr lang="en-GB">
            <a:solidFill>
              <a:schemeClr val="accent6"/>
            </a:solidFill>
          </a:endParaRPr>
        </a:p>
      </dgm:t>
    </dgm:pt>
    <dgm:pt modelId="{1A49D132-B02A-49EA-A1B3-6BF8A59D89A8}">
      <dgm:prSet phldrT="[Text]"/>
      <dgm:spPr>
        <a:solidFill>
          <a:schemeClr val="accent3"/>
        </a:solidFill>
        <a:ln>
          <a:noFill/>
        </a:ln>
      </dgm:spPr>
      <dgm:t>
        <a:bodyPr/>
        <a:lstStyle/>
        <a:p>
          <a:r>
            <a:rPr lang="en-GB" dirty="0" smtClean="0">
              <a:solidFill>
                <a:schemeClr val="accent6"/>
              </a:solidFill>
            </a:rPr>
            <a:t>Aware</a:t>
          </a:r>
          <a:endParaRPr lang="en-GB" dirty="0">
            <a:solidFill>
              <a:schemeClr val="accent6"/>
            </a:solidFill>
          </a:endParaRPr>
        </a:p>
      </dgm:t>
    </dgm:pt>
    <dgm:pt modelId="{F6A8CF76-C8CF-4714-9923-293BD892A2F8}" type="parTrans" cxnId="{D5993A04-B110-4226-9EF2-32BBC8FA1715}">
      <dgm:prSet/>
      <dgm:spPr/>
      <dgm:t>
        <a:bodyPr/>
        <a:lstStyle/>
        <a:p>
          <a:endParaRPr lang="en-GB">
            <a:solidFill>
              <a:schemeClr val="accent6"/>
            </a:solidFill>
          </a:endParaRPr>
        </a:p>
      </dgm:t>
    </dgm:pt>
    <dgm:pt modelId="{3D0C780F-B1C3-4668-A5F8-C5BEC3D40A82}" type="sibTrans" cxnId="{D5993A04-B110-4226-9EF2-32BBC8FA1715}">
      <dgm:prSet/>
      <dgm:spPr/>
      <dgm:t>
        <a:bodyPr/>
        <a:lstStyle/>
        <a:p>
          <a:endParaRPr lang="en-GB">
            <a:solidFill>
              <a:schemeClr val="accent6"/>
            </a:solidFill>
          </a:endParaRPr>
        </a:p>
      </dgm:t>
    </dgm:pt>
    <dgm:pt modelId="{BA9D4B68-F560-4412-A99E-C20263A0ACE4}">
      <dgm:prSet phldrT="[Text]"/>
      <dgm:spPr>
        <a:solidFill>
          <a:schemeClr val="accent3"/>
        </a:solidFill>
        <a:ln>
          <a:noFill/>
        </a:ln>
      </dgm:spPr>
      <dgm:t>
        <a:bodyPr/>
        <a:lstStyle/>
        <a:p>
          <a:r>
            <a:rPr lang="en-GB" dirty="0" smtClean="0">
              <a:solidFill>
                <a:schemeClr val="accent6"/>
              </a:solidFill>
            </a:rPr>
            <a:t>Engage</a:t>
          </a:r>
          <a:endParaRPr lang="en-GB" dirty="0">
            <a:solidFill>
              <a:schemeClr val="accent6"/>
            </a:solidFill>
          </a:endParaRPr>
        </a:p>
      </dgm:t>
    </dgm:pt>
    <dgm:pt modelId="{8CC8F6D6-5D71-4D79-AD9B-9278958E82AF}" type="parTrans" cxnId="{D9726182-779A-4D28-AAD6-694B64B67948}">
      <dgm:prSet/>
      <dgm:spPr/>
      <dgm:t>
        <a:bodyPr/>
        <a:lstStyle/>
        <a:p>
          <a:endParaRPr lang="en-GB">
            <a:solidFill>
              <a:schemeClr val="accent6"/>
            </a:solidFill>
          </a:endParaRPr>
        </a:p>
      </dgm:t>
    </dgm:pt>
    <dgm:pt modelId="{D0F92654-AC2F-4757-B111-AEC08B5AB334}" type="sibTrans" cxnId="{D9726182-779A-4D28-AAD6-694B64B67948}">
      <dgm:prSet/>
      <dgm:spPr/>
      <dgm:t>
        <a:bodyPr/>
        <a:lstStyle/>
        <a:p>
          <a:endParaRPr lang="en-GB">
            <a:solidFill>
              <a:schemeClr val="accent6"/>
            </a:solidFill>
          </a:endParaRPr>
        </a:p>
      </dgm:t>
    </dgm:pt>
    <dgm:pt modelId="{C17E680E-98B3-4CBD-96AE-ADDDD43FBE1D}">
      <dgm:prSet/>
      <dgm:spPr>
        <a:solidFill>
          <a:schemeClr val="accent3"/>
        </a:solidFill>
        <a:ln>
          <a:noFill/>
        </a:ln>
      </dgm:spPr>
      <dgm:t>
        <a:bodyPr/>
        <a:lstStyle/>
        <a:p>
          <a:r>
            <a:rPr lang="en-GB" dirty="0" smtClean="0">
              <a:solidFill>
                <a:schemeClr val="accent6"/>
              </a:solidFill>
            </a:rPr>
            <a:t>Adopt</a:t>
          </a:r>
          <a:endParaRPr lang="en-GB" dirty="0">
            <a:solidFill>
              <a:schemeClr val="accent6"/>
            </a:solidFill>
          </a:endParaRPr>
        </a:p>
      </dgm:t>
    </dgm:pt>
    <dgm:pt modelId="{9B5754DD-40F9-4D56-8262-BFF33F328799}" type="parTrans" cxnId="{76375E69-C33E-4803-91C4-2A21A079097A}">
      <dgm:prSet/>
      <dgm:spPr/>
      <dgm:t>
        <a:bodyPr/>
        <a:lstStyle/>
        <a:p>
          <a:endParaRPr lang="en-GB">
            <a:solidFill>
              <a:schemeClr val="accent6"/>
            </a:solidFill>
          </a:endParaRPr>
        </a:p>
      </dgm:t>
    </dgm:pt>
    <dgm:pt modelId="{5457915A-68BC-4B53-B45F-892F2514B5ED}" type="sibTrans" cxnId="{76375E69-C33E-4803-91C4-2A21A079097A}">
      <dgm:prSet/>
      <dgm:spPr/>
      <dgm:t>
        <a:bodyPr/>
        <a:lstStyle/>
        <a:p>
          <a:endParaRPr lang="en-GB">
            <a:solidFill>
              <a:schemeClr val="accent6"/>
            </a:solidFill>
          </a:endParaRPr>
        </a:p>
      </dgm:t>
    </dgm:pt>
    <dgm:pt modelId="{D08FB9D3-F281-45EB-B2AE-6962D1F70346}" type="pres">
      <dgm:prSet presAssocID="{A6B9781E-25BC-4908-9E09-6320700FCD48}" presName="Name0" presStyleCnt="0">
        <dgm:presLayoutVars>
          <dgm:dir/>
          <dgm:animLvl val="lvl"/>
          <dgm:resizeHandles val="exact"/>
        </dgm:presLayoutVars>
      </dgm:prSet>
      <dgm:spPr/>
    </dgm:pt>
    <dgm:pt modelId="{687CA45A-1090-425D-A525-FC278A2D06E2}" type="pres">
      <dgm:prSet presAssocID="{D27345FC-0324-4634-AB1D-A81AB257130D}" presName="parTxOnly" presStyleLbl="node1" presStyleIdx="0" presStyleCnt="4">
        <dgm:presLayoutVars>
          <dgm:chMax val="0"/>
          <dgm:chPref val="0"/>
          <dgm:bulletEnabled val="1"/>
        </dgm:presLayoutVars>
      </dgm:prSet>
      <dgm:spPr/>
      <dgm:t>
        <a:bodyPr/>
        <a:lstStyle/>
        <a:p>
          <a:endParaRPr lang="en-GB"/>
        </a:p>
      </dgm:t>
    </dgm:pt>
    <dgm:pt modelId="{C4820AB9-2D02-489B-9B08-32CC0AF08135}" type="pres">
      <dgm:prSet presAssocID="{E7BD10AF-752A-43C2-8B08-BD744DB94AEC}" presName="parTxOnlySpace" presStyleCnt="0"/>
      <dgm:spPr/>
    </dgm:pt>
    <dgm:pt modelId="{BDFEAA4E-1D90-47C3-807E-CD803647044F}" type="pres">
      <dgm:prSet presAssocID="{1A49D132-B02A-49EA-A1B3-6BF8A59D89A8}" presName="parTxOnly" presStyleLbl="node1" presStyleIdx="1" presStyleCnt="4">
        <dgm:presLayoutVars>
          <dgm:chMax val="0"/>
          <dgm:chPref val="0"/>
          <dgm:bulletEnabled val="1"/>
        </dgm:presLayoutVars>
      </dgm:prSet>
      <dgm:spPr/>
      <dgm:t>
        <a:bodyPr/>
        <a:lstStyle/>
        <a:p>
          <a:endParaRPr lang="en-GB"/>
        </a:p>
      </dgm:t>
    </dgm:pt>
    <dgm:pt modelId="{1923A417-D708-4C6D-8DBE-A41ACCF27364}" type="pres">
      <dgm:prSet presAssocID="{3D0C780F-B1C3-4668-A5F8-C5BEC3D40A82}" presName="parTxOnlySpace" presStyleCnt="0"/>
      <dgm:spPr/>
    </dgm:pt>
    <dgm:pt modelId="{283E9A46-5145-43F6-8E0F-7C1BFC238963}" type="pres">
      <dgm:prSet presAssocID="{BA9D4B68-F560-4412-A99E-C20263A0ACE4}" presName="parTxOnly" presStyleLbl="node1" presStyleIdx="2" presStyleCnt="4">
        <dgm:presLayoutVars>
          <dgm:chMax val="0"/>
          <dgm:chPref val="0"/>
          <dgm:bulletEnabled val="1"/>
        </dgm:presLayoutVars>
      </dgm:prSet>
      <dgm:spPr/>
      <dgm:t>
        <a:bodyPr/>
        <a:lstStyle/>
        <a:p>
          <a:endParaRPr lang="en-GB"/>
        </a:p>
      </dgm:t>
    </dgm:pt>
    <dgm:pt modelId="{3C910D18-E5A6-4F16-8654-5778601F8CF0}" type="pres">
      <dgm:prSet presAssocID="{D0F92654-AC2F-4757-B111-AEC08B5AB334}" presName="parTxOnlySpace" presStyleCnt="0"/>
      <dgm:spPr/>
    </dgm:pt>
    <dgm:pt modelId="{0FC4F7B3-976A-4C5A-BF6C-FE44C12169C0}" type="pres">
      <dgm:prSet presAssocID="{C17E680E-98B3-4CBD-96AE-ADDDD43FBE1D}" presName="parTxOnly" presStyleLbl="node1" presStyleIdx="3" presStyleCnt="4">
        <dgm:presLayoutVars>
          <dgm:chMax val="0"/>
          <dgm:chPref val="0"/>
          <dgm:bulletEnabled val="1"/>
        </dgm:presLayoutVars>
      </dgm:prSet>
      <dgm:spPr/>
      <dgm:t>
        <a:bodyPr/>
        <a:lstStyle/>
        <a:p>
          <a:endParaRPr lang="en-GB"/>
        </a:p>
      </dgm:t>
    </dgm:pt>
  </dgm:ptLst>
  <dgm:cxnLst>
    <dgm:cxn modelId="{7F78125B-EF43-4277-ACDC-686A07006A6F}" srcId="{A6B9781E-25BC-4908-9E09-6320700FCD48}" destId="{D27345FC-0324-4634-AB1D-A81AB257130D}" srcOrd="0" destOrd="0" parTransId="{23D19DD9-C641-42CA-AB7F-0CE2D1BD7ACF}" sibTransId="{E7BD10AF-752A-43C2-8B08-BD744DB94AEC}"/>
    <dgm:cxn modelId="{882A6F5F-94CC-48A7-8775-D8C9DF813692}" type="presOf" srcId="{D27345FC-0324-4634-AB1D-A81AB257130D}" destId="{687CA45A-1090-425D-A525-FC278A2D06E2}" srcOrd="0" destOrd="0" presId="urn:microsoft.com/office/officeart/2005/8/layout/chevron1"/>
    <dgm:cxn modelId="{68222118-1CAC-4BBC-BA19-C8D561793D30}" type="presOf" srcId="{C17E680E-98B3-4CBD-96AE-ADDDD43FBE1D}" destId="{0FC4F7B3-976A-4C5A-BF6C-FE44C12169C0}" srcOrd="0" destOrd="0" presId="urn:microsoft.com/office/officeart/2005/8/layout/chevron1"/>
    <dgm:cxn modelId="{76375E69-C33E-4803-91C4-2A21A079097A}" srcId="{A6B9781E-25BC-4908-9E09-6320700FCD48}" destId="{C17E680E-98B3-4CBD-96AE-ADDDD43FBE1D}" srcOrd="3" destOrd="0" parTransId="{9B5754DD-40F9-4D56-8262-BFF33F328799}" sibTransId="{5457915A-68BC-4B53-B45F-892F2514B5ED}"/>
    <dgm:cxn modelId="{1F5E52B5-98E3-4520-A6BC-10F0E58E60D1}" type="presOf" srcId="{1A49D132-B02A-49EA-A1B3-6BF8A59D89A8}" destId="{BDFEAA4E-1D90-47C3-807E-CD803647044F}" srcOrd="0" destOrd="0" presId="urn:microsoft.com/office/officeart/2005/8/layout/chevron1"/>
    <dgm:cxn modelId="{EC8F198D-84A9-47F9-96FD-DB991542FB4F}" type="presOf" srcId="{A6B9781E-25BC-4908-9E09-6320700FCD48}" destId="{D08FB9D3-F281-45EB-B2AE-6962D1F70346}" srcOrd="0" destOrd="0" presId="urn:microsoft.com/office/officeart/2005/8/layout/chevron1"/>
    <dgm:cxn modelId="{1F2FC326-2B4D-467C-89F9-1FD741623A4F}" type="presOf" srcId="{BA9D4B68-F560-4412-A99E-C20263A0ACE4}" destId="{283E9A46-5145-43F6-8E0F-7C1BFC238963}" srcOrd="0" destOrd="0" presId="urn:microsoft.com/office/officeart/2005/8/layout/chevron1"/>
    <dgm:cxn modelId="{D9726182-779A-4D28-AAD6-694B64B67948}" srcId="{A6B9781E-25BC-4908-9E09-6320700FCD48}" destId="{BA9D4B68-F560-4412-A99E-C20263A0ACE4}" srcOrd="2" destOrd="0" parTransId="{8CC8F6D6-5D71-4D79-AD9B-9278958E82AF}" sibTransId="{D0F92654-AC2F-4757-B111-AEC08B5AB334}"/>
    <dgm:cxn modelId="{D5993A04-B110-4226-9EF2-32BBC8FA1715}" srcId="{A6B9781E-25BC-4908-9E09-6320700FCD48}" destId="{1A49D132-B02A-49EA-A1B3-6BF8A59D89A8}" srcOrd="1" destOrd="0" parTransId="{F6A8CF76-C8CF-4714-9923-293BD892A2F8}" sibTransId="{3D0C780F-B1C3-4668-A5F8-C5BEC3D40A82}"/>
    <dgm:cxn modelId="{5A5D6C9B-6303-4C29-8C41-79066D4F4EDD}" type="presParOf" srcId="{D08FB9D3-F281-45EB-B2AE-6962D1F70346}" destId="{687CA45A-1090-425D-A525-FC278A2D06E2}" srcOrd="0" destOrd="0" presId="urn:microsoft.com/office/officeart/2005/8/layout/chevron1"/>
    <dgm:cxn modelId="{842C5221-8F60-4808-B9D0-5738BE08BF95}" type="presParOf" srcId="{D08FB9D3-F281-45EB-B2AE-6962D1F70346}" destId="{C4820AB9-2D02-489B-9B08-32CC0AF08135}" srcOrd="1" destOrd="0" presId="urn:microsoft.com/office/officeart/2005/8/layout/chevron1"/>
    <dgm:cxn modelId="{18367A60-2387-4741-8100-E86C1BB23571}" type="presParOf" srcId="{D08FB9D3-F281-45EB-B2AE-6962D1F70346}" destId="{BDFEAA4E-1D90-47C3-807E-CD803647044F}" srcOrd="2" destOrd="0" presId="urn:microsoft.com/office/officeart/2005/8/layout/chevron1"/>
    <dgm:cxn modelId="{EA5837A4-1100-4631-AA03-6F06F4DDCDD8}" type="presParOf" srcId="{D08FB9D3-F281-45EB-B2AE-6962D1F70346}" destId="{1923A417-D708-4C6D-8DBE-A41ACCF27364}" srcOrd="3" destOrd="0" presId="urn:microsoft.com/office/officeart/2005/8/layout/chevron1"/>
    <dgm:cxn modelId="{E6180B3E-BFEE-4F51-86E6-28B624498650}" type="presParOf" srcId="{D08FB9D3-F281-45EB-B2AE-6962D1F70346}" destId="{283E9A46-5145-43F6-8E0F-7C1BFC238963}" srcOrd="4" destOrd="0" presId="urn:microsoft.com/office/officeart/2005/8/layout/chevron1"/>
    <dgm:cxn modelId="{9CBB4080-0DCA-47FA-B9F0-075AEEC91685}" type="presParOf" srcId="{D08FB9D3-F281-45EB-B2AE-6962D1F70346}" destId="{3C910D18-E5A6-4F16-8654-5778601F8CF0}" srcOrd="5" destOrd="0" presId="urn:microsoft.com/office/officeart/2005/8/layout/chevron1"/>
    <dgm:cxn modelId="{454AEA93-D488-4BE5-956A-595F5F605034}" type="presParOf" srcId="{D08FB9D3-F281-45EB-B2AE-6962D1F70346}" destId="{0FC4F7B3-976A-4C5A-BF6C-FE44C12169C0}"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tx2"/>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1B4CAB61-90C2-4D96-A981-2A38E54CA1A5}" type="presOf" srcId="{C17E680E-98B3-4CBD-96AE-ADDDD43FBE1D}" destId="{4FA08FF6-41BD-4D0A-8897-E465A0BFC3D5}" srcOrd="0" destOrd="0" presId="urn:microsoft.com/office/officeart/2005/8/layout/hChevron3"/>
    <dgm:cxn modelId="{9D62C6BB-15E2-4300-9271-B093B5E5DB3B}" type="presOf" srcId="{BA9D4B68-F560-4412-A99E-C20263A0ACE4}" destId="{9C50EDF7-1E74-478D-A12C-139B1087DACB}"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2EBA8E3C-02BD-4C2B-854D-0004E1E1668E}"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6D4900A5-DA48-4FBB-9CB1-4324DDA11167}" type="presOf" srcId="{A6B9781E-25BC-4908-9E09-6320700FCD48}" destId="{440DE96D-C55A-4C0B-82EE-3B1F458E8FC8}"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F20C43D3-76EE-4B56-A6D4-5C63BD290001}" type="presOf" srcId="{1A49D132-B02A-49EA-A1B3-6BF8A59D89A8}" destId="{3CF36396-5B41-449C-BE87-8138B06201B3}" srcOrd="0" destOrd="0" presId="urn:microsoft.com/office/officeart/2005/8/layout/hChevron3"/>
    <dgm:cxn modelId="{73684E55-D87E-4E28-9DF3-2CACEA61D5FD}" type="presParOf" srcId="{440DE96D-C55A-4C0B-82EE-3B1F458E8FC8}" destId="{4B9BB764-470B-4334-8BE5-895861C2E1CB}" srcOrd="0" destOrd="0" presId="urn:microsoft.com/office/officeart/2005/8/layout/hChevron3"/>
    <dgm:cxn modelId="{84757A01-E076-4499-A95B-5A02393AE05C}" type="presParOf" srcId="{440DE96D-C55A-4C0B-82EE-3B1F458E8FC8}" destId="{D6CF611D-D53B-4B04-9F19-B7DC83FAFF5C}" srcOrd="1" destOrd="0" presId="urn:microsoft.com/office/officeart/2005/8/layout/hChevron3"/>
    <dgm:cxn modelId="{5D114062-F506-439B-BEC2-06FB220E6DEF}" type="presParOf" srcId="{440DE96D-C55A-4C0B-82EE-3B1F458E8FC8}" destId="{3CF36396-5B41-449C-BE87-8138B06201B3}" srcOrd="2" destOrd="0" presId="urn:microsoft.com/office/officeart/2005/8/layout/hChevron3"/>
    <dgm:cxn modelId="{B738CF1B-038A-4E3E-BBE9-9A9705D9945C}" type="presParOf" srcId="{440DE96D-C55A-4C0B-82EE-3B1F458E8FC8}" destId="{A72A1D9C-E530-453F-ABE2-280F3526C408}" srcOrd="3" destOrd="0" presId="urn:microsoft.com/office/officeart/2005/8/layout/hChevron3"/>
    <dgm:cxn modelId="{88BA7520-1ABE-4B19-9193-D82E2A3AC574}" type="presParOf" srcId="{440DE96D-C55A-4C0B-82EE-3B1F458E8FC8}" destId="{9C50EDF7-1E74-478D-A12C-139B1087DACB}" srcOrd="4" destOrd="0" presId="urn:microsoft.com/office/officeart/2005/8/layout/hChevron3"/>
    <dgm:cxn modelId="{399FD6A2-FE7D-45F1-8729-A26237053C9F}" type="presParOf" srcId="{440DE96D-C55A-4C0B-82EE-3B1F458E8FC8}" destId="{F64A3F12-28FA-41DB-9E88-055C07A51436}" srcOrd="5" destOrd="0" presId="urn:microsoft.com/office/officeart/2005/8/layout/hChevron3"/>
    <dgm:cxn modelId="{1603E006-6573-41C1-925D-4293647E5F4B}" type="presParOf" srcId="{440DE96D-C55A-4C0B-82EE-3B1F458E8FC8}" destId="{4FA08FF6-41BD-4D0A-8897-E465A0BFC3D5}" srcOrd="6" destOrd="0" presId="urn:microsoft.com/office/officeart/2005/8/layout/hChevron3"/>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tx2"/>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accent3"/>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D157D90A-57D4-456D-96AD-5D683C446EEC}" type="presOf" srcId="{D27345FC-0324-4634-AB1D-A81AB257130D}" destId="{4B9BB764-470B-4334-8BE5-895861C2E1CB}"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76375E69-C33E-4803-91C4-2A21A079097A}" srcId="{A6B9781E-25BC-4908-9E09-6320700FCD48}" destId="{C17E680E-98B3-4CBD-96AE-ADDDD43FBE1D}" srcOrd="3" destOrd="0" parTransId="{9B5754DD-40F9-4D56-8262-BFF33F328799}" sibTransId="{5457915A-68BC-4B53-B45F-892F2514B5ED}"/>
    <dgm:cxn modelId="{A04C7487-3173-4192-9960-C8B959D82DB2}" type="presOf" srcId="{BA9D4B68-F560-4412-A99E-C20263A0ACE4}" destId="{9C50EDF7-1E74-478D-A12C-139B1087DACB}" srcOrd="0" destOrd="0" presId="urn:microsoft.com/office/officeart/2005/8/layout/hChevron3"/>
    <dgm:cxn modelId="{87E1EA8D-10DC-439A-9952-09E37DF428C9}" type="presOf" srcId="{A6B9781E-25BC-4908-9E09-6320700FCD48}" destId="{440DE96D-C55A-4C0B-82EE-3B1F458E8FC8}"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B4933596-EFFA-4435-8E7D-E59D88766175}" type="presOf" srcId="{1A49D132-B02A-49EA-A1B3-6BF8A59D89A8}" destId="{3CF36396-5B41-449C-BE87-8138B06201B3}" srcOrd="0" destOrd="0" presId="urn:microsoft.com/office/officeart/2005/8/layout/hChevron3"/>
    <dgm:cxn modelId="{61FDF491-C939-4360-976B-6DB771091414}" type="presOf" srcId="{C17E680E-98B3-4CBD-96AE-ADDDD43FBE1D}" destId="{4FA08FF6-41BD-4D0A-8897-E465A0BFC3D5}"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484C1838-3531-4952-B8B1-6EED0BB4925C}" type="presParOf" srcId="{440DE96D-C55A-4C0B-82EE-3B1F458E8FC8}" destId="{4B9BB764-470B-4334-8BE5-895861C2E1CB}" srcOrd="0" destOrd="0" presId="urn:microsoft.com/office/officeart/2005/8/layout/hChevron3"/>
    <dgm:cxn modelId="{9A598784-FD8A-448D-87B6-3178CABA46AF}" type="presParOf" srcId="{440DE96D-C55A-4C0B-82EE-3B1F458E8FC8}" destId="{D6CF611D-D53B-4B04-9F19-B7DC83FAFF5C}" srcOrd="1" destOrd="0" presId="urn:microsoft.com/office/officeart/2005/8/layout/hChevron3"/>
    <dgm:cxn modelId="{A018EF23-FD3F-457C-9336-359F906026CD}" type="presParOf" srcId="{440DE96D-C55A-4C0B-82EE-3B1F458E8FC8}" destId="{3CF36396-5B41-449C-BE87-8138B06201B3}" srcOrd="2" destOrd="0" presId="urn:microsoft.com/office/officeart/2005/8/layout/hChevron3"/>
    <dgm:cxn modelId="{3A3170A2-685D-4A2C-BD40-D1D5AC0C992B}" type="presParOf" srcId="{440DE96D-C55A-4C0B-82EE-3B1F458E8FC8}" destId="{A72A1D9C-E530-453F-ABE2-280F3526C408}" srcOrd="3" destOrd="0" presId="urn:microsoft.com/office/officeart/2005/8/layout/hChevron3"/>
    <dgm:cxn modelId="{951CB629-3349-47F6-AAA3-53BA05F1AF25}" type="presParOf" srcId="{440DE96D-C55A-4C0B-82EE-3B1F458E8FC8}" destId="{9C50EDF7-1E74-478D-A12C-139B1087DACB}" srcOrd="4" destOrd="0" presId="urn:microsoft.com/office/officeart/2005/8/layout/hChevron3"/>
    <dgm:cxn modelId="{54BD387B-720B-4D1F-A3AE-D21269A52CE4}" type="presParOf" srcId="{440DE96D-C55A-4C0B-82EE-3B1F458E8FC8}" destId="{F64A3F12-28FA-41DB-9E88-055C07A51436}" srcOrd="5" destOrd="0" presId="urn:microsoft.com/office/officeart/2005/8/layout/hChevron3"/>
    <dgm:cxn modelId="{A2693FE7-0978-482A-945B-7858A5A2B315}" type="presParOf" srcId="{440DE96D-C55A-4C0B-82EE-3B1F458E8FC8}" destId="{4FA08FF6-41BD-4D0A-8897-E465A0BFC3D5}" srcOrd="6" destOrd="0" presId="urn:microsoft.com/office/officeart/2005/8/layout/hChevron3"/>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7D2E03A6-F2A8-4F72-93E3-35489A13BCDC}" type="presOf" srcId="{C17E680E-98B3-4CBD-96AE-ADDDD43FBE1D}" destId="{4FA08FF6-41BD-4D0A-8897-E465A0BFC3D5}" srcOrd="0" destOrd="0" presId="urn:microsoft.com/office/officeart/2005/8/layout/hChevron3"/>
    <dgm:cxn modelId="{7F78125B-EF43-4277-ACDC-686A07006A6F}" srcId="{A6B9781E-25BC-4908-9E09-6320700FCD48}" destId="{D27345FC-0324-4634-AB1D-A81AB257130D}" srcOrd="0" destOrd="0" parTransId="{23D19DD9-C641-42CA-AB7F-0CE2D1BD7ACF}" sibTransId="{E7BD10AF-752A-43C2-8B08-BD744DB94AEC}"/>
    <dgm:cxn modelId="{E5A67F3B-2A6A-4C00-95F7-83781CB18DAD}" type="presOf" srcId="{A6B9781E-25BC-4908-9E09-6320700FCD48}" destId="{440DE96D-C55A-4C0B-82EE-3B1F458E8FC8}"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03FE9F13-76AD-46E0-94CF-5B343A022A17}"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3E603CC0-21CE-436E-9E7E-2E8225311B44}" type="presOf" srcId="{BA9D4B68-F560-4412-A99E-C20263A0ACE4}" destId="{9C50EDF7-1E74-478D-A12C-139B1087DACB}" srcOrd="0" destOrd="0" presId="urn:microsoft.com/office/officeart/2005/8/layout/hChevron3"/>
    <dgm:cxn modelId="{1E5BFB93-B59C-4F3B-8359-A8E4CC61BEB6}" type="presOf" srcId="{1A49D132-B02A-49EA-A1B3-6BF8A59D89A8}" destId="{3CF36396-5B41-449C-BE87-8138B06201B3}" srcOrd="0" destOrd="0" presId="urn:microsoft.com/office/officeart/2005/8/layout/hChevron3"/>
    <dgm:cxn modelId="{D5993A04-B110-4226-9EF2-32BBC8FA1715}" srcId="{A6B9781E-25BC-4908-9E09-6320700FCD48}" destId="{1A49D132-B02A-49EA-A1B3-6BF8A59D89A8}" srcOrd="1" destOrd="0" parTransId="{F6A8CF76-C8CF-4714-9923-293BD892A2F8}" sibTransId="{3D0C780F-B1C3-4668-A5F8-C5BEC3D40A82}"/>
    <dgm:cxn modelId="{69A0DB67-E23D-49FB-8F6E-82186E855975}" type="presParOf" srcId="{440DE96D-C55A-4C0B-82EE-3B1F458E8FC8}" destId="{4B9BB764-470B-4334-8BE5-895861C2E1CB}" srcOrd="0" destOrd="0" presId="urn:microsoft.com/office/officeart/2005/8/layout/hChevron3"/>
    <dgm:cxn modelId="{92982473-B695-4C59-8643-2FF7A4629C46}" type="presParOf" srcId="{440DE96D-C55A-4C0B-82EE-3B1F458E8FC8}" destId="{D6CF611D-D53B-4B04-9F19-B7DC83FAFF5C}" srcOrd="1" destOrd="0" presId="urn:microsoft.com/office/officeart/2005/8/layout/hChevron3"/>
    <dgm:cxn modelId="{676CAA25-ADEF-45F9-B4BF-441E5D13FA33}" type="presParOf" srcId="{440DE96D-C55A-4C0B-82EE-3B1F458E8FC8}" destId="{3CF36396-5B41-449C-BE87-8138B06201B3}" srcOrd="2" destOrd="0" presId="urn:microsoft.com/office/officeart/2005/8/layout/hChevron3"/>
    <dgm:cxn modelId="{2D47F89A-3E49-4A62-8460-D3425F73CED6}" type="presParOf" srcId="{440DE96D-C55A-4C0B-82EE-3B1F458E8FC8}" destId="{A72A1D9C-E530-453F-ABE2-280F3526C408}" srcOrd="3" destOrd="0" presId="urn:microsoft.com/office/officeart/2005/8/layout/hChevron3"/>
    <dgm:cxn modelId="{6E857FAC-C82C-4C8E-AD31-AD1ADA37A13D}" type="presParOf" srcId="{440DE96D-C55A-4C0B-82EE-3B1F458E8FC8}" destId="{9C50EDF7-1E74-478D-A12C-139B1087DACB}" srcOrd="4" destOrd="0" presId="urn:microsoft.com/office/officeart/2005/8/layout/hChevron3"/>
    <dgm:cxn modelId="{5FB3F96F-EA03-48C4-8C99-BE48D444A384}" type="presParOf" srcId="{440DE96D-C55A-4C0B-82EE-3B1F458E8FC8}" destId="{F64A3F12-28FA-41DB-9E88-055C07A51436}" srcOrd="5" destOrd="0" presId="urn:microsoft.com/office/officeart/2005/8/layout/hChevron3"/>
    <dgm:cxn modelId="{13278F51-59D3-4C3E-90C3-7806F32B3B2D}" type="presParOf" srcId="{440DE96D-C55A-4C0B-82EE-3B1F458E8FC8}" destId="{4FA08FF6-41BD-4D0A-8897-E465A0BFC3D5}" srcOrd="6" destOrd="0" presId="urn:microsoft.com/office/officeart/2005/8/layout/hChevron3"/>
  </dgm:cxnLst>
  <dgm:bg>
    <a:solidFill>
      <a:schemeClr val="accent3"/>
    </a:solid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6B9781E-25BC-4908-9E09-6320700FCD48}" type="doc">
      <dgm:prSet loTypeId="urn:microsoft.com/office/officeart/2005/8/layout/hChevron3" loCatId="process" qsTypeId="urn:microsoft.com/office/officeart/2005/8/quickstyle/simple1" qsCatId="simple" csTypeId="urn:microsoft.com/office/officeart/2005/8/colors/accent1_2" csCatId="accent1" phldr="1"/>
      <dgm:spPr/>
    </dgm:pt>
    <dgm:pt modelId="{D27345FC-0324-4634-AB1D-A81AB257130D}">
      <dgm:prSet phldrT="[Text]" custT="1"/>
      <dgm:spPr>
        <a:solidFill>
          <a:schemeClr val="accent3"/>
        </a:solidFill>
        <a:ln>
          <a:solidFill>
            <a:schemeClr val="accent6"/>
          </a:solidFill>
        </a:ln>
      </dgm:spPr>
      <dgm:t>
        <a:bodyPr/>
        <a:lstStyle/>
        <a:p>
          <a:pPr algn="l"/>
          <a:r>
            <a:rPr lang="en-GB" sz="2800" dirty="0" smtClean="0">
              <a:solidFill>
                <a:schemeClr val="accent6"/>
              </a:solidFill>
            </a:rPr>
            <a:t>	Unaware</a:t>
          </a:r>
          <a:endParaRPr lang="en-GB" sz="2800" dirty="0">
            <a:solidFill>
              <a:schemeClr val="accent6"/>
            </a:solidFill>
          </a:endParaRPr>
        </a:p>
      </dgm:t>
    </dgm:pt>
    <dgm:pt modelId="{23D19DD9-C641-42CA-AB7F-0CE2D1BD7ACF}" type="parTrans" cxnId="{7F78125B-EF43-4277-ACDC-686A07006A6F}">
      <dgm:prSet/>
      <dgm:spPr/>
      <dgm:t>
        <a:bodyPr/>
        <a:lstStyle/>
        <a:p>
          <a:endParaRPr lang="en-GB" sz="2800">
            <a:solidFill>
              <a:schemeClr val="accent6"/>
            </a:solidFill>
          </a:endParaRPr>
        </a:p>
      </dgm:t>
    </dgm:pt>
    <dgm:pt modelId="{E7BD10AF-752A-43C2-8B08-BD744DB94AEC}" type="sibTrans" cxnId="{7F78125B-EF43-4277-ACDC-686A07006A6F}">
      <dgm:prSet/>
      <dgm:spPr/>
      <dgm:t>
        <a:bodyPr/>
        <a:lstStyle/>
        <a:p>
          <a:endParaRPr lang="en-GB" sz="2800">
            <a:solidFill>
              <a:schemeClr val="accent6"/>
            </a:solidFill>
          </a:endParaRPr>
        </a:p>
      </dgm:t>
    </dgm:pt>
    <dgm:pt modelId="{1A49D132-B02A-49EA-A1B3-6BF8A59D89A8}">
      <dgm:prSet phldrT="[Text]" custT="1"/>
      <dgm:spPr>
        <a:solidFill>
          <a:schemeClr val="accent3"/>
        </a:solidFill>
        <a:ln>
          <a:solidFill>
            <a:schemeClr val="accent6"/>
          </a:solidFill>
        </a:ln>
      </dgm:spPr>
      <dgm:t>
        <a:bodyPr/>
        <a:lstStyle/>
        <a:p>
          <a:pPr algn="l"/>
          <a:r>
            <a:rPr lang="en-GB" sz="2800" dirty="0" smtClean="0">
              <a:solidFill>
                <a:schemeClr val="accent6"/>
              </a:solidFill>
            </a:rPr>
            <a:t>	Aware</a:t>
          </a:r>
          <a:endParaRPr lang="en-GB" sz="2800" dirty="0">
            <a:solidFill>
              <a:schemeClr val="accent6"/>
            </a:solidFill>
          </a:endParaRPr>
        </a:p>
      </dgm:t>
    </dgm:pt>
    <dgm:pt modelId="{F6A8CF76-C8CF-4714-9923-293BD892A2F8}" type="parTrans" cxnId="{D5993A04-B110-4226-9EF2-32BBC8FA1715}">
      <dgm:prSet/>
      <dgm:spPr/>
      <dgm:t>
        <a:bodyPr/>
        <a:lstStyle/>
        <a:p>
          <a:endParaRPr lang="en-GB" sz="2800">
            <a:solidFill>
              <a:schemeClr val="accent6"/>
            </a:solidFill>
          </a:endParaRPr>
        </a:p>
      </dgm:t>
    </dgm:pt>
    <dgm:pt modelId="{3D0C780F-B1C3-4668-A5F8-C5BEC3D40A82}" type="sibTrans" cxnId="{D5993A04-B110-4226-9EF2-32BBC8FA1715}">
      <dgm:prSet/>
      <dgm:spPr/>
      <dgm:t>
        <a:bodyPr/>
        <a:lstStyle/>
        <a:p>
          <a:endParaRPr lang="en-GB" sz="2800">
            <a:solidFill>
              <a:schemeClr val="accent6"/>
            </a:solidFill>
          </a:endParaRPr>
        </a:p>
      </dgm:t>
    </dgm:pt>
    <dgm:pt modelId="{BA9D4B68-F560-4412-A99E-C20263A0ACE4}">
      <dgm:prSet phldrT="[Text]" custT="1"/>
      <dgm:spPr>
        <a:solidFill>
          <a:schemeClr val="tx2"/>
        </a:solidFill>
        <a:ln>
          <a:solidFill>
            <a:schemeClr val="accent6"/>
          </a:solidFill>
        </a:ln>
      </dgm:spPr>
      <dgm:t>
        <a:bodyPr/>
        <a:lstStyle/>
        <a:p>
          <a:pPr algn="l"/>
          <a:r>
            <a:rPr lang="en-GB" sz="2800" dirty="0" smtClean="0">
              <a:solidFill>
                <a:schemeClr val="accent6"/>
              </a:solidFill>
            </a:rPr>
            <a:t>	Engage</a:t>
          </a:r>
          <a:endParaRPr lang="en-GB" sz="2800" dirty="0">
            <a:solidFill>
              <a:schemeClr val="accent6"/>
            </a:solidFill>
          </a:endParaRPr>
        </a:p>
      </dgm:t>
    </dgm:pt>
    <dgm:pt modelId="{8CC8F6D6-5D71-4D79-AD9B-9278958E82AF}" type="parTrans" cxnId="{D9726182-779A-4D28-AAD6-694B64B67948}">
      <dgm:prSet/>
      <dgm:spPr/>
      <dgm:t>
        <a:bodyPr/>
        <a:lstStyle/>
        <a:p>
          <a:endParaRPr lang="en-GB" sz="2800">
            <a:solidFill>
              <a:schemeClr val="accent6"/>
            </a:solidFill>
          </a:endParaRPr>
        </a:p>
      </dgm:t>
    </dgm:pt>
    <dgm:pt modelId="{D0F92654-AC2F-4757-B111-AEC08B5AB334}" type="sibTrans" cxnId="{D9726182-779A-4D28-AAD6-694B64B67948}">
      <dgm:prSet/>
      <dgm:spPr/>
      <dgm:t>
        <a:bodyPr/>
        <a:lstStyle/>
        <a:p>
          <a:endParaRPr lang="en-GB" sz="2800">
            <a:solidFill>
              <a:schemeClr val="accent6"/>
            </a:solidFill>
          </a:endParaRPr>
        </a:p>
      </dgm:t>
    </dgm:pt>
    <dgm:pt modelId="{C17E680E-98B3-4CBD-96AE-ADDDD43FBE1D}">
      <dgm:prSet custT="1"/>
      <dgm:spPr>
        <a:solidFill>
          <a:schemeClr val="accent3"/>
        </a:solidFill>
        <a:ln>
          <a:solidFill>
            <a:schemeClr val="accent6"/>
          </a:solidFill>
        </a:ln>
      </dgm:spPr>
      <dgm:t>
        <a:bodyPr/>
        <a:lstStyle/>
        <a:p>
          <a:pPr algn="l"/>
          <a:r>
            <a:rPr lang="en-GB" sz="2800" dirty="0" smtClean="0">
              <a:solidFill>
                <a:schemeClr val="accent6"/>
              </a:solidFill>
            </a:rPr>
            <a:t>	Adopt</a:t>
          </a:r>
          <a:endParaRPr lang="en-GB" sz="2800" dirty="0">
            <a:solidFill>
              <a:schemeClr val="accent6"/>
            </a:solidFill>
          </a:endParaRPr>
        </a:p>
      </dgm:t>
    </dgm:pt>
    <dgm:pt modelId="{9B5754DD-40F9-4D56-8262-BFF33F328799}" type="parTrans" cxnId="{76375E69-C33E-4803-91C4-2A21A079097A}">
      <dgm:prSet/>
      <dgm:spPr/>
      <dgm:t>
        <a:bodyPr/>
        <a:lstStyle/>
        <a:p>
          <a:endParaRPr lang="en-GB" sz="2800">
            <a:solidFill>
              <a:schemeClr val="accent6"/>
            </a:solidFill>
          </a:endParaRPr>
        </a:p>
      </dgm:t>
    </dgm:pt>
    <dgm:pt modelId="{5457915A-68BC-4B53-B45F-892F2514B5ED}" type="sibTrans" cxnId="{76375E69-C33E-4803-91C4-2A21A079097A}">
      <dgm:prSet/>
      <dgm:spPr/>
      <dgm:t>
        <a:bodyPr/>
        <a:lstStyle/>
        <a:p>
          <a:endParaRPr lang="en-GB" sz="2800">
            <a:solidFill>
              <a:schemeClr val="accent6"/>
            </a:solidFill>
          </a:endParaRPr>
        </a:p>
      </dgm:t>
    </dgm:pt>
    <dgm:pt modelId="{440DE96D-C55A-4C0B-82EE-3B1F458E8FC8}" type="pres">
      <dgm:prSet presAssocID="{A6B9781E-25BC-4908-9E09-6320700FCD48}" presName="Name0" presStyleCnt="0">
        <dgm:presLayoutVars>
          <dgm:dir/>
          <dgm:resizeHandles val="exact"/>
        </dgm:presLayoutVars>
      </dgm:prSet>
      <dgm:spPr/>
    </dgm:pt>
    <dgm:pt modelId="{4B9BB764-470B-4334-8BE5-895861C2E1CB}" type="pres">
      <dgm:prSet presAssocID="{D27345FC-0324-4634-AB1D-A81AB257130D}" presName="parTxOnly" presStyleLbl="node1" presStyleIdx="0" presStyleCnt="4">
        <dgm:presLayoutVars>
          <dgm:bulletEnabled val="1"/>
        </dgm:presLayoutVars>
      </dgm:prSet>
      <dgm:spPr/>
      <dgm:t>
        <a:bodyPr/>
        <a:lstStyle/>
        <a:p>
          <a:endParaRPr lang="en-GB"/>
        </a:p>
      </dgm:t>
    </dgm:pt>
    <dgm:pt modelId="{D6CF611D-D53B-4B04-9F19-B7DC83FAFF5C}" type="pres">
      <dgm:prSet presAssocID="{E7BD10AF-752A-43C2-8B08-BD744DB94AEC}" presName="parSpace" presStyleCnt="0"/>
      <dgm:spPr/>
    </dgm:pt>
    <dgm:pt modelId="{3CF36396-5B41-449C-BE87-8138B06201B3}" type="pres">
      <dgm:prSet presAssocID="{1A49D132-B02A-49EA-A1B3-6BF8A59D89A8}" presName="parTxOnly" presStyleLbl="node1" presStyleIdx="1" presStyleCnt="4">
        <dgm:presLayoutVars>
          <dgm:bulletEnabled val="1"/>
        </dgm:presLayoutVars>
      </dgm:prSet>
      <dgm:spPr/>
      <dgm:t>
        <a:bodyPr/>
        <a:lstStyle/>
        <a:p>
          <a:endParaRPr lang="en-GB"/>
        </a:p>
      </dgm:t>
    </dgm:pt>
    <dgm:pt modelId="{A72A1D9C-E530-453F-ABE2-280F3526C408}" type="pres">
      <dgm:prSet presAssocID="{3D0C780F-B1C3-4668-A5F8-C5BEC3D40A82}" presName="parSpace" presStyleCnt="0"/>
      <dgm:spPr/>
    </dgm:pt>
    <dgm:pt modelId="{9C50EDF7-1E74-478D-A12C-139B1087DACB}" type="pres">
      <dgm:prSet presAssocID="{BA9D4B68-F560-4412-A99E-C20263A0ACE4}" presName="parTxOnly" presStyleLbl="node1" presStyleIdx="2" presStyleCnt="4">
        <dgm:presLayoutVars>
          <dgm:bulletEnabled val="1"/>
        </dgm:presLayoutVars>
      </dgm:prSet>
      <dgm:spPr/>
      <dgm:t>
        <a:bodyPr/>
        <a:lstStyle/>
        <a:p>
          <a:endParaRPr lang="en-GB"/>
        </a:p>
      </dgm:t>
    </dgm:pt>
    <dgm:pt modelId="{F64A3F12-28FA-41DB-9E88-055C07A51436}" type="pres">
      <dgm:prSet presAssocID="{D0F92654-AC2F-4757-B111-AEC08B5AB334}" presName="parSpace" presStyleCnt="0"/>
      <dgm:spPr/>
    </dgm:pt>
    <dgm:pt modelId="{4FA08FF6-41BD-4D0A-8897-E465A0BFC3D5}" type="pres">
      <dgm:prSet presAssocID="{C17E680E-98B3-4CBD-96AE-ADDDD43FBE1D}" presName="parTxOnly" presStyleLbl="node1" presStyleIdx="3" presStyleCnt="4">
        <dgm:presLayoutVars>
          <dgm:bulletEnabled val="1"/>
        </dgm:presLayoutVars>
      </dgm:prSet>
      <dgm:spPr/>
      <dgm:t>
        <a:bodyPr/>
        <a:lstStyle/>
        <a:p>
          <a:endParaRPr lang="en-GB"/>
        </a:p>
      </dgm:t>
    </dgm:pt>
  </dgm:ptLst>
  <dgm:cxnLst>
    <dgm:cxn modelId="{D5993A04-B110-4226-9EF2-32BBC8FA1715}" srcId="{A6B9781E-25BC-4908-9E09-6320700FCD48}" destId="{1A49D132-B02A-49EA-A1B3-6BF8A59D89A8}" srcOrd="1" destOrd="0" parTransId="{F6A8CF76-C8CF-4714-9923-293BD892A2F8}" sibTransId="{3D0C780F-B1C3-4668-A5F8-C5BEC3D40A82}"/>
    <dgm:cxn modelId="{12622EC0-5549-40F4-AA26-64640B5ED3E7}" type="presOf" srcId="{C17E680E-98B3-4CBD-96AE-ADDDD43FBE1D}" destId="{4FA08FF6-41BD-4D0A-8897-E465A0BFC3D5}" srcOrd="0" destOrd="0" presId="urn:microsoft.com/office/officeart/2005/8/layout/hChevron3"/>
    <dgm:cxn modelId="{F9C4E34C-F106-4EC6-B4E9-4D4AAA6CFA26}" type="presOf" srcId="{A6B9781E-25BC-4908-9E09-6320700FCD48}" destId="{440DE96D-C55A-4C0B-82EE-3B1F458E8FC8}" srcOrd="0" destOrd="0" presId="urn:microsoft.com/office/officeart/2005/8/layout/hChevron3"/>
    <dgm:cxn modelId="{76375E69-C33E-4803-91C4-2A21A079097A}" srcId="{A6B9781E-25BC-4908-9E09-6320700FCD48}" destId="{C17E680E-98B3-4CBD-96AE-ADDDD43FBE1D}" srcOrd="3" destOrd="0" parTransId="{9B5754DD-40F9-4D56-8262-BFF33F328799}" sibTransId="{5457915A-68BC-4B53-B45F-892F2514B5ED}"/>
    <dgm:cxn modelId="{D9C35295-83B8-4138-878D-99DA1A2C7042}" type="presOf" srcId="{1A49D132-B02A-49EA-A1B3-6BF8A59D89A8}" destId="{3CF36396-5B41-449C-BE87-8138B06201B3}" srcOrd="0" destOrd="0" presId="urn:microsoft.com/office/officeart/2005/8/layout/hChevron3"/>
    <dgm:cxn modelId="{6167BC79-7F45-4DF0-BD6F-17B09535E117}" type="presOf" srcId="{D27345FC-0324-4634-AB1D-A81AB257130D}" destId="{4B9BB764-470B-4334-8BE5-895861C2E1CB}" srcOrd="0" destOrd="0" presId="urn:microsoft.com/office/officeart/2005/8/layout/hChevron3"/>
    <dgm:cxn modelId="{D9726182-779A-4D28-AAD6-694B64B67948}" srcId="{A6B9781E-25BC-4908-9E09-6320700FCD48}" destId="{BA9D4B68-F560-4412-A99E-C20263A0ACE4}" srcOrd="2" destOrd="0" parTransId="{8CC8F6D6-5D71-4D79-AD9B-9278958E82AF}" sibTransId="{D0F92654-AC2F-4757-B111-AEC08B5AB334}"/>
    <dgm:cxn modelId="{7F78125B-EF43-4277-ACDC-686A07006A6F}" srcId="{A6B9781E-25BC-4908-9E09-6320700FCD48}" destId="{D27345FC-0324-4634-AB1D-A81AB257130D}" srcOrd="0" destOrd="0" parTransId="{23D19DD9-C641-42CA-AB7F-0CE2D1BD7ACF}" sibTransId="{E7BD10AF-752A-43C2-8B08-BD744DB94AEC}"/>
    <dgm:cxn modelId="{92AEBEF5-E036-4063-BF65-19AF4E2BC8E0}" type="presOf" srcId="{BA9D4B68-F560-4412-A99E-C20263A0ACE4}" destId="{9C50EDF7-1E74-478D-A12C-139B1087DACB}" srcOrd="0" destOrd="0" presId="urn:microsoft.com/office/officeart/2005/8/layout/hChevron3"/>
    <dgm:cxn modelId="{CE470C44-2C75-4195-8794-7B5718A3D0CB}" type="presParOf" srcId="{440DE96D-C55A-4C0B-82EE-3B1F458E8FC8}" destId="{4B9BB764-470B-4334-8BE5-895861C2E1CB}" srcOrd="0" destOrd="0" presId="urn:microsoft.com/office/officeart/2005/8/layout/hChevron3"/>
    <dgm:cxn modelId="{321E4288-C106-4DD5-9658-E173B7DC7B2B}" type="presParOf" srcId="{440DE96D-C55A-4C0B-82EE-3B1F458E8FC8}" destId="{D6CF611D-D53B-4B04-9F19-B7DC83FAFF5C}" srcOrd="1" destOrd="0" presId="urn:microsoft.com/office/officeart/2005/8/layout/hChevron3"/>
    <dgm:cxn modelId="{2376D697-884C-4027-9750-0174D33486DE}" type="presParOf" srcId="{440DE96D-C55A-4C0B-82EE-3B1F458E8FC8}" destId="{3CF36396-5B41-449C-BE87-8138B06201B3}" srcOrd="2" destOrd="0" presId="urn:microsoft.com/office/officeart/2005/8/layout/hChevron3"/>
    <dgm:cxn modelId="{90C19BBB-595B-4BF8-A182-A7E94D46ECE5}" type="presParOf" srcId="{440DE96D-C55A-4C0B-82EE-3B1F458E8FC8}" destId="{A72A1D9C-E530-453F-ABE2-280F3526C408}" srcOrd="3" destOrd="0" presId="urn:microsoft.com/office/officeart/2005/8/layout/hChevron3"/>
    <dgm:cxn modelId="{74F20073-1834-4837-9B7B-A5F32EA938EE}" type="presParOf" srcId="{440DE96D-C55A-4C0B-82EE-3B1F458E8FC8}" destId="{9C50EDF7-1E74-478D-A12C-139B1087DACB}" srcOrd="4" destOrd="0" presId="urn:microsoft.com/office/officeart/2005/8/layout/hChevron3"/>
    <dgm:cxn modelId="{B0F53678-0232-4DCE-A274-14EF510C276C}" type="presParOf" srcId="{440DE96D-C55A-4C0B-82EE-3B1F458E8FC8}" destId="{F64A3F12-28FA-41DB-9E88-055C07A51436}" srcOrd="5" destOrd="0" presId="urn:microsoft.com/office/officeart/2005/8/layout/hChevron3"/>
    <dgm:cxn modelId="{F9FA27F4-B11E-4C74-A800-4D23F0F100B1}" type="presParOf" srcId="{440DE96D-C55A-4C0B-82EE-3B1F458E8FC8}" destId="{4FA08FF6-41BD-4D0A-8897-E465A0BFC3D5}" srcOrd="6" destOrd="0" presId="urn:microsoft.com/office/officeart/2005/8/layout/hChevron3"/>
  </dgm:cxnLst>
  <dgm:bg>
    <a:solidFill>
      <a:schemeClr val="accent3"/>
    </a:solid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509" y="0"/>
          <a:ext cx="4524523" cy="1616520"/>
        </a:xfrm>
        <a:prstGeom prst="homePlate">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509" y="0"/>
        <a:ext cx="4120393" cy="1616520"/>
      </dsp:txXfrm>
    </dsp:sp>
    <dsp:sp modelId="{3CF36396-5B41-449C-BE87-8138B06201B3}">
      <dsp:nvSpPr>
        <dsp:cNvPr id="0" name=""/>
        <dsp:cNvSpPr/>
      </dsp:nvSpPr>
      <dsp:spPr>
        <a:xfrm>
          <a:off x="3624128" y="0"/>
          <a:ext cx="4524523" cy="1616520"/>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ctr" defTabSz="1244600">
            <a:lnSpc>
              <a:spcPct val="90000"/>
            </a:lnSpc>
            <a:spcBef>
              <a:spcPct val="0"/>
            </a:spcBef>
            <a:spcAft>
              <a:spcPct val="35000"/>
            </a:spcAft>
          </a:pPr>
          <a:r>
            <a:rPr lang="en-GB" sz="2800" kern="1200" dirty="0" smtClean="0">
              <a:solidFill>
                <a:schemeClr val="accent6"/>
              </a:solidFill>
            </a:rPr>
            <a:t>Aware</a:t>
          </a:r>
          <a:endParaRPr lang="en-GB" sz="2800" kern="1200" dirty="0">
            <a:solidFill>
              <a:schemeClr val="accent6"/>
            </a:solidFill>
          </a:endParaRPr>
        </a:p>
      </dsp:txBody>
      <dsp:txXfrm>
        <a:off x="4432388" y="0"/>
        <a:ext cx="2908003" cy="1616520"/>
      </dsp:txXfrm>
    </dsp:sp>
    <dsp:sp modelId="{9C50EDF7-1E74-478D-A12C-139B1087DACB}">
      <dsp:nvSpPr>
        <dsp:cNvPr id="0" name=""/>
        <dsp:cNvSpPr/>
      </dsp:nvSpPr>
      <dsp:spPr>
        <a:xfrm>
          <a:off x="7243747" y="0"/>
          <a:ext cx="4524523" cy="1616520"/>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ctr" defTabSz="1244600">
            <a:lnSpc>
              <a:spcPct val="90000"/>
            </a:lnSpc>
            <a:spcBef>
              <a:spcPct val="0"/>
            </a:spcBef>
            <a:spcAft>
              <a:spcPct val="35000"/>
            </a:spcAft>
          </a:pPr>
          <a:r>
            <a:rPr lang="en-GB" sz="2800" kern="1200" dirty="0" smtClean="0">
              <a:solidFill>
                <a:schemeClr val="accent6"/>
              </a:solidFill>
            </a:rPr>
            <a:t>Engage</a:t>
          </a:r>
          <a:endParaRPr lang="en-GB" sz="2800" kern="1200" dirty="0">
            <a:solidFill>
              <a:schemeClr val="accent6"/>
            </a:solidFill>
          </a:endParaRPr>
        </a:p>
      </dsp:txBody>
      <dsp:txXfrm>
        <a:off x="8052007" y="0"/>
        <a:ext cx="2908003" cy="1616520"/>
      </dsp:txXfrm>
    </dsp:sp>
    <dsp:sp modelId="{4FA08FF6-41BD-4D0A-8897-E465A0BFC3D5}">
      <dsp:nvSpPr>
        <dsp:cNvPr id="0" name=""/>
        <dsp:cNvSpPr/>
      </dsp:nvSpPr>
      <dsp:spPr>
        <a:xfrm>
          <a:off x="10863366" y="0"/>
          <a:ext cx="4524523" cy="1616520"/>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ctr" defTabSz="1244600">
            <a:lnSpc>
              <a:spcPct val="90000"/>
            </a:lnSpc>
            <a:spcBef>
              <a:spcPct val="0"/>
            </a:spcBef>
            <a:spcAft>
              <a:spcPct val="35000"/>
            </a:spcAft>
          </a:pPr>
          <a:r>
            <a:rPr lang="en-GB" sz="2800" kern="1200" dirty="0" smtClean="0">
              <a:solidFill>
                <a:schemeClr val="accent6"/>
              </a:solidFill>
            </a:rPr>
            <a:t>Adopt</a:t>
          </a:r>
          <a:endParaRPr lang="en-GB" sz="2800" kern="1200" dirty="0">
            <a:solidFill>
              <a:schemeClr val="accent6"/>
            </a:solidFill>
          </a:endParaRPr>
        </a:p>
      </dsp:txBody>
      <dsp:txXfrm>
        <a:off x="11671626" y="0"/>
        <a:ext cx="2908003" cy="1616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CA45A-1090-425D-A525-FC278A2D06E2}">
      <dsp:nvSpPr>
        <dsp:cNvPr id="0" name=""/>
        <dsp:cNvSpPr/>
      </dsp:nvSpPr>
      <dsp:spPr>
        <a:xfrm>
          <a:off x="6425"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Unaware</a:t>
          </a:r>
          <a:endParaRPr lang="en-GB" sz="3900" kern="1200" dirty="0">
            <a:solidFill>
              <a:schemeClr val="accent6"/>
            </a:solidFill>
          </a:endParaRPr>
        </a:p>
      </dsp:txBody>
      <dsp:txXfrm>
        <a:off x="754481" y="873663"/>
        <a:ext cx="2244168" cy="1496112"/>
      </dsp:txXfrm>
    </dsp:sp>
    <dsp:sp modelId="{BDFEAA4E-1D90-47C3-807E-CD803647044F}">
      <dsp:nvSpPr>
        <dsp:cNvPr id="0" name=""/>
        <dsp:cNvSpPr/>
      </dsp:nvSpPr>
      <dsp:spPr>
        <a:xfrm>
          <a:off x="3372678"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Aware</a:t>
          </a:r>
          <a:endParaRPr lang="en-GB" sz="3900" kern="1200" dirty="0">
            <a:solidFill>
              <a:schemeClr val="accent6"/>
            </a:solidFill>
          </a:endParaRPr>
        </a:p>
      </dsp:txBody>
      <dsp:txXfrm>
        <a:off x="4120734" y="873663"/>
        <a:ext cx="2244168" cy="1496112"/>
      </dsp:txXfrm>
    </dsp:sp>
    <dsp:sp modelId="{283E9A46-5145-43F6-8E0F-7C1BFC238963}">
      <dsp:nvSpPr>
        <dsp:cNvPr id="0" name=""/>
        <dsp:cNvSpPr/>
      </dsp:nvSpPr>
      <dsp:spPr>
        <a:xfrm>
          <a:off x="6738930"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Engage</a:t>
          </a:r>
          <a:endParaRPr lang="en-GB" sz="3900" kern="1200" dirty="0">
            <a:solidFill>
              <a:schemeClr val="accent6"/>
            </a:solidFill>
          </a:endParaRPr>
        </a:p>
      </dsp:txBody>
      <dsp:txXfrm>
        <a:off x="7486986" y="873663"/>
        <a:ext cx="2244168" cy="1496112"/>
      </dsp:txXfrm>
    </dsp:sp>
    <dsp:sp modelId="{0FC4F7B3-976A-4C5A-BF6C-FE44C12169C0}">
      <dsp:nvSpPr>
        <dsp:cNvPr id="0" name=""/>
        <dsp:cNvSpPr/>
      </dsp:nvSpPr>
      <dsp:spPr>
        <a:xfrm>
          <a:off x="10105183"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Adopt</a:t>
          </a:r>
          <a:endParaRPr lang="en-GB" sz="3900" kern="1200" dirty="0">
            <a:solidFill>
              <a:schemeClr val="accent6"/>
            </a:solidFill>
          </a:endParaRPr>
        </a:p>
      </dsp:txBody>
      <dsp:txXfrm>
        <a:off x="10853239" y="873663"/>
        <a:ext cx="2244168" cy="14961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CA45A-1090-425D-A525-FC278A2D06E2}">
      <dsp:nvSpPr>
        <dsp:cNvPr id="0" name=""/>
        <dsp:cNvSpPr/>
      </dsp:nvSpPr>
      <dsp:spPr>
        <a:xfrm>
          <a:off x="6425"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Unaware</a:t>
          </a:r>
          <a:endParaRPr lang="en-GB" sz="3900" kern="1200" dirty="0">
            <a:solidFill>
              <a:schemeClr val="accent6"/>
            </a:solidFill>
          </a:endParaRPr>
        </a:p>
      </dsp:txBody>
      <dsp:txXfrm>
        <a:off x="754481" y="873663"/>
        <a:ext cx="2244168" cy="1496112"/>
      </dsp:txXfrm>
    </dsp:sp>
    <dsp:sp modelId="{BDFEAA4E-1D90-47C3-807E-CD803647044F}">
      <dsp:nvSpPr>
        <dsp:cNvPr id="0" name=""/>
        <dsp:cNvSpPr/>
      </dsp:nvSpPr>
      <dsp:spPr>
        <a:xfrm>
          <a:off x="3372678"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Aware</a:t>
          </a:r>
          <a:endParaRPr lang="en-GB" sz="3900" kern="1200" dirty="0">
            <a:solidFill>
              <a:schemeClr val="accent6"/>
            </a:solidFill>
          </a:endParaRPr>
        </a:p>
      </dsp:txBody>
      <dsp:txXfrm>
        <a:off x="4120734" y="873663"/>
        <a:ext cx="2244168" cy="1496112"/>
      </dsp:txXfrm>
    </dsp:sp>
    <dsp:sp modelId="{283E9A46-5145-43F6-8E0F-7C1BFC238963}">
      <dsp:nvSpPr>
        <dsp:cNvPr id="0" name=""/>
        <dsp:cNvSpPr/>
      </dsp:nvSpPr>
      <dsp:spPr>
        <a:xfrm>
          <a:off x="6738930"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Engage</a:t>
          </a:r>
          <a:endParaRPr lang="en-GB" sz="3900" kern="1200" dirty="0">
            <a:solidFill>
              <a:schemeClr val="accent6"/>
            </a:solidFill>
          </a:endParaRPr>
        </a:p>
      </dsp:txBody>
      <dsp:txXfrm>
        <a:off x="7486986" y="873663"/>
        <a:ext cx="2244168" cy="1496112"/>
      </dsp:txXfrm>
    </dsp:sp>
    <dsp:sp modelId="{0FC4F7B3-976A-4C5A-BF6C-FE44C12169C0}">
      <dsp:nvSpPr>
        <dsp:cNvPr id="0" name=""/>
        <dsp:cNvSpPr/>
      </dsp:nvSpPr>
      <dsp:spPr>
        <a:xfrm>
          <a:off x="10105183"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Adopt</a:t>
          </a:r>
          <a:endParaRPr lang="en-GB" sz="3900" kern="1200" dirty="0">
            <a:solidFill>
              <a:schemeClr val="accent6"/>
            </a:solidFill>
          </a:endParaRPr>
        </a:p>
      </dsp:txBody>
      <dsp:txXfrm>
        <a:off x="10853239" y="873663"/>
        <a:ext cx="2244168" cy="14961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CA45A-1090-425D-A525-FC278A2D06E2}">
      <dsp:nvSpPr>
        <dsp:cNvPr id="0" name=""/>
        <dsp:cNvSpPr/>
      </dsp:nvSpPr>
      <dsp:spPr>
        <a:xfrm>
          <a:off x="6425"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Unaware</a:t>
          </a:r>
          <a:endParaRPr lang="en-GB" sz="3900" kern="1200" dirty="0">
            <a:solidFill>
              <a:schemeClr val="accent6"/>
            </a:solidFill>
          </a:endParaRPr>
        </a:p>
      </dsp:txBody>
      <dsp:txXfrm>
        <a:off x="754481" y="873663"/>
        <a:ext cx="2244168" cy="1496112"/>
      </dsp:txXfrm>
    </dsp:sp>
    <dsp:sp modelId="{BDFEAA4E-1D90-47C3-807E-CD803647044F}">
      <dsp:nvSpPr>
        <dsp:cNvPr id="0" name=""/>
        <dsp:cNvSpPr/>
      </dsp:nvSpPr>
      <dsp:spPr>
        <a:xfrm>
          <a:off x="3372678"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Aware</a:t>
          </a:r>
          <a:endParaRPr lang="en-GB" sz="3900" kern="1200" dirty="0">
            <a:solidFill>
              <a:schemeClr val="accent6"/>
            </a:solidFill>
          </a:endParaRPr>
        </a:p>
      </dsp:txBody>
      <dsp:txXfrm>
        <a:off x="4120734" y="873663"/>
        <a:ext cx="2244168" cy="1496112"/>
      </dsp:txXfrm>
    </dsp:sp>
    <dsp:sp modelId="{283E9A46-5145-43F6-8E0F-7C1BFC238963}">
      <dsp:nvSpPr>
        <dsp:cNvPr id="0" name=""/>
        <dsp:cNvSpPr/>
      </dsp:nvSpPr>
      <dsp:spPr>
        <a:xfrm>
          <a:off x="6738930"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Engage</a:t>
          </a:r>
          <a:endParaRPr lang="en-GB" sz="3900" kern="1200" dirty="0">
            <a:solidFill>
              <a:schemeClr val="accent6"/>
            </a:solidFill>
          </a:endParaRPr>
        </a:p>
      </dsp:txBody>
      <dsp:txXfrm>
        <a:off x="7486986" y="873663"/>
        <a:ext cx="2244168" cy="1496112"/>
      </dsp:txXfrm>
    </dsp:sp>
    <dsp:sp modelId="{0FC4F7B3-976A-4C5A-BF6C-FE44C12169C0}">
      <dsp:nvSpPr>
        <dsp:cNvPr id="0" name=""/>
        <dsp:cNvSpPr/>
      </dsp:nvSpPr>
      <dsp:spPr>
        <a:xfrm>
          <a:off x="10105183" y="873663"/>
          <a:ext cx="3740280" cy="1496112"/>
        </a:xfrm>
        <a:prstGeom prst="chevron">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020" tIns="52007" rIns="52007" bIns="52007" numCol="1" spcCol="1270" anchor="ctr" anchorCtr="0">
          <a:noAutofit/>
        </a:bodyPr>
        <a:lstStyle/>
        <a:p>
          <a:pPr lvl="0" algn="ctr" defTabSz="1733550">
            <a:lnSpc>
              <a:spcPct val="90000"/>
            </a:lnSpc>
            <a:spcBef>
              <a:spcPct val="0"/>
            </a:spcBef>
            <a:spcAft>
              <a:spcPct val="35000"/>
            </a:spcAft>
          </a:pPr>
          <a:r>
            <a:rPr lang="en-GB" sz="3900" kern="1200" dirty="0" smtClean="0">
              <a:solidFill>
                <a:schemeClr val="accent6"/>
              </a:solidFill>
            </a:rPr>
            <a:t>Adopt</a:t>
          </a:r>
          <a:endParaRPr lang="en-GB" sz="3900" kern="1200" dirty="0">
            <a:solidFill>
              <a:schemeClr val="accent6"/>
            </a:solidFill>
          </a:endParaRPr>
        </a:p>
      </dsp:txBody>
      <dsp:txXfrm>
        <a:off x="10853239" y="873663"/>
        <a:ext cx="2244168" cy="149611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BB764-470B-4334-8BE5-895861C2E1CB}">
      <dsp:nvSpPr>
        <dsp:cNvPr id="0" name=""/>
        <dsp:cNvSpPr/>
      </dsp:nvSpPr>
      <dsp:spPr>
        <a:xfrm>
          <a:off x="4859" y="0"/>
          <a:ext cx="4875435" cy="627239"/>
        </a:xfrm>
        <a:prstGeom prst="homePlate">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Unaware</a:t>
          </a:r>
          <a:endParaRPr lang="en-GB" sz="2800" kern="1200" dirty="0">
            <a:solidFill>
              <a:schemeClr val="accent6"/>
            </a:solidFill>
          </a:endParaRPr>
        </a:p>
      </dsp:txBody>
      <dsp:txXfrm>
        <a:off x="4859" y="0"/>
        <a:ext cx="4718625" cy="627239"/>
      </dsp:txXfrm>
    </dsp:sp>
    <dsp:sp modelId="{3CF36396-5B41-449C-BE87-8138B06201B3}">
      <dsp:nvSpPr>
        <dsp:cNvPr id="0" name=""/>
        <dsp:cNvSpPr/>
      </dsp:nvSpPr>
      <dsp:spPr>
        <a:xfrm>
          <a:off x="3905207"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Aware</a:t>
          </a:r>
          <a:endParaRPr lang="en-GB" sz="2800" kern="1200" dirty="0">
            <a:solidFill>
              <a:schemeClr val="accent6"/>
            </a:solidFill>
          </a:endParaRPr>
        </a:p>
      </dsp:txBody>
      <dsp:txXfrm>
        <a:off x="4218827" y="0"/>
        <a:ext cx="4248196" cy="627239"/>
      </dsp:txXfrm>
    </dsp:sp>
    <dsp:sp modelId="{9C50EDF7-1E74-478D-A12C-139B1087DACB}">
      <dsp:nvSpPr>
        <dsp:cNvPr id="0" name=""/>
        <dsp:cNvSpPr/>
      </dsp:nvSpPr>
      <dsp:spPr>
        <a:xfrm>
          <a:off x="7805556" y="0"/>
          <a:ext cx="4875435" cy="627239"/>
        </a:xfrm>
        <a:prstGeom prst="chevron">
          <a:avLst/>
        </a:prstGeom>
        <a:solidFill>
          <a:schemeClr val="tx2"/>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Engage</a:t>
          </a:r>
          <a:endParaRPr lang="en-GB" sz="2800" kern="1200" dirty="0">
            <a:solidFill>
              <a:schemeClr val="accent6"/>
            </a:solidFill>
          </a:endParaRPr>
        </a:p>
      </dsp:txBody>
      <dsp:txXfrm>
        <a:off x="8119176" y="0"/>
        <a:ext cx="4248196" cy="627239"/>
      </dsp:txXfrm>
    </dsp:sp>
    <dsp:sp modelId="{4FA08FF6-41BD-4D0A-8897-E465A0BFC3D5}">
      <dsp:nvSpPr>
        <dsp:cNvPr id="0" name=""/>
        <dsp:cNvSpPr/>
      </dsp:nvSpPr>
      <dsp:spPr>
        <a:xfrm>
          <a:off x="11705905" y="0"/>
          <a:ext cx="4875435" cy="627239"/>
        </a:xfrm>
        <a:prstGeom prst="chevron">
          <a:avLst/>
        </a:prstGeom>
        <a:solidFill>
          <a:schemeClr val="accent3"/>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l" defTabSz="1244600">
            <a:lnSpc>
              <a:spcPct val="90000"/>
            </a:lnSpc>
            <a:spcBef>
              <a:spcPct val="0"/>
            </a:spcBef>
            <a:spcAft>
              <a:spcPct val="35000"/>
            </a:spcAft>
          </a:pPr>
          <a:r>
            <a:rPr lang="en-GB" sz="2800" kern="1200" dirty="0" smtClean="0">
              <a:solidFill>
                <a:schemeClr val="accent6"/>
              </a:solidFill>
            </a:rPr>
            <a:t>	Adopt</a:t>
          </a:r>
          <a:endParaRPr lang="en-GB" sz="2800" kern="1200" dirty="0">
            <a:solidFill>
              <a:schemeClr val="accent6"/>
            </a:solidFill>
          </a:endParaRPr>
        </a:p>
      </dsp:txBody>
      <dsp:txXfrm>
        <a:off x="12019525" y="0"/>
        <a:ext cx="4248196" cy="62723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ea typeface="MS PGothic" panose="020B0600070205080204" pitchFamily="34" charset="-128"/>
                <a:cs typeface="+mn-cs"/>
                <a:sym typeface="Calibri" panose="020F0502020204030204" pitchFamily="34" charset="0"/>
              </a:defRPr>
            </a:lvl1pPr>
          </a:lstStyle>
          <a:p>
            <a:pPr>
              <a:defRPr/>
            </a:pPr>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D1625D8E-08A4-428A-A832-731DCFBBCC6E}" type="datetimeFigureOut">
              <a:rPr lang="en-GB" altLang="en-US"/>
              <a:pPr>
                <a:defRPr/>
              </a:pPr>
              <a:t>21/01/2015</a:t>
            </a:fld>
            <a:endParaRPr lang="en-GB"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ea typeface="MS PGothic" panose="020B0600070205080204" pitchFamily="34" charset="-128"/>
                <a:cs typeface="+mn-cs"/>
                <a:sym typeface="Calibri" panose="020F0502020204030204" pitchFamily="34"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E8FE487D-9626-4A5B-9C16-D441A074AA77}" type="slidenum">
              <a:rPr lang="en-GB" altLang="en-US"/>
              <a:pPr>
                <a:defRPr/>
              </a:pPr>
              <a:t>‹#›</a:t>
            </a:fld>
            <a:endParaRPr lang="en-GB" altLang="en-US"/>
          </a:p>
        </p:txBody>
      </p:sp>
    </p:spTree>
    <p:extLst>
      <p:ext uri="{BB962C8B-B14F-4D97-AF65-F5344CB8AC3E}">
        <p14:creationId xmlns:p14="http://schemas.microsoft.com/office/powerpoint/2010/main" val="857444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Rectangle 2"/>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smtClean="0">
                <a:sym typeface="Lucida Grande" charset="0"/>
              </a:rPr>
              <a:t>Click to edit Master text styles</a:t>
            </a:r>
          </a:p>
          <a:p>
            <a:pPr lvl="1"/>
            <a:r>
              <a:rPr lang="en-US" noProof="0" smtClean="0">
                <a:sym typeface="Lucida Grande" charset="0"/>
              </a:rPr>
              <a:t>Second level</a:t>
            </a:r>
          </a:p>
          <a:p>
            <a:pPr lvl="2"/>
            <a:r>
              <a:rPr lang="en-US" noProof="0" smtClean="0">
                <a:sym typeface="Lucida Grande" charset="0"/>
              </a:rPr>
              <a:t>Third level</a:t>
            </a:r>
          </a:p>
          <a:p>
            <a:pPr lvl="3"/>
            <a:r>
              <a:rPr lang="en-US" noProof="0" smtClean="0">
                <a:sym typeface="Lucida Grande" charset="0"/>
              </a:rPr>
              <a:t>Fourth level</a:t>
            </a:r>
          </a:p>
          <a:p>
            <a:pPr lvl="4"/>
            <a:r>
              <a:rPr lang="en-US" noProof="0" smtClean="0">
                <a:sym typeface="Lucida Grande" charset="0"/>
              </a:rPr>
              <a:t>Fifth level</a:t>
            </a:r>
          </a:p>
        </p:txBody>
      </p:sp>
    </p:spTree>
    <p:extLst>
      <p:ext uri="{BB962C8B-B14F-4D97-AF65-F5344CB8AC3E}">
        <p14:creationId xmlns:p14="http://schemas.microsoft.com/office/powerpoint/2010/main" val="3613197585"/>
      </p:ext>
    </p:extLst>
  </p:cSld>
  <p:clrMap bg1="lt1" tx1="dk1" bg2="lt2" tx2="dk2" accent1="accent1" accent2="accent2" accent3="accent3" accent4="accent4" accent5="accent5" accent6="accent6" hlink="hlink" folHlink="folHlink"/>
  <p:notesStyle>
    <a:lvl1pPr algn="l" defTabSz="774700" rtl="0" eaLnBrk="0" fontAlgn="base" hangingPunct="0">
      <a:spcBef>
        <a:spcPct val="0"/>
      </a:spcBef>
      <a:spcAft>
        <a:spcPct val="0"/>
      </a:spcAft>
      <a:defRPr sz="2200" kern="1200">
        <a:solidFill>
          <a:srgbClr val="000000"/>
        </a:solidFill>
        <a:latin typeface="Lucida Grande" charset="0"/>
        <a:ea typeface="MS PGothic" pitchFamily="34" charset="-128"/>
        <a:cs typeface="Lucida Grande" charset="0"/>
        <a:sym typeface="Lucida Grande" pitchFamily="1" charset="0"/>
      </a:defRPr>
    </a:lvl1pPr>
    <a:lvl2pPr marL="228600" algn="l" defTabSz="7747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pitchFamily="1" charset="0"/>
      </a:defRPr>
    </a:lvl2pPr>
    <a:lvl3pPr marL="457200" algn="l" defTabSz="7747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pitchFamily="1" charset="0"/>
      </a:defRPr>
    </a:lvl3pPr>
    <a:lvl4pPr marL="685800" algn="l" defTabSz="7747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pitchFamily="1" charset="0"/>
      </a:defRPr>
    </a:lvl4pPr>
    <a:lvl5pPr marL="914400" algn="l" defTabSz="774700" rtl="0" eaLnBrk="0" fontAlgn="base" hangingPunct="0">
      <a:spcBef>
        <a:spcPct val="0"/>
      </a:spcBef>
      <a:spcAft>
        <a:spcPct val="0"/>
      </a:spcAft>
      <a:defRPr sz="2200" kern="1200">
        <a:solidFill>
          <a:srgbClr val="000000"/>
        </a:solidFill>
        <a:latin typeface="Lucida Grande" charset="0"/>
        <a:ea typeface="Lucida Grande" charset="0"/>
        <a:cs typeface="Lucida Grande" charset="0"/>
        <a:sym typeface="Lucida Grande" pitchFamily="1"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xfrm>
            <a:off x="381000" y="685800"/>
            <a:ext cx="6096000" cy="3429000"/>
          </a:xfrm>
        </p:spPr>
      </p:sp>
      <p:sp>
        <p:nvSpPr>
          <p:cNvPr id="5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2813678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xfrm>
            <a:off x="381000" y="685800"/>
            <a:ext cx="6096000" cy="3429000"/>
          </a:xfrm>
        </p:spPr>
      </p:sp>
      <p:sp>
        <p:nvSpPr>
          <p:cNvPr id="51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379471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smtClean="0"/>
              <a:t>3 different</a:t>
            </a:r>
            <a:r>
              <a:rPr lang="en-GB" baseline="0" dirty="0" smtClean="0"/>
              <a:t> topics to consider </a:t>
            </a:r>
          </a:p>
          <a:p>
            <a:r>
              <a:rPr lang="en-GB" baseline="0" dirty="0" smtClean="0"/>
              <a:t>Value prop</a:t>
            </a:r>
          </a:p>
          <a:p>
            <a:r>
              <a:rPr lang="en-GB" baseline="0" dirty="0" smtClean="0"/>
              <a:t>Usability</a:t>
            </a:r>
          </a:p>
          <a:p>
            <a:r>
              <a:rPr lang="en-GB" baseline="0" dirty="0" smtClean="0"/>
              <a:t>Marketing</a:t>
            </a:r>
            <a:endParaRPr lang="en-GB" dirty="0"/>
          </a:p>
        </p:txBody>
      </p:sp>
    </p:spTree>
    <p:extLst>
      <p:ext uri="{BB962C8B-B14F-4D97-AF65-F5344CB8AC3E}">
        <p14:creationId xmlns:p14="http://schemas.microsoft.com/office/powerpoint/2010/main" val="2212449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xfrm>
            <a:off x="381000" y="685800"/>
            <a:ext cx="6096000" cy="3429000"/>
          </a:xfrm>
        </p:spPr>
      </p:sp>
      <p:sp>
        <p:nvSpPr>
          <p:cNvPr id="133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latin typeface="Lucida Grande" pitchFamily="1" charset="0"/>
                <a:cs typeface="Lucida Grande" pitchFamily="1" charset="0"/>
              </a:rPr>
              <a:t>Quickly</a:t>
            </a:r>
            <a:r>
              <a:rPr lang="en-GB" altLang="en-US" baseline="0" dirty="0" smtClean="0">
                <a:latin typeface="Lucida Grande" pitchFamily="1" charset="0"/>
                <a:cs typeface="Lucida Grande" pitchFamily="1" charset="0"/>
              </a:rPr>
              <a:t> describe 4 services from 2011 – altogether reached 1.4m users</a:t>
            </a:r>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a:p>
            <a:r>
              <a:rPr lang="en-GB" altLang="en-US" dirty="0" smtClean="0">
                <a:latin typeface="Lucida Grande" pitchFamily="1" charset="0"/>
                <a:cs typeface="Lucida Grande" pitchFamily="1" charset="0"/>
              </a:rPr>
              <a:t>Different </a:t>
            </a:r>
            <a:r>
              <a:rPr lang="en-GB" altLang="en-US" dirty="0" smtClean="0">
                <a:latin typeface="Lucida Grande" pitchFamily="1" charset="0"/>
                <a:cs typeface="Lucida Grande" pitchFamily="1" charset="0"/>
              </a:rPr>
              <a:t>levels of </a:t>
            </a:r>
            <a:r>
              <a:rPr lang="en-GB" altLang="en-US" dirty="0" smtClean="0">
                <a:latin typeface="Lucida Grande" pitchFamily="1" charset="0"/>
                <a:cs typeface="Lucida Grande" pitchFamily="1" charset="0"/>
              </a:rPr>
              <a:t>success (different launch dates) …There</a:t>
            </a:r>
            <a:r>
              <a:rPr lang="en-GB" altLang="en-US" baseline="0" dirty="0" smtClean="0">
                <a:latin typeface="Lucida Grande" pitchFamily="1" charset="0"/>
                <a:cs typeface="Lucida Grande" pitchFamily="1" charset="0"/>
              </a:rPr>
              <a:t> </a:t>
            </a:r>
            <a:r>
              <a:rPr lang="en-GB" altLang="en-US" baseline="0" dirty="0" smtClean="0">
                <a:latin typeface="Lucida Grande" pitchFamily="1" charset="0"/>
                <a:cs typeface="Lucida Grande" pitchFamily="1" charset="0"/>
              </a:rPr>
              <a:t>is demand for these services.</a:t>
            </a:r>
          </a:p>
          <a:p>
            <a:r>
              <a:rPr lang="en-GB" altLang="en-US" baseline="0" dirty="0" smtClean="0">
                <a:latin typeface="Lucida Grande" pitchFamily="1" charset="0"/>
                <a:cs typeface="Lucida Grande" pitchFamily="1" charset="0"/>
              </a:rPr>
              <a:t>How do we monetize this demand?  How do we meet the demand?</a:t>
            </a:r>
          </a:p>
          <a:p>
            <a:r>
              <a:rPr lang="en-GB" altLang="en-US" dirty="0" smtClean="0">
                <a:latin typeface="Lucida Grande" pitchFamily="1" charset="0"/>
                <a:cs typeface="Lucida Grande" pitchFamily="1" charset="0"/>
              </a:rPr>
              <a:t>These services won’t be commercially successful if the number of users who </a:t>
            </a:r>
            <a:r>
              <a:rPr lang="en-GB" altLang="en-US" b="1" dirty="0" smtClean="0">
                <a:latin typeface="Lucida Grande" pitchFamily="1" charset="0"/>
                <a:cs typeface="Lucida Grande" pitchFamily="1" charset="0"/>
              </a:rPr>
              <a:t>adopt</a:t>
            </a:r>
            <a:r>
              <a:rPr lang="en-GB" altLang="en-US" dirty="0" smtClean="0">
                <a:latin typeface="Lucida Grande" pitchFamily="1" charset="0"/>
                <a:cs typeface="Lucida Grande" pitchFamily="1" charset="0"/>
              </a:rPr>
              <a:t> are low….</a:t>
            </a:r>
          </a:p>
        </p:txBody>
      </p:sp>
    </p:spTree>
    <p:extLst>
      <p:ext uri="{BB962C8B-B14F-4D97-AF65-F5344CB8AC3E}">
        <p14:creationId xmlns:p14="http://schemas.microsoft.com/office/powerpoint/2010/main" val="684036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err="1" smtClean="0"/>
              <a:t>Defing</a:t>
            </a:r>
            <a:r>
              <a:rPr lang="en-GB" baseline="0" dirty="0" smtClean="0"/>
              <a:t> adoption</a:t>
            </a:r>
            <a:endParaRPr lang="en-GB" dirty="0"/>
          </a:p>
        </p:txBody>
      </p:sp>
    </p:spTree>
    <p:extLst>
      <p:ext uri="{BB962C8B-B14F-4D97-AF65-F5344CB8AC3E}">
        <p14:creationId xmlns:p14="http://schemas.microsoft.com/office/powerpoint/2010/main" val="2426875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smtClean="0"/>
              <a:t>Explain</a:t>
            </a:r>
            <a:r>
              <a:rPr lang="en-GB" baseline="0" dirty="0" smtClean="0"/>
              <a:t> the range across different markets.</a:t>
            </a:r>
          </a:p>
          <a:p>
            <a:r>
              <a:rPr lang="en-GB" baseline="0" dirty="0" smtClean="0"/>
              <a:t>Markets are largely untapped – because 1) no-one knows about them, and </a:t>
            </a:r>
          </a:p>
          <a:p>
            <a:endParaRPr lang="en-GB" dirty="0"/>
          </a:p>
        </p:txBody>
      </p:sp>
    </p:spTree>
    <p:extLst>
      <p:ext uri="{BB962C8B-B14F-4D97-AF65-F5344CB8AC3E}">
        <p14:creationId xmlns:p14="http://schemas.microsoft.com/office/powerpoint/2010/main" val="3667811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smtClean="0"/>
              <a:t>2) Because the services</a:t>
            </a:r>
            <a:r>
              <a:rPr lang="en-GB" baseline="0" dirty="0" smtClean="0"/>
              <a:t> are of differing qualities </a:t>
            </a:r>
          </a:p>
          <a:p>
            <a:endParaRPr lang="en-GB" baseline="0" dirty="0" smtClean="0"/>
          </a:p>
          <a:p>
            <a:r>
              <a:rPr lang="en-GB" baseline="0" dirty="0" smtClean="0"/>
              <a:t>Repeat users are younger, more females, in TK.  In OS more repeat call centre users are women.  Educated and tech literate users have more capacity to act on information, to see benefit, to become regular users.</a:t>
            </a:r>
          </a:p>
          <a:p>
            <a:endParaRPr lang="en-GB" baseline="0" dirty="0" smtClean="0"/>
          </a:p>
          <a:p>
            <a:endParaRPr lang="en-GB" dirty="0" smtClean="0"/>
          </a:p>
          <a:p>
            <a:endParaRPr lang="en-GB" dirty="0"/>
          </a:p>
        </p:txBody>
      </p:sp>
    </p:spTree>
    <p:extLst>
      <p:ext uri="{BB962C8B-B14F-4D97-AF65-F5344CB8AC3E}">
        <p14:creationId xmlns:p14="http://schemas.microsoft.com/office/powerpoint/2010/main" val="2509881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smtClean="0"/>
              <a:t>REMIND</a:t>
            </a:r>
            <a:r>
              <a:rPr lang="en-GB" baseline="0" dirty="0" smtClean="0"/>
              <a:t> THEM TO THINK OF QUESTIONS!</a:t>
            </a:r>
            <a:endParaRPr lang="en-GB" dirty="0"/>
          </a:p>
        </p:txBody>
      </p:sp>
    </p:spTree>
    <p:extLst>
      <p:ext uri="{BB962C8B-B14F-4D97-AF65-F5344CB8AC3E}">
        <p14:creationId xmlns:p14="http://schemas.microsoft.com/office/powerpoint/2010/main" val="4011560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aseline="0" dirty="0" smtClean="0"/>
              <a:t>Delivering high quality scientifically sound information is vital to a good </a:t>
            </a:r>
            <a:r>
              <a:rPr lang="en-GB" baseline="0" dirty="0" err="1" smtClean="0"/>
              <a:t>agri</a:t>
            </a:r>
            <a:r>
              <a:rPr lang="en-GB" baseline="0" dirty="0" smtClean="0"/>
              <a:t> service… but it doesn’t work in isolation. Unless carefully considered, using this information ‘raw’ can lead to a low value service for several reasons:</a:t>
            </a:r>
          </a:p>
          <a:p>
            <a:pPr marL="342900" indent="-342900">
              <a:buFont typeface="Arial" panose="020B0604020202020204" pitchFamily="34" charset="0"/>
              <a:buChar char="•"/>
            </a:pPr>
            <a:r>
              <a:rPr lang="en-GB" baseline="0" dirty="0" smtClean="0"/>
              <a:t>The content is not what the farmer wanted from an ag service (c.f. above e.g. from baseline in Kenya, where experts and farmers had almost completely opposing ideas of what farmers would find useful.</a:t>
            </a:r>
          </a:p>
          <a:p>
            <a:pPr marL="342900" indent="-342900">
              <a:buFont typeface="Arial" panose="020B0604020202020204" pitchFamily="34" charset="0"/>
              <a:buChar char="•"/>
            </a:pPr>
            <a:r>
              <a:rPr lang="en-GB" baseline="0" dirty="0" smtClean="0"/>
              <a:t>The voice of the service may not be right for the audience.</a:t>
            </a:r>
          </a:p>
          <a:p>
            <a:endParaRPr lang="en-GB" baseline="0" dirty="0" smtClean="0"/>
          </a:p>
          <a:p>
            <a:pPr marL="0" indent="0">
              <a:buFont typeface="Arial" panose="020B0604020202020204" pitchFamily="34" charset="0"/>
              <a:buNone/>
            </a:pPr>
            <a:r>
              <a:rPr lang="en-GB" altLang="en-US" dirty="0" smtClean="0">
                <a:latin typeface="Lucida Grande" pitchFamily="1" charset="0"/>
                <a:cs typeface="Lucida Grande" pitchFamily="1" charset="0"/>
              </a:rPr>
              <a:t>Field research at an early stage will help you to understand what users need from a service and what they are likely to use.</a:t>
            </a:r>
            <a:r>
              <a:rPr lang="en-GB" altLang="en-US" baseline="0" dirty="0" smtClean="0">
                <a:latin typeface="Lucida Grande" pitchFamily="1" charset="0"/>
                <a:cs typeface="Lucida Grande" pitchFamily="1" charset="0"/>
              </a:rPr>
              <a:t>  (</a:t>
            </a:r>
            <a:r>
              <a:rPr lang="en-GB" dirty="0" smtClean="0"/>
              <a:t>In both Kenya and Mali (where we’ve recently done baselines) finance and infrastructure were voted least sufficiently provided by farmers )</a:t>
            </a:r>
          </a:p>
          <a:p>
            <a:pPr marL="342900" indent="-342900">
              <a:buFont typeface="Arial" panose="020B0604020202020204" pitchFamily="34" charset="0"/>
              <a:buChar char="•"/>
            </a:pPr>
            <a:endParaRPr lang="en-GB" dirty="0" smtClean="0"/>
          </a:p>
          <a:p>
            <a:pPr marL="0" indent="0" eaLnBrk="1">
              <a:lnSpc>
                <a:spcPct val="140000"/>
              </a:lnSpc>
              <a:buClr>
                <a:srgbClr val="82A29D"/>
              </a:buClr>
              <a:defRPr/>
            </a:pPr>
            <a:r>
              <a:rPr lang="en-GB" dirty="0" smtClean="0">
                <a:solidFill>
                  <a:schemeClr val="tx1">
                    <a:lumMod val="50000"/>
                    <a:lumOff val="50000"/>
                  </a:schemeClr>
                </a:solidFill>
                <a:latin typeface="Arial"/>
                <a:ea typeface="ＭＳ Ｐゴシック" charset="0"/>
                <a:cs typeface="Arial"/>
                <a:sym typeface="Calibri" charset="0"/>
              </a:rPr>
              <a:t>Top down research:</a:t>
            </a:r>
          </a:p>
          <a:p>
            <a:pPr marL="685800" lvl="1" indent="-342900" eaLnBrk="1">
              <a:lnSpc>
                <a:spcPct val="140000"/>
              </a:lnSpc>
              <a:buClr>
                <a:srgbClr val="82A29D"/>
              </a:buClr>
              <a:buFont typeface="Arial" panose="020B0604020202020204" pitchFamily="34" charset="0"/>
              <a:buChar char="•"/>
              <a:defRPr/>
            </a:pPr>
            <a:r>
              <a:rPr lang="en-GB" dirty="0" smtClean="0">
                <a:solidFill>
                  <a:schemeClr val="tx1">
                    <a:lumMod val="50000"/>
                    <a:lumOff val="50000"/>
                  </a:schemeClr>
                </a:solidFill>
                <a:latin typeface="Arial"/>
                <a:ea typeface="ＭＳ Ｐゴシック" charset="0"/>
                <a:cs typeface="Arial"/>
                <a:sym typeface="Calibri" charset="0"/>
              </a:rPr>
              <a:t>Agro-climatic zones</a:t>
            </a:r>
          </a:p>
          <a:p>
            <a:pPr marL="685800" lvl="1" indent="-342900" eaLnBrk="1">
              <a:lnSpc>
                <a:spcPct val="140000"/>
              </a:lnSpc>
              <a:buClr>
                <a:srgbClr val="82A29D"/>
              </a:buClr>
              <a:buFont typeface="Arial" panose="020B0604020202020204" pitchFamily="34" charset="0"/>
              <a:buChar char="•"/>
              <a:defRPr/>
            </a:pPr>
            <a:r>
              <a:rPr lang="en-GB" dirty="0" smtClean="0">
                <a:solidFill>
                  <a:schemeClr val="tx1">
                    <a:lumMod val="50000"/>
                    <a:lumOff val="50000"/>
                  </a:schemeClr>
                </a:solidFill>
                <a:latin typeface="Arial"/>
                <a:ea typeface="ＭＳ Ｐゴシック" charset="0"/>
                <a:cs typeface="Arial"/>
                <a:sym typeface="Calibri" charset="0"/>
              </a:rPr>
              <a:t>Leading crops in the area based on seasonal cycles</a:t>
            </a:r>
          </a:p>
          <a:p>
            <a:pPr marL="342900" lvl="1" indent="0" eaLnBrk="1">
              <a:lnSpc>
                <a:spcPct val="140000"/>
              </a:lnSpc>
              <a:buClr>
                <a:srgbClr val="82A29D"/>
              </a:buClr>
              <a:defRPr/>
            </a:pPr>
            <a:endParaRPr lang="en-GB" dirty="0" smtClean="0">
              <a:solidFill>
                <a:schemeClr val="tx1">
                  <a:lumMod val="50000"/>
                  <a:lumOff val="50000"/>
                </a:schemeClr>
              </a:solidFill>
              <a:latin typeface="Arial"/>
              <a:ea typeface="ＭＳ Ｐゴシック" charset="0"/>
              <a:cs typeface="Arial"/>
              <a:sym typeface="Calibri" charset="0"/>
            </a:endParaRPr>
          </a:p>
          <a:p>
            <a:pPr marL="0" indent="0" eaLnBrk="1">
              <a:lnSpc>
                <a:spcPct val="140000"/>
              </a:lnSpc>
              <a:buClr>
                <a:srgbClr val="82A29D"/>
              </a:buClr>
              <a:defRPr/>
            </a:pPr>
            <a:r>
              <a:rPr lang="en-GB" dirty="0" smtClean="0">
                <a:solidFill>
                  <a:schemeClr val="tx1">
                    <a:lumMod val="50000"/>
                    <a:lumOff val="50000"/>
                  </a:schemeClr>
                </a:solidFill>
                <a:latin typeface="Arial"/>
                <a:ea typeface="ＭＳ Ｐゴシック" charset="0"/>
                <a:cs typeface="Arial"/>
                <a:sym typeface="Calibri" charset="0"/>
              </a:rPr>
              <a:t>Bottom up research:</a:t>
            </a:r>
          </a:p>
          <a:p>
            <a:pPr marL="685800" marR="0" lvl="1" indent="-342900" algn="l" defTabSz="774700" rtl="0" eaLnBrk="1" fontAlgn="base" latinLnBrk="0" hangingPunct="0">
              <a:lnSpc>
                <a:spcPct val="140000"/>
              </a:lnSpc>
              <a:spcBef>
                <a:spcPct val="0"/>
              </a:spcBef>
              <a:spcAft>
                <a:spcPct val="0"/>
              </a:spcAft>
              <a:buClr>
                <a:srgbClr val="82A29D"/>
              </a:buClr>
              <a:buSzTx/>
              <a:buFont typeface="Arial" panose="020B0604020202020204" pitchFamily="34" charset="0"/>
              <a:buChar char="•"/>
              <a:tabLst/>
              <a:defRPr/>
            </a:pPr>
            <a:r>
              <a:rPr lang="en-GB" dirty="0" smtClean="0"/>
              <a:t>IKSL use a</a:t>
            </a:r>
            <a:r>
              <a:rPr lang="en-GB" baseline="0" dirty="0" smtClean="0"/>
              <a:t> model of integrating content partners on the ground who work directly with farmers and know what they need.  Ocean climatic info for communities of fishermen, purchasing standards for sugar beet farmers.  </a:t>
            </a:r>
            <a:endParaRPr lang="en-GB" dirty="0" smtClean="0">
              <a:solidFill>
                <a:schemeClr val="tx1">
                  <a:lumMod val="50000"/>
                  <a:lumOff val="50000"/>
                </a:schemeClr>
              </a:solidFill>
              <a:latin typeface="Arial"/>
              <a:ea typeface="ＭＳ Ｐゴシック" charset="0"/>
              <a:cs typeface="Arial"/>
              <a:sym typeface="Calibri" charset="0"/>
            </a:endParaRPr>
          </a:p>
          <a:p>
            <a:pPr marL="685800" lvl="1" indent="-342900" eaLnBrk="1">
              <a:lnSpc>
                <a:spcPct val="140000"/>
              </a:lnSpc>
              <a:buClr>
                <a:srgbClr val="82A29D"/>
              </a:buClr>
              <a:buFont typeface="Arial" panose="020B0604020202020204" pitchFamily="34" charset="0"/>
              <a:buChar char="•"/>
              <a:defRPr/>
            </a:pPr>
            <a:r>
              <a:rPr lang="en-GB" dirty="0" smtClean="0">
                <a:solidFill>
                  <a:schemeClr val="tx1">
                    <a:lumMod val="50000"/>
                    <a:lumOff val="50000"/>
                  </a:schemeClr>
                </a:solidFill>
                <a:latin typeface="Arial"/>
                <a:ea typeface="ＭＳ Ｐゴシック" charset="0"/>
                <a:cs typeface="Arial"/>
                <a:sym typeface="Calibri" charset="0"/>
              </a:rPr>
              <a:t>Talking to users</a:t>
            </a:r>
          </a:p>
          <a:p>
            <a:pPr marL="0" indent="0">
              <a:buFont typeface="Arial" panose="020B0604020202020204" pitchFamily="34" charset="0"/>
              <a:buNone/>
            </a:pPr>
            <a:endParaRPr lang="en-GB" dirty="0" smtClean="0"/>
          </a:p>
          <a:p>
            <a:pPr marL="0" marR="0" lvl="1" indent="0" algn="l" defTabSz="774700" rtl="0" eaLnBrk="0" fontAlgn="base" latinLnBrk="0" hangingPunct="0">
              <a:lnSpc>
                <a:spcPct val="100000"/>
              </a:lnSpc>
              <a:spcBef>
                <a:spcPct val="0"/>
              </a:spcBef>
              <a:spcAft>
                <a:spcPct val="0"/>
              </a:spcAft>
              <a:buClrTx/>
              <a:buSzTx/>
              <a:buFont typeface="Arial" panose="020B0604020202020204" pitchFamily="34" charset="0"/>
              <a:buNone/>
              <a:tabLst/>
              <a:defRPr/>
            </a:pPr>
            <a:r>
              <a:rPr lang="en-GB" baseline="0" dirty="0" smtClean="0"/>
              <a:t>mNutrition grant will combine insights from the global content partner (CABI, ILRI, GAIN, OXFAM, BMJ) and user centred design from frog.</a:t>
            </a:r>
          </a:p>
          <a:p>
            <a:pPr marL="0" indent="0">
              <a:buFont typeface="Arial" panose="020B0604020202020204" pitchFamily="34" charset="0"/>
              <a:buNone/>
            </a:pPr>
            <a:endParaRPr lang="en-GB" dirty="0" smtClean="0"/>
          </a:p>
          <a:p>
            <a:endParaRPr lang="en-GB" dirty="0"/>
          </a:p>
        </p:txBody>
      </p:sp>
    </p:spTree>
    <p:extLst>
      <p:ext uri="{BB962C8B-B14F-4D97-AF65-F5344CB8AC3E}">
        <p14:creationId xmlns:p14="http://schemas.microsoft.com/office/powerpoint/2010/main" val="4020372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81000" y="685800"/>
            <a:ext cx="6096000" cy="3429000"/>
          </a:xfrm>
        </p:spPr>
      </p:sp>
      <p:sp>
        <p:nvSpPr>
          <p:cNvPr id="358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r>
              <a:rPr lang="en-GB" altLang="en-US" baseline="0" dirty="0" smtClean="0">
                <a:latin typeface="Lucida Grande" pitchFamily="1" charset="0"/>
                <a:cs typeface="Lucida Grande" pitchFamily="1" charset="0"/>
              </a:rPr>
              <a:t>Actionable:</a:t>
            </a:r>
          </a:p>
          <a:p>
            <a:pPr marL="342900" indent="-342900">
              <a:buFontTx/>
              <a:buChar char="-"/>
            </a:pPr>
            <a:r>
              <a:rPr lang="en-GB" altLang="en-US" baseline="0" dirty="0" smtClean="0">
                <a:latin typeface="Lucida Grande" pitchFamily="1" charset="0"/>
                <a:cs typeface="Lucida Grande" pitchFamily="1" charset="0"/>
              </a:rPr>
              <a:t>Affordable (IKSL find local remedies work well)</a:t>
            </a:r>
          </a:p>
          <a:p>
            <a:pPr marL="342900" indent="-342900">
              <a:buFontTx/>
              <a:buChar char="-"/>
            </a:pPr>
            <a:r>
              <a:rPr lang="en-GB" altLang="en-US" baseline="0" dirty="0" smtClean="0">
                <a:latin typeface="Lucida Grande" pitchFamily="1" charset="0"/>
                <a:cs typeface="Lucida Grande" pitchFamily="1" charset="0"/>
              </a:rPr>
              <a:t>They know, from the information, how to implement it practically (problem of telephonic extension – IKSL combat this by linking with NGOs with on the ground presence; having </a:t>
            </a:r>
            <a:r>
              <a:rPr lang="en-GB" altLang="en-US" baseline="0" dirty="0" err="1" smtClean="0">
                <a:latin typeface="Lucida Grande" pitchFamily="1" charset="0"/>
                <a:cs typeface="Lucida Grande" pitchFamily="1" charset="0"/>
              </a:rPr>
              <a:t>Kisan</a:t>
            </a:r>
            <a:r>
              <a:rPr lang="en-GB" altLang="en-US" baseline="0" dirty="0" smtClean="0">
                <a:latin typeface="Lucida Grande" pitchFamily="1" charset="0"/>
                <a:cs typeface="Lucida Grande" pitchFamily="1" charset="0"/>
              </a:rPr>
              <a:t> </a:t>
            </a:r>
            <a:r>
              <a:rPr lang="en-GB" altLang="en-US" baseline="0" dirty="0" err="1" smtClean="0">
                <a:latin typeface="Lucida Grande" pitchFamily="1" charset="0"/>
                <a:cs typeface="Lucida Grande" pitchFamily="1" charset="0"/>
              </a:rPr>
              <a:t>Mitra</a:t>
            </a:r>
            <a:r>
              <a:rPr lang="en-GB" altLang="en-US" baseline="0" dirty="0" smtClean="0">
                <a:latin typeface="Lucida Grande" pitchFamily="1" charset="0"/>
                <a:cs typeface="Lucida Grande" pitchFamily="1" charset="0"/>
              </a:rPr>
              <a:t> who can demonstrate the practices)</a:t>
            </a:r>
          </a:p>
          <a:p>
            <a:pPr marL="342900" indent="-342900">
              <a:buFontTx/>
              <a:buChar char="-"/>
            </a:pPr>
            <a:r>
              <a:rPr lang="en-GB" altLang="en-US" baseline="0" dirty="0" smtClean="0">
                <a:latin typeface="Lucida Grande" pitchFamily="1" charset="0"/>
                <a:cs typeface="Lucida Grande" pitchFamily="1" charset="0"/>
              </a:rPr>
              <a:t>Use consideration when advising new methods – if it’s too different from what people know they are unlikely to implement it without a certain level of trust:</a:t>
            </a:r>
          </a:p>
          <a:p>
            <a:pPr marL="800100" lvl="2" indent="-342900">
              <a:buFontTx/>
              <a:buChar char="-"/>
            </a:pPr>
            <a:r>
              <a:rPr lang="en-GB" altLang="en-US" i="1"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I talked to an expert and he told me not to use chemical pesticides. Instead, I was advised to use halogen lamps that attract the flying pests, so the crop could be saved from this infestation… The use of halogen lamps was something new for me. I had never heard about it… It didn’t seem practical to me. So, I didn’t use it. </a:t>
            </a:r>
          </a:p>
          <a:p>
            <a:pPr marL="800100" lvl="2" indent="-342900">
              <a:buFontTx/>
              <a:buChar char="-"/>
            </a:pPr>
            <a:r>
              <a:rPr lang="en-GB" altLang="en-US" i="0" baseline="0"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IKSL were able to promote this method successfully with the following changes:</a:t>
            </a:r>
          </a:p>
          <a:p>
            <a:pPr marL="1028700" lvl="3" indent="-342900">
              <a:buFontTx/>
              <a:buChar char="-"/>
            </a:pPr>
            <a:r>
              <a:rPr lang="en-GB" altLang="en-US" i="0" baseline="0"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Halogen lamps were replaced with a local, oil based alternative which were cheap and accessible.  </a:t>
            </a:r>
          </a:p>
          <a:p>
            <a:pPr marL="1028700" lvl="3" indent="-342900">
              <a:buFontTx/>
              <a:buChar char="-"/>
            </a:pPr>
            <a:r>
              <a:rPr lang="en-GB" altLang="en-US" i="0" baseline="0"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The method was demonstrated by a local NGO.</a:t>
            </a:r>
          </a:p>
          <a:p>
            <a:pPr marL="685800" lvl="3" indent="0">
              <a:buFontTx/>
              <a:buNone/>
            </a:pPr>
            <a:endParaRPr lang="en-GB" altLang="en-US" i="0" baseline="0"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endParaRPr>
          </a:p>
          <a:p>
            <a:pPr marL="685800" lvl="3" indent="0">
              <a:buFontTx/>
              <a:buNone/>
            </a:pPr>
            <a:r>
              <a:rPr lang="en-GB" altLang="en-US" i="0" baseline="0"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			</a:t>
            </a:r>
          </a:p>
          <a:p>
            <a:pPr marL="685800" lvl="3" indent="0">
              <a:buFontTx/>
              <a:buNone/>
            </a:pPr>
            <a:endParaRPr lang="en-GB" altLang="en-US" i="0" baseline="0" dirty="0" smtClean="0">
              <a:latin typeface="Lucida Grande" pitchFamily="1" charset="0"/>
              <a:cs typeface="Lucida Grande" pitchFamily="1" charset="0"/>
            </a:endParaRPr>
          </a:p>
          <a:p>
            <a:pPr marL="342900" indent="-342900">
              <a:buFontTx/>
              <a:buChar char="-"/>
            </a:pPr>
            <a:endParaRPr lang="en-GB" altLang="en-US" baseline="0" dirty="0" smtClean="0">
              <a:latin typeface="Lucida Grande" pitchFamily="1" charset="0"/>
              <a:cs typeface="Lucida Grande" pitchFamily="1" charset="0"/>
            </a:endParaRPr>
          </a:p>
          <a:p>
            <a:pPr marL="342900" indent="-342900">
              <a:buFontTx/>
              <a:buChar char="-"/>
            </a:pPr>
            <a:endParaRPr lang="en-GB" altLang="en-US" baseline="0" dirty="0" smtClean="0">
              <a:latin typeface="Lucida Grande" pitchFamily="1" charset="0"/>
              <a:cs typeface="Lucida Grande" pitchFamily="1" charset="0"/>
            </a:endParaRPr>
          </a:p>
          <a:p>
            <a:pPr marL="342900" indent="-342900">
              <a:buFontTx/>
              <a:buChar char="-"/>
            </a:pPr>
            <a:endParaRPr lang="en-GB" altLang="en-US" baseline="0" dirty="0" smtClean="0">
              <a:latin typeface="Lucida Grande" pitchFamily="1" charset="0"/>
              <a:cs typeface="Lucida Grande" pitchFamily="1" charset="0"/>
            </a:endParaRPr>
          </a:p>
          <a:p>
            <a:pPr marL="342900" indent="-342900">
              <a:buFontTx/>
              <a:buChar char="-"/>
            </a:pPr>
            <a:endParaRPr lang="en-GB" altLang="en-US" baseline="0" dirty="0" smtClean="0">
              <a:latin typeface="Lucida Grande" pitchFamily="1" charset="0"/>
              <a:cs typeface="Lucida Grande" pitchFamily="1" charset="0"/>
            </a:endParaRPr>
          </a:p>
          <a:p>
            <a:pPr marL="342900" indent="-342900">
              <a:buFontTx/>
              <a:buChar char="-"/>
            </a:pPr>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1149460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ltLang="en-US" dirty="0" smtClean="0">
                <a:latin typeface="Lucida Grande" pitchFamily="1" charset="0"/>
                <a:cs typeface="Lucida Grande" pitchFamily="1" charset="0"/>
              </a:rPr>
              <a:t>Relevant:</a:t>
            </a:r>
          </a:p>
          <a:p>
            <a:pPr marL="342900" indent="-342900">
              <a:buFontTx/>
              <a:buChar char="-"/>
            </a:pPr>
            <a:r>
              <a:rPr lang="en-GB" altLang="en-US" dirty="0" smtClean="0">
                <a:latin typeface="Lucida Grande" pitchFamily="1" charset="0"/>
                <a:cs typeface="Lucida Grande" pitchFamily="1" charset="0"/>
              </a:rPr>
              <a:t>Local (agro-climatic zones,</a:t>
            </a:r>
            <a:r>
              <a:rPr lang="en-GB" altLang="en-US" baseline="0" dirty="0" smtClean="0">
                <a:latin typeface="Lucida Grande" pitchFamily="1" charset="0"/>
                <a:cs typeface="Lucida Grande" pitchFamily="1" charset="0"/>
              </a:rPr>
              <a:t> markets) – top down</a:t>
            </a:r>
          </a:p>
          <a:p>
            <a:pPr marL="342900" indent="-342900">
              <a:buFontTx/>
              <a:buChar char="-"/>
            </a:pPr>
            <a:r>
              <a:rPr lang="en-GB" altLang="en-US" baseline="0" dirty="0" smtClean="0">
                <a:latin typeface="Lucida Grande" pitchFamily="1" charset="0"/>
                <a:cs typeface="Lucida Grande" pitchFamily="1" charset="0"/>
              </a:rPr>
              <a:t>Something users actually need information about – traditional crops vs cash crops debate – top down/bottom up?</a:t>
            </a:r>
          </a:p>
          <a:p>
            <a:pPr marL="342900" indent="-342900">
              <a:buFontTx/>
              <a:buChar char="-"/>
            </a:pPr>
            <a:r>
              <a:rPr lang="en-GB" altLang="en-US" baseline="0" dirty="0" smtClean="0">
                <a:latin typeface="Lucida Grande" pitchFamily="1" charset="0"/>
                <a:cs typeface="Lucida Grande" pitchFamily="1" charset="0"/>
              </a:rPr>
              <a:t>More than relevant – information should be integral to their practice (IKSL) – e.g. from Tanzania, the most important weather advice is when it will rain. </a:t>
            </a:r>
          </a:p>
          <a:p>
            <a:pPr marL="342900" indent="-342900">
              <a:buFontTx/>
              <a:buChar char="-"/>
            </a:pPr>
            <a:endParaRPr lang="en-GB" altLang="en-US" baseline="0" dirty="0" smtClean="0">
              <a:latin typeface="Lucida Grande" pitchFamily="1" charset="0"/>
              <a:cs typeface="Lucida Grande" pitchFamily="1" charset="0"/>
            </a:endParaRPr>
          </a:p>
          <a:p>
            <a:pPr marL="342900" indent="-342900">
              <a:buFontTx/>
              <a:buChar char="-"/>
            </a:pPr>
            <a:r>
              <a:rPr lang="en-GB" altLang="en-US" baseline="0" dirty="0" smtClean="0">
                <a:latin typeface="Lucida Grande" pitchFamily="1" charset="0"/>
                <a:cs typeface="Lucida Grande" pitchFamily="1" charset="0"/>
              </a:rPr>
              <a:t>35% of TK users said service was not relevant to their needs; 16% could not find what they were looking for.  Challenge – how to personalise services?  </a:t>
            </a:r>
          </a:p>
          <a:p>
            <a:pPr marL="342900" indent="-342900">
              <a:buFontTx/>
              <a:buChar char="-"/>
            </a:pPr>
            <a:endParaRPr lang="en-GB" altLang="en-US" baseline="0" dirty="0" smtClean="0">
              <a:latin typeface="Lucida Grande" pitchFamily="1" charset="0"/>
              <a:cs typeface="Lucida Grande" pitchFamily="1" charset="0"/>
            </a:endParaRPr>
          </a:p>
          <a:p>
            <a:pPr marL="0" indent="0">
              <a:buFontTx/>
              <a:buNone/>
            </a:pPr>
            <a:r>
              <a:rPr lang="en-GB" altLang="en-US" baseline="0" dirty="0" smtClean="0">
                <a:latin typeface="Lucida Grande" pitchFamily="1" charset="0"/>
                <a:cs typeface="Lucida Grande" pitchFamily="1" charset="0"/>
              </a:rPr>
              <a:t>Timely:</a:t>
            </a:r>
          </a:p>
          <a:p>
            <a:pPr marL="342900" indent="-342900">
              <a:buFontTx/>
              <a:buChar char="-"/>
            </a:pPr>
            <a:r>
              <a:rPr lang="en-GB" altLang="en-US" baseline="0" dirty="0" smtClean="0">
                <a:latin typeface="Lucida Grande" pitchFamily="1" charset="0"/>
                <a:cs typeface="Lucida Grande" pitchFamily="1" charset="0"/>
              </a:rPr>
              <a:t>Right time of the season (given agro-climatic zone)</a:t>
            </a:r>
          </a:p>
          <a:p>
            <a:pPr marL="342900" indent="-342900">
              <a:buFontTx/>
              <a:buChar char="-"/>
            </a:pPr>
            <a:r>
              <a:rPr lang="en-GB" altLang="en-US" baseline="0" dirty="0" smtClean="0">
                <a:latin typeface="Lucida Grande" pitchFamily="1" charset="0"/>
                <a:cs typeface="Lucida Grande" pitchFamily="1" charset="0"/>
              </a:rPr>
              <a:t>Right time of the day (e.g. market prices)</a:t>
            </a:r>
          </a:p>
          <a:p>
            <a:pPr marL="342900" indent="-342900">
              <a:buFontTx/>
              <a:buChar char="-"/>
            </a:pPr>
            <a:endParaRPr lang="en-GB" altLang="en-US" baseline="0" dirty="0" smtClean="0">
              <a:latin typeface="Lucida Grande" pitchFamily="1" charset="0"/>
              <a:cs typeface="Lucida Grande" pitchFamily="1" charset="0"/>
            </a:endParaRPr>
          </a:p>
          <a:p>
            <a:pPr marL="0" indent="0">
              <a:buFontTx/>
              <a:buNone/>
            </a:pPr>
            <a:r>
              <a:rPr lang="en-GB" altLang="en-US" baseline="0" dirty="0" smtClean="0">
                <a:latin typeface="Lucida Grande" pitchFamily="1" charset="0"/>
                <a:cs typeface="Lucida Grande" pitchFamily="1" charset="0"/>
              </a:rPr>
              <a:t>CHALLENGE:  how to balance top down – bottom up information to provide truly relevant information for users.  IN some case this data simply isn’t </a:t>
            </a:r>
            <a:r>
              <a:rPr lang="en-GB" altLang="en-US" baseline="0" dirty="0" err="1" smtClean="0">
                <a:latin typeface="Lucida Grande" pitchFamily="1" charset="0"/>
                <a:cs typeface="Lucida Grande" pitchFamily="1" charset="0"/>
              </a:rPr>
              <a:t>avaulbale</a:t>
            </a:r>
            <a:r>
              <a:rPr lang="en-GB" altLang="en-US" baseline="0" dirty="0" smtClean="0">
                <a:latin typeface="Lucida Grande" pitchFamily="1" charset="0"/>
                <a:cs typeface="Lucida Grande" pitchFamily="1" charset="0"/>
              </a:rPr>
              <a:t> – although that hasn’t stopped some </a:t>
            </a:r>
            <a:r>
              <a:rPr lang="en-GB" altLang="en-US" baseline="0" dirty="0" err="1" smtClean="0">
                <a:latin typeface="Lucida Grande" pitchFamily="1" charset="0"/>
                <a:cs typeface="Lucida Grande" pitchFamily="1" charset="0"/>
              </a:rPr>
              <a:t>mFarmer</a:t>
            </a:r>
            <a:r>
              <a:rPr lang="en-GB" altLang="en-US" baseline="0" dirty="0" smtClean="0">
                <a:latin typeface="Lucida Grande" pitchFamily="1" charset="0"/>
                <a:cs typeface="Lucida Grande" pitchFamily="1" charset="0"/>
              </a:rPr>
              <a:t> grantees.  </a:t>
            </a:r>
            <a:r>
              <a:rPr lang="en-GB" altLang="en-US" baseline="0" dirty="0" err="1" smtClean="0">
                <a:latin typeface="Lucida Grande" pitchFamily="1" charset="0"/>
                <a:cs typeface="Lucida Grande" pitchFamily="1" charset="0"/>
              </a:rPr>
              <a:t>Senekela</a:t>
            </a:r>
            <a:r>
              <a:rPr lang="en-GB" altLang="en-US" baseline="0" dirty="0" smtClean="0">
                <a:latin typeface="Lucida Grande" pitchFamily="1" charset="0"/>
                <a:cs typeface="Lucida Grande" pitchFamily="1" charset="0"/>
              </a:rPr>
              <a:t> in Mali, were unable to find a reliable source of market price information – so they built one, in collaboration with IICD (</a:t>
            </a:r>
            <a:r>
              <a:rPr lang="en-GB" altLang="en-US" baseline="0" dirty="0" err="1" smtClean="0">
                <a:latin typeface="Lucida Grande" pitchFamily="1" charset="0"/>
                <a:cs typeface="Lucida Grande" pitchFamily="1" charset="0"/>
              </a:rPr>
              <a:t>govt</a:t>
            </a:r>
            <a:r>
              <a:rPr lang="en-GB" altLang="en-US" baseline="0" dirty="0" smtClean="0">
                <a:latin typeface="Lucida Grande" pitchFamily="1" charset="0"/>
                <a:cs typeface="Lucida Grande" pitchFamily="1" charset="0"/>
              </a:rPr>
              <a:t>?) </a:t>
            </a:r>
          </a:p>
          <a:p>
            <a:endParaRPr lang="en-US" baseline="0" dirty="0" smtClean="0"/>
          </a:p>
        </p:txBody>
      </p:sp>
      <p:sp>
        <p:nvSpPr>
          <p:cNvPr id="4" name="Slide Number Placeholder 3"/>
          <p:cNvSpPr>
            <a:spLocks noGrp="1"/>
          </p:cNvSpPr>
          <p:nvPr>
            <p:ph type="sldNum" sz="quarter" idx="10"/>
          </p:nvPr>
        </p:nvSpPr>
        <p:spPr>
          <a:xfrm>
            <a:off x="5179484" y="6513910"/>
            <a:ext cx="3962400" cy="342900"/>
          </a:xfrm>
          <a:prstGeom prst="rect">
            <a:avLst/>
          </a:prstGeom>
        </p:spPr>
        <p:txBody>
          <a:bodyPr/>
          <a:lstStyle/>
          <a:p>
            <a:pPr>
              <a:defRPr/>
            </a:pPr>
            <a:fld id="{0B90F2F2-03CF-E54B-A970-8EEA3C3C1744}" type="slidenum">
              <a:rPr lang="en-US" smtClean="0">
                <a:solidFill>
                  <a:srgbClr val="000000"/>
                </a:solidFill>
              </a:rPr>
              <a:pPr>
                <a:defRPr/>
              </a:pPr>
              <a:t>11</a:t>
            </a:fld>
            <a:endParaRPr lang="en-US" dirty="0">
              <a:solidFill>
                <a:srgbClr val="000000"/>
              </a:solidFill>
            </a:endParaRPr>
          </a:p>
        </p:txBody>
      </p:sp>
    </p:spTree>
    <p:extLst>
      <p:ext uri="{BB962C8B-B14F-4D97-AF65-F5344CB8AC3E}">
        <p14:creationId xmlns:p14="http://schemas.microsoft.com/office/powerpoint/2010/main" val="3375433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81000" y="685800"/>
            <a:ext cx="6096000" cy="3429000"/>
          </a:xfrm>
        </p:spPr>
      </p:sp>
      <p:sp>
        <p:nvSpPr>
          <p:cNvPr id="41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sz="2200" dirty="0" smtClean="0">
                <a:solidFill>
                  <a:srgbClr val="000000"/>
                </a:solidFill>
                <a:latin typeface="Lucida Grande" pitchFamily="1" charset="0"/>
              </a:rPr>
              <a:t>Evidence</a:t>
            </a:r>
            <a:r>
              <a:rPr lang="en-GB" altLang="en-US" sz="2200" baseline="0" dirty="0" smtClean="0">
                <a:solidFill>
                  <a:srgbClr val="000000"/>
                </a:solidFill>
                <a:latin typeface="Lucida Grande" pitchFamily="1" charset="0"/>
              </a:rPr>
              <a:t> from </a:t>
            </a:r>
            <a:r>
              <a:rPr lang="en-GB" altLang="en-US" sz="2200" baseline="0" dirty="0" err="1" smtClean="0">
                <a:solidFill>
                  <a:srgbClr val="000000"/>
                </a:solidFill>
                <a:latin typeface="Lucida Grande" pitchFamily="1" charset="0"/>
              </a:rPr>
              <a:t>mKisan</a:t>
            </a:r>
            <a:r>
              <a:rPr lang="en-GB" altLang="en-US" sz="2200" baseline="0" dirty="0" smtClean="0">
                <a:solidFill>
                  <a:srgbClr val="000000"/>
                </a:solidFill>
                <a:latin typeface="Lucida Grande" pitchFamily="1" charset="0"/>
              </a:rPr>
              <a:t> shows some patterning around the crop calendar – unfortunately a lack of data for repeating seasons makes it hard to draw conclusions.  Market price data is most accessed in all seasons except q4 2013 which saw a peak in agronomy and livestock usage</a:t>
            </a:r>
            <a:r>
              <a:rPr lang="en-GB" altLang="en-US" sz="2200" baseline="0" dirty="0" smtClean="0">
                <a:solidFill>
                  <a:srgbClr val="000000"/>
                </a:solidFill>
                <a:latin typeface="Lucida Grande" pitchFamily="1" charset="0"/>
              </a:rPr>
              <a:t>. </a:t>
            </a: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a:p>
            <a:pPr marL="342900" indent="-342900">
              <a:buFont typeface="Arial" panose="020B0604020202020204" pitchFamily="34" charset="0"/>
              <a:buChar char="•"/>
            </a:pPr>
            <a:r>
              <a:rPr lang="en-US" sz="2400" dirty="0" smtClean="0"/>
              <a:t>HG</a:t>
            </a:r>
            <a:r>
              <a:rPr lang="en-US" sz="2400" dirty="0" smtClean="0"/>
              <a:t>: Repeat </a:t>
            </a:r>
            <a:r>
              <a:rPr lang="en-US" sz="2400" dirty="0" smtClean="0"/>
              <a:t>users access</a:t>
            </a:r>
            <a:r>
              <a:rPr lang="en-US" sz="2400" baseline="0" dirty="0" smtClean="0"/>
              <a:t> </a:t>
            </a:r>
            <a:r>
              <a:rPr lang="en-US" sz="2400" baseline="0" dirty="0" smtClean="0"/>
              <a:t>more </a:t>
            </a:r>
            <a:r>
              <a:rPr lang="en-US" sz="2400" baseline="0" dirty="0" smtClean="0"/>
              <a:t>relevant content:  </a:t>
            </a:r>
            <a:r>
              <a:rPr lang="en-US" sz="2400" dirty="0" smtClean="0"/>
              <a:t>In Jan-Mar 2014, 40% of repeat users pulled market price information for seasonal crops; only 5% for trial users; </a:t>
            </a:r>
          </a:p>
          <a:p>
            <a:r>
              <a:rPr lang="en-US" sz="2400" b="1" u="sng" dirty="0" smtClean="0"/>
              <a:t>	100%</a:t>
            </a:r>
            <a:r>
              <a:rPr lang="en-US" sz="2400" b="1" dirty="0" smtClean="0"/>
              <a:t> of requests for the top 10 crops in that period</a:t>
            </a:r>
          </a:p>
          <a:p>
            <a:r>
              <a:rPr lang="en-US" sz="2400" dirty="0" smtClean="0"/>
              <a:t>	Weather forecasts are </a:t>
            </a:r>
            <a:r>
              <a:rPr lang="en-US" sz="2400" b="1" dirty="0" smtClean="0"/>
              <a:t>much more popular for repeat users</a:t>
            </a:r>
            <a:r>
              <a:rPr lang="en-US" sz="2400" dirty="0" smtClean="0"/>
              <a:t> (since July 2013)</a:t>
            </a:r>
          </a:p>
          <a:p>
            <a:endParaRPr lang="en-US" sz="2400" dirty="0" smtClean="0"/>
          </a:p>
          <a:p>
            <a:pPr marL="171450" indent="-171450">
              <a:buFont typeface="Arial"/>
              <a:buChar char="•"/>
            </a:pPr>
            <a:r>
              <a:rPr lang="en-US" sz="2400" dirty="0" smtClean="0">
                <a:solidFill>
                  <a:schemeClr val="tx1"/>
                </a:solidFill>
              </a:rPr>
              <a:t>TK</a:t>
            </a:r>
            <a:r>
              <a:rPr lang="en-US" sz="2400" dirty="0" smtClean="0">
                <a:solidFill>
                  <a:schemeClr val="tx1"/>
                </a:solidFill>
              </a:rPr>
              <a:t>: Repeat users request significantly more weather content than trial users; </a:t>
            </a:r>
            <a:r>
              <a:rPr lang="en-US" sz="2400" b="1" dirty="0" smtClean="0">
                <a:solidFill>
                  <a:schemeClr val="tx1"/>
                </a:solidFill>
              </a:rPr>
              <a:t>10% of repeat users reported changing timing of farming activities based on weather </a:t>
            </a:r>
            <a:r>
              <a:rPr lang="en-US" sz="2400" b="1" dirty="0" smtClean="0">
                <a:solidFill>
                  <a:schemeClr val="tx1"/>
                </a:solidFill>
              </a:rPr>
              <a:t>forecasts</a:t>
            </a:r>
          </a:p>
          <a:p>
            <a:pPr marL="171450" indent="-171450">
              <a:buFont typeface="Arial"/>
              <a:buChar char="•"/>
            </a:pPr>
            <a:endParaRPr lang="en-US" sz="2400" b="1" dirty="0" smtClean="0">
              <a:solidFill>
                <a:schemeClr val="tx1"/>
              </a:solidFill>
            </a:endParaRPr>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a:p>
            <a:pPr marL="0" indent="0">
              <a:buFont typeface="Arial" panose="020B0604020202020204" pitchFamily="34" charset="0"/>
              <a:buNone/>
            </a:pPr>
            <a:endParaRPr lang="en-GB" altLang="en-US" sz="2200" baseline="0" dirty="0" smtClean="0">
              <a:solidFill>
                <a:srgbClr val="000000"/>
              </a:solidFill>
              <a:latin typeface="Lucida Grande" pitchFamily="1" charset="0"/>
            </a:endParaRPr>
          </a:p>
        </p:txBody>
      </p:sp>
    </p:spTree>
    <p:extLst>
      <p:ext uri="{BB962C8B-B14F-4D97-AF65-F5344CB8AC3E}">
        <p14:creationId xmlns:p14="http://schemas.microsoft.com/office/powerpoint/2010/main" val="2701042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81000" y="685800"/>
            <a:ext cx="6096000" cy="3429000"/>
          </a:xfrm>
        </p:spPr>
      </p:sp>
      <p:sp>
        <p:nvSpPr>
          <p:cNvPr id="41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Throughout the season, users accessed proportionally more information on the planning stage of crops. ‘</a:t>
            </a:r>
            <a:r>
              <a:rPr lang="en-GB" altLang="en-US" sz="2200" baseline="0" dirty="0" err="1" smtClean="0">
                <a:solidFill>
                  <a:srgbClr val="000000"/>
                </a:solidFill>
                <a:latin typeface="Lucida Grande" pitchFamily="1" charset="0"/>
              </a:rPr>
              <a:t>Emergency’is</a:t>
            </a:r>
            <a:r>
              <a:rPr lang="en-GB" altLang="en-US" sz="2200" baseline="0" dirty="0" smtClean="0">
                <a:solidFill>
                  <a:srgbClr val="000000"/>
                </a:solidFill>
                <a:latin typeface="Lucida Grande" pitchFamily="1" charset="0"/>
              </a:rPr>
              <a:t> lowest</a:t>
            </a: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Conversely, the majority of livestock accesses across all customer segments are using information on disease</a:t>
            </a:r>
            <a:r>
              <a:rPr lang="en-GB" altLang="en-US" sz="2200" baseline="0" dirty="0" smtClean="0">
                <a:solidFill>
                  <a:srgbClr val="000000"/>
                </a:solidFill>
                <a:latin typeface="Lucida Grande" pitchFamily="1" charset="0"/>
              </a:rPr>
              <a:t>.</a:t>
            </a: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MESSAGE AROUND TAGGING: if you tag data for these types of content categories, you can measure behaviours and </a:t>
            </a:r>
            <a:endParaRPr lang="en-GB" altLang="en-US" sz="2200" baseline="0" dirty="0" smtClean="0">
              <a:solidFill>
                <a:srgbClr val="000000"/>
              </a:solidFill>
              <a:latin typeface="Lucida Grande" pitchFamily="1" charset="0"/>
            </a:endParaRP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sz="2200" baseline="0" dirty="0" smtClean="0">
                <a:solidFill>
                  <a:srgbClr val="000000"/>
                </a:solidFill>
                <a:latin typeface="Lucida Grande" pitchFamily="1" charset="0"/>
              </a:rPr>
              <a:t>TK:  </a:t>
            </a:r>
            <a:r>
              <a:rPr lang="en-US" sz="2400" b="1" dirty="0" smtClean="0">
                <a:solidFill>
                  <a:schemeClr val="tx1"/>
                </a:solidFill>
              </a:rPr>
              <a:t>More than half of repeat users joined the service to learn about new farming </a:t>
            </a:r>
            <a:r>
              <a:rPr lang="en-US" sz="2400" b="1" dirty="0" smtClean="0">
                <a:solidFill>
                  <a:schemeClr val="tx1"/>
                </a:solidFill>
              </a:rPr>
              <a:t>practices </a:t>
            </a:r>
            <a:r>
              <a:rPr lang="en-GB" altLang="en-US" sz="2400" baseline="0" dirty="0" smtClean="0">
                <a:latin typeface="Lucida Grande" pitchFamily="1" charset="0"/>
                <a:cs typeface="Lucida Grande" pitchFamily="1" charset="0"/>
              </a:rPr>
              <a:t>IMPACT: </a:t>
            </a:r>
            <a:r>
              <a:rPr lang="en-US" sz="2400" dirty="0" smtClean="0">
                <a:solidFill>
                  <a:schemeClr val="tx1"/>
                </a:solidFill>
              </a:rPr>
              <a:t>Users who subscribed for a specific purpose (not just curiosity) are </a:t>
            </a:r>
            <a:r>
              <a:rPr lang="en-US" sz="2400" b="1" dirty="0" smtClean="0">
                <a:solidFill>
                  <a:schemeClr val="tx1"/>
                </a:solidFill>
              </a:rPr>
              <a:t>2.4 times more likely to become a repeat users</a:t>
            </a:r>
          </a:p>
          <a:p>
            <a:pPr marL="0" marR="0" indent="0" algn="l" defTabSz="774700" rtl="0" eaLnBrk="0" fontAlgn="base" latinLnBrk="0" hangingPunct="0">
              <a:lnSpc>
                <a:spcPct val="100000"/>
              </a:lnSpc>
              <a:spcBef>
                <a:spcPct val="0"/>
              </a:spcBef>
              <a:spcAft>
                <a:spcPct val="0"/>
              </a:spcAft>
              <a:buClrTx/>
              <a:buSzTx/>
              <a:buFont typeface="Arial" panose="020B0604020202020204" pitchFamily="34" charset="0"/>
              <a:buNone/>
              <a:tabLst/>
              <a:defRPr/>
            </a:pPr>
            <a:endParaRPr lang="en-US" sz="2400" b="1" dirty="0" smtClean="0">
              <a:solidFill>
                <a:schemeClr val="tx1"/>
              </a:solidFill>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sz="2200" baseline="0" dirty="0" smtClean="0">
                <a:solidFill>
                  <a:srgbClr val="000000"/>
                </a:solidFill>
                <a:latin typeface="Lucida Grande" pitchFamily="1" charset="0"/>
              </a:rPr>
              <a:t>HG: </a:t>
            </a:r>
            <a:r>
              <a:rPr lang="en-US" sz="2400" b="1" dirty="0" smtClean="0"/>
              <a:t>Help to find farming inputs was cited most often by repeat users</a:t>
            </a:r>
            <a:r>
              <a:rPr lang="en-US" sz="2400" dirty="0" smtClean="0"/>
              <a:t> (21%)</a:t>
            </a: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000" dirty="0" smtClean="0"/>
              <a:t>TK:</a:t>
            </a:r>
            <a:r>
              <a:rPr lang="en-US" sz="2000" baseline="0" dirty="0" smtClean="0"/>
              <a:t> </a:t>
            </a:r>
            <a:r>
              <a:rPr lang="en-US" sz="2000" b="1" dirty="0" smtClean="0">
                <a:solidFill>
                  <a:schemeClr val="tx1"/>
                </a:solidFill>
              </a:rPr>
              <a:t>Repeat users far more likely to request advice on crops beyond the staple cereals of maize and rice</a:t>
            </a:r>
            <a:r>
              <a:rPr lang="en-US" sz="2000" dirty="0" smtClean="0">
                <a:solidFill>
                  <a:schemeClr val="tx1"/>
                </a:solidFill>
              </a:rPr>
              <a:t>: two-thirds of repeat users vs one-third of trial users</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2000" dirty="0" smtClean="0">
              <a:solidFill>
                <a:schemeClr val="tx1"/>
              </a:solidFill>
            </a:endParaRP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p:txBody>
      </p:sp>
    </p:spTree>
    <p:extLst>
      <p:ext uri="{BB962C8B-B14F-4D97-AF65-F5344CB8AC3E}">
        <p14:creationId xmlns:p14="http://schemas.microsoft.com/office/powerpoint/2010/main" val="218589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81000" y="685800"/>
            <a:ext cx="6096000" cy="3429000"/>
          </a:xfrm>
        </p:spPr>
      </p:sp>
      <p:sp>
        <p:nvSpPr>
          <p:cNvPr id="41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Throughout the season, users accessed proportionally more information on the planning stage of crops. ‘</a:t>
            </a:r>
            <a:r>
              <a:rPr lang="en-GB" altLang="en-US" sz="2200" baseline="0" dirty="0" err="1" smtClean="0">
                <a:solidFill>
                  <a:srgbClr val="000000"/>
                </a:solidFill>
                <a:latin typeface="Lucida Grande" pitchFamily="1" charset="0"/>
              </a:rPr>
              <a:t>Emergency’is</a:t>
            </a:r>
            <a:r>
              <a:rPr lang="en-GB" altLang="en-US" sz="2200" baseline="0" dirty="0" smtClean="0">
                <a:solidFill>
                  <a:srgbClr val="000000"/>
                </a:solidFill>
                <a:latin typeface="Lucida Grande" pitchFamily="1" charset="0"/>
              </a:rPr>
              <a:t> lowest</a:t>
            </a: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Conversely, the majority of livestock accesses across all customer segments are using information on disease.</a:t>
            </a: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HG: 91% of repeat users reported behaviour change and improvements</a:t>
            </a: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TK: Around 1/3 of users report impact.  </a:t>
            </a: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a:p>
            <a:pPr marL="0" indent="0">
              <a:buFont typeface="Arial" panose="020B0604020202020204" pitchFamily="34" charset="0"/>
              <a:buNone/>
            </a:pPr>
            <a:r>
              <a:rPr lang="en-GB" altLang="en-US" sz="2200" baseline="0" dirty="0" smtClean="0">
                <a:solidFill>
                  <a:srgbClr val="000000"/>
                </a:solidFill>
                <a:latin typeface="Lucida Grande" pitchFamily="1" charset="0"/>
              </a:rPr>
              <a:t>Why the difference?   </a:t>
            </a: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HG has access to more regular, more diverse info on e.g. market prices – 29% reported this benefit, only 2% of TK users</a:t>
            </a:r>
          </a:p>
        </p:txBody>
      </p:sp>
    </p:spTree>
    <p:extLst>
      <p:ext uri="{BB962C8B-B14F-4D97-AF65-F5344CB8AC3E}">
        <p14:creationId xmlns:p14="http://schemas.microsoft.com/office/powerpoint/2010/main" val="828654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81000" y="685800"/>
            <a:ext cx="6096000" cy="3429000"/>
          </a:xfrm>
        </p:spPr>
      </p:sp>
      <p:sp>
        <p:nvSpPr>
          <p:cNvPr id="41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sz="2200" dirty="0" smtClean="0">
                <a:solidFill>
                  <a:srgbClr val="000000"/>
                </a:solidFill>
                <a:latin typeface="Lucida Grande" pitchFamily="1" charset="0"/>
              </a:rPr>
              <a:t>Evidence</a:t>
            </a:r>
            <a:r>
              <a:rPr lang="en-GB" altLang="en-US" sz="2200" baseline="0" dirty="0" smtClean="0">
                <a:solidFill>
                  <a:srgbClr val="000000"/>
                </a:solidFill>
                <a:latin typeface="Lucida Grande" pitchFamily="1" charset="0"/>
              </a:rPr>
              <a:t> from </a:t>
            </a:r>
            <a:r>
              <a:rPr lang="en-GB" altLang="en-US" sz="2200" baseline="0" dirty="0" err="1" smtClean="0">
                <a:solidFill>
                  <a:srgbClr val="000000"/>
                </a:solidFill>
                <a:latin typeface="Lucida Grande" pitchFamily="1" charset="0"/>
              </a:rPr>
              <a:t>Tigo</a:t>
            </a:r>
            <a:r>
              <a:rPr lang="en-GB" altLang="en-US" sz="2200" baseline="0" dirty="0" smtClean="0">
                <a:solidFill>
                  <a:srgbClr val="000000"/>
                </a:solidFill>
                <a:latin typeface="Lucida Grande" pitchFamily="1" charset="0"/>
              </a:rPr>
              <a:t> </a:t>
            </a:r>
            <a:r>
              <a:rPr lang="en-GB" altLang="en-US" sz="2200" baseline="0" dirty="0" err="1" smtClean="0">
                <a:solidFill>
                  <a:srgbClr val="000000"/>
                </a:solidFill>
                <a:latin typeface="Lucida Grande" pitchFamily="1" charset="0"/>
              </a:rPr>
              <a:t>Kilimo</a:t>
            </a:r>
            <a:r>
              <a:rPr lang="en-GB" altLang="en-US" sz="2200" baseline="0" dirty="0" smtClean="0">
                <a:solidFill>
                  <a:srgbClr val="000000"/>
                </a:solidFill>
                <a:latin typeface="Lucida Grande" pitchFamily="1" charset="0"/>
              </a:rPr>
              <a:t> shows little patterning around the crop calendar – market prices were the most popular content for the first 4 </a:t>
            </a:r>
            <a:r>
              <a:rPr lang="en-GB" altLang="en-US" sz="2200" baseline="0" dirty="0" err="1" smtClean="0">
                <a:solidFill>
                  <a:srgbClr val="000000"/>
                </a:solidFill>
                <a:latin typeface="Lucida Grande" pitchFamily="1" charset="0"/>
              </a:rPr>
              <a:t>qs</a:t>
            </a:r>
            <a:r>
              <a:rPr lang="en-GB" altLang="en-US" sz="2200" baseline="0" dirty="0" smtClean="0">
                <a:solidFill>
                  <a:srgbClr val="000000"/>
                </a:solidFill>
                <a:latin typeface="Lucida Grande" pitchFamily="1" charset="0"/>
              </a:rPr>
              <a:t>, with agronomy tips showing a surge of popularity during the period of increased marketing. This suggests that </a:t>
            </a:r>
            <a:r>
              <a:rPr lang="en-GB" altLang="en-US" sz="2200" baseline="0" dirty="0" err="1" smtClean="0">
                <a:solidFill>
                  <a:srgbClr val="000000"/>
                </a:solidFill>
                <a:latin typeface="Lucida Grande" pitchFamily="1" charset="0"/>
              </a:rPr>
              <a:t>Tigo</a:t>
            </a:r>
            <a:r>
              <a:rPr lang="en-GB" altLang="en-US" sz="2200" baseline="0" dirty="0" smtClean="0">
                <a:solidFill>
                  <a:srgbClr val="000000"/>
                </a:solidFill>
                <a:latin typeface="Lucida Grande" pitchFamily="1" charset="0"/>
              </a:rPr>
              <a:t> used this content stream to popularise the service.  Interest in market prices increased again towards q3 2014.  Interest in weather information is fairly stable at 30-40% of requests per month.</a:t>
            </a:r>
          </a:p>
          <a:p>
            <a:pPr marL="342900" indent="-342900">
              <a:buFont typeface="Arial" panose="020B0604020202020204" pitchFamily="34" charset="0"/>
              <a:buChar char="•"/>
            </a:pPr>
            <a:r>
              <a:rPr lang="en-GB" altLang="en-US" sz="2200" baseline="0" dirty="0" smtClean="0">
                <a:solidFill>
                  <a:srgbClr val="000000"/>
                </a:solidFill>
                <a:latin typeface="Lucida Grande" pitchFamily="1" charset="0"/>
              </a:rPr>
              <a:t>Q1 2014 was the mass market drive after service was made free and a bit better – spike in agronomy content then is likely to reflect marketing drive at this point</a:t>
            </a:r>
          </a:p>
          <a:p>
            <a:pPr marL="342900" indent="-342900">
              <a:buFont typeface="Arial" panose="020B0604020202020204" pitchFamily="34" charset="0"/>
              <a:buChar char="•"/>
            </a:pPr>
            <a:endParaRPr lang="en-GB" altLang="en-US" sz="2200" baseline="0" dirty="0" smtClean="0">
              <a:solidFill>
                <a:srgbClr val="000000"/>
              </a:solidFill>
              <a:latin typeface="Lucida Grande" pitchFamily="1" charset="0"/>
            </a:endParaRPr>
          </a:p>
        </p:txBody>
      </p:sp>
    </p:spTree>
    <p:extLst>
      <p:ext uri="{BB962C8B-B14F-4D97-AF65-F5344CB8AC3E}">
        <p14:creationId xmlns:p14="http://schemas.microsoft.com/office/powerpoint/2010/main" val="3129534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81000" y="685800"/>
            <a:ext cx="6096000" cy="3429000"/>
          </a:xfrm>
        </p:spPr>
      </p:sp>
      <p:sp>
        <p:nvSpPr>
          <p:cNvPr id="337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dirty="0" smtClean="0">
                <a:latin typeface="Lucida Grande" pitchFamily="1" charset="0"/>
                <a:cs typeface="Lucida Grande" pitchFamily="1" charset="0"/>
              </a:rPr>
              <a:t>Marketing efforts (especially blast SMS) often state only the name of the service, how to access and something generic (e.g. </a:t>
            </a:r>
            <a:r>
              <a:rPr lang="en-GB" altLang="en-US" dirty="0" err="1" smtClean="0">
                <a:latin typeface="Lucida Grande" pitchFamily="1" charset="0"/>
                <a:cs typeface="Lucida Grande" pitchFamily="1" charset="0"/>
              </a:rPr>
              <a:t>Tigo</a:t>
            </a:r>
            <a:r>
              <a:rPr lang="en-GB" altLang="en-US" dirty="0" smtClean="0">
                <a:latin typeface="Lucida Grande" pitchFamily="1" charset="0"/>
                <a:cs typeface="Lucida Grande" pitchFamily="1" charset="0"/>
              </a:rPr>
              <a:t> Kilimo: for agronomy information dial #148#148). SMS may be the only viable option available for e.g. VAS providers</a:t>
            </a:r>
          </a:p>
          <a:p>
            <a:pPr marL="342900" indent="-342900">
              <a:buFont typeface="Arial" panose="020B0604020202020204" pitchFamily="34" charset="0"/>
              <a:buChar char="•"/>
            </a:pPr>
            <a:r>
              <a:rPr lang="en-GB" altLang="en-US" dirty="0" smtClean="0">
                <a:latin typeface="Lucida Grande" pitchFamily="1" charset="0"/>
                <a:cs typeface="Lucida Grande" pitchFamily="1" charset="0"/>
              </a:rPr>
              <a:t>Qualitative research (TK) suggested that showing users how the service could be useful to them through </a:t>
            </a:r>
            <a:r>
              <a:rPr lang="en-GB" altLang="en-US" b="1" dirty="0" smtClean="0">
                <a:latin typeface="Lucida Grande" pitchFamily="1" charset="0"/>
                <a:cs typeface="Lucida Grande" pitchFamily="1" charset="0"/>
              </a:rPr>
              <a:t>telling the story </a:t>
            </a:r>
            <a:r>
              <a:rPr lang="en-GB" altLang="en-US" dirty="0" smtClean="0">
                <a:latin typeface="Lucida Grande" pitchFamily="1" charset="0"/>
                <a:cs typeface="Lucida Grande" pitchFamily="1" charset="0"/>
              </a:rPr>
              <a:t>was the best was to get them invested in the value proposition.  </a:t>
            </a:r>
          </a:p>
          <a:p>
            <a:pPr marL="342900" indent="-342900">
              <a:buFont typeface="Arial" panose="020B0604020202020204" pitchFamily="34" charset="0"/>
              <a:buChar char="•"/>
            </a:pPr>
            <a:r>
              <a:rPr lang="en-GB" altLang="en-US" dirty="0" smtClean="0">
                <a:latin typeface="Lucida Grande" pitchFamily="1" charset="0"/>
                <a:cs typeface="Lucida Grande" pitchFamily="1" charset="0"/>
              </a:rPr>
              <a:t>Seasonal targeted marketing (e.g. telling farmers in Tanzania when </a:t>
            </a:r>
            <a:r>
              <a:rPr lang="en-GB" altLang="en-US" dirty="0" err="1" smtClean="0">
                <a:latin typeface="Lucida Grande" pitchFamily="1" charset="0"/>
                <a:cs typeface="Lucida Grande" pitchFamily="1" charset="0"/>
              </a:rPr>
              <a:t>Masika</a:t>
            </a:r>
            <a:r>
              <a:rPr lang="en-GB" altLang="en-US" dirty="0" smtClean="0">
                <a:latin typeface="Lucida Grande" pitchFamily="1" charset="0"/>
                <a:cs typeface="Lucida Grande" pitchFamily="1" charset="0"/>
              </a:rPr>
              <a:t> rains will likely come) may help to convince them to try the service.  </a:t>
            </a:r>
          </a:p>
          <a:p>
            <a:pPr marL="342900" indent="-342900">
              <a:buFont typeface="Arial" panose="020B0604020202020204" pitchFamily="34" charset="0"/>
              <a:buChar char="•"/>
            </a:pPr>
            <a:r>
              <a:rPr lang="en-GB" altLang="en-US" dirty="0" smtClean="0">
                <a:latin typeface="Lucida Grande" pitchFamily="1" charset="0"/>
                <a:cs typeface="Lucida Grande" pitchFamily="1" charset="0"/>
              </a:rPr>
              <a:t>This will also help to users</a:t>
            </a:r>
            <a:r>
              <a:rPr lang="en-GB" altLang="en-US" baseline="0" dirty="0" smtClean="0">
                <a:latin typeface="Lucida Grande" pitchFamily="1" charset="0"/>
                <a:cs typeface="Lucida Grande" pitchFamily="1" charset="0"/>
              </a:rPr>
              <a:t> to trust the information that MNOs send.  </a:t>
            </a:r>
          </a:p>
          <a:p>
            <a:pPr marL="342900" indent="-342900">
              <a:buFont typeface="Arial" panose="020B0604020202020204" pitchFamily="34" charset="0"/>
              <a:buChar char="•"/>
            </a:pPr>
            <a:r>
              <a:rPr lang="en-GB" altLang="en-US" baseline="0" dirty="0" smtClean="0">
                <a:latin typeface="Lucida Grande" pitchFamily="1" charset="0"/>
                <a:cs typeface="Lucida Grande" pitchFamily="1" charset="0"/>
              </a:rPr>
              <a:t>We haven’t seen this executed before, but we have occasions where the service wasn’t considered </a:t>
            </a:r>
            <a:r>
              <a:rPr lang="en-GB" altLang="en-US" b="1" baseline="0" dirty="0" smtClean="0">
                <a:latin typeface="Lucida Grande" pitchFamily="1" charset="0"/>
                <a:cs typeface="Lucida Grande" pitchFamily="1" charset="0"/>
              </a:rPr>
              <a:t>timely</a:t>
            </a:r>
            <a:r>
              <a:rPr lang="en-GB" altLang="en-US" baseline="0" dirty="0" smtClean="0">
                <a:latin typeface="Lucida Grande" pitchFamily="1" charset="0"/>
                <a:cs typeface="Lucida Grande" pitchFamily="1" charset="0"/>
              </a:rPr>
              <a:t> or </a:t>
            </a:r>
            <a:r>
              <a:rPr lang="en-GB" altLang="en-US" b="1" baseline="0" dirty="0" smtClean="0">
                <a:latin typeface="Lucida Grande" pitchFamily="1" charset="0"/>
                <a:cs typeface="Lucida Grande" pitchFamily="1" charset="0"/>
              </a:rPr>
              <a:t>relevant</a:t>
            </a:r>
            <a:r>
              <a:rPr lang="en-GB" altLang="en-US" baseline="0" dirty="0" smtClean="0">
                <a:latin typeface="Lucida Grande" pitchFamily="1" charset="0"/>
                <a:cs typeface="Lucida Grande" pitchFamily="1" charset="0"/>
              </a:rPr>
              <a:t> enough – these are absolutely essential characteristics of usable information. </a:t>
            </a:r>
          </a:p>
          <a:p>
            <a:pPr marL="342900" indent="-342900">
              <a:buFont typeface="Arial" panose="020B0604020202020204" pitchFamily="34" charset="0"/>
              <a:buChar char="•"/>
            </a:pPr>
            <a:r>
              <a:rPr lang="en-GB" altLang="en-US" baseline="0" dirty="0" smtClean="0">
                <a:latin typeface="Lucida Grande" pitchFamily="1" charset="0"/>
                <a:cs typeface="Lucida Grande" pitchFamily="1" charset="0"/>
              </a:rPr>
              <a:t>One way of allowing users to try before they buy.</a:t>
            </a:r>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2814256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381000" y="685800"/>
            <a:ext cx="6096000" cy="3429000"/>
          </a:xfrm>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dirty="0" smtClean="0">
                <a:latin typeface="Lucida Grande" pitchFamily="1" charset="0"/>
                <a:cs typeface="Lucida Grande" pitchFamily="1" charset="0"/>
              </a:rPr>
              <a:t>IKSL</a:t>
            </a:r>
            <a:r>
              <a:rPr lang="en-GB" altLang="en-US" baseline="0" dirty="0" smtClean="0">
                <a:latin typeface="Lucida Grande" pitchFamily="1" charset="0"/>
                <a:cs typeface="Lucida Grande" pitchFamily="1" charset="0"/>
              </a:rPr>
              <a:t> have acknowledged this in their business model, which is an acquisition model which charges a network operator</a:t>
            </a:r>
          </a:p>
          <a:p>
            <a:pPr marL="342900" indent="-342900">
              <a:buFont typeface="Arial" panose="020B0604020202020204" pitchFamily="34" charset="0"/>
              <a:buChar char="•"/>
            </a:pPr>
            <a:r>
              <a:rPr lang="en-GB" altLang="en-US" baseline="0" dirty="0" smtClean="0">
                <a:latin typeface="Lucida Grande" pitchFamily="1" charset="0"/>
                <a:cs typeface="Lucida Grande" pitchFamily="1" charset="0"/>
              </a:rPr>
              <a:t>Other B2B payment schemes should be considered</a:t>
            </a:r>
          </a:p>
          <a:p>
            <a:pPr marL="342900" indent="-342900">
              <a:buFont typeface="Arial" panose="020B0604020202020204" pitchFamily="34" charset="0"/>
              <a:buChar char="•"/>
            </a:pPr>
            <a:r>
              <a:rPr lang="en-GB" altLang="en-US" baseline="0" dirty="0" smtClean="0">
                <a:latin typeface="Lucida Grande" pitchFamily="1" charset="0"/>
                <a:cs typeface="Lucida Grande" pitchFamily="1" charset="0"/>
              </a:rPr>
              <a:t>However, allowing customers to try before they buy helps a cost-conscious market to see the value of the service before they commit – instead of trying to sell them a taped up box.</a:t>
            </a:r>
          </a:p>
          <a:p>
            <a:pPr marL="342900" indent="-342900">
              <a:buFont typeface="Arial" panose="020B0604020202020204" pitchFamily="34" charset="0"/>
              <a:buChar char="•"/>
            </a:pPr>
            <a:endParaRPr lang="en-GB" altLang="en-US" baseline="0" dirty="0" smtClean="0">
              <a:latin typeface="Lucida Grande" pitchFamily="1" charset="0"/>
              <a:cs typeface="Lucida Grande" pitchFamily="1"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dirty="0" smtClean="0">
                <a:latin typeface="Arial Narrow" panose="020B0606020202030204" pitchFamily="34" charset="0"/>
                <a:cs typeface="Lucida Grande" pitchFamily="1" charset="0"/>
              </a:rPr>
              <a:t>A reasonably priced service is integral for users with very low expendable income.  Both </a:t>
            </a:r>
            <a:r>
              <a:rPr lang="en-GB" altLang="en-US" dirty="0" err="1" smtClean="0">
                <a:latin typeface="Arial Narrow" panose="020B0606020202030204" pitchFamily="34" charset="0"/>
                <a:cs typeface="Lucida Grande" pitchFamily="1" charset="0"/>
              </a:rPr>
              <a:t>Tigo</a:t>
            </a:r>
            <a:r>
              <a:rPr lang="en-GB" altLang="en-US" dirty="0" smtClean="0">
                <a:latin typeface="Arial Narrow" panose="020B0606020202030204" pitchFamily="34" charset="0"/>
                <a:cs typeface="Lucida Grande" pitchFamily="1" charset="0"/>
              </a:rPr>
              <a:t> Kilimo (pictured) and Sènèkèla USSD service in Mali saw a strong increase in service use after access was made free of charge.</a:t>
            </a:r>
          </a:p>
          <a:p>
            <a:pPr marL="342900" indent="-342900">
              <a:buFont typeface="Arial" panose="020B0604020202020204" pitchFamily="34" charset="0"/>
              <a:buChar char="•"/>
            </a:pPr>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2054909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81000" y="685800"/>
            <a:ext cx="6096000" cy="3429000"/>
          </a:xfrm>
        </p:spPr>
      </p:sp>
      <p:sp>
        <p:nvSpPr>
          <p:cNvPr id="41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sz="2400" dirty="0" smtClean="0">
                <a:solidFill>
                  <a:schemeClr val="tx1">
                    <a:lumMod val="60000"/>
                    <a:lumOff val="40000"/>
                  </a:schemeClr>
                </a:solidFill>
                <a:latin typeface="Arial Narrow" panose="020B0606020202030204" pitchFamily="34" charset="0"/>
              </a:rPr>
              <a:t>During user testing in Kenya and Tanzania, individuals have also </a:t>
            </a:r>
            <a:r>
              <a:rPr lang="en-GB" altLang="en-US" sz="2400" b="1" dirty="0" smtClean="0">
                <a:solidFill>
                  <a:schemeClr val="tx1">
                    <a:lumMod val="60000"/>
                    <a:lumOff val="40000"/>
                  </a:schemeClr>
                </a:solidFill>
                <a:latin typeface="Arial Narrow" panose="020B0606020202030204" pitchFamily="34" charset="0"/>
              </a:rPr>
              <a:t>said</a:t>
            </a:r>
            <a:r>
              <a:rPr lang="en-GB" altLang="en-US" sz="2400" dirty="0" smtClean="0">
                <a:solidFill>
                  <a:schemeClr val="tx1">
                    <a:lumMod val="60000"/>
                    <a:lumOff val="40000"/>
                  </a:schemeClr>
                </a:solidFill>
                <a:latin typeface="Arial Narrow" panose="020B0606020202030204" pitchFamily="34" charset="0"/>
              </a:rPr>
              <a:t> that they would pay for good quality, timely information. However, paying service users (all except </a:t>
            </a:r>
            <a:r>
              <a:rPr lang="en-GB" altLang="en-US" sz="2400" dirty="0" err="1" smtClean="0">
                <a:solidFill>
                  <a:schemeClr val="tx1">
                    <a:lumMod val="60000"/>
                    <a:lumOff val="40000"/>
                  </a:schemeClr>
                </a:solidFill>
                <a:latin typeface="Arial Narrow" panose="020B0606020202030204" pitchFamily="34" charset="0"/>
              </a:rPr>
              <a:t>Tigo</a:t>
            </a:r>
            <a:r>
              <a:rPr lang="en-GB" altLang="en-US" sz="2400" dirty="0" smtClean="0">
                <a:solidFill>
                  <a:schemeClr val="tx1">
                    <a:lumMod val="60000"/>
                    <a:lumOff val="40000"/>
                  </a:schemeClr>
                </a:solidFill>
                <a:latin typeface="Arial Narrow" panose="020B0606020202030204" pitchFamily="34" charset="0"/>
              </a:rPr>
              <a:t>) overwhelmingly say they find the current price expensive.  </a:t>
            </a:r>
          </a:p>
          <a:p>
            <a:pPr marL="342900" indent="-342900">
              <a:buFont typeface="Arial" panose="020B0604020202020204" pitchFamily="34" charset="0"/>
              <a:buChar char="•"/>
            </a:pPr>
            <a:r>
              <a:rPr lang="en-GB" altLang="en-US" sz="2400" dirty="0" smtClean="0">
                <a:solidFill>
                  <a:schemeClr val="tx1">
                    <a:lumMod val="60000"/>
                    <a:lumOff val="40000"/>
                  </a:schemeClr>
                </a:solidFill>
                <a:latin typeface="Arial Narrow" panose="020B0606020202030204" pitchFamily="34" charset="0"/>
              </a:rPr>
              <a:t>Exploring </a:t>
            </a:r>
            <a:r>
              <a:rPr lang="en-GB" altLang="en-US" sz="2400" b="1" dirty="0" smtClean="0">
                <a:solidFill>
                  <a:schemeClr val="tx1">
                    <a:lumMod val="60000"/>
                    <a:lumOff val="40000"/>
                  </a:schemeClr>
                </a:solidFill>
                <a:latin typeface="Arial Narrow" panose="020B0606020202030204" pitchFamily="34" charset="0"/>
              </a:rPr>
              <a:t>B2B/other subsidy options </a:t>
            </a:r>
            <a:r>
              <a:rPr lang="en-GB" altLang="en-US" sz="2400" dirty="0" smtClean="0">
                <a:solidFill>
                  <a:schemeClr val="tx1">
                    <a:lumMod val="60000"/>
                    <a:lumOff val="40000"/>
                  </a:schemeClr>
                </a:solidFill>
                <a:latin typeface="Arial Narrow" panose="020B0606020202030204" pitchFamily="34" charset="0"/>
              </a:rPr>
              <a:t>would get around this difficult topic. </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sz="2400" dirty="0" smtClean="0">
                <a:solidFill>
                  <a:schemeClr val="tx1">
                    <a:lumMod val="60000"/>
                    <a:lumOff val="40000"/>
                  </a:schemeClr>
                </a:solidFill>
                <a:latin typeface="Arial Narrow" panose="020B0606020202030204" pitchFamily="34" charset="0"/>
              </a:rPr>
              <a:t>For a </a:t>
            </a:r>
            <a:r>
              <a:rPr lang="en-GB" altLang="en-US" sz="2400" b="1" dirty="0" smtClean="0">
                <a:solidFill>
                  <a:schemeClr val="tx1">
                    <a:lumMod val="60000"/>
                    <a:lumOff val="40000"/>
                  </a:schemeClr>
                </a:solidFill>
                <a:latin typeface="Arial Narrow" panose="020B0606020202030204" pitchFamily="34" charset="0"/>
              </a:rPr>
              <a:t>b2c</a:t>
            </a:r>
            <a:r>
              <a:rPr lang="en-GB" altLang="en-US" sz="2400" dirty="0" smtClean="0">
                <a:solidFill>
                  <a:schemeClr val="tx1">
                    <a:lumMod val="60000"/>
                    <a:lumOff val="40000"/>
                  </a:schemeClr>
                </a:solidFill>
                <a:latin typeface="Arial Narrow" panose="020B0606020202030204" pitchFamily="34" charset="0"/>
              </a:rPr>
              <a:t> approach, a </a:t>
            </a:r>
            <a:r>
              <a:rPr lang="en-GB" altLang="en-US" sz="2400" b="1" dirty="0" smtClean="0">
                <a:solidFill>
                  <a:schemeClr val="tx1">
                    <a:lumMod val="60000"/>
                    <a:lumOff val="40000"/>
                  </a:schemeClr>
                </a:solidFill>
                <a:latin typeface="Arial Narrow" panose="020B0606020202030204" pitchFamily="34" charset="0"/>
              </a:rPr>
              <a:t>freemium</a:t>
            </a:r>
            <a:r>
              <a:rPr lang="en-GB" altLang="en-US" sz="2400" dirty="0" smtClean="0">
                <a:solidFill>
                  <a:schemeClr val="tx1">
                    <a:lumMod val="60000"/>
                    <a:lumOff val="40000"/>
                  </a:schemeClr>
                </a:solidFill>
                <a:latin typeface="Arial Narrow" panose="020B0606020202030204" pitchFamily="34" charset="0"/>
              </a:rPr>
              <a:t> model would allow users to ‘open the box’ before purchasing. </a:t>
            </a:r>
            <a:r>
              <a:rPr lang="en-GB" altLang="en-US" sz="2400" dirty="0" smtClean="0">
                <a:solidFill>
                  <a:schemeClr val="tx1">
                    <a:lumMod val="60000"/>
                    <a:lumOff val="40000"/>
                  </a:schemeClr>
                </a:solidFill>
                <a:latin typeface="Arial Narrow" panose="020B0606020202030204" pitchFamily="34" charset="0"/>
                <a:cs typeface="Lucida Grande" pitchFamily="1" charset="0"/>
              </a:rPr>
              <a:t>Various ways to do this – free for a month/ free basic content with premium charged content.  We haven’t seen information as a free part of a bundled e.g. MFS package, so that would also be interesting to explore.</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altLang="en-US" sz="2400" dirty="0" smtClean="0">
              <a:solidFill>
                <a:schemeClr val="tx1">
                  <a:lumMod val="60000"/>
                  <a:lumOff val="40000"/>
                </a:schemeClr>
              </a:solidFill>
              <a:latin typeface="Arial Narrow" panose="020B0606020202030204" pitchFamily="34" charset="0"/>
              <a:cs typeface="Lucida Grande" pitchFamily="1"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sz="2400" b="1" dirty="0" smtClean="0">
                <a:latin typeface="Lucida Grande" pitchFamily="1" charset="0"/>
                <a:cs typeface="Lucida Grande" pitchFamily="1" charset="0"/>
              </a:rPr>
              <a:t>Making sure users understand what they are paying for is vital to their satisfaction.</a:t>
            </a:r>
          </a:p>
          <a:p>
            <a:pPr marL="342900" indent="-342900">
              <a:buFont typeface="Arial" panose="020B0604020202020204" pitchFamily="34" charset="0"/>
              <a:buChar char="•"/>
            </a:pPr>
            <a:r>
              <a:rPr lang="en-GB" altLang="en-US" sz="2400" dirty="0" smtClean="0">
                <a:latin typeface="Lucida Grande" pitchFamily="1" charset="0"/>
                <a:cs typeface="Lucida Grande" pitchFamily="1" charset="0"/>
              </a:rPr>
              <a:t>Understanding of the pricing model is also a big issue with mKisan, a bundled model which include more than one channel as part of a subscription fee.  People are willing to accept push content as part of a standard package, but don’t always understand that other channels are also available to them. </a:t>
            </a:r>
            <a:r>
              <a:rPr lang="en-GB" altLang="en-US" sz="2400" baseline="0" dirty="0" smtClean="0">
                <a:latin typeface="Lucida Grande" pitchFamily="1" charset="0"/>
                <a:cs typeface="Lucida Grande" pitchFamily="1" charset="0"/>
              </a:rPr>
              <a:t> </a:t>
            </a:r>
            <a:r>
              <a:rPr lang="en-GB" altLang="en-US" sz="2400" dirty="0" smtClean="0">
                <a:latin typeface="Lucida Grande" pitchFamily="1" charset="0"/>
                <a:cs typeface="Lucida Grande" pitchFamily="1" charset="0"/>
              </a:rPr>
              <a:t>Handygo suspect that this problem will fade as the service gets more established as ‘double confirmation’ regulations means users have to affirm twice that they understand the service and the pricing structure.</a:t>
            </a:r>
            <a:endParaRPr lang="en-GB" altLang="en-US" sz="2400" dirty="0" smtClean="0">
              <a:solidFill>
                <a:schemeClr val="tx1">
                  <a:lumMod val="60000"/>
                  <a:lumOff val="40000"/>
                </a:schemeClr>
              </a:solidFill>
              <a:latin typeface="Arial Narrow" panose="020B0606020202030204" pitchFamily="34" charset="0"/>
            </a:endParaRPr>
          </a:p>
          <a:p>
            <a:pPr marL="342900" indent="-342900">
              <a:buFont typeface="Arial" panose="020B0604020202020204" pitchFamily="34" charset="0"/>
              <a:buChar char="•"/>
            </a:pPr>
            <a:endParaRPr lang="en-GB" altLang="en-US" sz="2400" dirty="0" smtClean="0">
              <a:solidFill>
                <a:schemeClr val="tx1">
                  <a:lumMod val="60000"/>
                  <a:lumOff val="40000"/>
                </a:schemeClr>
              </a:solidFill>
              <a:latin typeface="Arial Narrow" panose="020B0606020202030204" pitchFamily="34" charset="0"/>
            </a:endParaRPr>
          </a:p>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1274017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381000" y="685800"/>
            <a:ext cx="6096000" cy="3429000"/>
          </a:xfrm>
        </p:spPr>
      </p:sp>
      <p:sp>
        <p:nvSpPr>
          <p:cNvPr id="46083"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altLang="en-US" dirty="0" smtClean="0">
              <a:latin typeface="Lucida Grande" pitchFamily="1" charset="0"/>
              <a:cs typeface="Lucida Grande" pitchFamily="1" charset="0"/>
            </a:endParaRPr>
          </a:p>
          <a:p>
            <a:pPr marL="342900" indent="-342900" eaLnBrk="1">
              <a:buFont typeface="Arial" panose="020B0604020202020204" pitchFamily="34" charset="0"/>
              <a:buChar char="•"/>
              <a:defRPr/>
            </a:pPr>
            <a:r>
              <a:rPr lang="en-GB" altLang="en-US" dirty="0" smtClean="0">
                <a:solidFill>
                  <a:schemeClr val="accent3"/>
                </a:solidFill>
                <a:latin typeface="Arial" panose="020B0604020202020204" pitchFamily="34" charset="0"/>
              </a:rPr>
              <a:t>Often the most requested channel by users who value having their questions answered directly - </a:t>
            </a:r>
            <a:r>
              <a:rPr lang="en-GB" altLang="en-US" dirty="0" smtClean="0">
                <a:latin typeface="Lucida Grande" pitchFamily="1" charset="0"/>
                <a:cs typeface="Lucida Grande" pitchFamily="1" charset="0"/>
              </a:rPr>
              <a:t>Users in all four countries stressed the value of being able to ask questions directly to an expert over the phone.</a:t>
            </a:r>
          </a:p>
          <a:p>
            <a:pPr marL="342900" indent="-342900">
              <a:buFont typeface="Arial" panose="020B0604020202020204" pitchFamily="34" charset="0"/>
              <a:buChar char="•"/>
              <a:defRPr/>
            </a:pPr>
            <a:r>
              <a:rPr lang="en-GB" altLang="en-US" dirty="0" smtClean="0">
                <a:latin typeface="Lucida Grande" pitchFamily="1" charset="0"/>
                <a:cs typeface="Lucida Grande" pitchFamily="1" charset="0"/>
              </a:rPr>
              <a:t>However, this service is both the most expensive and the hardest to scale, so can be difficult to execute well.  </a:t>
            </a:r>
            <a:r>
              <a:rPr lang="en-GB" altLang="en-US" dirty="0" smtClean="0">
                <a:solidFill>
                  <a:schemeClr val="tx2"/>
                </a:solidFill>
                <a:latin typeface="Arial" panose="020B0604020202020204" pitchFamily="34" charset="0"/>
              </a:rPr>
              <a:t>Without proper investment, call centres lack the capacity to deal with all calls and lead to customer dissatisfaction</a:t>
            </a:r>
          </a:p>
        </p:txBody>
      </p:sp>
    </p:spTree>
    <p:extLst>
      <p:ext uri="{BB962C8B-B14F-4D97-AF65-F5344CB8AC3E}">
        <p14:creationId xmlns:p14="http://schemas.microsoft.com/office/powerpoint/2010/main" val="2531070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381000" y="685800"/>
            <a:ext cx="6096000" cy="3429000"/>
          </a:xfrm>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latin typeface="Lucida Grande" pitchFamily="1" charset="0"/>
                <a:cs typeface="Lucida Grande" pitchFamily="1" charset="0"/>
              </a:rPr>
              <a:t>Note that the data above is nationwide – literacy rates are likely to be lower in rural BOP.</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sz="2400" b="1" dirty="0" smtClean="0">
                <a:solidFill>
                  <a:schemeClr val="accent5"/>
                </a:solidFill>
                <a:latin typeface="Arial" panose="020B0604020202020204" pitchFamily="34" charset="0"/>
              </a:rPr>
              <a:t>Offer a range of channels with options for illiterate users</a:t>
            </a:r>
          </a:p>
          <a:p>
            <a:pPr marL="342900" indent="-342900">
              <a:buFont typeface="Arial" panose="020B0604020202020204" pitchFamily="34" charset="0"/>
              <a:buChar char="•"/>
            </a:pPr>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1907144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381000" y="685800"/>
            <a:ext cx="6096000" cy="3429000"/>
          </a:xfrm>
        </p:spPr>
      </p:sp>
      <p:sp>
        <p:nvSpPr>
          <p:cNvPr id="501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latin typeface="Lucida Grande" pitchFamily="1" charset="0"/>
                <a:cs typeface="Lucida Grande" pitchFamily="1" charset="0"/>
              </a:rPr>
              <a:t>Users have 2.5 minutes to: select their region (from 5 screens), district (from 3 screens) (scrolling is confusing), gender, age bracket (they don’t know the &lt;&gt; signs) – for new USSD users especially this takes a while, but even tech literate users struggle with this process.  Important to note that they don’t know what USSD timeout is, so when the system cuts them off they assume it’s not working.</a:t>
            </a:r>
          </a:p>
          <a:p>
            <a:endParaRPr lang="en-GB" altLang="en-US" dirty="0" smtClean="0">
              <a:latin typeface="Lucida Grande" pitchFamily="1" charset="0"/>
              <a:cs typeface="Lucida Grande" pitchFamily="1" charset="0"/>
            </a:endParaRPr>
          </a:p>
          <a:p>
            <a:r>
              <a:rPr lang="en-GB" altLang="en-US" dirty="0" smtClean="0">
                <a:latin typeface="Lucida Grande" pitchFamily="1" charset="0"/>
                <a:cs typeface="Lucida Grande" pitchFamily="1" charset="0"/>
              </a:rPr>
              <a:t>By the time they are seeking information, users are getting quicker with their fingers – but average number of keystrokes is over 100!  This is especially true of the agronomy information, which takes 3 minutes longer on average than other information to access.  It is like an encyclopaedia where you have to race through to find your page before the book snaps shut.</a:t>
            </a:r>
          </a:p>
          <a:p>
            <a:endParaRPr lang="en-GB" altLang="en-US" dirty="0" smtClean="0">
              <a:latin typeface="Lucida Grande" pitchFamily="1" charset="0"/>
              <a:cs typeface="Lucida Grande" pitchFamily="1" charset="0"/>
            </a:endParaRPr>
          </a:p>
          <a:p>
            <a:r>
              <a:rPr lang="en-GB" altLang="en-US" dirty="0" smtClean="0">
                <a:latin typeface="Lucida Grande" pitchFamily="1" charset="0"/>
                <a:cs typeface="Lucida Grande" pitchFamily="1" charset="0"/>
              </a:rPr>
              <a:t>Understanding who the user is </a:t>
            </a:r>
            <a:r>
              <a:rPr lang="en-GB" altLang="en-US" dirty="0" err="1" smtClean="0">
                <a:latin typeface="Lucida Grande" pitchFamily="1" charset="0"/>
                <a:cs typeface="Lucida Grande" pitchFamily="1" charset="0"/>
              </a:rPr>
              <a:t>is</a:t>
            </a:r>
            <a:r>
              <a:rPr lang="en-GB" altLang="en-US" dirty="0" smtClean="0">
                <a:latin typeface="Lucida Grande" pitchFamily="1" charset="0"/>
                <a:cs typeface="Lucida Grande" pitchFamily="1" charset="0"/>
              </a:rPr>
              <a:t> valuable for M&amp;E purposes – but here it may become a  barrier to users registering or accessing information.  Thinking of other ways to collect this information (e.g. through incentivised USSD attach, wider M&amp;E) could improve uptake.</a:t>
            </a:r>
          </a:p>
          <a:p>
            <a:endParaRPr lang="en-GB" altLang="en-US" dirty="0" smtClean="0">
              <a:latin typeface="Lucida Grande" pitchFamily="1" charset="0"/>
              <a:cs typeface="Lucida Grande" pitchFamily="1" charset="0"/>
            </a:endParaRPr>
          </a:p>
          <a:p>
            <a:r>
              <a:rPr lang="en-GB" altLang="en-US" dirty="0" smtClean="0">
                <a:latin typeface="Lucida Grande" pitchFamily="1" charset="0"/>
                <a:cs typeface="Lucida Grande" pitchFamily="1" charset="0"/>
              </a:rPr>
              <a:t>Services which cover a lot of ground offer much needed information to a wide audience – but they become unwieldy.  This may be less of a problem where data can be utilised – however it does not seem a  viable option in any of the mFarmer markets as yet (with the possible exception of India)</a:t>
            </a:r>
          </a:p>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162973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dirty="0" smtClean="0">
                <a:solidFill>
                  <a:schemeClr val="tx1">
                    <a:lumMod val="60000"/>
                    <a:lumOff val="40000"/>
                  </a:schemeClr>
                </a:solidFill>
                <a:latin typeface="Arial Narrow" panose="020B0606020202030204" pitchFamily="34" charset="0"/>
                <a:ea typeface="ＭＳ Ｐゴシック" charset="0"/>
                <a:cs typeface="Calibri" charset="0"/>
                <a:sym typeface="Calibri" charset="0"/>
              </a:rPr>
              <a:t>It has been estimated that each consecutive sub-menu causes a third of the original cohort to drop off  i.e.</a:t>
            </a:r>
            <a:r>
              <a:rPr lang="en-GB" dirty="0" smtClean="0"/>
              <a:t> starting with 100,</a:t>
            </a:r>
            <a:r>
              <a:rPr lang="en-GB" baseline="0" dirty="0" smtClean="0"/>
              <a:t> 66 get to menu 2, 33 get to menu 3, very few make it to menu 4.  See SMS &amp; IVR Best Practices paper on the website.</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dirty="0" smtClean="0">
                <a:latin typeface="Lucida Grande" pitchFamily="1" charset="0"/>
                <a:cs typeface="Lucida Grande" pitchFamily="1" charset="0"/>
              </a:rPr>
              <a:t>Handygo: “</a:t>
            </a:r>
            <a:r>
              <a:rPr lang="en-GB" i="1" dirty="0" smtClean="0">
                <a:solidFill>
                  <a:srgbClr val="7A7A7A"/>
                </a:solidFill>
                <a:latin typeface="Arial" charset="0"/>
                <a:ea typeface="ＭＳ Ｐゴシック" charset="0"/>
                <a:cs typeface="Arial" charset="0"/>
                <a:sym typeface="Arial" charset="0"/>
              </a:rPr>
              <a:t>I had some </a:t>
            </a:r>
            <a:r>
              <a:rPr lang="en-GB" b="1" i="1" dirty="0" smtClean="0">
                <a:solidFill>
                  <a:srgbClr val="7A7A7A"/>
                </a:solidFill>
                <a:latin typeface="Arial" charset="0"/>
                <a:ea typeface="ＭＳ Ｐゴシック" charset="0"/>
                <a:cs typeface="Arial" charset="0"/>
                <a:sym typeface="Arial" charset="0"/>
              </a:rPr>
              <a:t>difficulty in finding the information I was looking for</a:t>
            </a:r>
            <a:r>
              <a:rPr lang="en-GB" i="1" dirty="0" smtClean="0">
                <a:solidFill>
                  <a:srgbClr val="7A7A7A"/>
                </a:solidFill>
                <a:latin typeface="Arial" charset="0"/>
                <a:ea typeface="ＭＳ Ｐゴシック" charset="0"/>
                <a:cs typeface="Arial" charset="0"/>
                <a:sym typeface="Arial" charset="0"/>
              </a:rPr>
              <a:t>, especially in the case of garlic and onions. I wanted some general information on seed varieties, fertilisers, irrigation, etc. but I could not locate this”</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mKisan menus are not personalised to the farmer in any way, so each user has to navigate the same </a:t>
            </a:r>
            <a:r>
              <a:rPr lang="en-GB" b="1"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long menus </a:t>
            </a:r>
            <a:r>
              <a:rPr lang="en-GB"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to get to content. </a:t>
            </a:r>
            <a:r>
              <a:rPr lang="en-GB" altLang="en-US" dirty="0" smtClean="0">
                <a:solidFill>
                  <a:schemeClr val="tx1">
                    <a:lumMod val="60000"/>
                    <a:lumOff val="40000"/>
                  </a:schemeClr>
                </a:solidFill>
                <a:latin typeface="Arial Narrow" panose="020B0606020202030204" pitchFamily="34" charset="0"/>
                <a:cs typeface="Lucida Grande" pitchFamily="1" charset="0"/>
              </a:rPr>
              <a:t>mKisan is by far the broadest of the mFarmer services, supplying over 50 different information points from planning to post harvest on each of the over 100 crops they service – and that’s just the agronomy menu.</a:t>
            </a:r>
            <a:r>
              <a:rPr lang="en-GB"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 </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i="1" dirty="0" smtClean="0">
              <a:solidFill>
                <a:srgbClr val="7A7A7A"/>
              </a:solidFill>
              <a:latin typeface="Arial" charset="0"/>
              <a:ea typeface="ＭＳ Ｐゴシック" charset="0"/>
              <a:cs typeface="Arial" charset="0"/>
              <a:sym typeface="Arial"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GB" baseline="0" dirty="0" smtClean="0"/>
          </a:p>
        </p:txBody>
      </p:sp>
    </p:spTree>
    <p:extLst>
      <p:ext uri="{BB962C8B-B14F-4D97-AF65-F5344CB8AC3E}">
        <p14:creationId xmlns:p14="http://schemas.microsoft.com/office/powerpoint/2010/main" val="3611075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381000" y="685800"/>
            <a:ext cx="6096000" cy="3429000"/>
          </a:xfrm>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Font typeface="Arial" panose="020B0604020202020204" pitchFamily="34" charset="0"/>
              <a:buChar char="•"/>
            </a:pPr>
            <a:r>
              <a:rPr lang="en-GB" altLang="en-US" dirty="0" err="1" smtClean="0">
                <a:latin typeface="Lucida Grande" pitchFamily="1" charset="0"/>
                <a:cs typeface="Lucida Grande" pitchFamily="1" charset="0"/>
              </a:rPr>
              <a:t>Tigo</a:t>
            </a:r>
            <a:r>
              <a:rPr lang="en-GB" altLang="en-US" dirty="0" smtClean="0">
                <a:latin typeface="Lucida Grande" pitchFamily="1" charset="0"/>
                <a:cs typeface="Lucida Grande" pitchFamily="1" charset="0"/>
              </a:rPr>
              <a:t> Kilimo initially had some problems with missing information in its USSD service.  Using simple data analysis, we were able to identify the extent of the issue – delivery rates rose by 50% as a result</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Give examples of how to test for these</a:t>
            </a:r>
            <a:r>
              <a:rPr lang="en-GB" baseline="0"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 issues</a:t>
            </a:r>
          </a:p>
          <a:p>
            <a:pPr marL="800100" marR="0" lvl="2"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baseline="0"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Collect data on delivery success</a:t>
            </a:r>
          </a:p>
          <a:p>
            <a:pPr marL="800100" marR="0" lvl="2"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baseline="0"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Use it</a:t>
            </a:r>
          </a:p>
          <a:p>
            <a:pPr marL="800100" marR="0" lvl="2"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baseline="0"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Test with users to confirm it has worked</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baseline="0" dirty="0" smtClean="0">
                <a:solidFill>
                  <a:schemeClr val="tx1">
                    <a:lumMod val="60000"/>
                    <a:lumOff val="40000"/>
                  </a:schemeClr>
                </a:solidFill>
                <a:latin typeface="Arial Narrow" panose="020B0606020202030204" pitchFamily="34" charset="0"/>
                <a:ea typeface="ＭＳ Ｐゴシック" charset="0"/>
                <a:cs typeface="Arial" charset="0"/>
                <a:sym typeface="Arial" charset="0"/>
              </a:rPr>
              <a:t>Do the user testing at the stage of paper prototyping and save money!</a:t>
            </a:r>
            <a:endParaRPr lang="en-US" dirty="0" smtClean="0">
              <a:solidFill>
                <a:schemeClr val="tx1">
                  <a:lumMod val="60000"/>
                  <a:lumOff val="40000"/>
                </a:schemeClr>
              </a:solidFill>
              <a:latin typeface="Arial Narrow" panose="020B0606020202030204" pitchFamily="34" charset="0"/>
              <a:ea typeface="ＭＳ Ｐゴシック" charset="0"/>
              <a:cs typeface="Calibri" charset="0"/>
              <a:sym typeface="Calibri" charset="0"/>
            </a:endParaRPr>
          </a:p>
          <a:p>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i="1" dirty="0" smtClean="0">
              <a:latin typeface="Calibri" charset="0"/>
              <a:ea typeface="ＭＳ Ｐゴシック" charset="0"/>
              <a:cs typeface="Calibri" charset="0"/>
              <a:sym typeface="Calibri" charset="0"/>
            </a:endParaRPr>
          </a:p>
          <a:p>
            <a:pPr marL="342900" indent="-342900">
              <a:buFont typeface="Arial" panose="020B0604020202020204" pitchFamily="34" charset="0"/>
              <a:buChar char="•"/>
            </a:pPr>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676627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381000" y="685800"/>
            <a:ext cx="6096000" cy="3429000"/>
          </a:xfrm>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latin typeface="Lucida Grande" pitchFamily="1" charset="0"/>
                <a:cs typeface="Lucida Grande" pitchFamily="1" charset="0"/>
              </a:rPr>
              <a:t>Trial</a:t>
            </a:r>
            <a:r>
              <a:rPr lang="en-GB" altLang="en-US" baseline="0" dirty="0" smtClean="0">
                <a:latin typeface="Lucida Grande" pitchFamily="1" charset="0"/>
                <a:cs typeface="Lucida Grande" pitchFamily="1" charset="0"/>
              </a:rPr>
              <a:t> users of the </a:t>
            </a:r>
            <a:r>
              <a:rPr lang="en-GB" altLang="en-US" baseline="0" dirty="0" err="1" smtClean="0">
                <a:latin typeface="Lucida Grande" pitchFamily="1" charset="0"/>
                <a:cs typeface="Lucida Grande" pitchFamily="1" charset="0"/>
              </a:rPr>
              <a:t>mKisan</a:t>
            </a:r>
            <a:r>
              <a:rPr lang="en-GB" altLang="en-US" baseline="0" dirty="0" smtClean="0">
                <a:latin typeface="Lucida Grande" pitchFamily="1" charset="0"/>
                <a:cs typeface="Lucida Grande" pitchFamily="1" charset="0"/>
              </a:rPr>
              <a:t> IVR service overwhelmingly visited the first menu item available (which at the time rotated on a monthly basis depending on what the most popular content was in the previous month), despite a variety of stated ‘reasons for first accessing’.  This suggests that users are not very adept at accessing information and are likely to be guided by the first menu option.  Ensure that this option is seasonally relevant to give first time users a taste of relevant content.  A further step would be to personalise menus, either according to stated preferences of users (they choose crops they are interested in to populate their own seasonal menu; Airtel </a:t>
            </a:r>
            <a:r>
              <a:rPr lang="en-GB" altLang="en-US" baseline="0" dirty="0" err="1" smtClean="0">
                <a:latin typeface="Lucida Grande" pitchFamily="1" charset="0"/>
                <a:cs typeface="Lucida Grande" pitchFamily="1" charset="0"/>
              </a:rPr>
              <a:t>Kilimo</a:t>
            </a:r>
            <a:r>
              <a:rPr lang="en-GB" altLang="en-US" baseline="0" dirty="0" smtClean="0">
                <a:latin typeface="Lucida Grande" pitchFamily="1" charset="0"/>
                <a:cs typeface="Lucida Grande" pitchFamily="1" charset="0"/>
              </a:rPr>
              <a:t> content functions something like this), or according to what they have accessed before, bringing crops they have accessed  previously to the top of the menu.  This would not improve the experience for first time users (whose accesses are shown on this slide) but would ensure gradual improvement of user experience over time.</a:t>
            </a:r>
          </a:p>
          <a:p>
            <a:endParaRPr lang="en-GB" altLang="en-US" baseline="0" dirty="0" smtClean="0">
              <a:latin typeface="Lucida Grande" pitchFamily="1" charset="0"/>
              <a:cs typeface="Lucida Grande" pitchFamily="1" charset="0"/>
            </a:endParaRPr>
          </a:p>
          <a:p>
            <a:r>
              <a:rPr lang="en-GB" altLang="en-US" baseline="0" dirty="0" smtClean="0">
                <a:latin typeface="Lucida Grande" pitchFamily="1" charset="0"/>
                <a:cs typeface="Lucida Grande" pitchFamily="1" charset="0"/>
              </a:rPr>
              <a:t>Do users find it annoying to come back every month and find that info they knew how to get to before (i.e. what buttons to press) has moved?</a:t>
            </a:r>
          </a:p>
          <a:p>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i="1" dirty="0" smtClean="0">
              <a:latin typeface="Calibri" charset="0"/>
              <a:ea typeface="ＭＳ Ｐゴシック" charset="0"/>
              <a:cs typeface="Calibri" charset="0"/>
              <a:sym typeface="Calibri" charset="0"/>
            </a:endParaRPr>
          </a:p>
          <a:p>
            <a:pPr marL="342900" indent="-342900">
              <a:buFont typeface="Arial" panose="020B0604020202020204" pitchFamily="34" charset="0"/>
              <a:buChar char="•"/>
            </a:pPr>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2114905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381000" y="685800"/>
            <a:ext cx="6096000" cy="3429000"/>
          </a:xfrm>
        </p:spPr>
      </p:sp>
      <p:sp>
        <p:nvSpPr>
          <p:cNvPr id="46083"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a:buFont typeface="Arial" panose="020B0604020202020204" pitchFamily="34" charset="0"/>
              <a:buNone/>
              <a:defRPr/>
            </a:pPr>
            <a:r>
              <a:rPr lang="en-GB" altLang="en-US" dirty="0" smtClean="0">
                <a:solidFill>
                  <a:schemeClr val="accent3"/>
                </a:solidFill>
                <a:latin typeface="Arial Narrow" panose="020B0606020202030204" pitchFamily="34" charset="0"/>
              </a:rPr>
              <a:t>Usability,</a:t>
            </a:r>
            <a:r>
              <a:rPr lang="en-GB" altLang="en-US" baseline="0" dirty="0" smtClean="0">
                <a:solidFill>
                  <a:schemeClr val="accent3"/>
                </a:solidFill>
                <a:latin typeface="Arial Narrow" panose="020B0606020202030204" pitchFamily="34" charset="0"/>
              </a:rPr>
              <a:t> value, costs</a:t>
            </a:r>
          </a:p>
          <a:p>
            <a:pPr marL="342900" indent="-342900" eaLnBrk="1">
              <a:buFontTx/>
              <a:buChar char="-"/>
              <a:defRPr/>
            </a:pPr>
            <a:r>
              <a:rPr lang="en-GB" altLang="en-US" baseline="0" dirty="0" smtClean="0">
                <a:solidFill>
                  <a:schemeClr val="accent3"/>
                </a:solidFill>
                <a:latin typeface="Arial Narrow" panose="020B0606020202030204" pitchFamily="34" charset="0"/>
              </a:rPr>
              <a:t>Too expensive to use as an offset for literacy</a:t>
            </a:r>
          </a:p>
          <a:p>
            <a:pPr marL="342900" marR="0" indent="-342900" algn="l" defTabSz="774700" rtl="0" eaLnBrk="1" fontAlgn="base" latinLnBrk="0" hangingPunct="0">
              <a:lnSpc>
                <a:spcPct val="100000"/>
              </a:lnSpc>
              <a:spcBef>
                <a:spcPct val="0"/>
              </a:spcBef>
              <a:spcAft>
                <a:spcPct val="0"/>
              </a:spcAft>
              <a:buClrTx/>
              <a:buSzTx/>
              <a:buFontTx/>
              <a:buChar char="-"/>
              <a:tabLst/>
              <a:defRPr/>
            </a:pPr>
            <a:r>
              <a:rPr lang="en-GB" altLang="en-US" baseline="0" dirty="0" smtClean="0">
                <a:solidFill>
                  <a:schemeClr val="accent3"/>
                </a:solidFill>
                <a:latin typeface="Arial Narrow" panose="020B0606020202030204" pitchFamily="34" charset="0"/>
              </a:rPr>
              <a:t>Users who try the service because they have a problem drop </a:t>
            </a:r>
            <a:r>
              <a:rPr lang="en-GB" altLang="en-US" dirty="0" smtClean="0">
                <a:solidFill>
                  <a:schemeClr val="tx2"/>
                </a:solidFill>
                <a:latin typeface="Arial Narrow" panose="020B0606020202030204" pitchFamily="34" charset="0"/>
              </a:rPr>
              <a:t>Use for very particular use cases e.g. only under the pests and diseases</a:t>
            </a:r>
            <a:r>
              <a:rPr lang="en-GB" altLang="en-US" baseline="0" dirty="0" smtClean="0">
                <a:solidFill>
                  <a:schemeClr val="tx2"/>
                </a:solidFill>
                <a:latin typeface="Arial Narrow" panose="020B0606020202030204" pitchFamily="34" charset="0"/>
              </a:rPr>
              <a:t> menu – immediately demonstrates value for users who have </a:t>
            </a:r>
            <a:endParaRPr lang="en-GB" altLang="en-US" dirty="0" smtClean="0">
              <a:solidFill>
                <a:schemeClr val="accent3"/>
              </a:solidFill>
              <a:latin typeface="Arial Narrow" panose="020B0606020202030204" pitchFamily="34" charset="0"/>
            </a:endParaRPr>
          </a:p>
          <a:p>
            <a:pPr marL="342900" indent="-342900" eaLnBrk="1">
              <a:buFont typeface="Arial" panose="020B0604020202020204" pitchFamily="34" charset="0"/>
              <a:buChar char="•"/>
              <a:defRPr/>
            </a:pPr>
            <a:endParaRPr lang="en-GB" altLang="en-US" dirty="0" smtClean="0">
              <a:solidFill>
                <a:schemeClr val="accent3"/>
              </a:solidFill>
              <a:latin typeface="Arial Narrow" panose="020B0606020202030204" pitchFamily="34" charset="0"/>
            </a:endParaRPr>
          </a:p>
          <a:p>
            <a:pPr marL="342900" indent="-342900" eaLnBrk="1">
              <a:buFont typeface="Arial" panose="020B0604020202020204" pitchFamily="34" charset="0"/>
              <a:buChar char="•"/>
              <a:defRPr/>
            </a:pPr>
            <a:r>
              <a:rPr lang="en-GB" altLang="en-US" dirty="0" smtClean="0">
                <a:solidFill>
                  <a:schemeClr val="accent3"/>
                </a:solidFill>
                <a:latin typeface="Arial Narrow" panose="020B0606020202030204" pitchFamily="34" charset="0"/>
              </a:rPr>
              <a:t>Often the </a:t>
            </a:r>
            <a:r>
              <a:rPr lang="en-GB" altLang="en-US" b="1" dirty="0" smtClean="0">
                <a:solidFill>
                  <a:schemeClr val="accent3"/>
                </a:solidFill>
                <a:latin typeface="Arial Narrow" panose="020B0606020202030204" pitchFamily="34" charset="0"/>
              </a:rPr>
              <a:t>most requested channel by users </a:t>
            </a:r>
            <a:r>
              <a:rPr lang="en-GB" altLang="en-US" dirty="0" smtClean="0">
                <a:solidFill>
                  <a:schemeClr val="accent3"/>
                </a:solidFill>
                <a:latin typeface="Arial Narrow" panose="020B0606020202030204" pitchFamily="34" charset="0"/>
              </a:rPr>
              <a:t>who value having their questions answered directly – </a:t>
            </a:r>
          </a:p>
          <a:p>
            <a:pPr marL="342900" indent="-342900" eaLnBrk="1">
              <a:buFont typeface="Arial" panose="020B0604020202020204" pitchFamily="34" charset="0"/>
              <a:buChar char="•"/>
              <a:defRPr/>
            </a:pPr>
            <a:r>
              <a:rPr lang="en-GB" altLang="en-US" dirty="0" smtClean="0">
                <a:latin typeface="Arial Narrow" panose="020B0606020202030204" pitchFamily="34" charset="0"/>
                <a:cs typeface="Lucida Grande" pitchFamily="1" charset="0"/>
              </a:rPr>
              <a:t>Users in all four countries stressed the value of being able to ask questions directly to an expert over the phone.</a:t>
            </a:r>
          </a:p>
          <a:p>
            <a:pPr marL="342900" indent="-342900">
              <a:buFont typeface="Arial" panose="020B0604020202020204" pitchFamily="34" charset="0"/>
              <a:buChar char="•"/>
              <a:defRPr/>
            </a:pPr>
            <a:r>
              <a:rPr lang="en-GB" altLang="en-US" dirty="0" smtClean="0">
                <a:latin typeface="Arial Narrow" panose="020B0606020202030204" pitchFamily="34" charset="0"/>
                <a:cs typeface="Lucida Grande" pitchFamily="1" charset="0"/>
              </a:rPr>
              <a:t>However, this service is both the </a:t>
            </a:r>
            <a:r>
              <a:rPr lang="en-GB" altLang="en-US" b="1" dirty="0" smtClean="0">
                <a:latin typeface="Arial Narrow" panose="020B0606020202030204" pitchFamily="34" charset="0"/>
                <a:cs typeface="Lucida Grande" pitchFamily="1" charset="0"/>
              </a:rPr>
              <a:t>most expensive and the hardest to scale</a:t>
            </a:r>
            <a:r>
              <a:rPr lang="en-GB" altLang="en-US" dirty="0" smtClean="0">
                <a:latin typeface="Arial Narrow" panose="020B0606020202030204" pitchFamily="34" charset="0"/>
                <a:cs typeface="Lucida Grande" pitchFamily="1" charset="0"/>
              </a:rPr>
              <a:t>, so can be difficult to execute well.  </a:t>
            </a:r>
          </a:p>
          <a:p>
            <a:pPr marL="342900" indent="-342900">
              <a:buFont typeface="Arial" panose="020B0604020202020204" pitchFamily="34" charset="0"/>
              <a:buChar char="•"/>
              <a:defRPr/>
            </a:pPr>
            <a:r>
              <a:rPr lang="en-GB" altLang="en-US" dirty="0" smtClean="0">
                <a:solidFill>
                  <a:schemeClr val="tx2"/>
                </a:solidFill>
                <a:latin typeface="Arial Narrow" panose="020B0606020202030204" pitchFamily="34" charset="0"/>
              </a:rPr>
              <a:t>Without proper investment, </a:t>
            </a:r>
            <a:r>
              <a:rPr lang="en-GB" altLang="en-US" b="1" dirty="0" smtClean="0">
                <a:solidFill>
                  <a:schemeClr val="tx2"/>
                </a:solidFill>
                <a:latin typeface="Arial Narrow" panose="020B0606020202030204" pitchFamily="34" charset="0"/>
              </a:rPr>
              <a:t>call centres lack the capacity to deal with all calls</a:t>
            </a:r>
            <a:r>
              <a:rPr lang="en-GB" altLang="en-US" dirty="0" smtClean="0">
                <a:solidFill>
                  <a:schemeClr val="tx2"/>
                </a:solidFill>
                <a:latin typeface="Arial Narrow" panose="020B0606020202030204" pitchFamily="34" charset="0"/>
              </a:rPr>
              <a:t> and lead to customer dissatisfaction</a:t>
            </a:r>
          </a:p>
          <a:p>
            <a:pPr marL="342900" indent="-342900">
              <a:buFont typeface="Arial" panose="020B0604020202020204" pitchFamily="34" charset="0"/>
              <a:buChar char="•"/>
              <a:defRPr/>
            </a:pPr>
            <a:endParaRPr lang="en-GB" altLang="en-US" dirty="0" smtClean="0">
              <a:solidFill>
                <a:schemeClr val="tx2"/>
              </a:solidFill>
              <a:latin typeface="Arial Narrow" panose="020B0606020202030204" pitchFamily="34" charset="0"/>
            </a:endParaRPr>
          </a:p>
          <a:p>
            <a:pPr>
              <a:defRPr/>
            </a:pPr>
            <a:endParaRPr lang="en-GB" altLang="en-US" dirty="0" smtClean="0">
              <a:latin typeface="Lucida Grande" pitchFamily="1" charset="0"/>
              <a:cs typeface="Lucida Grande" pitchFamily="1" charset="0"/>
            </a:endParaRPr>
          </a:p>
          <a:p>
            <a:pPr>
              <a:defRPr/>
            </a:pPr>
            <a:r>
              <a:rPr lang="en-GB" altLang="en-US" dirty="0" smtClean="0">
                <a:latin typeface="Lucida Grande" pitchFamily="1" charset="0"/>
                <a:cs typeface="Lucida Grande" pitchFamily="1" charset="0"/>
              </a:rPr>
              <a:t>(Quote from a Handygo user)</a:t>
            </a:r>
          </a:p>
        </p:txBody>
      </p:sp>
    </p:spTree>
    <p:extLst>
      <p:ext uri="{BB962C8B-B14F-4D97-AF65-F5344CB8AC3E}">
        <p14:creationId xmlns:p14="http://schemas.microsoft.com/office/powerpoint/2010/main" val="1205331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381000" y="685800"/>
            <a:ext cx="6096000" cy="3429000"/>
          </a:xfrm>
        </p:spPr>
      </p:sp>
      <p:sp>
        <p:nvSpPr>
          <p:cNvPr id="46083"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altLang="en-US" dirty="0" smtClean="0">
              <a:latin typeface="Lucida Grande" pitchFamily="1" charset="0"/>
              <a:cs typeface="Lucida Grande" pitchFamily="1" charset="0"/>
            </a:endParaRPr>
          </a:p>
          <a:p>
            <a:pPr marL="342900" indent="-342900" eaLnBrk="1">
              <a:buFont typeface="Arial" panose="020B0604020202020204" pitchFamily="34" charset="0"/>
              <a:buChar char="•"/>
              <a:defRPr/>
            </a:pPr>
            <a:r>
              <a:rPr lang="en-GB" altLang="en-US" dirty="0" smtClean="0">
                <a:solidFill>
                  <a:schemeClr val="accent3"/>
                </a:solidFill>
                <a:latin typeface="Arial" panose="020B0604020202020204" pitchFamily="34" charset="0"/>
              </a:rPr>
              <a:t>Often the most requested channel by users who value having their questions answered directly - </a:t>
            </a:r>
            <a:r>
              <a:rPr lang="en-GB" altLang="en-US" dirty="0" smtClean="0">
                <a:latin typeface="Lucida Grande" pitchFamily="1" charset="0"/>
                <a:cs typeface="Lucida Grande" pitchFamily="1" charset="0"/>
              </a:rPr>
              <a:t>Users in all four countries stressed the value of being able to ask questions directly to an expert over the phone.</a:t>
            </a:r>
          </a:p>
          <a:p>
            <a:pPr marL="342900" indent="-342900">
              <a:buFont typeface="Arial" panose="020B0604020202020204" pitchFamily="34" charset="0"/>
              <a:buChar char="•"/>
              <a:defRPr/>
            </a:pPr>
            <a:r>
              <a:rPr lang="en-GB" altLang="en-US" dirty="0" smtClean="0">
                <a:latin typeface="Lucida Grande" pitchFamily="1" charset="0"/>
                <a:cs typeface="Lucida Grande" pitchFamily="1" charset="0"/>
              </a:rPr>
              <a:t>However, this service is both the most expensive and the hardest to scale, so can be difficult to execute well.  </a:t>
            </a:r>
            <a:r>
              <a:rPr lang="en-GB" altLang="en-US" dirty="0" smtClean="0">
                <a:solidFill>
                  <a:schemeClr val="tx2"/>
                </a:solidFill>
                <a:latin typeface="Arial" panose="020B0604020202020204" pitchFamily="34" charset="0"/>
              </a:rPr>
              <a:t>Without proper investment, call centres lack the capacity to deal with all calls and lead to customer dissatisfaction</a:t>
            </a:r>
          </a:p>
        </p:txBody>
      </p:sp>
    </p:spTree>
    <p:extLst>
      <p:ext uri="{BB962C8B-B14F-4D97-AF65-F5344CB8AC3E}">
        <p14:creationId xmlns:p14="http://schemas.microsoft.com/office/powerpoint/2010/main" val="1800408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81000" y="685800"/>
            <a:ext cx="6096000" cy="3429000"/>
          </a:xfrm>
        </p:spPr>
      </p:sp>
      <p:sp>
        <p:nvSpPr>
          <p:cNvPr id="31747"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altLang="en-US" dirty="0" smtClean="0">
              <a:latin typeface="Lucida Grande" pitchFamily="1" charset="0"/>
              <a:cs typeface="Lucida Grande" pitchFamily="1" charset="0"/>
            </a:endParaRPr>
          </a:p>
          <a:p>
            <a:pPr>
              <a:lnSpc>
                <a:spcPct val="150000"/>
              </a:lnSpc>
              <a:defRPr/>
            </a:pPr>
            <a:r>
              <a:rPr lang="en-GB" altLang="en-US" sz="2000" kern="1200" dirty="0" smtClean="0">
                <a:solidFill>
                  <a:srgbClr val="000000"/>
                </a:solidFill>
                <a:latin typeface="Lucida Grande" charset="0"/>
                <a:ea typeface="MS PGothic" pitchFamily="34" charset="-128"/>
                <a:cs typeface="Lucida Grande" pitchFamily="1" charset="0"/>
                <a:sym typeface="Lucida Grande" pitchFamily="1" charset="0"/>
              </a:rPr>
              <a:t>TV, radio and print media campaigns have a place in raising customer awareness about the service.</a:t>
            </a:r>
          </a:p>
          <a:p>
            <a:pPr marL="342900" indent="-342900" eaLnBrk="1">
              <a:lnSpc>
                <a:spcPct val="150000"/>
              </a:lnSpc>
              <a:buFont typeface="Arial" panose="020B0604020202020204" pitchFamily="34" charset="0"/>
              <a:buChar char="•"/>
              <a:defRPr/>
            </a:pPr>
            <a:r>
              <a:rPr lang="en-GB" altLang="en-US" sz="2000" kern="1200" dirty="0" smtClean="0">
                <a:solidFill>
                  <a:schemeClr val="accent5"/>
                </a:solidFill>
                <a:latin typeface="Lucida Grande" charset="0"/>
                <a:ea typeface="MS PGothic" pitchFamily="34" charset="-128"/>
                <a:cs typeface="Lucida Grande" charset="0"/>
                <a:sym typeface="Lucida Grande" pitchFamily="1" charset="0"/>
              </a:rPr>
              <a:t>These methods are </a:t>
            </a:r>
            <a:r>
              <a:rPr lang="en-GB" altLang="en-US" sz="2000" b="1" kern="1200" dirty="0" smtClean="0">
                <a:solidFill>
                  <a:schemeClr val="accent5"/>
                </a:solidFill>
                <a:latin typeface="Lucida Grande" charset="0"/>
                <a:ea typeface="MS PGothic" pitchFamily="34" charset="-128"/>
                <a:cs typeface="Lucida Grande" charset="0"/>
                <a:sym typeface="Lucida Grande" pitchFamily="1" charset="0"/>
              </a:rPr>
              <a:t>costly – so maximise their effectiveness</a:t>
            </a:r>
            <a:r>
              <a:rPr lang="en-GB" altLang="en-US" sz="2000" kern="1200" dirty="0" smtClean="0">
                <a:solidFill>
                  <a:schemeClr val="accent5"/>
                </a:solidFill>
                <a:latin typeface="Lucida Grande" charset="0"/>
                <a:ea typeface="MS PGothic" pitchFamily="34" charset="-128"/>
                <a:cs typeface="Lucida Grande" charset="0"/>
                <a:sym typeface="Lucida Grande" pitchFamily="1" charset="0"/>
              </a:rPr>
              <a:t> for a difficult target audience e.g. Orange Mali bought radio spots around popular agricultural programming </a:t>
            </a:r>
          </a:p>
          <a:p>
            <a:pPr marL="342900" indent="-342900" eaLnBrk="1">
              <a:lnSpc>
                <a:spcPct val="150000"/>
              </a:lnSpc>
              <a:buFont typeface="Arial" panose="020B0604020202020204" pitchFamily="34" charset="0"/>
              <a:buChar char="•"/>
              <a:defRPr/>
            </a:pPr>
            <a:r>
              <a:rPr lang="en-GB" altLang="en-US" sz="2000" kern="1200" dirty="0" smtClean="0">
                <a:solidFill>
                  <a:schemeClr val="accent5"/>
                </a:solidFill>
                <a:latin typeface="Lucida Grande" charset="0"/>
                <a:ea typeface="MS PGothic" pitchFamily="34" charset="-128"/>
                <a:cs typeface="Lucida Grande" charset="0"/>
                <a:sym typeface="Lucida Grande" pitchFamily="1" charset="0"/>
              </a:rPr>
              <a:t>Wide geographical reach - builds trust and spreads awareness</a:t>
            </a:r>
          </a:p>
          <a:p>
            <a:pPr marL="342900" indent="-342900" eaLnBrk="1">
              <a:lnSpc>
                <a:spcPct val="150000"/>
              </a:lnSpc>
              <a:buFont typeface="Arial" panose="020B0604020202020204" pitchFamily="34" charset="0"/>
              <a:buChar char="•"/>
              <a:defRPr/>
            </a:pPr>
            <a:r>
              <a:rPr lang="en-GB" altLang="en-US" sz="2000" kern="1200" dirty="0" smtClean="0">
                <a:solidFill>
                  <a:schemeClr val="accent5"/>
                </a:solidFill>
                <a:latin typeface="Lucida Grande" charset="0"/>
                <a:ea typeface="MS PGothic" pitchFamily="34" charset="-128"/>
                <a:cs typeface="Lucida Grande" charset="0"/>
                <a:sym typeface="Lucida Grande" pitchFamily="1" charset="0"/>
              </a:rPr>
              <a:t>Also useful: </a:t>
            </a:r>
            <a:r>
              <a:rPr lang="en-GB" altLang="en-US" sz="2000" b="1" kern="1200" dirty="0" smtClean="0">
                <a:solidFill>
                  <a:schemeClr val="accent5"/>
                </a:solidFill>
                <a:latin typeface="Lucida Grande" charset="0"/>
                <a:ea typeface="MS PGothic" pitchFamily="34" charset="-128"/>
                <a:cs typeface="Lucida Grande" charset="0"/>
                <a:sym typeface="Lucida Grande" pitchFamily="1" charset="0"/>
              </a:rPr>
              <a:t>presence at farmer’s events</a:t>
            </a:r>
          </a:p>
          <a:p>
            <a:pPr>
              <a:defRPr/>
            </a:pPr>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534140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381000" y="685800"/>
            <a:ext cx="6096000" cy="3429000"/>
          </a:xfrm>
        </p:spPr>
      </p:sp>
      <p:sp>
        <p:nvSpPr>
          <p:cNvPr id="256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indent="-342900" algn="l" defTabSz="774700" rtl="0" eaLnBrk="1" fontAlgn="base" latinLnBrk="0" hangingPunct="0">
              <a:lnSpc>
                <a:spcPct val="150000"/>
              </a:lnSpc>
              <a:spcBef>
                <a:spcPct val="0"/>
              </a:spcBef>
              <a:spcAft>
                <a:spcPct val="0"/>
              </a:spcAft>
              <a:buClrTx/>
              <a:buSzTx/>
              <a:buFont typeface="Arial" panose="020B0604020202020204" pitchFamily="34" charset="0"/>
              <a:buChar char="•"/>
              <a:tabLst/>
              <a:defRPr/>
            </a:pPr>
            <a:r>
              <a:rPr lang="en-GB" altLang="en-US" sz="2400" b="1" dirty="0" smtClean="0">
                <a:solidFill>
                  <a:schemeClr val="accent3"/>
                </a:solidFill>
                <a:latin typeface="Arial" panose="020B0604020202020204" pitchFamily="34" charset="0"/>
              </a:rPr>
              <a:t>Face-to-face marketing has the best potential for educating users </a:t>
            </a:r>
            <a:r>
              <a:rPr lang="en-GB" altLang="en-US" sz="2400" dirty="0" smtClean="0">
                <a:solidFill>
                  <a:schemeClr val="accent3"/>
                </a:solidFill>
                <a:latin typeface="Arial" panose="020B0604020202020204" pitchFamily="34" charset="0"/>
              </a:rPr>
              <a:t>– and Allows cross-selling of different products – SIMs, mobile money, VAS</a:t>
            </a:r>
          </a:p>
          <a:p>
            <a:pPr marL="342900" indent="-342900" eaLnBrk="1">
              <a:lnSpc>
                <a:spcPct val="150000"/>
              </a:lnSpc>
              <a:buFont typeface="Arial" panose="020B0604020202020204" pitchFamily="34" charset="0"/>
              <a:buChar char="•"/>
              <a:defRPr/>
            </a:pPr>
            <a:r>
              <a:rPr lang="en-GB" altLang="en-US" sz="2400" dirty="0" smtClean="0">
                <a:solidFill>
                  <a:schemeClr val="accent3"/>
                </a:solidFill>
                <a:latin typeface="Arial" panose="020B0604020202020204" pitchFamily="34" charset="0"/>
              </a:rPr>
              <a:t>IKSL  reach out to NGOs and other organisations who do this for them.   </a:t>
            </a:r>
          </a:p>
          <a:p>
            <a:pPr marL="342900" indent="-342900" eaLnBrk="1">
              <a:lnSpc>
                <a:spcPct val="150000"/>
              </a:lnSpc>
              <a:buFont typeface="Arial" panose="020B0604020202020204" pitchFamily="34" charset="0"/>
              <a:buChar char="•"/>
              <a:defRPr/>
            </a:pPr>
            <a:r>
              <a:rPr lang="en-GB" altLang="en-US" sz="2400" dirty="0" smtClean="0">
                <a:solidFill>
                  <a:schemeClr val="accent3"/>
                </a:solidFill>
                <a:latin typeface="Arial" panose="020B0604020202020204" pitchFamily="34" charset="0"/>
              </a:rPr>
              <a:t>In the</a:t>
            </a:r>
            <a:r>
              <a:rPr lang="en-GB" altLang="en-US" sz="2400" baseline="0" dirty="0" smtClean="0">
                <a:solidFill>
                  <a:schemeClr val="accent3"/>
                </a:solidFill>
                <a:latin typeface="Arial" panose="020B0604020202020204" pitchFamily="34" charset="0"/>
              </a:rPr>
              <a:t> example about the event led to 13% more users engaging with the service – but there are other examples from the same service where SMS blast was the more successful method</a:t>
            </a:r>
          </a:p>
          <a:p>
            <a:pPr marL="571500" lvl="1" indent="-342900" eaLnBrk="1">
              <a:lnSpc>
                <a:spcPct val="150000"/>
              </a:lnSpc>
              <a:buFont typeface="Arial" panose="020B0604020202020204" pitchFamily="34" charset="0"/>
              <a:buChar char="•"/>
              <a:defRPr/>
            </a:pPr>
            <a:r>
              <a:rPr lang="en-GB" altLang="en-US" sz="2400" baseline="0" dirty="0" smtClean="0">
                <a:solidFill>
                  <a:schemeClr val="accent3"/>
                </a:solidFill>
                <a:latin typeface="Arial" panose="020B0604020202020204" pitchFamily="34" charset="0"/>
              </a:rPr>
              <a:t>Why haven’t we seen great success through face-to face marketing?</a:t>
            </a:r>
            <a:endParaRPr lang="en-GB" altLang="en-US" sz="2400" dirty="0" smtClean="0">
              <a:solidFill>
                <a:schemeClr val="accent3"/>
              </a:solidFill>
              <a:latin typeface="Arial" panose="020B0604020202020204" pitchFamily="34" charset="0"/>
            </a:endParaRPr>
          </a:p>
          <a:p>
            <a:pPr marL="800100" marR="0" lvl="2" indent="-342900" algn="l" defTabSz="774700" rtl="0" eaLnBrk="1" fontAlgn="base" latinLnBrk="0" hangingPunct="0">
              <a:lnSpc>
                <a:spcPct val="150000"/>
              </a:lnSpc>
              <a:spcBef>
                <a:spcPct val="0"/>
              </a:spcBef>
              <a:spcAft>
                <a:spcPct val="0"/>
              </a:spcAft>
              <a:buClrTx/>
              <a:buSzTx/>
              <a:buFont typeface="Arial" panose="020B0604020202020204" pitchFamily="34" charset="0"/>
              <a:buChar char="•"/>
              <a:tabLst/>
              <a:defRPr/>
            </a:pPr>
            <a:r>
              <a:rPr lang="en-GB" altLang="en-US" sz="2400" dirty="0" smtClean="0">
                <a:solidFill>
                  <a:schemeClr val="accent5"/>
                </a:solidFill>
                <a:latin typeface="Arial" panose="020B0604020202020204" pitchFamily="34" charset="0"/>
              </a:rPr>
              <a:t>Because</a:t>
            </a:r>
            <a:r>
              <a:rPr lang="en-GB" altLang="en-US" sz="2400" baseline="0" dirty="0" smtClean="0">
                <a:solidFill>
                  <a:schemeClr val="accent5"/>
                </a:solidFill>
                <a:latin typeface="Arial" panose="020B0604020202020204" pitchFamily="34" charset="0"/>
              </a:rPr>
              <a:t> incentivising agents to sell such a service must be part of an integrated plan – in some cases agents were not incentivised in such a way to encourage them to spend time gaining quality customer</a:t>
            </a:r>
          </a:p>
          <a:p>
            <a:pPr marL="800100" marR="0" lvl="2" indent="-342900" algn="l" defTabSz="774700" rtl="0" eaLnBrk="1" fontAlgn="base" latinLnBrk="0" hangingPunct="0">
              <a:lnSpc>
                <a:spcPct val="150000"/>
              </a:lnSpc>
              <a:spcBef>
                <a:spcPct val="0"/>
              </a:spcBef>
              <a:spcAft>
                <a:spcPct val="0"/>
              </a:spcAft>
              <a:buClrTx/>
              <a:buSzTx/>
              <a:buFont typeface="Arial" panose="020B0604020202020204" pitchFamily="34" charset="0"/>
              <a:buChar char="•"/>
              <a:tabLst/>
              <a:defRPr/>
            </a:pPr>
            <a:r>
              <a:rPr lang="en-GB" altLang="en-US" sz="2400" dirty="0" smtClean="0">
                <a:solidFill>
                  <a:schemeClr val="accent5"/>
                </a:solidFill>
                <a:latin typeface="Arial" panose="020B0604020202020204" pitchFamily="34" charset="0"/>
              </a:rPr>
              <a:t>Ensure that agents are </a:t>
            </a:r>
            <a:r>
              <a:rPr lang="en-GB" altLang="en-US" sz="2400" b="1" dirty="0" smtClean="0">
                <a:solidFill>
                  <a:schemeClr val="accent5"/>
                </a:solidFill>
                <a:latin typeface="Arial" panose="020B0604020202020204" pitchFamily="34" charset="0"/>
              </a:rPr>
              <a:t>trained</a:t>
            </a:r>
            <a:r>
              <a:rPr lang="en-GB" altLang="en-US" sz="2400" dirty="0" smtClean="0">
                <a:solidFill>
                  <a:schemeClr val="accent5"/>
                </a:solidFill>
                <a:latin typeface="Arial" panose="020B0604020202020204" pitchFamily="34" charset="0"/>
              </a:rPr>
              <a:t> and </a:t>
            </a:r>
            <a:r>
              <a:rPr lang="en-GB" altLang="en-US" sz="2400" b="1" dirty="0" smtClean="0">
                <a:solidFill>
                  <a:schemeClr val="accent5"/>
                </a:solidFill>
                <a:latin typeface="Arial" panose="020B0604020202020204" pitchFamily="34" charset="0"/>
              </a:rPr>
              <a:t>properly incentivised to train farmers </a:t>
            </a:r>
            <a:r>
              <a:rPr lang="en-GB" altLang="en-US" sz="2400" dirty="0" smtClean="0">
                <a:solidFill>
                  <a:schemeClr val="accent5"/>
                </a:solidFill>
                <a:latin typeface="Arial" panose="020B0604020202020204" pitchFamily="34" charset="0"/>
              </a:rPr>
              <a:t>how to use the product – otherwise you may not see a return on investment</a:t>
            </a:r>
          </a:p>
          <a:p>
            <a:pPr marL="342900" indent="-342900" eaLnBrk="1">
              <a:lnSpc>
                <a:spcPct val="150000"/>
              </a:lnSpc>
              <a:buFont typeface="Arial" panose="020B0604020202020204" pitchFamily="34" charset="0"/>
              <a:buChar char="•"/>
              <a:defRPr/>
            </a:pPr>
            <a:endParaRPr lang="en-GB" altLang="en-US" sz="2400" dirty="0" smtClean="0">
              <a:solidFill>
                <a:schemeClr val="accent3"/>
              </a:solidFill>
              <a:latin typeface="Arial" panose="020B0604020202020204" pitchFamily="34" charset="0"/>
            </a:endParaRPr>
          </a:p>
          <a:p>
            <a:pPr marL="342900" indent="-342900" eaLnBrk="1">
              <a:lnSpc>
                <a:spcPct val="150000"/>
              </a:lnSpc>
              <a:buFont typeface="Arial" panose="020B0604020202020204" pitchFamily="34" charset="0"/>
              <a:buChar char="•"/>
              <a:defRPr/>
            </a:pPr>
            <a:r>
              <a:rPr lang="en-GB" altLang="en-US" sz="2400" dirty="0" smtClean="0">
                <a:solidFill>
                  <a:schemeClr val="accent3"/>
                </a:solidFill>
                <a:latin typeface="Arial" panose="020B0604020202020204" pitchFamily="34" charset="0"/>
              </a:rPr>
              <a:t>Leaflets can be useful with literate audiences, but must be readable- in Kenya the font was too small for older users</a:t>
            </a:r>
          </a:p>
          <a:p>
            <a:pPr marL="342900" indent="-342900" eaLnBrk="1">
              <a:lnSpc>
                <a:spcPct val="150000"/>
              </a:lnSpc>
              <a:buFont typeface="Arial" panose="020B0604020202020204" pitchFamily="34" charset="0"/>
              <a:buChar char="•"/>
              <a:defRPr/>
            </a:pPr>
            <a:r>
              <a:rPr lang="en-GB" altLang="en-US" sz="2400" dirty="0" smtClean="0">
                <a:solidFill>
                  <a:schemeClr val="tx2"/>
                </a:solidFill>
                <a:latin typeface="Arial" panose="020B0604020202020204" pitchFamily="34" charset="0"/>
              </a:rPr>
              <a:t>Poor incentive schemes for agents (which don’t reward agents enough/ reward the wrong agent behaviour/don’t push usage of the service) have stopped them selling the service </a:t>
            </a:r>
          </a:p>
          <a:p>
            <a:pPr marL="342900" indent="-342900" eaLnBrk="1">
              <a:lnSpc>
                <a:spcPct val="150000"/>
              </a:lnSpc>
              <a:buFont typeface="Arial" panose="020B0604020202020204" pitchFamily="34" charset="0"/>
              <a:buChar char="•"/>
              <a:defRPr/>
            </a:pPr>
            <a:r>
              <a:rPr lang="en-GB" altLang="en-US" sz="2400" dirty="0" smtClean="0">
                <a:solidFill>
                  <a:schemeClr val="tx2"/>
                </a:solidFill>
                <a:latin typeface="Arial" panose="020B0604020202020204" pitchFamily="34" charset="0"/>
              </a:rPr>
              <a:t>Service design problems impede sign-ups </a:t>
            </a:r>
          </a:p>
          <a:p>
            <a:pPr marL="342900" indent="-342900" eaLnBrk="1">
              <a:lnSpc>
                <a:spcPct val="150000"/>
              </a:lnSpc>
              <a:buFont typeface="Arial" panose="020B0604020202020204" pitchFamily="34" charset="0"/>
              <a:buChar char="•"/>
              <a:defRPr/>
            </a:pPr>
            <a:endParaRPr lang="en-GB" altLang="en-US" sz="2400" dirty="0" smtClean="0">
              <a:solidFill>
                <a:schemeClr val="tx2"/>
              </a:solidFill>
              <a:latin typeface="Arial" panose="020B0604020202020204" pitchFamily="34" charset="0"/>
            </a:endParaRPr>
          </a:p>
          <a:p>
            <a:pPr marL="342900" indent="-342900" eaLnBrk="1">
              <a:lnSpc>
                <a:spcPct val="150000"/>
              </a:lnSpc>
              <a:buFont typeface="Arial" panose="020B0604020202020204" pitchFamily="34" charset="0"/>
              <a:buChar char="•"/>
              <a:defRPr/>
            </a:pPr>
            <a:r>
              <a:rPr lang="en-GB" altLang="en-US" sz="2400" dirty="0" smtClean="0">
                <a:solidFill>
                  <a:schemeClr val="tx2"/>
                </a:solidFill>
                <a:latin typeface="Arial" panose="020B0604020202020204" pitchFamily="34" charset="0"/>
              </a:rPr>
              <a:t>MEMORY TECHNIQUES – TELL THE STORIES!</a:t>
            </a:r>
            <a:r>
              <a:rPr lang="en-GB" altLang="en-US" sz="2400" baseline="0" dirty="0" smtClean="0">
                <a:solidFill>
                  <a:schemeClr val="tx2"/>
                </a:solidFill>
                <a:latin typeface="Arial" panose="020B0604020202020204" pitchFamily="34" charset="0"/>
              </a:rPr>
              <a:t> Keywords, photos</a:t>
            </a:r>
            <a:endParaRPr lang="en-GB" altLang="en-US" sz="2400" dirty="0" smtClean="0">
              <a:solidFill>
                <a:schemeClr val="accent5"/>
              </a:solidFill>
              <a:latin typeface="Arial" panose="020B0604020202020204" pitchFamily="34" charset="0"/>
            </a:endParaRPr>
          </a:p>
        </p:txBody>
      </p:sp>
    </p:spTree>
    <p:extLst>
      <p:ext uri="{BB962C8B-B14F-4D97-AF65-F5344CB8AC3E}">
        <p14:creationId xmlns:p14="http://schemas.microsoft.com/office/powerpoint/2010/main" val="1541376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381000" y="685800"/>
            <a:ext cx="6096000" cy="3429000"/>
          </a:xfrm>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r>
              <a:rPr lang="en-GB" altLang="en-US" dirty="0" smtClean="0">
                <a:latin typeface="Lucida Grande" pitchFamily="1" charset="0"/>
                <a:cs typeface="Lucida Grande" pitchFamily="1" charset="0"/>
              </a:rPr>
              <a:t>On the slide: </a:t>
            </a:r>
          </a:p>
          <a:p>
            <a:pPr marL="342900" indent="-342900">
              <a:buFont typeface="Arial" panose="020B0604020202020204" pitchFamily="34" charset="0"/>
              <a:buChar char="•"/>
            </a:pPr>
            <a:r>
              <a:rPr lang="en-GB" altLang="en-US" dirty="0" smtClean="0">
                <a:latin typeface="Lucida Grande" pitchFamily="1" charset="0"/>
                <a:cs typeface="Lucida Grande" pitchFamily="1" charset="0"/>
              </a:rPr>
              <a:t>After the SMS blast in the previous slide,</a:t>
            </a:r>
            <a:r>
              <a:rPr lang="en-GB" altLang="en-US" baseline="0" dirty="0" smtClean="0">
                <a:latin typeface="Lucida Grande" pitchFamily="1" charset="0"/>
                <a:cs typeface="Lucida Grande" pitchFamily="1" charset="0"/>
              </a:rPr>
              <a:t> the average length of days before accessing information on the service was 10.  However, we can see a band of users who were re-engaged around the 75 day mark.</a:t>
            </a:r>
          </a:p>
          <a:p>
            <a:pPr marL="342900" indent="-342900">
              <a:buFont typeface="Arial" panose="020B0604020202020204" pitchFamily="34" charset="0"/>
              <a:buChar char="•"/>
            </a:pPr>
            <a:r>
              <a:rPr lang="en-GB" altLang="en-US" baseline="0" dirty="0" smtClean="0">
                <a:latin typeface="Lucida Grande" pitchFamily="1" charset="0"/>
                <a:cs typeface="Lucida Grande" pitchFamily="1" charset="0"/>
              </a:rPr>
              <a:t>Using blast SMS/OBD for this purpose is great because users are already aware of and educated about the service by this point.  Short messages can thus communicate to them.</a:t>
            </a:r>
          </a:p>
          <a:p>
            <a:pPr marL="342900" indent="-342900">
              <a:buFont typeface="Arial" panose="020B0604020202020204" pitchFamily="34" charset="0"/>
              <a:buChar char="•"/>
            </a:pPr>
            <a:r>
              <a:rPr lang="en-GB" altLang="en-US" b="1" baseline="0" dirty="0" smtClean="0">
                <a:latin typeface="Lucida Grande" pitchFamily="1" charset="0"/>
                <a:cs typeface="Lucida Grande" pitchFamily="1" charset="0"/>
              </a:rPr>
              <a:t>Show them what you know</a:t>
            </a:r>
            <a:endParaRPr lang="en-GB" altLang="en-US" b="1" dirty="0" smtClean="0">
              <a:latin typeface="Lucida Grande" pitchFamily="1" charset="0"/>
              <a:cs typeface="Lucida Grande" pitchFamily="1" charset="0"/>
            </a:endParaRPr>
          </a:p>
          <a:p>
            <a:pPr marL="342900" indent="-342900">
              <a:buFont typeface="Arial" panose="020B0604020202020204" pitchFamily="34" charset="0"/>
              <a:buChar char="•"/>
            </a:pPr>
            <a:endParaRPr lang="en-GB" altLang="en-US" dirty="0" smtClean="0">
              <a:latin typeface="Lucida Grande" pitchFamily="1" charset="0"/>
              <a:cs typeface="Lucida Grande" pitchFamily="1" charset="0"/>
            </a:endParaRPr>
          </a:p>
          <a:p>
            <a:pPr marL="0" indent="0">
              <a:buFont typeface="Arial" panose="020B0604020202020204" pitchFamily="34" charset="0"/>
              <a:buNone/>
            </a:pPr>
            <a:r>
              <a:rPr lang="en-GB" altLang="en-US" dirty="0" smtClean="0">
                <a:latin typeface="Lucida Grande" pitchFamily="1" charset="0"/>
                <a:cs typeface="Lucida Grande" pitchFamily="1" charset="0"/>
              </a:rPr>
              <a:t>As an acquisition method:</a:t>
            </a:r>
          </a:p>
          <a:p>
            <a:pPr marL="342900" marR="0" indent="-342900" algn="l" defTabSz="7747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dirty="0" smtClean="0">
                <a:latin typeface="Lucida Grande" pitchFamily="1" charset="0"/>
                <a:cs typeface="Lucida Grande" pitchFamily="1" charset="0"/>
              </a:rPr>
              <a:t>SMS as</a:t>
            </a:r>
            <a:r>
              <a:rPr lang="en-GB" altLang="en-US" baseline="0" dirty="0" smtClean="0">
                <a:latin typeface="Lucida Grande" pitchFamily="1" charset="0"/>
                <a:cs typeface="Lucida Grande" pitchFamily="1" charset="0"/>
              </a:rPr>
              <a:t> a method of raising awareness has limitations – depends on the existing level of trust/understanding of mobile outside of voice channels which already exists in your market. As well as regulations, there is potential </a:t>
            </a:r>
            <a:r>
              <a:rPr lang="en-GB" altLang="en-US" b="1" baseline="0" dirty="0" smtClean="0">
                <a:latin typeface="Lucida Grande" pitchFamily="1" charset="0"/>
                <a:cs typeface="Lucida Grande" pitchFamily="1" charset="0"/>
              </a:rPr>
              <a:t>reputational damage </a:t>
            </a:r>
            <a:r>
              <a:rPr lang="en-GB" altLang="en-US" baseline="0" dirty="0" smtClean="0">
                <a:latin typeface="Lucida Grande" pitchFamily="1" charset="0"/>
                <a:cs typeface="Lucida Grande" pitchFamily="1" charset="0"/>
              </a:rPr>
              <a:t>from ‘spamming’ customers with too many SMS. </a:t>
            </a:r>
          </a:p>
          <a:p>
            <a:pPr marL="342900" indent="-342900">
              <a:buFont typeface="Arial" panose="020B0604020202020204" pitchFamily="34" charset="0"/>
              <a:buChar char="•"/>
            </a:pPr>
            <a:endParaRPr lang="en-GB" altLang="en-US" dirty="0" smtClean="0">
              <a:latin typeface="Lucida Grande" pitchFamily="1" charset="0"/>
              <a:cs typeface="Lucida Grande" pitchFamily="1" charset="0"/>
            </a:endParaRPr>
          </a:p>
          <a:p>
            <a:pPr marL="342900" indent="-342900">
              <a:buFont typeface="Arial" panose="020B0604020202020204" pitchFamily="34" charset="0"/>
              <a:buChar char="•"/>
            </a:pPr>
            <a:r>
              <a:rPr lang="en-GB" altLang="en-US" dirty="0" smtClean="0">
                <a:latin typeface="Lucida Grande" pitchFamily="1" charset="0"/>
                <a:cs typeface="Lucida Grande" pitchFamily="1" charset="0"/>
              </a:rPr>
              <a:t>VAS providers without marketing budget and no distribution network can only really do this; </a:t>
            </a:r>
          </a:p>
          <a:p>
            <a:pPr marL="342900" indent="-342900">
              <a:buFont typeface="Arial" panose="020B0604020202020204" pitchFamily="34" charset="0"/>
              <a:buChar char="•"/>
            </a:pPr>
            <a:r>
              <a:rPr lang="en-GB" altLang="en-US" dirty="0" smtClean="0">
                <a:latin typeface="Lucida Grande" pitchFamily="1" charset="0"/>
                <a:cs typeface="Lucida Grande" pitchFamily="1" charset="0"/>
              </a:rPr>
              <a:t>However, recent regulations</a:t>
            </a:r>
            <a:r>
              <a:rPr lang="en-GB" altLang="en-US" baseline="0" dirty="0" smtClean="0">
                <a:latin typeface="Lucida Grande" pitchFamily="1" charset="0"/>
                <a:cs typeface="Lucida Grande" pitchFamily="1" charset="0"/>
              </a:rPr>
              <a:t> in India (July 2013) now require ‘</a:t>
            </a:r>
            <a:r>
              <a:rPr lang="en-GB" altLang="en-US" b="1" baseline="0" dirty="0" smtClean="0">
                <a:latin typeface="Lucida Grande" pitchFamily="1" charset="0"/>
                <a:cs typeface="Lucida Grande" pitchFamily="1" charset="0"/>
              </a:rPr>
              <a:t>double confirmation</a:t>
            </a:r>
            <a:r>
              <a:rPr lang="en-GB" altLang="en-US" baseline="0" dirty="0" smtClean="0">
                <a:latin typeface="Lucida Grande" pitchFamily="1" charset="0"/>
                <a:cs typeface="Lucida Grande" pitchFamily="1" charset="0"/>
              </a:rPr>
              <a:t>’ (a user must confirm that they understand the service and its associated costs twice before signing up) which halved the number of sign-ups per month .  There are also </a:t>
            </a:r>
            <a:r>
              <a:rPr lang="en-GB" altLang="en-US" b="1" baseline="0" dirty="0" smtClean="0">
                <a:latin typeface="Lucida Grande" pitchFamily="1" charset="0"/>
                <a:cs typeface="Lucida Grande" pitchFamily="1" charset="0"/>
              </a:rPr>
              <a:t>regulations around the number of promotional SMS </a:t>
            </a:r>
            <a:r>
              <a:rPr lang="en-GB" altLang="en-US" baseline="0" dirty="0" smtClean="0">
                <a:latin typeface="Lucida Grande" pitchFamily="1" charset="0"/>
                <a:cs typeface="Lucida Grande" pitchFamily="1" charset="0"/>
              </a:rPr>
              <a:t>MNOs can send out per day in India, and services must compete to use these SMS for their purposes.  </a:t>
            </a:r>
          </a:p>
          <a:p>
            <a:pPr marL="342900" indent="-342900">
              <a:buFont typeface="Arial" panose="020B0604020202020204" pitchFamily="34" charset="0"/>
              <a:buChar char="•"/>
            </a:pPr>
            <a:r>
              <a:rPr lang="en-GB" altLang="en-US" b="1" baseline="0" dirty="0" smtClean="0">
                <a:latin typeface="Lucida Grande" pitchFamily="1" charset="0"/>
                <a:cs typeface="Lucida Grande" pitchFamily="1" charset="0"/>
              </a:rPr>
              <a:t>Getting SMS scheduled </a:t>
            </a:r>
            <a:r>
              <a:rPr lang="en-GB" altLang="en-US" baseline="0" dirty="0" smtClean="0">
                <a:latin typeface="Lucida Grande" pitchFamily="1" charset="0"/>
                <a:cs typeface="Lucida Grande" pitchFamily="1" charset="0"/>
              </a:rPr>
              <a:t>has been a problem in India and Tanzania. </a:t>
            </a:r>
          </a:p>
          <a:p>
            <a:endParaRPr lang="en-GB" altLang="en-US" baseline="0" dirty="0" smtClean="0">
              <a:latin typeface="Lucida Grande" pitchFamily="1" charset="0"/>
              <a:cs typeface="Lucida Grande" pitchFamily="1" charset="0"/>
            </a:endParaRPr>
          </a:p>
          <a:p>
            <a:r>
              <a:rPr lang="en-GB" altLang="en-US" dirty="0" err="1" smtClean="0">
                <a:latin typeface="Lucida Grande" pitchFamily="1" charset="0"/>
                <a:cs typeface="Lucida Grande" pitchFamily="1" charset="0"/>
              </a:rPr>
              <a:t>Pictyure</a:t>
            </a:r>
            <a:r>
              <a:rPr lang="en-GB" altLang="en-US" dirty="0" smtClean="0">
                <a:latin typeface="Lucida Grande" pitchFamily="1" charset="0"/>
                <a:cs typeface="Lucida Grande" pitchFamily="1" charset="0"/>
              </a:rPr>
              <a:t> from Tanzania to remind me to talk about crop calendars##</a:t>
            </a:r>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2174208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381000" y="685800"/>
            <a:ext cx="6096000" cy="3429000"/>
          </a:xfrm>
        </p:spPr>
      </p:sp>
      <p:sp>
        <p:nvSpPr>
          <p:cNvPr id="276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latin typeface="Lucida Grande" pitchFamily="1" charset="0"/>
                <a:cs typeface="Lucida Grande" pitchFamily="1" charset="0"/>
              </a:rPr>
              <a:t>One</a:t>
            </a:r>
            <a:r>
              <a:rPr lang="en-GB" altLang="en-US" baseline="0" dirty="0" smtClean="0">
                <a:latin typeface="Lucida Grande" pitchFamily="1" charset="0"/>
                <a:cs typeface="Lucida Grande" pitchFamily="1" charset="0"/>
              </a:rPr>
              <a:t> service uses a refer a friend method to recruit new users.  This option is part of the setting menu which is not often discovered by users, so number of users referred by a friend are in the thousands rather than the hundreds of thousands.  However less of these users fail to try the service, and more of them go on to  become repeat users, than in the user base a as a whole.  This method borrows the trust users feel for other farmers to endorse the service.</a:t>
            </a:r>
            <a:endParaRPr lang="en-GB" altLang="en-US" dirty="0" smtClean="0">
              <a:latin typeface="Lucida Grande" pitchFamily="1" charset="0"/>
              <a:cs typeface="Lucida Grande" pitchFamily="1" charset="0"/>
            </a:endParaRPr>
          </a:p>
          <a:p>
            <a:endParaRPr lang="en-GB" altLang="en-US" dirty="0" smtClean="0">
              <a:latin typeface="Lucida Grande" pitchFamily="1" charset="0"/>
              <a:cs typeface="Lucida Grande" pitchFamily="1" charset="0"/>
            </a:endParaRPr>
          </a:p>
        </p:txBody>
      </p:sp>
    </p:spTree>
    <p:extLst>
      <p:ext uri="{BB962C8B-B14F-4D97-AF65-F5344CB8AC3E}">
        <p14:creationId xmlns:p14="http://schemas.microsoft.com/office/powerpoint/2010/main" val="15506106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81000" y="685800"/>
            <a:ext cx="6096000" cy="3429000"/>
          </a:xfrm>
        </p:spPr>
      </p:sp>
      <p:sp>
        <p:nvSpPr>
          <p:cNvPr id="46083"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indent="-742950">
              <a:buAutoNum type="arabicPeriod"/>
            </a:pPr>
            <a:r>
              <a:rPr lang="en-GB" dirty="0" smtClean="0"/>
              <a:t>Understand what’s not working for your users </a:t>
            </a:r>
          </a:p>
          <a:p>
            <a:pPr marL="742950" indent="-742950">
              <a:buAutoNum type="arabicPeriod"/>
            </a:pPr>
            <a:r>
              <a:rPr lang="en-GB" dirty="0" smtClean="0"/>
              <a:t>Fix it</a:t>
            </a:r>
          </a:p>
          <a:p>
            <a:pPr marL="742950" indent="-742950">
              <a:buAutoNum type="arabicPeriod"/>
            </a:pPr>
            <a:r>
              <a:rPr lang="en-GB" dirty="0" smtClean="0"/>
              <a:t>Tell everyone!</a:t>
            </a:r>
          </a:p>
          <a:p>
            <a:pPr>
              <a:defRPr/>
            </a:pPr>
            <a:endParaRPr lang="en-GB" altLang="en-US" dirty="0" smtClean="0">
              <a:solidFill>
                <a:schemeClr val="tx2"/>
              </a:solidFill>
              <a:latin typeface="Arial" panose="020B0604020202020204" pitchFamily="34" charset="0"/>
            </a:endParaRPr>
          </a:p>
        </p:txBody>
      </p:sp>
    </p:spTree>
    <p:extLst>
      <p:ext uri="{BB962C8B-B14F-4D97-AF65-F5344CB8AC3E}">
        <p14:creationId xmlns:p14="http://schemas.microsoft.com/office/powerpoint/2010/main" val="1630430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57178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12800" y="366713"/>
            <a:ext cx="14630400" cy="1004887"/>
          </a:xfrm>
          <a:prstGeom prst="rect">
            <a:avLst/>
          </a:prstGeom>
        </p:spPr>
        <p:txBody>
          <a:bodyPr vert="horz" anchor="b"/>
          <a:lstStyle>
            <a:lvl1pPr>
              <a:defRPr sz="4800" b="1">
                <a:solidFill>
                  <a:srgbClr val="7CA19B"/>
                </a:solidFill>
              </a:defRPr>
            </a:lvl1pPr>
          </a:lstStyle>
          <a:p>
            <a:r>
              <a:rPr lang="en-GB" dirty="0" smtClean="0"/>
              <a:t>Click to edit Master title style</a:t>
            </a:r>
            <a:endParaRPr lang="en-US" dirty="0"/>
          </a:p>
        </p:txBody>
      </p:sp>
    </p:spTree>
    <p:extLst>
      <p:ext uri="{BB962C8B-B14F-4D97-AF65-F5344CB8AC3E}">
        <p14:creationId xmlns:p14="http://schemas.microsoft.com/office/powerpoint/2010/main" val="3199826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812800" y="366713"/>
            <a:ext cx="14630400" cy="1004887"/>
          </a:xfrm>
          <a:prstGeom prst="rect">
            <a:avLst/>
          </a:prstGeom>
        </p:spPr>
        <p:txBody>
          <a:bodyPr vert="horz" anchor="b"/>
          <a:lstStyle>
            <a:lvl1pPr>
              <a:defRPr sz="4800" b="1">
                <a:solidFill>
                  <a:srgbClr val="7CA19B"/>
                </a:solidFill>
              </a:defRPr>
            </a:lvl1pPr>
          </a:lstStyle>
          <a:p>
            <a:r>
              <a:rPr lang="en-GB" dirty="0" smtClean="0"/>
              <a:t>Click to edit Master title style</a:t>
            </a:r>
            <a:endParaRPr lang="en-US" dirty="0"/>
          </a:p>
        </p:txBody>
      </p:sp>
      <p:sp>
        <p:nvSpPr>
          <p:cNvPr id="5" name="Content Placeholder 4"/>
          <p:cNvSpPr>
            <a:spLocks noGrp="1"/>
          </p:cNvSpPr>
          <p:nvPr>
            <p:ph sz="quarter" idx="10"/>
          </p:nvPr>
        </p:nvSpPr>
        <p:spPr>
          <a:xfrm>
            <a:off x="889000" y="2133600"/>
            <a:ext cx="14554200" cy="6477000"/>
          </a:xfrm>
          <a:prstGeom prst="rect">
            <a:avLst/>
          </a:prstGeom>
        </p:spPr>
        <p:txBody>
          <a:bodyPr vert="horz"/>
          <a:lstStyle>
            <a:lvl1pPr>
              <a:defRPr sz="3200">
                <a:solidFill>
                  <a:schemeClr val="tx1">
                    <a:lumMod val="50000"/>
                    <a:lumOff val="50000"/>
                  </a:schemeClr>
                </a:solidFill>
              </a:defRPr>
            </a:lvl1pPr>
            <a:lvl2pPr>
              <a:defRPr sz="2800">
                <a:solidFill>
                  <a:schemeClr val="tx1">
                    <a:lumMod val="50000"/>
                    <a:lumOff val="50000"/>
                  </a:schemeClr>
                </a:solidFill>
              </a:defRPr>
            </a:lvl2pPr>
            <a:lvl3pPr>
              <a:defRPr sz="2800">
                <a:solidFill>
                  <a:schemeClr val="tx1">
                    <a:lumMod val="50000"/>
                    <a:lumOff val="50000"/>
                  </a:schemeClr>
                </a:solidFill>
              </a:defRPr>
            </a:lvl3pPr>
            <a:lvl4pPr>
              <a:defRPr sz="2800">
                <a:solidFill>
                  <a:schemeClr val="tx1">
                    <a:lumMod val="50000"/>
                    <a:lumOff val="50000"/>
                  </a:schemeClr>
                </a:solidFill>
              </a:defRPr>
            </a:lvl4pPr>
            <a:lvl5pPr>
              <a:defRPr sz="2800">
                <a:solidFill>
                  <a:schemeClr val="tx1">
                    <a:lumMod val="50000"/>
                    <a:lumOff val="50000"/>
                  </a:schemeClr>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629695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366713"/>
            <a:ext cx="14630400" cy="1004887"/>
          </a:xfrm>
          <a:prstGeom prst="rect">
            <a:avLst/>
          </a:prstGeom>
        </p:spPr>
        <p:txBody>
          <a:bodyPr vert="horz" anchor="b"/>
          <a:lstStyle>
            <a:lvl1pPr>
              <a:defRPr sz="1200">
                <a:latin typeface="+mj-lt"/>
              </a:defRPr>
            </a:lvl1pPr>
          </a:lstStyle>
          <a:p>
            <a:r>
              <a:rPr lang="en-GB" smtClean="0">
                <a:sym typeface="Arial" charset="0"/>
              </a:rPr>
              <a:t>Click to edit Master title style</a:t>
            </a:r>
            <a:endParaRPr lang="en-US" dirty="0"/>
          </a:p>
        </p:txBody>
      </p:sp>
      <p:sp>
        <p:nvSpPr>
          <p:cNvPr id="3" name="Content Placeholder 2"/>
          <p:cNvSpPr>
            <a:spLocks noGrp="1"/>
          </p:cNvSpPr>
          <p:nvPr>
            <p:ph idx="1"/>
          </p:nvPr>
        </p:nvSpPr>
        <p:spPr>
          <a:xfrm>
            <a:off x="812800" y="2133600"/>
            <a:ext cx="14630400" cy="6034088"/>
          </a:xfrm>
          <a:prstGeom prst="rect">
            <a:avLst/>
          </a:prstGeom>
        </p:spPr>
        <p:txBody>
          <a:bodyPr vert="horz"/>
          <a:lstStyle>
            <a:lvl1pPr>
              <a:defRPr sz="36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6871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firetail_500px"/>
          <p:cNvPicPr>
            <a:picLocks noChangeAspect="1" noChangeArrowheads="1"/>
          </p:cNvPicPr>
          <p:nvPr userDrawn="1"/>
        </p:nvPicPr>
        <p:blipFill>
          <a:blip r:embed="rId2"/>
          <a:srcRect/>
          <a:stretch>
            <a:fillRect/>
          </a:stretch>
        </p:blipFill>
        <p:spPr bwMode="auto">
          <a:xfrm>
            <a:off x="12736690" y="7933267"/>
            <a:ext cx="3081867" cy="999067"/>
          </a:xfrm>
          <a:prstGeom prst="rect">
            <a:avLst/>
          </a:prstGeom>
          <a:noFill/>
          <a:ln w="9525">
            <a:noFill/>
            <a:miter lim="800000"/>
            <a:headEnd/>
            <a:tailEnd/>
          </a:ln>
        </p:spPr>
      </p:pic>
      <p:sp>
        <p:nvSpPr>
          <p:cNvPr id="16386" name="Rectangle 2"/>
          <p:cNvSpPr>
            <a:spLocks noGrp="1" noChangeArrowheads="1"/>
          </p:cNvSpPr>
          <p:nvPr>
            <p:ph type="ctrTitle"/>
          </p:nvPr>
        </p:nvSpPr>
        <p:spPr>
          <a:xfrm>
            <a:off x="2000956" y="3420534"/>
            <a:ext cx="13817600" cy="1284817"/>
          </a:xfrm>
        </p:spPr>
        <p:txBody>
          <a:bodyPr/>
          <a:lstStyle>
            <a:lvl1pPr algn="r">
              <a:defRPr sz="3733"/>
            </a:lvl1pPr>
          </a:lstStyle>
          <a:p>
            <a:r>
              <a:rPr lang="en-GB"/>
              <a:t>Click to edit Master title style</a:t>
            </a:r>
          </a:p>
        </p:txBody>
      </p:sp>
      <p:sp>
        <p:nvSpPr>
          <p:cNvPr id="16387" name="Rectangle 3"/>
          <p:cNvSpPr>
            <a:spLocks noGrp="1" noChangeArrowheads="1"/>
          </p:cNvSpPr>
          <p:nvPr>
            <p:ph type="subTitle" idx="1"/>
          </p:nvPr>
        </p:nvSpPr>
        <p:spPr>
          <a:xfrm>
            <a:off x="4439356" y="4768851"/>
            <a:ext cx="11379200" cy="1532467"/>
          </a:xfrm>
        </p:spPr>
        <p:txBody>
          <a:bodyPr/>
          <a:lstStyle>
            <a:lvl1pPr marL="0" indent="0" algn="r">
              <a:buFontTx/>
              <a:buNone/>
              <a:defRPr/>
            </a:lvl1pPr>
          </a:lstStyle>
          <a:p>
            <a:r>
              <a:rPr lang="en-GB"/>
              <a:t>Click to edit Master subtitle style</a:t>
            </a:r>
          </a:p>
        </p:txBody>
      </p:sp>
      <p:pic>
        <p:nvPicPr>
          <p:cNvPr id="5" name="Picture 4" descr="ALINe_LOGO_RGB.jpg"/>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7147" y="8220405"/>
            <a:ext cx="2731911" cy="653627"/>
          </a:xfrm>
          <a:prstGeom prst="rect">
            <a:avLst/>
          </a:prstGeom>
          <a:noFill/>
          <a:ln>
            <a:noFill/>
          </a:ln>
        </p:spPr>
      </p:pic>
    </p:spTree>
    <p:extLst>
      <p:ext uri="{BB962C8B-B14F-4D97-AF65-F5344CB8AC3E}">
        <p14:creationId xmlns:p14="http://schemas.microsoft.com/office/powerpoint/2010/main" val="1174523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Slide Number Placeholder 7"/>
          <p:cNvSpPr>
            <a:spLocks noGrp="1"/>
          </p:cNvSpPr>
          <p:nvPr>
            <p:ph type="sldNum" sz="quarter" idx="4"/>
          </p:nvPr>
        </p:nvSpPr>
        <p:spPr>
          <a:xfrm>
            <a:off x="7359915" y="8220406"/>
            <a:ext cx="1490133" cy="486833"/>
          </a:xfrm>
          <a:prstGeom prst="rect">
            <a:avLst/>
          </a:prstGeom>
        </p:spPr>
        <p:txBody>
          <a:bodyPr vert="horz" lIns="91440" tIns="45720" rIns="91440" bIns="45720" rtlCol="0" anchor="ctr"/>
          <a:lstStyle>
            <a:lvl1pPr algn="l">
              <a:defRPr sz="1067">
                <a:solidFill>
                  <a:srgbClr val="4D4D4D"/>
                </a:solidFill>
                <a:latin typeface="Helvetica"/>
                <a:cs typeface="Helvetica"/>
              </a:defRPr>
            </a:lvl1pPr>
          </a:lstStyle>
          <a:p>
            <a:fld id="{FB8548AE-4CBF-F642-BF48-0DDBBF2A37BD}" type="slidenum">
              <a:rPr lang="en-US" smtClean="0"/>
              <a:pPr/>
              <a:t>‹#›</a:t>
            </a:fld>
            <a:endParaRPr lang="en-US" dirty="0"/>
          </a:p>
        </p:txBody>
      </p:sp>
    </p:spTree>
    <p:extLst>
      <p:ext uri="{BB962C8B-B14F-4D97-AF65-F5344CB8AC3E}">
        <p14:creationId xmlns:p14="http://schemas.microsoft.com/office/powerpoint/2010/main" val="646554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112" y="5875867"/>
            <a:ext cx="13817600" cy="1816100"/>
          </a:xfrm>
        </p:spPr>
        <p:txBody>
          <a:bodyPr anchor="t"/>
          <a:lstStyle>
            <a:lvl1pPr algn="l">
              <a:defRPr sz="5333" b="1" cap="all"/>
            </a:lvl1pPr>
          </a:lstStyle>
          <a:p>
            <a:r>
              <a:rPr lang="en-GB" smtClean="0"/>
              <a:t>Click to edit Master title style</a:t>
            </a:r>
            <a:endParaRPr lang="en-US"/>
          </a:p>
        </p:txBody>
      </p:sp>
      <p:sp>
        <p:nvSpPr>
          <p:cNvPr id="3" name="Text Placeholder 2"/>
          <p:cNvSpPr>
            <a:spLocks noGrp="1"/>
          </p:cNvSpPr>
          <p:nvPr>
            <p:ph type="body" idx="1"/>
          </p:nvPr>
        </p:nvSpPr>
        <p:spPr>
          <a:xfrm>
            <a:off x="1284112" y="3875618"/>
            <a:ext cx="13817600" cy="2000249"/>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GB" smtClean="0"/>
              <a:t>Click to edit Master text styles</a:t>
            </a:r>
          </a:p>
        </p:txBody>
      </p:sp>
    </p:spTree>
    <p:extLst>
      <p:ext uri="{BB962C8B-B14F-4D97-AF65-F5344CB8AC3E}">
        <p14:creationId xmlns:p14="http://schemas.microsoft.com/office/powerpoint/2010/main" val="2858884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1151467" y="1883834"/>
            <a:ext cx="6841067" cy="5126567"/>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8263467" y="1883834"/>
            <a:ext cx="6841067" cy="5126567"/>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Slide Number Placeholder 7"/>
          <p:cNvSpPr>
            <a:spLocks noGrp="1"/>
          </p:cNvSpPr>
          <p:nvPr>
            <p:ph type="sldNum" sz="quarter" idx="4"/>
          </p:nvPr>
        </p:nvSpPr>
        <p:spPr>
          <a:xfrm>
            <a:off x="7487929" y="8220406"/>
            <a:ext cx="1490133" cy="486833"/>
          </a:xfrm>
          <a:prstGeom prst="rect">
            <a:avLst/>
          </a:prstGeom>
        </p:spPr>
        <p:txBody>
          <a:bodyPr vert="horz" lIns="91440" tIns="45720" rIns="91440" bIns="45720" rtlCol="0" anchor="ctr"/>
          <a:lstStyle>
            <a:lvl1pPr algn="l">
              <a:defRPr sz="1067">
                <a:solidFill>
                  <a:srgbClr val="4D4D4D"/>
                </a:solidFill>
                <a:latin typeface="Helvetica"/>
                <a:cs typeface="Helvetica"/>
              </a:defRPr>
            </a:lvl1pPr>
          </a:lstStyle>
          <a:p>
            <a:fld id="{FB8548AE-4CBF-F642-BF48-0DDBBF2A37BD}" type="slidenum">
              <a:rPr lang="en-US" smtClean="0"/>
              <a:pPr/>
              <a:t>‹#›</a:t>
            </a:fld>
            <a:endParaRPr lang="en-US" dirty="0"/>
          </a:p>
        </p:txBody>
      </p:sp>
    </p:spTree>
    <p:extLst>
      <p:ext uri="{BB962C8B-B14F-4D97-AF65-F5344CB8AC3E}">
        <p14:creationId xmlns:p14="http://schemas.microsoft.com/office/powerpoint/2010/main" val="319076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366184"/>
            <a:ext cx="14630400" cy="1524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812800" y="2046817"/>
            <a:ext cx="7182556" cy="853016"/>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4" name="Content Placeholder 3"/>
          <p:cNvSpPr>
            <a:spLocks noGrp="1"/>
          </p:cNvSpPr>
          <p:nvPr>
            <p:ph sz="half" idx="2"/>
          </p:nvPr>
        </p:nvSpPr>
        <p:spPr>
          <a:xfrm>
            <a:off x="812800" y="2899833"/>
            <a:ext cx="7182556" cy="526838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8257823" y="2046817"/>
            <a:ext cx="7185378" cy="853016"/>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smtClean="0"/>
              <a:t>Click to edit Master text styles</a:t>
            </a:r>
          </a:p>
        </p:txBody>
      </p:sp>
      <p:sp>
        <p:nvSpPr>
          <p:cNvPr id="6" name="Content Placeholder 5"/>
          <p:cNvSpPr>
            <a:spLocks noGrp="1"/>
          </p:cNvSpPr>
          <p:nvPr>
            <p:ph sz="quarter" idx="4"/>
          </p:nvPr>
        </p:nvSpPr>
        <p:spPr>
          <a:xfrm>
            <a:off x="8257823" y="2899833"/>
            <a:ext cx="7185378" cy="526838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1056815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Slide Number Placeholder 7"/>
          <p:cNvSpPr>
            <a:spLocks noGrp="1"/>
          </p:cNvSpPr>
          <p:nvPr>
            <p:ph type="sldNum" sz="quarter" idx="4"/>
          </p:nvPr>
        </p:nvSpPr>
        <p:spPr>
          <a:xfrm>
            <a:off x="7231901" y="8220406"/>
            <a:ext cx="1490133" cy="486833"/>
          </a:xfrm>
          <a:prstGeom prst="rect">
            <a:avLst/>
          </a:prstGeom>
        </p:spPr>
        <p:txBody>
          <a:bodyPr vert="horz" lIns="91440" tIns="45720" rIns="91440" bIns="45720" rtlCol="0" anchor="ctr"/>
          <a:lstStyle>
            <a:lvl1pPr algn="l">
              <a:defRPr sz="1067">
                <a:solidFill>
                  <a:srgbClr val="4D4D4D"/>
                </a:solidFill>
                <a:latin typeface="Helvetica"/>
                <a:cs typeface="Helvetica"/>
              </a:defRPr>
            </a:lvl1pPr>
          </a:lstStyle>
          <a:p>
            <a:fld id="{FB8548AE-4CBF-F642-BF48-0DDBBF2A37BD}" type="slidenum">
              <a:rPr lang="en-US" smtClean="0"/>
              <a:pPr/>
              <a:t>‹#›</a:t>
            </a:fld>
            <a:endParaRPr lang="en-US" dirty="0"/>
          </a:p>
        </p:txBody>
      </p:sp>
    </p:spTree>
    <p:extLst>
      <p:ext uri="{BB962C8B-B14F-4D97-AF65-F5344CB8AC3E}">
        <p14:creationId xmlns:p14="http://schemas.microsoft.com/office/powerpoint/2010/main" val="777361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7"/>
          <p:cNvSpPr>
            <a:spLocks noGrp="1"/>
          </p:cNvSpPr>
          <p:nvPr>
            <p:ph type="sldNum" sz="quarter" idx="4"/>
          </p:nvPr>
        </p:nvSpPr>
        <p:spPr>
          <a:xfrm>
            <a:off x="7231901" y="8316417"/>
            <a:ext cx="1490133" cy="486833"/>
          </a:xfrm>
          <a:prstGeom prst="rect">
            <a:avLst/>
          </a:prstGeom>
        </p:spPr>
        <p:txBody>
          <a:bodyPr vert="horz" lIns="91440" tIns="45720" rIns="91440" bIns="45720" rtlCol="0" anchor="ctr"/>
          <a:lstStyle>
            <a:lvl1pPr algn="l">
              <a:defRPr sz="1067">
                <a:solidFill>
                  <a:srgbClr val="4D4D4D"/>
                </a:solidFill>
                <a:latin typeface="Helvetica"/>
                <a:cs typeface="Helvetica"/>
              </a:defRPr>
            </a:lvl1pPr>
          </a:lstStyle>
          <a:p>
            <a:fld id="{FB8548AE-4CBF-F642-BF48-0DDBBF2A37BD}" type="slidenum">
              <a:rPr lang="en-US" smtClean="0"/>
              <a:pPr/>
              <a:t>‹#›</a:t>
            </a:fld>
            <a:endParaRPr lang="en-US" dirty="0"/>
          </a:p>
        </p:txBody>
      </p:sp>
    </p:spTree>
    <p:extLst>
      <p:ext uri="{BB962C8B-B14F-4D97-AF65-F5344CB8AC3E}">
        <p14:creationId xmlns:p14="http://schemas.microsoft.com/office/powerpoint/2010/main" val="2350151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1" y="364067"/>
            <a:ext cx="5348112" cy="1549400"/>
          </a:xfrm>
        </p:spPr>
        <p:txBody>
          <a:bodyPr anchor="b"/>
          <a:lstStyle>
            <a:lvl1pPr algn="l">
              <a:defRPr sz="2667" b="1"/>
            </a:lvl1pPr>
          </a:lstStyle>
          <a:p>
            <a:r>
              <a:rPr lang="en-GB" smtClean="0"/>
              <a:t>Click to edit Master title style</a:t>
            </a:r>
            <a:endParaRPr lang="en-US"/>
          </a:p>
        </p:txBody>
      </p:sp>
      <p:sp>
        <p:nvSpPr>
          <p:cNvPr id="3" name="Content Placeholder 2"/>
          <p:cNvSpPr>
            <a:spLocks noGrp="1"/>
          </p:cNvSpPr>
          <p:nvPr>
            <p:ph idx="1"/>
          </p:nvPr>
        </p:nvSpPr>
        <p:spPr>
          <a:xfrm>
            <a:off x="6355644" y="364067"/>
            <a:ext cx="9087556" cy="7804151"/>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812801" y="1913467"/>
            <a:ext cx="5348112" cy="625475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Slide Number Placeholder 7"/>
          <p:cNvSpPr>
            <a:spLocks noGrp="1"/>
          </p:cNvSpPr>
          <p:nvPr>
            <p:ph type="sldNum" sz="quarter" idx="4"/>
          </p:nvPr>
        </p:nvSpPr>
        <p:spPr>
          <a:xfrm>
            <a:off x="7103886" y="8412428"/>
            <a:ext cx="1490133" cy="486833"/>
          </a:xfrm>
          <a:prstGeom prst="rect">
            <a:avLst/>
          </a:prstGeom>
        </p:spPr>
        <p:txBody>
          <a:bodyPr vert="horz" lIns="91440" tIns="45720" rIns="91440" bIns="45720" rtlCol="0" anchor="ctr"/>
          <a:lstStyle>
            <a:lvl1pPr algn="l">
              <a:defRPr sz="1067">
                <a:solidFill>
                  <a:srgbClr val="4D4D4D"/>
                </a:solidFill>
                <a:latin typeface="Helvetica"/>
                <a:cs typeface="Helvetica"/>
              </a:defRPr>
            </a:lvl1pPr>
          </a:lstStyle>
          <a:p>
            <a:fld id="{FB8548AE-4CBF-F642-BF48-0DDBBF2A37BD}" type="slidenum">
              <a:rPr lang="en-US" smtClean="0"/>
              <a:pPr/>
              <a:t>‹#›</a:t>
            </a:fld>
            <a:endParaRPr lang="en-US" dirty="0"/>
          </a:p>
        </p:txBody>
      </p:sp>
    </p:spTree>
    <p:extLst>
      <p:ext uri="{BB962C8B-B14F-4D97-AF65-F5344CB8AC3E}">
        <p14:creationId xmlns:p14="http://schemas.microsoft.com/office/powerpoint/2010/main" val="2293012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90" y="6400800"/>
            <a:ext cx="9753600" cy="755651"/>
          </a:xfrm>
        </p:spPr>
        <p:txBody>
          <a:bodyPr anchor="b"/>
          <a:lstStyle>
            <a:lvl1pPr algn="l">
              <a:defRPr sz="2667" b="1"/>
            </a:lvl1pPr>
          </a:lstStyle>
          <a:p>
            <a:r>
              <a:rPr lang="en-GB" smtClean="0"/>
              <a:t>Click to edit Master title style</a:t>
            </a:r>
            <a:endParaRPr lang="en-US"/>
          </a:p>
        </p:txBody>
      </p:sp>
      <p:sp>
        <p:nvSpPr>
          <p:cNvPr id="3" name="Picture Placeholder 2"/>
          <p:cNvSpPr>
            <a:spLocks noGrp="1"/>
          </p:cNvSpPr>
          <p:nvPr>
            <p:ph type="pic" idx="1"/>
          </p:nvPr>
        </p:nvSpPr>
        <p:spPr>
          <a:xfrm>
            <a:off x="3186290" y="817033"/>
            <a:ext cx="9753600" cy="5486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US" noProof="0" dirty="0" smtClean="0"/>
          </a:p>
        </p:txBody>
      </p:sp>
      <p:sp>
        <p:nvSpPr>
          <p:cNvPr id="4" name="Text Placeholder 3"/>
          <p:cNvSpPr>
            <a:spLocks noGrp="1"/>
          </p:cNvSpPr>
          <p:nvPr>
            <p:ph type="body" sz="half" idx="2"/>
          </p:nvPr>
        </p:nvSpPr>
        <p:spPr>
          <a:xfrm>
            <a:off x="3186290" y="7156451"/>
            <a:ext cx="9753600" cy="1073149"/>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smtClean="0"/>
              <a:t>Click to edit Master text styles</a:t>
            </a:r>
          </a:p>
        </p:txBody>
      </p:sp>
      <p:sp>
        <p:nvSpPr>
          <p:cNvPr id="5" name="Slide Number Placeholder 7"/>
          <p:cNvSpPr>
            <a:spLocks noGrp="1"/>
          </p:cNvSpPr>
          <p:nvPr>
            <p:ph type="sldNum" sz="quarter" idx="4"/>
          </p:nvPr>
        </p:nvSpPr>
        <p:spPr>
          <a:xfrm>
            <a:off x="7487929" y="8316417"/>
            <a:ext cx="1490133" cy="486833"/>
          </a:xfrm>
          <a:prstGeom prst="rect">
            <a:avLst/>
          </a:prstGeom>
        </p:spPr>
        <p:txBody>
          <a:bodyPr vert="horz" lIns="91440" tIns="45720" rIns="91440" bIns="45720" rtlCol="0" anchor="ctr"/>
          <a:lstStyle>
            <a:lvl1pPr algn="l">
              <a:defRPr sz="1067">
                <a:solidFill>
                  <a:srgbClr val="4D4D4D"/>
                </a:solidFill>
                <a:latin typeface="Helvetica"/>
                <a:cs typeface="Helvetica"/>
              </a:defRPr>
            </a:lvl1pPr>
          </a:lstStyle>
          <a:p>
            <a:fld id="{FB8548AE-4CBF-F642-BF48-0DDBBF2A37BD}" type="slidenum">
              <a:rPr lang="en-US" smtClean="0"/>
              <a:pPr/>
              <a:t>‹#›</a:t>
            </a:fld>
            <a:endParaRPr lang="en-US" dirty="0"/>
          </a:p>
        </p:txBody>
      </p:sp>
    </p:spTree>
    <p:extLst>
      <p:ext uri="{BB962C8B-B14F-4D97-AF65-F5344CB8AC3E}">
        <p14:creationId xmlns:p14="http://schemas.microsoft.com/office/powerpoint/2010/main" val="63236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977547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002913" y="192618"/>
            <a:ext cx="3934178" cy="6817783"/>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191911" y="192618"/>
            <a:ext cx="11540068" cy="6817783"/>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39012216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e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1026" name="Picture 1" descr="gsma_magri_cmyk.eps"/>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547600" y="381000"/>
            <a:ext cx="21637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457200" rtl="0" eaLnBrk="0" fontAlgn="base" hangingPunct="0">
        <a:spcBef>
          <a:spcPct val="0"/>
        </a:spcBef>
        <a:spcAft>
          <a:spcPct val="0"/>
        </a:spcAft>
        <a:defRPr sz="1200">
          <a:solidFill>
            <a:srgbClr val="000000"/>
          </a:solidFill>
          <a:latin typeface="+mj-lt"/>
          <a:ea typeface="MS PGothic" pitchFamily="34" charset="-128"/>
          <a:cs typeface="MS PGothic" charset="0"/>
          <a:sym typeface="Helvetica" panose="020B0604020202020204" pitchFamily="34" charset="0"/>
        </a:defRPr>
      </a:lvl1pPr>
      <a:lvl2pPr algn="l" defTabSz="457200" rtl="0" eaLnBrk="0" fontAlgn="base" hangingPunct="0">
        <a:spcBef>
          <a:spcPct val="0"/>
        </a:spcBef>
        <a:spcAft>
          <a:spcPct val="0"/>
        </a:spcAft>
        <a:defRPr sz="1200">
          <a:solidFill>
            <a:srgbClr val="000000"/>
          </a:solidFill>
          <a:latin typeface="Arial" charset="0"/>
          <a:ea typeface="MS PGothic" pitchFamily="34" charset="-128"/>
          <a:cs typeface="MS PGothic" charset="0"/>
          <a:sym typeface="Helvetica" panose="020B0604020202020204" pitchFamily="34" charset="0"/>
        </a:defRPr>
      </a:lvl2pPr>
      <a:lvl3pPr algn="l" defTabSz="457200" rtl="0" eaLnBrk="0" fontAlgn="base" hangingPunct="0">
        <a:spcBef>
          <a:spcPct val="0"/>
        </a:spcBef>
        <a:spcAft>
          <a:spcPct val="0"/>
        </a:spcAft>
        <a:defRPr sz="1200">
          <a:solidFill>
            <a:srgbClr val="000000"/>
          </a:solidFill>
          <a:latin typeface="Arial" charset="0"/>
          <a:ea typeface="MS PGothic" pitchFamily="34" charset="-128"/>
          <a:cs typeface="MS PGothic" charset="0"/>
          <a:sym typeface="Helvetica" panose="020B0604020202020204" pitchFamily="34" charset="0"/>
        </a:defRPr>
      </a:lvl3pPr>
      <a:lvl4pPr algn="l" defTabSz="457200" rtl="0" eaLnBrk="0" fontAlgn="base" hangingPunct="0">
        <a:spcBef>
          <a:spcPct val="0"/>
        </a:spcBef>
        <a:spcAft>
          <a:spcPct val="0"/>
        </a:spcAft>
        <a:defRPr sz="1200">
          <a:solidFill>
            <a:srgbClr val="000000"/>
          </a:solidFill>
          <a:latin typeface="Arial" charset="0"/>
          <a:ea typeface="MS PGothic" pitchFamily="34" charset="-128"/>
          <a:cs typeface="MS PGothic" charset="0"/>
          <a:sym typeface="Helvetica" panose="020B0604020202020204" pitchFamily="34" charset="0"/>
        </a:defRPr>
      </a:lvl4pPr>
      <a:lvl5pPr algn="l" defTabSz="457200" rtl="0" eaLnBrk="0" fontAlgn="base" hangingPunct="0">
        <a:spcBef>
          <a:spcPct val="0"/>
        </a:spcBef>
        <a:spcAft>
          <a:spcPct val="0"/>
        </a:spcAft>
        <a:defRPr sz="1200">
          <a:solidFill>
            <a:srgbClr val="000000"/>
          </a:solidFill>
          <a:latin typeface="Arial" charset="0"/>
          <a:ea typeface="MS PGothic" pitchFamily="34" charset="-128"/>
          <a:cs typeface="MS PGothic" charset="0"/>
          <a:sym typeface="Helvetica" panose="020B0604020202020204" pitchFamily="34" charset="0"/>
        </a:defRPr>
      </a:lvl5pPr>
      <a:lvl6pPr marL="4572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6pPr>
      <a:lvl7pPr marL="9144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7pPr>
      <a:lvl8pPr marL="13716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8pPr>
      <a:lvl9pPr marL="1828800" algn="l" defTabSz="457200" rtl="0" fontAlgn="base" hangingPunct="0">
        <a:spcBef>
          <a:spcPct val="0"/>
        </a:spcBef>
        <a:spcAft>
          <a:spcPct val="0"/>
        </a:spcAft>
        <a:defRPr sz="1200">
          <a:solidFill>
            <a:srgbClr val="000000"/>
          </a:solidFill>
          <a:latin typeface="Helvetica" charset="0"/>
          <a:ea typeface="ＭＳ Ｐゴシック" charset="0"/>
          <a:cs typeface="Helvetica" charset="0"/>
          <a:sym typeface="Helvetica" charset="0"/>
        </a:defRPr>
      </a:lvl9pPr>
    </p:titleStyle>
    <p:bodyStyle>
      <a:lvl1pPr marL="342900" indent="-342900" algn="l" defTabSz="457200" rtl="0" eaLnBrk="0" fontAlgn="base" hangingPunct="0">
        <a:spcBef>
          <a:spcPct val="0"/>
        </a:spcBef>
        <a:spcAft>
          <a:spcPct val="0"/>
        </a:spcAft>
        <a:defRPr sz="1200">
          <a:solidFill>
            <a:srgbClr val="000000"/>
          </a:solidFill>
          <a:latin typeface="+mn-lt"/>
          <a:ea typeface="MS PGothic" pitchFamily="34" charset="-128"/>
          <a:cs typeface="MS PGothic" pitchFamily="34" charset="-128"/>
          <a:sym typeface="Helvetica" panose="020B0604020202020204" pitchFamily="34" charset="0"/>
        </a:defRPr>
      </a:lvl1pPr>
      <a:lvl2pPr marL="228600" indent="228600" algn="l" defTabSz="457200" rtl="0" eaLnBrk="0" fontAlgn="base" hangingPunct="0">
        <a:spcBef>
          <a:spcPct val="0"/>
        </a:spcBef>
        <a:spcAft>
          <a:spcPct val="0"/>
        </a:spcAft>
        <a:defRPr sz="1200">
          <a:solidFill>
            <a:srgbClr val="000000"/>
          </a:solidFill>
          <a:latin typeface="+mn-lt"/>
          <a:ea typeface="MS PGothic" panose="020B0600070205080204" pitchFamily="34" charset="-128"/>
          <a:cs typeface="Helvetica" charset="0"/>
          <a:sym typeface="Helvetica" panose="020B0604020202020204" pitchFamily="34" charset="0"/>
        </a:defRPr>
      </a:lvl2pPr>
      <a:lvl3pPr marL="457200" indent="457200" algn="l" defTabSz="457200" rtl="0" eaLnBrk="0" fontAlgn="base" hangingPunct="0">
        <a:spcBef>
          <a:spcPct val="0"/>
        </a:spcBef>
        <a:spcAft>
          <a:spcPct val="0"/>
        </a:spcAft>
        <a:defRPr sz="1200">
          <a:solidFill>
            <a:srgbClr val="000000"/>
          </a:solidFill>
          <a:latin typeface="+mn-lt"/>
          <a:ea typeface="Helvetica" charset="0"/>
          <a:cs typeface="Helvetica" charset="0"/>
          <a:sym typeface="Helvetica" panose="020B0604020202020204" pitchFamily="34" charset="0"/>
        </a:defRPr>
      </a:lvl3pPr>
      <a:lvl4pPr marL="685800" indent="685800" algn="l" defTabSz="457200" rtl="0" eaLnBrk="0" fontAlgn="base" hangingPunct="0">
        <a:spcBef>
          <a:spcPct val="0"/>
        </a:spcBef>
        <a:spcAft>
          <a:spcPct val="0"/>
        </a:spcAft>
        <a:defRPr sz="1200">
          <a:solidFill>
            <a:srgbClr val="000000"/>
          </a:solidFill>
          <a:latin typeface="+mn-lt"/>
          <a:ea typeface="Helvetica" charset="0"/>
          <a:cs typeface="Helvetica" charset="0"/>
          <a:sym typeface="Helvetica" panose="020B0604020202020204" pitchFamily="34" charset="0"/>
        </a:defRPr>
      </a:lvl4pPr>
      <a:lvl5pPr marL="914400" indent="914400" algn="l" defTabSz="457200" rtl="0" eaLnBrk="0" fontAlgn="base" hangingPunct="0">
        <a:spcBef>
          <a:spcPct val="0"/>
        </a:spcBef>
        <a:spcAft>
          <a:spcPct val="0"/>
        </a:spcAft>
        <a:defRPr sz="1200">
          <a:solidFill>
            <a:srgbClr val="000000"/>
          </a:solidFill>
          <a:latin typeface="+mn-lt"/>
          <a:ea typeface="Helvetica" charset="0"/>
          <a:cs typeface="Helvetica" charset="0"/>
          <a:sym typeface="Helvetica" panose="020B0604020202020204" pitchFamily="34" charset="0"/>
        </a:defRPr>
      </a:lvl5pPr>
      <a:lvl6pPr marL="13716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6pPr>
      <a:lvl7pPr marL="18288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7pPr>
      <a:lvl8pPr marL="22860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8pPr>
      <a:lvl9pPr marL="2743200" algn="l" defTabSz="457200" rtl="0" fontAlgn="base" hangingPunct="0">
        <a:spcBef>
          <a:spcPct val="0"/>
        </a:spcBef>
        <a:spcAft>
          <a:spcPct val="0"/>
        </a:spcAft>
        <a:defRPr sz="1200">
          <a:solidFill>
            <a:srgbClr val="000000"/>
          </a:solidFill>
          <a:latin typeface="+mn-lt"/>
          <a:ea typeface="Helvetica" charset="0"/>
          <a:cs typeface="+mn-cs"/>
          <a:sym typeface="Helvetica"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1912" y="192618"/>
            <a:ext cx="15745179" cy="140334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1151467" y="1883834"/>
            <a:ext cx="13953067" cy="51265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28" name="Picture 4" descr="firetail_500px"/>
          <p:cNvPicPr>
            <a:picLocks noChangeAspect="1" noChangeArrowheads="1"/>
          </p:cNvPicPr>
          <p:nvPr userDrawn="1"/>
        </p:nvPicPr>
        <p:blipFill>
          <a:blip r:embed="rId13"/>
          <a:srcRect/>
          <a:stretch>
            <a:fillRect/>
          </a:stretch>
        </p:blipFill>
        <p:spPr bwMode="auto">
          <a:xfrm>
            <a:off x="12736690" y="7933267"/>
            <a:ext cx="3081867" cy="999067"/>
          </a:xfrm>
          <a:prstGeom prst="rect">
            <a:avLst/>
          </a:prstGeom>
          <a:noFill/>
          <a:ln w="9525">
            <a:noFill/>
            <a:miter lim="800000"/>
            <a:headEnd/>
            <a:tailEnd/>
          </a:ln>
        </p:spPr>
      </p:pic>
      <p:sp>
        <p:nvSpPr>
          <p:cNvPr id="5" name="Slide Number Placeholder 7"/>
          <p:cNvSpPr>
            <a:spLocks noGrp="1"/>
          </p:cNvSpPr>
          <p:nvPr>
            <p:ph type="sldNum" sz="quarter" idx="4"/>
          </p:nvPr>
        </p:nvSpPr>
        <p:spPr>
          <a:xfrm>
            <a:off x="7359915" y="8316417"/>
            <a:ext cx="1490133" cy="486833"/>
          </a:xfrm>
          <a:prstGeom prst="rect">
            <a:avLst/>
          </a:prstGeom>
        </p:spPr>
        <p:txBody>
          <a:bodyPr vert="horz" lIns="91440" tIns="45720" rIns="91440" bIns="45720" rtlCol="0" anchor="ctr"/>
          <a:lstStyle>
            <a:lvl1pPr algn="l">
              <a:defRPr sz="1600">
                <a:solidFill>
                  <a:srgbClr val="4D4D4D"/>
                </a:solidFill>
                <a:latin typeface="Helvetica"/>
                <a:cs typeface="Helvetica"/>
              </a:defRPr>
            </a:lvl1pPr>
          </a:lstStyle>
          <a:p>
            <a:pPr marL="0" indent="0" defTabSz="1219170" eaLnBrk="1" hangingPunct="1"/>
            <a:fld id="{FB8548AE-4CBF-F642-BF48-0DDBBF2A37BD}" type="slidenum">
              <a:rPr lang="en-US" smtClean="0">
                <a:ea typeface="ＭＳ Ｐゴシック" pitchFamily="-106" charset="-128"/>
              </a:rPr>
              <a:pPr marL="0" indent="0" defTabSz="1219170" eaLnBrk="1" hangingPunct="1"/>
              <a:t>‹#›</a:t>
            </a:fld>
            <a:endParaRPr lang="en-US" dirty="0">
              <a:ea typeface="ＭＳ Ｐゴシック" pitchFamily="-106" charset="-128"/>
            </a:endParaRPr>
          </a:p>
        </p:txBody>
      </p:sp>
      <p:pic>
        <p:nvPicPr>
          <p:cNvPr id="6" name="Picture 5" descr="ALINe_LOGO_RGB.jpg"/>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47147" y="8220405"/>
            <a:ext cx="2731911" cy="653627"/>
          </a:xfrm>
          <a:prstGeom prst="rect">
            <a:avLst/>
          </a:prstGeom>
          <a:noFill/>
          <a:ln>
            <a:noFill/>
          </a:ln>
        </p:spPr>
      </p:pic>
    </p:spTree>
    <p:extLst>
      <p:ext uri="{BB962C8B-B14F-4D97-AF65-F5344CB8AC3E}">
        <p14:creationId xmlns:p14="http://schemas.microsoft.com/office/powerpoint/2010/main" val="3796146397"/>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dt="0"/>
  <p:txStyles>
    <p:titleStyle>
      <a:lvl1pPr algn="l" rtl="0" eaLnBrk="0" fontAlgn="base" hangingPunct="0">
        <a:spcBef>
          <a:spcPct val="0"/>
        </a:spcBef>
        <a:spcAft>
          <a:spcPct val="0"/>
        </a:spcAft>
        <a:defRPr sz="3200" b="1">
          <a:solidFill>
            <a:srgbClr val="763D20"/>
          </a:solidFill>
          <a:latin typeface="+mj-lt"/>
          <a:ea typeface="ＭＳ Ｐゴシック" pitchFamily="-65" charset="-128"/>
          <a:cs typeface="ＭＳ Ｐゴシック" pitchFamily="-65" charset="-128"/>
        </a:defRPr>
      </a:lvl1pPr>
      <a:lvl2pPr algn="l" rtl="0" eaLnBrk="0" fontAlgn="base" hangingPunct="0">
        <a:spcBef>
          <a:spcPct val="0"/>
        </a:spcBef>
        <a:spcAft>
          <a:spcPct val="0"/>
        </a:spcAft>
        <a:defRPr sz="3200" b="1">
          <a:solidFill>
            <a:srgbClr val="763D20"/>
          </a:solidFill>
          <a:latin typeface="Arial" pitchFamily="-65" charset="0"/>
          <a:ea typeface="ＭＳ Ｐゴシック" pitchFamily="-65" charset="-128"/>
          <a:cs typeface="ＭＳ Ｐゴシック" pitchFamily="-65" charset="-128"/>
        </a:defRPr>
      </a:lvl2pPr>
      <a:lvl3pPr algn="l" rtl="0" eaLnBrk="0" fontAlgn="base" hangingPunct="0">
        <a:spcBef>
          <a:spcPct val="0"/>
        </a:spcBef>
        <a:spcAft>
          <a:spcPct val="0"/>
        </a:spcAft>
        <a:defRPr sz="3200" b="1">
          <a:solidFill>
            <a:srgbClr val="763D20"/>
          </a:solidFill>
          <a:latin typeface="Arial" pitchFamily="-65" charset="0"/>
          <a:ea typeface="ＭＳ Ｐゴシック" pitchFamily="-65" charset="-128"/>
          <a:cs typeface="ＭＳ Ｐゴシック" pitchFamily="-65" charset="-128"/>
        </a:defRPr>
      </a:lvl3pPr>
      <a:lvl4pPr algn="l" rtl="0" eaLnBrk="0" fontAlgn="base" hangingPunct="0">
        <a:spcBef>
          <a:spcPct val="0"/>
        </a:spcBef>
        <a:spcAft>
          <a:spcPct val="0"/>
        </a:spcAft>
        <a:defRPr sz="3200" b="1">
          <a:solidFill>
            <a:srgbClr val="763D20"/>
          </a:solidFill>
          <a:latin typeface="Arial" pitchFamily="-65" charset="0"/>
          <a:ea typeface="ＭＳ Ｐゴシック" pitchFamily="-65" charset="-128"/>
          <a:cs typeface="ＭＳ Ｐゴシック" pitchFamily="-65" charset="-128"/>
        </a:defRPr>
      </a:lvl4pPr>
      <a:lvl5pPr algn="l" rtl="0" eaLnBrk="0" fontAlgn="base" hangingPunct="0">
        <a:spcBef>
          <a:spcPct val="0"/>
        </a:spcBef>
        <a:spcAft>
          <a:spcPct val="0"/>
        </a:spcAft>
        <a:defRPr sz="3200" b="1">
          <a:solidFill>
            <a:srgbClr val="763D20"/>
          </a:solidFill>
          <a:latin typeface="Arial" pitchFamily="-65" charset="0"/>
          <a:ea typeface="ＭＳ Ｐゴシック" pitchFamily="-65" charset="-128"/>
          <a:cs typeface="ＭＳ Ｐゴシック" pitchFamily="-65" charset="-128"/>
        </a:defRPr>
      </a:lvl5pPr>
      <a:lvl6pPr marL="609585" algn="l" rtl="0" fontAlgn="base">
        <a:spcBef>
          <a:spcPct val="0"/>
        </a:spcBef>
        <a:spcAft>
          <a:spcPct val="0"/>
        </a:spcAft>
        <a:defRPr sz="3200" b="1">
          <a:solidFill>
            <a:srgbClr val="763D20"/>
          </a:solidFill>
          <a:latin typeface="Arial" pitchFamily="-65" charset="0"/>
        </a:defRPr>
      </a:lvl6pPr>
      <a:lvl7pPr marL="1219170" algn="l" rtl="0" fontAlgn="base">
        <a:spcBef>
          <a:spcPct val="0"/>
        </a:spcBef>
        <a:spcAft>
          <a:spcPct val="0"/>
        </a:spcAft>
        <a:defRPr sz="3200" b="1">
          <a:solidFill>
            <a:srgbClr val="763D20"/>
          </a:solidFill>
          <a:latin typeface="Arial" pitchFamily="-65" charset="0"/>
        </a:defRPr>
      </a:lvl7pPr>
      <a:lvl8pPr marL="1828754" algn="l" rtl="0" fontAlgn="base">
        <a:spcBef>
          <a:spcPct val="0"/>
        </a:spcBef>
        <a:spcAft>
          <a:spcPct val="0"/>
        </a:spcAft>
        <a:defRPr sz="3200" b="1">
          <a:solidFill>
            <a:srgbClr val="763D20"/>
          </a:solidFill>
          <a:latin typeface="Arial" pitchFamily="-65" charset="0"/>
        </a:defRPr>
      </a:lvl8pPr>
      <a:lvl9pPr marL="2438339" algn="l" rtl="0" fontAlgn="base">
        <a:spcBef>
          <a:spcPct val="0"/>
        </a:spcBef>
        <a:spcAft>
          <a:spcPct val="0"/>
        </a:spcAft>
        <a:defRPr sz="3200" b="1">
          <a:solidFill>
            <a:srgbClr val="763D20"/>
          </a:solidFill>
          <a:latin typeface="Arial" pitchFamily="-65" charset="0"/>
        </a:defRPr>
      </a:lvl9pPr>
    </p:titleStyle>
    <p:bodyStyle>
      <a:lvl1pPr marL="457189" indent="-457189" algn="l" rtl="0" eaLnBrk="0" fontAlgn="base" hangingPunct="0">
        <a:spcBef>
          <a:spcPct val="20000"/>
        </a:spcBef>
        <a:spcAft>
          <a:spcPct val="0"/>
        </a:spcAft>
        <a:buChar char="•"/>
        <a:defRPr sz="1867">
          <a:solidFill>
            <a:schemeClr val="tx1"/>
          </a:solidFill>
          <a:latin typeface="Helvetica"/>
          <a:ea typeface="ＭＳ Ｐゴシック" pitchFamily="-65" charset="-128"/>
          <a:cs typeface="Helvetica"/>
        </a:defRPr>
      </a:lvl1pPr>
      <a:lvl2pPr marL="990575" indent="-380990" algn="l" rtl="0" eaLnBrk="0" fontAlgn="base" hangingPunct="0">
        <a:spcBef>
          <a:spcPct val="20000"/>
        </a:spcBef>
        <a:spcAft>
          <a:spcPct val="0"/>
        </a:spcAft>
        <a:buChar char="–"/>
        <a:defRPr sz="1867">
          <a:solidFill>
            <a:schemeClr val="tx1"/>
          </a:solidFill>
          <a:latin typeface="Helvetica"/>
          <a:ea typeface="ＭＳ Ｐゴシック" pitchFamily="-65" charset="-128"/>
          <a:cs typeface="Helvetica"/>
        </a:defRPr>
      </a:lvl2pPr>
      <a:lvl3pPr marL="1523962" indent="-304792" algn="l" rtl="0" eaLnBrk="0" fontAlgn="base" hangingPunct="0">
        <a:spcBef>
          <a:spcPct val="20000"/>
        </a:spcBef>
        <a:spcAft>
          <a:spcPct val="0"/>
        </a:spcAft>
        <a:buChar char="•"/>
        <a:defRPr sz="1867">
          <a:solidFill>
            <a:schemeClr val="tx1"/>
          </a:solidFill>
          <a:latin typeface="Helvetica"/>
          <a:ea typeface="ＭＳ Ｐゴシック" pitchFamily="-65" charset="-128"/>
          <a:cs typeface="Helvetica"/>
        </a:defRPr>
      </a:lvl3pPr>
      <a:lvl4pPr marL="2133547" indent="-304792" algn="l" rtl="0" eaLnBrk="0" fontAlgn="base" hangingPunct="0">
        <a:spcBef>
          <a:spcPct val="20000"/>
        </a:spcBef>
        <a:spcAft>
          <a:spcPct val="0"/>
        </a:spcAft>
        <a:buChar char="–"/>
        <a:defRPr sz="1867">
          <a:solidFill>
            <a:schemeClr val="tx1"/>
          </a:solidFill>
          <a:latin typeface="Helvetica"/>
          <a:ea typeface="ＭＳ Ｐゴシック" pitchFamily="-65" charset="-128"/>
          <a:cs typeface="Helvetica"/>
        </a:defRPr>
      </a:lvl4pPr>
      <a:lvl5pPr marL="2743131" indent="-304792" algn="l" rtl="0" eaLnBrk="0" fontAlgn="base" hangingPunct="0">
        <a:spcBef>
          <a:spcPct val="20000"/>
        </a:spcBef>
        <a:spcAft>
          <a:spcPct val="0"/>
        </a:spcAft>
        <a:buChar char="»"/>
        <a:defRPr sz="1867">
          <a:solidFill>
            <a:schemeClr val="tx1"/>
          </a:solidFill>
          <a:latin typeface="Helvetica"/>
          <a:ea typeface="ＭＳ Ｐゴシック" pitchFamily="-65" charset="-128"/>
          <a:cs typeface="Helvetica"/>
        </a:defRPr>
      </a:lvl5pPr>
      <a:lvl6pPr marL="3352716" indent="-304792" algn="l" rtl="0" fontAlgn="base">
        <a:spcBef>
          <a:spcPct val="20000"/>
        </a:spcBef>
        <a:spcAft>
          <a:spcPct val="0"/>
        </a:spcAft>
        <a:buChar char="»"/>
        <a:defRPr>
          <a:solidFill>
            <a:srgbClr val="663300"/>
          </a:solidFill>
          <a:latin typeface="+mn-lt"/>
          <a:ea typeface="ＭＳ Ｐゴシック" pitchFamily="-65" charset="-128"/>
        </a:defRPr>
      </a:lvl6pPr>
      <a:lvl7pPr marL="3962301" indent="-304792" algn="l" rtl="0" fontAlgn="base">
        <a:spcBef>
          <a:spcPct val="20000"/>
        </a:spcBef>
        <a:spcAft>
          <a:spcPct val="0"/>
        </a:spcAft>
        <a:buChar char="»"/>
        <a:defRPr>
          <a:solidFill>
            <a:srgbClr val="663300"/>
          </a:solidFill>
          <a:latin typeface="+mn-lt"/>
          <a:ea typeface="ＭＳ Ｐゴシック" pitchFamily="-65" charset="-128"/>
        </a:defRPr>
      </a:lvl7pPr>
      <a:lvl8pPr marL="4571886" indent="-304792" algn="l" rtl="0" fontAlgn="base">
        <a:spcBef>
          <a:spcPct val="20000"/>
        </a:spcBef>
        <a:spcAft>
          <a:spcPct val="0"/>
        </a:spcAft>
        <a:buChar char="»"/>
        <a:defRPr>
          <a:solidFill>
            <a:srgbClr val="663300"/>
          </a:solidFill>
          <a:latin typeface="+mn-lt"/>
          <a:ea typeface="ＭＳ Ｐゴシック" pitchFamily="-65" charset="-128"/>
        </a:defRPr>
      </a:lvl8pPr>
      <a:lvl9pPr marL="5181470" indent="-304792" algn="l" rtl="0" fontAlgn="base">
        <a:spcBef>
          <a:spcPct val="20000"/>
        </a:spcBef>
        <a:spcAft>
          <a:spcPct val="0"/>
        </a:spcAft>
        <a:buChar char="»"/>
        <a:defRPr>
          <a:solidFill>
            <a:srgbClr val="663300"/>
          </a:solidFill>
          <a:latin typeface="+mn-lt"/>
          <a:ea typeface="ＭＳ Ｐゴシック" pitchFamily="-65" charset="-128"/>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chart" Target="../charts/chart1.xml"/><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chart" Target="../charts/chart2.xml"/><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1.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chart" Target="../charts/chart3.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chart" Target="../charts/chart5.xml"/><Relationship Id="rId4" Type="http://schemas.openxmlformats.org/officeDocument/2006/relationships/diagramLayout" Target="../diagrams/layout7.xml"/><Relationship Id="rId9" Type="http://schemas.openxmlformats.org/officeDocument/2006/relationships/chart" Target="../charts/chart4.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chart" Target="../charts/chart7.xml"/><Relationship Id="rId4" Type="http://schemas.openxmlformats.org/officeDocument/2006/relationships/diagramLayout" Target="../diagrams/layout8.xml"/><Relationship Id="rId9" Type="http://schemas.openxmlformats.org/officeDocument/2006/relationships/chart" Target="../charts/chart6.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3.png"/><Relationship Id="rId7" Type="http://schemas.openxmlformats.org/officeDocument/2006/relationships/diagramColors" Target="../diagrams/colors10.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 Id="rId9"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chart" Target="../charts/chart9.xml"/><Relationship Id="rId7" Type="http://schemas.openxmlformats.org/officeDocument/2006/relationships/diagramColors" Target="../diagrams/colors11.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chart" Target="../charts/chart10.xml"/><Relationship Id="rId7" Type="http://schemas.openxmlformats.org/officeDocument/2006/relationships/diagramColors" Target="../diagrams/colors1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chart" Target="../charts/chart11.xml"/><Relationship Id="rId7" Type="http://schemas.openxmlformats.org/officeDocument/2006/relationships/diagramColors" Target="../diagrams/colors13.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chart" Target="../charts/chart12.xml"/><Relationship Id="rId7" Type="http://schemas.openxmlformats.org/officeDocument/2006/relationships/diagramQuickStyle" Target="../diagrams/quickStyle14.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Layout" Target="../diagrams/layout14.xml"/><Relationship Id="rId5" Type="http://schemas.openxmlformats.org/officeDocument/2006/relationships/diagramData" Target="../diagrams/data14.xml"/><Relationship Id="rId10" Type="http://schemas.openxmlformats.org/officeDocument/2006/relationships/image" Target="../media/image10.png"/><Relationship Id="rId4" Type="http://schemas.openxmlformats.org/officeDocument/2006/relationships/chart" Target="../charts/chart13.xml"/><Relationship Id="rId9" Type="http://schemas.microsoft.com/office/2007/relationships/diagramDrawing" Target="../diagrams/drawing14.xml"/></Relationships>
</file>

<file path=ppt/slides/_rels/slide22.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chart" Target="../charts/chart14.xml"/><Relationship Id="rId7" Type="http://schemas.openxmlformats.org/officeDocument/2006/relationships/diagramColors" Target="../diagrams/colors15.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chart" Target="../charts/chart15.xml"/><Relationship Id="rId7" Type="http://schemas.openxmlformats.org/officeDocument/2006/relationships/diagramColors" Target="../diagrams/colors16.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image" Target="../media/image10.png"/></Relationships>
</file>

<file path=ppt/slides/_rels/slide24.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5.png"/><Relationship Id="rId7" Type="http://schemas.openxmlformats.org/officeDocument/2006/relationships/diagramColors" Target="../diagrams/colors17.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10.png"/></Relationships>
</file>

<file path=ppt/slides/_rels/slide25.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chart" Target="../charts/chart16.xml"/><Relationship Id="rId7" Type="http://schemas.openxmlformats.org/officeDocument/2006/relationships/diagramColors" Target="../diagrams/colors18.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 Id="rId9" Type="http://schemas.openxmlformats.org/officeDocument/2006/relationships/image" Target="../media/image1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chart" Target="../charts/chart17.xml"/><Relationship Id="rId7" Type="http://schemas.openxmlformats.org/officeDocument/2006/relationships/diagramColors" Target="../diagrams/colors20.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 Id="rId9"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image" Target="../media/image16.jpeg"/><Relationship Id="rId7" Type="http://schemas.openxmlformats.org/officeDocument/2006/relationships/diagramQuickStyle" Target="../diagrams/quickStyle21.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Layout" Target="../diagrams/layout21.xml"/><Relationship Id="rId5" Type="http://schemas.openxmlformats.org/officeDocument/2006/relationships/diagramData" Target="../diagrams/data21.xml"/><Relationship Id="rId10" Type="http://schemas.openxmlformats.org/officeDocument/2006/relationships/image" Target="../media/image10.png"/><Relationship Id="rId4" Type="http://schemas.openxmlformats.org/officeDocument/2006/relationships/chart" Target="../charts/chart18.xml"/><Relationship Id="rId9" Type="http://schemas.microsoft.com/office/2007/relationships/diagramDrawing" Target="../diagrams/drawing21.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17.png"/><Relationship Id="rId7" Type="http://schemas.openxmlformats.org/officeDocument/2006/relationships/diagramQuickStyle" Target="../diagrams/quickStyle22.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Layout" Target="../diagrams/layout22.xml"/><Relationship Id="rId5" Type="http://schemas.openxmlformats.org/officeDocument/2006/relationships/diagramData" Target="../diagrams/data22.xml"/><Relationship Id="rId10" Type="http://schemas.openxmlformats.org/officeDocument/2006/relationships/image" Target="../media/image10.png"/><Relationship Id="rId4" Type="http://schemas.openxmlformats.org/officeDocument/2006/relationships/chart" Target="../charts/chart19.xml"/><Relationship Id="rId9" Type="http://schemas.microsoft.com/office/2007/relationships/diagramDrawing" Target="../diagrams/drawing22.xml"/></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 Id="rId9" Type="http://schemas.openxmlformats.org/officeDocument/2006/relationships/chart" Target="../charts/char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www.gsma.com/mag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_MG_0029 copy.jpg"/>
          <p:cNvPicPr>
            <a:picLocks noChangeAspect="1"/>
          </p:cNvPicPr>
          <p:nvPr/>
        </p:nvPicPr>
        <p:blipFill>
          <a:blip r:embed="rId3">
            <a:extLst>
              <a:ext uri="{28A0092B-C50C-407E-A947-70E740481C1C}">
                <a14:useLocalDpi xmlns:a14="http://schemas.microsoft.com/office/drawing/2010/main" val="0"/>
              </a:ext>
            </a:extLst>
          </a:blip>
          <a:srcRect b="13872"/>
          <a:stretch>
            <a:fillRect/>
          </a:stretch>
        </p:blipFill>
        <p:spPr bwMode="auto">
          <a:xfrm>
            <a:off x="660400" y="304800"/>
            <a:ext cx="14960600" cy="85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AutoShape 2"/>
          <p:cNvSpPr>
            <a:spLocks/>
          </p:cNvSpPr>
          <p:nvPr/>
        </p:nvSpPr>
        <p:spPr bwMode="auto">
          <a:xfrm>
            <a:off x="431800" y="236538"/>
            <a:ext cx="15468600" cy="85264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8EB1AB">
              <a:alpha val="76469"/>
            </a:srgbClr>
          </a:solidFill>
          <a:ln w="9525" cap="flat" cmpd="sng">
            <a:solidFill>
              <a:srgbClr val="000000">
                <a:alpha val="0"/>
              </a:srgbClr>
            </a:solidFill>
            <a:prstDash val="solid"/>
            <a:round/>
            <a:headEnd/>
            <a:tailEnd/>
          </a:ln>
        </p:spPr>
        <p:txBody>
          <a:bodyPr lIns="0" tIns="0" rIns="0" bIns="0" anchor="ctr"/>
          <a:lstStyle/>
          <a:p>
            <a:endParaRPr lang="en-GB" dirty="0"/>
          </a:p>
        </p:txBody>
      </p:sp>
      <p:grpSp>
        <p:nvGrpSpPr>
          <p:cNvPr id="4100" name="Group 3"/>
          <p:cNvGrpSpPr>
            <a:grpSpLocks/>
          </p:cNvGrpSpPr>
          <p:nvPr/>
        </p:nvGrpSpPr>
        <p:grpSpPr bwMode="auto">
          <a:xfrm>
            <a:off x="-12700" y="0"/>
            <a:ext cx="16268700" cy="9131300"/>
            <a:chOff x="-1" y="0"/>
            <a:chExt cx="16268701" cy="9131300"/>
          </a:xfrm>
        </p:grpSpPr>
        <p:sp>
          <p:nvSpPr>
            <p:cNvPr id="3" name="AutoShape 4"/>
            <p:cNvSpPr>
              <a:spLocks/>
            </p:cNvSpPr>
            <p:nvPr/>
          </p:nvSpPr>
          <p:spPr bwMode="auto">
            <a:xfrm>
              <a:off x="12699" y="0"/>
              <a:ext cx="16256001"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sp>
          <p:nvSpPr>
            <p:cNvPr id="6" name="AutoShape 5"/>
            <p:cNvSpPr>
              <a:spLocks/>
            </p:cNvSpPr>
            <p:nvPr/>
          </p:nvSpPr>
          <p:spPr bwMode="auto">
            <a:xfrm>
              <a:off x="12699" y="8483600"/>
              <a:ext cx="16256001"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sp>
          <p:nvSpPr>
            <p:cNvPr id="2" name="AutoShape 6"/>
            <p:cNvSpPr>
              <a:spLocks/>
            </p:cNvSpPr>
            <p:nvPr/>
          </p:nvSpPr>
          <p:spPr bwMode="auto">
            <a:xfrm rot="-5400000">
              <a:off x="11569700" y="4254500"/>
              <a:ext cx="8737600"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sp>
          <p:nvSpPr>
            <p:cNvPr id="4" name="AutoShape 7"/>
            <p:cNvSpPr>
              <a:spLocks/>
            </p:cNvSpPr>
            <p:nvPr/>
          </p:nvSpPr>
          <p:spPr bwMode="auto">
            <a:xfrm rot="-5400000">
              <a:off x="-4044951" y="4260850"/>
              <a:ext cx="8737600"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grpSp>
      <p:sp>
        <p:nvSpPr>
          <p:cNvPr id="4101" name="AutoShape 10"/>
          <p:cNvSpPr>
            <a:spLocks/>
          </p:cNvSpPr>
          <p:nvPr/>
        </p:nvSpPr>
        <p:spPr bwMode="auto">
          <a:xfrm>
            <a:off x="1176740" y="1751121"/>
            <a:ext cx="7594600" cy="3603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indent="0" eaLnBrk="1"/>
            <a:r>
              <a:rPr lang="en-US" altLang="en-US" sz="1800" b="1" dirty="0" smtClean="0">
                <a:solidFill>
                  <a:srgbClr val="FFFFFF"/>
                </a:solidFill>
                <a:latin typeface="Arial" panose="020B0604020202020204" pitchFamily="34" charset="0"/>
                <a:cs typeface="Arial" panose="020B0604020202020204" pitchFamily="34" charset="0"/>
                <a:sym typeface="Arial" panose="020B0604020202020204" pitchFamily="34" charset="0"/>
              </a:rPr>
              <a:t>January </a:t>
            </a:r>
            <a:r>
              <a:rPr lang="en-US" altLang="en-US" sz="1800" b="1" dirty="0" smtClean="0">
                <a:solidFill>
                  <a:srgbClr val="FFFFFF"/>
                </a:solidFill>
                <a:latin typeface="Arial" panose="020B0604020202020204" pitchFamily="34" charset="0"/>
                <a:cs typeface="Arial" panose="020B0604020202020204" pitchFamily="34" charset="0"/>
                <a:sym typeface="Arial" panose="020B0604020202020204" pitchFamily="34" charset="0"/>
              </a:rPr>
              <a:t>2015</a:t>
            </a:r>
            <a:endParaRPr lang="en-US" altLang="en-US" dirty="0"/>
          </a:p>
        </p:txBody>
      </p:sp>
      <p:pic>
        <p:nvPicPr>
          <p:cNvPr id="4102" name="Picture 11" descr="gsma_magri_cmyk_rev.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081000" y="914400"/>
            <a:ext cx="21637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79502" y="1048434"/>
            <a:ext cx="8128000" cy="646331"/>
          </a:xfrm>
          <a:prstGeom prst="rect">
            <a:avLst/>
          </a:prstGeom>
        </p:spPr>
        <p:txBody>
          <a:bodyPr>
            <a:spAutoFit/>
          </a:bodyPr>
          <a:lstStyle/>
          <a:p>
            <a:pPr indent="0" eaLnBrk="1">
              <a:defRPr/>
            </a:pPr>
            <a:r>
              <a:rPr lang="en-US" sz="3600" b="1" dirty="0" smtClean="0">
                <a:solidFill>
                  <a:srgbClr val="FFFFFF"/>
                </a:solidFill>
                <a:latin typeface="+mn-lt"/>
                <a:ea typeface="ＭＳ Ｐゴシック" charset="0"/>
                <a:cs typeface="Arial" charset="0"/>
                <a:sym typeface="Arial" charset="0"/>
              </a:rPr>
              <a:t>Insights from the </a:t>
            </a:r>
            <a:r>
              <a:rPr lang="en-US" sz="3600" b="1" dirty="0" err="1" smtClean="0">
                <a:solidFill>
                  <a:srgbClr val="FFFFFF"/>
                </a:solidFill>
                <a:latin typeface="+mn-lt"/>
                <a:ea typeface="ＭＳ Ｐゴシック" charset="0"/>
                <a:cs typeface="Arial" charset="0"/>
                <a:sym typeface="Arial" charset="0"/>
              </a:rPr>
              <a:t>mFarmer</a:t>
            </a:r>
            <a:r>
              <a:rPr lang="en-US" sz="3600" b="1" dirty="0" smtClean="0">
                <a:solidFill>
                  <a:srgbClr val="FFFFFF"/>
                </a:solidFill>
                <a:latin typeface="+mn-lt"/>
                <a:ea typeface="ＭＳ Ｐゴシック" charset="0"/>
                <a:cs typeface="Arial" charset="0"/>
                <a:sym typeface="Arial" charset="0"/>
              </a:rPr>
              <a:t> initiative</a:t>
            </a:r>
            <a:endParaRPr lang="en-US" dirty="0">
              <a:solidFill>
                <a:schemeClr val="accent6"/>
              </a:solidFill>
              <a:latin typeface="+mn-lt"/>
              <a:ea typeface="ＭＳ Ｐゴシック" charset="0"/>
              <a:cs typeface="Calibri" charset="0"/>
              <a:sym typeface="Calibri" charset="0"/>
            </a:endParaRPr>
          </a:p>
        </p:txBody>
      </p:sp>
      <p:sp>
        <p:nvSpPr>
          <p:cNvPr id="13" name="Content Placeholder 3"/>
          <p:cNvSpPr>
            <a:spLocks noGrp="1"/>
          </p:cNvSpPr>
          <p:nvPr>
            <p:ph sz="quarter" idx="4294967295"/>
          </p:nvPr>
        </p:nvSpPr>
        <p:spPr>
          <a:xfrm>
            <a:off x="894107" y="6851778"/>
            <a:ext cx="14474137" cy="1169513"/>
          </a:xfrm>
          <a:prstGeom prst="rect">
            <a:avLst/>
          </a:prstGeom>
        </p:spPr>
        <p:txBody>
          <a:bodyPr/>
          <a:lstStyle/>
          <a:p>
            <a:r>
              <a:rPr lang="en-GB" sz="2400" dirty="0" smtClean="0">
                <a:solidFill>
                  <a:schemeClr val="accent6"/>
                </a:solidFill>
              </a:rPr>
              <a:t>We’re </a:t>
            </a:r>
            <a:r>
              <a:rPr lang="en-GB" sz="2400" dirty="0">
                <a:solidFill>
                  <a:schemeClr val="accent6"/>
                </a:solidFill>
              </a:rPr>
              <a:t>just waiting for participants to dial in and we’ll start the webinar shortly. </a:t>
            </a:r>
            <a:endParaRPr lang="en-GB" sz="2400" dirty="0">
              <a:solidFill>
                <a:schemeClr val="accent6"/>
              </a:solidFill>
            </a:endParaRPr>
          </a:p>
          <a:p>
            <a:r>
              <a:rPr lang="en-GB" sz="2400" dirty="0" smtClean="0">
                <a:solidFill>
                  <a:schemeClr val="accent6"/>
                </a:solidFill>
              </a:rPr>
              <a:t>Please </a:t>
            </a:r>
            <a:r>
              <a:rPr lang="en-GB" sz="2400" b="1" dirty="0">
                <a:solidFill>
                  <a:schemeClr val="accent6"/>
                </a:solidFill>
              </a:rPr>
              <a:t>use the call back function </a:t>
            </a:r>
            <a:r>
              <a:rPr lang="en-GB" sz="2400" dirty="0">
                <a:solidFill>
                  <a:schemeClr val="accent6"/>
                </a:solidFill>
              </a:rPr>
              <a:t>to dial in to the webinar. </a:t>
            </a:r>
            <a:r>
              <a:rPr lang="en-GB" sz="2400" dirty="0" smtClean="0">
                <a:solidFill>
                  <a:schemeClr val="accent6"/>
                </a:solidFill>
              </a:rPr>
              <a:t>This </a:t>
            </a:r>
            <a:r>
              <a:rPr lang="en-GB" sz="2400" dirty="0">
                <a:solidFill>
                  <a:schemeClr val="accent6"/>
                </a:solidFill>
              </a:rPr>
              <a:t>should appear as a pop up box, which invites you to share your phone number to receive a free call back that automatically joins you to the webinar audio.</a:t>
            </a:r>
            <a:br>
              <a:rPr lang="en-GB" sz="2400" dirty="0">
                <a:solidFill>
                  <a:schemeClr val="accent6"/>
                </a:solidFill>
              </a:rPr>
            </a:br>
            <a:endParaRPr lang="en-GB" sz="2400" dirty="0">
              <a:solidFill>
                <a:schemeClr val="accent6"/>
              </a:solidFil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_MG_0029 copy.jpg"/>
          <p:cNvPicPr>
            <a:picLocks noChangeAspect="1"/>
          </p:cNvPicPr>
          <p:nvPr/>
        </p:nvPicPr>
        <p:blipFill>
          <a:blip r:embed="rId3">
            <a:extLst>
              <a:ext uri="{28A0092B-C50C-407E-A947-70E740481C1C}">
                <a14:useLocalDpi xmlns:a14="http://schemas.microsoft.com/office/drawing/2010/main" val="0"/>
              </a:ext>
            </a:extLst>
          </a:blip>
          <a:srcRect b="13872"/>
          <a:stretch>
            <a:fillRect/>
          </a:stretch>
        </p:blipFill>
        <p:spPr bwMode="auto">
          <a:xfrm>
            <a:off x="660400" y="304800"/>
            <a:ext cx="14960600" cy="85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AutoShape 2"/>
          <p:cNvSpPr>
            <a:spLocks/>
          </p:cNvSpPr>
          <p:nvPr/>
        </p:nvSpPr>
        <p:spPr bwMode="auto">
          <a:xfrm>
            <a:off x="431800" y="236538"/>
            <a:ext cx="15468600" cy="85264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8EB1AB">
              <a:alpha val="76469"/>
            </a:srgbClr>
          </a:solidFill>
          <a:ln w="9525" cap="flat" cmpd="sng">
            <a:solidFill>
              <a:srgbClr val="000000">
                <a:alpha val="0"/>
              </a:srgbClr>
            </a:solidFill>
            <a:prstDash val="solid"/>
            <a:round/>
            <a:headEnd/>
            <a:tailEnd/>
          </a:ln>
        </p:spPr>
        <p:txBody>
          <a:bodyPr lIns="0" tIns="0" rIns="0" bIns="0" anchor="ctr"/>
          <a:lstStyle/>
          <a:p>
            <a:endParaRPr lang="en-GB" dirty="0"/>
          </a:p>
        </p:txBody>
      </p:sp>
      <p:grpSp>
        <p:nvGrpSpPr>
          <p:cNvPr id="4100" name="Group 3"/>
          <p:cNvGrpSpPr>
            <a:grpSpLocks/>
          </p:cNvGrpSpPr>
          <p:nvPr/>
        </p:nvGrpSpPr>
        <p:grpSpPr bwMode="auto">
          <a:xfrm>
            <a:off x="-12700" y="0"/>
            <a:ext cx="16268700" cy="9131300"/>
            <a:chOff x="-1" y="0"/>
            <a:chExt cx="16268701" cy="9131300"/>
          </a:xfrm>
        </p:grpSpPr>
        <p:sp>
          <p:nvSpPr>
            <p:cNvPr id="3" name="AutoShape 4"/>
            <p:cNvSpPr>
              <a:spLocks/>
            </p:cNvSpPr>
            <p:nvPr/>
          </p:nvSpPr>
          <p:spPr bwMode="auto">
            <a:xfrm>
              <a:off x="12699" y="0"/>
              <a:ext cx="16256001"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sp>
          <p:nvSpPr>
            <p:cNvPr id="6" name="AutoShape 5"/>
            <p:cNvSpPr>
              <a:spLocks/>
            </p:cNvSpPr>
            <p:nvPr/>
          </p:nvSpPr>
          <p:spPr bwMode="auto">
            <a:xfrm>
              <a:off x="12699" y="8483600"/>
              <a:ext cx="16256001"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sp>
          <p:nvSpPr>
            <p:cNvPr id="2" name="AutoShape 6"/>
            <p:cNvSpPr>
              <a:spLocks/>
            </p:cNvSpPr>
            <p:nvPr/>
          </p:nvSpPr>
          <p:spPr bwMode="auto">
            <a:xfrm rot="-5400000">
              <a:off x="11569700" y="4254500"/>
              <a:ext cx="8737600"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sp>
          <p:nvSpPr>
            <p:cNvPr id="4" name="AutoShape 7"/>
            <p:cNvSpPr>
              <a:spLocks/>
            </p:cNvSpPr>
            <p:nvPr/>
          </p:nvSpPr>
          <p:spPr bwMode="auto">
            <a:xfrm rot="-5400000">
              <a:off x="-4044951" y="4260850"/>
              <a:ext cx="8737600" cy="647700"/>
            </a:xfrm>
            <a:custGeom>
              <a:avLst/>
              <a:gdLst>
                <a:gd name="T0" fmla="*/ 2147483647 w 21600"/>
                <a:gd name="T1" fmla="*/ 291195185 h 21600"/>
                <a:gd name="T2" fmla="*/ 2147483647 w 21600"/>
                <a:gd name="T3" fmla="*/ 291195185 h 21600"/>
                <a:gd name="T4" fmla="*/ 2147483647 w 21600"/>
                <a:gd name="T5" fmla="*/ 291195185 h 21600"/>
                <a:gd name="T6" fmla="*/ 2147483647 w 21600"/>
                <a:gd name="T7" fmla="*/ 2911951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FFFFF"/>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defRPr/>
              </a:pPr>
              <a:endParaRPr lang="en-GB" dirty="0"/>
            </a:p>
          </p:txBody>
        </p:sp>
      </p:grpSp>
      <p:sp>
        <p:nvSpPr>
          <p:cNvPr id="4101" name="AutoShape 10"/>
          <p:cNvSpPr>
            <a:spLocks/>
          </p:cNvSpPr>
          <p:nvPr/>
        </p:nvSpPr>
        <p:spPr bwMode="auto">
          <a:xfrm>
            <a:off x="1176740" y="1751121"/>
            <a:ext cx="7594600" cy="3603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indent="0" eaLnBrk="1"/>
            <a:r>
              <a:rPr lang="en-US" altLang="en-US" sz="1800" b="1" dirty="0" smtClean="0">
                <a:solidFill>
                  <a:srgbClr val="FFFFFF"/>
                </a:solidFill>
                <a:latin typeface="Arial" panose="020B0604020202020204" pitchFamily="34" charset="0"/>
                <a:cs typeface="Arial" panose="020B0604020202020204" pitchFamily="34" charset="0"/>
                <a:sym typeface="Arial" panose="020B0604020202020204" pitchFamily="34" charset="0"/>
              </a:rPr>
              <a:t>January </a:t>
            </a:r>
            <a:r>
              <a:rPr lang="en-US" altLang="en-US" sz="1800" b="1" dirty="0" smtClean="0">
                <a:solidFill>
                  <a:srgbClr val="FFFFFF"/>
                </a:solidFill>
                <a:latin typeface="Arial" panose="020B0604020202020204" pitchFamily="34" charset="0"/>
                <a:cs typeface="Arial" panose="020B0604020202020204" pitchFamily="34" charset="0"/>
                <a:sym typeface="Arial" panose="020B0604020202020204" pitchFamily="34" charset="0"/>
              </a:rPr>
              <a:t>2015</a:t>
            </a:r>
            <a:endParaRPr lang="en-US" altLang="en-US" dirty="0"/>
          </a:p>
        </p:txBody>
      </p:sp>
      <p:pic>
        <p:nvPicPr>
          <p:cNvPr id="4102" name="Picture 11" descr="gsma_magri_cmyk_rev.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081000" y="914400"/>
            <a:ext cx="21637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79502" y="1048434"/>
            <a:ext cx="8128000" cy="646331"/>
          </a:xfrm>
          <a:prstGeom prst="rect">
            <a:avLst/>
          </a:prstGeom>
        </p:spPr>
        <p:txBody>
          <a:bodyPr>
            <a:spAutoFit/>
          </a:bodyPr>
          <a:lstStyle/>
          <a:p>
            <a:pPr indent="0" eaLnBrk="1">
              <a:defRPr/>
            </a:pPr>
            <a:r>
              <a:rPr lang="en-US" sz="3600" b="1" dirty="0" smtClean="0">
                <a:solidFill>
                  <a:srgbClr val="FFFFFF"/>
                </a:solidFill>
                <a:latin typeface="+mn-lt"/>
                <a:ea typeface="ＭＳ Ｐゴシック" charset="0"/>
                <a:cs typeface="Arial" charset="0"/>
                <a:sym typeface="Arial" charset="0"/>
              </a:rPr>
              <a:t>Insights from the </a:t>
            </a:r>
            <a:r>
              <a:rPr lang="en-US" sz="3600" b="1" dirty="0" err="1" smtClean="0">
                <a:solidFill>
                  <a:srgbClr val="FFFFFF"/>
                </a:solidFill>
                <a:latin typeface="+mn-lt"/>
                <a:ea typeface="ＭＳ Ｐゴシック" charset="0"/>
                <a:cs typeface="Arial" charset="0"/>
                <a:sym typeface="Arial" charset="0"/>
              </a:rPr>
              <a:t>mFarmer</a:t>
            </a:r>
            <a:r>
              <a:rPr lang="en-US" sz="3600" b="1" dirty="0" smtClean="0">
                <a:solidFill>
                  <a:srgbClr val="FFFFFF"/>
                </a:solidFill>
                <a:latin typeface="+mn-lt"/>
                <a:ea typeface="ＭＳ Ｐゴシック" charset="0"/>
                <a:cs typeface="Arial" charset="0"/>
                <a:sym typeface="Arial" charset="0"/>
              </a:rPr>
              <a:t> initiative</a:t>
            </a:r>
            <a:endParaRPr lang="en-US" dirty="0">
              <a:solidFill>
                <a:schemeClr val="accent6"/>
              </a:solidFill>
              <a:latin typeface="+mn-lt"/>
              <a:ea typeface="ＭＳ Ｐゴシック" charset="0"/>
              <a:cs typeface="Calibri" charset="0"/>
              <a:sym typeface="Calibri" charset="0"/>
            </a:endParaRPr>
          </a:p>
        </p:txBody>
      </p:sp>
    </p:spTree>
    <p:extLst>
      <p:ext uri="{BB962C8B-B14F-4D97-AF65-F5344CB8AC3E}">
        <p14:creationId xmlns:p14="http://schemas.microsoft.com/office/powerpoint/2010/main" val="1407533314"/>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5600" y="1478756"/>
            <a:ext cx="14630400" cy="1004887"/>
          </a:xfrm>
        </p:spPr>
        <p:txBody>
          <a:bodyPr/>
          <a:lstStyle/>
          <a:p>
            <a:r>
              <a:rPr lang="en-GB" sz="4000" dirty="0" smtClean="0"/>
              <a:t>Sharing </a:t>
            </a:r>
            <a:r>
              <a:rPr lang="en-GB" sz="4000" dirty="0"/>
              <a:t>Insights from the </a:t>
            </a:r>
            <a:r>
              <a:rPr lang="en-GB" sz="4000" dirty="0" err="1"/>
              <a:t>mFarmer</a:t>
            </a:r>
            <a:r>
              <a:rPr lang="en-GB" sz="4000" dirty="0"/>
              <a:t> Initiative</a:t>
            </a:r>
            <a:r>
              <a:rPr lang="en-GB" sz="3600" dirty="0" smtClean="0"/>
              <a:t/>
            </a:r>
            <a:br>
              <a:rPr lang="en-GB" sz="3600" dirty="0" smtClean="0"/>
            </a:br>
            <a:r>
              <a:rPr lang="en-GB" sz="3600" dirty="0" smtClean="0"/>
              <a:t/>
            </a:r>
            <a:br>
              <a:rPr lang="en-GB" sz="3600" dirty="0" smtClean="0"/>
            </a:br>
            <a:r>
              <a:rPr lang="en-GB" sz="3600" dirty="0" smtClean="0"/>
              <a:t>Housekeeping</a:t>
            </a:r>
            <a:r>
              <a:rPr lang="en-GB" sz="3600" dirty="0" smtClean="0"/>
              <a:t>:</a:t>
            </a:r>
            <a:endParaRPr lang="en-GB" sz="3600" dirty="0"/>
          </a:p>
        </p:txBody>
      </p:sp>
      <p:sp>
        <p:nvSpPr>
          <p:cNvPr id="4" name="Content Placeholder 3"/>
          <p:cNvSpPr>
            <a:spLocks noGrp="1"/>
          </p:cNvSpPr>
          <p:nvPr>
            <p:ph sz="quarter" idx="10"/>
          </p:nvPr>
        </p:nvSpPr>
        <p:spPr>
          <a:xfrm>
            <a:off x="933231" y="1981200"/>
            <a:ext cx="14554200" cy="6477000"/>
          </a:xfrm>
        </p:spPr>
        <p:txBody>
          <a:bodyPr/>
          <a:lstStyle/>
          <a:p>
            <a:r>
              <a:rPr lang="en-GB" dirty="0"/>
              <a:t/>
            </a:r>
            <a:br>
              <a:rPr lang="en-GB" dirty="0"/>
            </a:br>
            <a:r>
              <a:rPr lang="en-GB" dirty="0"/>
              <a:t>Please </a:t>
            </a:r>
            <a:r>
              <a:rPr lang="en-GB" b="1" dirty="0"/>
              <a:t>use the call back function </a:t>
            </a:r>
            <a:r>
              <a:rPr lang="en-GB" dirty="0"/>
              <a:t>to dial in to the webinar. This should appear as a pop up box, which invites you to share your phone number to receive a free call back that automatically joins you to the webinar audio.</a:t>
            </a:r>
            <a:br>
              <a:rPr lang="en-GB" dirty="0"/>
            </a:br>
            <a:r>
              <a:rPr lang="en-GB" dirty="0"/>
              <a:t/>
            </a:r>
            <a:br>
              <a:rPr lang="en-GB" dirty="0"/>
            </a:br>
            <a:r>
              <a:rPr lang="en-GB" dirty="0" smtClean="0"/>
              <a:t>To </a:t>
            </a:r>
            <a:r>
              <a:rPr lang="en-GB" dirty="0"/>
              <a:t>ensure a clear line for everyone, all participant lines will be muted. Please ensure you </a:t>
            </a:r>
            <a:r>
              <a:rPr lang="en-GB" b="1" dirty="0"/>
              <a:t>DO NOT UNMUTE </a:t>
            </a:r>
            <a:r>
              <a:rPr lang="en-GB" dirty="0"/>
              <a:t>your line.</a:t>
            </a:r>
            <a:br>
              <a:rPr lang="en-GB" dirty="0"/>
            </a:br>
            <a:r>
              <a:rPr lang="en-GB" dirty="0"/>
              <a:t/>
            </a:r>
            <a:br>
              <a:rPr lang="en-GB" dirty="0"/>
            </a:br>
            <a:r>
              <a:rPr lang="en-GB" dirty="0" smtClean="0"/>
              <a:t>Please </a:t>
            </a:r>
            <a:r>
              <a:rPr lang="en-GB" dirty="0"/>
              <a:t>feel free to </a:t>
            </a:r>
            <a:r>
              <a:rPr lang="en-GB" b="1" dirty="0"/>
              <a:t>send any questions as a private message to </a:t>
            </a:r>
            <a:r>
              <a:rPr lang="en-GB" b="1" dirty="0" smtClean="0"/>
              <a:t>Emma Nielsen</a:t>
            </a:r>
            <a:r>
              <a:rPr lang="en-GB" dirty="0" smtClean="0"/>
              <a:t>– </a:t>
            </a:r>
            <a:r>
              <a:rPr lang="en-GB" dirty="0"/>
              <a:t>this can be done at any time via the chat function. </a:t>
            </a:r>
            <a:endParaRPr lang="en-GB" dirty="0" smtClean="0"/>
          </a:p>
          <a:p>
            <a:r>
              <a:rPr lang="en-GB" dirty="0"/>
              <a:t>	</a:t>
            </a:r>
            <a:endParaRPr lang="en-GB" dirty="0" smtClean="0"/>
          </a:p>
          <a:p>
            <a:r>
              <a:rPr lang="en-GB" dirty="0" smtClean="0"/>
              <a:t>Questions </a:t>
            </a:r>
            <a:r>
              <a:rPr lang="en-GB" dirty="0"/>
              <a:t>will be answered during the Q&amp;A following </a:t>
            </a:r>
            <a:r>
              <a:rPr lang="en-GB" dirty="0" smtClean="0"/>
              <a:t>each presentation section.</a:t>
            </a:r>
            <a:endParaRPr lang="en-GB" dirty="0"/>
          </a:p>
        </p:txBody>
      </p:sp>
    </p:spTree>
    <p:extLst>
      <p:ext uri="{BB962C8B-B14F-4D97-AF65-F5344CB8AC3E}">
        <p14:creationId xmlns:p14="http://schemas.microsoft.com/office/powerpoint/2010/main" val="969397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GSMA </a:t>
            </a:r>
            <a:r>
              <a:rPr lang="en-US" altLang="en-US" sz="4800" b="1" dirty="0" err="1" smtClean="0">
                <a:solidFill>
                  <a:srgbClr val="8EB1AB"/>
                </a:solidFill>
                <a:latin typeface="Arial" panose="020B0604020202020204" pitchFamily="34" charset="0"/>
                <a:cs typeface="Arial" panose="020B0604020202020204" pitchFamily="34" charset="0"/>
                <a:sym typeface="Arial" panose="020B0604020202020204" pitchFamily="34" charset="0"/>
              </a:rPr>
              <a:t>mFarmer</a:t>
            </a: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 grantees</a:t>
            </a:r>
            <a:endParaRPr lang="en-US" altLang="en-US" dirty="0">
              <a:solidFill>
                <a:srgbClr val="8EB1AB"/>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138514430"/>
              </p:ext>
            </p:extLst>
          </p:nvPr>
        </p:nvGraphicFramePr>
        <p:xfrm>
          <a:off x="1333169" y="1858416"/>
          <a:ext cx="13957631" cy="6447384"/>
        </p:xfrm>
        <a:graphic>
          <a:graphicData uri="http://schemas.openxmlformats.org/drawingml/2006/table">
            <a:tbl>
              <a:tblPr firstRow="1" bandRow="1">
                <a:tableStyleId>{5C22544A-7EE6-4342-B048-85BDC9FD1C3A}</a:tableStyleId>
              </a:tblPr>
              <a:tblGrid>
                <a:gridCol w="1842246"/>
                <a:gridCol w="1353659"/>
                <a:gridCol w="1864757"/>
                <a:gridCol w="3744386"/>
                <a:gridCol w="2935017"/>
                <a:gridCol w="2217566"/>
              </a:tblGrid>
              <a:tr h="1062322">
                <a:tc>
                  <a:txBody>
                    <a:bodyPr/>
                    <a:lstStyle/>
                    <a:p>
                      <a:pPr algn="ctr"/>
                      <a:r>
                        <a:rPr lang="en-GB" sz="2000" dirty="0" smtClean="0">
                          <a:solidFill>
                            <a:schemeClr val="accent6"/>
                          </a:solidFill>
                        </a:rPr>
                        <a:t>Grantee</a:t>
                      </a:r>
                      <a:endParaRPr lang="en-GB" sz="2000" dirty="0">
                        <a:solidFill>
                          <a:schemeClr val="accent6"/>
                        </a:solidFill>
                      </a:endParaRPr>
                    </a:p>
                  </a:txBody>
                  <a:tcPr marT="45727" marB="4572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CA19B"/>
                    </a:solidFill>
                  </a:tcPr>
                </a:tc>
                <a:tc>
                  <a:txBody>
                    <a:bodyPr/>
                    <a:lstStyle/>
                    <a:p>
                      <a:pPr algn="ctr"/>
                      <a:r>
                        <a:rPr lang="en-GB" sz="2000" dirty="0" smtClean="0">
                          <a:solidFill>
                            <a:schemeClr val="accent6"/>
                          </a:solidFill>
                        </a:rPr>
                        <a:t>Country</a:t>
                      </a:r>
                      <a:endParaRPr lang="en-GB" sz="2000" dirty="0">
                        <a:solidFill>
                          <a:schemeClr val="accent6"/>
                        </a:solidFill>
                      </a:endParaRPr>
                    </a:p>
                  </a:txBody>
                  <a:tcPr marT="45727" marB="4572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CA19B"/>
                    </a:solidFill>
                  </a:tcPr>
                </a:tc>
                <a:tc>
                  <a:txBody>
                    <a:bodyPr/>
                    <a:lstStyle/>
                    <a:p>
                      <a:pPr algn="ctr"/>
                      <a:r>
                        <a:rPr lang="en-GB" sz="2000" dirty="0" smtClean="0">
                          <a:solidFill>
                            <a:schemeClr val="accent6"/>
                          </a:solidFill>
                        </a:rPr>
                        <a:t>Service name</a:t>
                      </a:r>
                      <a:endParaRPr lang="en-GB" sz="2000" dirty="0">
                        <a:solidFill>
                          <a:schemeClr val="accent6"/>
                        </a:solidFill>
                      </a:endParaRPr>
                    </a:p>
                  </a:txBody>
                  <a:tcPr marT="45727" marB="4572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CA19B"/>
                    </a:solidFill>
                  </a:tcPr>
                </a:tc>
                <a:tc>
                  <a:txBody>
                    <a:bodyPr/>
                    <a:lstStyle/>
                    <a:p>
                      <a:pPr algn="ctr"/>
                      <a:r>
                        <a:rPr lang="en-GB" sz="2000" dirty="0" smtClean="0">
                          <a:solidFill>
                            <a:schemeClr val="accent6"/>
                          </a:solidFill>
                        </a:rPr>
                        <a:t>Services currently offered</a:t>
                      </a:r>
                      <a:endParaRPr lang="en-GB" sz="2000" dirty="0">
                        <a:solidFill>
                          <a:schemeClr val="accent6"/>
                        </a:solidFill>
                      </a:endParaRPr>
                    </a:p>
                  </a:txBody>
                  <a:tcPr marT="45727" marB="4572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CA19B"/>
                    </a:solidFill>
                  </a:tcPr>
                </a:tc>
                <a:tc>
                  <a:txBody>
                    <a:bodyPr/>
                    <a:lstStyle/>
                    <a:p>
                      <a:pPr algn="ctr"/>
                      <a:r>
                        <a:rPr lang="en-GB" sz="2000" dirty="0" smtClean="0">
                          <a:solidFill>
                            <a:schemeClr val="accent6"/>
                          </a:solidFill>
                        </a:rPr>
                        <a:t>Channels</a:t>
                      </a:r>
                      <a:endParaRPr lang="en-GB" sz="2000" dirty="0">
                        <a:solidFill>
                          <a:schemeClr val="accent6"/>
                        </a:solidFill>
                      </a:endParaRPr>
                    </a:p>
                  </a:txBody>
                  <a:tcPr marT="45727" marB="4572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CA19B"/>
                    </a:solidFill>
                  </a:tcPr>
                </a:tc>
                <a:tc>
                  <a:txBody>
                    <a:bodyPr/>
                    <a:lstStyle/>
                    <a:p>
                      <a:pPr algn="ctr"/>
                      <a:r>
                        <a:rPr lang="en-GB" sz="2000" dirty="0" smtClean="0">
                          <a:solidFill>
                            <a:schemeClr val="accent6"/>
                          </a:solidFill>
                        </a:rPr>
                        <a:t>Number of users </a:t>
                      </a:r>
                    </a:p>
                  </a:txBody>
                  <a:tcPr marT="45727" marB="4572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CA19B"/>
                    </a:solidFill>
                  </a:tcPr>
                </a:tc>
              </a:tr>
              <a:tr h="1424338">
                <a:tc>
                  <a:txBody>
                    <a:bodyPr/>
                    <a:lstStyle/>
                    <a:p>
                      <a:pPr algn="ctr"/>
                      <a:endParaRPr lang="en-GB" sz="2000" dirty="0"/>
                    </a:p>
                  </a:txBody>
                  <a:tcPr marT="45727" marB="45727"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solidFill>
                            <a:schemeClr val="accent5"/>
                          </a:solidFill>
                        </a:rPr>
                        <a:t>Tanzania</a:t>
                      </a:r>
                      <a:endParaRPr lang="en-GB" sz="2000" dirty="0">
                        <a:solidFill>
                          <a:schemeClr val="accent5"/>
                        </a:solidFill>
                      </a:endParaRPr>
                    </a:p>
                  </a:txBody>
                  <a:tcPr marT="45727" marB="45727"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GB" sz="2000" dirty="0" err="1" smtClean="0"/>
                        <a:t>Tigo</a:t>
                      </a:r>
                      <a:r>
                        <a:rPr lang="en-GB" sz="2000" dirty="0" smtClean="0"/>
                        <a:t> </a:t>
                      </a:r>
                      <a:r>
                        <a:rPr lang="en-GB" sz="2000" dirty="0" err="1" smtClean="0"/>
                        <a:t>Kilimo</a:t>
                      </a:r>
                      <a:endParaRPr lang="en-GB" sz="2000" dirty="0"/>
                    </a:p>
                  </a:txBody>
                  <a:tcPr marT="45727" marB="45727"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r>
                        <a:rPr lang="en-GB" sz="2000" dirty="0" smtClean="0"/>
                        <a:t>Agronomy</a:t>
                      </a:r>
                      <a:r>
                        <a:rPr lang="en-GB" sz="2000" baseline="0" dirty="0" smtClean="0"/>
                        <a:t> tips</a:t>
                      </a:r>
                    </a:p>
                    <a:p>
                      <a:pPr marL="0" indent="0" algn="l">
                        <a:buFont typeface="Arial" panose="020B0604020202020204" pitchFamily="34" charset="0"/>
                        <a:buNone/>
                      </a:pPr>
                      <a:r>
                        <a:rPr lang="en-GB" sz="2000" baseline="0" dirty="0" smtClean="0"/>
                        <a:t>1-5 day weather forecasts</a:t>
                      </a:r>
                    </a:p>
                    <a:p>
                      <a:pPr marL="0" indent="0" algn="l">
                        <a:buFont typeface="Arial" panose="020B0604020202020204" pitchFamily="34" charset="0"/>
                        <a:buNone/>
                      </a:pPr>
                      <a:r>
                        <a:rPr lang="en-GB" sz="2000" dirty="0" smtClean="0"/>
                        <a:t>Market prices</a:t>
                      </a:r>
                      <a:endParaRPr lang="en-GB" sz="2000" dirty="0"/>
                    </a:p>
                  </a:txBody>
                  <a:tcPr marT="45727" marB="45727"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2000" dirty="0" smtClean="0"/>
                        <a:t>USSD (pull)</a:t>
                      </a:r>
                    </a:p>
                    <a:p>
                      <a:pPr marL="285750" indent="-285750" algn="l">
                        <a:buFont typeface="Arial" panose="020B0604020202020204" pitchFamily="34" charset="0"/>
                        <a:buChar char="•"/>
                      </a:pPr>
                      <a:r>
                        <a:rPr lang="en-GB" sz="2000" dirty="0" smtClean="0"/>
                        <a:t>SMS subscription (push)</a:t>
                      </a:r>
                    </a:p>
                    <a:p>
                      <a:pPr marL="285750" indent="-285750" algn="l">
                        <a:buFont typeface="Arial" panose="020B0604020202020204" pitchFamily="34" charset="0"/>
                        <a:buChar char="•"/>
                      </a:pPr>
                      <a:r>
                        <a:rPr lang="en-GB" sz="2000" dirty="0" smtClean="0"/>
                        <a:t>IVR (pull)</a:t>
                      </a:r>
                    </a:p>
                    <a:p>
                      <a:pPr marL="285750" indent="-285750" algn="l">
                        <a:buFont typeface="Arial" panose="020B0604020202020204" pitchFamily="34" charset="0"/>
                        <a:buChar char="•"/>
                      </a:pPr>
                      <a:r>
                        <a:rPr lang="en-GB" sz="2000" dirty="0" smtClean="0"/>
                        <a:t>Helpline</a:t>
                      </a:r>
                      <a:r>
                        <a:rPr lang="en-GB" sz="2000" baseline="0" dirty="0" smtClean="0"/>
                        <a:t> (pull)</a:t>
                      </a:r>
                      <a:endParaRPr lang="en-GB" sz="2000" dirty="0"/>
                    </a:p>
                  </a:txBody>
                  <a:tcPr marT="45727" marB="45727"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t>~ 390,000</a:t>
                      </a:r>
                      <a:endParaRPr lang="en-GB" sz="2000" dirty="0"/>
                    </a:p>
                  </a:txBody>
                  <a:tcPr marT="45727" marB="45727"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77077">
                <a:tc>
                  <a:txBody>
                    <a:bodyPr/>
                    <a:lstStyle/>
                    <a:p>
                      <a:pPr algn="ct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solidFill>
                            <a:schemeClr val="accent5"/>
                          </a:solidFill>
                        </a:rPr>
                        <a:t>Kenya</a:t>
                      </a:r>
                      <a:endParaRPr lang="en-GB" sz="2000" dirty="0">
                        <a:solidFill>
                          <a:schemeClr val="accent5"/>
                        </a:solidFill>
                      </a:endParaRPr>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GB" sz="2000" baseline="0" dirty="0" smtClean="0"/>
                        <a:t>Airtel </a:t>
                      </a:r>
                      <a:r>
                        <a:rPr lang="en-GB" sz="2000" baseline="0" dirty="0" err="1" smtClean="0"/>
                        <a:t>Kilimo</a:t>
                      </a:r>
                      <a:endParaRPr lang="en-GB" sz="2000" baseline="0" dirty="0" smtClean="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r>
                        <a:rPr lang="en-GB" sz="2000" dirty="0" smtClean="0"/>
                        <a:t>Agronomy tips </a:t>
                      </a:r>
                    </a:p>
                    <a:p>
                      <a:pPr marL="0" indent="0" algn="l">
                        <a:buFont typeface="Arial" panose="020B0604020202020204" pitchFamily="34" charset="0"/>
                        <a:buNone/>
                      </a:pPr>
                      <a:r>
                        <a:rPr lang="en-GB" sz="2000" dirty="0" smtClean="0"/>
                        <a:t>1 day weather</a:t>
                      </a:r>
                      <a:r>
                        <a:rPr lang="en-GB" sz="2000" baseline="0" dirty="0" smtClean="0"/>
                        <a:t> forecasts</a:t>
                      </a:r>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2000" dirty="0" smtClean="0"/>
                        <a:t>SMS</a:t>
                      </a:r>
                      <a:r>
                        <a:rPr lang="en-GB" sz="2000" baseline="0" dirty="0" smtClean="0"/>
                        <a:t> subscription (push</a:t>
                      </a:r>
                      <a:r>
                        <a:rPr lang="en-GB" sz="2000" baseline="0" dirty="0" smtClean="0"/>
                        <a:t>)</a:t>
                      </a:r>
                      <a:r>
                        <a:rPr lang="en-GB" sz="2000" baseline="0" dirty="0"/>
                        <a:t> </a:t>
                      </a:r>
                      <a:r>
                        <a:rPr lang="en-GB" sz="2000" baseline="0" dirty="0" smtClean="0"/>
                        <a:t>/ USSD/chat application</a:t>
                      </a:r>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t>~ 15,000</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77077">
                <a:tc>
                  <a:txBody>
                    <a:bodyPr/>
                    <a:lstStyle/>
                    <a:p>
                      <a:pPr algn="ctr"/>
                      <a:endParaRPr lang="en-GB" sz="200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err="1" smtClean="0">
                          <a:solidFill>
                            <a:schemeClr val="accent5"/>
                          </a:solidFill>
                        </a:rPr>
                        <a:t>Mali</a:t>
                      </a:r>
                      <a:endParaRPr lang="en-GB" sz="2000" dirty="0">
                        <a:solidFill>
                          <a:schemeClr val="accent5"/>
                        </a:solidFill>
                      </a:endParaRPr>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r>
                        <a:rPr lang="en-GB" sz="2000" dirty="0" err="1" smtClean="0"/>
                        <a:t>Sènèkèla</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 typeface="Arial" panose="020B0604020202020204" pitchFamily="34" charset="0"/>
                        <a:buNone/>
                      </a:pPr>
                      <a:r>
                        <a:rPr lang="en-GB" sz="2000" dirty="0" smtClean="0"/>
                        <a:t>Agronomy tips</a:t>
                      </a:r>
                    </a:p>
                    <a:p>
                      <a:pPr marL="0" indent="0" algn="l">
                        <a:buFont typeface="Arial" panose="020B0604020202020204" pitchFamily="34" charset="0"/>
                        <a:buNone/>
                      </a:pPr>
                      <a:r>
                        <a:rPr lang="en-GB" sz="2000" dirty="0" smtClean="0"/>
                        <a:t>Weather forecasts</a:t>
                      </a:r>
                    </a:p>
                    <a:p>
                      <a:pPr marL="0" indent="0" algn="l">
                        <a:buFont typeface="Arial" panose="020B0604020202020204" pitchFamily="34" charset="0"/>
                        <a:buNone/>
                      </a:pPr>
                      <a:r>
                        <a:rPr lang="en-GB" sz="2000" dirty="0" smtClean="0"/>
                        <a:t>Market</a:t>
                      </a:r>
                      <a:r>
                        <a:rPr lang="en-GB" sz="2000" baseline="0" dirty="0" smtClean="0"/>
                        <a:t> prices</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2000" dirty="0" smtClean="0"/>
                        <a:t>USSD (pull)</a:t>
                      </a:r>
                    </a:p>
                    <a:p>
                      <a:pPr marL="285750" indent="-285750" algn="l">
                        <a:buFont typeface="Arial" panose="020B0604020202020204" pitchFamily="34" charset="0"/>
                        <a:buChar char="•"/>
                      </a:pPr>
                      <a:r>
                        <a:rPr lang="en-GB" sz="2000" dirty="0" smtClean="0"/>
                        <a:t>Helpline (pull)</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t>~ 150,000</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424338">
                <a:tc>
                  <a:txBody>
                    <a:bodyPr/>
                    <a:lstStyle/>
                    <a:p>
                      <a:pPr algn="ct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solidFill>
                            <a:schemeClr val="accent5"/>
                          </a:solidFill>
                        </a:rPr>
                        <a:t>India</a:t>
                      </a:r>
                      <a:endParaRPr lang="en-GB" sz="2000" dirty="0">
                        <a:solidFill>
                          <a:schemeClr val="accent5"/>
                        </a:solidFill>
                      </a:endParaRPr>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t>mKisan</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2000" dirty="0" smtClean="0"/>
                        <a:t>Agronomy and livestock</a:t>
                      </a:r>
                      <a:r>
                        <a:rPr lang="en-GB" sz="2000" baseline="0" dirty="0" smtClean="0"/>
                        <a:t> tips</a:t>
                      </a:r>
                    </a:p>
                    <a:p>
                      <a:pPr algn="l"/>
                      <a:r>
                        <a:rPr lang="en-GB" sz="2000" baseline="0" dirty="0" smtClean="0"/>
                        <a:t>Weather forecasts</a:t>
                      </a:r>
                    </a:p>
                    <a:p>
                      <a:pPr algn="l"/>
                      <a:r>
                        <a:rPr lang="en-GB" sz="2000" baseline="0" dirty="0" smtClean="0"/>
                        <a:t>Market prices</a:t>
                      </a:r>
                    </a:p>
                    <a:p>
                      <a:pPr algn="l"/>
                      <a:r>
                        <a:rPr lang="en-GB" sz="2000" baseline="0" dirty="0" smtClean="0"/>
                        <a:t>Non-</a:t>
                      </a:r>
                      <a:r>
                        <a:rPr lang="en-GB" sz="2000" baseline="0" dirty="0" err="1" smtClean="0"/>
                        <a:t>agri</a:t>
                      </a:r>
                      <a:r>
                        <a:rPr lang="en-GB" sz="2000" baseline="0" dirty="0" smtClean="0"/>
                        <a:t> content – health, educational, finance</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2000" dirty="0" smtClean="0"/>
                        <a:t>SMS subscription (push)</a:t>
                      </a:r>
                    </a:p>
                    <a:p>
                      <a:pPr marL="285750" indent="-285750" algn="l">
                        <a:buFont typeface="Arial" panose="020B0604020202020204" pitchFamily="34" charset="0"/>
                        <a:buChar char="•"/>
                      </a:pPr>
                      <a:r>
                        <a:rPr lang="en-GB" sz="2000" dirty="0" smtClean="0"/>
                        <a:t>IVR (pull)</a:t>
                      </a:r>
                    </a:p>
                    <a:p>
                      <a:pPr marL="285750" indent="-285750" algn="l">
                        <a:buFont typeface="Arial" panose="020B0604020202020204" pitchFamily="34" charset="0"/>
                        <a:buChar char="•"/>
                      </a:pPr>
                      <a:r>
                        <a:rPr lang="en-GB" sz="2000" dirty="0" smtClean="0"/>
                        <a:t>Call</a:t>
                      </a:r>
                      <a:r>
                        <a:rPr lang="en-GB" sz="2000" baseline="0" dirty="0" smtClean="0"/>
                        <a:t> centre (pull)</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smtClean="0"/>
                        <a:t>~ 840,000</a:t>
                      </a:r>
                      <a:endParaRPr lang="en-GB" sz="2000" dirty="0"/>
                    </a:p>
                  </a:txBody>
                  <a:tcPr marT="45727" marB="45727"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12323" name="Group 3"/>
          <p:cNvGrpSpPr>
            <a:grpSpLocks/>
          </p:cNvGrpSpPr>
          <p:nvPr/>
        </p:nvGrpSpPr>
        <p:grpSpPr bwMode="auto">
          <a:xfrm>
            <a:off x="1117599" y="3276600"/>
            <a:ext cx="2076450" cy="4665986"/>
            <a:chOff x="1997707" y="4179570"/>
            <a:chExt cx="2076450" cy="4665986"/>
          </a:xfrm>
        </p:grpSpPr>
        <p:pic>
          <p:nvPicPr>
            <p:cNvPr id="123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26337" y="4179570"/>
              <a:ext cx="1219200" cy="99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7707" y="7988306"/>
              <a:ext cx="20764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21531" y="5606221"/>
              <a:ext cx="18288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7"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78093" y="6552114"/>
              <a:ext cx="915677" cy="93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4"/>
          <p:cNvSpPr>
            <a:spLocks/>
          </p:cNvSpPr>
          <p:nvPr/>
        </p:nvSpPr>
        <p:spPr bwMode="auto">
          <a:xfrm>
            <a:off x="889000" y="1376363"/>
            <a:ext cx="134874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endParaRPr lang="en-US" altLang="en-US" dirty="0">
              <a:solidFill>
                <a:srgbClr val="7CA19B"/>
              </a:solidFill>
            </a:endParaRPr>
          </a:p>
        </p:txBody>
      </p:sp>
      <p:sp>
        <p:nvSpPr>
          <p:cNvPr id="8195"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Let’s define adoption</a:t>
            </a:r>
            <a:endParaRPr lang="en-US" altLang="en-US" dirty="0">
              <a:solidFill>
                <a:srgbClr val="8EB1AB"/>
              </a:solidFill>
            </a:endParaRPr>
          </a:p>
        </p:txBody>
      </p:sp>
      <p:sp>
        <p:nvSpPr>
          <p:cNvPr id="8198" name="TextBox 9"/>
          <p:cNvSpPr txBox="1">
            <a:spLocks noChangeArrowheads="1"/>
          </p:cNvSpPr>
          <p:nvPr/>
        </p:nvSpPr>
        <p:spPr bwMode="auto">
          <a:xfrm>
            <a:off x="431800" y="6399404"/>
            <a:ext cx="4186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eaLnBrk="1"/>
            <a:r>
              <a:rPr lang="en-GB" altLang="en-US" b="1" dirty="0">
                <a:latin typeface="Arial" panose="020B0604020202020204" pitchFamily="34" charset="0"/>
              </a:rPr>
              <a:t>A potential customer </a:t>
            </a:r>
            <a:r>
              <a:rPr lang="en-GB" altLang="en-US" dirty="0">
                <a:latin typeface="Arial" panose="020B0604020202020204" pitchFamily="34" charset="0"/>
              </a:rPr>
              <a:t>….</a:t>
            </a:r>
          </a:p>
        </p:txBody>
      </p:sp>
      <p:sp>
        <p:nvSpPr>
          <p:cNvPr id="8" name="TextBox 7"/>
          <p:cNvSpPr txBox="1"/>
          <p:nvPr/>
        </p:nvSpPr>
        <p:spPr>
          <a:xfrm>
            <a:off x="3822769" y="6399404"/>
            <a:ext cx="4183141" cy="830997"/>
          </a:xfrm>
          <a:prstGeom prst="rect">
            <a:avLst/>
          </a:prstGeom>
          <a:noFill/>
        </p:spPr>
        <p:txBody>
          <a:bodyPr wrap="square">
            <a:spAutoFit/>
          </a:bodyPr>
          <a:lstStyle/>
          <a:p>
            <a:pPr algn="ctr" eaLnBrk="1">
              <a:defRPr/>
            </a:pPr>
            <a:r>
              <a:rPr lang="en-GB" b="1" dirty="0">
                <a:latin typeface="+mn-lt"/>
              </a:rPr>
              <a:t>Discovers</a:t>
            </a:r>
            <a:r>
              <a:rPr lang="en-GB" dirty="0">
                <a:latin typeface="+mn-lt"/>
              </a:rPr>
              <a:t> the service through </a:t>
            </a:r>
            <a:r>
              <a:rPr lang="en-GB" dirty="0" smtClean="0">
                <a:latin typeface="+mn-lt"/>
              </a:rPr>
              <a:t>marketing…</a:t>
            </a:r>
            <a:endParaRPr lang="en-GB" dirty="0">
              <a:latin typeface="+mn-lt"/>
            </a:endParaRPr>
          </a:p>
        </p:txBody>
      </p:sp>
      <p:sp>
        <p:nvSpPr>
          <p:cNvPr id="14" name="TextBox 13"/>
          <p:cNvSpPr txBox="1"/>
          <p:nvPr/>
        </p:nvSpPr>
        <p:spPr>
          <a:xfrm>
            <a:off x="7515442" y="6399404"/>
            <a:ext cx="4131434" cy="830997"/>
          </a:xfrm>
          <a:prstGeom prst="rect">
            <a:avLst/>
          </a:prstGeom>
          <a:noFill/>
        </p:spPr>
        <p:txBody>
          <a:bodyPr wrap="square">
            <a:spAutoFit/>
          </a:bodyPr>
          <a:lstStyle/>
          <a:p>
            <a:pPr algn="ctr" eaLnBrk="1">
              <a:defRPr/>
            </a:pPr>
            <a:r>
              <a:rPr lang="en-GB" b="1" dirty="0">
                <a:latin typeface="+mn-lt"/>
              </a:rPr>
              <a:t>Registers</a:t>
            </a:r>
            <a:r>
              <a:rPr lang="en-GB" dirty="0">
                <a:latin typeface="+mn-lt"/>
              </a:rPr>
              <a:t>/ </a:t>
            </a:r>
            <a:r>
              <a:rPr lang="en-GB" b="1" dirty="0" smtClean="0">
                <a:latin typeface="+mn-lt"/>
              </a:rPr>
              <a:t>subscribes</a:t>
            </a:r>
            <a:r>
              <a:rPr lang="en-GB" dirty="0">
                <a:latin typeface="+mn-lt"/>
              </a:rPr>
              <a:t>/ </a:t>
            </a:r>
          </a:p>
          <a:p>
            <a:pPr algn="ctr" eaLnBrk="1">
              <a:defRPr/>
            </a:pPr>
            <a:r>
              <a:rPr lang="en-GB" b="1" dirty="0">
                <a:latin typeface="+mn-lt"/>
              </a:rPr>
              <a:t>trials</a:t>
            </a:r>
            <a:r>
              <a:rPr lang="en-GB" dirty="0">
                <a:latin typeface="+mn-lt"/>
              </a:rPr>
              <a:t> the </a:t>
            </a:r>
            <a:r>
              <a:rPr lang="en-GB" dirty="0" smtClean="0">
                <a:latin typeface="+mn-lt"/>
              </a:rPr>
              <a:t>service…</a:t>
            </a:r>
            <a:endParaRPr lang="en-GB" dirty="0">
              <a:latin typeface="+mn-lt"/>
            </a:endParaRPr>
          </a:p>
        </p:txBody>
      </p:sp>
      <p:sp>
        <p:nvSpPr>
          <p:cNvPr id="16" name="TextBox 15"/>
          <p:cNvSpPr txBox="1"/>
          <p:nvPr/>
        </p:nvSpPr>
        <p:spPr>
          <a:xfrm>
            <a:off x="11252200" y="6399404"/>
            <a:ext cx="3853976" cy="1200329"/>
          </a:xfrm>
          <a:prstGeom prst="rect">
            <a:avLst/>
          </a:prstGeom>
          <a:noFill/>
        </p:spPr>
        <p:txBody>
          <a:bodyPr wrap="square">
            <a:spAutoFit/>
          </a:bodyPr>
          <a:lstStyle/>
          <a:p>
            <a:pPr algn="ctr" eaLnBrk="1">
              <a:defRPr/>
            </a:pPr>
            <a:r>
              <a:rPr lang="en-GB" b="1" dirty="0">
                <a:latin typeface="+mn-lt"/>
              </a:rPr>
              <a:t>Trusts</a:t>
            </a:r>
            <a:r>
              <a:rPr lang="en-GB" dirty="0">
                <a:latin typeface="+mn-lt"/>
              </a:rPr>
              <a:t> and </a:t>
            </a:r>
            <a:r>
              <a:rPr lang="en-GB" b="1" dirty="0">
                <a:latin typeface="+mn-lt"/>
              </a:rPr>
              <a:t>uses</a:t>
            </a:r>
            <a:r>
              <a:rPr lang="en-GB" dirty="0">
                <a:latin typeface="+mn-lt"/>
              </a:rPr>
              <a:t> as a regular source of agricultural information</a:t>
            </a:r>
          </a:p>
        </p:txBody>
      </p:sp>
      <p:graphicFrame>
        <p:nvGraphicFramePr>
          <p:cNvPr id="12" name="Diagram 11"/>
          <p:cNvGraphicFramePr/>
          <p:nvPr>
            <p:extLst>
              <p:ext uri="{D42A27DB-BD31-4B8C-83A1-F6EECF244321}">
                <p14:modId xmlns:p14="http://schemas.microsoft.com/office/powerpoint/2010/main" val="4228655093"/>
              </p:ext>
            </p:extLst>
          </p:nvPr>
        </p:nvGraphicFramePr>
        <p:xfrm>
          <a:off x="431800" y="4622896"/>
          <a:ext cx="15392400" cy="1616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9099" y="2667000"/>
            <a:ext cx="1812901" cy="1955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p14="http://schemas.microsoft.com/office/powerpoint/2010/main" val="201191683"/>
              </p:ext>
            </p:extLst>
          </p:nvPr>
        </p:nvGraphicFramePr>
        <p:xfrm>
          <a:off x="1041400" y="1752600"/>
          <a:ext cx="13868400" cy="4982767"/>
        </p:xfrm>
        <a:graphic>
          <a:graphicData uri="http://schemas.openxmlformats.org/drawingml/2006/chart">
            <c:chart xmlns:c="http://schemas.openxmlformats.org/drawingml/2006/chart" xmlns:r="http://schemas.openxmlformats.org/officeDocument/2006/relationships" r:id="rId3"/>
          </a:graphicData>
        </a:graphic>
      </p:graphicFrame>
      <p:sp>
        <p:nvSpPr>
          <p:cNvPr id="14338" name="AutoShape 4"/>
          <p:cNvSpPr>
            <a:spLocks/>
          </p:cNvSpPr>
          <p:nvPr/>
        </p:nvSpPr>
        <p:spPr bwMode="auto">
          <a:xfrm>
            <a:off x="889000" y="1376363"/>
            <a:ext cx="134874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smtClean="0">
                <a:solidFill>
                  <a:srgbClr val="7CA19B"/>
                </a:solidFill>
                <a:latin typeface="Arial" panose="020B0604020202020204" pitchFamily="34" charset="0"/>
                <a:cs typeface="Arial" panose="020B0604020202020204" pitchFamily="34" charset="0"/>
              </a:rPr>
              <a:t>The majority of these markets are still untapped </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14339"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Reaching scale </a:t>
            </a:r>
            <a:endParaRPr lang="en-US" altLang="en-US" dirty="0">
              <a:solidFill>
                <a:srgbClr val="8EB1AB"/>
              </a:solidFill>
            </a:endParaRPr>
          </a:p>
        </p:txBody>
      </p:sp>
      <p:sp>
        <p:nvSpPr>
          <p:cNvPr id="6" name="TextBox 5"/>
          <p:cNvSpPr txBox="1"/>
          <p:nvPr/>
        </p:nvSpPr>
        <p:spPr>
          <a:xfrm>
            <a:off x="8123072" y="2997711"/>
            <a:ext cx="6324600" cy="830997"/>
          </a:xfrm>
          <a:prstGeom prst="rect">
            <a:avLst/>
          </a:prstGeom>
          <a:noFill/>
        </p:spPr>
        <p:txBody>
          <a:bodyPr>
            <a:spAutoFit/>
          </a:bodyPr>
          <a:lstStyle/>
          <a:p>
            <a:pPr algn="ctr">
              <a:defRPr/>
            </a:pPr>
            <a:r>
              <a:rPr lang="en-GB" dirty="0">
                <a:solidFill>
                  <a:schemeClr val="accent5"/>
                </a:solidFill>
                <a:latin typeface="Arial" panose="020B0604020202020204" pitchFamily="34" charset="0"/>
                <a:cs typeface="Arial" panose="020B0604020202020204" pitchFamily="34" charset="0"/>
              </a:rPr>
              <a:t>~ 2</a:t>
            </a:r>
            <a:r>
              <a:rPr lang="en-GB" dirty="0" smtClean="0">
                <a:solidFill>
                  <a:schemeClr val="accent5"/>
                </a:solidFill>
                <a:latin typeface="Arial" panose="020B0604020202020204" pitchFamily="34" charset="0"/>
                <a:cs typeface="Arial" panose="020B0604020202020204" pitchFamily="34" charset="0"/>
              </a:rPr>
              <a:t>% </a:t>
            </a:r>
            <a:r>
              <a:rPr lang="en-GB" dirty="0">
                <a:solidFill>
                  <a:schemeClr val="accent5"/>
                </a:solidFill>
                <a:latin typeface="Arial" panose="020B0604020202020204" pitchFamily="34" charset="0"/>
                <a:cs typeface="Arial" panose="020B0604020202020204" pitchFamily="34" charset="0"/>
              </a:rPr>
              <a:t>of addressable </a:t>
            </a:r>
            <a:r>
              <a:rPr lang="en-GB" dirty="0" smtClean="0">
                <a:solidFill>
                  <a:schemeClr val="accent5"/>
                </a:solidFill>
                <a:latin typeface="Arial" panose="020B0604020202020204" pitchFamily="34" charset="0"/>
                <a:cs typeface="Arial" panose="020B0604020202020204" pitchFamily="34" charset="0"/>
              </a:rPr>
              <a:t>market are the </a:t>
            </a:r>
          </a:p>
          <a:p>
            <a:pPr algn="ctr">
              <a:defRPr/>
            </a:pPr>
            <a:r>
              <a:rPr lang="en-GB" b="1" dirty="0" smtClean="0">
                <a:solidFill>
                  <a:schemeClr val="accent5"/>
                </a:solidFill>
                <a:latin typeface="Arial" panose="020B0604020202020204" pitchFamily="34" charset="0"/>
                <a:cs typeface="Arial" panose="020B0604020202020204" pitchFamily="34" charset="0"/>
              </a:rPr>
              <a:t>user base </a:t>
            </a:r>
            <a:r>
              <a:rPr lang="en-GB" dirty="0" smtClean="0">
                <a:solidFill>
                  <a:schemeClr val="accent5"/>
                </a:solidFill>
                <a:latin typeface="Arial" panose="020B0604020202020204" pitchFamily="34" charset="0"/>
                <a:cs typeface="Arial" panose="020B0604020202020204" pitchFamily="34" charset="0"/>
              </a:rPr>
              <a:t>for these services</a:t>
            </a:r>
            <a:endParaRPr lang="en-GB" dirty="0">
              <a:solidFill>
                <a:schemeClr val="accent5"/>
              </a:solidFill>
              <a:latin typeface="Arial" panose="020B0604020202020204" pitchFamily="34" charset="0"/>
              <a:cs typeface="Arial" panose="020B0604020202020204" pitchFamily="34" charset="0"/>
            </a:endParaRPr>
          </a:p>
        </p:txBody>
      </p:sp>
      <p:sp>
        <p:nvSpPr>
          <p:cNvPr id="4" name="Rectangle 3"/>
          <p:cNvSpPr/>
          <p:nvPr/>
        </p:nvSpPr>
        <p:spPr>
          <a:xfrm>
            <a:off x="431800" y="2997712"/>
            <a:ext cx="8128000" cy="830997"/>
          </a:xfrm>
          <a:prstGeom prst="rect">
            <a:avLst/>
          </a:prstGeom>
        </p:spPr>
        <p:txBody>
          <a:bodyPr>
            <a:spAutoFit/>
          </a:bodyPr>
          <a:lstStyle/>
          <a:p>
            <a:pPr algn="ctr">
              <a:defRPr/>
            </a:pPr>
            <a:r>
              <a:rPr lang="en-GB" dirty="0">
                <a:solidFill>
                  <a:schemeClr val="accent6"/>
                </a:solidFill>
                <a:latin typeface="Arial" panose="020B0604020202020204" pitchFamily="34" charset="0"/>
                <a:cs typeface="Arial" panose="020B0604020202020204" pitchFamily="34" charset="0"/>
              </a:rPr>
              <a:t>~ </a:t>
            </a:r>
            <a:r>
              <a:rPr lang="en-GB" dirty="0" smtClean="0">
                <a:solidFill>
                  <a:schemeClr val="accent6"/>
                </a:solidFill>
                <a:latin typeface="Arial" panose="020B0604020202020204" pitchFamily="34" charset="0"/>
                <a:cs typeface="Arial" panose="020B0604020202020204" pitchFamily="34" charset="0"/>
              </a:rPr>
              <a:t>98% </a:t>
            </a:r>
            <a:r>
              <a:rPr lang="en-GB" dirty="0">
                <a:solidFill>
                  <a:schemeClr val="accent6"/>
                </a:solidFill>
                <a:latin typeface="Arial" panose="020B0604020202020204" pitchFamily="34" charset="0"/>
                <a:cs typeface="Arial" panose="020B0604020202020204" pitchFamily="34" charset="0"/>
              </a:rPr>
              <a:t>of </a:t>
            </a:r>
            <a:r>
              <a:rPr lang="en-GB" b="1" dirty="0">
                <a:solidFill>
                  <a:schemeClr val="accent6"/>
                </a:solidFill>
                <a:latin typeface="Arial" panose="020B0604020202020204" pitchFamily="34" charset="0"/>
                <a:cs typeface="Arial" panose="020B0604020202020204" pitchFamily="34" charset="0"/>
              </a:rPr>
              <a:t>addressable market</a:t>
            </a:r>
          </a:p>
          <a:p>
            <a:pPr algn="ctr">
              <a:defRPr/>
            </a:pPr>
            <a:r>
              <a:rPr lang="en-GB" dirty="0">
                <a:solidFill>
                  <a:schemeClr val="accent6"/>
                </a:solidFill>
                <a:latin typeface="Arial" panose="020B0604020202020204" pitchFamily="34" charset="0"/>
                <a:cs typeface="Arial" panose="020B0604020202020204" pitchFamily="34" charset="0"/>
              </a:rPr>
              <a:t>have not tried the </a:t>
            </a:r>
            <a:r>
              <a:rPr lang="en-GB" dirty="0" smtClean="0">
                <a:solidFill>
                  <a:schemeClr val="accent6"/>
                </a:solidFill>
                <a:latin typeface="Arial" panose="020B0604020202020204" pitchFamily="34" charset="0"/>
                <a:cs typeface="Arial" panose="020B0604020202020204" pitchFamily="34" charset="0"/>
              </a:rPr>
              <a:t>services* </a:t>
            </a:r>
            <a:endParaRPr lang="en-GB" dirty="0">
              <a:solidFill>
                <a:schemeClr val="accent6"/>
              </a:solidFill>
              <a:latin typeface="Arial" panose="020B0604020202020204" pitchFamily="34" charset="0"/>
              <a:cs typeface="Arial" panose="020B0604020202020204" pitchFamily="34" charset="0"/>
            </a:endParaRPr>
          </a:p>
        </p:txBody>
      </p:sp>
      <p:sp>
        <p:nvSpPr>
          <p:cNvPr id="5" name="TextBox 4"/>
          <p:cNvSpPr txBox="1"/>
          <p:nvPr/>
        </p:nvSpPr>
        <p:spPr>
          <a:xfrm>
            <a:off x="127000" y="8686800"/>
            <a:ext cx="11328742" cy="369332"/>
          </a:xfrm>
          <a:prstGeom prst="rect">
            <a:avLst/>
          </a:prstGeom>
          <a:noFill/>
        </p:spPr>
        <p:txBody>
          <a:bodyPr wrap="none" rtlCol="0">
            <a:spAutoFit/>
          </a:bodyPr>
          <a:lstStyle/>
          <a:p>
            <a:r>
              <a:rPr lang="en-GB" sz="1800" dirty="0" smtClean="0">
                <a:solidFill>
                  <a:schemeClr val="accent5"/>
                </a:solidFill>
                <a:latin typeface="Arial" panose="020B0604020202020204" pitchFamily="34" charset="0"/>
                <a:cs typeface="Arial" panose="020B0604020202020204" pitchFamily="34" charset="0"/>
              </a:rPr>
              <a:t>*</a:t>
            </a:r>
            <a:r>
              <a:rPr lang="en-GB" sz="1800" dirty="0">
                <a:solidFill>
                  <a:schemeClr val="accent5"/>
                </a:solidFill>
                <a:latin typeface="Arial" panose="020B0604020202020204" pitchFamily="34" charset="0"/>
                <a:cs typeface="Arial" panose="020B0604020202020204" pitchFamily="34" charset="0"/>
              </a:rPr>
              <a:t>(range: 0.1 - 4.7% reach into addressable </a:t>
            </a:r>
            <a:r>
              <a:rPr lang="en-GB" sz="1800" dirty="0" smtClean="0">
                <a:solidFill>
                  <a:schemeClr val="accent5"/>
                </a:solidFill>
                <a:latin typeface="Arial" panose="020B0604020202020204" pitchFamily="34" charset="0"/>
                <a:cs typeface="Arial" panose="020B0604020202020204" pitchFamily="34" charset="0"/>
              </a:rPr>
              <a:t>market based on number of smallholder farmers,  local </a:t>
            </a:r>
            <a:r>
              <a:rPr lang="en-GB" sz="1800" dirty="0" err="1" smtClean="0">
                <a:solidFill>
                  <a:schemeClr val="accent5"/>
                </a:solidFill>
                <a:latin typeface="Arial" panose="020B0604020202020204" pitchFamily="34" charset="0"/>
                <a:cs typeface="Arial" panose="020B0604020202020204" pitchFamily="34" charset="0"/>
              </a:rPr>
              <a:t>teledensity</a:t>
            </a:r>
            <a:r>
              <a:rPr lang="en-GB" sz="1800" dirty="0" smtClean="0">
                <a:solidFill>
                  <a:schemeClr val="accent5"/>
                </a:solidFill>
                <a:latin typeface="Arial" panose="020B0604020202020204" pitchFamily="34" charset="0"/>
                <a:cs typeface="Arial" panose="020B0604020202020204" pitchFamily="34" charset="0"/>
              </a:rPr>
              <a:t>)</a:t>
            </a:r>
            <a:endParaRPr lang="en-GB" sz="1800" dirty="0">
              <a:solidFill>
                <a:schemeClr val="accent5"/>
              </a:solidFill>
              <a:latin typeface="Arial" panose="020B0604020202020204" pitchFamily="34" charset="0"/>
              <a:cs typeface="Arial" panose="020B0604020202020204" pitchFamily="34" charset="0"/>
            </a:endParaRPr>
          </a:p>
        </p:txBody>
      </p:sp>
      <p:graphicFrame>
        <p:nvGraphicFramePr>
          <p:cNvPr id="13" name="Diagram 12"/>
          <p:cNvGraphicFramePr/>
          <p:nvPr>
            <p:extLst>
              <p:ext uri="{D42A27DB-BD31-4B8C-83A1-F6EECF244321}">
                <p14:modId xmlns:p14="http://schemas.microsoft.com/office/powerpoint/2010/main" val="1874376083"/>
              </p:ext>
            </p:extLst>
          </p:nvPr>
        </p:nvGraphicFramePr>
        <p:xfrm>
          <a:off x="1422400" y="5926719"/>
          <a:ext cx="13851890" cy="3243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755751114"/>
              </p:ext>
            </p:extLst>
          </p:nvPr>
        </p:nvGraphicFramePr>
        <p:xfrm>
          <a:off x="7899400" y="2514600"/>
          <a:ext cx="6934200" cy="4419599"/>
        </p:xfrm>
        <a:graphic>
          <a:graphicData uri="http://schemas.openxmlformats.org/drawingml/2006/chart">
            <c:chart xmlns:c="http://schemas.openxmlformats.org/drawingml/2006/chart" xmlns:r="http://schemas.openxmlformats.org/officeDocument/2006/relationships" r:id="rId3"/>
          </a:graphicData>
        </a:graphic>
      </p:graphicFrame>
      <p:sp>
        <p:nvSpPr>
          <p:cNvPr id="15362" name="AutoShape 4"/>
          <p:cNvSpPr>
            <a:spLocks/>
          </p:cNvSpPr>
          <p:nvPr/>
        </p:nvSpPr>
        <p:spPr bwMode="auto">
          <a:xfrm>
            <a:off x="889000" y="1376363"/>
            <a:ext cx="146304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smtClean="0">
                <a:solidFill>
                  <a:srgbClr val="7CA19B"/>
                </a:solidFill>
                <a:latin typeface="Arial" panose="020B0604020202020204" pitchFamily="34" charset="0"/>
                <a:cs typeface="Arial" panose="020B0604020202020204" pitchFamily="34" charset="0"/>
                <a:sym typeface="Arial" panose="020B0604020202020204" pitchFamily="34" charset="0"/>
              </a:rPr>
              <a:t>Are users adopting the service?</a:t>
            </a:r>
            <a:endParaRPr lang="en-US" altLang="en-US" dirty="0">
              <a:solidFill>
                <a:srgbClr val="7CA19B"/>
              </a:solidFill>
            </a:endParaRPr>
          </a:p>
        </p:txBody>
      </p:sp>
      <p:sp>
        <p:nvSpPr>
          <p:cNvPr id="15363"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User base quality</a:t>
            </a:r>
            <a:endParaRPr lang="en-US" altLang="en-US" dirty="0">
              <a:solidFill>
                <a:srgbClr val="8EB1AB"/>
              </a:solidFill>
            </a:endParaRPr>
          </a:p>
        </p:txBody>
      </p:sp>
      <p:graphicFrame>
        <p:nvGraphicFramePr>
          <p:cNvPr id="2" name="Diagram 1"/>
          <p:cNvGraphicFramePr/>
          <p:nvPr>
            <p:extLst>
              <p:ext uri="{D42A27DB-BD31-4B8C-83A1-F6EECF244321}">
                <p14:modId xmlns:p14="http://schemas.microsoft.com/office/powerpoint/2010/main" val="2759438849"/>
              </p:ext>
            </p:extLst>
          </p:nvPr>
        </p:nvGraphicFramePr>
        <p:xfrm>
          <a:off x="1422400" y="5926719"/>
          <a:ext cx="13851890" cy="3243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8356600" y="3352800"/>
            <a:ext cx="2667000" cy="830997"/>
          </a:xfrm>
          <a:prstGeom prst="rect">
            <a:avLst/>
          </a:prstGeom>
        </p:spPr>
        <p:txBody>
          <a:bodyPr wrap="square">
            <a:spAutoFit/>
          </a:bodyPr>
          <a:lstStyle/>
          <a:p>
            <a:pPr algn="ctr">
              <a:defRPr/>
            </a:pPr>
            <a:r>
              <a:rPr lang="en-GB" dirty="0">
                <a:solidFill>
                  <a:schemeClr val="accent6"/>
                </a:solidFill>
                <a:latin typeface="Arial" panose="020B0604020202020204" pitchFamily="34" charset="0"/>
                <a:cs typeface="Arial" panose="020B0604020202020204" pitchFamily="34" charset="0"/>
              </a:rPr>
              <a:t>~ </a:t>
            </a:r>
            <a:r>
              <a:rPr lang="en-GB" dirty="0" smtClean="0">
                <a:solidFill>
                  <a:schemeClr val="accent6"/>
                </a:solidFill>
                <a:latin typeface="Arial" panose="020B0604020202020204" pitchFamily="34" charset="0"/>
                <a:cs typeface="Arial" panose="020B0604020202020204" pitchFamily="34" charset="0"/>
              </a:rPr>
              <a:t>79% </a:t>
            </a:r>
            <a:r>
              <a:rPr lang="en-GB" dirty="0">
                <a:solidFill>
                  <a:schemeClr val="accent6"/>
                </a:solidFill>
                <a:latin typeface="Arial" panose="020B0604020202020204" pitchFamily="34" charset="0"/>
                <a:cs typeface="Arial" panose="020B0604020202020204" pitchFamily="34" charset="0"/>
              </a:rPr>
              <a:t>of the user </a:t>
            </a:r>
            <a:r>
              <a:rPr lang="en-GB" dirty="0" smtClean="0">
                <a:solidFill>
                  <a:schemeClr val="accent6"/>
                </a:solidFill>
                <a:latin typeface="Arial" panose="020B0604020202020204" pitchFamily="34" charset="0"/>
                <a:cs typeface="Arial" panose="020B0604020202020204" pitchFamily="34" charset="0"/>
              </a:rPr>
              <a:t>base*</a:t>
            </a:r>
            <a:endParaRPr lang="en-GB" dirty="0">
              <a:solidFill>
                <a:schemeClr val="accent6"/>
              </a:solidFill>
              <a:latin typeface="Arial" panose="020B0604020202020204" pitchFamily="34" charset="0"/>
              <a:cs typeface="Arial" panose="020B0604020202020204" pitchFamily="34" charset="0"/>
            </a:endParaRPr>
          </a:p>
        </p:txBody>
      </p:sp>
      <p:sp>
        <p:nvSpPr>
          <p:cNvPr id="5" name="Rectangle 4"/>
          <p:cNvSpPr/>
          <p:nvPr/>
        </p:nvSpPr>
        <p:spPr>
          <a:xfrm>
            <a:off x="292584" y="8458200"/>
            <a:ext cx="12725400" cy="923330"/>
          </a:xfrm>
          <a:prstGeom prst="rect">
            <a:avLst/>
          </a:prstGeom>
        </p:spPr>
        <p:txBody>
          <a:bodyPr wrap="square">
            <a:spAutoFit/>
          </a:bodyPr>
          <a:lstStyle/>
          <a:p>
            <a:pPr marL="0" indent="0">
              <a:defRPr/>
            </a:pPr>
            <a:r>
              <a:rPr lang="en-GB" sz="1800" dirty="0" smtClean="0">
                <a:solidFill>
                  <a:schemeClr val="accent5"/>
                </a:solidFill>
                <a:latin typeface="+mn-lt"/>
                <a:cs typeface="Arial" panose="020B0604020202020204" pitchFamily="34" charset="0"/>
              </a:rPr>
              <a:t>* (</a:t>
            </a:r>
            <a:r>
              <a:rPr lang="en-GB" sz="1800" dirty="0">
                <a:solidFill>
                  <a:schemeClr val="accent5"/>
                </a:solidFill>
                <a:latin typeface="+mn-lt"/>
                <a:cs typeface="Arial" panose="020B0604020202020204" pitchFamily="34" charset="0"/>
              </a:rPr>
              <a:t>range: </a:t>
            </a:r>
            <a:r>
              <a:rPr lang="en-GB" sz="1800" dirty="0" smtClean="0">
                <a:solidFill>
                  <a:schemeClr val="accent5"/>
                </a:solidFill>
                <a:latin typeface="+mn-lt"/>
                <a:cs typeface="Arial" panose="020B0604020202020204" pitchFamily="34" charset="0"/>
              </a:rPr>
              <a:t>19 – 81% </a:t>
            </a:r>
            <a:r>
              <a:rPr lang="en-GB" sz="1800" dirty="0">
                <a:solidFill>
                  <a:schemeClr val="accent5"/>
                </a:solidFill>
                <a:latin typeface="+mn-lt"/>
                <a:cs typeface="Arial" panose="020B0604020202020204" pitchFamily="34" charset="0"/>
              </a:rPr>
              <a:t>of the user base have registered, subscribed or trialled the service</a:t>
            </a:r>
            <a:r>
              <a:rPr lang="en-GB" sz="1800" dirty="0" smtClean="0">
                <a:solidFill>
                  <a:schemeClr val="accent5"/>
                </a:solidFill>
                <a:latin typeface="+mn-lt"/>
                <a:cs typeface="Arial" panose="020B0604020202020204" pitchFamily="34" charset="0"/>
              </a:rPr>
              <a:t>)</a:t>
            </a:r>
          </a:p>
          <a:p>
            <a:pPr marL="0" indent="0">
              <a:defRPr/>
            </a:pPr>
            <a:r>
              <a:rPr lang="en-GB" sz="1800" dirty="0" smtClean="0">
                <a:solidFill>
                  <a:schemeClr val="accent5"/>
                </a:solidFill>
                <a:latin typeface="+mn-lt"/>
              </a:rPr>
              <a:t>** (</a:t>
            </a:r>
            <a:r>
              <a:rPr lang="en-GB" sz="1800" dirty="0">
                <a:solidFill>
                  <a:schemeClr val="accent5"/>
                </a:solidFill>
                <a:latin typeface="+mn-lt"/>
              </a:rPr>
              <a:t>range: </a:t>
            </a:r>
            <a:r>
              <a:rPr lang="en-GB" sz="1800" dirty="0" smtClean="0">
                <a:solidFill>
                  <a:schemeClr val="accent5"/>
                </a:solidFill>
                <a:latin typeface="+mn-lt"/>
              </a:rPr>
              <a:t>19 – 81% </a:t>
            </a:r>
            <a:r>
              <a:rPr lang="en-GB" sz="1800" dirty="0">
                <a:solidFill>
                  <a:schemeClr val="accent5"/>
                </a:solidFill>
                <a:latin typeface="+mn-lt"/>
              </a:rPr>
              <a:t>of the user base have used a service multiple times</a:t>
            </a:r>
            <a:r>
              <a:rPr lang="en-GB" sz="1800" dirty="0" smtClean="0">
                <a:solidFill>
                  <a:schemeClr val="accent5"/>
                </a:solidFill>
                <a:latin typeface="+mn-lt"/>
              </a:rPr>
              <a:t>)</a:t>
            </a:r>
            <a:endParaRPr lang="en-GB" sz="1800" dirty="0" smtClean="0">
              <a:solidFill>
                <a:schemeClr val="accent5"/>
              </a:solidFill>
              <a:latin typeface="+mn-lt"/>
              <a:cs typeface="Arial" panose="020B0604020202020204" pitchFamily="34" charset="0"/>
            </a:endParaRPr>
          </a:p>
          <a:p>
            <a:pPr marL="342900" indent="-342900">
              <a:buFont typeface="Arial" panose="020B0604020202020204" pitchFamily="34" charset="0"/>
              <a:buChar char="•"/>
              <a:defRPr/>
            </a:pPr>
            <a:endParaRPr lang="en-GB" sz="1800" dirty="0">
              <a:solidFill>
                <a:schemeClr val="accent5"/>
              </a:solidFill>
              <a:latin typeface="+mn-lt"/>
              <a:cs typeface="Arial" panose="020B0604020202020204" pitchFamily="34" charset="0"/>
            </a:endParaRPr>
          </a:p>
        </p:txBody>
      </p:sp>
      <p:sp>
        <p:nvSpPr>
          <p:cNvPr id="7" name="Rectangle 6"/>
          <p:cNvSpPr/>
          <p:nvPr/>
        </p:nvSpPr>
        <p:spPr>
          <a:xfrm>
            <a:off x="11709229" y="5801290"/>
            <a:ext cx="2590972" cy="830997"/>
          </a:xfrm>
          <a:prstGeom prst="rect">
            <a:avLst/>
          </a:prstGeom>
        </p:spPr>
        <p:txBody>
          <a:bodyPr wrap="square">
            <a:spAutoFit/>
          </a:bodyPr>
          <a:lstStyle/>
          <a:p>
            <a:pPr algn="ctr">
              <a:defRPr/>
            </a:pPr>
            <a:r>
              <a:rPr lang="en-GB" dirty="0">
                <a:solidFill>
                  <a:schemeClr val="accent6"/>
                </a:solidFill>
                <a:latin typeface="Arial" panose="020B0604020202020204" pitchFamily="34" charset="0"/>
                <a:cs typeface="Arial" panose="020B0604020202020204" pitchFamily="34" charset="0"/>
              </a:rPr>
              <a:t>~ </a:t>
            </a:r>
            <a:r>
              <a:rPr lang="en-GB" dirty="0" smtClean="0">
                <a:solidFill>
                  <a:schemeClr val="accent6"/>
                </a:solidFill>
                <a:latin typeface="Arial" panose="020B0604020202020204" pitchFamily="34" charset="0"/>
                <a:cs typeface="Arial" panose="020B0604020202020204" pitchFamily="34" charset="0"/>
              </a:rPr>
              <a:t>21% </a:t>
            </a:r>
            <a:r>
              <a:rPr lang="en-GB" dirty="0">
                <a:solidFill>
                  <a:schemeClr val="accent6"/>
                </a:solidFill>
                <a:latin typeface="Arial" panose="020B0604020202020204" pitchFamily="34" charset="0"/>
                <a:cs typeface="Arial" panose="020B0604020202020204" pitchFamily="34" charset="0"/>
              </a:rPr>
              <a:t>of the user </a:t>
            </a:r>
            <a:r>
              <a:rPr lang="en-GB" dirty="0" smtClean="0">
                <a:solidFill>
                  <a:schemeClr val="accent6"/>
                </a:solidFill>
                <a:latin typeface="Arial" panose="020B0604020202020204" pitchFamily="34" charset="0"/>
                <a:cs typeface="Arial" panose="020B0604020202020204" pitchFamily="34" charset="0"/>
              </a:rPr>
              <a:t>base**</a:t>
            </a:r>
            <a:endParaRPr lang="en-GB" dirty="0">
              <a:solidFill>
                <a:schemeClr val="accent6"/>
              </a:solidFill>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4"/>
          <p:cNvSpPr>
            <a:spLocks/>
          </p:cNvSpPr>
          <p:nvPr/>
        </p:nvSpPr>
        <p:spPr bwMode="auto">
          <a:xfrm>
            <a:off x="889000" y="1376363"/>
            <a:ext cx="14325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smtClean="0">
                <a:solidFill>
                  <a:srgbClr val="7CA19B"/>
                </a:solidFill>
                <a:latin typeface="Arial" panose="020B0604020202020204" pitchFamily="34" charset="0"/>
                <a:cs typeface="Arial" panose="020B0604020202020204" pitchFamily="34" charset="0"/>
              </a:rPr>
              <a:t>using the tools of the trade</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36" name="TextBox 35"/>
          <p:cNvSpPr txBox="1"/>
          <p:nvPr/>
        </p:nvSpPr>
        <p:spPr>
          <a:xfrm>
            <a:off x="10920240" y="3505200"/>
            <a:ext cx="4294360" cy="2862322"/>
          </a:xfrm>
          <a:prstGeom prst="rect">
            <a:avLst/>
          </a:prstGeom>
          <a:noFill/>
        </p:spPr>
        <p:txBody>
          <a:bodyPr wrap="square">
            <a:spAutoFit/>
          </a:bodyPr>
          <a:lstStyle/>
          <a:p>
            <a:pPr eaLnBrk="1">
              <a:defRPr/>
            </a:pPr>
            <a:r>
              <a:rPr lang="en-GB" sz="3600" dirty="0" smtClean="0">
                <a:solidFill>
                  <a:schemeClr val="tx2"/>
                </a:solidFill>
                <a:latin typeface="+mn-lt"/>
              </a:rPr>
              <a:t>	</a:t>
            </a:r>
            <a:r>
              <a:rPr lang="en-GB" sz="3600" dirty="0" smtClean="0">
                <a:solidFill>
                  <a:schemeClr val="bg2"/>
                </a:solidFill>
                <a:latin typeface="+mn-lt"/>
              </a:rPr>
              <a:t>Marketing</a:t>
            </a:r>
          </a:p>
          <a:p>
            <a:pPr eaLnBrk="1">
              <a:defRPr/>
            </a:pPr>
            <a:endParaRPr lang="en-GB" sz="3600" dirty="0" smtClean="0">
              <a:latin typeface="+mn-lt"/>
            </a:endParaRPr>
          </a:p>
          <a:p>
            <a:pPr eaLnBrk="1">
              <a:lnSpc>
                <a:spcPct val="150000"/>
              </a:lnSpc>
              <a:defRPr/>
            </a:pPr>
            <a:r>
              <a:rPr lang="en-GB" dirty="0" smtClean="0">
                <a:latin typeface="+mn-lt"/>
              </a:rPr>
              <a:t>How </a:t>
            </a:r>
            <a:r>
              <a:rPr lang="en-GB" dirty="0">
                <a:latin typeface="+mn-lt"/>
              </a:rPr>
              <a:t>do you inform new users, and remind lapsed users, about the service</a:t>
            </a:r>
            <a:r>
              <a:rPr lang="en-GB" dirty="0" smtClean="0">
                <a:latin typeface="+mn-lt"/>
              </a:rPr>
              <a:t>?</a:t>
            </a:r>
            <a:endParaRPr lang="en-GB" dirty="0">
              <a:latin typeface="+mn-lt"/>
            </a:endParaRPr>
          </a:p>
        </p:txBody>
      </p:sp>
      <p:sp>
        <p:nvSpPr>
          <p:cNvPr id="37" name="TextBox 36"/>
          <p:cNvSpPr txBox="1"/>
          <p:nvPr/>
        </p:nvSpPr>
        <p:spPr>
          <a:xfrm>
            <a:off x="889000" y="3517880"/>
            <a:ext cx="4572000" cy="3416320"/>
          </a:xfrm>
          <a:prstGeom prst="rect">
            <a:avLst/>
          </a:prstGeom>
          <a:noFill/>
        </p:spPr>
        <p:txBody>
          <a:bodyPr wrap="square">
            <a:spAutoFit/>
          </a:bodyPr>
          <a:lstStyle/>
          <a:p>
            <a:pPr eaLnBrk="1">
              <a:defRPr/>
            </a:pPr>
            <a:r>
              <a:rPr lang="en-GB" sz="3600" dirty="0" smtClean="0">
                <a:solidFill>
                  <a:schemeClr val="tx2"/>
                </a:solidFill>
                <a:latin typeface="+mn-lt"/>
              </a:rPr>
              <a:t>	Value proposition</a:t>
            </a:r>
          </a:p>
          <a:p>
            <a:pPr eaLnBrk="1">
              <a:defRPr/>
            </a:pPr>
            <a:endParaRPr lang="en-GB" dirty="0" smtClean="0">
              <a:latin typeface="+mn-lt"/>
            </a:endParaRPr>
          </a:p>
          <a:p>
            <a:pPr eaLnBrk="1">
              <a:defRPr/>
            </a:pPr>
            <a:endParaRPr lang="en-GB" dirty="0">
              <a:latin typeface="+mn-lt"/>
            </a:endParaRPr>
          </a:p>
          <a:p>
            <a:pPr eaLnBrk="1">
              <a:lnSpc>
                <a:spcPct val="150000"/>
              </a:lnSpc>
              <a:defRPr/>
            </a:pPr>
            <a:r>
              <a:rPr lang="en-GB" dirty="0" smtClean="0">
                <a:latin typeface="+mn-lt"/>
              </a:rPr>
              <a:t>What </a:t>
            </a:r>
            <a:r>
              <a:rPr lang="en-GB" dirty="0">
                <a:latin typeface="+mn-lt"/>
              </a:rPr>
              <a:t>is the service offering?</a:t>
            </a:r>
          </a:p>
          <a:p>
            <a:pPr eaLnBrk="1">
              <a:lnSpc>
                <a:spcPct val="150000"/>
              </a:lnSpc>
              <a:defRPr/>
            </a:pPr>
            <a:r>
              <a:rPr lang="en-GB" dirty="0" smtClean="0">
                <a:latin typeface="+mn-lt"/>
              </a:rPr>
              <a:t>How </a:t>
            </a:r>
            <a:r>
              <a:rPr lang="en-GB" dirty="0">
                <a:latin typeface="+mn-lt"/>
              </a:rPr>
              <a:t>will the offering add value for </a:t>
            </a:r>
            <a:r>
              <a:rPr lang="en-GB" dirty="0" smtClean="0">
                <a:latin typeface="+mn-lt"/>
              </a:rPr>
              <a:t>users?</a:t>
            </a:r>
            <a:endParaRPr lang="en-GB" dirty="0">
              <a:latin typeface="+mn-lt"/>
            </a:endParaRPr>
          </a:p>
          <a:p>
            <a:pPr eaLnBrk="1">
              <a:defRPr/>
            </a:pPr>
            <a:endParaRPr lang="en-GB" dirty="0">
              <a:latin typeface="+mn-lt"/>
            </a:endParaRPr>
          </a:p>
        </p:txBody>
      </p:sp>
      <p:sp>
        <p:nvSpPr>
          <p:cNvPr id="38" name="TextBox 37"/>
          <p:cNvSpPr txBox="1"/>
          <p:nvPr/>
        </p:nvSpPr>
        <p:spPr>
          <a:xfrm>
            <a:off x="6146800" y="3505200"/>
            <a:ext cx="4338227" cy="2308324"/>
          </a:xfrm>
          <a:prstGeom prst="rect">
            <a:avLst/>
          </a:prstGeom>
          <a:noFill/>
        </p:spPr>
        <p:txBody>
          <a:bodyPr wrap="square">
            <a:spAutoFit/>
          </a:bodyPr>
          <a:lstStyle/>
          <a:p>
            <a:pPr eaLnBrk="1">
              <a:defRPr/>
            </a:pPr>
            <a:r>
              <a:rPr lang="en-GB" sz="3600" dirty="0" smtClean="0">
                <a:solidFill>
                  <a:schemeClr val="accent1"/>
                </a:solidFill>
                <a:latin typeface="+mn-lt"/>
              </a:rPr>
              <a:t>	Usability</a:t>
            </a:r>
          </a:p>
          <a:p>
            <a:pPr eaLnBrk="1">
              <a:lnSpc>
                <a:spcPct val="150000"/>
              </a:lnSpc>
              <a:defRPr/>
            </a:pPr>
            <a:endParaRPr lang="en-GB" dirty="0" smtClean="0">
              <a:latin typeface="+mn-lt"/>
            </a:endParaRPr>
          </a:p>
          <a:p>
            <a:pPr eaLnBrk="1">
              <a:lnSpc>
                <a:spcPct val="150000"/>
              </a:lnSpc>
              <a:defRPr/>
            </a:pPr>
            <a:r>
              <a:rPr lang="en-GB" dirty="0" smtClean="0">
                <a:latin typeface="+mn-lt"/>
              </a:rPr>
              <a:t>How </a:t>
            </a:r>
            <a:r>
              <a:rPr lang="en-GB" dirty="0">
                <a:latin typeface="+mn-lt"/>
              </a:rPr>
              <a:t>easy is it for the user to get to the offering?</a:t>
            </a:r>
          </a:p>
        </p:txBody>
      </p:sp>
      <p:sp>
        <p:nvSpPr>
          <p:cNvPr id="17"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Encouraging adoption and scale</a:t>
            </a:r>
            <a:endParaRPr lang="en-US" altLang="en-US" dirty="0">
              <a:solidFill>
                <a:srgbClr val="8EB1AB"/>
              </a:solidFill>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p:cNvSpPr>
          <p:nvPr/>
        </p:nvSpPr>
        <p:spPr bwMode="auto">
          <a:xfrm>
            <a:off x="660400" y="577226"/>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Understanding user needs</a:t>
            </a:r>
            <a:endParaRPr lang="en-US" altLang="en-US" dirty="0">
              <a:solidFill>
                <a:srgbClr val="8EB1AB"/>
              </a:solidFill>
            </a:endParaRPr>
          </a:p>
        </p:txBody>
      </p:sp>
      <p:grpSp>
        <p:nvGrpSpPr>
          <p:cNvPr id="2" name="Group 1"/>
          <p:cNvGrpSpPr/>
          <p:nvPr/>
        </p:nvGrpSpPr>
        <p:grpSpPr>
          <a:xfrm>
            <a:off x="3006950" y="1312349"/>
            <a:ext cx="8686800" cy="6285968"/>
            <a:chOff x="1024480" y="1384064"/>
            <a:chExt cx="8686800" cy="6285968"/>
          </a:xfrm>
        </p:grpSpPr>
        <p:pic>
          <p:nvPicPr>
            <p:cNvPr id="21" name="Picture 20"/>
            <p:cNvPicPr>
              <a:picLocks noChangeAspect="1"/>
            </p:cNvPicPr>
            <p:nvPr/>
          </p:nvPicPr>
          <p:blipFill rotWithShape="1">
            <a:blip r:embed="rId3"/>
            <a:srcRect t="-1108"/>
            <a:stretch/>
          </p:blipFill>
          <p:spPr>
            <a:xfrm>
              <a:off x="1024480" y="1384064"/>
              <a:ext cx="8686800" cy="6285968"/>
            </a:xfrm>
            <a:prstGeom prst="rect">
              <a:avLst/>
            </a:prstGeom>
          </p:spPr>
        </p:pic>
        <p:sp>
          <p:nvSpPr>
            <p:cNvPr id="7" name="Down Arrow 6"/>
            <p:cNvSpPr/>
            <p:nvPr/>
          </p:nvSpPr>
          <p:spPr bwMode="auto">
            <a:xfrm>
              <a:off x="3475980" y="1993663"/>
              <a:ext cx="797614" cy="1381199"/>
            </a:xfrm>
            <a:prstGeom prst="downArrow">
              <a:avLst/>
            </a:prstGeom>
            <a:solidFill>
              <a:schemeClr val="accent3"/>
            </a:solidFill>
            <a:ln w="9525" cap="flat" cmpd="sng" algn="ctr">
              <a:noFill/>
              <a:prstDash val="solid"/>
              <a:round/>
              <a:headEnd type="none" w="med" len="med"/>
              <a:tailEnd type="none" w="med" len="med"/>
            </a:ln>
            <a:effectLst/>
            <a:extLst/>
          </p:spPr>
          <p:txBody>
            <a:bodyPr lIns="50800" tIns="50800" rIns="50800" bIns="50800" anchor="ctr"/>
            <a:lstStyle/>
            <a:p>
              <a:pPr marL="396875" indent="0" eaLnBrk="1">
                <a:defRPr/>
              </a:pPr>
              <a:endParaRPr lang="en-GB">
                <a:latin typeface="Calibri" charset="0"/>
                <a:ea typeface="ＭＳ Ｐゴシック" charset="0"/>
                <a:cs typeface="Calibri" charset="0"/>
                <a:sym typeface="Calibri" charset="0"/>
              </a:endParaRPr>
            </a:p>
          </p:txBody>
        </p:sp>
        <p:sp>
          <p:nvSpPr>
            <p:cNvPr id="8" name="Down Arrow 7"/>
            <p:cNvSpPr/>
            <p:nvPr/>
          </p:nvSpPr>
          <p:spPr bwMode="auto">
            <a:xfrm rot="10800000">
              <a:off x="8507730" y="1993663"/>
              <a:ext cx="821779" cy="1359137"/>
            </a:xfrm>
            <a:prstGeom prst="downArrow">
              <a:avLst/>
            </a:prstGeom>
            <a:solidFill>
              <a:schemeClr val="accent3"/>
            </a:solidFill>
            <a:ln w="9525" cap="flat" cmpd="sng" algn="ctr">
              <a:noFill/>
              <a:prstDash val="solid"/>
              <a:round/>
              <a:headEnd type="none" w="med" len="med"/>
              <a:tailEnd type="none" w="med" len="med"/>
            </a:ln>
            <a:effectLst/>
            <a:extLst/>
          </p:spPr>
          <p:txBody>
            <a:bodyPr lIns="50800" tIns="50800" rIns="50800" bIns="50800" anchor="ctr"/>
            <a:lstStyle/>
            <a:p>
              <a:pPr marL="396875" indent="0" eaLnBrk="1">
                <a:defRPr/>
              </a:pPr>
              <a:endParaRPr lang="en-GB">
                <a:latin typeface="Calibri" charset="0"/>
                <a:ea typeface="ＭＳ Ｐゴシック" charset="0"/>
                <a:cs typeface="Calibri" charset="0"/>
                <a:sym typeface="Calibri" charset="0"/>
              </a:endParaRPr>
            </a:p>
          </p:txBody>
        </p:sp>
      </p:grpSp>
      <p:grpSp>
        <p:nvGrpSpPr>
          <p:cNvPr id="14" name="Group 11"/>
          <p:cNvGrpSpPr>
            <a:grpSpLocks/>
          </p:cNvGrpSpPr>
          <p:nvPr/>
        </p:nvGrpSpPr>
        <p:grpSpPr bwMode="auto">
          <a:xfrm>
            <a:off x="13233400" y="384412"/>
            <a:ext cx="2666101" cy="1279525"/>
            <a:chOff x="6463683" y="434610"/>
            <a:chExt cx="3136970" cy="1523750"/>
          </a:xfrm>
        </p:grpSpPr>
        <p:sp>
          <p:nvSpPr>
            <p:cNvPr id="15" name="Rectangle 14"/>
            <p:cNvSpPr/>
            <p:nvPr/>
          </p:nvSpPr>
          <p:spPr>
            <a:xfrm>
              <a:off x="6533604" y="434610"/>
              <a:ext cx="3067049" cy="1523750"/>
            </a:xfrm>
            <a:prstGeom prst="rect">
              <a:avLst/>
            </a:prstGeom>
            <a:solidFill>
              <a:srgbClr val="D32443"/>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6" name="Rectangle 15"/>
            <p:cNvSpPr/>
            <p:nvPr/>
          </p:nvSpPr>
          <p:spPr>
            <a:xfrm>
              <a:off x="6463683" y="434610"/>
              <a:ext cx="3067049" cy="1523750"/>
            </a:xfrm>
            <a:prstGeom prst="rect">
              <a:avLst/>
            </a:prstGeom>
          </p:spPr>
          <p:style>
            <a:lnRef idx="0">
              <a:scrgbClr r="0" g="0" b="0"/>
            </a:lnRef>
            <a:fillRef idx="0">
              <a:scrgbClr r="0" g="0" b="0"/>
            </a:fillRef>
            <a:effectRef idx="0">
              <a:scrgbClr r="0" g="0" b="0"/>
            </a:effectRef>
            <a:fontRef idx="minor">
              <a:schemeClr val="lt1"/>
            </a:fontRef>
          </p:style>
          <p:txBody>
            <a:bodyPr lIns="148590" tIns="148590" rIns="148590" bIns="148590" spcCol="1270" anchor="ctr"/>
            <a:lstStyle/>
            <a:p>
              <a:pPr algn="ctr" defTabSz="1733550">
                <a:lnSpc>
                  <a:spcPct val="90000"/>
                </a:lnSpc>
                <a:spcAft>
                  <a:spcPct val="35000"/>
                </a:spcAft>
                <a:defRPr/>
              </a:pPr>
              <a:r>
                <a:rPr lang="en-GB" sz="3600" dirty="0">
                  <a:solidFill>
                    <a:schemeClr val="accent4"/>
                  </a:solidFill>
                </a:rPr>
                <a:t>Value proposition</a:t>
              </a:r>
            </a:p>
          </p:txBody>
        </p:sp>
      </p:grpSp>
      <p:grpSp>
        <p:nvGrpSpPr>
          <p:cNvPr id="17" name="Group 16"/>
          <p:cNvGrpSpPr/>
          <p:nvPr/>
        </p:nvGrpSpPr>
        <p:grpSpPr>
          <a:xfrm>
            <a:off x="0" y="7315200"/>
            <a:ext cx="16586200" cy="1490839"/>
            <a:chOff x="0" y="7315200"/>
            <a:chExt cx="16586200" cy="1490839"/>
          </a:xfrm>
        </p:grpSpPr>
        <p:graphicFrame>
          <p:nvGraphicFramePr>
            <p:cNvPr id="18" name="Diagram 17"/>
            <p:cNvGraphicFramePr/>
            <p:nvPr>
              <p:extLst>
                <p:ext uri="{D42A27DB-BD31-4B8C-83A1-F6EECF244321}">
                  <p14:modId xmlns:p14="http://schemas.microsoft.com/office/powerpoint/2010/main" val="3022705989"/>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9"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978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p:cNvGrpSpPr/>
          <p:nvPr/>
        </p:nvGrpSpPr>
        <p:grpSpPr>
          <a:xfrm>
            <a:off x="11693750" y="330729"/>
            <a:ext cx="4458401" cy="1408113"/>
            <a:chOff x="11693750" y="330729"/>
            <a:chExt cx="4458401" cy="1408113"/>
          </a:xfrm>
        </p:grpSpPr>
        <p:sp>
          <p:nvSpPr>
            <p:cNvPr id="23" name="Rectangle 22"/>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9" name="Rectangle 8"/>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spTree>
    <p:extLst>
      <p:ext uri="{BB962C8B-B14F-4D97-AF65-F5344CB8AC3E}">
        <p14:creationId xmlns:p14="http://schemas.microsoft.com/office/powerpoint/2010/main" val="3762505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4"/>
          <p:cNvSpPr>
            <a:spLocks/>
          </p:cNvSpPr>
          <p:nvPr/>
        </p:nvSpPr>
        <p:spPr bwMode="auto">
          <a:xfrm>
            <a:off x="925513" y="1206500"/>
            <a:ext cx="14325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GB"/>
          </a:p>
        </p:txBody>
      </p:sp>
      <p:sp>
        <p:nvSpPr>
          <p:cNvPr id="34819"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4800" b="1" dirty="0" smtClean="0">
                <a:solidFill>
                  <a:srgbClr val="7CA19B"/>
                </a:solidFill>
                <a:latin typeface="Arial" panose="020B0604020202020204" pitchFamily="34" charset="0"/>
                <a:cs typeface="Arial" panose="020B0604020202020204" pitchFamily="34" charset="0"/>
              </a:rPr>
              <a:t>Content must be</a:t>
            </a:r>
            <a:endParaRPr lang="en-US" altLang="en-US" sz="4800" b="1" dirty="0">
              <a:solidFill>
                <a:srgbClr val="7CA19B"/>
              </a:solidFill>
              <a:latin typeface="Arial" panose="020B0604020202020204" pitchFamily="34" charset="0"/>
              <a:cs typeface="Arial" panose="020B0604020202020204" pitchFamily="34" charset="0"/>
            </a:endParaRPr>
          </a:p>
        </p:txBody>
      </p:sp>
      <p:sp>
        <p:nvSpPr>
          <p:cNvPr id="34828" name="AutoShape 4"/>
          <p:cNvSpPr>
            <a:spLocks/>
          </p:cNvSpPr>
          <p:nvPr/>
        </p:nvSpPr>
        <p:spPr bwMode="auto">
          <a:xfrm>
            <a:off x="925513" y="1194858"/>
            <a:ext cx="94488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GB" altLang="en-US" sz="3600" dirty="0" smtClean="0">
                <a:solidFill>
                  <a:srgbClr val="7CA19B"/>
                </a:solidFill>
                <a:latin typeface="Arial" panose="020B0604020202020204" pitchFamily="34" charset="0"/>
                <a:cs typeface="Arial" panose="020B0604020202020204" pitchFamily="34" charset="0"/>
              </a:rPr>
              <a:t>Actionable, relevant and timely</a:t>
            </a:r>
            <a:endParaRPr lang="en-GB" altLang="en-US" sz="3600" dirty="0">
              <a:solidFill>
                <a:srgbClr val="7CA19B"/>
              </a:solidFill>
              <a:latin typeface="Arial" panose="020B0604020202020204" pitchFamily="34" charset="0"/>
              <a:cs typeface="Arial" panose="020B0604020202020204" pitchFamily="34" charset="0"/>
            </a:endParaRPr>
          </a:p>
        </p:txBody>
      </p:sp>
      <p:grpSp>
        <p:nvGrpSpPr>
          <p:cNvPr id="9" name="Group 8"/>
          <p:cNvGrpSpPr/>
          <p:nvPr/>
        </p:nvGrpSpPr>
        <p:grpSpPr>
          <a:xfrm>
            <a:off x="0" y="7315200"/>
            <a:ext cx="16586200" cy="1490839"/>
            <a:chOff x="0" y="7315200"/>
            <a:chExt cx="16586200" cy="1490839"/>
          </a:xfrm>
        </p:grpSpPr>
        <p:graphicFrame>
          <p:nvGraphicFramePr>
            <p:cNvPr id="11" name="Diagram 10"/>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7978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16"/>
          <p:cNvGrpSpPr/>
          <p:nvPr/>
        </p:nvGrpSpPr>
        <p:grpSpPr>
          <a:xfrm>
            <a:off x="11693751" y="330729"/>
            <a:ext cx="4282849" cy="1408113"/>
            <a:chOff x="11693750" y="330729"/>
            <a:chExt cx="4458401" cy="1408113"/>
          </a:xfrm>
        </p:grpSpPr>
        <p:sp>
          <p:nvSpPr>
            <p:cNvPr id="18" name="Rectangle 17"/>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9" name="Rectangle 18"/>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pic>
        <p:nvPicPr>
          <p:cNvPr id="27" name="Picture 1"/>
          <p:cNvPicPr>
            <a:picLocks noChangeAspect="1"/>
          </p:cNvPicPr>
          <p:nvPr/>
        </p:nvPicPr>
        <p:blipFill rotWithShape="1">
          <a:blip r:embed="rId9">
            <a:extLst>
              <a:ext uri="{28A0092B-C50C-407E-A947-70E740481C1C}">
                <a14:useLocalDpi xmlns:a14="http://schemas.microsoft.com/office/drawing/2010/main" val="0"/>
              </a:ext>
            </a:extLst>
          </a:blip>
          <a:srcRect l="1151" t="39558" r="-594"/>
          <a:stretch/>
        </p:blipFill>
        <p:spPr bwMode="auto">
          <a:xfrm>
            <a:off x="1358900" y="2353911"/>
            <a:ext cx="12877799" cy="440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890805"/>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Insight 5: </a:t>
            </a:r>
            <a:r>
              <a:rPr lang="en-US" dirty="0" err="1" smtClean="0"/>
              <a:t>Behaviour</a:t>
            </a:r>
            <a:r>
              <a:rPr lang="en-US" dirty="0" smtClean="0"/>
              <a:t> change is supported by a user-friendly interface giving access to actionable, compelling content</a:t>
            </a:r>
            <a:endParaRPr lang="en-US" dirty="0"/>
          </a:p>
        </p:txBody>
      </p:sp>
      <p:sp>
        <p:nvSpPr>
          <p:cNvPr id="4" name="Slide Number Placeholder 3"/>
          <p:cNvSpPr>
            <a:spLocks noGrp="1"/>
          </p:cNvSpPr>
          <p:nvPr>
            <p:ph type="sldNum" sz="quarter" idx="4"/>
          </p:nvPr>
        </p:nvSpPr>
        <p:spPr>
          <a:xfrm>
            <a:off x="10983979" y="9660565"/>
            <a:ext cx="1117600" cy="486833"/>
          </a:xfrm>
        </p:spPr>
        <p:txBody>
          <a:bodyPr/>
          <a:lstStyle/>
          <a:p>
            <a:fld id="{FB8548AE-4CBF-F642-BF48-0DDBBF2A37BD}" type="slidenum">
              <a:rPr lang="en-US" smtClean="0"/>
              <a:pPr/>
              <a:t>11</a:t>
            </a:fld>
            <a:endParaRPr lang="en-US" dirty="0"/>
          </a:p>
        </p:txBody>
      </p:sp>
      <p:sp>
        <p:nvSpPr>
          <p:cNvPr id="18" name="Rectangle 17"/>
          <p:cNvSpPr/>
          <p:nvPr/>
        </p:nvSpPr>
        <p:spPr>
          <a:xfrm>
            <a:off x="878385" y="2057400"/>
            <a:ext cx="3592016" cy="1248139"/>
          </a:xfrm>
          <a:prstGeom prst="rect">
            <a:avLst/>
          </a:prstGeom>
          <a:solidFill>
            <a:schemeClr val="accent1">
              <a:lumMod val="7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b="1" dirty="0">
                <a:solidFill>
                  <a:srgbClr val="FFFFFF"/>
                </a:solidFill>
              </a:rPr>
              <a:t>Content must be understandable</a:t>
            </a:r>
          </a:p>
        </p:txBody>
      </p:sp>
      <p:sp>
        <p:nvSpPr>
          <p:cNvPr id="19" name="Rectangle 18"/>
          <p:cNvSpPr/>
          <p:nvPr/>
        </p:nvSpPr>
        <p:spPr>
          <a:xfrm>
            <a:off x="4622800" y="2057400"/>
            <a:ext cx="10414992" cy="1248139"/>
          </a:xfrm>
          <a:prstGeom prst="rect">
            <a:avLst/>
          </a:prstGeom>
          <a:solidFill>
            <a:schemeClr val="bg1">
              <a:lumMod val="9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sz="2000" i="1" dirty="0">
                <a:solidFill>
                  <a:srgbClr val="606060"/>
                </a:solidFill>
              </a:rPr>
              <a:t>“The Hindi SMS is written using English alphabets. </a:t>
            </a:r>
            <a:r>
              <a:rPr lang="en-US" sz="2000" b="1" i="1" dirty="0">
                <a:solidFill>
                  <a:srgbClr val="606060"/>
                </a:solidFill>
              </a:rPr>
              <a:t>So, I am not able to read them.”</a:t>
            </a:r>
          </a:p>
          <a:p>
            <a:pPr marL="0" indent="0" defTabSz="1219170" eaLnBrk="1" hangingPunct="1"/>
            <a:r>
              <a:rPr lang="en-GB" sz="2000" dirty="0">
                <a:solidFill>
                  <a:srgbClr val="000000"/>
                </a:solidFill>
              </a:rPr>
              <a:t>Repeat mKisan user</a:t>
            </a:r>
          </a:p>
        </p:txBody>
      </p:sp>
      <p:sp>
        <p:nvSpPr>
          <p:cNvPr id="20" name="Rectangle 19"/>
          <p:cNvSpPr/>
          <p:nvPr/>
        </p:nvSpPr>
        <p:spPr>
          <a:xfrm>
            <a:off x="878385" y="3401549"/>
            <a:ext cx="3592016" cy="1248139"/>
          </a:xfrm>
          <a:prstGeom prst="rect">
            <a:avLst/>
          </a:prstGeom>
          <a:solidFill>
            <a:schemeClr val="accent1">
              <a:lumMod val="7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b="1" dirty="0">
                <a:solidFill>
                  <a:srgbClr val="FFFFFF"/>
                </a:solidFill>
              </a:rPr>
              <a:t>Content must be complete and instructive</a:t>
            </a:r>
          </a:p>
        </p:txBody>
      </p:sp>
      <p:sp>
        <p:nvSpPr>
          <p:cNvPr id="21" name="Rectangle 20"/>
          <p:cNvSpPr/>
          <p:nvPr/>
        </p:nvSpPr>
        <p:spPr>
          <a:xfrm>
            <a:off x="4622800" y="3401549"/>
            <a:ext cx="10414992" cy="1248139"/>
          </a:xfrm>
          <a:prstGeom prst="rect">
            <a:avLst/>
          </a:prstGeom>
          <a:solidFill>
            <a:schemeClr val="bg1">
              <a:lumMod val="9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sz="1800" i="1" dirty="0">
                <a:solidFill>
                  <a:srgbClr val="606060"/>
                </a:solidFill>
              </a:rPr>
              <a:t>“I didn’t find much information on organic </a:t>
            </a:r>
            <a:r>
              <a:rPr lang="en-US" sz="1800" i="1" dirty="0" err="1">
                <a:solidFill>
                  <a:srgbClr val="606060"/>
                </a:solidFill>
              </a:rPr>
              <a:t>fertilisers</a:t>
            </a:r>
            <a:r>
              <a:rPr lang="en-US" sz="1800" i="1" dirty="0">
                <a:solidFill>
                  <a:srgbClr val="606060"/>
                </a:solidFill>
              </a:rPr>
              <a:t>. I have been using the chemical </a:t>
            </a:r>
            <a:r>
              <a:rPr lang="en-US" sz="1800" i="1" dirty="0" err="1">
                <a:solidFill>
                  <a:srgbClr val="606060"/>
                </a:solidFill>
              </a:rPr>
              <a:t>fertilisers</a:t>
            </a:r>
            <a:r>
              <a:rPr lang="en-US" sz="1800" i="1" dirty="0">
                <a:solidFill>
                  <a:srgbClr val="606060"/>
                </a:solidFill>
              </a:rPr>
              <a:t>, so in order to make a shift to organic </a:t>
            </a:r>
            <a:r>
              <a:rPr lang="en-US" sz="1800" i="1" dirty="0" err="1">
                <a:solidFill>
                  <a:srgbClr val="606060"/>
                </a:solidFill>
              </a:rPr>
              <a:t>fertilisers</a:t>
            </a:r>
            <a:r>
              <a:rPr lang="en-US" sz="1800" i="1" dirty="0">
                <a:solidFill>
                  <a:srgbClr val="606060"/>
                </a:solidFill>
              </a:rPr>
              <a:t> I need to know the whole process of applying it to the crops… On some new things, like vermi-composting</a:t>
            </a:r>
            <a:r>
              <a:rPr lang="en-US" sz="1800" b="1" i="1" dirty="0">
                <a:solidFill>
                  <a:srgbClr val="606060"/>
                </a:solidFill>
              </a:rPr>
              <a:t>, it only gives information, so sometimes we face problems in learning these new techniques</a:t>
            </a:r>
            <a:r>
              <a:rPr lang="en-US" sz="1800" i="1" dirty="0">
                <a:solidFill>
                  <a:srgbClr val="606060"/>
                </a:solidFill>
              </a:rPr>
              <a:t>.“ </a:t>
            </a:r>
            <a:r>
              <a:rPr lang="en-GB" sz="1800" b="1" dirty="0" err="1">
                <a:solidFill>
                  <a:srgbClr val="000000"/>
                </a:solidFill>
              </a:rPr>
              <a:t>Mukesh</a:t>
            </a:r>
            <a:r>
              <a:rPr lang="en-GB" sz="1800" b="1" dirty="0">
                <a:solidFill>
                  <a:srgbClr val="000000"/>
                </a:solidFill>
              </a:rPr>
              <a:t>, </a:t>
            </a:r>
            <a:r>
              <a:rPr lang="en-GB" sz="1800" dirty="0">
                <a:solidFill>
                  <a:srgbClr val="000000"/>
                </a:solidFill>
              </a:rPr>
              <a:t>Madhya Pradesh, India</a:t>
            </a:r>
          </a:p>
        </p:txBody>
      </p:sp>
      <p:sp>
        <p:nvSpPr>
          <p:cNvPr id="22" name="Rectangle 21"/>
          <p:cNvSpPr/>
          <p:nvPr/>
        </p:nvSpPr>
        <p:spPr>
          <a:xfrm>
            <a:off x="878385" y="4745699"/>
            <a:ext cx="3592016" cy="1248139"/>
          </a:xfrm>
          <a:prstGeom prst="rect">
            <a:avLst/>
          </a:prstGeom>
          <a:solidFill>
            <a:schemeClr val="accent1">
              <a:lumMod val="7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b="1" dirty="0">
                <a:solidFill>
                  <a:srgbClr val="FFFFFF"/>
                </a:solidFill>
              </a:rPr>
              <a:t>Content must cover the crops, topics, markets and eco-regions of interest to users</a:t>
            </a:r>
          </a:p>
        </p:txBody>
      </p:sp>
      <p:sp>
        <p:nvSpPr>
          <p:cNvPr id="23" name="Rectangle 22"/>
          <p:cNvSpPr/>
          <p:nvPr/>
        </p:nvSpPr>
        <p:spPr>
          <a:xfrm>
            <a:off x="4622800" y="4745699"/>
            <a:ext cx="10414992" cy="1248139"/>
          </a:xfrm>
          <a:prstGeom prst="rect">
            <a:avLst/>
          </a:prstGeom>
          <a:solidFill>
            <a:schemeClr val="bg1">
              <a:lumMod val="9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sz="1800" i="1" dirty="0">
                <a:solidFill>
                  <a:srgbClr val="606060"/>
                </a:solidFill>
              </a:rPr>
              <a:t>“You can receive information on Dar-es-salaam market but you cannot transport to Dar. </a:t>
            </a:r>
            <a:r>
              <a:rPr lang="en-US" sz="1800" b="1" i="1" dirty="0">
                <a:solidFill>
                  <a:srgbClr val="606060"/>
                </a:solidFill>
              </a:rPr>
              <a:t>it should explain even nearby markets like Morogoro”</a:t>
            </a:r>
          </a:p>
          <a:p>
            <a:pPr marL="0" indent="0" defTabSz="1219170" eaLnBrk="1" hangingPunct="1"/>
            <a:r>
              <a:rPr lang="en-GB" sz="1800" b="1" dirty="0" err="1">
                <a:solidFill>
                  <a:srgbClr val="000000"/>
                </a:solidFill>
              </a:rPr>
              <a:t>Sylvanus</a:t>
            </a:r>
            <a:r>
              <a:rPr lang="en-GB" sz="1800" b="1" dirty="0">
                <a:solidFill>
                  <a:srgbClr val="000000"/>
                </a:solidFill>
              </a:rPr>
              <a:t>, </a:t>
            </a:r>
            <a:r>
              <a:rPr lang="en-GB" sz="1800" dirty="0">
                <a:solidFill>
                  <a:srgbClr val="000000"/>
                </a:solidFill>
              </a:rPr>
              <a:t>Kilombero district, Tanzania</a:t>
            </a:r>
          </a:p>
        </p:txBody>
      </p:sp>
      <p:sp>
        <p:nvSpPr>
          <p:cNvPr id="26" name="Rectangle 25"/>
          <p:cNvSpPr/>
          <p:nvPr/>
        </p:nvSpPr>
        <p:spPr>
          <a:xfrm>
            <a:off x="878385" y="6089848"/>
            <a:ext cx="3592016" cy="1248139"/>
          </a:xfrm>
          <a:prstGeom prst="rect">
            <a:avLst/>
          </a:prstGeom>
          <a:solidFill>
            <a:schemeClr val="accent1">
              <a:lumMod val="7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b="1" dirty="0">
                <a:solidFill>
                  <a:srgbClr val="FFFFFF"/>
                </a:solidFill>
              </a:rPr>
              <a:t>Content must be compelling, practical, convincing</a:t>
            </a:r>
          </a:p>
        </p:txBody>
      </p:sp>
      <p:sp>
        <p:nvSpPr>
          <p:cNvPr id="27" name="Rectangle 26"/>
          <p:cNvSpPr/>
          <p:nvPr/>
        </p:nvSpPr>
        <p:spPr>
          <a:xfrm>
            <a:off x="4622800" y="6089848"/>
            <a:ext cx="10414992" cy="1248139"/>
          </a:xfrm>
          <a:prstGeom prst="rect">
            <a:avLst/>
          </a:prstGeom>
          <a:solidFill>
            <a:schemeClr val="bg1">
              <a:lumMod val="95000"/>
            </a:schemeClr>
          </a:solidFill>
          <a:ln w="3175" cmpd="sng">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indent="0" defTabSz="1219170" eaLnBrk="1" hangingPunct="1"/>
            <a:r>
              <a:rPr lang="en-US" sz="1800" i="1" dirty="0">
                <a:solidFill>
                  <a:srgbClr val="606060"/>
                </a:solidFill>
              </a:rPr>
              <a:t>“I talked to an expert and he told me not to use chemical pesticides. Instead, I was advised to use halogen lamps that attract the flying pests, so the crop could be saved from this infestation… The use of halogen lamps was something new for me. I had never heard about it…</a:t>
            </a:r>
            <a:r>
              <a:rPr lang="en-US" sz="1800" b="1" i="1" dirty="0">
                <a:solidFill>
                  <a:srgbClr val="606060"/>
                </a:solidFill>
              </a:rPr>
              <a:t> It didn’t seem practical to me. So, I didn’t use it.”</a:t>
            </a:r>
          </a:p>
          <a:p>
            <a:pPr marL="0" indent="0" defTabSz="1219170" eaLnBrk="1" hangingPunct="1"/>
            <a:r>
              <a:rPr lang="en-GB" sz="1800" b="1" dirty="0" err="1">
                <a:solidFill>
                  <a:srgbClr val="000000"/>
                </a:solidFill>
              </a:rPr>
              <a:t>Mukesh</a:t>
            </a:r>
            <a:r>
              <a:rPr lang="en-GB" sz="1800" b="1" dirty="0">
                <a:solidFill>
                  <a:srgbClr val="000000"/>
                </a:solidFill>
              </a:rPr>
              <a:t>, </a:t>
            </a:r>
            <a:r>
              <a:rPr lang="en-GB" sz="1800" dirty="0">
                <a:solidFill>
                  <a:srgbClr val="000000"/>
                </a:solidFill>
              </a:rPr>
              <a:t>Madhya Pradesh, India</a:t>
            </a:r>
          </a:p>
        </p:txBody>
      </p:sp>
    </p:spTree>
    <p:extLst>
      <p:ext uri="{BB962C8B-B14F-4D97-AF65-F5344CB8AC3E}">
        <p14:creationId xmlns:p14="http://schemas.microsoft.com/office/powerpoint/2010/main" val="917411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What content is popular?</a:t>
            </a:r>
            <a:endParaRPr lang="en-US" altLang="en-US" dirty="0">
              <a:solidFill>
                <a:srgbClr val="8EB1AB"/>
              </a:solidFill>
            </a:endParaRPr>
          </a:p>
        </p:txBody>
      </p:sp>
      <p:grpSp>
        <p:nvGrpSpPr>
          <p:cNvPr id="16" name="Group 15"/>
          <p:cNvGrpSpPr/>
          <p:nvPr/>
        </p:nvGrpSpPr>
        <p:grpSpPr>
          <a:xfrm>
            <a:off x="11693751" y="330729"/>
            <a:ext cx="4282849" cy="1408113"/>
            <a:chOff x="11693750" y="330729"/>
            <a:chExt cx="4458401" cy="1408113"/>
          </a:xfrm>
        </p:grpSpPr>
        <p:sp>
          <p:nvSpPr>
            <p:cNvPr id="17" name="Rectangle 16"/>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5" name="Rectangle 24"/>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grpSp>
        <p:nvGrpSpPr>
          <p:cNvPr id="11" name="Group 10"/>
          <p:cNvGrpSpPr/>
          <p:nvPr/>
        </p:nvGrpSpPr>
        <p:grpSpPr>
          <a:xfrm>
            <a:off x="0" y="7315200"/>
            <a:ext cx="16586200" cy="1490839"/>
            <a:chOff x="0" y="7315200"/>
            <a:chExt cx="16586200" cy="1490839"/>
          </a:xfrm>
        </p:grpSpPr>
        <p:graphicFrame>
          <p:nvGraphicFramePr>
            <p:cNvPr id="12" name="Diagram 11"/>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68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0" name="Chart 9"/>
          <p:cNvGraphicFramePr>
            <a:graphicFrameLocks/>
          </p:cNvGraphicFramePr>
          <p:nvPr>
            <p:extLst>
              <p:ext uri="{D42A27DB-BD31-4B8C-83A1-F6EECF244321}">
                <p14:modId xmlns:p14="http://schemas.microsoft.com/office/powerpoint/2010/main" val="1665943474"/>
              </p:ext>
            </p:extLst>
          </p:nvPr>
        </p:nvGraphicFramePr>
        <p:xfrm>
          <a:off x="3911600" y="1834376"/>
          <a:ext cx="8407400" cy="54864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66413676"/>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What content is popular?</a:t>
            </a:r>
            <a:endParaRPr lang="en-US" altLang="en-US" dirty="0">
              <a:solidFill>
                <a:srgbClr val="8EB1AB"/>
              </a:solidFill>
            </a:endParaRPr>
          </a:p>
        </p:txBody>
      </p:sp>
      <p:grpSp>
        <p:nvGrpSpPr>
          <p:cNvPr id="16" name="Group 15"/>
          <p:cNvGrpSpPr/>
          <p:nvPr/>
        </p:nvGrpSpPr>
        <p:grpSpPr>
          <a:xfrm>
            <a:off x="11693751" y="330729"/>
            <a:ext cx="4282849" cy="1408113"/>
            <a:chOff x="11693750" y="330729"/>
            <a:chExt cx="4458401" cy="1408113"/>
          </a:xfrm>
        </p:grpSpPr>
        <p:sp>
          <p:nvSpPr>
            <p:cNvPr id="17" name="Rectangle 16"/>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5" name="Rectangle 24"/>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grpSp>
        <p:nvGrpSpPr>
          <p:cNvPr id="11" name="Group 10"/>
          <p:cNvGrpSpPr/>
          <p:nvPr/>
        </p:nvGrpSpPr>
        <p:grpSpPr>
          <a:xfrm>
            <a:off x="0" y="7315200"/>
            <a:ext cx="16586200" cy="1490839"/>
            <a:chOff x="0" y="7315200"/>
            <a:chExt cx="16586200" cy="1490839"/>
          </a:xfrm>
        </p:grpSpPr>
        <p:graphicFrame>
          <p:nvGraphicFramePr>
            <p:cNvPr id="12" name="Diagram 11"/>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68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3" name="Chart 12"/>
          <p:cNvGraphicFramePr>
            <a:graphicFrameLocks/>
          </p:cNvGraphicFramePr>
          <p:nvPr>
            <p:extLst>
              <p:ext uri="{D42A27DB-BD31-4B8C-83A1-F6EECF244321}">
                <p14:modId xmlns:p14="http://schemas.microsoft.com/office/powerpoint/2010/main" val="3236290561"/>
              </p:ext>
            </p:extLst>
          </p:nvPr>
        </p:nvGraphicFramePr>
        <p:xfrm>
          <a:off x="279400" y="2057400"/>
          <a:ext cx="7467600" cy="49530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Chart 14"/>
          <p:cNvGraphicFramePr>
            <a:graphicFrameLocks/>
          </p:cNvGraphicFramePr>
          <p:nvPr>
            <p:extLst>
              <p:ext uri="{D42A27DB-BD31-4B8C-83A1-F6EECF244321}">
                <p14:modId xmlns:p14="http://schemas.microsoft.com/office/powerpoint/2010/main" val="2395974055"/>
              </p:ext>
            </p:extLst>
          </p:nvPr>
        </p:nvGraphicFramePr>
        <p:xfrm>
          <a:off x="8661400" y="1981200"/>
          <a:ext cx="7086600" cy="50292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901505587"/>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What content is actionable?</a:t>
            </a:r>
            <a:endParaRPr lang="en-US" altLang="en-US" dirty="0">
              <a:solidFill>
                <a:srgbClr val="8EB1AB"/>
              </a:solidFill>
            </a:endParaRPr>
          </a:p>
        </p:txBody>
      </p:sp>
      <p:grpSp>
        <p:nvGrpSpPr>
          <p:cNvPr id="16" name="Group 15"/>
          <p:cNvGrpSpPr/>
          <p:nvPr/>
        </p:nvGrpSpPr>
        <p:grpSpPr>
          <a:xfrm>
            <a:off x="11693751" y="330729"/>
            <a:ext cx="4282849" cy="1408113"/>
            <a:chOff x="11693750" y="330729"/>
            <a:chExt cx="4458401" cy="1408113"/>
          </a:xfrm>
        </p:grpSpPr>
        <p:sp>
          <p:nvSpPr>
            <p:cNvPr id="17" name="Rectangle 16"/>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5" name="Rectangle 24"/>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grpSp>
        <p:nvGrpSpPr>
          <p:cNvPr id="11" name="Group 10"/>
          <p:cNvGrpSpPr/>
          <p:nvPr/>
        </p:nvGrpSpPr>
        <p:grpSpPr>
          <a:xfrm>
            <a:off x="0" y="7315200"/>
            <a:ext cx="16586200" cy="1490839"/>
            <a:chOff x="0" y="7315200"/>
            <a:chExt cx="16586200" cy="1490839"/>
          </a:xfrm>
        </p:grpSpPr>
        <p:graphicFrame>
          <p:nvGraphicFramePr>
            <p:cNvPr id="12" name="Diagram 11"/>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68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9" name="Chart 18"/>
          <p:cNvGraphicFramePr>
            <a:graphicFrameLocks/>
          </p:cNvGraphicFramePr>
          <p:nvPr>
            <p:extLst>
              <p:ext uri="{D42A27DB-BD31-4B8C-83A1-F6EECF244321}">
                <p14:modId xmlns:p14="http://schemas.microsoft.com/office/powerpoint/2010/main" val="428492062"/>
              </p:ext>
            </p:extLst>
          </p:nvPr>
        </p:nvGraphicFramePr>
        <p:xfrm>
          <a:off x="1193800" y="1738842"/>
          <a:ext cx="6858000" cy="57150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0" name="Chart 19"/>
          <p:cNvGraphicFramePr>
            <a:graphicFrameLocks/>
          </p:cNvGraphicFramePr>
          <p:nvPr>
            <p:extLst>
              <p:ext uri="{D42A27DB-BD31-4B8C-83A1-F6EECF244321}">
                <p14:modId xmlns:p14="http://schemas.microsoft.com/office/powerpoint/2010/main" val="2132726176"/>
              </p:ext>
            </p:extLst>
          </p:nvPr>
        </p:nvGraphicFramePr>
        <p:xfrm>
          <a:off x="8204200" y="1738842"/>
          <a:ext cx="7328991" cy="5881158"/>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865583328"/>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What content is popular?</a:t>
            </a:r>
            <a:endParaRPr lang="en-US" altLang="en-US" dirty="0">
              <a:solidFill>
                <a:srgbClr val="8EB1AB"/>
              </a:solidFill>
            </a:endParaRPr>
          </a:p>
        </p:txBody>
      </p:sp>
      <p:grpSp>
        <p:nvGrpSpPr>
          <p:cNvPr id="16" name="Group 15"/>
          <p:cNvGrpSpPr/>
          <p:nvPr/>
        </p:nvGrpSpPr>
        <p:grpSpPr>
          <a:xfrm>
            <a:off x="11693751" y="330729"/>
            <a:ext cx="4282849" cy="1408113"/>
            <a:chOff x="11693750" y="330729"/>
            <a:chExt cx="4458401" cy="1408113"/>
          </a:xfrm>
        </p:grpSpPr>
        <p:sp>
          <p:nvSpPr>
            <p:cNvPr id="17" name="Rectangle 16"/>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5" name="Rectangle 24"/>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grpSp>
        <p:nvGrpSpPr>
          <p:cNvPr id="11" name="Group 10"/>
          <p:cNvGrpSpPr/>
          <p:nvPr/>
        </p:nvGrpSpPr>
        <p:grpSpPr>
          <a:xfrm>
            <a:off x="0" y="7315200"/>
            <a:ext cx="16586200" cy="1490839"/>
            <a:chOff x="0" y="7315200"/>
            <a:chExt cx="16586200" cy="1490839"/>
          </a:xfrm>
        </p:grpSpPr>
        <p:graphicFrame>
          <p:nvGraphicFramePr>
            <p:cNvPr id="12" name="Diagram 11"/>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68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9" name="Chart 18"/>
          <p:cNvGraphicFramePr>
            <a:graphicFrameLocks/>
          </p:cNvGraphicFramePr>
          <p:nvPr>
            <p:extLst>
              <p:ext uri="{D42A27DB-BD31-4B8C-83A1-F6EECF244321}">
                <p14:modId xmlns:p14="http://schemas.microsoft.com/office/powerpoint/2010/main" val="855457853"/>
              </p:ext>
            </p:extLst>
          </p:nvPr>
        </p:nvGraphicFramePr>
        <p:xfrm>
          <a:off x="2794000" y="1738842"/>
          <a:ext cx="10232788" cy="571045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491794256"/>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5"/>
          <p:cNvSpPr>
            <a:spLocks/>
          </p:cNvSpPr>
          <p:nvPr/>
        </p:nvSpPr>
        <p:spPr bwMode="auto">
          <a:xfrm>
            <a:off x="889000" y="6350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Show them what you know</a:t>
            </a:r>
            <a:endParaRPr lang="en-US" altLang="en-US" dirty="0">
              <a:solidFill>
                <a:srgbClr val="8EB1AB"/>
              </a:solidFill>
            </a:endParaRPr>
          </a:p>
        </p:txBody>
      </p:sp>
      <p:pic>
        <p:nvPicPr>
          <p:cNvPr id="3277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3800" y="2325688"/>
            <a:ext cx="14333538"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p:nvPr/>
        </p:nvGrpSpPr>
        <p:grpSpPr>
          <a:xfrm>
            <a:off x="0" y="7315200"/>
            <a:ext cx="16586200" cy="1490839"/>
            <a:chOff x="0" y="7315200"/>
            <a:chExt cx="16586200" cy="1490839"/>
          </a:xfrm>
        </p:grpSpPr>
        <p:graphicFrame>
          <p:nvGraphicFramePr>
            <p:cNvPr id="11" name="Diagram 10"/>
            <p:cNvGraphicFramePr/>
            <p:nvPr>
              <p:extLst>
                <p:ext uri="{D42A27DB-BD31-4B8C-83A1-F6EECF244321}">
                  <p14:modId xmlns:p14="http://schemas.microsoft.com/office/powerpoint/2010/main" val="3236215428"/>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8608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4"/>
          <p:cNvGrpSpPr/>
          <p:nvPr/>
        </p:nvGrpSpPr>
        <p:grpSpPr>
          <a:xfrm>
            <a:off x="11693751" y="330729"/>
            <a:ext cx="4282849" cy="1408113"/>
            <a:chOff x="11693750" y="330729"/>
            <a:chExt cx="4458401" cy="1408113"/>
          </a:xfrm>
        </p:grpSpPr>
        <p:sp>
          <p:nvSpPr>
            <p:cNvPr id="16" name="Rectangle 15"/>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7" name="Rectangle 16"/>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sp>
        <p:nvSpPr>
          <p:cNvPr id="32774" name="AutoShape 4"/>
          <p:cNvSpPr>
            <a:spLocks/>
          </p:cNvSpPr>
          <p:nvPr/>
        </p:nvSpPr>
        <p:spPr bwMode="auto">
          <a:xfrm>
            <a:off x="889000" y="1572419"/>
            <a:ext cx="14325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GB" altLang="en-US" sz="3600" dirty="0" smtClean="0">
                <a:solidFill>
                  <a:srgbClr val="7CA19B"/>
                </a:solidFill>
                <a:latin typeface="Arial" panose="020B0604020202020204" pitchFamily="34" charset="0"/>
                <a:cs typeface="Arial" panose="020B0604020202020204" pitchFamily="34" charset="0"/>
              </a:rPr>
              <a:t>Users need to understand the value of the service to adopt it</a:t>
            </a:r>
            <a:endParaRPr lang="en-GB" altLang="en-US" sz="3600" dirty="0">
              <a:solidFill>
                <a:srgbClr val="7CA19B"/>
              </a:solidFill>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2116206805"/>
              </p:ext>
            </p:extLst>
          </p:nvPr>
        </p:nvGraphicFramePr>
        <p:xfrm>
          <a:off x="812800" y="3048000"/>
          <a:ext cx="14554200" cy="3834214"/>
        </p:xfrm>
        <a:graphic>
          <a:graphicData uri="http://schemas.openxmlformats.org/drawingml/2006/chart">
            <c:chart xmlns:c="http://schemas.openxmlformats.org/drawingml/2006/chart" xmlns:r="http://schemas.openxmlformats.org/officeDocument/2006/relationships" r:id="rId3"/>
          </a:graphicData>
        </a:graphic>
      </p:graphicFrame>
      <p:sp>
        <p:nvSpPr>
          <p:cNvPr id="38914"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Users like to try before they buy</a:t>
            </a:r>
            <a:endParaRPr lang="en-US" altLang="en-US" dirty="0">
              <a:solidFill>
                <a:srgbClr val="8EB1AB"/>
              </a:solidFill>
            </a:endParaRPr>
          </a:p>
        </p:txBody>
      </p:sp>
      <p:sp>
        <p:nvSpPr>
          <p:cNvPr id="11" name="TextBox 10"/>
          <p:cNvSpPr txBox="1"/>
          <p:nvPr/>
        </p:nvSpPr>
        <p:spPr>
          <a:xfrm>
            <a:off x="10745506" y="3449080"/>
            <a:ext cx="507831" cy="1845190"/>
          </a:xfrm>
          <a:prstGeom prst="rect">
            <a:avLst/>
          </a:prstGeom>
          <a:noFill/>
        </p:spPr>
        <p:txBody>
          <a:bodyPr vert="vert270">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1714500" indent="-3429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1717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6289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0861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5433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lnSpc>
                <a:spcPct val="150000"/>
              </a:lnSpc>
              <a:defRPr/>
            </a:pPr>
            <a:r>
              <a:rPr lang="en-GB" altLang="en-US" sz="1400" dirty="0" smtClean="0">
                <a:solidFill>
                  <a:schemeClr val="accent2"/>
                </a:solidFill>
                <a:latin typeface="Arial" panose="020B0604020202020204" pitchFamily="34" charset="0"/>
              </a:rPr>
              <a:t>Service free of charge</a:t>
            </a:r>
          </a:p>
        </p:txBody>
      </p:sp>
      <p:sp>
        <p:nvSpPr>
          <p:cNvPr id="38919" name="AutoShape 4"/>
          <p:cNvSpPr>
            <a:spLocks/>
          </p:cNvSpPr>
          <p:nvPr/>
        </p:nvSpPr>
        <p:spPr bwMode="auto">
          <a:xfrm>
            <a:off x="1041400" y="1328738"/>
            <a:ext cx="10896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GB" altLang="en-US" dirty="0" smtClean="0">
                <a:solidFill>
                  <a:srgbClr val="7CA19B"/>
                </a:solidFill>
                <a:latin typeface="Arial" panose="020B0604020202020204" pitchFamily="34" charset="0"/>
                <a:cs typeface="Arial" panose="020B0604020202020204" pitchFamily="34" charset="0"/>
              </a:rPr>
              <a:t>Service uptake for </a:t>
            </a:r>
            <a:r>
              <a:rPr lang="en-GB" altLang="en-US" dirty="0" err="1" smtClean="0">
                <a:solidFill>
                  <a:srgbClr val="7CA19B"/>
                </a:solidFill>
                <a:latin typeface="Arial" panose="020B0604020202020204" pitchFamily="34" charset="0"/>
                <a:cs typeface="Arial" panose="020B0604020202020204" pitchFamily="34" charset="0"/>
              </a:rPr>
              <a:t>Tigo</a:t>
            </a:r>
            <a:r>
              <a:rPr lang="en-GB" altLang="en-US" dirty="0" smtClean="0">
                <a:solidFill>
                  <a:srgbClr val="7CA19B"/>
                </a:solidFill>
                <a:latin typeface="Arial" panose="020B0604020202020204" pitchFamily="34" charset="0"/>
                <a:cs typeface="Arial" panose="020B0604020202020204" pitchFamily="34" charset="0"/>
              </a:rPr>
              <a:t> Kilimo increased when the service is offered for free – the user base grew exponentially (from 32,000 to 320,000 in 6 months)</a:t>
            </a:r>
            <a:endParaRPr lang="en-GB" altLang="en-US" dirty="0">
              <a:solidFill>
                <a:srgbClr val="7CA19B"/>
              </a:solidFill>
              <a:latin typeface="Arial" panose="020B0604020202020204" pitchFamily="34" charset="0"/>
              <a:cs typeface="Arial" panose="020B0604020202020204" pitchFamily="34" charset="0"/>
            </a:endParaRPr>
          </a:p>
        </p:txBody>
      </p:sp>
      <p:cxnSp>
        <p:nvCxnSpPr>
          <p:cNvPr id="13" name="Straight Connector 18"/>
          <p:cNvCxnSpPr>
            <a:cxnSpLocks noChangeShapeType="1"/>
          </p:cNvCxnSpPr>
          <p:nvPr/>
        </p:nvCxnSpPr>
        <p:spPr bwMode="auto">
          <a:xfrm>
            <a:off x="11202537" y="3114375"/>
            <a:ext cx="0" cy="2971800"/>
          </a:xfrm>
          <a:prstGeom prst="line">
            <a:avLst/>
          </a:prstGeom>
          <a:noFill/>
          <a:ln w="28575" algn="ctr">
            <a:solidFill>
              <a:schemeClr val="tx2"/>
            </a:solidFill>
            <a:prstDash val="dash"/>
            <a:round/>
            <a:headEnd/>
            <a:tailEnd/>
          </a:ln>
          <a:extLst>
            <a:ext uri="{909E8E84-426E-40DD-AFC4-6F175D3DCCD1}">
              <a14:hiddenFill xmlns:a14="http://schemas.microsoft.com/office/drawing/2010/main">
                <a:noFill/>
              </a14:hiddenFill>
            </a:ext>
          </a:extLst>
        </p:spPr>
      </p:cxnSp>
      <p:grpSp>
        <p:nvGrpSpPr>
          <p:cNvPr id="18" name="Group 17"/>
          <p:cNvGrpSpPr/>
          <p:nvPr/>
        </p:nvGrpSpPr>
        <p:grpSpPr>
          <a:xfrm>
            <a:off x="0" y="7315200"/>
            <a:ext cx="16586200" cy="1490839"/>
            <a:chOff x="0" y="7315200"/>
            <a:chExt cx="16586200" cy="1490839"/>
          </a:xfrm>
        </p:grpSpPr>
        <p:graphicFrame>
          <p:nvGraphicFramePr>
            <p:cNvPr id="19" name="Diagram 18"/>
            <p:cNvGraphicFramePr/>
            <p:nvPr>
              <p:extLst>
                <p:ext uri="{D42A27DB-BD31-4B8C-83A1-F6EECF244321}">
                  <p14:modId xmlns:p14="http://schemas.microsoft.com/office/powerpoint/2010/main" val="578832002"/>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87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16"/>
          <p:cNvGrpSpPr/>
          <p:nvPr/>
        </p:nvGrpSpPr>
        <p:grpSpPr>
          <a:xfrm>
            <a:off x="11693751" y="330729"/>
            <a:ext cx="4282849" cy="1408113"/>
            <a:chOff x="11693750" y="330729"/>
            <a:chExt cx="4458401" cy="1408113"/>
          </a:xfrm>
        </p:grpSpPr>
        <p:sp>
          <p:nvSpPr>
            <p:cNvPr id="21" name="Rectangle 20"/>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2" name="Rectangle 21"/>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Will customers pay?</a:t>
            </a:r>
            <a:endParaRPr lang="en-US" altLang="en-US" dirty="0">
              <a:solidFill>
                <a:srgbClr val="8EB1AB"/>
              </a:solidFill>
            </a:endParaRPr>
          </a:p>
        </p:txBody>
      </p:sp>
      <p:graphicFrame>
        <p:nvGraphicFramePr>
          <p:cNvPr id="13" name="Chart 12"/>
          <p:cNvGraphicFramePr>
            <a:graphicFrameLocks/>
          </p:cNvGraphicFramePr>
          <p:nvPr>
            <p:extLst>
              <p:ext uri="{D42A27DB-BD31-4B8C-83A1-F6EECF244321}">
                <p14:modId xmlns:p14="http://schemas.microsoft.com/office/powerpoint/2010/main" val="1935136020"/>
              </p:ext>
            </p:extLst>
          </p:nvPr>
        </p:nvGraphicFramePr>
        <p:xfrm>
          <a:off x="1193801" y="2895600"/>
          <a:ext cx="13808074" cy="4516200"/>
        </p:xfrm>
        <a:graphic>
          <a:graphicData uri="http://schemas.openxmlformats.org/drawingml/2006/chart">
            <c:chart xmlns:c="http://schemas.openxmlformats.org/drawingml/2006/chart" xmlns:r="http://schemas.openxmlformats.org/officeDocument/2006/relationships" r:id="rId3"/>
          </a:graphicData>
        </a:graphic>
      </p:graphicFrame>
      <p:sp>
        <p:nvSpPr>
          <p:cNvPr id="40967" name="AutoShape 4"/>
          <p:cNvSpPr>
            <a:spLocks/>
          </p:cNvSpPr>
          <p:nvPr/>
        </p:nvSpPr>
        <p:spPr bwMode="auto">
          <a:xfrm>
            <a:off x="1041400" y="1328738"/>
            <a:ext cx="10896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GB" altLang="en-US" sz="3600" dirty="0">
                <a:solidFill>
                  <a:srgbClr val="7CA19B"/>
                </a:solidFill>
                <a:latin typeface="Arial" panose="020B0604020202020204" pitchFamily="34" charset="0"/>
                <a:cs typeface="Arial" panose="020B0604020202020204" pitchFamily="34" charset="0"/>
              </a:rPr>
              <a:t>80% of surveyed </a:t>
            </a:r>
            <a:r>
              <a:rPr lang="en-GB" altLang="en-US" sz="3600" dirty="0" err="1" smtClean="0">
                <a:solidFill>
                  <a:srgbClr val="7CA19B"/>
                </a:solidFill>
                <a:latin typeface="Arial" panose="020B0604020202020204" pitchFamily="34" charset="0"/>
                <a:cs typeface="Arial" panose="020B0604020202020204" pitchFamily="34" charset="0"/>
              </a:rPr>
              <a:t>Tigo</a:t>
            </a:r>
            <a:r>
              <a:rPr lang="en-GB" altLang="en-US" sz="3600" dirty="0" smtClean="0">
                <a:solidFill>
                  <a:srgbClr val="7CA19B"/>
                </a:solidFill>
                <a:latin typeface="Arial" panose="020B0604020202020204" pitchFamily="34" charset="0"/>
                <a:cs typeface="Arial" panose="020B0604020202020204" pitchFamily="34" charset="0"/>
              </a:rPr>
              <a:t> users </a:t>
            </a:r>
            <a:r>
              <a:rPr lang="en-GB" altLang="en-US" sz="3600" dirty="0">
                <a:solidFill>
                  <a:srgbClr val="7CA19B"/>
                </a:solidFill>
                <a:latin typeface="Arial" panose="020B0604020202020204" pitchFamily="34" charset="0"/>
                <a:cs typeface="Arial" panose="020B0604020202020204" pitchFamily="34" charset="0"/>
              </a:rPr>
              <a:t>who have tried the service </a:t>
            </a:r>
            <a:r>
              <a:rPr lang="en-GB" altLang="en-US" sz="3600" b="1" dirty="0" smtClean="0">
                <a:solidFill>
                  <a:srgbClr val="7CA19B"/>
                </a:solidFill>
                <a:latin typeface="Arial" panose="020B0604020202020204" pitchFamily="34" charset="0"/>
                <a:cs typeface="Arial" panose="020B0604020202020204" pitchFamily="34" charset="0"/>
              </a:rPr>
              <a:t>said</a:t>
            </a:r>
            <a:r>
              <a:rPr lang="en-GB" altLang="en-US" sz="3600" dirty="0" smtClean="0">
                <a:solidFill>
                  <a:srgbClr val="7CA19B"/>
                </a:solidFill>
                <a:latin typeface="Arial" panose="020B0604020202020204" pitchFamily="34" charset="0"/>
                <a:cs typeface="Arial" panose="020B0604020202020204" pitchFamily="34" charset="0"/>
              </a:rPr>
              <a:t> they would </a:t>
            </a:r>
            <a:r>
              <a:rPr lang="en-GB" altLang="en-US" sz="3600" dirty="0">
                <a:solidFill>
                  <a:srgbClr val="7CA19B"/>
                </a:solidFill>
                <a:latin typeface="Arial" panose="020B0604020202020204" pitchFamily="34" charset="0"/>
                <a:cs typeface="Arial" panose="020B0604020202020204" pitchFamily="34" charset="0"/>
              </a:rPr>
              <a:t>pay for it </a:t>
            </a:r>
          </a:p>
        </p:txBody>
      </p:sp>
      <p:cxnSp>
        <p:nvCxnSpPr>
          <p:cNvPr id="40968" name="Straight Connector 18"/>
          <p:cNvCxnSpPr>
            <a:cxnSpLocks noChangeShapeType="1"/>
          </p:cNvCxnSpPr>
          <p:nvPr/>
        </p:nvCxnSpPr>
        <p:spPr bwMode="auto">
          <a:xfrm>
            <a:off x="4546600" y="2895600"/>
            <a:ext cx="0" cy="4495800"/>
          </a:xfrm>
          <a:prstGeom prst="line">
            <a:avLst/>
          </a:prstGeom>
          <a:noFill/>
          <a:ln w="28575" algn="ctr">
            <a:solidFill>
              <a:schemeClr val="tx2"/>
            </a:solidFill>
            <a:prstDash val="dash"/>
            <a:round/>
            <a:headEnd/>
            <a:tailEnd/>
          </a:ln>
          <a:extLst>
            <a:ext uri="{909E8E84-426E-40DD-AFC4-6F175D3DCCD1}">
              <a14:hiddenFill xmlns:a14="http://schemas.microsoft.com/office/drawing/2010/main">
                <a:noFill/>
              </a14:hiddenFill>
            </a:ext>
          </a:extLst>
        </p:spPr>
      </p:cxnSp>
      <p:grpSp>
        <p:nvGrpSpPr>
          <p:cNvPr id="11" name="Group 10"/>
          <p:cNvGrpSpPr/>
          <p:nvPr/>
        </p:nvGrpSpPr>
        <p:grpSpPr>
          <a:xfrm>
            <a:off x="0" y="7315200"/>
            <a:ext cx="16586200" cy="1490839"/>
            <a:chOff x="0" y="7315200"/>
            <a:chExt cx="16586200" cy="1490839"/>
          </a:xfrm>
        </p:grpSpPr>
        <p:graphicFrame>
          <p:nvGraphicFramePr>
            <p:cNvPr id="12" name="Diagram 11"/>
            <p:cNvGraphicFramePr/>
            <p:nvPr>
              <p:extLst>
                <p:ext uri="{D42A27DB-BD31-4B8C-83A1-F6EECF244321}">
                  <p14:modId xmlns:p14="http://schemas.microsoft.com/office/powerpoint/2010/main" val="2021309218"/>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4"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68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5"/>
          <p:cNvGrpSpPr/>
          <p:nvPr/>
        </p:nvGrpSpPr>
        <p:grpSpPr>
          <a:xfrm>
            <a:off x="11693751" y="330729"/>
            <a:ext cx="4282849" cy="1408113"/>
            <a:chOff x="11693750" y="330729"/>
            <a:chExt cx="4458401" cy="1408113"/>
          </a:xfrm>
        </p:grpSpPr>
        <p:sp>
          <p:nvSpPr>
            <p:cNvPr id="17" name="Rectangle 16"/>
            <p:cNvSpPr/>
            <p:nvPr/>
          </p:nvSpPr>
          <p:spPr bwMode="auto">
            <a:xfrm>
              <a:off x="11693750" y="330729"/>
              <a:ext cx="4458401"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5" name="Rectangle 24"/>
            <p:cNvSpPr/>
            <p:nvPr/>
          </p:nvSpPr>
          <p:spPr>
            <a:xfrm>
              <a:off x="11920561" y="521553"/>
              <a:ext cx="3770006" cy="646331"/>
            </a:xfrm>
            <a:prstGeom prst="rect">
              <a:avLst/>
            </a:prstGeom>
          </p:spPr>
          <p:txBody>
            <a:bodyPr wrap="none">
              <a:spAutoFit/>
            </a:bodyPr>
            <a:lstStyle/>
            <a:p>
              <a:pPr lvl="0" eaLnBrk="1">
                <a:defRPr/>
              </a:pPr>
              <a:r>
                <a:rPr lang="en-GB" sz="3600" dirty="0">
                  <a:solidFill>
                    <a:srgbClr val="A2002B"/>
                  </a:solidFill>
                  <a:latin typeface="Arial"/>
                </a:rPr>
                <a:t>	Value proposition</a:t>
              </a:r>
            </a:p>
          </p:txBody>
        </p:sp>
      </p:gr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What makes a user value a service?</a:t>
            </a:r>
            <a:endParaRPr lang="en-US" altLang="en-US" dirty="0">
              <a:solidFill>
                <a:srgbClr val="8EB1AB"/>
              </a:solidFill>
            </a:endParaRPr>
          </a:p>
        </p:txBody>
      </p:sp>
      <p:sp>
        <p:nvSpPr>
          <p:cNvPr id="9" name="TextBox 8"/>
          <p:cNvSpPr txBox="1"/>
          <p:nvPr/>
        </p:nvSpPr>
        <p:spPr>
          <a:xfrm>
            <a:off x="2032000" y="2438400"/>
            <a:ext cx="11734800" cy="5909310"/>
          </a:xfrm>
          <a:prstGeom prst="rect">
            <a:avLst/>
          </a:prstGeom>
          <a:noFill/>
        </p:spPr>
        <p:txBody>
          <a:bodyPr wrap="square">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1714500" indent="-3429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1717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6289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0861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5433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457200" indent="-457200" algn="just" eaLnBrk="1">
              <a:lnSpc>
                <a:spcPct val="150000"/>
              </a:lnSpc>
              <a:buFont typeface="Arial" panose="020B0604020202020204" pitchFamily="34" charset="0"/>
              <a:buChar char="•"/>
              <a:defRPr/>
            </a:pPr>
            <a:r>
              <a:rPr lang="en-GB" altLang="en-US" sz="2800" b="1" dirty="0" smtClean="0">
                <a:solidFill>
                  <a:schemeClr val="accent5"/>
                </a:solidFill>
                <a:latin typeface="Arial" panose="020B0604020202020204" pitchFamily="34" charset="0"/>
              </a:rPr>
              <a:t>Ask them!</a:t>
            </a:r>
          </a:p>
          <a:p>
            <a:pPr marL="457200" indent="-4572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Choose </a:t>
            </a:r>
            <a:r>
              <a:rPr lang="en-GB" altLang="en-US" sz="2800" b="1" dirty="0" smtClean="0">
                <a:solidFill>
                  <a:schemeClr val="accent5"/>
                </a:solidFill>
                <a:latin typeface="Arial" panose="020B0604020202020204" pitchFamily="34" charset="0"/>
              </a:rPr>
              <a:t>relevant and actionable content </a:t>
            </a:r>
            <a:r>
              <a:rPr lang="en-GB" altLang="en-US" sz="2800" dirty="0" smtClean="0">
                <a:solidFill>
                  <a:schemeClr val="accent5"/>
                </a:solidFill>
                <a:latin typeface="Arial" panose="020B0604020202020204" pitchFamily="34" charset="0"/>
              </a:rPr>
              <a:t>for your target market</a:t>
            </a:r>
          </a:p>
          <a:p>
            <a:pPr marL="457200" indent="-457200" algn="just" eaLnBrk="1">
              <a:lnSpc>
                <a:spcPct val="150000"/>
              </a:lnSpc>
              <a:buFont typeface="Arial" panose="020B0604020202020204" pitchFamily="34" charset="0"/>
              <a:buChar char="•"/>
              <a:defRPr/>
            </a:pPr>
            <a:r>
              <a:rPr lang="en-GB" altLang="en-US" sz="2800" b="1" dirty="0" smtClean="0">
                <a:solidFill>
                  <a:schemeClr val="accent5"/>
                </a:solidFill>
                <a:latin typeface="Arial" panose="020B0604020202020204" pitchFamily="34" charset="0"/>
              </a:rPr>
              <a:t>A freemium model </a:t>
            </a:r>
            <a:r>
              <a:rPr lang="en-GB" altLang="en-US" sz="2800" dirty="0" smtClean="0">
                <a:solidFill>
                  <a:schemeClr val="accent5"/>
                </a:solidFill>
                <a:latin typeface="Arial" panose="020B0604020202020204" pitchFamily="34" charset="0"/>
              </a:rPr>
              <a:t>to give users a taste of the service</a:t>
            </a:r>
          </a:p>
          <a:p>
            <a:pPr marL="457200" indent="-4572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A </a:t>
            </a:r>
            <a:r>
              <a:rPr lang="en-GB" altLang="en-US" sz="2800" b="1" dirty="0" smtClean="0">
                <a:solidFill>
                  <a:schemeClr val="accent5"/>
                </a:solidFill>
                <a:latin typeface="Arial" panose="020B0604020202020204" pitchFamily="34" charset="0"/>
              </a:rPr>
              <a:t>pricing scheme</a:t>
            </a:r>
            <a:r>
              <a:rPr lang="en-GB" altLang="en-US" sz="2800" dirty="0" smtClean="0">
                <a:solidFill>
                  <a:schemeClr val="accent5"/>
                </a:solidFill>
                <a:latin typeface="Arial" panose="020B0604020202020204" pitchFamily="34" charset="0"/>
              </a:rPr>
              <a:t> which the user understands and feels is good value  </a:t>
            </a:r>
          </a:p>
          <a:p>
            <a:pPr marL="457200" indent="-457200" algn="just" eaLnBrk="1">
              <a:lnSpc>
                <a:spcPct val="150000"/>
              </a:lnSpc>
              <a:buFont typeface="Arial" panose="020B0604020202020204" pitchFamily="34" charset="0"/>
              <a:buChar char="•"/>
              <a:defRPr/>
            </a:pPr>
            <a:r>
              <a:rPr lang="en-GB" altLang="en-US" sz="2800" b="1" dirty="0">
                <a:solidFill>
                  <a:schemeClr val="accent5"/>
                </a:solidFill>
                <a:latin typeface="Arial" panose="020B0604020202020204" pitchFamily="34" charset="0"/>
              </a:rPr>
              <a:t>Marketing which relates the value </a:t>
            </a:r>
            <a:r>
              <a:rPr lang="en-GB" altLang="en-US" sz="2800" dirty="0">
                <a:solidFill>
                  <a:schemeClr val="accent5"/>
                </a:solidFill>
                <a:latin typeface="Arial" panose="020B0604020202020204" pitchFamily="34" charset="0"/>
              </a:rPr>
              <a:t>of the service through story-telling</a:t>
            </a:r>
          </a:p>
          <a:p>
            <a:pPr marL="0" indent="0" algn="just" eaLnBrk="1">
              <a:lnSpc>
                <a:spcPct val="150000"/>
              </a:lnSpc>
              <a:defRPr/>
            </a:pPr>
            <a:endParaRPr lang="en-GB" altLang="en-US" sz="2800" dirty="0" smtClean="0">
              <a:solidFill>
                <a:schemeClr val="accent5"/>
              </a:solidFill>
              <a:latin typeface="Arial" panose="020B0604020202020204" pitchFamily="34" charset="0"/>
            </a:endParaRPr>
          </a:p>
          <a:p>
            <a:pPr marL="342900" indent="-342900" algn="just" eaLnBrk="1">
              <a:lnSpc>
                <a:spcPct val="150000"/>
              </a:lnSpc>
              <a:buFont typeface="Arial" panose="020B0604020202020204" pitchFamily="34" charset="0"/>
              <a:buChar char="•"/>
              <a:defRPr/>
            </a:pPr>
            <a:endParaRPr lang="en-GB" altLang="en-US" sz="2800" dirty="0" smtClean="0">
              <a:solidFill>
                <a:schemeClr val="accent5"/>
              </a:solidFill>
              <a:latin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4"/>
          <p:cNvSpPr>
            <a:spLocks/>
          </p:cNvSpPr>
          <p:nvPr/>
        </p:nvSpPr>
        <p:spPr bwMode="auto">
          <a:xfrm>
            <a:off x="736600" y="1233488"/>
            <a:ext cx="11277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a:solidFill>
                  <a:srgbClr val="7CA19B"/>
                </a:solidFill>
                <a:latin typeface="Arial" panose="020B0604020202020204" pitchFamily="34" charset="0"/>
                <a:cs typeface="Arial" panose="020B0604020202020204" pitchFamily="34" charset="0"/>
              </a:rPr>
              <a:t>USSD/SMS services present a barrier to illiterate users </a:t>
            </a:r>
          </a:p>
        </p:txBody>
      </p:sp>
      <p:sp>
        <p:nvSpPr>
          <p:cNvPr id="47107" name="AutoShape 5"/>
          <p:cNvSpPr>
            <a:spLocks/>
          </p:cNvSpPr>
          <p:nvPr/>
        </p:nvSpPr>
        <p:spPr bwMode="auto">
          <a:xfrm>
            <a:off x="584200" y="554038"/>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Think about the channels you offer</a:t>
            </a:r>
            <a:endParaRPr lang="en-US" altLang="en-US" dirty="0">
              <a:solidFill>
                <a:srgbClr val="8EB1AB"/>
              </a:solidFill>
            </a:endParaRPr>
          </a:p>
        </p:txBody>
      </p:sp>
      <p:graphicFrame>
        <p:nvGraphicFramePr>
          <p:cNvPr id="15" name="Chart 14"/>
          <p:cNvGraphicFramePr>
            <a:graphicFrameLocks/>
          </p:cNvGraphicFramePr>
          <p:nvPr>
            <p:extLst>
              <p:ext uri="{D42A27DB-BD31-4B8C-83A1-F6EECF244321}">
                <p14:modId xmlns:p14="http://schemas.microsoft.com/office/powerpoint/2010/main" val="2517271733"/>
              </p:ext>
            </p:extLst>
          </p:nvPr>
        </p:nvGraphicFramePr>
        <p:xfrm>
          <a:off x="4241800" y="2286000"/>
          <a:ext cx="7010400" cy="4953000"/>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p:cNvGrpSpPr/>
          <p:nvPr/>
        </p:nvGrpSpPr>
        <p:grpSpPr>
          <a:xfrm>
            <a:off x="-25400" y="7315200"/>
            <a:ext cx="16611600" cy="1490839"/>
            <a:chOff x="-25400" y="7315200"/>
            <a:chExt cx="16611600" cy="1490839"/>
          </a:xfrm>
        </p:grpSpPr>
        <p:graphicFrame>
          <p:nvGraphicFramePr>
            <p:cNvPr id="13" name="Diagram 12"/>
            <p:cNvGraphicFramePr/>
            <p:nvPr>
              <p:extLst>
                <p:ext uri="{D42A27DB-BD31-4B8C-83A1-F6EECF244321}">
                  <p14:modId xmlns:p14="http://schemas.microsoft.com/office/powerpoint/2010/main" val="3396097777"/>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6"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54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12164514" y="381000"/>
            <a:ext cx="3278686" cy="1357842"/>
            <a:chOff x="12164514" y="381000"/>
            <a:chExt cx="3278686" cy="1357842"/>
          </a:xfrm>
        </p:grpSpPr>
        <p:sp>
          <p:nvSpPr>
            <p:cNvPr id="20" name="Rectangle 19"/>
            <p:cNvSpPr/>
            <p:nvPr/>
          </p:nvSpPr>
          <p:spPr bwMode="auto">
            <a:xfrm>
              <a:off x="12164514" y="381000"/>
              <a:ext cx="3278686" cy="1357842"/>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4" name="Rectangle 3"/>
            <p:cNvSpPr/>
            <p:nvPr/>
          </p:nvSpPr>
          <p:spPr>
            <a:xfrm>
              <a:off x="13357895" y="595118"/>
              <a:ext cx="1928733" cy="646331"/>
            </a:xfrm>
            <a:prstGeom prst="rect">
              <a:avLst/>
            </a:prstGeom>
          </p:spPr>
          <p:txBody>
            <a:bodyPr wrap="none">
              <a:spAutoFit/>
            </a:bodyPr>
            <a:lstStyle/>
            <a:p>
              <a:pPr lvl="0" eaLnBrk="1">
                <a:defRPr/>
              </a:pPr>
              <a:r>
                <a:rPr lang="en-GB" sz="3600" dirty="0">
                  <a:solidFill>
                    <a:srgbClr val="424D80"/>
                  </a:solidFill>
                  <a:latin typeface="Arial"/>
                </a:rPr>
                <a:t>Usability</a:t>
              </a:r>
            </a:p>
          </p:txBody>
        </p:sp>
      </p:gr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4"/>
          <p:cNvSpPr>
            <a:spLocks/>
          </p:cNvSpPr>
          <p:nvPr/>
        </p:nvSpPr>
        <p:spPr bwMode="auto">
          <a:xfrm>
            <a:off x="889000" y="1328738"/>
            <a:ext cx="11277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b="1" dirty="0">
                <a:solidFill>
                  <a:srgbClr val="7CA19B"/>
                </a:solidFill>
                <a:latin typeface="Arial" panose="020B0604020202020204" pitchFamily="34" charset="0"/>
                <a:cs typeface="Arial" panose="020B0604020202020204" pitchFamily="34" charset="0"/>
              </a:rPr>
              <a:t>Timeout </a:t>
            </a:r>
            <a:r>
              <a:rPr lang="en-US" altLang="en-US" sz="3600" dirty="0">
                <a:solidFill>
                  <a:srgbClr val="7CA19B"/>
                </a:solidFill>
                <a:latin typeface="Arial" panose="020B0604020202020204" pitchFamily="34" charset="0"/>
                <a:cs typeface="Arial" panose="020B0604020202020204" pitchFamily="34" charset="0"/>
              </a:rPr>
              <a:t>is a major problem</a:t>
            </a:r>
          </a:p>
        </p:txBody>
      </p:sp>
      <p:sp>
        <p:nvSpPr>
          <p:cNvPr id="49155"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a:solidFill>
                  <a:srgbClr val="8EB1AB"/>
                </a:solidFill>
                <a:latin typeface="Arial" panose="020B0604020202020204" pitchFamily="34" charset="0"/>
                <a:cs typeface="Arial" panose="020B0604020202020204" pitchFamily="34" charset="0"/>
                <a:sym typeface="Arial" panose="020B0604020202020204" pitchFamily="34" charset="0"/>
              </a:rPr>
              <a:t>USSD</a:t>
            </a:r>
            <a:endParaRPr lang="en-US" altLang="en-US">
              <a:solidFill>
                <a:srgbClr val="8EB1AB"/>
              </a:solidFill>
            </a:endParaRPr>
          </a:p>
        </p:txBody>
      </p:sp>
      <p:graphicFrame>
        <p:nvGraphicFramePr>
          <p:cNvPr id="9" name="Chart 8"/>
          <p:cNvGraphicFramePr>
            <a:graphicFrameLocks/>
          </p:cNvGraphicFramePr>
          <p:nvPr>
            <p:extLst>
              <p:ext uri="{D42A27DB-BD31-4B8C-83A1-F6EECF244321}">
                <p14:modId xmlns:p14="http://schemas.microsoft.com/office/powerpoint/2010/main" val="3337956631"/>
              </p:ext>
            </p:extLst>
          </p:nvPr>
        </p:nvGraphicFramePr>
        <p:xfrm>
          <a:off x="199028" y="2133600"/>
          <a:ext cx="15087600" cy="2362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12319000" y="3352800"/>
            <a:ext cx="5181600" cy="646331"/>
          </a:xfrm>
          <a:prstGeom prst="rect">
            <a:avLst/>
          </a:prstGeom>
        </p:spPr>
        <p:txBody>
          <a:bodyPr>
            <a:spAutoFit/>
          </a:bodyPr>
          <a:lstStyle/>
          <a:p>
            <a:pPr marL="0" indent="0" eaLnBrk="1">
              <a:defRPr/>
            </a:pPr>
            <a:r>
              <a:rPr lang="en-GB" altLang="en-US" sz="1800" dirty="0">
                <a:solidFill>
                  <a:schemeClr val="accent5">
                    <a:lumMod val="50000"/>
                    <a:lumOff val="50000"/>
                  </a:schemeClr>
                </a:solidFill>
                <a:latin typeface="Arial" panose="020B0604020202020204" pitchFamily="34" charset="0"/>
              </a:rPr>
              <a:t>Average number of keystrokes: </a:t>
            </a:r>
            <a:r>
              <a:rPr lang="en-GB" altLang="en-US" sz="1800" b="1" dirty="0">
                <a:solidFill>
                  <a:schemeClr val="tx2"/>
                </a:solidFill>
                <a:latin typeface="Arial" panose="020B0604020202020204" pitchFamily="34" charset="0"/>
              </a:rPr>
              <a:t>41</a:t>
            </a:r>
          </a:p>
          <a:p>
            <a:pPr marL="0" indent="0" eaLnBrk="1">
              <a:defRPr/>
            </a:pPr>
            <a:r>
              <a:rPr lang="en-GB" altLang="en-US" sz="1800" dirty="0">
                <a:solidFill>
                  <a:schemeClr val="accent5">
                    <a:lumMod val="50000"/>
                    <a:lumOff val="50000"/>
                  </a:schemeClr>
                </a:solidFill>
                <a:latin typeface="Arial" panose="020B0604020202020204" pitchFamily="34" charset="0"/>
              </a:rPr>
              <a:t>Average number of </a:t>
            </a:r>
            <a:r>
              <a:rPr lang="en-GB" altLang="en-US" sz="1800" dirty="0" smtClean="0">
                <a:solidFill>
                  <a:schemeClr val="accent5">
                    <a:lumMod val="50000"/>
                    <a:lumOff val="50000"/>
                  </a:schemeClr>
                </a:solidFill>
                <a:latin typeface="Arial" panose="020B0604020202020204" pitchFamily="34" charset="0"/>
              </a:rPr>
              <a:t>timeouts:     </a:t>
            </a:r>
            <a:r>
              <a:rPr lang="en-GB" altLang="en-US" sz="1800" b="1" dirty="0" smtClean="0">
                <a:solidFill>
                  <a:schemeClr val="tx2"/>
                </a:solidFill>
                <a:latin typeface="Arial" panose="020B0604020202020204" pitchFamily="34" charset="0"/>
              </a:rPr>
              <a:t>4.5</a:t>
            </a:r>
            <a:endParaRPr lang="en-GB" altLang="en-US" sz="1800" b="1" dirty="0">
              <a:solidFill>
                <a:schemeClr val="tx2"/>
              </a:solidFill>
              <a:latin typeface="Arial"/>
            </a:endParaRPr>
          </a:p>
        </p:txBody>
      </p:sp>
      <p:graphicFrame>
        <p:nvGraphicFramePr>
          <p:cNvPr id="12" name="Chart 11"/>
          <p:cNvGraphicFramePr>
            <a:graphicFrameLocks/>
          </p:cNvGraphicFramePr>
          <p:nvPr>
            <p:extLst>
              <p:ext uri="{D42A27DB-BD31-4B8C-83A1-F6EECF244321}">
                <p14:modId xmlns:p14="http://schemas.microsoft.com/office/powerpoint/2010/main" val="831770552"/>
              </p:ext>
            </p:extLst>
          </p:nvPr>
        </p:nvGraphicFramePr>
        <p:xfrm>
          <a:off x="203200" y="4786363"/>
          <a:ext cx="16052800" cy="2362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p:cNvSpPr/>
          <p:nvPr/>
        </p:nvSpPr>
        <p:spPr>
          <a:xfrm>
            <a:off x="12314072" y="6172200"/>
            <a:ext cx="5181600" cy="923330"/>
          </a:xfrm>
          <a:prstGeom prst="rect">
            <a:avLst/>
          </a:prstGeom>
        </p:spPr>
        <p:txBody>
          <a:bodyPr>
            <a:spAutoFit/>
          </a:bodyPr>
          <a:lstStyle/>
          <a:p>
            <a:pPr marL="0" indent="0" eaLnBrk="1">
              <a:defRPr/>
            </a:pPr>
            <a:r>
              <a:rPr lang="en-GB" altLang="en-US" sz="1800" dirty="0">
                <a:solidFill>
                  <a:schemeClr val="accent5">
                    <a:lumMod val="50000"/>
                    <a:lumOff val="50000"/>
                  </a:schemeClr>
                </a:solidFill>
                <a:latin typeface="Arial" panose="020B0604020202020204" pitchFamily="34" charset="0"/>
              </a:rPr>
              <a:t>Average number of keystrokes: </a:t>
            </a:r>
            <a:r>
              <a:rPr lang="en-GB" altLang="en-US" sz="1800" b="1" dirty="0">
                <a:solidFill>
                  <a:schemeClr val="tx2"/>
                </a:solidFill>
                <a:latin typeface="Arial" panose="020B0604020202020204" pitchFamily="34" charset="0"/>
              </a:rPr>
              <a:t>114</a:t>
            </a:r>
          </a:p>
          <a:p>
            <a:pPr marL="0" indent="0" eaLnBrk="1">
              <a:defRPr/>
            </a:pPr>
            <a:r>
              <a:rPr lang="en-GB" altLang="en-US" sz="1800" dirty="0">
                <a:solidFill>
                  <a:schemeClr val="accent5">
                    <a:lumMod val="50000"/>
                    <a:lumOff val="50000"/>
                  </a:schemeClr>
                </a:solidFill>
                <a:latin typeface="Arial" panose="020B0604020202020204" pitchFamily="34" charset="0"/>
              </a:rPr>
              <a:t>Average number of timeouts:	</a:t>
            </a:r>
            <a:r>
              <a:rPr lang="en-GB" altLang="en-US" sz="1800" b="1" dirty="0">
                <a:solidFill>
                  <a:schemeClr val="tx2"/>
                </a:solidFill>
                <a:latin typeface="Arial" panose="020B0604020202020204" pitchFamily="34" charset="0"/>
              </a:rPr>
              <a:t>2</a:t>
            </a:r>
            <a:endParaRPr lang="en-GB" altLang="en-US" sz="1800" b="1" dirty="0">
              <a:solidFill>
                <a:schemeClr val="tx2"/>
              </a:solidFill>
              <a:latin typeface="Arial"/>
            </a:endParaRPr>
          </a:p>
          <a:p>
            <a:pPr marL="0" indent="0" eaLnBrk="1">
              <a:defRPr/>
            </a:pPr>
            <a:endParaRPr lang="en-GB" altLang="en-US" sz="1800" dirty="0">
              <a:solidFill>
                <a:schemeClr val="accent5">
                  <a:lumMod val="50000"/>
                  <a:lumOff val="50000"/>
                </a:schemeClr>
              </a:solidFill>
              <a:latin typeface="Arial" panose="020B0604020202020204" pitchFamily="34" charset="0"/>
            </a:endParaRPr>
          </a:p>
        </p:txBody>
      </p:sp>
      <p:grpSp>
        <p:nvGrpSpPr>
          <p:cNvPr id="16" name="Group 15"/>
          <p:cNvGrpSpPr/>
          <p:nvPr/>
        </p:nvGrpSpPr>
        <p:grpSpPr>
          <a:xfrm>
            <a:off x="0" y="7315200"/>
            <a:ext cx="16586200" cy="1490839"/>
            <a:chOff x="0" y="7315200"/>
            <a:chExt cx="16586200" cy="1490839"/>
          </a:xfrm>
        </p:grpSpPr>
        <p:graphicFrame>
          <p:nvGraphicFramePr>
            <p:cNvPr id="17" name="Diagram 16"/>
            <p:cNvGraphicFramePr/>
            <p:nvPr>
              <p:extLst>
                <p:ext uri="{D42A27DB-BD31-4B8C-83A1-F6EECF244321}">
                  <p14:modId xmlns:p14="http://schemas.microsoft.com/office/powerpoint/2010/main" val="1228241851"/>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9"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87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7"/>
          <p:cNvGrpSpPr/>
          <p:nvPr/>
        </p:nvGrpSpPr>
        <p:grpSpPr>
          <a:xfrm>
            <a:off x="12164514" y="381000"/>
            <a:ext cx="3278686" cy="1357842"/>
            <a:chOff x="12164514" y="381000"/>
            <a:chExt cx="3278686" cy="1357842"/>
          </a:xfrm>
        </p:grpSpPr>
        <p:sp>
          <p:nvSpPr>
            <p:cNvPr id="25" name="Rectangle 24"/>
            <p:cNvSpPr/>
            <p:nvPr/>
          </p:nvSpPr>
          <p:spPr bwMode="auto">
            <a:xfrm>
              <a:off x="12164514" y="381000"/>
              <a:ext cx="3278686" cy="1357842"/>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6" name="Rectangle 25"/>
            <p:cNvSpPr/>
            <p:nvPr/>
          </p:nvSpPr>
          <p:spPr>
            <a:xfrm>
              <a:off x="13357895" y="595118"/>
              <a:ext cx="1928733" cy="646331"/>
            </a:xfrm>
            <a:prstGeom prst="rect">
              <a:avLst/>
            </a:prstGeom>
          </p:spPr>
          <p:txBody>
            <a:bodyPr wrap="none">
              <a:spAutoFit/>
            </a:bodyPr>
            <a:lstStyle/>
            <a:p>
              <a:pPr lvl="0" eaLnBrk="1">
                <a:defRPr/>
              </a:pPr>
              <a:r>
                <a:rPr lang="en-GB" sz="3600" dirty="0">
                  <a:solidFill>
                    <a:srgbClr val="424D80"/>
                  </a:solidFill>
                  <a:latin typeface="Arial"/>
                </a:rPr>
                <a:t>Usability</a:t>
              </a:r>
            </a:p>
          </p:txBody>
        </p:sp>
      </p:gr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153184775"/>
              </p:ext>
            </p:extLst>
          </p:nvPr>
        </p:nvGraphicFramePr>
        <p:xfrm>
          <a:off x="3768725" y="2609557"/>
          <a:ext cx="7905750" cy="4382086"/>
        </p:xfrm>
        <a:graphic>
          <a:graphicData uri="http://schemas.openxmlformats.org/drawingml/2006/chart">
            <c:chart xmlns:c="http://schemas.openxmlformats.org/drawingml/2006/chart" xmlns:r="http://schemas.openxmlformats.org/officeDocument/2006/relationships" r:id="rId3"/>
          </a:graphicData>
        </a:graphic>
      </p:graphicFrame>
      <p:sp>
        <p:nvSpPr>
          <p:cNvPr id="5"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Users faced with a menu (USSD, IVR)</a:t>
            </a:r>
            <a:endParaRPr lang="en-US" altLang="en-US" dirty="0">
              <a:solidFill>
                <a:srgbClr val="8EB1AB"/>
              </a:solidFill>
            </a:endParaRPr>
          </a:p>
        </p:txBody>
      </p:sp>
      <p:sp>
        <p:nvSpPr>
          <p:cNvPr id="6" name="AutoShape 4"/>
          <p:cNvSpPr>
            <a:spLocks/>
          </p:cNvSpPr>
          <p:nvPr/>
        </p:nvSpPr>
        <p:spPr bwMode="auto">
          <a:xfrm>
            <a:off x="1041400" y="1328738"/>
            <a:ext cx="11277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a:solidFill>
                  <a:srgbClr val="7CA19B"/>
                </a:solidFill>
                <a:latin typeface="Arial" panose="020B0604020202020204" pitchFamily="34" charset="0"/>
                <a:cs typeface="Arial" panose="020B0604020202020204" pitchFamily="34" charset="0"/>
              </a:rPr>
              <a:t>s</a:t>
            </a:r>
            <a:r>
              <a:rPr lang="en-US" altLang="en-US" sz="3600" dirty="0" smtClean="0">
                <a:solidFill>
                  <a:srgbClr val="7CA19B"/>
                </a:solidFill>
                <a:latin typeface="Arial" panose="020B0604020202020204" pitchFamily="34" charset="0"/>
                <a:cs typeface="Arial" panose="020B0604020202020204" pitchFamily="34" charset="0"/>
              </a:rPr>
              <a:t>hould browse as few sub-menus as possible</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7" name="AutoShape 3"/>
          <p:cNvSpPr>
            <a:spLocks/>
          </p:cNvSpPr>
          <p:nvPr/>
        </p:nvSpPr>
        <p:spPr bwMode="auto">
          <a:xfrm>
            <a:off x="9652000" y="4800600"/>
            <a:ext cx="5943600" cy="353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190500" indent="0" algn="just" eaLnBrk="1">
              <a:spcBef>
                <a:spcPts val="900"/>
              </a:spcBef>
              <a:buClr>
                <a:srgbClr val="FFFFFF"/>
              </a:buClr>
              <a:buFont typeface="Arial Narrow" charset="0"/>
              <a:buNone/>
              <a:defRPr/>
            </a:pPr>
            <a:endParaRPr lang="en-US" dirty="0" smtClean="0">
              <a:solidFill>
                <a:schemeClr val="tx1">
                  <a:lumMod val="60000"/>
                  <a:lumOff val="40000"/>
                </a:schemeClr>
              </a:solidFill>
              <a:latin typeface="Arial Narrow" panose="020B0606020202030204" pitchFamily="34" charset="0"/>
              <a:ea typeface="ＭＳ Ｐゴシック" charset="0"/>
              <a:cs typeface="Calibri" charset="0"/>
              <a:sym typeface="Calibri" charset="0"/>
            </a:endParaRPr>
          </a:p>
        </p:txBody>
      </p:sp>
      <p:grpSp>
        <p:nvGrpSpPr>
          <p:cNvPr id="10" name="Group 9"/>
          <p:cNvGrpSpPr/>
          <p:nvPr/>
        </p:nvGrpSpPr>
        <p:grpSpPr>
          <a:xfrm>
            <a:off x="0" y="7315200"/>
            <a:ext cx="16586200" cy="1490839"/>
            <a:chOff x="0" y="7315200"/>
            <a:chExt cx="16586200" cy="1490839"/>
          </a:xfrm>
        </p:grpSpPr>
        <p:graphicFrame>
          <p:nvGraphicFramePr>
            <p:cNvPr id="11" name="Diagram 10"/>
            <p:cNvGraphicFramePr/>
            <p:nvPr>
              <p:extLst>
                <p:ext uri="{D42A27DB-BD31-4B8C-83A1-F6EECF244321}">
                  <p14:modId xmlns:p14="http://schemas.microsoft.com/office/powerpoint/2010/main" val="547343557"/>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216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7"/>
          <p:cNvGrpSpPr/>
          <p:nvPr/>
        </p:nvGrpSpPr>
        <p:grpSpPr>
          <a:xfrm>
            <a:off x="12164514" y="381000"/>
            <a:ext cx="3278686" cy="1357842"/>
            <a:chOff x="12164514" y="381000"/>
            <a:chExt cx="3278686" cy="1357842"/>
          </a:xfrm>
        </p:grpSpPr>
        <p:sp>
          <p:nvSpPr>
            <p:cNvPr id="19" name="Rectangle 18"/>
            <p:cNvSpPr/>
            <p:nvPr/>
          </p:nvSpPr>
          <p:spPr bwMode="auto">
            <a:xfrm>
              <a:off x="12164514" y="381000"/>
              <a:ext cx="3278686" cy="1357842"/>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0" name="Rectangle 19"/>
            <p:cNvSpPr/>
            <p:nvPr/>
          </p:nvSpPr>
          <p:spPr>
            <a:xfrm>
              <a:off x="13357895" y="595118"/>
              <a:ext cx="1928733" cy="646331"/>
            </a:xfrm>
            <a:prstGeom prst="rect">
              <a:avLst/>
            </a:prstGeom>
          </p:spPr>
          <p:txBody>
            <a:bodyPr wrap="none">
              <a:spAutoFit/>
            </a:bodyPr>
            <a:lstStyle/>
            <a:p>
              <a:pPr lvl="0" eaLnBrk="1">
                <a:defRPr/>
              </a:pPr>
              <a:r>
                <a:rPr lang="en-GB" sz="3600" dirty="0">
                  <a:solidFill>
                    <a:srgbClr val="424D80"/>
                  </a:solidFill>
                  <a:latin typeface="Arial"/>
                </a:rPr>
                <a:t>Usability</a:t>
              </a:r>
            </a:p>
          </p:txBody>
        </p:sp>
      </p:grpSp>
    </p:spTree>
    <p:extLst>
      <p:ext uri="{BB962C8B-B14F-4D97-AF65-F5344CB8AC3E}">
        <p14:creationId xmlns:p14="http://schemas.microsoft.com/office/powerpoint/2010/main" val="2339975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4"/>
          <p:cNvSpPr>
            <a:spLocks/>
          </p:cNvSpPr>
          <p:nvPr/>
        </p:nvSpPr>
        <p:spPr bwMode="auto">
          <a:xfrm>
            <a:off x="880897" y="1192201"/>
            <a:ext cx="11277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smtClean="0">
                <a:solidFill>
                  <a:srgbClr val="7CA19B"/>
                </a:solidFill>
                <a:latin typeface="Arial" panose="020B0604020202020204" pitchFamily="34" charset="0"/>
                <a:cs typeface="Arial" panose="020B0604020202020204" pitchFamily="34" charset="0"/>
              </a:rPr>
              <a:t>Identify through usage analysis and user testing</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51203"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Service design issues</a:t>
            </a:r>
            <a:endParaRPr lang="en-US" altLang="en-US" dirty="0">
              <a:solidFill>
                <a:srgbClr val="8EB1AB"/>
              </a:solidFill>
            </a:endParaRPr>
          </a:p>
        </p:txBody>
      </p:sp>
      <p:graphicFrame>
        <p:nvGraphicFramePr>
          <p:cNvPr id="13" name="Chart 12"/>
          <p:cNvGraphicFramePr>
            <a:graphicFrameLocks/>
          </p:cNvGraphicFramePr>
          <p:nvPr>
            <p:extLst>
              <p:ext uri="{D42A27DB-BD31-4B8C-83A1-F6EECF244321}">
                <p14:modId xmlns:p14="http://schemas.microsoft.com/office/powerpoint/2010/main" val="597093125"/>
              </p:ext>
            </p:extLst>
          </p:nvPr>
        </p:nvGraphicFramePr>
        <p:xfrm>
          <a:off x="3251200" y="2057400"/>
          <a:ext cx="8542504" cy="4953000"/>
        </p:xfrm>
        <a:graphic>
          <a:graphicData uri="http://schemas.openxmlformats.org/drawingml/2006/chart">
            <c:chart xmlns:c="http://schemas.openxmlformats.org/drawingml/2006/chart" xmlns:r="http://schemas.openxmlformats.org/officeDocument/2006/relationships" r:id="rId3"/>
          </a:graphicData>
        </a:graphic>
      </p:graphicFrame>
      <p:grpSp>
        <p:nvGrpSpPr>
          <p:cNvPr id="17" name="Group 16"/>
          <p:cNvGrpSpPr/>
          <p:nvPr/>
        </p:nvGrpSpPr>
        <p:grpSpPr>
          <a:xfrm>
            <a:off x="0" y="7315200"/>
            <a:ext cx="16586200" cy="1490839"/>
            <a:chOff x="0" y="7315200"/>
            <a:chExt cx="16586200" cy="1490839"/>
          </a:xfrm>
        </p:grpSpPr>
        <p:graphicFrame>
          <p:nvGraphicFramePr>
            <p:cNvPr id="19" name="Diagram 18"/>
            <p:cNvGraphicFramePr/>
            <p:nvPr>
              <p:extLst>
                <p:ext uri="{D42A27DB-BD31-4B8C-83A1-F6EECF244321}">
                  <p14:modId xmlns:p14="http://schemas.microsoft.com/office/powerpoint/2010/main" val="3136910488"/>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978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p:nvPr/>
        </p:nvGrpSpPr>
        <p:grpSpPr>
          <a:xfrm>
            <a:off x="12164514" y="381000"/>
            <a:ext cx="3278686" cy="1357842"/>
            <a:chOff x="12164514" y="381000"/>
            <a:chExt cx="3278686" cy="1357842"/>
          </a:xfrm>
        </p:grpSpPr>
        <p:sp>
          <p:nvSpPr>
            <p:cNvPr id="15" name="Rectangle 14"/>
            <p:cNvSpPr/>
            <p:nvPr/>
          </p:nvSpPr>
          <p:spPr bwMode="auto">
            <a:xfrm>
              <a:off x="12164514" y="381000"/>
              <a:ext cx="3278686" cy="1357842"/>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6" name="Rectangle 15"/>
            <p:cNvSpPr/>
            <p:nvPr/>
          </p:nvSpPr>
          <p:spPr>
            <a:xfrm>
              <a:off x="13357895" y="595118"/>
              <a:ext cx="1928733" cy="646331"/>
            </a:xfrm>
            <a:prstGeom prst="rect">
              <a:avLst/>
            </a:prstGeom>
          </p:spPr>
          <p:txBody>
            <a:bodyPr wrap="none">
              <a:spAutoFit/>
            </a:bodyPr>
            <a:lstStyle/>
            <a:p>
              <a:pPr lvl="0" eaLnBrk="1">
                <a:defRPr/>
              </a:pPr>
              <a:r>
                <a:rPr lang="en-GB" sz="3600" dirty="0">
                  <a:solidFill>
                    <a:srgbClr val="424D80"/>
                  </a:solidFill>
                  <a:latin typeface="Arial"/>
                </a:rPr>
                <a:t>Usability</a:t>
              </a:r>
            </a:p>
          </p:txBody>
        </p:sp>
      </p:gr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31759" y="1854591"/>
            <a:ext cx="9049041" cy="5643562"/>
          </a:xfrm>
          <a:prstGeom prst="rect">
            <a:avLst/>
          </a:prstGeom>
        </p:spPr>
      </p:pic>
      <p:sp>
        <p:nvSpPr>
          <p:cNvPr id="51202" name="AutoShape 4"/>
          <p:cNvSpPr>
            <a:spLocks/>
          </p:cNvSpPr>
          <p:nvPr/>
        </p:nvSpPr>
        <p:spPr bwMode="auto">
          <a:xfrm>
            <a:off x="880897" y="1192201"/>
            <a:ext cx="11277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a:solidFill>
                  <a:srgbClr val="7CA19B"/>
                </a:solidFill>
                <a:latin typeface="Arial" panose="020B0604020202020204" pitchFamily="34" charset="0"/>
                <a:cs typeface="Arial" panose="020B0604020202020204" pitchFamily="34" charset="0"/>
              </a:rPr>
              <a:t>t</a:t>
            </a:r>
            <a:r>
              <a:rPr lang="en-US" altLang="en-US" sz="3600" dirty="0" smtClean="0">
                <a:solidFill>
                  <a:srgbClr val="7CA19B"/>
                </a:solidFill>
                <a:latin typeface="Arial" panose="020B0604020202020204" pitchFamily="34" charset="0"/>
                <a:cs typeface="Arial" panose="020B0604020202020204" pitchFamily="34" charset="0"/>
              </a:rPr>
              <a:t>he content users reach</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51203"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Service design influences</a:t>
            </a:r>
            <a:endParaRPr lang="en-US" altLang="en-US" dirty="0">
              <a:solidFill>
                <a:srgbClr val="8EB1AB"/>
              </a:solidFill>
            </a:endParaRPr>
          </a:p>
        </p:txBody>
      </p:sp>
      <p:grpSp>
        <p:nvGrpSpPr>
          <p:cNvPr id="17" name="Group 16"/>
          <p:cNvGrpSpPr/>
          <p:nvPr/>
        </p:nvGrpSpPr>
        <p:grpSpPr>
          <a:xfrm>
            <a:off x="0" y="7315200"/>
            <a:ext cx="16586200" cy="1490839"/>
            <a:chOff x="0" y="7315200"/>
            <a:chExt cx="16586200" cy="1490839"/>
          </a:xfrm>
        </p:grpSpPr>
        <p:graphicFrame>
          <p:nvGraphicFramePr>
            <p:cNvPr id="19" name="Diagram 18"/>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7978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p:nvPr/>
        </p:nvGrpSpPr>
        <p:grpSpPr>
          <a:xfrm>
            <a:off x="12164514" y="381000"/>
            <a:ext cx="3278686" cy="1357842"/>
            <a:chOff x="12164514" y="381000"/>
            <a:chExt cx="3278686" cy="1357842"/>
          </a:xfrm>
        </p:grpSpPr>
        <p:sp>
          <p:nvSpPr>
            <p:cNvPr id="15" name="Rectangle 14"/>
            <p:cNvSpPr/>
            <p:nvPr/>
          </p:nvSpPr>
          <p:spPr bwMode="auto">
            <a:xfrm>
              <a:off x="12164514" y="381000"/>
              <a:ext cx="3278686" cy="1357842"/>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6" name="Rectangle 15"/>
            <p:cNvSpPr/>
            <p:nvPr/>
          </p:nvSpPr>
          <p:spPr>
            <a:xfrm>
              <a:off x="13357895" y="595118"/>
              <a:ext cx="1928733" cy="646331"/>
            </a:xfrm>
            <a:prstGeom prst="rect">
              <a:avLst/>
            </a:prstGeom>
          </p:spPr>
          <p:txBody>
            <a:bodyPr wrap="none">
              <a:spAutoFit/>
            </a:bodyPr>
            <a:lstStyle/>
            <a:p>
              <a:pPr lvl="0" eaLnBrk="1">
                <a:defRPr/>
              </a:pPr>
              <a:r>
                <a:rPr lang="en-GB" sz="3600" dirty="0">
                  <a:solidFill>
                    <a:srgbClr val="424D80"/>
                  </a:solidFill>
                  <a:latin typeface="Arial"/>
                </a:rPr>
                <a:t>Usability</a:t>
              </a:r>
            </a:p>
          </p:txBody>
        </p:sp>
      </p:grpSp>
    </p:spTree>
    <p:extLst>
      <p:ext uri="{BB962C8B-B14F-4D97-AF65-F5344CB8AC3E}">
        <p14:creationId xmlns:p14="http://schemas.microsoft.com/office/powerpoint/2010/main" val="579697421"/>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4"/>
          <p:cNvSpPr>
            <a:spLocks/>
          </p:cNvSpPr>
          <p:nvPr/>
        </p:nvSpPr>
        <p:spPr bwMode="auto">
          <a:xfrm>
            <a:off x="1041400" y="1328738"/>
            <a:ext cx="115824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smtClean="0">
                <a:solidFill>
                  <a:srgbClr val="7CA19B"/>
                </a:solidFill>
                <a:latin typeface="Arial" panose="020B0604020202020204" pitchFamily="34" charset="0"/>
                <a:cs typeface="Arial" panose="020B0604020202020204" pitchFamily="34" charset="0"/>
              </a:rPr>
              <a:t>Can provide great value – but not scalable</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55299"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a:solidFill>
                  <a:srgbClr val="8EB1AB"/>
                </a:solidFill>
                <a:latin typeface="Arial" panose="020B0604020202020204" pitchFamily="34" charset="0"/>
                <a:cs typeface="Arial" panose="020B0604020202020204" pitchFamily="34" charset="0"/>
                <a:sym typeface="Arial" panose="020B0604020202020204" pitchFamily="34" charset="0"/>
              </a:rPr>
              <a:t>Helplines</a:t>
            </a:r>
            <a:endParaRPr lang="en-US" altLang="en-US">
              <a:solidFill>
                <a:srgbClr val="8EB1AB"/>
              </a:solidFill>
            </a:endParaRPr>
          </a:p>
        </p:txBody>
      </p:sp>
      <p:sp>
        <p:nvSpPr>
          <p:cNvPr id="16" name="AutoShape 4"/>
          <p:cNvSpPr>
            <a:spLocks/>
          </p:cNvSpPr>
          <p:nvPr/>
        </p:nvSpPr>
        <p:spPr bwMode="auto">
          <a:xfrm>
            <a:off x="8813800" y="2060245"/>
            <a:ext cx="615273" cy="2149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54610">
              <a:spcBef>
                <a:spcPts val="500"/>
              </a:spcBef>
              <a:spcAft>
                <a:spcPts val="0"/>
              </a:spcAft>
              <a:defRPr/>
            </a:pPr>
            <a:r>
              <a:rPr lang="en-US" sz="14400" dirty="0">
                <a:solidFill>
                  <a:schemeClr val="accent2"/>
                </a:solidFill>
                <a:latin typeface="Arial" panose="020B0604020202020204" pitchFamily="34" charset="0"/>
                <a:cs typeface="Arial Unicode MS" panose="020B0604020202020204" pitchFamily="34" charset="-128"/>
              </a:rPr>
              <a:t>“</a:t>
            </a:r>
            <a:endParaRPr lang="en-GB" sz="1200" dirty="0">
              <a:solidFill>
                <a:schemeClr val="accent2"/>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17" name="AutoShape 5"/>
          <p:cNvSpPr>
            <a:spLocks/>
          </p:cNvSpPr>
          <p:nvPr/>
        </p:nvSpPr>
        <p:spPr bwMode="auto">
          <a:xfrm>
            <a:off x="14978991" y="6400800"/>
            <a:ext cx="615273" cy="2149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54610">
              <a:spcBef>
                <a:spcPts val="500"/>
              </a:spcBef>
              <a:spcAft>
                <a:spcPts val="0"/>
              </a:spcAft>
              <a:defRPr/>
            </a:pPr>
            <a:r>
              <a:rPr lang="en-US" sz="14400" dirty="0">
                <a:solidFill>
                  <a:schemeClr val="accent2"/>
                </a:solidFill>
                <a:latin typeface="Arial" panose="020B0604020202020204" pitchFamily="34" charset="0"/>
                <a:cs typeface="Arial Unicode MS" panose="020B0604020202020204" pitchFamily="34" charset="-128"/>
              </a:rPr>
              <a:t>”</a:t>
            </a:r>
            <a:endParaRPr lang="en-GB" sz="1200" dirty="0">
              <a:solidFill>
                <a:schemeClr val="accent2"/>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sp>
        <p:nvSpPr>
          <p:cNvPr id="3" name="Rectangle 2"/>
          <p:cNvSpPr/>
          <p:nvPr/>
        </p:nvSpPr>
        <p:spPr>
          <a:xfrm>
            <a:off x="9956800" y="6019800"/>
            <a:ext cx="4590007" cy="1200329"/>
          </a:xfrm>
          <a:prstGeom prst="rect">
            <a:avLst/>
          </a:prstGeom>
        </p:spPr>
        <p:txBody>
          <a:bodyPr wrap="square">
            <a:spAutoFit/>
          </a:bodyPr>
          <a:lstStyle/>
          <a:p>
            <a:pPr algn="just">
              <a:defRPr/>
            </a:pPr>
            <a:r>
              <a:rPr lang="en-US" i="1" dirty="0">
                <a:solidFill>
                  <a:schemeClr val="tx1">
                    <a:lumMod val="40000"/>
                    <a:lumOff val="60000"/>
                  </a:schemeClr>
                </a:solidFill>
                <a:latin typeface="Arial Narrow" panose="020B0606020202030204" pitchFamily="34" charset="0"/>
                <a:ea typeface="MS Mincho" panose="02020609040205080304" pitchFamily="49" charset="-128"/>
                <a:cs typeface="Times New Roman" panose="02020603050405020304" pitchFamily="18" charset="0"/>
              </a:rPr>
              <a:t>I never got an opportunity to have a direct conversation with the experts. It never happened.</a:t>
            </a:r>
            <a:endParaRPr lang="en-GB" dirty="0">
              <a:solidFill>
                <a:schemeClr val="tx1">
                  <a:lumMod val="40000"/>
                  <a:lumOff val="60000"/>
                </a:schemeClr>
              </a:solidFill>
            </a:endParaRPr>
          </a:p>
        </p:txBody>
      </p:sp>
      <p:graphicFrame>
        <p:nvGraphicFramePr>
          <p:cNvPr id="13" name="Chart 12"/>
          <p:cNvGraphicFramePr>
            <a:graphicFrameLocks/>
          </p:cNvGraphicFramePr>
          <p:nvPr>
            <p:extLst>
              <p:ext uri="{D42A27DB-BD31-4B8C-83A1-F6EECF244321}">
                <p14:modId xmlns:p14="http://schemas.microsoft.com/office/powerpoint/2010/main" val="636553938"/>
              </p:ext>
            </p:extLst>
          </p:nvPr>
        </p:nvGraphicFramePr>
        <p:xfrm>
          <a:off x="1041400" y="2562416"/>
          <a:ext cx="7162800" cy="4371784"/>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8"/>
          <p:cNvGrpSpPr/>
          <p:nvPr/>
        </p:nvGrpSpPr>
        <p:grpSpPr>
          <a:xfrm>
            <a:off x="0" y="7315200"/>
            <a:ext cx="16586200" cy="1490839"/>
            <a:chOff x="0" y="7315200"/>
            <a:chExt cx="16586200" cy="1490839"/>
          </a:xfrm>
        </p:grpSpPr>
        <p:graphicFrame>
          <p:nvGraphicFramePr>
            <p:cNvPr id="20" name="Diagram 19"/>
            <p:cNvGraphicFramePr/>
            <p:nvPr>
              <p:extLst>
                <p:ext uri="{D42A27DB-BD31-4B8C-83A1-F6EECF244321}">
                  <p14:modId xmlns:p14="http://schemas.microsoft.com/office/powerpoint/2010/main" val="1629097112"/>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1"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874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7"/>
          <p:cNvGrpSpPr/>
          <p:nvPr/>
        </p:nvGrpSpPr>
        <p:grpSpPr>
          <a:xfrm>
            <a:off x="12164514" y="381000"/>
            <a:ext cx="3278686" cy="1357842"/>
            <a:chOff x="12164514" y="381000"/>
            <a:chExt cx="3278686" cy="1357842"/>
          </a:xfrm>
        </p:grpSpPr>
        <p:sp>
          <p:nvSpPr>
            <p:cNvPr id="27" name="Rectangle 26"/>
            <p:cNvSpPr/>
            <p:nvPr/>
          </p:nvSpPr>
          <p:spPr bwMode="auto">
            <a:xfrm>
              <a:off x="12164514" y="381000"/>
              <a:ext cx="3278686" cy="1357842"/>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8" name="Rectangle 27"/>
            <p:cNvSpPr/>
            <p:nvPr/>
          </p:nvSpPr>
          <p:spPr>
            <a:xfrm>
              <a:off x="13357895" y="595118"/>
              <a:ext cx="1928733" cy="646331"/>
            </a:xfrm>
            <a:prstGeom prst="rect">
              <a:avLst/>
            </a:prstGeom>
          </p:spPr>
          <p:txBody>
            <a:bodyPr wrap="none">
              <a:spAutoFit/>
            </a:bodyPr>
            <a:lstStyle/>
            <a:p>
              <a:pPr lvl="0" eaLnBrk="1">
                <a:defRPr/>
              </a:pPr>
              <a:r>
                <a:rPr lang="en-GB" sz="3600" dirty="0">
                  <a:solidFill>
                    <a:srgbClr val="424D80"/>
                  </a:solidFill>
                  <a:latin typeface="Arial"/>
                </a:rPr>
                <a:t>Usability</a:t>
              </a:r>
            </a:p>
          </p:txBody>
        </p:sp>
      </p:grpSp>
      <p:sp>
        <p:nvSpPr>
          <p:cNvPr id="2" name="Rectangle 1"/>
          <p:cNvSpPr/>
          <p:nvPr/>
        </p:nvSpPr>
        <p:spPr>
          <a:xfrm>
            <a:off x="9880600" y="2427813"/>
            <a:ext cx="4953000" cy="3046988"/>
          </a:xfrm>
          <a:prstGeom prst="rect">
            <a:avLst/>
          </a:prstGeom>
        </p:spPr>
        <p:txBody>
          <a:bodyPr wrap="square">
            <a:spAutoFit/>
          </a:bodyPr>
          <a:lstStyle/>
          <a:p>
            <a:r>
              <a:rPr lang="en-US" i="1" dirty="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I talked to an expert from mKisan about blight control in potato, because my crop was affected by it. The potatoes were not forming properly under the plant. It reduced my potato production </a:t>
            </a:r>
            <a:r>
              <a:rPr lang="en-US" i="1" dirty="0" smtClean="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significantly… </a:t>
            </a:r>
            <a:r>
              <a:rPr lang="en-US" i="1" dirty="0">
                <a:solidFill>
                  <a:srgbClr val="8EB1AB"/>
                </a:solidFill>
                <a:latin typeface="Arial Narrow" panose="020B0606020202030204" pitchFamily="34" charset="0"/>
                <a:ea typeface="MS Mincho" panose="02020609040205080304" pitchFamily="49" charset="-128"/>
                <a:cs typeface="Times New Roman" panose="02020603050405020304" pitchFamily="18" charset="0"/>
              </a:rPr>
              <a:t>The expert told me to use Zed-78. It is a fungicide. It helped in protecting my plant. </a:t>
            </a:r>
            <a:endParaRPr lang="en-GB" dirty="0"/>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a:solidFill>
                  <a:srgbClr val="8EB1AB"/>
                </a:solidFill>
                <a:latin typeface="Arial" panose="020B0604020202020204" pitchFamily="34" charset="0"/>
                <a:cs typeface="Arial" panose="020B0604020202020204" pitchFamily="34" charset="0"/>
                <a:sym typeface="Arial" panose="020B0604020202020204" pitchFamily="34" charset="0"/>
              </a:rPr>
              <a:t>What </a:t>
            </a: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makes a service usable?</a:t>
            </a:r>
            <a:endParaRPr lang="en-US" altLang="en-US" dirty="0">
              <a:solidFill>
                <a:srgbClr val="8EB1AB"/>
              </a:solidFill>
            </a:endParaRPr>
          </a:p>
        </p:txBody>
      </p:sp>
      <p:sp>
        <p:nvSpPr>
          <p:cNvPr id="6" name="TextBox 5"/>
          <p:cNvSpPr txBox="1"/>
          <p:nvPr/>
        </p:nvSpPr>
        <p:spPr>
          <a:xfrm>
            <a:off x="1955800" y="2514600"/>
            <a:ext cx="12192001" cy="4616648"/>
          </a:xfrm>
          <a:prstGeom prst="rect">
            <a:avLst/>
          </a:prstGeom>
          <a:noFill/>
        </p:spPr>
        <p:txBody>
          <a:bodyPr wrap="square">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1714500" indent="-3429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1717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6289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0861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5433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342900" indent="-3429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Choose </a:t>
            </a:r>
            <a:r>
              <a:rPr lang="en-GB" altLang="en-US" sz="2800" b="1" dirty="0" smtClean="0">
                <a:solidFill>
                  <a:schemeClr val="accent5"/>
                </a:solidFill>
                <a:latin typeface="Arial" panose="020B0604020202020204" pitchFamily="34" charset="0"/>
              </a:rPr>
              <a:t>channels which are appropriate </a:t>
            </a:r>
            <a:r>
              <a:rPr lang="en-GB" altLang="en-US" sz="2800" dirty="0" smtClean="0">
                <a:solidFill>
                  <a:schemeClr val="accent5"/>
                </a:solidFill>
                <a:latin typeface="Arial" panose="020B0604020202020204" pitchFamily="34" charset="0"/>
              </a:rPr>
              <a:t>for your target audience</a:t>
            </a:r>
          </a:p>
          <a:p>
            <a:pPr marL="342900" indent="-3429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Remember the </a:t>
            </a:r>
            <a:r>
              <a:rPr lang="en-GB" altLang="en-US" sz="2800" b="1" dirty="0" smtClean="0">
                <a:solidFill>
                  <a:schemeClr val="accent5"/>
                </a:solidFill>
                <a:latin typeface="Arial" panose="020B0604020202020204" pitchFamily="34" charset="0"/>
              </a:rPr>
              <a:t>limits your technologies </a:t>
            </a:r>
            <a:r>
              <a:rPr lang="en-GB" altLang="en-US" sz="2800" dirty="0" smtClean="0">
                <a:solidFill>
                  <a:schemeClr val="accent5"/>
                </a:solidFill>
                <a:latin typeface="Arial" panose="020B0604020202020204" pitchFamily="34" charset="0"/>
              </a:rPr>
              <a:t>when designing your service</a:t>
            </a:r>
          </a:p>
          <a:p>
            <a:pPr marL="342900" indent="-342900" algn="just" eaLnBrk="1">
              <a:lnSpc>
                <a:spcPct val="150000"/>
              </a:lnSpc>
              <a:buFont typeface="Arial" panose="020B0604020202020204" pitchFamily="34" charset="0"/>
              <a:buChar char="•"/>
              <a:defRPr/>
            </a:pPr>
            <a:r>
              <a:rPr lang="en-GB" altLang="en-US" sz="2800" b="1" dirty="0" smtClean="0">
                <a:solidFill>
                  <a:schemeClr val="accent5"/>
                </a:solidFill>
                <a:latin typeface="Arial" panose="020B0604020202020204" pitchFamily="34" charset="0"/>
              </a:rPr>
              <a:t>Keep menus short </a:t>
            </a:r>
            <a:r>
              <a:rPr lang="en-GB" altLang="en-US" sz="2800" dirty="0" smtClean="0">
                <a:solidFill>
                  <a:schemeClr val="accent5"/>
                </a:solidFill>
                <a:latin typeface="Arial" panose="020B0604020202020204" pitchFamily="34" charset="0"/>
              </a:rPr>
              <a:t>by personalising the service as much as possible</a:t>
            </a:r>
            <a:endParaRPr lang="en-GB" altLang="en-US" sz="2800" b="1" dirty="0" smtClean="0">
              <a:solidFill>
                <a:schemeClr val="accent5"/>
              </a:solidFill>
              <a:latin typeface="Arial" panose="020B0604020202020204" pitchFamily="34" charset="0"/>
            </a:endParaRPr>
          </a:p>
          <a:p>
            <a:pPr marL="342900" indent="-342900" algn="just" eaLnBrk="1">
              <a:lnSpc>
                <a:spcPct val="150000"/>
              </a:lnSpc>
              <a:buFont typeface="Arial" panose="020B0604020202020204" pitchFamily="34" charset="0"/>
              <a:buChar char="•"/>
              <a:defRPr/>
            </a:pPr>
            <a:r>
              <a:rPr lang="en-GB" altLang="en-US" sz="2800" b="1" dirty="0" smtClean="0">
                <a:solidFill>
                  <a:schemeClr val="accent5"/>
                </a:solidFill>
                <a:latin typeface="Arial" panose="020B0604020202020204" pitchFamily="34" charset="0"/>
              </a:rPr>
              <a:t>Test your service</a:t>
            </a:r>
            <a:r>
              <a:rPr lang="en-GB" altLang="en-US" sz="2800" dirty="0" smtClean="0">
                <a:solidFill>
                  <a:schemeClr val="accent5"/>
                </a:solidFill>
                <a:latin typeface="Arial" panose="020B0604020202020204" pitchFamily="34" charset="0"/>
              </a:rPr>
              <a:t> with users to ensure they are able to find what they’re searching for</a:t>
            </a:r>
            <a:endParaRPr lang="en-GB" altLang="en-US" sz="2800" dirty="0">
              <a:solidFill>
                <a:schemeClr val="accent5"/>
              </a:solidFill>
              <a:latin typeface="Arial" panose="020B0604020202020204" pitchFamily="34" charset="0"/>
            </a:endParaRPr>
          </a:p>
          <a:p>
            <a:pPr marL="342900" indent="-3429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Helplines can deliver great value, but </a:t>
            </a:r>
            <a:r>
              <a:rPr lang="en-GB" altLang="en-US" sz="2800" b="1" dirty="0" smtClean="0">
                <a:solidFill>
                  <a:schemeClr val="accent5"/>
                </a:solidFill>
                <a:latin typeface="Arial" panose="020B0604020202020204" pitchFamily="34" charset="0"/>
              </a:rPr>
              <a:t>need to be carefully positioned due to high costs</a:t>
            </a:r>
            <a:endParaRPr lang="en-GB" altLang="en-US" sz="2800" dirty="0" smtClean="0">
              <a:solidFill>
                <a:schemeClr val="accent5"/>
              </a:solidFill>
              <a:latin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p:cNvGraphicFramePr/>
          <p:nvPr>
            <p:extLst>
              <p:ext uri="{D42A27DB-BD31-4B8C-83A1-F6EECF244321}">
                <p14:modId xmlns:p14="http://schemas.microsoft.com/office/powerpoint/2010/main" val="41203643"/>
              </p:ext>
            </p:extLst>
          </p:nvPr>
        </p:nvGraphicFramePr>
        <p:xfrm>
          <a:off x="1278255" y="1233322"/>
          <a:ext cx="13851890" cy="3243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utoShape 4"/>
          <p:cNvSpPr>
            <a:spLocks/>
          </p:cNvSpPr>
          <p:nvPr/>
        </p:nvSpPr>
        <p:spPr bwMode="auto">
          <a:xfrm>
            <a:off x="889000" y="1376363"/>
            <a:ext cx="14325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a:solidFill>
                  <a:srgbClr val="7CA19B"/>
                </a:solidFill>
                <a:latin typeface="Arial" panose="020B0604020202020204" pitchFamily="34" charset="0"/>
                <a:cs typeface="Arial" panose="020B0604020202020204" pitchFamily="34" charset="0"/>
              </a:rPr>
              <a:t>a</a:t>
            </a:r>
            <a:r>
              <a:rPr lang="en-US" altLang="en-US" sz="3600" dirty="0" smtClean="0">
                <a:solidFill>
                  <a:srgbClr val="7CA19B"/>
                </a:solidFill>
                <a:latin typeface="Arial" panose="020B0604020202020204" pitchFamily="34" charset="0"/>
                <a:cs typeface="Arial" panose="020B0604020202020204" pitchFamily="34" charset="0"/>
              </a:rPr>
              <a:t>long the customer journey</a:t>
            </a:r>
            <a:endParaRPr lang="en-US" altLang="en-US" sz="3600" dirty="0">
              <a:solidFill>
                <a:srgbClr val="7CA19B"/>
              </a:solidFill>
              <a:latin typeface="Arial" panose="020B0604020202020204" pitchFamily="34" charset="0"/>
              <a:cs typeface="Arial" panose="020B0604020202020204" pitchFamily="34" charset="0"/>
            </a:endParaRPr>
          </a:p>
        </p:txBody>
      </p:sp>
      <p:sp>
        <p:nvSpPr>
          <p:cNvPr id="8"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Four stage marketing strategy</a:t>
            </a:r>
            <a:endParaRPr lang="en-US" altLang="en-US" dirty="0">
              <a:solidFill>
                <a:srgbClr val="8EB1AB"/>
              </a:solidFill>
            </a:endParaRPr>
          </a:p>
        </p:txBody>
      </p:sp>
      <p:sp>
        <p:nvSpPr>
          <p:cNvPr id="9" name="Rectangle 8"/>
          <p:cNvSpPr/>
          <p:nvPr/>
        </p:nvSpPr>
        <p:spPr bwMode="auto">
          <a:xfrm>
            <a:off x="4670259" y="3733801"/>
            <a:ext cx="3000542" cy="4191000"/>
          </a:xfrm>
          <a:prstGeom prst="rect">
            <a:avLst/>
          </a:prstGeom>
          <a:solidFill>
            <a:schemeClr val="accent3">
              <a:lumMod val="60000"/>
              <a:lumOff val="40000"/>
            </a:schemeClr>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t" anchorCtr="0" compatLnSpc="1">
            <a:prstTxWarp prst="textNoShape">
              <a:avLst/>
            </a:prstTxWarp>
          </a:bodyPr>
          <a:lstStyle/>
          <a:p>
            <a:pPr marL="396875" marR="0" indent="0" defTabSz="609600" rtl="0" eaLnBrk="1"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Education </a:t>
            </a:r>
          </a:p>
          <a:p>
            <a:pPr marL="396875" marR="0" indent="0" defTabSz="609600" rtl="0" eaLnBrk="1"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stage:</a:t>
            </a:r>
            <a:r>
              <a:rPr kumimoji="0" lang="en-GB" sz="240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a:t>
            </a:r>
            <a:r>
              <a:rPr kumimoji="0" lang="en-GB" sz="200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teaching the audience how to use the product they have heard about</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Face to face campaigns</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kumimoji="0" lang="en-GB" sz="2000"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Leaflets,</a:t>
            </a:r>
            <a:r>
              <a:rPr kumimoji="0" lang="en-GB" sz="200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posters, TV/ radio/ newspaper advertorials</a:t>
            </a:r>
          </a:p>
        </p:txBody>
      </p:sp>
      <p:sp>
        <p:nvSpPr>
          <p:cNvPr id="10" name="Rectangle 9"/>
          <p:cNvSpPr/>
          <p:nvPr/>
        </p:nvSpPr>
        <p:spPr bwMode="auto">
          <a:xfrm>
            <a:off x="1270000" y="3744261"/>
            <a:ext cx="3128132" cy="4180539"/>
          </a:xfrm>
          <a:prstGeom prst="rect">
            <a:avLst/>
          </a:prstGeom>
          <a:solidFill>
            <a:schemeClr val="accent3">
              <a:lumMod val="20000"/>
              <a:lumOff val="80000"/>
            </a:schemeClr>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t" anchorCtr="0" compatLnSpc="1">
            <a:prstTxWarp prst="textNoShape">
              <a:avLst/>
            </a:prstTxWarp>
          </a:bodyPr>
          <a:lstStyle/>
          <a:p>
            <a:pPr marL="396875" marR="0" indent="0" defTabSz="609600" rtl="0" eaLnBrk="1"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Awareness</a:t>
            </a:r>
            <a:r>
              <a:rPr kumimoji="0" lang="en-GB" sz="2400" b="1"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a:t>
            </a:r>
          </a:p>
          <a:p>
            <a:pPr marL="396875" marR="0" indent="0" defTabSz="609600" rtl="0" eaLnBrk="1" fontAlgn="base" latinLnBrk="0" hangingPunct="0">
              <a:lnSpc>
                <a:spcPct val="100000"/>
              </a:lnSpc>
              <a:spcBef>
                <a:spcPct val="0"/>
              </a:spcBef>
              <a:spcAft>
                <a:spcPct val="0"/>
              </a:spcAft>
              <a:buClrTx/>
              <a:buSzTx/>
              <a:buFontTx/>
              <a:buNone/>
              <a:tabLst/>
            </a:pPr>
            <a:r>
              <a:rPr kumimoji="0" lang="en-GB" sz="2400" b="1"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stage:</a:t>
            </a:r>
            <a:r>
              <a:rPr kumimoji="0" lang="en-GB" sz="2400" b="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a:t>
            </a:r>
            <a:r>
              <a:rPr kumimoji="0" lang="en-GB" sz="2000" b="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t</a:t>
            </a:r>
            <a:r>
              <a:rPr kumimoji="0" lang="en-GB" sz="2000" b="0"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eaching the users</a:t>
            </a:r>
            <a:r>
              <a:rPr kumimoji="0" lang="en-GB" sz="2000" b="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that phones do more than make calls.  Communicating little information, raising interest.</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baseline="0" dirty="0" smtClean="0">
                <a:latin typeface="Arial" panose="020B0604020202020204" pitchFamily="34" charset="0"/>
                <a:ea typeface="ＭＳ Ｐゴシック" charset="0"/>
                <a:cs typeface="Arial" panose="020B0604020202020204" pitchFamily="34" charset="0"/>
                <a:sym typeface="Calibri" charset="0"/>
              </a:rPr>
              <a:t>Face</a:t>
            </a:r>
            <a:r>
              <a:rPr lang="en-GB" sz="2000" dirty="0" smtClean="0">
                <a:latin typeface="Arial" panose="020B0604020202020204" pitchFamily="34" charset="0"/>
                <a:ea typeface="ＭＳ Ｐゴシック" charset="0"/>
                <a:cs typeface="Arial" panose="020B0604020202020204" pitchFamily="34" charset="0"/>
                <a:sym typeface="Calibri" charset="0"/>
              </a:rPr>
              <a:t> to face campaigns (e.g. at farmers fairs)</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National campaigns (e.g. TV, radio)</a:t>
            </a:r>
          </a:p>
        </p:txBody>
      </p:sp>
      <p:sp>
        <p:nvSpPr>
          <p:cNvPr id="11" name="Rectangle 10"/>
          <p:cNvSpPr/>
          <p:nvPr/>
        </p:nvSpPr>
        <p:spPr bwMode="auto">
          <a:xfrm>
            <a:off x="11480801" y="3759499"/>
            <a:ext cx="2963863" cy="4165301"/>
          </a:xfrm>
          <a:prstGeom prst="rect">
            <a:avLst/>
          </a:prstGeom>
          <a:solidFill>
            <a:schemeClr val="accent3">
              <a:lumMod val="75000"/>
            </a:schemeClr>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t" anchorCtr="0" compatLnSpc="1">
            <a:prstTxWarp prst="textNoShape">
              <a:avLst/>
            </a:prstTxWarp>
          </a:bodyPr>
          <a:lstStyle/>
          <a:p>
            <a:pPr marL="396875" marR="0" indent="0" defTabSz="609600" rtl="0" eaLnBrk="1" fontAlgn="base" latinLnBrk="0" hangingPunct="0">
              <a:lnSpc>
                <a:spcPct val="100000"/>
              </a:lnSpc>
              <a:spcBef>
                <a:spcPct val="0"/>
              </a:spcBef>
              <a:spcAft>
                <a:spcPct val="0"/>
              </a:spcAft>
              <a:buClrTx/>
              <a:buSzTx/>
              <a:buFontTx/>
              <a:buNone/>
              <a:tabLst/>
            </a:pPr>
            <a:r>
              <a:rPr kumimoji="0" lang="en-GB" sz="2400" b="1"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Life cycle </a:t>
            </a:r>
            <a:r>
              <a:rPr kumimoji="0" lang="en-GB" b="1"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management:</a:t>
            </a:r>
            <a:r>
              <a:rPr kumimoji="0" lang="en-GB"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a:t>
            </a:r>
            <a:r>
              <a:rPr kumimoji="0" lang="en-GB" sz="200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keep people on the service</a:t>
            </a:r>
            <a:r>
              <a:rPr kumimoji="0" lang="en-GB" sz="2000"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 and make them ambassadors</a:t>
            </a:r>
          </a:p>
          <a:p>
            <a:pPr marL="396875" marR="0" indent="0" defTabSz="609600" rtl="0" eaLnBrk="1" fontAlgn="base" latinLnBrk="0" hangingPunct="0">
              <a:lnSpc>
                <a:spcPct val="100000"/>
              </a:lnSpc>
              <a:spcBef>
                <a:spcPct val="0"/>
              </a:spcBef>
              <a:spcAft>
                <a:spcPct val="0"/>
              </a:spcAft>
              <a:buClrTx/>
              <a:buSzTx/>
              <a:buFontTx/>
              <a:buNone/>
              <a:tabLst/>
            </a:pPr>
            <a:endParaRPr kumimoji="0" lang="en-GB" sz="2000"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endParaRP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Bundles</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Deals</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Loyalty rewards</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Methods of viral marketing</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endParaRPr kumimoji="0" lang="en-GB" sz="2400" b="1" i="0" u="none" strike="noStrike" cap="none" normalizeH="0" baseline="0" dirty="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endParaRPr>
          </a:p>
        </p:txBody>
      </p:sp>
      <p:sp>
        <p:nvSpPr>
          <p:cNvPr id="12" name="Rectangle 11"/>
          <p:cNvSpPr/>
          <p:nvPr/>
        </p:nvSpPr>
        <p:spPr bwMode="auto">
          <a:xfrm>
            <a:off x="8051801" y="3744260"/>
            <a:ext cx="2971799" cy="4180540"/>
          </a:xfrm>
          <a:prstGeom prst="rect">
            <a:avLst/>
          </a:prstGeom>
          <a:solidFill>
            <a:schemeClr val="accent3"/>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t" anchorCtr="0" compatLnSpc="1">
            <a:prstTxWarp prst="textNoShape">
              <a:avLst/>
            </a:prstTxWarp>
          </a:bodyPr>
          <a:lstStyle/>
          <a:p>
            <a:pPr marL="396875" marR="0" indent="0" defTabSz="609600" rtl="0" eaLnBrk="1"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Trial stage:</a:t>
            </a:r>
          </a:p>
          <a:p>
            <a:pPr marL="396875" marR="0" indent="0" defTabSz="609600" rtl="0" eaLnBrk="1" fontAlgn="base" latinLnBrk="0" hangingPunct="0">
              <a:lnSpc>
                <a:spcPct val="100000"/>
              </a:lnSpc>
              <a:spcBef>
                <a:spcPct val="0"/>
              </a:spcBef>
              <a:spcAft>
                <a:spcPct val="0"/>
              </a:spcAft>
              <a:buClrTx/>
              <a:buSzTx/>
              <a:buFontTx/>
              <a:buNone/>
              <a:tabLst/>
            </a:pPr>
            <a:r>
              <a:rPr kumimoji="0" lang="en-GB" sz="2000" b="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rPr>
              <a:t>once you have a user base, keep them engaged</a:t>
            </a:r>
          </a:p>
          <a:p>
            <a:pPr marL="396875" marR="0" indent="0" defTabSz="609600" rtl="0" eaLnBrk="1" fontAlgn="base" latinLnBrk="0" hangingPunct="0">
              <a:lnSpc>
                <a:spcPct val="100000"/>
              </a:lnSpc>
              <a:spcBef>
                <a:spcPct val="0"/>
              </a:spcBef>
              <a:spcAft>
                <a:spcPct val="0"/>
              </a:spcAft>
              <a:buClrTx/>
              <a:buSzTx/>
              <a:buFontTx/>
              <a:buNone/>
              <a:tabLst/>
            </a:pPr>
            <a:endParaRPr kumimoji="0" lang="en-GB" sz="2000" b="0" i="0" u="none" strike="noStrike" cap="none" normalizeH="0" dirty="0" smtClean="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endParaRP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baseline="0" dirty="0" smtClean="0">
                <a:latin typeface="Arial" panose="020B0604020202020204" pitchFamily="34" charset="0"/>
                <a:ea typeface="ＭＳ Ｐゴシック" charset="0"/>
                <a:cs typeface="Arial" panose="020B0604020202020204" pitchFamily="34" charset="0"/>
                <a:sym typeface="Calibri" charset="0"/>
              </a:rPr>
              <a:t>Freemium</a:t>
            </a:r>
            <a:r>
              <a:rPr lang="en-GB" sz="2000" dirty="0" smtClean="0">
                <a:latin typeface="Arial" panose="020B0604020202020204" pitchFamily="34" charset="0"/>
                <a:ea typeface="ＭＳ Ｐゴシック" charset="0"/>
                <a:cs typeface="Arial" panose="020B0604020202020204" pitchFamily="34" charset="0"/>
                <a:sym typeface="Calibri" charset="0"/>
              </a:rPr>
              <a:t> models</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r>
              <a:rPr lang="en-GB" sz="2000" dirty="0" smtClean="0">
                <a:latin typeface="Arial" panose="020B0604020202020204" pitchFamily="34" charset="0"/>
                <a:ea typeface="ＭＳ Ｐゴシック" charset="0"/>
                <a:cs typeface="Arial" panose="020B0604020202020204" pitchFamily="34" charset="0"/>
                <a:sym typeface="Calibri" charset="0"/>
              </a:rPr>
              <a:t>SMS, OBD</a:t>
            </a:r>
          </a:p>
          <a:p>
            <a:pPr marL="739775" marR="0" indent="-342900" defTabSz="609600" rtl="0" eaLnBrk="1" fontAlgn="base" latinLnBrk="0" hangingPunct="0">
              <a:lnSpc>
                <a:spcPct val="100000"/>
              </a:lnSpc>
              <a:spcBef>
                <a:spcPct val="0"/>
              </a:spcBef>
              <a:spcAft>
                <a:spcPct val="0"/>
              </a:spcAft>
              <a:buClrTx/>
              <a:buSzTx/>
              <a:buFont typeface="Arial" panose="020B0604020202020204" pitchFamily="34" charset="0"/>
              <a:buChar char="•"/>
              <a:tabLst/>
            </a:pPr>
            <a:endParaRPr kumimoji="0" lang="en-GB" sz="2400" b="0" i="0" u="none" strike="noStrike" cap="none" normalizeH="0" baseline="0" dirty="0">
              <a:ln>
                <a:noFill/>
              </a:ln>
              <a:solidFill>
                <a:srgbClr val="000000"/>
              </a:solidFill>
              <a:effectLst/>
              <a:latin typeface="Arial" panose="020B0604020202020204" pitchFamily="34" charset="0"/>
              <a:ea typeface="ＭＳ Ｐゴシック" charset="0"/>
              <a:cs typeface="Arial" panose="020B0604020202020204" pitchFamily="34" charset="0"/>
              <a:sym typeface="Calibri" charset="0"/>
            </a:endParaRPr>
          </a:p>
        </p:txBody>
      </p:sp>
      <p:sp>
        <p:nvSpPr>
          <p:cNvPr id="14" name="TextBox 13"/>
          <p:cNvSpPr txBox="1"/>
          <p:nvPr/>
        </p:nvSpPr>
        <p:spPr>
          <a:xfrm>
            <a:off x="1498600" y="8077200"/>
            <a:ext cx="15027275" cy="738664"/>
          </a:xfrm>
          <a:prstGeom prst="rect">
            <a:avLst/>
          </a:prstGeom>
          <a:noFill/>
        </p:spPr>
        <p:txBody>
          <a:bodyPr wrap="square">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1714500" indent="-3429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1717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6289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0861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5433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lnSpc>
                <a:spcPct val="150000"/>
              </a:lnSpc>
              <a:defRPr/>
            </a:pPr>
            <a:r>
              <a:rPr lang="en-GB" altLang="en-US" sz="2800" dirty="0" smtClean="0">
                <a:solidFill>
                  <a:schemeClr val="accent5"/>
                </a:solidFill>
                <a:latin typeface="Arial" panose="020B0604020202020204" pitchFamily="34" charset="0"/>
              </a:rPr>
              <a:t>Use a </a:t>
            </a:r>
            <a:r>
              <a:rPr lang="en-GB" altLang="en-US" sz="2800" b="1" dirty="0" smtClean="0">
                <a:solidFill>
                  <a:schemeClr val="accent5"/>
                </a:solidFill>
                <a:latin typeface="Arial" panose="020B0604020202020204" pitchFamily="34" charset="0"/>
              </a:rPr>
              <a:t>combination of marketing methods </a:t>
            </a:r>
            <a:r>
              <a:rPr lang="en-GB" altLang="en-US" sz="2800" dirty="0" smtClean="0">
                <a:solidFill>
                  <a:schemeClr val="accent5"/>
                </a:solidFill>
                <a:latin typeface="Arial" panose="020B0604020202020204" pitchFamily="34" charset="0"/>
              </a:rPr>
              <a:t>for different stages of the process </a:t>
            </a:r>
          </a:p>
        </p:txBody>
      </p:sp>
      <p:grpSp>
        <p:nvGrpSpPr>
          <p:cNvPr id="6" name="Group 5"/>
          <p:cNvGrpSpPr/>
          <p:nvPr/>
        </p:nvGrpSpPr>
        <p:grpSpPr>
          <a:xfrm>
            <a:off x="12164514" y="330729"/>
            <a:ext cx="3306468" cy="1408113"/>
            <a:chOff x="12164514" y="330729"/>
            <a:chExt cx="3306468" cy="1408113"/>
          </a:xfrm>
        </p:grpSpPr>
        <p:sp>
          <p:nvSpPr>
            <p:cNvPr id="2" name="Rectangle 1"/>
            <p:cNvSpPr/>
            <p:nvPr/>
          </p:nvSpPr>
          <p:spPr bwMode="auto">
            <a:xfrm>
              <a:off x="12164514" y="330729"/>
              <a:ext cx="2819400"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5" name="Rectangle 4"/>
            <p:cNvSpPr/>
            <p:nvPr/>
          </p:nvSpPr>
          <p:spPr>
            <a:xfrm>
              <a:off x="13205618" y="648275"/>
              <a:ext cx="2265364" cy="646331"/>
            </a:xfrm>
            <a:prstGeom prst="rect">
              <a:avLst/>
            </a:prstGeom>
          </p:spPr>
          <p:txBody>
            <a:bodyPr wrap="none">
              <a:spAutoFit/>
            </a:bodyPr>
            <a:lstStyle/>
            <a:p>
              <a:pPr lvl="0" eaLnBrk="1">
                <a:defRPr/>
              </a:pPr>
              <a:r>
                <a:rPr lang="en-GB" sz="3600" dirty="0">
                  <a:solidFill>
                    <a:srgbClr val="A2002B"/>
                  </a:solidFill>
                  <a:latin typeface="Arial"/>
                </a:rPr>
                <a:t>	</a:t>
              </a:r>
              <a:r>
                <a:rPr lang="en-GB" sz="3600" dirty="0">
                  <a:solidFill>
                    <a:srgbClr val="E57417"/>
                  </a:solidFill>
                  <a:latin typeface="Arial"/>
                </a:rPr>
                <a:t>Marketing</a:t>
              </a:r>
            </a:p>
          </p:txBody>
        </p:sp>
      </p:grpSp>
    </p:spTree>
    <p:extLst>
      <p:ext uri="{BB962C8B-B14F-4D97-AF65-F5344CB8AC3E}">
        <p14:creationId xmlns:p14="http://schemas.microsoft.com/office/powerpoint/2010/main" val="2727844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2166600" y="152400"/>
            <a:ext cx="3733800" cy="1219200"/>
          </a:xfrm>
          <a:prstGeom prst="rect">
            <a:avLst/>
          </a:prstGeom>
          <a:solidFill>
            <a:schemeClr val="accent6"/>
          </a:solidFill>
          <a:ln w="9525" cap="flat" cmpd="sng" algn="ctr">
            <a:solidFill>
              <a:schemeClr val="accent6"/>
            </a:solidFill>
            <a:prstDash val="solid"/>
            <a:round/>
            <a:headEnd type="none" w="med" len="med"/>
            <a:tailEnd type="none" w="med" len="med"/>
          </a:ln>
          <a:effectLst/>
          <a:extLst>
            <a:ext uri="{AF507438-7753-43e0-B8FC-AC1667EBCBE1}"/>
          </a:extLst>
        </p:spPr>
        <p:txBody>
          <a:bodyPr lIns="50800" tIns="50800" rIns="50800" bIns="50800" anchor="ctr"/>
          <a:lstStyle/>
          <a:p>
            <a:pPr marL="396875" indent="0" eaLnBrk="1">
              <a:defRPr/>
            </a:pPr>
            <a:endParaRPr lang="en-GB">
              <a:latin typeface="Calibri" charset="0"/>
              <a:ea typeface="ＭＳ Ｐゴシック" charset="0"/>
              <a:cs typeface="Calibri" charset="0"/>
              <a:sym typeface="Calibri" charset="0"/>
            </a:endParaRPr>
          </a:p>
        </p:txBody>
      </p:sp>
      <p:sp>
        <p:nvSpPr>
          <p:cNvPr id="28675"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Raising awareness</a:t>
            </a:r>
            <a:endParaRPr lang="en-US" altLang="en-US" dirty="0">
              <a:solidFill>
                <a:srgbClr val="8EB1AB"/>
              </a:solidFill>
            </a:endParaRPr>
          </a:p>
        </p:txBody>
      </p:sp>
      <p:graphicFrame>
        <p:nvGraphicFramePr>
          <p:cNvPr id="8" name="Chart 7"/>
          <p:cNvGraphicFramePr>
            <a:graphicFrameLocks/>
          </p:cNvGraphicFramePr>
          <p:nvPr>
            <p:extLst>
              <p:ext uri="{D42A27DB-BD31-4B8C-83A1-F6EECF244321}">
                <p14:modId xmlns:p14="http://schemas.microsoft.com/office/powerpoint/2010/main" val="407432704"/>
              </p:ext>
            </p:extLst>
          </p:nvPr>
        </p:nvGraphicFramePr>
        <p:xfrm>
          <a:off x="1085565" y="2286000"/>
          <a:ext cx="138684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AutoShape 4"/>
          <p:cNvSpPr>
            <a:spLocks/>
          </p:cNvSpPr>
          <p:nvPr/>
        </p:nvSpPr>
        <p:spPr bwMode="auto">
          <a:xfrm>
            <a:off x="889000" y="1260617"/>
            <a:ext cx="14325600"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3600" dirty="0" smtClean="0">
                <a:solidFill>
                  <a:srgbClr val="7CA19B"/>
                </a:solidFill>
                <a:latin typeface="Arial" panose="020B0604020202020204" pitchFamily="34" charset="0"/>
                <a:cs typeface="Arial" panose="020B0604020202020204" pitchFamily="34" charset="0"/>
              </a:rPr>
              <a:t>using targeted campaigns </a:t>
            </a:r>
            <a:endParaRPr lang="en-US" altLang="en-US" sz="3600" dirty="0">
              <a:solidFill>
                <a:srgbClr val="7CA19B"/>
              </a:solidFill>
              <a:latin typeface="Arial" panose="020B0604020202020204" pitchFamily="34" charset="0"/>
              <a:cs typeface="Arial" panose="020B0604020202020204" pitchFamily="34" charset="0"/>
            </a:endParaRPr>
          </a:p>
        </p:txBody>
      </p:sp>
      <p:grpSp>
        <p:nvGrpSpPr>
          <p:cNvPr id="3" name="Group 2"/>
          <p:cNvGrpSpPr/>
          <p:nvPr/>
        </p:nvGrpSpPr>
        <p:grpSpPr>
          <a:xfrm>
            <a:off x="0" y="7315200"/>
            <a:ext cx="16586200" cy="1490839"/>
            <a:chOff x="0" y="7315200"/>
            <a:chExt cx="16586200" cy="1490839"/>
          </a:xfrm>
        </p:grpSpPr>
        <p:graphicFrame>
          <p:nvGraphicFramePr>
            <p:cNvPr id="17" name="Diagram 16"/>
            <p:cNvGraphicFramePr/>
            <p:nvPr>
              <p:extLst>
                <p:ext uri="{D42A27DB-BD31-4B8C-83A1-F6EECF244321}">
                  <p14:modId xmlns:p14="http://schemas.microsoft.com/office/powerpoint/2010/main" val="1331599622"/>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8"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7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p:nvPr/>
        </p:nvGrpSpPr>
        <p:grpSpPr>
          <a:xfrm>
            <a:off x="12164514" y="330729"/>
            <a:ext cx="3306468" cy="1408113"/>
            <a:chOff x="12164514" y="330729"/>
            <a:chExt cx="3306468" cy="1408113"/>
          </a:xfrm>
        </p:grpSpPr>
        <p:sp>
          <p:nvSpPr>
            <p:cNvPr id="15" name="Rectangle 14"/>
            <p:cNvSpPr/>
            <p:nvPr/>
          </p:nvSpPr>
          <p:spPr bwMode="auto">
            <a:xfrm>
              <a:off x="12164514" y="330729"/>
              <a:ext cx="2819400"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6" name="Rectangle 15"/>
            <p:cNvSpPr/>
            <p:nvPr/>
          </p:nvSpPr>
          <p:spPr>
            <a:xfrm>
              <a:off x="13205618" y="648275"/>
              <a:ext cx="2265364" cy="646331"/>
            </a:xfrm>
            <a:prstGeom prst="rect">
              <a:avLst/>
            </a:prstGeom>
          </p:spPr>
          <p:txBody>
            <a:bodyPr wrap="none">
              <a:spAutoFit/>
            </a:bodyPr>
            <a:lstStyle/>
            <a:p>
              <a:pPr lvl="0" eaLnBrk="1">
                <a:defRPr/>
              </a:pPr>
              <a:r>
                <a:rPr lang="en-GB" sz="3600" dirty="0">
                  <a:solidFill>
                    <a:srgbClr val="A2002B"/>
                  </a:solidFill>
                  <a:latin typeface="Arial"/>
                </a:rPr>
                <a:t>	</a:t>
              </a:r>
              <a:r>
                <a:rPr lang="en-GB" sz="3600" dirty="0">
                  <a:solidFill>
                    <a:srgbClr val="E57417"/>
                  </a:solidFill>
                  <a:latin typeface="Arial"/>
                </a:rPr>
                <a:t>Marketing</a:t>
              </a:r>
            </a:p>
          </p:txBody>
        </p:sp>
      </p:gr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p:cNvPicPr>
          <p:nvPr/>
        </p:nvPicPr>
        <p:blipFill rotWithShape="1">
          <a:blip r:embed="rId3">
            <a:extLst>
              <a:ext uri="{28A0092B-C50C-407E-A947-70E740481C1C}">
                <a14:useLocalDpi xmlns:a14="http://schemas.microsoft.com/office/drawing/2010/main" val="0"/>
              </a:ext>
            </a:extLst>
          </a:blip>
          <a:srcRect l="5128" r="61594" b="-833"/>
          <a:stretch/>
        </p:blipFill>
        <p:spPr bwMode="auto">
          <a:xfrm>
            <a:off x="10963275" y="-33338"/>
            <a:ext cx="5318125" cy="926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AutoShape 5"/>
          <p:cNvSpPr>
            <a:spLocks/>
          </p:cNvSpPr>
          <p:nvPr/>
        </p:nvSpPr>
        <p:spPr bwMode="auto">
          <a:xfrm>
            <a:off x="851137" y="604838"/>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4800" b="1" dirty="0" smtClean="0">
                <a:solidFill>
                  <a:srgbClr val="7CA19B"/>
                </a:solidFill>
                <a:latin typeface="Arial" panose="020B0604020202020204" pitchFamily="34" charset="0"/>
                <a:cs typeface="Arial" panose="020B0604020202020204" pitchFamily="34" charset="0"/>
              </a:rPr>
              <a:t>Education </a:t>
            </a:r>
            <a:endParaRPr lang="en-US" altLang="en-US" sz="4800" b="1" dirty="0">
              <a:solidFill>
                <a:srgbClr val="7CA19B"/>
              </a:solidFill>
              <a:latin typeface="Arial" panose="020B0604020202020204" pitchFamily="34" charset="0"/>
              <a:cs typeface="Arial" panose="020B0604020202020204" pitchFamily="34" charset="0"/>
            </a:endParaRPr>
          </a:p>
        </p:txBody>
      </p:sp>
      <p:sp>
        <p:nvSpPr>
          <p:cNvPr id="24582" name="AutoShape 4"/>
          <p:cNvSpPr>
            <a:spLocks/>
          </p:cNvSpPr>
          <p:nvPr/>
        </p:nvSpPr>
        <p:spPr bwMode="auto">
          <a:xfrm>
            <a:off x="6511925" y="423863"/>
            <a:ext cx="10050463" cy="5207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GB"/>
          </a:p>
        </p:txBody>
      </p:sp>
      <p:graphicFrame>
        <p:nvGraphicFramePr>
          <p:cNvPr id="24" name="Chart 23"/>
          <p:cNvGraphicFramePr>
            <a:graphicFrameLocks/>
          </p:cNvGraphicFramePr>
          <p:nvPr>
            <p:extLst>
              <p:ext uri="{D42A27DB-BD31-4B8C-83A1-F6EECF244321}">
                <p14:modId xmlns:p14="http://schemas.microsoft.com/office/powerpoint/2010/main" val="1722197080"/>
              </p:ext>
            </p:extLst>
          </p:nvPr>
        </p:nvGraphicFramePr>
        <p:xfrm>
          <a:off x="1727200" y="1905000"/>
          <a:ext cx="8382000" cy="5188911"/>
        </p:xfrm>
        <a:graphic>
          <a:graphicData uri="http://schemas.openxmlformats.org/drawingml/2006/chart">
            <c:chart xmlns:c="http://schemas.openxmlformats.org/drawingml/2006/chart" xmlns:r="http://schemas.openxmlformats.org/officeDocument/2006/relationships" r:id="rId4"/>
          </a:graphicData>
        </a:graphic>
      </p:graphicFrame>
      <p:grpSp>
        <p:nvGrpSpPr>
          <p:cNvPr id="14" name="Group 13"/>
          <p:cNvGrpSpPr/>
          <p:nvPr/>
        </p:nvGrpSpPr>
        <p:grpSpPr>
          <a:xfrm>
            <a:off x="0" y="7315200"/>
            <a:ext cx="16586200" cy="1490839"/>
            <a:chOff x="0" y="7315200"/>
            <a:chExt cx="16586200" cy="1490839"/>
          </a:xfrm>
        </p:grpSpPr>
        <p:graphicFrame>
          <p:nvGraphicFramePr>
            <p:cNvPr id="15" name="Diagram 14"/>
            <p:cNvGraphicFramePr/>
            <p:nvPr>
              <p:extLst>
                <p:ext uri="{D42A27DB-BD31-4B8C-83A1-F6EECF244321}">
                  <p14:modId xmlns:p14="http://schemas.microsoft.com/office/powerpoint/2010/main" val="1981611979"/>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6830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17"/>
          <p:cNvGrpSpPr/>
          <p:nvPr/>
        </p:nvGrpSpPr>
        <p:grpSpPr>
          <a:xfrm>
            <a:off x="12928600" y="370054"/>
            <a:ext cx="2819400" cy="1408113"/>
            <a:chOff x="12928600" y="370054"/>
            <a:chExt cx="2819400" cy="1408113"/>
          </a:xfrm>
          <a:noFill/>
        </p:grpSpPr>
        <p:sp>
          <p:nvSpPr>
            <p:cNvPr id="26" name="Rectangle 25"/>
            <p:cNvSpPr/>
            <p:nvPr/>
          </p:nvSpPr>
          <p:spPr bwMode="auto">
            <a:xfrm>
              <a:off x="12928600" y="370054"/>
              <a:ext cx="2819400" cy="1408113"/>
            </a:xfrm>
            <a:prstGeom prst="rect">
              <a:avLst/>
            </a:prstGeom>
            <a:grp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7" name="Rectangle 26"/>
            <p:cNvSpPr/>
            <p:nvPr/>
          </p:nvSpPr>
          <p:spPr>
            <a:xfrm>
              <a:off x="13205618" y="648275"/>
              <a:ext cx="2265364" cy="646331"/>
            </a:xfrm>
            <a:prstGeom prst="rect">
              <a:avLst/>
            </a:prstGeom>
            <a:grpFill/>
          </p:spPr>
          <p:txBody>
            <a:bodyPr wrap="none">
              <a:spAutoFit/>
            </a:bodyPr>
            <a:lstStyle/>
            <a:p>
              <a:pPr lvl="0" eaLnBrk="1">
                <a:defRPr/>
              </a:pPr>
              <a:r>
                <a:rPr lang="en-GB" sz="3600" dirty="0">
                  <a:solidFill>
                    <a:srgbClr val="A2002B"/>
                  </a:solidFill>
                  <a:latin typeface="Arial"/>
                </a:rPr>
                <a:t>	</a:t>
              </a:r>
              <a:r>
                <a:rPr lang="en-GB" sz="3600" dirty="0">
                  <a:solidFill>
                    <a:srgbClr val="E57417"/>
                  </a:solidFill>
                  <a:latin typeface="Arial"/>
                </a:rPr>
                <a:t>Marketing</a:t>
              </a:r>
            </a:p>
          </p:txBody>
        </p:sp>
      </p:grpSp>
    </p:spTree>
    <p:extLst>
      <p:ext uri="{BB962C8B-B14F-4D97-AF65-F5344CB8AC3E}">
        <p14:creationId xmlns:p14="http://schemas.microsoft.com/office/powerpoint/2010/main" val="1890617508"/>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311885" y="-793"/>
            <a:ext cx="5944115" cy="9144793"/>
          </a:xfrm>
          <a:prstGeom prst="rect">
            <a:avLst/>
          </a:prstGeom>
        </p:spPr>
      </p:pic>
      <p:sp>
        <p:nvSpPr>
          <p:cNvPr id="26627" name="AutoShape 5"/>
          <p:cNvSpPr>
            <a:spLocks/>
          </p:cNvSpPr>
          <p:nvPr/>
        </p:nvSpPr>
        <p:spPr bwMode="auto">
          <a:xfrm>
            <a:off x="889000" y="533400"/>
            <a:ext cx="150114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4800" dirty="0" smtClean="0">
                <a:solidFill>
                  <a:srgbClr val="7CA19B"/>
                </a:solidFill>
                <a:latin typeface="Arial" panose="020B0604020202020204" pitchFamily="34" charset="0"/>
                <a:cs typeface="Arial" panose="020B0604020202020204" pitchFamily="34" charset="0"/>
              </a:rPr>
              <a:t>Trial and use</a:t>
            </a:r>
            <a:endParaRPr lang="en-US" altLang="en-US" sz="4800" dirty="0">
              <a:solidFill>
                <a:srgbClr val="7CA19B"/>
              </a:solidFill>
              <a:latin typeface="Arial" panose="020B0604020202020204" pitchFamily="34" charset="0"/>
              <a:cs typeface="Arial" panose="020B0604020202020204" pitchFamily="34" charset="0"/>
            </a:endParaRPr>
          </a:p>
          <a:p>
            <a:pPr marL="0" indent="0" eaLnBrk="1">
              <a:buClr>
                <a:srgbClr val="ABC5BF"/>
              </a:buClr>
              <a:buFont typeface="Arial Narrow" panose="020B0606020202030204" pitchFamily="34" charset="0"/>
              <a:buNone/>
            </a:pPr>
            <a:r>
              <a:rPr lang="en-US" altLang="en-US" sz="3200" dirty="0" smtClean="0">
                <a:solidFill>
                  <a:srgbClr val="7CA19B"/>
                </a:solidFill>
                <a:latin typeface="Arial" panose="020B0604020202020204" pitchFamily="34" charset="0"/>
                <a:cs typeface="Arial" panose="020B0604020202020204" pitchFamily="34" charset="0"/>
              </a:rPr>
              <a:t>Methods: Blast </a:t>
            </a:r>
            <a:r>
              <a:rPr lang="en-US" altLang="en-US" sz="2800" dirty="0">
                <a:solidFill>
                  <a:srgbClr val="7CA19B"/>
                </a:solidFill>
                <a:latin typeface="Arial" panose="020B0604020202020204" pitchFamily="34" charset="0"/>
                <a:cs typeface="Arial" panose="020B0604020202020204" pitchFamily="34" charset="0"/>
              </a:rPr>
              <a:t>SMS/USSD</a:t>
            </a:r>
            <a:r>
              <a:rPr lang="en-US" altLang="en-US" sz="3200" dirty="0">
                <a:solidFill>
                  <a:srgbClr val="7CA19B"/>
                </a:solidFill>
                <a:latin typeface="Arial" panose="020B0604020202020204" pitchFamily="34" charset="0"/>
                <a:cs typeface="Arial" panose="020B0604020202020204" pitchFamily="34" charset="0"/>
              </a:rPr>
              <a:t> attach/OBD</a:t>
            </a:r>
          </a:p>
        </p:txBody>
      </p:sp>
      <p:graphicFrame>
        <p:nvGraphicFramePr>
          <p:cNvPr id="12" name="Chart 11"/>
          <p:cNvGraphicFramePr>
            <a:graphicFrameLocks/>
          </p:cNvGraphicFramePr>
          <p:nvPr>
            <p:extLst>
              <p:ext uri="{D42A27DB-BD31-4B8C-83A1-F6EECF244321}">
                <p14:modId xmlns:p14="http://schemas.microsoft.com/office/powerpoint/2010/main" val="608719195"/>
              </p:ext>
            </p:extLst>
          </p:nvPr>
        </p:nvGraphicFramePr>
        <p:xfrm>
          <a:off x="279400" y="2057400"/>
          <a:ext cx="9677400" cy="5257800"/>
        </p:xfrm>
        <a:graphic>
          <a:graphicData uri="http://schemas.openxmlformats.org/drawingml/2006/chart">
            <c:chart xmlns:c="http://schemas.openxmlformats.org/drawingml/2006/chart" xmlns:r="http://schemas.openxmlformats.org/officeDocument/2006/relationships" r:id="rId4"/>
          </a:graphicData>
        </a:graphic>
      </p:graphicFrame>
      <p:grpSp>
        <p:nvGrpSpPr>
          <p:cNvPr id="11" name="Group 10"/>
          <p:cNvGrpSpPr/>
          <p:nvPr/>
        </p:nvGrpSpPr>
        <p:grpSpPr>
          <a:xfrm>
            <a:off x="0" y="7315200"/>
            <a:ext cx="16586200" cy="1490839"/>
            <a:chOff x="0" y="7315200"/>
            <a:chExt cx="16586200" cy="1490839"/>
          </a:xfrm>
        </p:grpSpPr>
        <p:graphicFrame>
          <p:nvGraphicFramePr>
            <p:cNvPr id="13" name="Diagram 12"/>
            <p:cNvGraphicFramePr/>
            <p:nvPr>
              <p:extLst>
                <p:ext uri="{D42A27DB-BD31-4B8C-83A1-F6EECF244321}">
                  <p14:modId xmlns:p14="http://schemas.microsoft.com/office/powerpoint/2010/main" val="1173059408"/>
                </p:ext>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7216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p:nvPr/>
        </p:nvGrpSpPr>
        <p:grpSpPr>
          <a:xfrm>
            <a:off x="12928600" y="267383"/>
            <a:ext cx="2819400" cy="1408113"/>
            <a:chOff x="12928600" y="267383"/>
            <a:chExt cx="2819400" cy="1408113"/>
          </a:xfrm>
          <a:noFill/>
        </p:grpSpPr>
        <p:sp>
          <p:nvSpPr>
            <p:cNvPr id="16" name="Rectangle 15"/>
            <p:cNvSpPr/>
            <p:nvPr/>
          </p:nvSpPr>
          <p:spPr bwMode="auto">
            <a:xfrm>
              <a:off x="12928600" y="267383"/>
              <a:ext cx="2819400" cy="1408113"/>
            </a:xfrm>
            <a:prstGeom prst="rect">
              <a:avLst/>
            </a:prstGeom>
            <a:grp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7" name="Rectangle 16"/>
            <p:cNvSpPr/>
            <p:nvPr/>
          </p:nvSpPr>
          <p:spPr>
            <a:xfrm>
              <a:off x="13205618" y="648275"/>
              <a:ext cx="2265364" cy="646331"/>
            </a:xfrm>
            <a:prstGeom prst="rect">
              <a:avLst/>
            </a:prstGeom>
            <a:grpFill/>
          </p:spPr>
          <p:txBody>
            <a:bodyPr wrap="none">
              <a:spAutoFit/>
            </a:bodyPr>
            <a:lstStyle/>
            <a:p>
              <a:pPr lvl="0" eaLnBrk="1">
                <a:defRPr/>
              </a:pPr>
              <a:r>
                <a:rPr lang="en-GB" sz="3600" dirty="0">
                  <a:solidFill>
                    <a:schemeClr val="accent6"/>
                  </a:solidFill>
                  <a:latin typeface="Arial"/>
                </a:rPr>
                <a:t>	Marketing</a:t>
              </a:r>
            </a:p>
          </p:txBody>
        </p:sp>
      </p:grpSp>
    </p:spTree>
    <p:extLst>
      <p:ext uri="{BB962C8B-B14F-4D97-AF65-F5344CB8AC3E}">
        <p14:creationId xmlns:p14="http://schemas.microsoft.com/office/powerpoint/2010/main" val="4177881630"/>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2166600" y="152400"/>
            <a:ext cx="3733800" cy="1219200"/>
          </a:xfrm>
          <a:prstGeom prst="rect">
            <a:avLst/>
          </a:prstGeom>
          <a:solidFill>
            <a:schemeClr val="accent6"/>
          </a:solidFill>
          <a:ln w="9525" cap="flat" cmpd="sng" algn="ctr">
            <a:solidFill>
              <a:schemeClr val="accent6"/>
            </a:solidFill>
            <a:prstDash val="solid"/>
            <a:round/>
            <a:headEnd type="none" w="med" len="med"/>
            <a:tailEnd type="none" w="med" len="med"/>
          </a:ln>
          <a:effectLst/>
          <a:extLst>
            <a:ext uri="{AF507438-7753-43e0-B8FC-AC1667EBCBE1}"/>
          </a:extLst>
        </p:spPr>
        <p:txBody>
          <a:bodyPr lIns="50800" tIns="50800" rIns="50800" bIns="50800" anchor="ctr"/>
          <a:lstStyle/>
          <a:p>
            <a:pPr marL="396875" indent="0" eaLnBrk="1">
              <a:defRPr/>
            </a:pPr>
            <a:endParaRPr lang="en-GB">
              <a:latin typeface="Calibri" charset="0"/>
              <a:ea typeface="ＭＳ Ｐゴシック" charset="0"/>
              <a:cs typeface="Calibri" charset="0"/>
              <a:sym typeface="Calibri" charset="0"/>
            </a:endParaRPr>
          </a:p>
        </p:txBody>
      </p:sp>
      <p:sp>
        <p:nvSpPr>
          <p:cNvPr id="26627" name="AutoShape 5"/>
          <p:cNvSpPr>
            <a:spLocks/>
          </p:cNvSpPr>
          <p:nvPr/>
        </p:nvSpPr>
        <p:spPr bwMode="auto">
          <a:xfrm>
            <a:off x="889000" y="533400"/>
            <a:ext cx="150114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ABC5BF"/>
              </a:buClr>
              <a:buFont typeface="Arial Narrow" panose="020B0606020202030204" pitchFamily="34" charset="0"/>
              <a:buNone/>
            </a:pPr>
            <a:r>
              <a:rPr lang="en-US" altLang="en-US" sz="4800" dirty="0" smtClean="0">
                <a:solidFill>
                  <a:srgbClr val="7CA19B"/>
                </a:solidFill>
                <a:latin typeface="Arial" panose="020B0604020202020204" pitchFamily="34" charset="0"/>
                <a:cs typeface="Arial" panose="020B0604020202020204" pitchFamily="34" charset="0"/>
              </a:rPr>
              <a:t>Brand ambassadors</a:t>
            </a:r>
          </a:p>
          <a:p>
            <a:pPr marL="0" indent="0" eaLnBrk="1">
              <a:buClr>
                <a:srgbClr val="ABC5BF"/>
              </a:buClr>
              <a:buFont typeface="Arial Narrow" panose="020B0606020202030204" pitchFamily="34" charset="0"/>
              <a:buNone/>
            </a:pPr>
            <a:endParaRPr lang="en-US" altLang="en-US" sz="3200" dirty="0">
              <a:solidFill>
                <a:srgbClr val="7CA19B"/>
              </a:solidFill>
              <a:latin typeface="Arial" panose="020B0604020202020204" pitchFamily="34" charset="0"/>
              <a:cs typeface="Arial" panose="020B0604020202020204" pitchFamily="34" charset="0"/>
            </a:endParaRPr>
          </a:p>
        </p:txBody>
      </p:sp>
      <p:grpSp>
        <p:nvGrpSpPr>
          <p:cNvPr id="11" name="Group 10"/>
          <p:cNvGrpSpPr/>
          <p:nvPr/>
        </p:nvGrpSpPr>
        <p:grpSpPr>
          <a:xfrm>
            <a:off x="0" y="7315200"/>
            <a:ext cx="16586200" cy="1490839"/>
            <a:chOff x="0" y="7315200"/>
            <a:chExt cx="16586200" cy="1490839"/>
          </a:xfrm>
        </p:grpSpPr>
        <p:graphicFrame>
          <p:nvGraphicFramePr>
            <p:cNvPr id="13" name="Diagram 12"/>
            <p:cNvGraphicFramePr/>
            <p:nvPr>
              <p:extLst/>
            </p:nvPr>
          </p:nvGraphicFramePr>
          <p:xfrm>
            <a:off x="0" y="8178800"/>
            <a:ext cx="16586200" cy="627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721600" y="7315200"/>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9"/>
          <p:cNvGrpSpPr/>
          <p:nvPr/>
        </p:nvGrpSpPr>
        <p:grpSpPr>
          <a:xfrm>
            <a:off x="12164514" y="330729"/>
            <a:ext cx="3306468" cy="1408113"/>
            <a:chOff x="12164514" y="330729"/>
            <a:chExt cx="3306468" cy="1408113"/>
          </a:xfrm>
        </p:grpSpPr>
        <p:sp>
          <p:nvSpPr>
            <p:cNvPr id="12" name="Rectangle 11"/>
            <p:cNvSpPr/>
            <p:nvPr/>
          </p:nvSpPr>
          <p:spPr bwMode="auto">
            <a:xfrm>
              <a:off x="12164514" y="330729"/>
              <a:ext cx="2819400" cy="1408113"/>
            </a:xfrm>
            <a:prstGeom prst="rect">
              <a:avLst/>
            </a:prstGeom>
            <a:solidFill>
              <a:schemeClr val="accent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14" name="Rectangle 13"/>
            <p:cNvSpPr/>
            <p:nvPr/>
          </p:nvSpPr>
          <p:spPr>
            <a:xfrm>
              <a:off x="13205618" y="648275"/>
              <a:ext cx="2265364" cy="646331"/>
            </a:xfrm>
            <a:prstGeom prst="rect">
              <a:avLst/>
            </a:prstGeom>
          </p:spPr>
          <p:txBody>
            <a:bodyPr wrap="none">
              <a:spAutoFit/>
            </a:bodyPr>
            <a:lstStyle/>
            <a:p>
              <a:pPr lvl="0" eaLnBrk="1">
                <a:defRPr/>
              </a:pPr>
              <a:r>
                <a:rPr lang="en-GB" sz="3600" dirty="0">
                  <a:solidFill>
                    <a:srgbClr val="A2002B"/>
                  </a:solidFill>
                  <a:latin typeface="Arial"/>
                </a:rPr>
                <a:t>	</a:t>
              </a:r>
              <a:r>
                <a:rPr lang="en-GB" sz="3600" dirty="0">
                  <a:solidFill>
                    <a:srgbClr val="E57417"/>
                  </a:solidFill>
                  <a:latin typeface="Arial"/>
                </a:rPr>
                <a:t>Marketing</a:t>
              </a:r>
            </a:p>
          </p:txBody>
        </p:sp>
      </p:grpSp>
      <p:graphicFrame>
        <p:nvGraphicFramePr>
          <p:cNvPr id="16" name="Chart 15"/>
          <p:cNvGraphicFramePr>
            <a:graphicFrameLocks/>
          </p:cNvGraphicFramePr>
          <p:nvPr>
            <p:extLst>
              <p:ext uri="{D42A27DB-BD31-4B8C-83A1-F6EECF244321}">
                <p14:modId xmlns:p14="http://schemas.microsoft.com/office/powerpoint/2010/main" val="2309678127"/>
              </p:ext>
            </p:extLst>
          </p:nvPr>
        </p:nvGraphicFramePr>
        <p:xfrm>
          <a:off x="3937000" y="1905000"/>
          <a:ext cx="8331200" cy="48768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3078957"/>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5"/>
          <p:cNvSpPr>
            <a:spLocks/>
          </p:cNvSpPr>
          <p:nvPr/>
        </p:nvSpPr>
        <p:spPr bwMode="auto">
          <a:xfrm>
            <a:off x="889000" y="533400"/>
            <a:ext cx="11277600" cy="679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eaLnBrk="1">
              <a:buClr>
                <a:srgbClr val="6B6C6E"/>
              </a:buClr>
              <a:buFont typeface="Arial Narrow" panose="020B0606020202030204" pitchFamily="34" charset="0"/>
              <a:buNone/>
            </a:pPr>
            <a:r>
              <a:rPr lang="en-US" altLang="en-US" sz="4800" b="1" dirty="0" smtClean="0">
                <a:solidFill>
                  <a:srgbClr val="8EB1AB"/>
                </a:solidFill>
                <a:latin typeface="Arial" panose="020B0604020202020204" pitchFamily="34" charset="0"/>
                <a:cs typeface="Arial" panose="020B0604020202020204" pitchFamily="34" charset="0"/>
                <a:sym typeface="Arial" panose="020B0604020202020204" pitchFamily="34" charset="0"/>
              </a:rPr>
              <a:t>What marketing methods acquire  quality customers?</a:t>
            </a:r>
            <a:endParaRPr lang="en-US" altLang="en-US" dirty="0">
              <a:solidFill>
                <a:srgbClr val="8EB1AB"/>
              </a:solidFill>
            </a:endParaRPr>
          </a:p>
        </p:txBody>
      </p:sp>
      <p:sp>
        <p:nvSpPr>
          <p:cNvPr id="20" name="TextBox 19"/>
          <p:cNvSpPr txBox="1"/>
          <p:nvPr/>
        </p:nvSpPr>
        <p:spPr>
          <a:xfrm>
            <a:off x="1346200" y="2133600"/>
            <a:ext cx="13531850" cy="5262979"/>
          </a:xfrm>
          <a:prstGeom prst="rect">
            <a:avLst/>
          </a:prstGeom>
          <a:noFill/>
        </p:spPr>
        <p:txBody>
          <a:bodyPr>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1714500" indent="-3429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1717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6289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0861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5433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algn="just" eaLnBrk="1">
              <a:lnSpc>
                <a:spcPct val="150000"/>
              </a:lnSpc>
              <a:defRPr/>
            </a:pPr>
            <a:r>
              <a:rPr lang="en-GB" altLang="en-US" sz="2800" dirty="0" smtClean="0">
                <a:solidFill>
                  <a:schemeClr val="accent5"/>
                </a:solidFill>
                <a:latin typeface="Arial" panose="020B0604020202020204" pitchFamily="34" charset="0"/>
              </a:rPr>
              <a:t>A scheduled </a:t>
            </a:r>
            <a:r>
              <a:rPr lang="en-GB" altLang="en-US" sz="2800" b="1" dirty="0" smtClean="0">
                <a:solidFill>
                  <a:schemeClr val="accent5"/>
                </a:solidFill>
                <a:latin typeface="Arial" panose="020B0604020202020204" pitchFamily="34" charset="0"/>
              </a:rPr>
              <a:t>blend of marketing methods</a:t>
            </a:r>
            <a:r>
              <a:rPr lang="en-GB" altLang="en-US" sz="2800" dirty="0" smtClean="0">
                <a:solidFill>
                  <a:schemeClr val="accent5"/>
                </a:solidFill>
                <a:latin typeface="Arial" panose="020B0604020202020204" pitchFamily="34" charset="0"/>
              </a:rPr>
              <a:t>:</a:t>
            </a:r>
          </a:p>
          <a:p>
            <a:pPr marL="0" indent="0" algn="just" eaLnBrk="1">
              <a:lnSpc>
                <a:spcPct val="150000"/>
              </a:lnSpc>
              <a:defRPr/>
            </a:pPr>
            <a:endParaRPr lang="en-GB" altLang="en-US" sz="2800" dirty="0" smtClean="0">
              <a:solidFill>
                <a:schemeClr val="accent5"/>
              </a:solidFill>
              <a:latin typeface="Arial" panose="020B0604020202020204" pitchFamily="34" charset="0"/>
            </a:endParaRPr>
          </a:p>
          <a:p>
            <a:pPr marL="457200" indent="-457200" algn="just" eaLnBrk="1">
              <a:lnSpc>
                <a:spcPct val="150000"/>
              </a:lnSpc>
              <a:buFont typeface="Arial" panose="020B0604020202020204" pitchFamily="34" charset="0"/>
              <a:buChar char="•"/>
              <a:defRPr/>
            </a:pPr>
            <a:r>
              <a:rPr lang="en-GB" altLang="en-US" sz="2800" b="1" dirty="0">
                <a:solidFill>
                  <a:schemeClr val="accent5"/>
                </a:solidFill>
                <a:latin typeface="Arial" panose="020B0604020202020204" pitchFamily="34" charset="0"/>
              </a:rPr>
              <a:t>Well </a:t>
            </a:r>
            <a:r>
              <a:rPr lang="en-GB" altLang="en-US" sz="2800" b="1" dirty="0" smtClean="0">
                <a:solidFill>
                  <a:schemeClr val="accent5"/>
                </a:solidFill>
                <a:latin typeface="Arial" panose="020B0604020202020204" pitchFamily="34" charset="0"/>
              </a:rPr>
              <a:t>researched </a:t>
            </a:r>
            <a:r>
              <a:rPr lang="en-GB" altLang="en-US" sz="2800" dirty="0">
                <a:solidFill>
                  <a:schemeClr val="accent5"/>
                </a:solidFill>
                <a:latin typeface="Arial" panose="020B0604020202020204" pitchFamily="34" charset="0"/>
              </a:rPr>
              <a:t>traditional marketing </a:t>
            </a:r>
          </a:p>
          <a:p>
            <a:pPr marL="457200" indent="-4572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A </a:t>
            </a:r>
            <a:r>
              <a:rPr lang="en-GB" altLang="en-US" sz="2800" b="1" dirty="0" smtClean="0">
                <a:solidFill>
                  <a:schemeClr val="accent5"/>
                </a:solidFill>
                <a:latin typeface="Arial" panose="020B0604020202020204" pitchFamily="34" charset="0"/>
              </a:rPr>
              <a:t>trained</a:t>
            </a:r>
            <a:r>
              <a:rPr lang="en-GB" altLang="en-US" sz="2800" dirty="0" smtClean="0">
                <a:solidFill>
                  <a:schemeClr val="accent5"/>
                </a:solidFill>
                <a:latin typeface="Arial" panose="020B0604020202020204" pitchFamily="34" charset="0"/>
              </a:rPr>
              <a:t> and </a:t>
            </a:r>
            <a:r>
              <a:rPr lang="en-GB" altLang="en-US" sz="2800" b="1" dirty="0" smtClean="0">
                <a:solidFill>
                  <a:schemeClr val="accent5"/>
                </a:solidFill>
                <a:latin typeface="Arial" panose="020B0604020202020204" pitchFamily="34" charset="0"/>
              </a:rPr>
              <a:t>properly incentivised </a:t>
            </a:r>
            <a:r>
              <a:rPr lang="en-GB" altLang="en-US" sz="2800" dirty="0" smtClean="0">
                <a:solidFill>
                  <a:schemeClr val="accent5"/>
                </a:solidFill>
                <a:latin typeface="Arial" panose="020B0604020202020204" pitchFamily="34" charset="0"/>
              </a:rPr>
              <a:t>agent workforce to educate users </a:t>
            </a:r>
          </a:p>
          <a:p>
            <a:pPr marL="457200" indent="-457200" algn="just" eaLnBrk="1">
              <a:lnSpc>
                <a:spcPct val="150000"/>
              </a:lnSpc>
              <a:buFont typeface="Arial" panose="020B0604020202020204" pitchFamily="34" charset="0"/>
              <a:buChar char="•"/>
              <a:defRPr/>
            </a:pPr>
            <a:r>
              <a:rPr lang="en-GB" altLang="en-US" sz="2800" b="1" dirty="0" smtClean="0">
                <a:solidFill>
                  <a:schemeClr val="accent5"/>
                </a:solidFill>
                <a:latin typeface="Arial" panose="020B0604020202020204" pitchFamily="34" charset="0"/>
              </a:rPr>
              <a:t>Partnering with an organisation </a:t>
            </a:r>
            <a:r>
              <a:rPr lang="en-GB" altLang="en-US" sz="2800" dirty="0" smtClean="0">
                <a:solidFill>
                  <a:schemeClr val="accent5"/>
                </a:solidFill>
                <a:latin typeface="Arial" panose="020B0604020202020204" pitchFamily="34" charset="0"/>
              </a:rPr>
              <a:t>who already has </a:t>
            </a:r>
            <a:r>
              <a:rPr lang="en-GB" altLang="en-US" sz="2800" dirty="0">
                <a:solidFill>
                  <a:schemeClr val="accent5"/>
                </a:solidFill>
                <a:latin typeface="Arial" panose="020B0604020202020204" pitchFamily="34" charset="0"/>
              </a:rPr>
              <a:t>a</a:t>
            </a:r>
            <a:r>
              <a:rPr lang="en-GB" altLang="en-US" sz="2800" dirty="0" smtClean="0">
                <a:solidFill>
                  <a:schemeClr val="accent5"/>
                </a:solidFill>
                <a:latin typeface="Arial" panose="020B0604020202020204" pitchFamily="34" charset="0"/>
              </a:rPr>
              <a:t>gents and farmer groups in the right areas</a:t>
            </a:r>
          </a:p>
          <a:p>
            <a:pPr marL="457200" indent="-457200" algn="just" eaLnBrk="1">
              <a:lnSpc>
                <a:spcPct val="150000"/>
              </a:lnSpc>
              <a:buFont typeface="Arial" panose="020B0604020202020204" pitchFamily="34" charset="0"/>
              <a:buChar char="•"/>
              <a:defRPr/>
            </a:pPr>
            <a:r>
              <a:rPr lang="en-GB" altLang="en-US" sz="2800" b="1" dirty="0" smtClean="0">
                <a:solidFill>
                  <a:schemeClr val="accent5"/>
                </a:solidFill>
                <a:latin typeface="Arial" panose="020B0604020202020204" pitchFamily="34" charset="0"/>
              </a:rPr>
              <a:t>Complementary SMS/USSD/OBD </a:t>
            </a:r>
            <a:r>
              <a:rPr lang="en-GB" altLang="en-US" sz="2800" dirty="0" smtClean="0">
                <a:solidFill>
                  <a:schemeClr val="accent5"/>
                </a:solidFill>
                <a:latin typeface="Arial" panose="020B0604020202020204" pitchFamily="34" charset="0"/>
              </a:rPr>
              <a:t>marketing to engaged lapsed customers</a:t>
            </a:r>
          </a:p>
          <a:p>
            <a:pPr marL="457200" indent="-457200" algn="just" eaLnBrk="1">
              <a:lnSpc>
                <a:spcPct val="150000"/>
              </a:lnSpc>
              <a:buFont typeface="Arial" panose="020B0604020202020204" pitchFamily="34" charset="0"/>
              <a:buChar char="•"/>
              <a:defRPr/>
            </a:pPr>
            <a:r>
              <a:rPr lang="en-GB" altLang="en-US" sz="2800" dirty="0" smtClean="0">
                <a:solidFill>
                  <a:schemeClr val="accent5"/>
                </a:solidFill>
                <a:latin typeface="Arial" panose="020B0604020202020204" pitchFamily="34" charset="0"/>
              </a:rPr>
              <a:t>Recruit </a:t>
            </a:r>
            <a:r>
              <a:rPr lang="en-GB" altLang="en-US" sz="2800" b="1" dirty="0" smtClean="0">
                <a:solidFill>
                  <a:schemeClr val="accent5"/>
                </a:solidFill>
                <a:latin typeface="Arial" panose="020B0604020202020204" pitchFamily="34" charset="0"/>
              </a:rPr>
              <a:t>brand ambassadors</a:t>
            </a:r>
            <a:r>
              <a:rPr lang="en-GB" altLang="en-US" sz="2800" dirty="0" smtClean="0">
                <a:solidFill>
                  <a:schemeClr val="accent5"/>
                </a:solidFill>
                <a:latin typeface="Arial" panose="020B0604020202020204" pitchFamily="34" charset="0"/>
              </a:rPr>
              <a:t> who will evangelise the service for low costs</a:t>
            </a: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t="15509" b="-106"/>
          <a:stretch/>
        </p:blipFill>
        <p:spPr>
          <a:xfrm>
            <a:off x="-17440" y="0"/>
            <a:ext cx="16273439" cy="9144000"/>
          </a:xfrm>
        </p:spPr>
      </p:pic>
      <p:grpSp>
        <p:nvGrpSpPr>
          <p:cNvPr id="9" name="Group 4"/>
          <p:cNvGrpSpPr>
            <a:grpSpLocks noChangeAspect="1"/>
          </p:cNvGrpSpPr>
          <p:nvPr/>
        </p:nvGrpSpPr>
        <p:grpSpPr bwMode="auto">
          <a:xfrm>
            <a:off x="12547600" y="381000"/>
            <a:ext cx="2163763" cy="914400"/>
            <a:chOff x="7904" y="240"/>
            <a:chExt cx="1363" cy="576"/>
          </a:xfrm>
        </p:grpSpPr>
        <p:sp>
          <p:nvSpPr>
            <p:cNvPr id="10" name="AutoShape 3"/>
            <p:cNvSpPr>
              <a:spLocks noChangeAspect="1" noChangeArrowheads="1" noTextEdit="1"/>
            </p:cNvSpPr>
            <p:nvPr/>
          </p:nvSpPr>
          <p:spPr bwMode="auto">
            <a:xfrm>
              <a:off x="7904" y="240"/>
              <a:ext cx="136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5"/>
            <p:cNvSpPr>
              <a:spLocks/>
            </p:cNvSpPr>
            <p:nvPr/>
          </p:nvSpPr>
          <p:spPr bwMode="auto">
            <a:xfrm>
              <a:off x="7904" y="244"/>
              <a:ext cx="579" cy="576"/>
            </a:xfrm>
            <a:custGeom>
              <a:avLst/>
              <a:gdLst>
                <a:gd name="T0" fmla="*/ 0 w 1202"/>
                <a:gd name="T1" fmla="*/ 0 h 1190"/>
                <a:gd name="T2" fmla="*/ 0 w 1202"/>
                <a:gd name="T3" fmla="*/ 0 h 1190"/>
                <a:gd name="T4" fmla="*/ 1202 w 1202"/>
                <a:gd name="T5" fmla="*/ 0 h 1190"/>
                <a:gd name="T6" fmla="*/ 1202 w 1202"/>
                <a:gd name="T7" fmla="*/ 1190 h 1190"/>
                <a:gd name="T8" fmla="*/ 0 w 1202"/>
                <a:gd name="T9" fmla="*/ 1190 h 1190"/>
                <a:gd name="T10" fmla="*/ 0 w 1202"/>
                <a:gd name="T11" fmla="*/ 0 h 1190"/>
              </a:gdLst>
              <a:ahLst/>
              <a:cxnLst>
                <a:cxn ang="0">
                  <a:pos x="T0" y="T1"/>
                </a:cxn>
                <a:cxn ang="0">
                  <a:pos x="T2" y="T3"/>
                </a:cxn>
                <a:cxn ang="0">
                  <a:pos x="T4" y="T5"/>
                </a:cxn>
                <a:cxn ang="0">
                  <a:pos x="T6" y="T7"/>
                </a:cxn>
                <a:cxn ang="0">
                  <a:pos x="T8" y="T9"/>
                </a:cxn>
                <a:cxn ang="0">
                  <a:pos x="T10" y="T11"/>
                </a:cxn>
              </a:cxnLst>
              <a:rect l="0" t="0" r="r" b="b"/>
              <a:pathLst>
                <a:path w="1202" h="1190">
                  <a:moveTo>
                    <a:pt x="0" y="0"/>
                  </a:moveTo>
                  <a:lnTo>
                    <a:pt x="0" y="0"/>
                  </a:lnTo>
                  <a:lnTo>
                    <a:pt x="1202" y="0"/>
                  </a:lnTo>
                  <a:lnTo>
                    <a:pt x="1202" y="1190"/>
                  </a:lnTo>
                  <a:lnTo>
                    <a:pt x="0" y="1190"/>
                  </a:lnTo>
                  <a:lnTo>
                    <a:pt x="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6"/>
            <p:cNvSpPr>
              <a:spLocks/>
            </p:cNvSpPr>
            <p:nvPr/>
          </p:nvSpPr>
          <p:spPr bwMode="auto">
            <a:xfrm>
              <a:off x="7910" y="250"/>
              <a:ext cx="566" cy="564"/>
            </a:xfrm>
            <a:custGeom>
              <a:avLst/>
              <a:gdLst>
                <a:gd name="T0" fmla="*/ 0 w 1177"/>
                <a:gd name="T1" fmla="*/ 0 h 1165"/>
                <a:gd name="T2" fmla="*/ 0 w 1177"/>
                <a:gd name="T3" fmla="*/ 0 h 1165"/>
                <a:gd name="T4" fmla="*/ 0 w 1177"/>
                <a:gd name="T5" fmla="*/ 1165 h 1165"/>
                <a:gd name="T6" fmla="*/ 1177 w 1177"/>
                <a:gd name="T7" fmla="*/ 1165 h 1165"/>
                <a:gd name="T8" fmla="*/ 1177 w 1177"/>
                <a:gd name="T9" fmla="*/ 0 h 1165"/>
                <a:gd name="T10" fmla="*/ 0 w 1177"/>
                <a:gd name="T11" fmla="*/ 0 h 1165"/>
              </a:gdLst>
              <a:ahLst/>
              <a:cxnLst>
                <a:cxn ang="0">
                  <a:pos x="T0" y="T1"/>
                </a:cxn>
                <a:cxn ang="0">
                  <a:pos x="T2" y="T3"/>
                </a:cxn>
                <a:cxn ang="0">
                  <a:pos x="T4" y="T5"/>
                </a:cxn>
                <a:cxn ang="0">
                  <a:pos x="T6" y="T7"/>
                </a:cxn>
                <a:cxn ang="0">
                  <a:pos x="T8" y="T9"/>
                </a:cxn>
                <a:cxn ang="0">
                  <a:pos x="T10" y="T11"/>
                </a:cxn>
              </a:cxnLst>
              <a:rect l="0" t="0" r="r" b="b"/>
              <a:pathLst>
                <a:path w="1177" h="1165">
                  <a:moveTo>
                    <a:pt x="0" y="0"/>
                  </a:moveTo>
                  <a:lnTo>
                    <a:pt x="0" y="0"/>
                  </a:lnTo>
                  <a:cubicBezTo>
                    <a:pt x="0" y="12"/>
                    <a:pt x="0" y="1152"/>
                    <a:pt x="0" y="1165"/>
                  </a:cubicBezTo>
                  <a:cubicBezTo>
                    <a:pt x="13" y="1165"/>
                    <a:pt x="1164" y="1165"/>
                    <a:pt x="1177" y="1165"/>
                  </a:cubicBezTo>
                  <a:cubicBezTo>
                    <a:pt x="1177" y="1152"/>
                    <a:pt x="1177" y="12"/>
                    <a:pt x="1177" y="0"/>
                  </a:cubicBezTo>
                  <a:cubicBezTo>
                    <a:pt x="1164" y="0"/>
                    <a:pt x="13" y="0"/>
                    <a:pt x="0" y="0"/>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p:nvSpPr>
          <p:spPr bwMode="auto">
            <a:xfrm>
              <a:off x="7948" y="485"/>
              <a:ext cx="50" cy="49"/>
            </a:xfrm>
            <a:custGeom>
              <a:avLst/>
              <a:gdLst>
                <a:gd name="T0" fmla="*/ 0 w 103"/>
                <a:gd name="T1" fmla="*/ 0 h 103"/>
                <a:gd name="T2" fmla="*/ 0 w 103"/>
                <a:gd name="T3" fmla="*/ 0 h 103"/>
                <a:gd name="T4" fmla="*/ 103 w 103"/>
                <a:gd name="T5" fmla="*/ 0 h 103"/>
                <a:gd name="T6" fmla="*/ 103 w 103"/>
                <a:gd name="T7" fmla="*/ 103 h 103"/>
                <a:gd name="T8" fmla="*/ 0 w 103"/>
                <a:gd name="T9" fmla="*/ 103 h 103"/>
                <a:gd name="T10" fmla="*/ 0 w 103"/>
                <a:gd name="T11" fmla="*/ 0 h 103"/>
              </a:gdLst>
              <a:ahLst/>
              <a:cxnLst>
                <a:cxn ang="0">
                  <a:pos x="T0" y="T1"/>
                </a:cxn>
                <a:cxn ang="0">
                  <a:pos x="T2" y="T3"/>
                </a:cxn>
                <a:cxn ang="0">
                  <a:pos x="T4" y="T5"/>
                </a:cxn>
                <a:cxn ang="0">
                  <a:pos x="T6" y="T7"/>
                </a:cxn>
                <a:cxn ang="0">
                  <a:pos x="T8" y="T9"/>
                </a:cxn>
                <a:cxn ang="0">
                  <a:pos x="T10" y="T11"/>
                </a:cxn>
              </a:cxnLst>
              <a:rect l="0" t="0" r="r" b="b"/>
              <a:pathLst>
                <a:path w="103" h="103">
                  <a:moveTo>
                    <a:pt x="0" y="0"/>
                  </a:moveTo>
                  <a:lnTo>
                    <a:pt x="0" y="0"/>
                  </a:lnTo>
                  <a:lnTo>
                    <a:pt x="103" y="0"/>
                  </a:lnTo>
                  <a:lnTo>
                    <a:pt x="103" y="103"/>
                  </a:lnTo>
                  <a:lnTo>
                    <a:pt x="0" y="103"/>
                  </a:lnTo>
                  <a:lnTo>
                    <a:pt x="0" y="0"/>
                  </a:lnTo>
                  <a:close/>
                </a:path>
              </a:pathLst>
            </a:custGeom>
            <a:solidFill>
              <a:srgbClr val="770E1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8"/>
            <p:cNvSpPr>
              <a:spLocks/>
            </p:cNvSpPr>
            <p:nvPr/>
          </p:nvSpPr>
          <p:spPr bwMode="auto">
            <a:xfrm>
              <a:off x="8017" y="459"/>
              <a:ext cx="74" cy="75"/>
            </a:xfrm>
            <a:custGeom>
              <a:avLst/>
              <a:gdLst>
                <a:gd name="T0" fmla="*/ 0 w 154"/>
                <a:gd name="T1" fmla="*/ 0 h 155"/>
                <a:gd name="T2" fmla="*/ 0 w 154"/>
                <a:gd name="T3" fmla="*/ 0 h 155"/>
                <a:gd name="T4" fmla="*/ 154 w 154"/>
                <a:gd name="T5" fmla="*/ 0 h 155"/>
                <a:gd name="T6" fmla="*/ 154 w 154"/>
                <a:gd name="T7" fmla="*/ 155 h 155"/>
                <a:gd name="T8" fmla="*/ 0 w 154"/>
                <a:gd name="T9" fmla="*/ 155 h 155"/>
                <a:gd name="T10" fmla="*/ 0 w 154"/>
                <a:gd name="T11" fmla="*/ 0 h 155"/>
              </a:gdLst>
              <a:ahLst/>
              <a:cxnLst>
                <a:cxn ang="0">
                  <a:pos x="T0" y="T1"/>
                </a:cxn>
                <a:cxn ang="0">
                  <a:pos x="T2" y="T3"/>
                </a:cxn>
                <a:cxn ang="0">
                  <a:pos x="T4" y="T5"/>
                </a:cxn>
                <a:cxn ang="0">
                  <a:pos x="T6" y="T7"/>
                </a:cxn>
                <a:cxn ang="0">
                  <a:pos x="T8" y="T9"/>
                </a:cxn>
                <a:cxn ang="0">
                  <a:pos x="T10" y="T11"/>
                </a:cxn>
              </a:cxnLst>
              <a:rect l="0" t="0" r="r" b="b"/>
              <a:pathLst>
                <a:path w="154" h="155">
                  <a:moveTo>
                    <a:pt x="0" y="0"/>
                  </a:moveTo>
                  <a:lnTo>
                    <a:pt x="0" y="0"/>
                  </a:lnTo>
                  <a:lnTo>
                    <a:pt x="154" y="0"/>
                  </a:lnTo>
                  <a:lnTo>
                    <a:pt x="154" y="155"/>
                  </a:lnTo>
                  <a:lnTo>
                    <a:pt x="0" y="155"/>
                  </a:lnTo>
                  <a:lnTo>
                    <a:pt x="0" y="0"/>
                  </a:lnTo>
                  <a:close/>
                </a:path>
              </a:pathLst>
            </a:custGeom>
            <a:solidFill>
              <a:srgbClr val="AC141A"/>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9"/>
            <p:cNvSpPr>
              <a:spLocks/>
            </p:cNvSpPr>
            <p:nvPr/>
          </p:nvSpPr>
          <p:spPr bwMode="auto">
            <a:xfrm>
              <a:off x="8110" y="422"/>
              <a:ext cx="111" cy="112"/>
            </a:xfrm>
            <a:custGeom>
              <a:avLst/>
              <a:gdLst>
                <a:gd name="T0" fmla="*/ 0 w 232"/>
                <a:gd name="T1" fmla="*/ 0 h 232"/>
                <a:gd name="T2" fmla="*/ 0 w 232"/>
                <a:gd name="T3" fmla="*/ 0 h 232"/>
                <a:gd name="T4" fmla="*/ 232 w 232"/>
                <a:gd name="T5" fmla="*/ 0 h 232"/>
                <a:gd name="T6" fmla="*/ 232 w 232"/>
                <a:gd name="T7" fmla="*/ 232 h 232"/>
                <a:gd name="T8" fmla="*/ 0 w 232"/>
                <a:gd name="T9" fmla="*/ 232 h 232"/>
                <a:gd name="T10" fmla="*/ 0 w 232"/>
                <a:gd name="T11" fmla="*/ 0 h 232"/>
              </a:gdLst>
              <a:ahLst/>
              <a:cxnLst>
                <a:cxn ang="0">
                  <a:pos x="T0" y="T1"/>
                </a:cxn>
                <a:cxn ang="0">
                  <a:pos x="T2" y="T3"/>
                </a:cxn>
                <a:cxn ang="0">
                  <a:pos x="T4" y="T5"/>
                </a:cxn>
                <a:cxn ang="0">
                  <a:pos x="T6" y="T7"/>
                </a:cxn>
                <a:cxn ang="0">
                  <a:pos x="T8" y="T9"/>
                </a:cxn>
                <a:cxn ang="0">
                  <a:pos x="T10" y="T11"/>
                </a:cxn>
              </a:cxnLst>
              <a:rect l="0" t="0" r="r" b="b"/>
              <a:pathLst>
                <a:path w="232" h="232">
                  <a:moveTo>
                    <a:pt x="0" y="0"/>
                  </a:moveTo>
                  <a:lnTo>
                    <a:pt x="0" y="0"/>
                  </a:lnTo>
                  <a:lnTo>
                    <a:pt x="232" y="0"/>
                  </a:lnTo>
                  <a:lnTo>
                    <a:pt x="232" y="232"/>
                  </a:lnTo>
                  <a:lnTo>
                    <a:pt x="0" y="232"/>
                  </a:lnTo>
                  <a:lnTo>
                    <a:pt x="0" y="0"/>
                  </a:lnTo>
                  <a:close/>
                </a:path>
              </a:pathLst>
            </a:custGeom>
            <a:solidFill>
              <a:srgbClr val="D7192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0"/>
            <p:cNvSpPr>
              <a:spLocks/>
            </p:cNvSpPr>
            <p:nvPr/>
          </p:nvSpPr>
          <p:spPr bwMode="auto">
            <a:xfrm>
              <a:off x="8243" y="366"/>
              <a:ext cx="168" cy="168"/>
            </a:xfrm>
            <a:custGeom>
              <a:avLst/>
              <a:gdLst>
                <a:gd name="T0" fmla="*/ 0 w 349"/>
                <a:gd name="T1" fmla="*/ 0 h 348"/>
                <a:gd name="T2" fmla="*/ 0 w 349"/>
                <a:gd name="T3" fmla="*/ 0 h 348"/>
                <a:gd name="T4" fmla="*/ 349 w 349"/>
                <a:gd name="T5" fmla="*/ 0 h 348"/>
                <a:gd name="T6" fmla="*/ 349 w 349"/>
                <a:gd name="T7" fmla="*/ 348 h 348"/>
                <a:gd name="T8" fmla="*/ 0 w 349"/>
                <a:gd name="T9" fmla="*/ 348 h 348"/>
                <a:gd name="T10" fmla="*/ 0 w 349"/>
                <a:gd name="T11" fmla="*/ 0 h 348"/>
              </a:gdLst>
              <a:ahLst/>
              <a:cxnLst>
                <a:cxn ang="0">
                  <a:pos x="T0" y="T1"/>
                </a:cxn>
                <a:cxn ang="0">
                  <a:pos x="T2" y="T3"/>
                </a:cxn>
                <a:cxn ang="0">
                  <a:pos x="T4" y="T5"/>
                </a:cxn>
                <a:cxn ang="0">
                  <a:pos x="T6" y="T7"/>
                </a:cxn>
                <a:cxn ang="0">
                  <a:pos x="T8" y="T9"/>
                </a:cxn>
                <a:cxn ang="0">
                  <a:pos x="T10" y="T11"/>
                </a:cxn>
              </a:cxnLst>
              <a:rect l="0" t="0" r="r" b="b"/>
              <a:pathLst>
                <a:path w="349" h="348">
                  <a:moveTo>
                    <a:pt x="0" y="0"/>
                  </a:moveTo>
                  <a:lnTo>
                    <a:pt x="0" y="0"/>
                  </a:lnTo>
                  <a:lnTo>
                    <a:pt x="349" y="0"/>
                  </a:lnTo>
                  <a:lnTo>
                    <a:pt x="349" y="348"/>
                  </a:lnTo>
                  <a:lnTo>
                    <a:pt x="0" y="348"/>
                  </a:lnTo>
                  <a:lnTo>
                    <a:pt x="0" y="0"/>
                  </a:lnTo>
                  <a:close/>
                </a:path>
              </a:pathLst>
            </a:custGeom>
            <a:solidFill>
              <a:srgbClr val="EC1C24"/>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11"/>
            <p:cNvSpPr>
              <a:spLocks/>
            </p:cNvSpPr>
            <p:nvPr/>
          </p:nvSpPr>
          <p:spPr bwMode="auto">
            <a:xfrm>
              <a:off x="8420" y="633"/>
              <a:ext cx="16" cy="21"/>
            </a:xfrm>
            <a:custGeom>
              <a:avLst/>
              <a:gdLst>
                <a:gd name="T0" fmla="*/ 33 w 33"/>
                <a:gd name="T1" fmla="*/ 0 h 43"/>
                <a:gd name="T2" fmla="*/ 33 w 33"/>
                <a:gd name="T3" fmla="*/ 0 h 43"/>
                <a:gd name="T4" fmla="*/ 33 w 33"/>
                <a:gd name="T5" fmla="*/ 6 h 43"/>
                <a:gd name="T6" fmla="*/ 20 w 33"/>
                <a:gd name="T7" fmla="*/ 6 h 43"/>
                <a:gd name="T8" fmla="*/ 20 w 33"/>
                <a:gd name="T9" fmla="*/ 43 h 43"/>
                <a:gd name="T10" fmla="*/ 13 w 33"/>
                <a:gd name="T11" fmla="*/ 43 h 43"/>
                <a:gd name="T12" fmla="*/ 13 w 33"/>
                <a:gd name="T13" fmla="*/ 6 h 43"/>
                <a:gd name="T14" fmla="*/ 0 w 33"/>
                <a:gd name="T15" fmla="*/ 6 h 43"/>
                <a:gd name="T16" fmla="*/ 0 w 33"/>
                <a:gd name="T17" fmla="*/ 0 h 43"/>
                <a:gd name="T18" fmla="*/ 33 w 33"/>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3">
                  <a:moveTo>
                    <a:pt x="33" y="0"/>
                  </a:moveTo>
                  <a:lnTo>
                    <a:pt x="33" y="0"/>
                  </a:lnTo>
                  <a:lnTo>
                    <a:pt x="33" y="6"/>
                  </a:lnTo>
                  <a:lnTo>
                    <a:pt x="20" y="6"/>
                  </a:lnTo>
                  <a:lnTo>
                    <a:pt x="20" y="43"/>
                  </a:lnTo>
                  <a:lnTo>
                    <a:pt x="13" y="43"/>
                  </a:lnTo>
                  <a:lnTo>
                    <a:pt x="13" y="6"/>
                  </a:lnTo>
                  <a:lnTo>
                    <a:pt x="0" y="6"/>
                  </a:lnTo>
                  <a:lnTo>
                    <a:pt x="0" y="0"/>
                  </a:lnTo>
                  <a:lnTo>
                    <a:pt x="33"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Freeform 12"/>
            <p:cNvSpPr>
              <a:spLocks/>
            </p:cNvSpPr>
            <p:nvPr/>
          </p:nvSpPr>
          <p:spPr bwMode="auto">
            <a:xfrm>
              <a:off x="8438" y="633"/>
              <a:ext cx="20" cy="21"/>
            </a:xfrm>
            <a:custGeom>
              <a:avLst/>
              <a:gdLst>
                <a:gd name="T0" fmla="*/ 10 w 41"/>
                <a:gd name="T1" fmla="*/ 0 h 43"/>
                <a:gd name="T2" fmla="*/ 10 w 41"/>
                <a:gd name="T3" fmla="*/ 0 h 43"/>
                <a:gd name="T4" fmla="*/ 21 w 41"/>
                <a:gd name="T5" fmla="*/ 34 h 43"/>
                <a:gd name="T6" fmla="*/ 31 w 41"/>
                <a:gd name="T7" fmla="*/ 0 h 43"/>
                <a:gd name="T8" fmla="*/ 41 w 41"/>
                <a:gd name="T9" fmla="*/ 0 h 43"/>
                <a:gd name="T10" fmla="*/ 41 w 41"/>
                <a:gd name="T11" fmla="*/ 43 h 43"/>
                <a:gd name="T12" fmla="*/ 34 w 41"/>
                <a:gd name="T13" fmla="*/ 43 h 43"/>
                <a:gd name="T14" fmla="*/ 34 w 41"/>
                <a:gd name="T15" fmla="*/ 7 h 43"/>
                <a:gd name="T16" fmla="*/ 24 w 41"/>
                <a:gd name="T17" fmla="*/ 43 h 43"/>
                <a:gd name="T18" fmla="*/ 17 w 41"/>
                <a:gd name="T19" fmla="*/ 43 h 43"/>
                <a:gd name="T20" fmla="*/ 7 w 41"/>
                <a:gd name="T21" fmla="*/ 7 h 43"/>
                <a:gd name="T22" fmla="*/ 7 w 41"/>
                <a:gd name="T23" fmla="*/ 43 h 43"/>
                <a:gd name="T24" fmla="*/ 0 w 41"/>
                <a:gd name="T25" fmla="*/ 43 h 43"/>
                <a:gd name="T26" fmla="*/ 0 w 41"/>
                <a:gd name="T27" fmla="*/ 0 h 43"/>
                <a:gd name="T28" fmla="*/ 10 w 41"/>
                <a:gd name="T2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43">
                  <a:moveTo>
                    <a:pt x="10" y="0"/>
                  </a:moveTo>
                  <a:lnTo>
                    <a:pt x="10" y="0"/>
                  </a:lnTo>
                  <a:lnTo>
                    <a:pt x="21" y="34"/>
                  </a:lnTo>
                  <a:lnTo>
                    <a:pt x="31" y="0"/>
                  </a:lnTo>
                  <a:lnTo>
                    <a:pt x="41" y="0"/>
                  </a:lnTo>
                  <a:lnTo>
                    <a:pt x="41" y="43"/>
                  </a:lnTo>
                  <a:lnTo>
                    <a:pt x="34" y="43"/>
                  </a:lnTo>
                  <a:lnTo>
                    <a:pt x="34" y="7"/>
                  </a:lnTo>
                  <a:lnTo>
                    <a:pt x="24" y="43"/>
                  </a:lnTo>
                  <a:lnTo>
                    <a:pt x="17" y="43"/>
                  </a:lnTo>
                  <a:lnTo>
                    <a:pt x="7" y="7"/>
                  </a:lnTo>
                  <a:lnTo>
                    <a:pt x="7" y="43"/>
                  </a:lnTo>
                  <a:lnTo>
                    <a:pt x="0" y="43"/>
                  </a:lnTo>
                  <a:lnTo>
                    <a:pt x="0" y="0"/>
                  </a:lnTo>
                  <a:lnTo>
                    <a:pt x="10" y="0"/>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9" name="Freeform 13"/>
            <p:cNvSpPr>
              <a:spLocks/>
            </p:cNvSpPr>
            <p:nvPr/>
          </p:nvSpPr>
          <p:spPr bwMode="auto">
            <a:xfrm>
              <a:off x="7948" y="570"/>
              <a:ext cx="104" cy="84"/>
            </a:xfrm>
            <a:custGeom>
              <a:avLst/>
              <a:gdLst>
                <a:gd name="T0" fmla="*/ 215 w 215"/>
                <a:gd name="T1" fmla="*/ 58 h 173"/>
                <a:gd name="T2" fmla="*/ 215 w 215"/>
                <a:gd name="T3" fmla="*/ 58 h 173"/>
                <a:gd name="T4" fmla="*/ 186 w 215"/>
                <a:gd name="T5" fmla="*/ 58 h 173"/>
                <a:gd name="T6" fmla="*/ 186 w 215"/>
                <a:gd name="T7" fmla="*/ 29 h 173"/>
                <a:gd name="T8" fmla="*/ 28 w 215"/>
                <a:gd name="T9" fmla="*/ 29 h 173"/>
                <a:gd name="T10" fmla="*/ 28 w 215"/>
                <a:gd name="T11" fmla="*/ 144 h 173"/>
                <a:gd name="T12" fmla="*/ 186 w 215"/>
                <a:gd name="T13" fmla="*/ 144 h 173"/>
                <a:gd name="T14" fmla="*/ 186 w 215"/>
                <a:gd name="T15" fmla="*/ 115 h 173"/>
                <a:gd name="T16" fmla="*/ 107 w 215"/>
                <a:gd name="T17" fmla="*/ 115 h 173"/>
                <a:gd name="T18" fmla="*/ 107 w 215"/>
                <a:gd name="T19" fmla="*/ 87 h 173"/>
                <a:gd name="T20" fmla="*/ 215 w 215"/>
                <a:gd name="T21" fmla="*/ 87 h 173"/>
                <a:gd name="T22" fmla="*/ 215 w 215"/>
                <a:gd name="T23" fmla="*/ 144 h 173"/>
                <a:gd name="T24" fmla="*/ 186 w 215"/>
                <a:gd name="T25" fmla="*/ 173 h 173"/>
                <a:gd name="T26" fmla="*/ 28 w 215"/>
                <a:gd name="T27" fmla="*/ 173 h 173"/>
                <a:gd name="T28" fmla="*/ 0 w 215"/>
                <a:gd name="T29" fmla="*/ 144 h 173"/>
                <a:gd name="T30" fmla="*/ 0 w 215"/>
                <a:gd name="T31" fmla="*/ 29 h 173"/>
                <a:gd name="T32" fmla="*/ 28 w 215"/>
                <a:gd name="T33" fmla="*/ 0 h 173"/>
                <a:gd name="T34" fmla="*/ 186 w 215"/>
                <a:gd name="T35" fmla="*/ 0 h 173"/>
                <a:gd name="T36" fmla="*/ 215 w 215"/>
                <a:gd name="T37" fmla="*/ 29 h 173"/>
                <a:gd name="T38" fmla="*/ 215 w 215"/>
                <a:gd name="T39" fmla="*/ 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5" h="173">
                  <a:moveTo>
                    <a:pt x="215" y="58"/>
                  </a:moveTo>
                  <a:lnTo>
                    <a:pt x="215" y="58"/>
                  </a:lnTo>
                  <a:lnTo>
                    <a:pt x="186" y="58"/>
                  </a:lnTo>
                  <a:lnTo>
                    <a:pt x="186" y="29"/>
                  </a:lnTo>
                  <a:lnTo>
                    <a:pt x="28" y="29"/>
                  </a:lnTo>
                  <a:lnTo>
                    <a:pt x="28" y="144"/>
                  </a:lnTo>
                  <a:lnTo>
                    <a:pt x="186" y="144"/>
                  </a:lnTo>
                  <a:lnTo>
                    <a:pt x="186" y="115"/>
                  </a:lnTo>
                  <a:lnTo>
                    <a:pt x="107" y="115"/>
                  </a:lnTo>
                  <a:lnTo>
                    <a:pt x="107" y="87"/>
                  </a:lnTo>
                  <a:lnTo>
                    <a:pt x="215" y="87"/>
                  </a:lnTo>
                  <a:lnTo>
                    <a:pt x="215" y="144"/>
                  </a:lnTo>
                  <a:cubicBezTo>
                    <a:pt x="215" y="160"/>
                    <a:pt x="202" y="173"/>
                    <a:pt x="186" y="173"/>
                  </a:cubicBezTo>
                  <a:lnTo>
                    <a:pt x="28" y="173"/>
                  </a:lnTo>
                  <a:cubicBezTo>
                    <a:pt x="12" y="173"/>
                    <a:pt x="0" y="160"/>
                    <a:pt x="0" y="144"/>
                  </a:cubicBezTo>
                  <a:lnTo>
                    <a:pt x="0" y="29"/>
                  </a:lnTo>
                  <a:cubicBezTo>
                    <a:pt x="0" y="13"/>
                    <a:pt x="12" y="0"/>
                    <a:pt x="28" y="0"/>
                  </a:cubicBezTo>
                  <a:lnTo>
                    <a:pt x="186" y="0"/>
                  </a:lnTo>
                  <a:cubicBezTo>
                    <a:pt x="202" y="0"/>
                    <a:pt x="215" y="13"/>
                    <a:pt x="215" y="29"/>
                  </a:cubicBezTo>
                  <a:lnTo>
                    <a:pt x="215" y="58"/>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 name="Freeform 14"/>
            <p:cNvSpPr>
              <a:spLocks/>
            </p:cNvSpPr>
            <p:nvPr/>
          </p:nvSpPr>
          <p:spPr bwMode="auto">
            <a:xfrm>
              <a:off x="8061" y="570"/>
              <a:ext cx="103" cy="84"/>
            </a:xfrm>
            <a:custGeom>
              <a:avLst/>
              <a:gdLst>
                <a:gd name="T0" fmla="*/ 185 w 213"/>
                <a:gd name="T1" fmla="*/ 29 h 173"/>
                <a:gd name="T2" fmla="*/ 185 w 213"/>
                <a:gd name="T3" fmla="*/ 29 h 173"/>
                <a:gd name="T4" fmla="*/ 185 w 213"/>
                <a:gd name="T5" fmla="*/ 58 h 173"/>
                <a:gd name="T6" fmla="*/ 213 w 213"/>
                <a:gd name="T7" fmla="*/ 58 h 173"/>
                <a:gd name="T8" fmla="*/ 213 w 213"/>
                <a:gd name="T9" fmla="*/ 29 h 173"/>
                <a:gd name="T10" fmla="*/ 185 w 213"/>
                <a:gd name="T11" fmla="*/ 0 h 173"/>
                <a:gd name="T12" fmla="*/ 29 w 213"/>
                <a:gd name="T13" fmla="*/ 0 h 173"/>
                <a:gd name="T14" fmla="*/ 0 w 213"/>
                <a:gd name="T15" fmla="*/ 29 h 173"/>
                <a:gd name="T16" fmla="*/ 0 w 213"/>
                <a:gd name="T17" fmla="*/ 68 h 173"/>
                <a:gd name="T18" fmla="*/ 29 w 213"/>
                <a:gd name="T19" fmla="*/ 97 h 173"/>
                <a:gd name="T20" fmla="*/ 185 w 213"/>
                <a:gd name="T21" fmla="*/ 105 h 173"/>
                <a:gd name="T22" fmla="*/ 185 w 213"/>
                <a:gd name="T23" fmla="*/ 144 h 173"/>
                <a:gd name="T24" fmla="*/ 29 w 213"/>
                <a:gd name="T25" fmla="*/ 144 h 173"/>
                <a:gd name="T26" fmla="*/ 29 w 213"/>
                <a:gd name="T27" fmla="*/ 115 h 173"/>
                <a:gd name="T28" fmla="*/ 0 w 213"/>
                <a:gd name="T29" fmla="*/ 115 h 173"/>
                <a:gd name="T30" fmla="*/ 0 w 213"/>
                <a:gd name="T31" fmla="*/ 144 h 173"/>
                <a:gd name="T32" fmla="*/ 29 w 213"/>
                <a:gd name="T33" fmla="*/ 173 h 173"/>
                <a:gd name="T34" fmla="*/ 185 w 213"/>
                <a:gd name="T35" fmla="*/ 173 h 173"/>
                <a:gd name="T36" fmla="*/ 213 w 213"/>
                <a:gd name="T37" fmla="*/ 144 h 173"/>
                <a:gd name="T38" fmla="*/ 213 w 213"/>
                <a:gd name="T39" fmla="*/ 105 h 173"/>
                <a:gd name="T40" fmla="*/ 185 w 213"/>
                <a:gd name="T41" fmla="*/ 76 h 173"/>
                <a:gd name="T42" fmla="*/ 29 w 213"/>
                <a:gd name="T43" fmla="*/ 68 h 173"/>
                <a:gd name="T44" fmla="*/ 29 w 213"/>
                <a:gd name="T45" fmla="*/ 29 h 173"/>
                <a:gd name="T46" fmla="*/ 185 w 213"/>
                <a:gd name="T47" fmla="*/ 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3" h="173">
                  <a:moveTo>
                    <a:pt x="185" y="29"/>
                  </a:moveTo>
                  <a:lnTo>
                    <a:pt x="185" y="29"/>
                  </a:lnTo>
                  <a:lnTo>
                    <a:pt x="185" y="58"/>
                  </a:lnTo>
                  <a:lnTo>
                    <a:pt x="213" y="58"/>
                  </a:lnTo>
                  <a:lnTo>
                    <a:pt x="213" y="29"/>
                  </a:lnTo>
                  <a:cubicBezTo>
                    <a:pt x="213" y="13"/>
                    <a:pt x="200" y="0"/>
                    <a:pt x="185" y="0"/>
                  </a:cubicBezTo>
                  <a:lnTo>
                    <a:pt x="29" y="0"/>
                  </a:lnTo>
                  <a:cubicBezTo>
                    <a:pt x="13" y="0"/>
                    <a:pt x="0" y="13"/>
                    <a:pt x="0" y="29"/>
                  </a:cubicBezTo>
                  <a:lnTo>
                    <a:pt x="0" y="68"/>
                  </a:lnTo>
                  <a:cubicBezTo>
                    <a:pt x="0" y="84"/>
                    <a:pt x="13" y="97"/>
                    <a:pt x="29" y="97"/>
                  </a:cubicBezTo>
                  <a:lnTo>
                    <a:pt x="185" y="105"/>
                  </a:lnTo>
                  <a:lnTo>
                    <a:pt x="185" y="144"/>
                  </a:lnTo>
                  <a:lnTo>
                    <a:pt x="29" y="144"/>
                  </a:lnTo>
                  <a:lnTo>
                    <a:pt x="29" y="115"/>
                  </a:lnTo>
                  <a:lnTo>
                    <a:pt x="0" y="115"/>
                  </a:lnTo>
                  <a:lnTo>
                    <a:pt x="0" y="144"/>
                  </a:lnTo>
                  <a:cubicBezTo>
                    <a:pt x="0" y="160"/>
                    <a:pt x="13" y="173"/>
                    <a:pt x="29" y="173"/>
                  </a:cubicBezTo>
                  <a:lnTo>
                    <a:pt x="185" y="173"/>
                  </a:lnTo>
                  <a:cubicBezTo>
                    <a:pt x="200" y="173"/>
                    <a:pt x="213" y="160"/>
                    <a:pt x="213" y="144"/>
                  </a:cubicBezTo>
                  <a:lnTo>
                    <a:pt x="213" y="105"/>
                  </a:lnTo>
                  <a:cubicBezTo>
                    <a:pt x="213" y="89"/>
                    <a:pt x="200" y="76"/>
                    <a:pt x="185" y="76"/>
                  </a:cubicBezTo>
                  <a:lnTo>
                    <a:pt x="29" y="68"/>
                  </a:lnTo>
                  <a:lnTo>
                    <a:pt x="29" y="29"/>
                  </a:lnTo>
                  <a:lnTo>
                    <a:pt x="185" y="29"/>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5"/>
            <p:cNvSpPr>
              <a:spLocks noEditPoints="1"/>
            </p:cNvSpPr>
            <p:nvPr/>
          </p:nvSpPr>
          <p:spPr bwMode="auto">
            <a:xfrm>
              <a:off x="8308" y="570"/>
              <a:ext cx="103" cy="84"/>
            </a:xfrm>
            <a:custGeom>
              <a:avLst/>
              <a:gdLst>
                <a:gd name="T0" fmla="*/ 84 w 213"/>
                <a:gd name="T1" fmla="*/ 29 h 173"/>
                <a:gd name="T2" fmla="*/ 84 w 213"/>
                <a:gd name="T3" fmla="*/ 29 h 173"/>
                <a:gd name="T4" fmla="*/ 29 w 213"/>
                <a:gd name="T5" fmla="*/ 29 h 173"/>
                <a:gd name="T6" fmla="*/ 29 w 213"/>
                <a:gd name="T7" fmla="*/ 76 h 173"/>
                <a:gd name="T8" fmla="*/ 184 w 213"/>
                <a:gd name="T9" fmla="*/ 76 h 173"/>
                <a:gd name="T10" fmla="*/ 184 w 213"/>
                <a:gd name="T11" fmla="*/ 29 h 173"/>
                <a:gd name="T12" fmla="*/ 84 w 213"/>
                <a:gd name="T13" fmla="*/ 29 h 173"/>
                <a:gd name="T14" fmla="*/ 84 w 213"/>
                <a:gd name="T15" fmla="*/ 29 h 173"/>
                <a:gd name="T16" fmla="*/ 29 w 213"/>
                <a:gd name="T17" fmla="*/ 105 h 173"/>
                <a:gd name="T18" fmla="*/ 29 w 213"/>
                <a:gd name="T19" fmla="*/ 105 h 173"/>
                <a:gd name="T20" fmla="*/ 29 w 213"/>
                <a:gd name="T21" fmla="*/ 173 h 173"/>
                <a:gd name="T22" fmla="*/ 0 w 213"/>
                <a:gd name="T23" fmla="*/ 173 h 173"/>
                <a:gd name="T24" fmla="*/ 0 w 213"/>
                <a:gd name="T25" fmla="*/ 29 h 173"/>
                <a:gd name="T26" fmla="*/ 29 w 213"/>
                <a:gd name="T27" fmla="*/ 0 h 173"/>
                <a:gd name="T28" fmla="*/ 185 w 213"/>
                <a:gd name="T29" fmla="*/ 0 h 173"/>
                <a:gd name="T30" fmla="*/ 213 w 213"/>
                <a:gd name="T31" fmla="*/ 29 h 173"/>
                <a:gd name="T32" fmla="*/ 213 w 213"/>
                <a:gd name="T33" fmla="*/ 173 h 173"/>
                <a:gd name="T34" fmla="*/ 184 w 213"/>
                <a:gd name="T35" fmla="*/ 173 h 173"/>
                <a:gd name="T36" fmla="*/ 184 w 213"/>
                <a:gd name="T37" fmla="*/ 105 h 173"/>
                <a:gd name="T38" fmla="*/ 29 w 213"/>
                <a:gd name="T39" fmla="*/ 10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3" h="173">
                  <a:moveTo>
                    <a:pt x="84" y="29"/>
                  </a:moveTo>
                  <a:lnTo>
                    <a:pt x="84" y="29"/>
                  </a:lnTo>
                  <a:lnTo>
                    <a:pt x="29" y="29"/>
                  </a:lnTo>
                  <a:lnTo>
                    <a:pt x="29" y="76"/>
                  </a:lnTo>
                  <a:lnTo>
                    <a:pt x="184" y="76"/>
                  </a:lnTo>
                  <a:lnTo>
                    <a:pt x="184" y="29"/>
                  </a:lnTo>
                  <a:lnTo>
                    <a:pt x="84" y="29"/>
                  </a:lnTo>
                  <a:lnTo>
                    <a:pt x="84" y="29"/>
                  </a:lnTo>
                  <a:close/>
                  <a:moveTo>
                    <a:pt x="29" y="105"/>
                  </a:moveTo>
                  <a:lnTo>
                    <a:pt x="29" y="105"/>
                  </a:lnTo>
                  <a:lnTo>
                    <a:pt x="29" y="173"/>
                  </a:lnTo>
                  <a:lnTo>
                    <a:pt x="0" y="173"/>
                  </a:lnTo>
                  <a:lnTo>
                    <a:pt x="0" y="29"/>
                  </a:lnTo>
                  <a:cubicBezTo>
                    <a:pt x="0" y="13"/>
                    <a:pt x="13" y="0"/>
                    <a:pt x="29" y="0"/>
                  </a:cubicBezTo>
                  <a:lnTo>
                    <a:pt x="185" y="0"/>
                  </a:lnTo>
                  <a:cubicBezTo>
                    <a:pt x="201" y="0"/>
                    <a:pt x="213" y="13"/>
                    <a:pt x="213" y="29"/>
                  </a:cubicBezTo>
                  <a:lnTo>
                    <a:pt x="213" y="173"/>
                  </a:lnTo>
                  <a:lnTo>
                    <a:pt x="184" y="173"/>
                  </a:lnTo>
                  <a:lnTo>
                    <a:pt x="184" y="105"/>
                  </a:lnTo>
                  <a:lnTo>
                    <a:pt x="29" y="105"/>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16"/>
            <p:cNvSpPr>
              <a:spLocks/>
            </p:cNvSpPr>
            <p:nvPr/>
          </p:nvSpPr>
          <p:spPr bwMode="auto">
            <a:xfrm>
              <a:off x="8174" y="570"/>
              <a:ext cx="124" cy="84"/>
            </a:xfrm>
            <a:custGeom>
              <a:avLst/>
              <a:gdLst>
                <a:gd name="T0" fmla="*/ 29 w 258"/>
                <a:gd name="T1" fmla="*/ 29 h 173"/>
                <a:gd name="T2" fmla="*/ 29 w 258"/>
                <a:gd name="T3" fmla="*/ 29 h 173"/>
                <a:gd name="T4" fmla="*/ 29 w 258"/>
                <a:gd name="T5" fmla="*/ 173 h 173"/>
                <a:gd name="T6" fmla="*/ 0 w 258"/>
                <a:gd name="T7" fmla="*/ 173 h 173"/>
                <a:gd name="T8" fmla="*/ 0 w 258"/>
                <a:gd name="T9" fmla="*/ 29 h 173"/>
                <a:gd name="T10" fmla="*/ 29 w 258"/>
                <a:gd name="T11" fmla="*/ 0 h 173"/>
                <a:gd name="T12" fmla="*/ 230 w 258"/>
                <a:gd name="T13" fmla="*/ 0 h 173"/>
                <a:gd name="T14" fmla="*/ 258 w 258"/>
                <a:gd name="T15" fmla="*/ 29 h 173"/>
                <a:gd name="T16" fmla="*/ 258 w 258"/>
                <a:gd name="T17" fmla="*/ 173 h 173"/>
                <a:gd name="T18" fmla="*/ 229 w 258"/>
                <a:gd name="T19" fmla="*/ 173 h 173"/>
                <a:gd name="T20" fmla="*/ 229 w 258"/>
                <a:gd name="T21" fmla="*/ 29 h 173"/>
                <a:gd name="T22" fmla="*/ 143 w 258"/>
                <a:gd name="T23" fmla="*/ 29 h 173"/>
                <a:gd name="T24" fmla="*/ 143 w 258"/>
                <a:gd name="T25" fmla="*/ 173 h 173"/>
                <a:gd name="T26" fmla="*/ 115 w 258"/>
                <a:gd name="T27" fmla="*/ 173 h 173"/>
                <a:gd name="T28" fmla="*/ 115 w 258"/>
                <a:gd name="T29" fmla="*/ 29 h 173"/>
                <a:gd name="T30" fmla="*/ 29 w 258"/>
                <a:gd name="T31" fmla="*/ 2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173">
                  <a:moveTo>
                    <a:pt x="29" y="29"/>
                  </a:moveTo>
                  <a:lnTo>
                    <a:pt x="29" y="29"/>
                  </a:lnTo>
                  <a:lnTo>
                    <a:pt x="29" y="173"/>
                  </a:lnTo>
                  <a:lnTo>
                    <a:pt x="0" y="173"/>
                  </a:lnTo>
                  <a:lnTo>
                    <a:pt x="0" y="29"/>
                  </a:lnTo>
                  <a:cubicBezTo>
                    <a:pt x="0" y="13"/>
                    <a:pt x="13" y="0"/>
                    <a:pt x="29" y="0"/>
                  </a:cubicBezTo>
                  <a:lnTo>
                    <a:pt x="230" y="0"/>
                  </a:lnTo>
                  <a:cubicBezTo>
                    <a:pt x="245" y="0"/>
                    <a:pt x="258" y="13"/>
                    <a:pt x="258" y="29"/>
                  </a:cubicBezTo>
                  <a:lnTo>
                    <a:pt x="258" y="173"/>
                  </a:lnTo>
                  <a:lnTo>
                    <a:pt x="229" y="173"/>
                  </a:lnTo>
                  <a:lnTo>
                    <a:pt x="229" y="29"/>
                  </a:lnTo>
                  <a:lnTo>
                    <a:pt x="143" y="29"/>
                  </a:lnTo>
                  <a:lnTo>
                    <a:pt x="143" y="173"/>
                  </a:lnTo>
                  <a:lnTo>
                    <a:pt x="115" y="173"/>
                  </a:lnTo>
                  <a:lnTo>
                    <a:pt x="115" y="29"/>
                  </a:lnTo>
                  <a:lnTo>
                    <a:pt x="29" y="29"/>
                  </a:lnTo>
                  <a:close/>
                </a:path>
              </a:pathLst>
            </a:custGeom>
            <a:solidFill>
              <a:srgbClr val="FEFEF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17"/>
            <p:cNvSpPr>
              <a:spLocks/>
            </p:cNvSpPr>
            <p:nvPr/>
          </p:nvSpPr>
          <p:spPr bwMode="auto">
            <a:xfrm>
              <a:off x="8590" y="473"/>
              <a:ext cx="192" cy="181"/>
            </a:xfrm>
            <a:custGeom>
              <a:avLst/>
              <a:gdLst>
                <a:gd name="T0" fmla="*/ 3 w 399"/>
                <a:gd name="T1" fmla="*/ 119 h 373"/>
                <a:gd name="T2" fmla="*/ 3 w 399"/>
                <a:gd name="T3" fmla="*/ 119 h 373"/>
                <a:gd name="T4" fmla="*/ 0 w 399"/>
                <a:gd name="T5" fmla="*/ 5 h 373"/>
                <a:gd name="T6" fmla="*/ 39 w 399"/>
                <a:gd name="T7" fmla="*/ 5 h 373"/>
                <a:gd name="T8" fmla="*/ 42 w 399"/>
                <a:gd name="T9" fmla="*/ 59 h 373"/>
                <a:gd name="T10" fmla="*/ 43 w 399"/>
                <a:gd name="T11" fmla="*/ 59 h 373"/>
                <a:gd name="T12" fmla="*/ 128 w 399"/>
                <a:gd name="T13" fmla="*/ 0 h 373"/>
                <a:gd name="T14" fmla="*/ 213 w 399"/>
                <a:gd name="T15" fmla="*/ 59 h 373"/>
                <a:gd name="T16" fmla="*/ 304 w 399"/>
                <a:gd name="T17" fmla="*/ 0 h 373"/>
                <a:gd name="T18" fmla="*/ 399 w 399"/>
                <a:gd name="T19" fmla="*/ 120 h 373"/>
                <a:gd name="T20" fmla="*/ 399 w 399"/>
                <a:gd name="T21" fmla="*/ 373 h 373"/>
                <a:gd name="T22" fmla="*/ 357 w 399"/>
                <a:gd name="T23" fmla="*/ 373 h 373"/>
                <a:gd name="T24" fmla="*/ 357 w 399"/>
                <a:gd name="T25" fmla="*/ 125 h 373"/>
                <a:gd name="T26" fmla="*/ 298 w 399"/>
                <a:gd name="T27" fmla="*/ 39 h 373"/>
                <a:gd name="T28" fmla="*/ 222 w 399"/>
                <a:gd name="T29" fmla="*/ 137 h 373"/>
                <a:gd name="T30" fmla="*/ 222 w 399"/>
                <a:gd name="T31" fmla="*/ 373 h 373"/>
                <a:gd name="T32" fmla="*/ 180 w 399"/>
                <a:gd name="T33" fmla="*/ 373 h 373"/>
                <a:gd name="T34" fmla="*/ 180 w 399"/>
                <a:gd name="T35" fmla="*/ 117 h 373"/>
                <a:gd name="T36" fmla="*/ 125 w 399"/>
                <a:gd name="T37" fmla="*/ 39 h 373"/>
                <a:gd name="T38" fmla="*/ 45 w 399"/>
                <a:gd name="T39" fmla="*/ 144 h 373"/>
                <a:gd name="T40" fmla="*/ 45 w 399"/>
                <a:gd name="T41" fmla="*/ 373 h 373"/>
                <a:gd name="T42" fmla="*/ 3 w 399"/>
                <a:gd name="T43" fmla="*/ 373 h 373"/>
                <a:gd name="T44" fmla="*/ 3 w 399"/>
                <a:gd name="T45" fmla="*/ 119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373">
                  <a:moveTo>
                    <a:pt x="3" y="119"/>
                  </a:moveTo>
                  <a:lnTo>
                    <a:pt x="3" y="119"/>
                  </a:lnTo>
                  <a:cubicBezTo>
                    <a:pt x="3" y="81"/>
                    <a:pt x="1" y="44"/>
                    <a:pt x="0" y="5"/>
                  </a:cubicBezTo>
                  <a:lnTo>
                    <a:pt x="39" y="5"/>
                  </a:lnTo>
                  <a:cubicBezTo>
                    <a:pt x="40" y="22"/>
                    <a:pt x="41" y="33"/>
                    <a:pt x="42" y="59"/>
                  </a:cubicBezTo>
                  <a:lnTo>
                    <a:pt x="43" y="59"/>
                  </a:lnTo>
                  <a:cubicBezTo>
                    <a:pt x="55" y="33"/>
                    <a:pt x="82" y="0"/>
                    <a:pt x="128" y="0"/>
                  </a:cubicBezTo>
                  <a:cubicBezTo>
                    <a:pt x="189" y="0"/>
                    <a:pt x="204" y="39"/>
                    <a:pt x="213" y="59"/>
                  </a:cubicBezTo>
                  <a:cubicBezTo>
                    <a:pt x="223" y="42"/>
                    <a:pt x="251" y="0"/>
                    <a:pt x="304" y="0"/>
                  </a:cubicBezTo>
                  <a:cubicBezTo>
                    <a:pt x="378" y="0"/>
                    <a:pt x="399" y="62"/>
                    <a:pt x="399" y="120"/>
                  </a:cubicBezTo>
                  <a:lnTo>
                    <a:pt x="399" y="373"/>
                  </a:lnTo>
                  <a:lnTo>
                    <a:pt x="357" y="373"/>
                  </a:lnTo>
                  <a:lnTo>
                    <a:pt x="357" y="125"/>
                  </a:lnTo>
                  <a:cubicBezTo>
                    <a:pt x="357" y="100"/>
                    <a:pt x="357" y="39"/>
                    <a:pt x="298" y="39"/>
                  </a:cubicBezTo>
                  <a:cubicBezTo>
                    <a:pt x="246" y="40"/>
                    <a:pt x="222" y="85"/>
                    <a:pt x="222" y="137"/>
                  </a:cubicBezTo>
                  <a:lnTo>
                    <a:pt x="222" y="373"/>
                  </a:lnTo>
                  <a:lnTo>
                    <a:pt x="180" y="373"/>
                  </a:lnTo>
                  <a:lnTo>
                    <a:pt x="180" y="117"/>
                  </a:lnTo>
                  <a:cubicBezTo>
                    <a:pt x="180" y="69"/>
                    <a:pt x="159" y="39"/>
                    <a:pt x="125" y="39"/>
                  </a:cubicBezTo>
                  <a:cubicBezTo>
                    <a:pt x="77" y="39"/>
                    <a:pt x="45" y="87"/>
                    <a:pt x="45" y="144"/>
                  </a:cubicBezTo>
                  <a:lnTo>
                    <a:pt x="45" y="373"/>
                  </a:lnTo>
                  <a:lnTo>
                    <a:pt x="3" y="373"/>
                  </a:lnTo>
                  <a:lnTo>
                    <a:pt x="3" y="119"/>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GB">
                <a:ln>
                  <a:solidFill>
                    <a:schemeClr val="accent6"/>
                  </a:solidFill>
                </a:ln>
                <a:solidFill>
                  <a:schemeClr val="accent6"/>
                </a:solidFill>
              </a:endParaRPr>
            </a:p>
          </p:txBody>
        </p:sp>
        <p:sp>
          <p:nvSpPr>
            <p:cNvPr id="24" name="Freeform 18"/>
            <p:cNvSpPr>
              <a:spLocks noEditPoints="1"/>
            </p:cNvSpPr>
            <p:nvPr/>
          </p:nvSpPr>
          <p:spPr bwMode="auto">
            <a:xfrm>
              <a:off x="8803" y="411"/>
              <a:ext cx="184" cy="243"/>
            </a:xfrm>
            <a:custGeom>
              <a:avLst/>
              <a:gdLst>
                <a:gd name="T0" fmla="*/ 103 w 382"/>
                <a:gd name="T1" fmla="*/ 323 h 503"/>
                <a:gd name="T2" fmla="*/ 103 w 382"/>
                <a:gd name="T3" fmla="*/ 323 h 503"/>
                <a:gd name="T4" fmla="*/ 276 w 382"/>
                <a:gd name="T5" fmla="*/ 323 h 503"/>
                <a:gd name="T6" fmla="*/ 191 w 382"/>
                <a:gd name="T7" fmla="*/ 48 h 503"/>
                <a:gd name="T8" fmla="*/ 190 w 382"/>
                <a:gd name="T9" fmla="*/ 48 h 503"/>
                <a:gd name="T10" fmla="*/ 103 w 382"/>
                <a:gd name="T11" fmla="*/ 323 h 503"/>
                <a:gd name="T12" fmla="*/ 103 w 382"/>
                <a:gd name="T13" fmla="*/ 323 h 503"/>
                <a:gd name="T14" fmla="*/ 167 w 382"/>
                <a:gd name="T15" fmla="*/ 0 h 503"/>
                <a:gd name="T16" fmla="*/ 167 w 382"/>
                <a:gd name="T17" fmla="*/ 0 h 503"/>
                <a:gd name="T18" fmla="*/ 215 w 382"/>
                <a:gd name="T19" fmla="*/ 0 h 503"/>
                <a:gd name="T20" fmla="*/ 382 w 382"/>
                <a:gd name="T21" fmla="*/ 503 h 503"/>
                <a:gd name="T22" fmla="*/ 334 w 382"/>
                <a:gd name="T23" fmla="*/ 503 h 503"/>
                <a:gd name="T24" fmla="*/ 290 w 382"/>
                <a:gd name="T25" fmla="*/ 364 h 503"/>
                <a:gd name="T26" fmla="*/ 90 w 382"/>
                <a:gd name="T27" fmla="*/ 364 h 503"/>
                <a:gd name="T28" fmla="*/ 45 w 382"/>
                <a:gd name="T29" fmla="*/ 503 h 503"/>
                <a:gd name="T30" fmla="*/ 0 w 382"/>
                <a:gd name="T31" fmla="*/ 503 h 503"/>
                <a:gd name="T32" fmla="*/ 167 w 382"/>
                <a:gd name="T3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2" h="503">
                  <a:moveTo>
                    <a:pt x="103" y="323"/>
                  </a:moveTo>
                  <a:lnTo>
                    <a:pt x="103" y="323"/>
                  </a:lnTo>
                  <a:lnTo>
                    <a:pt x="276" y="323"/>
                  </a:lnTo>
                  <a:lnTo>
                    <a:pt x="191" y="48"/>
                  </a:lnTo>
                  <a:lnTo>
                    <a:pt x="190" y="48"/>
                  </a:lnTo>
                  <a:lnTo>
                    <a:pt x="103" y="323"/>
                  </a:lnTo>
                  <a:lnTo>
                    <a:pt x="103" y="323"/>
                  </a:lnTo>
                  <a:close/>
                  <a:moveTo>
                    <a:pt x="167" y="0"/>
                  </a:moveTo>
                  <a:lnTo>
                    <a:pt x="167" y="0"/>
                  </a:lnTo>
                  <a:lnTo>
                    <a:pt x="215" y="0"/>
                  </a:lnTo>
                  <a:lnTo>
                    <a:pt x="382" y="503"/>
                  </a:lnTo>
                  <a:lnTo>
                    <a:pt x="334" y="503"/>
                  </a:lnTo>
                  <a:lnTo>
                    <a:pt x="290" y="364"/>
                  </a:lnTo>
                  <a:lnTo>
                    <a:pt x="90" y="364"/>
                  </a:lnTo>
                  <a:lnTo>
                    <a:pt x="45" y="503"/>
                  </a:lnTo>
                  <a:lnTo>
                    <a:pt x="0" y="503"/>
                  </a:lnTo>
                  <a:lnTo>
                    <a:pt x="167"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p:nvSpPr>
          <p:spPr bwMode="auto">
            <a:xfrm>
              <a:off x="8994" y="473"/>
              <a:ext cx="125" cy="258"/>
            </a:xfrm>
            <a:custGeom>
              <a:avLst/>
              <a:gdLst>
                <a:gd name="T0" fmla="*/ 129 w 261"/>
                <a:gd name="T1" fmla="*/ 339 h 532"/>
                <a:gd name="T2" fmla="*/ 129 w 261"/>
                <a:gd name="T3" fmla="*/ 339 h 532"/>
                <a:gd name="T4" fmla="*/ 219 w 261"/>
                <a:gd name="T5" fmla="*/ 185 h 532"/>
                <a:gd name="T6" fmla="*/ 128 w 261"/>
                <a:gd name="T7" fmla="*/ 39 h 532"/>
                <a:gd name="T8" fmla="*/ 45 w 261"/>
                <a:gd name="T9" fmla="*/ 189 h 532"/>
                <a:gd name="T10" fmla="*/ 129 w 261"/>
                <a:gd name="T11" fmla="*/ 339 h 532"/>
                <a:gd name="T12" fmla="*/ 129 w 261"/>
                <a:gd name="T13" fmla="*/ 339 h 532"/>
                <a:gd name="T14" fmla="*/ 124 w 261"/>
                <a:gd name="T15" fmla="*/ 0 h 532"/>
                <a:gd name="T16" fmla="*/ 124 w 261"/>
                <a:gd name="T17" fmla="*/ 0 h 532"/>
                <a:gd name="T18" fmla="*/ 221 w 261"/>
                <a:gd name="T19" fmla="*/ 59 h 532"/>
                <a:gd name="T20" fmla="*/ 222 w 261"/>
                <a:gd name="T21" fmla="*/ 59 h 532"/>
                <a:gd name="T22" fmla="*/ 222 w 261"/>
                <a:gd name="T23" fmla="*/ 5 h 532"/>
                <a:gd name="T24" fmla="*/ 261 w 261"/>
                <a:gd name="T25" fmla="*/ 5 h 532"/>
                <a:gd name="T26" fmla="*/ 258 w 261"/>
                <a:gd name="T27" fmla="*/ 127 h 532"/>
                <a:gd name="T28" fmla="*/ 258 w 261"/>
                <a:gd name="T29" fmla="*/ 364 h 532"/>
                <a:gd name="T30" fmla="*/ 120 w 261"/>
                <a:gd name="T31" fmla="*/ 532 h 532"/>
                <a:gd name="T32" fmla="*/ 16 w 261"/>
                <a:gd name="T33" fmla="*/ 512 h 532"/>
                <a:gd name="T34" fmla="*/ 19 w 261"/>
                <a:gd name="T35" fmla="*/ 465 h 532"/>
                <a:gd name="T36" fmla="*/ 120 w 261"/>
                <a:gd name="T37" fmla="*/ 494 h 532"/>
                <a:gd name="T38" fmla="*/ 216 w 261"/>
                <a:gd name="T39" fmla="*/ 373 h 532"/>
                <a:gd name="T40" fmla="*/ 216 w 261"/>
                <a:gd name="T41" fmla="*/ 322 h 532"/>
                <a:gd name="T42" fmla="*/ 215 w 261"/>
                <a:gd name="T43" fmla="*/ 322 h 532"/>
                <a:gd name="T44" fmla="*/ 122 w 261"/>
                <a:gd name="T45" fmla="*/ 378 h 532"/>
                <a:gd name="T46" fmla="*/ 0 w 261"/>
                <a:gd name="T47" fmla="*/ 203 h 532"/>
                <a:gd name="T48" fmla="*/ 124 w 261"/>
                <a:gd name="T4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1" h="532">
                  <a:moveTo>
                    <a:pt x="129" y="339"/>
                  </a:moveTo>
                  <a:lnTo>
                    <a:pt x="129" y="339"/>
                  </a:lnTo>
                  <a:cubicBezTo>
                    <a:pt x="198" y="339"/>
                    <a:pt x="219" y="278"/>
                    <a:pt x="219" y="185"/>
                  </a:cubicBezTo>
                  <a:cubicBezTo>
                    <a:pt x="219" y="110"/>
                    <a:pt x="200" y="39"/>
                    <a:pt x="128" y="39"/>
                  </a:cubicBezTo>
                  <a:cubicBezTo>
                    <a:pt x="45" y="39"/>
                    <a:pt x="45" y="159"/>
                    <a:pt x="45" y="189"/>
                  </a:cubicBezTo>
                  <a:cubicBezTo>
                    <a:pt x="45" y="274"/>
                    <a:pt x="66" y="339"/>
                    <a:pt x="129" y="339"/>
                  </a:cubicBezTo>
                  <a:lnTo>
                    <a:pt x="129" y="339"/>
                  </a:lnTo>
                  <a:close/>
                  <a:moveTo>
                    <a:pt x="124" y="0"/>
                  </a:moveTo>
                  <a:lnTo>
                    <a:pt x="124" y="0"/>
                  </a:lnTo>
                  <a:cubicBezTo>
                    <a:pt x="170" y="0"/>
                    <a:pt x="199" y="21"/>
                    <a:pt x="221" y="59"/>
                  </a:cubicBezTo>
                  <a:lnTo>
                    <a:pt x="222" y="59"/>
                  </a:lnTo>
                  <a:lnTo>
                    <a:pt x="222" y="5"/>
                  </a:lnTo>
                  <a:lnTo>
                    <a:pt x="261" y="5"/>
                  </a:lnTo>
                  <a:cubicBezTo>
                    <a:pt x="259" y="37"/>
                    <a:pt x="258" y="69"/>
                    <a:pt x="258" y="127"/>
                  </a:cubicBezTo>
                  <a:lnTo>
                    <a:pt x="258" y="364"/>
                  </a:lnTo>
                  <a:cubicBezTo>
                    <a:pt x="258" y="468"/>
                    <a:pt x="218" y="532"/>
                    <a:pt x="120" y="532"/>
                  </a:cubicBezTo>
                  <a:cubicBezTo>
                    <a:pt x="81" y="532"/>
                    <a:pt x="62" y="527"/>
                    <a:pt x="16" y="512"/>
                  </a:cubicBezTo>
                  <a:lnTo>
                    <a:pt x="19" y="465"/>
                  </a:lnTo>
                  <a:cubicBezTo>
                    <a:pt x="54" y="486"/>
                    <a:pt x="96" y="494"/>
                    <a:pt x="120" y="494"/>
                  </a:cubicBezTo>
                  <a:cubicBezTo>
                    <a:pt x="210" y="494"/>
                    <a:pt x="216" y="410"/>
                    <a:pt x="216" y="373"/>
                  </a:cubicBezTo>
                  <a:lnTo>
                    <a:pt x="216" y="322"/>
                  </a:lnTo>
                  <a:lnTo>
                    <a:pt x="215" y="322"/>
                  </a:lnTo>
                  <a:cubicBezTo>
                    <a:pt x="193" y="359"/>
                    <a:pt x="166" y="378"/>
                    <a:pt x="122" y="378"/>
                  </a:cubicBezTo>
                  <a:cubicBezTo>
                    <a:pt x="30" y="378"/>
                    <a:pt x="0" y="273"/>
                    <a:pt x="0" y="203"/>
                  </a:cubicBezTo>
                  <a:cubicBezTo>
                    <a:pt x="0" y="152"/>
                    <a:pt x="5" y="0"/>
                    <a:pt x="124" y="0"/>
                  </a:cubicBez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p:cNvSpPr>
            <p:nvPr/>
          </p:nvSpPr>
          <p:spPr bwMode="auto">
            <a:xfrm>
              <a:off x="9150" y="473"/>
              <a:ext cx="68" cy="181"/>
            </a:xfrm>
            <a:custGeom>
              <a:avLst/>
              <a:gdLst>
                <a:gd name="T0" fmla="*/ 3 w 141"/>
                <a:gd name="T1" fmla="*/ 119 h 373"/>
                <a:gd name="T2" fmla="*/ 3 w 141"/>
                <a:gd name="T3" fmla="*/ 119 h 373"/>
                <a:gd name="T4" fmla="*/ 0 w 141"/>
                <a:gd name="T5" fmla="*/ 5 h 373"/>
                <a:gd name="T6" fmla="*/ 39 w 141"/>
                <a:gd name="T7" fmla="*/ 5 h 373"/>
                <a:gd name="T8" fmla="*/ 42 w 141"/>
                <a:gd name="T9" fmla="*/ 64 h 373"/>
                <a:gd name="T10" fmla="*/ 43 w 141"/>
                <a:gd name="T11" fmla="*/ 64 h 373"/>
                <a:gd name="T12" fmla="*/ 141 w 141"/>
                <a:gd name="T13" fmla="*/ 0 h 373"/>
                <a:gd name="T14" fmla="*/ 141 w 141"/>
                <a:gd name="T15" fmla="*/ 45 h 373"/>
                <a:gd name="T16" fmla="*/ 45 w 141"/>
                <a:gd name="T17" fmla="*/ 141 h 373"/>
                <a:gd name="T18" fmla="*/ 45 w 141"/>
                <a:gd name="T19" fmla="*/ 373 h 373"/>
                <a:gd name="T20" fmla="*/ 3 w 141"/>
                <a:gd name="T21" fmla="*/ 373 h 373"/>
                <a:gd name="T22" fmla="*/ 3 w 141"/>
                <a:gd name="T23" fmla="*/ 119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1" h="373">
                  <a:moveTo>
                    <a:pt x="3" y="119"/>
                  </a:moveTo>
                  <a:lnTo>
                    <a:pt x="3" y="119"/>
                  </a:lnTo>
                  <a:cubicBezTo>
                    <a:pt x="3" y="81"/>
                    <a:pt x="1" y="44"/>
                    <a:pt x="0" y="5"/>
                  </a:cubicBezTo>
                  <a:lnTo>
                    <a:pt x="39" y="5"/>
                  </a:lnTo>
                  <a:cubicBezTo>
                    <a:pt x="40" y="27"/>
                    <a:pt x="41" y="49"/>
                    <a:pt x="42" y="64"/>
                  </a:cubicBezTo>
                  <a:lnTo>
                    <a:pt x="43" y="64"/>
                  </a:lnTo>
                  <a:cubicBezTo>
                    <a:pt x="70" y="11"/>
                    <a:pt x="101" y="0"/>
                    <a:pt x="141" y="0"/>
                  </a:cubicBezTo>
                  <a:lnTo>
                    <a:pt x="141" y="45"/>
                  </a:lnTo>
                  <a:cubicBezTo>
                    <a:pt x="75" y="45"/>
                    <a:pt x="45" y="74"/>
                    <a:pt x="45" y="141"/>
                  </a:cubicBezTo>
                  <a:lnTo>
                    <a:pt x="45" y="373"/>
                  </a:lnTo>
                  <a:lnTo>
                    <a:pt x="3" y="373"/>
                  </a:lnTo>
                  <a:lnTo>
                    <a:pt x="3" y="119"/>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noEditPoints="1"/>
            </p:cNvSpPr>
            <p:nvPr/>
          </p:nvSpPr>
          <p:spPr bwMode="auto">
            <a:xfrm>
              <a:off x="9241" y="405"/>
              <a:ext cx="24" cy="249"/>
            </a:xfrm>
            <a:custGeom>
              <a:avLst/>
              <a:gdLst>
                <a:gd name="T0" fmla="*/ 4 w 50"/>
                <a:gd name="T1" fmla="*/ 146 h 514"/>
                <a:gd name="T2" fmla="*/ 4 w 50"/>
                <a:gd name="T3" fmla="*/ 146 h 514"/>
                <a:gd name="T4" fmla="*/ 46 w 50"/>
                <a:gd name="T5" fmla="*/ 146 h 514"/>
                <a:gd name="T6" fmla="*/ 46 w 50"/>
                <a:gd name="T7" fmla="*/ 514 h 514"/>
                <a:gd name="T8" fmla="*/ 4 w 50"/>
                <a:gd name="T9" fmla="*/ 514 h 514"/>
                <a:gd name="T10" fmla="*/ 4 w 50"/>
                <a:gd name="T11" fmla="*/ 146 h 514"/>
                <a:gd name="T12" fmla="*/ 0 w 50"/>
                <a:gd name="T13" fmla="*/ 0 h 514"/>
                <a:gd name="T14" fmla="*/ 0 w 50"/>
                <a:gd name="T15" fmla="*/ 0 h 514"/>
                <a:gd name="T16" fmla="*/ 50 w 50"/>
                <a:gd name="T17" fmla="*/ 0 h 514"/>
                <a:gd name="T18" fmla="*/ 50 w 50"/>
                <a:gd name="T19" fmla="*/ 65 h 514"/>
                <a:gd name="T20" fmla="*/ 0 w 50"/>
                <a:gd name="T21" fmla="*/ 65 h 514"/>
                <a:gd name="T22" fmla="*/ 0 w 50"/>
                <a:gd name="T23" fmla="*/ 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514">
                  <a:moveTo>
                    <a:pt x="4" y="146"/>
                  </a:moveTo>
                  <a:lnTo>
                    <a:pt x="4" y="146"/>
                  </a:lnTo>
                  <a:lnTo>
                    <a:pt x="46" y="146"/>
                  </a:lnTo>
                  <a:lnTo>
                    <a:pt x="46" y="514"/>
                  </a:lnTo>
                  <a:lnTo>
                    <a:pt x="4" y="514"/>
                  </a:lnTo>
                  <a:lnTo>
                    <a:pt x="4" y="146"/>
                  </a:lnTo>
                  <a:close/>
                  <a:moveTo>
                    <a:pt x="0" y="0"/>
                  </a:moveTo>
                  <a:lnTo>
                    <a:pt x="0" y="0"/>
                  </a:lnTo>
                  <a:lnTo>
                    <a:pt x="50" y="0"/>
                  </a:lnTo>
                  <a:lnTo>
                    <a:pt x="50" y="65"/>
                  </a:lnTo>
                  <a:lnTo>
                    <a:pt x="0" y="65"/>
                  </a:lnTo>
                  <a:lnTo>
                    <a:pt x="0" y="0"/>
                  </a:lnTo>
                  <a:close/>
                </a:path>
              </a:pathLst>
            </a:custGeom>
            <a:solidFill>
              <a:schemeClr val="accent6"/>
            </a:solidFill>
            <a:ln w="0">
              <a:solidFill>
                <a:schemeClr val="accent6"/>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8" name="Rectangle 27"/>
          <p:cNvSpPr/>
          <p:nvPr/>
        </p:nvSpPr>
        <p:spPr bwMode="auto">
          <a:xfrm>
            <a:off x="889000" y="669925"/>
            <a:ext cx="6248400" cy="4435475"/>
          </a:xfrm>
          <a:prstGeom prst="rect">
            <a:avLst/>
          </a:prstGeom>
          <a:solidFill>
            <a:schemeClr val="accent3">
              <a:alpha val="85000"/>
            </a:schemeClr>
          </a:solidFill>
          <a:ln w="9525" cap="flat" cmpd="sng" algn="ctr">
            <a:solidFill>
              <a:schemeClr val="accent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50800" tIns="50800" rIns="50800" bIns="50800" numCol="1" rtlCol="0" anchor="ctr" anchorCtr="0" compatLnSpc="1">
            <a:prstTxWarp prst="textNoShape">
              <a:avLst/>
            </a:prstTxWarp>
          </a:bodyPr>
          <a:lstStyle/>
          <a:p>
            <a:pPr marL="396875" marR="0" indent="0" algn="l" defTabSz="609600" rtl="0" eaLnBrk="1"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rgbClr val="000000"/>
              </a:solidFill>
              <a:effectLst/>
              <a:latin typeface="Calibri" charset="0"/>
              <a:ea typeface="ＭＳ Ｐゴシック" charset="0"/>
              <a:cs typeface="Calibri" charset="0"/>
              <a:sym typeface="Calibri" charset="0"/>
            </a:endParaRPr>
          </a:p>
        </p:txBody>
      </p:sp>
      <p:sp>
        <p:nvSpPr>
          <p:cNvPr id="29" name="TextBox 28"/>
          <p:cNvSpPr txBox="1"/>
          <p:nvPr/>
        </p:nvSpPr>
        <p:spPr>
          <a:xfrm>
            <a:off x="1041400" y="1356933"/>
            <a:ext cx="5943599" cy="2677656"/>
          </a:xfrm>
          <a:prstGeom prst="rect">
            <a:avLst/>
          </a:prstGeom>
          <a:noFill/>
        </p:spPr>
        <p:txBody>
          <a:bodyPr wrap="square">
            <a:spAutoFit/>
          </a:bodyPr>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1714500" indent="-34290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1717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6289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0861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543300" indent="-342900"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marL="0" indent="0" algn="just" eaLnBrk="1">
              <a:lnSpc>
                <a:spcPct val="150000"/>
              </a:lnSpc>
              <a:defRPr/>
            </a:pPr>
            <a:r>
              <a:rPr lang="en-GB" altLang="en-US" sz="2800" dirty="0" err="1" smtClean="0">
                <a:solidFill>
                  <a:schemeClr val="accent6"/>
                </a:solidFill>
                <a:latin typeface="Arial" panose="020B0604020202020204" pitchFamily="34" charset="0"/>
              </a:rPr>
              <a:t>mAgri</a:t>
            </a:r>
            <a:r>
              <a:rPr lang="en-GB" altLang="en-US" sz="2800" dirty="0" smtClean="0">
                <a:solidFill>
                  <a:schemeClr val="accent6"/>
                </a:solidFill>
                <a:latin typeface="Arial" panose="020B0604020202020204" pitchFamily="34" charset="0"/>
              </a:rPr>
              <a:t> resources:</a:t>
            </a:r>
          </a:p>
          <a:p>
            <a:pPr marL="0" indent="0" algn="just" eaLnBrk="1">
              <a:lnSpc>
                <a:spcPct val="150000"/>
              </a:lnSpc>
              <a:defRPr/>
            </a:pPr>
            <a:r>
              <a:rPr lang="en-GB" altLang="en-US" sz="2800" dirty="0">
                <a:solidFill>
                  <a:schemeClr val="accent5"/>
                </a:solidFill>
                <a:latin typeface="Arial" panose="020B0604020202020204" pitchFamily="34" charset="0"/>
                <a:hlinkClick r:id="rId4"/>
              </a:rPr>
              <a:t>http://</a:t>
            </a:r>
            <a:r>
              <a:rPr lang="en-GB" altLang="en-US" sz="2800" dirty="0" smtClean="0">
                <a:solidFill>
                  <a:schemeClr val="accent5"/>
                </a:solidFill>
                <a:latin typeface="Arial" panose="020B0604020202020204" pitchFamily="34" charset="0"/>
                <a:hlinkClick r:id="rId4"/>
              </a:rPr>
              <a:t>www.gsma.com/magri/</a:t>
            </a:r>
            <a:endParaRPr lang="en-GB" altLang="en-US" sz="2800" dirty="0" smtClean="0">
              <a:solidFill>
                <a:schemeClr val="accent5"/>
              </a:solidFill>
              <a:latin typeface="Arial" panose="020B0604020202020204" pitchFamily="34" charset="0"/>
            </a:endParaRPr>
          </a:p>
          <a:p>
            <a:pPr marL="0" indent="0" algn="just" eaLnBrk="1">
              <a:lnSpc>
                <a:spcPct val="150000"/>
              </a:lnSpc>
              <a:defRPr/>
            </a:pPr>
            <a:endParaRPr lang="en-GB" altLang="en-US" sz="2800" dirty="0">
              <a:solidFill>
                <a:schemeClr val="accent5"/>
              </a:solidFill>
              <a:latin typeface="Arial" panose="020B0604020202020204" pitchFamily="34" charset="0"/>
            </a:endParaRPr>
          </a:p>
          <a:p>
            <a:pPr marL="0" indent="0" algn="just" eaLnBrk="1">
              <a:lnSpc>
                <a:spcPct val="150000"/>
              </a:lnSpc>
              <a:defRPr/>
            </a:pPr>
            <a:r>
              <a:rPr lang="en-GB" altLang="en-US" sz="2800" dirty="0" err="1" smtClean="0">
                <a:solidFill>
                  <a:schemeClr val="accent6"/>
                </a:solidFill>
                <a:latin typeface="Arial" panose="020B0604020202020204" pitchFamily="34" charset="0"/>
              </a:rPr>
              <a:t>mAgri</a:t>
            </a:r>
            <a:r>
              <a:rPr lang="en-GB" altLang="en-US" sz="2800" dirty="0" smtClean="0">
                <a:solidFill>
                  <a:schemeClr val="accent6"/>
                </a:solidFill>
                <a:latin typeface="Arial" panose="020B0604020202020204" pitchFamily="34" charset="0"/>
              </a:rPr>
              <a:t> deployment tracker update</a:t>
            </a:r>
          </a:p>
        </p:txBody>
      </p:sp>
    </p:spTree>
    <p:extLst>
      <p:ext uri="{BB962C8B-B14F-4D97-AF65-F5344CB8AC3E}">
        <p14:creationId xmlns:p14="http://schemas.microsoft.com/office/powerpoint/2010/main" val="2362181140"/>
      </p:ext>
    </p:extLst>
  </p:cSld>
  <p:clrMapOvr>
    <a:masterClrMapping/>
  </p:clrMapOvr>
</p:sld>
</file>

<file path=ppt/theme/theme1.xml><?xml version="1.0" encoding="utf-8"?>
<a:theme xmlns:a="http://schemas.openxmlformats.org/drawingml/2006/main" name="Office Theme">
  <a:themeElements>
    <a:clrScheme name="GSMA Colour Profile">
      <a:dk1>
        <a:srgbClr val="373737"/>
      </a:dk1>
      <a:lt1>
        <a:srgbClr val="E82533"/>
      </a:lt1>
      <a:dk2>
        <a:srgbClr val="A2002B"/>
      </a:dk2>
      <a:lt2>
        <a:srgbClr val="E57417"/>
      </a:lt2>
      <a:accent1>
        <a:srgbClr val="424D80"/>
      </a:accent1>
      <a:accent2>
        <a:srgbClr val="839099"/>
      </a:accent2>
      <a:accent3>
        <a:srgbClr val="9EBBAF"/>
      </a:accent3>
      <a:accent4>
        <a:srgbClr val="E9E2D7"/>
      </a:accent4>
      <a:accent5>
        <a:srgbClr val="000000"/>
      </a:accent5>
      <a:accent6>
        <a:srgbClr val="FFFFFF"/>
      </a:accent6>
      <a:hlink>
        <a:srgbClr val="0000FF"/>
      </a:hlink>
      <a:folHlink>
        <a:srgbClr val="FF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095C9"/>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50800" tIns="50800" rIns="50800" bIns="50800" numCol="1" anchor="ctr" anchorCtr="0" compatLnSpc="1">
        <a:prstTxWarp prst="textNoShape">
          <a:avLst/>
        </a:prstTxWarp>
      </a:bodyPr>
      <a:lstStyle>
        <a:defPPr marL="396875" marR="0" indent="0" algn="l" defTabSz="609600" rtl="0" eaLnBrk="1"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Calibri" charset="0"/>
            <a:ea typeface="ＭＳ Ｐゴシック" charset="0"/>
            <a:cs typeface="Calibri" charset="0"/>
            <a:sym typeface="Calibri" charset="0"/>
          </a:defRPr>
        </a:defPPr>
      </a:lstStyle>
    </a:spDef>
    <a:lnDef>
      <a:spPr bwMode="auto">
        <a:xfrm>
          <a:off x="0" y="0"/>
          <a:ext cx="1" cy="1"/>
        </a:xfrm>
        <a:custGeom>
          <a:avLst/>
          <a:gdLst/>
          <a:ahLst/>
          <a:cxnLst/>
          <a:rect l="0" t="0" r="0" b="0"/>
          <a:pathLst/>
        </a:custGeom>
        <a:solidFill>
          <a:srgbClr val="6095C9"/>
        </a:soli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50800" tIns="50800" rIns="50800" bIns="50800" numCol="1" anchor="ctr" anchorCtr="0" compatLnSpc="1">
        <a:prstTxWarp prst="textNoShape">
          <a:avLst/>
        </a:prstTxWarp>
      </a:bodyPr>
      <a:lstStyle>
        <a:defPPr marL="396875" marR="0" indent="0" algn="l" defTabSz="609600" rtl="0" eaLnBrk="1"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Calibri" charset="0"/>
            <a:ea typeface="ＭＳ Ｐゴシック" charset="0"/>
            <a:cs typeface="Calibri" charset="0"/>
            <a:sym typeface="Calibri" charset="0"/>
          </a:defRPr>
        </a:defPPr>
      </a:lstStyle>
    </a:lnDef>
  </a:objectDefaults>
  <a:extraClrSchemeLst/>
</a:theme>
</file>

<file path=ppt/theme/theme2.xml><?xml version="1.0" encoding="utf-8"?>
<a:theme xmlns:a="http://schemas.openxmlformats.org/drawingml/2006/main" name="1_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chemeClr val="bg2">
            <a:lumMod val="75000"/>
          </a:schemeClr>
        </a:solidFill>
        <a:ln w="15875" cap="flat" cmpd="sng" algn="ctr">
          <a:solidFill>
            <a:schemeClr val="bg2">
              <a:lumMod val="50000"/>
            </a:schemeClr>
          </a:solidFill>
          <a:prstDash val="solid"/>
          <a:round/>
          <a:headEnd type="none" w="med" len="med"/>
          <a:tailEnd type="none" w="med" len="med"/>
        </a:ln>
      </a:spPr>
      <a:bodyPr wrap="square" rtlCol="0">
        <a:spAutoFit/>
      </a:bodyPr>
      <a:lstStyle>
        <a:defPPr algn="ctr">
          <a:defRPr sz="1400" b="1" dirty="0" smtClean="0">
            <a:solidFill>
              <a:schemeClr val="bg1"/>
            </a:solidFill>
          </a:defRPr>
        </a:defPPr>
      </a:lstStyle>
    </a:tx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4D_mAgri">
    <a:dk1>
      <a:srgbClr val="58595B"/>
    </a:dk1>
    <a:lt1>
      <a:srgbClr val="FFFFFF"/>
    </a:lt1>
    <a:dk2>
      <a:srgbClr val="8EB1AB"/>
    </a:dk2>
    <a:lt2>
      <a:srgbClr val="FFFFFF"/>
    </a:lt2>
    <a:accent1>
      <a:srgbClr val="8EB1AB"/>
    </a:accent1>
    <a:accent2>
      <a:srgbClr val="5C7673"/>
    </a:accent2>
    <a:accent3>
      <a:srgbClr val="E2DDCB"/>
    </a:accent3>
    <a:accent4>
      <a:srgbClr val="29576A"/>
    </a:accent4>
    <a:accent5>
      <a:srgbClr val="3B504E"/>
    </a:accent5>
    <a:accent6>
      <a:srgbClr val="9E0A34"/>
    </a:accent6>
    <a:hlink>
      <a:srgbClr val="9E0A34"/>
    </a:hlink>
    <a:folHlink>
      <a:srgbClr val="4BACC6"/>
    </a:folHlink>
  </a:clrScheme>
  <a:fontScheme name="M4D_MECS">
    <a:majorFont>
      <a:latin typeface="Arial Narrow"/>
      <a:ea typeface=""/>
      <a:cs typeface=""/>
    </a:majorFont>
    <a:minorFont>
      <a:latin typeface="Arial Narrow"/>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GSMA Colour Profile">
    <a:dk1>
      <a:srgbClr val="373737"/>
    </a:dk1>
    <a:lt1>
      <a:srgbClr val="E82533"/>
    </a:lt1>
    <a:dk2>
      <a:srgbClr val="A2002B"/>
    </a:dk2>
    <a:lt2>
      <a:srgbClr val="E57417"/>
    </a:lt2>
    <a:accent1>
      <a:srgbClr val="424D80"/>
    </a:accent1>
    <a:accent2>
      <a:srgbClr val="839099"/>
    </a:accent2>
    <a:accent3>
      <a:srgbClr val="9EBBAF"/>
    </a:accent3>
    <a:accent4>
      <a:srgbClr val="E9E2D7"/>
    </a:accent4>
    <a:accent5>
      <a:srgbClr val="000000"/>
    </a:accent5>
    <a:accent6>
      <a:srgbClr val="FFFFFF"/>
    </a:accent6>
    <a:hlink>
      <a:srgbClr val="0000FF"/>
    </a:hlink>
    <a:folHlink>
      <a:srgbClr val="FF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GSMA Colour Profile">
    <a:dk1>
      <a:srgbClr val="373737"/>
    </a:dk1>
    <a:lt1>
      <a:srgbClr val="E82533"/>
    </a:lt1>
    <a:dk2>
      <a:srgbClr val="A2002B"/>
    </a:dk2>
    <a:lt2>
      <a:srgbClr val="E57417"/>
    </a:lt2>
    <a:accent1>
      <a:srgbClr val="424D80"/>
    </a:accent1>
    <a:accent2>
      <a:srgbClr val="839099"/>
    </a:accent2>
    <a:accent3>
      <a:srgbClr val="9EBBAF"/>
    </a:accent3>
    <a:accent4>
      <a:srgbClr val="E9E2D7"/>
    </a:accent4>
    <a:accent5>
      <a:srgbClr val="000000"/>
    </a:accent5>
    <a:accent6>
      <a:srgbClr val="FFFFFF"/>
    </a:accent6>
    <a:hlink>
      <a:srgbClr val="0000FF"/>
    </a:hlink>
    <a:folHlink>
      <a:srgbClr val="FF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GSMA Colour Profile">
    <a:dk1>
      <a:srgbClr val="373737"/>
    </a:dk1>
    <a:lt1>
      <a:srgbClr val="E82533"/>
    </a:lt1>
    <a:dk2>
      <a:srgbClr val="A2002B"/>
    </a:dk2>
    <a:lt2>
      <a:srgbClr val="E57417"/>
    </a:lt2>
    <a:accent1>
      <a:srgbClr val="424D80"/>
    </a:accent1>
    <a:accent2>
      <a:srgbClr val="839099"/>
    </a:accent2>
    <a:accent3>
      <a:srgbClr val="9EBBAF"/>
    </a:accent3>
    <a:accent4>
      <a:srgbClr val="E9E2D7"/>
    </a:accent4>
    <a:accent5>
      <a:srgbClr val="000000"/>
    </a:accent5>
    <a:accent6>
      <a:srgbClr val="FFFFFF"/>
    </a:accent6>
    <a:hlink>
      <a:srgbClr val="0000FF"/>
    </a:hlink>
    <a:folHlink>
      <a:srgbClr val="FF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GSMA Colour Profile">
    <a:dk1>
      <a:srgbClr val="373737"/>
    </a:dk1>
    <a:lt1>
      <a:srgbClr val="E82533"/>
    </a:lt1>
    <a:dk2>
      <a:srgbClr val="A2002B"/>
    </a:dk2>
    <a:lt2>
      <a:srgbClr val="E57417"/>
    </a:lt2>
    <a:accent1>
      <a:srgbClr val="424D80"/>
    </a:accent1>
    <a:accent2>
      <a:srgbClr val="839099"/>
    </a:accent2>
    <a:accent3>
      <a:srgbClr val="9EBBAF"/>
    </a:accent3>
    <a:accent4>
      <a:srgbClr val="E9E2D7"/>
    </a:accent4>
    <a:accent5>
      <a:srgbClr val="000000"/>
    </a:accent5>
    <a:accent6>
      <a:srgbClr val="FFFFFF"/>
    </a:accent6>
    <a:hlink>
      <a:srgbClr val="0000FF"/>
    </a:hlink>
    <a:folHlink>
      <a:srgbClr val="FF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GSMA Colour Profile">
    <a:dk1>
      <a:srgbClr val="373737"/>
    </a:dk1>
    <a:lt1>
      <a:srgbClr val="E82533"/>
    </a:lt1>
    <a:dk2>
      <a:srgbClr val="A2002B"/>
    </a:dk2>
    <a:lt2>
      <a:srgbClr val="E57417"/>
    </a:lt2>
    <a:accent1>
      <a:srgbClr val="424D80"/>
    </a:accent1>
    <a:accent2>
      <a:srgbClr val="839099"/>
    </a:accent2>
    <a:accent3>
      <a:srgbClr val="9EBBAF"/>
    </a:accent3>
    <a:accent4>
      <a:srgbClr val="E9E2D7"/>
    </a:accent4>
    <a:accent5>
      <a:srgbClr val="000000"/>
    </a:accent5>
    <a:accent6>
      <a:srgbClr val="FFFFFF"/>
    </a:accent6>
    <a:hlink>
      <a:srgbClr val="0000FF"/>
    </a:hlink>
    <a:folHlink>
      <a:srgbClr val="FF00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9586</TotalTime>
  <Words>4670</Words>
  <Application>Microsoft Office PowerPoint</Application>
  <PresentationFormat>Custom</PresentationFormat>
  <Paragraphs>498</Paragraphs>
  <Slides>33</Slides>
  <Notes>32</Notes>
  <HiddenSlides>1</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33</vt:i4>
      </vt:variant>
    </vt:vector>
  </HeadingPairs>
  <TitlesOfParts>
    <vt:vector size="45" baseType="lpstr">
      <vt:lpstr>Arial Unicode MS</vt:lpstr>
      <vt:lpstr>MS Mincho</vt:lpstr>
      <vt:lpstr>MS PGothic</vt:lpstr>
      <vt:lpstr>MS PGothic</vt:lpstr>
      <vt:lpstr>Arial</vt:lpstr>
      <vt:lpstr>Arial Narrow</vt:lpstr>
      <vt:lpstr>Calibri</vt:lpstr>
      <vt:lpstr>Helvetica</vt:lpstr>
      <vt:lpstr>Lucida Grande</vt:lpstr>
      <vt:lpstr>Times New Roman</vt:lpstr>
      <vt:lpstr>Office Theme</vt:lpstr>
      <vt:lpstr>1_Default Design</vt:lpstr>
      <vt:lpstr>PowerPoint Presentation</vt:lpstr>
      <vt:lpstr>PowerPoint Presentation</vt:lpstr>
      <vt:lpstr>Sharing Insights from the mFarmer Initiative  Housekeeping: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Insight 5: Behaviour change is supported by a user-friendly interface giving access to actionable, compelling 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Tegan Palmer</dc:creator>
  <cp:lastModifiedBy>Tegan Palmer</cp:lastModifiedBy>
  <cp:revision>296</cp:revision>
  <dcterms:modified xsi:type="dcterms:W3CDTF">2015-01-21T13:34:17Z</dcterms:modified>
</cp:coreProperties>
</file>