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9"/>
  </p:notesMasterIdLst>
  <p:handoutMasterIdLst>
    <p:handoutMasterId r:id="rId20"/>
  </p:handoutMasterIdLst>
  <p:sldIdLst>
    <p:sldId id="274" r:id="rId2"/>
    <p:sldId id="315" r:id="rId3"/>
    <p:sldId id="330" r:id="rId4"/>
    <p:sldId id="343" r:id="rId5"/>
    <p:sldId id="336" r:id="rId6"/>
    <p:sldId id="337" r:id="rId7"/>
    <p:sldId id="338" r:id="rId8"/>
    <p:sldId id="339" r:id="rId9"/>
    <p:sldId id="341" r:id="rId10"/>
    <p:sldId id="342" r:id="rId11"/>
    <p:sldId id="317" r:id="rId12"/>
    <p:sldId id="324" r:id="rId13"/>
    <p:sldId id="318" r:id="rId14"/>
    <p:sldId id="323" r:id="rId15"/>
    <p:sldId id="335" r:id="rId16"/>
    <p:sldId id="325" r:id="rId17"/>
    <p:sldId id="326"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u Chadha" initials="CC" lastIdx="19" clrIdx="0">
    <p:extLst/>
  </p:cmAuthor>
  <p:cmAuthor id="2" name="Microsoft Office User" initials="Office" lastIdx="6"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BD"/>
    <a:srgbClr val="EE3772"/>
    <a:srgbClr val="00A6C9"/>
    <a:srgbClr val="9CB227"/>
    <a:srgbClr val="95226C"/>
    <a:srgbClr val="00A182"/>
    <a:srgbClr val="00568F"/>
    <a:srgbClr val="FF6600"/>
    <a:srgbClr val="FCBB2C"/>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94" autoAdjust="0"/>
    <p:restoredTop sz="78121" autoAdjust="0"/>
  </p:normalViewPr>
  <p:slideViewPr>
    <p:cSldViewPr showGuides="1">
      <p:cViewPr varScale="1">
        <p:scale>
          <a:sx n="121" d="100"/>
          <a:sy n="121" d="100"/>
        </p:scale>
        <p:origin x="114" y="102"/>
      </p:cViewPr>
      <p:guideLst>
        <p:guide orient="horz" pos="3239"/>
        <p:guide/>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0E4090-F07B-473B-B97D-EE7D61C6B9EE}" type="datetimeFigureOut">
              <a:rPr lang="en-ZA" smtClean="0"/>
              <a:t>2016/10/13</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52DB23-E148-4DA9-B1BF-0C0C81E86E0A}" type="slidenum">
              <a:rPr lang="en-ZA" smtClean="0"/>
              <a:t>‹#›</a:t>
            </a:fld>
            <a:endParaRPr lang="en-ZA"/>
          </a:p>
        </p:txBody>
      </p:sp>
    </p:spTree>
    <p:extLst>
      <p:ext uri="{BB962C8B-B14F-4D97-AF65-F5344CB8AC3E}">
        <p14:creationId xmlns:p14="http://schemas.microsoft.com/office/powerpoint/2010/main" val="864666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2508D-DFC3-4959-A3B8-CF01D06227B5}" type="datetimeFigureOut">
              <a:rPr lang="en-ZA" smtClean="0"/>
              <a:t>2016/10/13</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6F95-6645-4D84-B47C-E7B4E1A6F545}" type="slidenum">
              <a:rPr lang="en-ZA" smtClean="0"/>
              <a:t>‹#›</a:t>
            </a:fld>
            <a:endParaRPr lang="en-ZA"/>
          </a:p>
        </p:txBody>
      </p:sp>
    </p:spTree>
    <p:extLst>
      <p:ext uri="{BB962C8B-B14F-4D97-AF65-F5344CB8AC3E}">
        <p14:creationId xmlns:p14="http://schemas.microsoft.com/office/powerpoint/2010/main" val="3151313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a:t>
            </a:fld>
            <a:endParaRPr lang="en-ZA"/>
          </a:p>
        </p:txBody>
      </p:sp>
    </p:spTree>
    <p:extLst>
      <p:ext uri="{BB962C8B-B14F-4D97-AF65-F5344CB8AC3E}">
        <p14:creationId xmlns:p14="http://schemas.microsoft.com/office/powerpoint/2010/main" val="156697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you please talk about social impact</a:t>
            </a:r>
          </a:p>
          <a:p>
            <a:r>
              <a:rPr lang="en-US" dirty="0" smtClean="0"/>
              <a:t>Can you please expand on GIF network.</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14</a:t>
            </a:fld>
            <a:endParaRPr lang="en-ZA"/>
          </a:p>
        </p:txBody>
      </p:sp>
    </p:spTree>
    <p:extLst>
      <p:ext uri="{BB962C8B-B14F-4D97-AF65-F5344CB8AC3E}">
        <p14:creationId xmlns:p14="http://schemas.microsoft.com/office/powerpoint/2010/main" val="290159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talk about the different teams a potential investee will interact with</a:t>
            </a:r>
          </a:p>
          <a:p>
            <a:r>
              <a:rPr lang="en-US" dirty="0" smtClean="0"/>
              <a:t>Please only highlight the main points</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15</a:t>
            </a:fld>
            <a:endParaRPr lang="en-ZA"/>
          </a:p>
        </p:txBody>
      </p:sp>
    </p:spTree>
    <p:extLst>
      <p:ext uri="{BB962C8B-B14F-4D97-AF65-F5344CB8AC3E}">
        <p14:creationId xmlns:p14="http://schemas.microsoft.com/office/powerpoint/2010/main" val="402821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3</a:t>
            </a:fld>
            <a:endParaRPr lang="en-ZA" dirty="0"/>
          </a:p>
        </p:txBody>
      </p:sp>
    </p:spTree>
    <p:extLst>
      <p:ext uri="{BB962C8B-B14F-4D97-AF65-F5344CB8AC3E}">
        <p14:creationId xmlns:p14="http://schemas.microsoft.com/office/powerpoint/2010/main" val="33110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D026F95-6645-4D84-B47C-E7B4E1A6F545}" type="slidenum">
              <a:rPr lang="en-ZA" smtClean="0"/>
              <a:t>4</a:t>
            </a:fld>
            <a:endParaRPr lang="en-ZA" dirty="0"/>
          </a:p>
        </p:txBody>
      </p:sp>
    </p:spTree>
    <p:extLst>
      <p:ext uri="{BB962C8B-B14F-4D97-AF65-F5344CB8AC3E}">
        <p14:creationId xmlns:p14="http://schemas.microsoft.com/office/powerpoint/2010/main" val="86081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explain what are impact funds, where do they raise money from etc.. how is acumen different</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6</a:t>
            </a:fld>
            <a:endParaRPr lang="en-ZA"/>
          </a:p>
        </p:txBody>
      </p:sp>
    </p:spTree>
    <p:extLst>
      <p:ext uri="{BB962C8B-B14F-4D97-AF65-F5344CB8AC3E}">
        <p14:creationId xmlns:p14="http://schemas.microsoft.com/office/powerpoint/2010/main" val="18939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explain the stages in terms of revenue/ value etc.</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7</a:t>
            </a:fld>
            <a:endParaRPr lang="en-ZA"/>
          </a:p>
        </p:txBody>
      </p:sp>
    </p:spTree>
    <p:extLst>
      <p:ext uri="{BB962C8B-B14F-4D97-AF65-F5344CB8AC3E}">
        <p14:creationId xmlns:p14="http://schemas.microsoft.com/office/powerpoint/2010/main" val="392994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only highlight the key points</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9</a:t>
            </a:fld>
            <a:endParaRPr lang="en-ZA"/>
          </a:p>
        </p:txBody>
      </p:sp>
    </p:spTree>
    <p:extLst>
      <p:ext uri="{BB962C8B-B14F-4D97-AF65-F5344CB8AC3E}">
        <p14:creationId xmlns:p14="http://schemas.microsoft.com/office/powerpoint/2010/main" val="337557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explain financial viability and how </a:t>
            </a:r>
            <a:r>
              <a:rPr lang="en-US" dirty="0" err="1" smtClean="0"/>
              <a:t>cana</a:t>
            </a:r>
            <a:r>
              <a:rPr lang="en-US" dirty="0" smtClean="0"/>
              <a:t> a start-up communicate it better</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10</a:t>
            </a:fld>
            <a:endParaRPr lang="en-ZA"/>
          </a:p>
        </p:txBody>
      </p:sp>
    </p:spTree>
    <p:extLst>
      <p:ext uri="{BB962C8B-B14F-4D97-AF65-F5344CB8AC3E}">
        <p14:creationId xmlns:p14="http://schemas.microsoft.com/office/powerpoint/2010/main" val="276265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GIF different from other Impact Funds/Acumen</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12</a:t>
            </a:fld>
            <a:endParaRPr lang="en-ZA"/>
          </a:p>
        </p:txBody>
      </p:sp>
    </p:spTree>
    <p:extLst>
      <p:ext uri="{BB962C8B-B14F-4D97-AF65-F5344CB8AC3E}">
        <p14:creationId xmlns:p14="http://schemas.microsoft.com/office/powerpoint/2010/main" val="428409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talk about the </a:t>
            </a:r>
            <a:r>
              <a:rPr lang="en-US" dirty="0" err="1" smtClean="0"/>
              <a:t>RoI</a:t>
            </a:r>
            <a:r>
              <a:rPr lang="en-US" dirty="0" smtClean="0"/>
              <a:t> expectation and timeline for exit</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13</a:t>
            </a:fld>
            <a:endParaRPr lang="en-ZA"/>
          </a:p>
        </p:txBody>
      </p:sp>
    </p:spTree>
    <p:extLst>
      <p:ext uri="{BB962C8B-B14F-4D97-AF65-F5344CB8AC3E}">
        <p14:creationId xmlns:p14="http://schemas.microsoft.com/office/powerpoint/2010/main" val="202770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SMA Content slide">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707654"/>
            <a:ext cx="7399312" cy="2808312"/>
          </a:xfrm>
          <a:prstGeom prst="rect">
            <a:avLst/>
          </a:prstGeom>
        </p:spPr>
        <p:txBody>
          <a:bodyPr>
            <a:normAutofit/>
          </a:bodyPr>
          <a:lstStyle>
            <a:lvl1pPr algn="l">
              <a:buNone/>
              <a:defRPr sz="2000" b="0" i="0">
                <a:solidFill>
                  <a:schemeClr val="tx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p>
            <a:fld id="{E52D2AFC-71C4-4511-B128-4ECEE52D3027}" type="slidenum">
              <a:rPr lang="en-ZA" smtClean="0"/>
              <a:pPr/>
              <a:t>‹#›</a:t>
            </a:fld>
            <a:endParaRPr lang="en-ZA" dirty="0"/>
          </a:p>
        </p:txBody>
      </p:sp>
      <p:sp>
        <p:nvSpPr>
          <p:cNvPr id="7" name="Title Placeholder 1"/>
          <p:cNvSpPr>
            <a:spLocks noGrp="1"/>
          </p:cNvSpPr>
          <p:nvPr>
            <p:ph type="title"/>
          </p:nvPr>
        </p:nvSpPr>
        <p:spPr>
          <a:xfrm>
            <a:off x="1197114" y="850404"/>
            <a:ext cx="7399312" cy="857250"/>
          </a:xfrm>
          <a:prstGeom prst="rect">
            <a:avLst/>
          </a:prstGeom>
        </p:spPr>
        <p:txBody>
          <a:bodyPr vert="horz" lIns="91440" tIns="45720" rIns="91440" bIns="45720" rtlCol="0" anchor="t" anchorCtr="0">
            <a:normAutofit/>
          </a:bodyPr>
          <a:lstStyle>
            <a:lvl1pPr>
              <a:defRPr sz="28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654643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SMA 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114" y="1707654"/>
            <a:ext cx="7399312" cy="2825106"/>
          </a:xfrm>
          <a:prstGeom prst="rect">
            <a:avLst/>
          </a:prstGeom>
        </p:spPr>
        <p:txBody>
          <a:bodyPr/>
          <a:lstStyle>
            <a:lvl1pPr marL="342900" indent="-360000">
              <a:lnSpc>
                <a:spcPct val="120000"/>
              </a:lnSpc>
              <a:spcBef>
                <a:spcPts val="0"/>
              </a:spcBef>
              <a:buClr>
                <a:srgbClr val="E30613"/>
              </a:buClr>
              <a:buSzPct val="90000"/>
              <a:buFont typeface="Wingdings" charset="2"/>
              <a:buChar char="§"/>
              <a:defRPr sz="2400">
                <a:solidFill>
                  <a:schemeClr val="tx1"/>
                </a:solidFill>
              </a:defRPr>
            </a:lvl1pPr>
            <a:lvl2pPr marL="742950" indent="-360000">
              <a:lnSpc>
                <a:spcPct val="120000"/>
              </a:lnSpc>
              <a:spcBef>
                <a:spcPts val="0"/>
              </a:spcBef>
              <a:buClr>
                <a:srgbClr val="E30613"/>
              </a:buClr>
              <a:buSzPct val="90000"/>
              <a:buFont typeface="Wingdings" charset="2"/>
              <a:buChar char="§"/>
              <a:defRPr sz="2000">
                <a:solidFill>
                  <a:schemeClr val="tx1"/>
                </a:solidFill>
              </a:defRPr>
            </a:lvl2pPr>
            <a:lvl3pPr marL="1143000" indent="-360000">
              <a:lnSpc>
                <a:spcPct val="120000"/>
              </a:lnSpc>
              <a:spcBef>
                <a:spcPts val="0"/>
              </a:spcBef>
              <a:buClr>
                <a:srgbClr val="E30613"/>
              </a:buClr>
              <a:buSzPct val="90000"/>
              <a:buFont typeface="Wingdings" charset="2"/>
              <a:buChar char="§"/>
              <a:defRPr sz="1800">
                <a:solidFill>
                  <a:schemeClr val="tx1"/>
                </a:solidFill>
              </a:defRPr>
            </a:lvl3pPr>
            <a:lvl4pPr marL="1600200" indent="-360000">
              <a:lnSpc>
                <a:spcPct val="120000"/>
              </a:lnSpc>
              <a:spcBef>
                <a:spcPts val="0"/>
              </a:spcBef>
              <a:buClr>
                <a:srgbClr val="E30613"/>
              </a:buClr>
              <a:buSzPct val="90000"/>
              <a:buFont typeface="Wingdings" charset="2"/>
              <a:buChar char="§"/>
              <a:defRPr sz="1600">
                <a:solidFill>
                  <a:schemeClr val="tx1"/>
                </a:solidFill>
              </a:defRPr>
            </a:lvl4pPr>
            <a:lvl5pPr marL="2057400" indent="-360000">
              <a:lnSpc>
                <a:spcPct val="120000"/>
              </a:lnSpc>
              <a:spcBef>
                <a:spcPts val="0"/>
              </a:spcBef>
              <a:buClr>
                <a:srgbClr val="E30613"/>
              </a:buClr>
              <a:buSzPct val="90000"/>
              <a:buFont typeface="Wingdings" charset="2"/>
              <a:buChar char="§"/>
              <a:defRPr sz="16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4"/>
          <p:cNvSpPr>
            <a:spLocks noGrp="1"/>
          </p:cNvSpPr>
          <p:nvPr>
            <p:ph type="sldNum" sz="quarter" idx="15"/>
          </p:nvPr>
        </p:nvSpPr>
        <p:spPr>
          <a:xfrm>
            <a:off x="420688" y="4826858"/>
            <a:ext cx="2133600" cy="273844"/>
          </a:xfrm>
        </p:spPr>
        <p:txBody>
          <a:bodyPr/>
          <a:lstStyle/>
          <a:p>
            <a:fld id="{E52D2AFC-71C4-4511-B128-4ECEE52D3027}" type="slidenum">
              <a:rPr lang="en-ZA" smtClean="0"/>
              <a:pPr/>
              <a:t>‹#›</a:t>
            </a:fld>
            <a:endParaRPr lang="en-ZA" dirty="0"/>
          </a:p>
        </p:txBody>
      </p:sp>
      <p:sp>
        <p:nvSpPr>
          <p:cNvPr id="6" name="Title Placeholder 1"/>
          <p:cNvSpPr>
            <a:spLocks noGrp="1"/>
          </p:cNvSpPr>
          <p:nvPr>
            <p:ph type="title"/>
          </p:nvPr>
        </p:nvSpPr>
        <p:spPr>
          <a:xfrm>
            <a:off x="1197114" y="850404"/>
            <a:ext cx="7399312" cy="857250"/>
          </a:xfrm>
          <a:prstGeom prst="rect">
            <a:avLst/>
          </a:prstGeom>
        </p:spPr>
        <p:txBody>
          <a:bodyPr vert="horz" lIns="91440" tIns="45720" rIns="91440" bIns="45720" rtlCol="0" anchor="t" anchorCtr="0">
            <a:normAutofit/>
          </a:bodyPr>
          <a:lstStyle>
            <a:lvl1pPr>
              <a:defRPr sz="28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84556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SMA Title and Two Column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14586" y="1563638"/>
            <a:ext cx="4040188" cy="355551"/>
          </a:xfrm>
          <a:prstGeom prst="rect">
            <a:avLst/>
          </a:prstGeom>
        </p:spPr>
        <p:txBody>
          <a:bodyPr anchor="b">
            <a:noAutofit/>
          </a:bodyPr>
          <a:lstStyle>
            <a:lvl1pPr marL="0" indent="0">
              <a:buNone/>
              <a:defRPr sz="18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2"/>
          </p:nvPr>
        </p:nvSpPr>
        <p:spPr>
          <a:xfrm>
            <a:off x="414586" y="1919189"/>
            <a:ext cx="4040188" cy="2668785"/>
          </a:xfrm>
          <a:prstGeom prst="rect">
            <a:avLst/>
          </a:prstGeom>
        </p:spPr>
        <p:txBody>
          <a:bodyPr/>
          <a:lstStyle>
            <a:lvl1pPr marL="0" indent="0">
              <a:buClr>
                <a:srgbClr val="E30613"/>
              </a:buClr>
              <a:buSzPct val="90000"/>
              <a:buFont typeface="Wingdings" charset="2"/>
              <a:buNone/>
              <a:defRPr sz="18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11" name="Text Placeholder 4"/>
          <p:cNvSpPr>
            <a:spLocks noGrp="1"/>
          </p:cNvSpPr>
          <p:nvPr>
            <p:ph type="body" sz="quarter" idx="3"/>
          </p:nvPr>
        </p:nvSpPr>
        <p:spPr>
          <a:xfrm>
            <a:off x="4645026" y="1563638"/>
            <a:ext cx="4041775" cy="355551"/>
          </a:xfrm>
          <a:prstGeom prst="rect">
            <a:avLst/>
          </a:prstGeom>
        </p:spPr>
        <p:txBody>
          <a:bodyPr anchor="b">
            <a:noAutofit/>
          </a:bodyPr>
          <a:lstStyle>
            <a:lvl1pPr marL="0" indent="0">
              <a:buNone/>
              <a:defRPr sz="18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5"/>
          <p:cNvSpPr>
            <a:spLocks noGrp="1"/>
          </p:cNvSpPr>
          <p:nvPr>
            <p:ph sz="quarter" idx="4"/>
          </p:nvPr>
        </p:nvSpPr>
        <p:spPr>
          <a:xfrm>
            <a:off x="4645026" y="1919189"/>
            <a:ext cx="4041775" cy="2668785"/>
          </a:xfrm>
          <a:prstGeom prst="rect">
            <a:avLst/>
          </a:prstGeom>
        </p:spPr>
        <p:txBody>
          <a:bodyPr/>
          <a:lstStyle>
            <a:lvl1pPr marL="0" indent="0">
              <a:buClr>
                <a:srgbClr val="E30613"/>
              </a:buClr>
              <a:buSzPct val="90000"/>
              <a:buFont typeface="Wingdings" charset="2"/>
              <a:buNone/>
              <a:defRPr sz="18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2" name="Slide Number Placeholder 1"/>
          <p:cNvSpPr>
            <a:spLocks noGrp="1"/>
          </p:cNvSpPr>
          <p:nvPr>
            <p:ph type="sldNum" sz="quarter" idx="10"/>
          </p:nvPr>
        </p:nvSpPr>
        <p:spPr/>
        <p:txBody>
          <a:bodyPr/>
          <a:lstStyle/>
          <a:p>
            <a:fld id="{E52D2AFC-71C4-4511-B128-4ECEE52D3027}" type="slidenum">
              <a:rPr lang="en-ZA" smtClean="0"/>
              <a:pPr/>
              <a:t>‹#›</a:t>
            </a:fld>
            <a:endParaRPr lang="en-ZA" dirty="0"/>
          </a:p>
        </p:txBody>
      </p:sp>
      <p:sp>
        <p:nvSpPr>
          <p:cNvPr id="14" name="Title Placeholder 1"/>
          <p:cNvSpPr>
            <a:spLocks noGrp="1"/>
          </p:cNvSpPr>
          <p:nvPr>
            <p:ph type="title"/>
          </p:nvPr>
        </p:nvSpPr>
        <p:spPr>
          <a:xfrm>
            <a:off x="1197114" y="850404"/>
            <a:ext cx="7399312" cy="641226"/>
          </a:xfrm>
          <a:prstGeom prst="rect">
            <a:avLst/>
          </a:prstGeom>
        </p:spPr>
        <p:txBody>
          <a:bodyPr vert="horz" lIns="91440" tIns="45720" rIns="91440" bIns="45720" rtlCol="0" anchor="t" anchorCtr="0">
            <a:normAutofit/>
          </a:bodyPr>
          <a:lstStyle>
            <a:lvl1pPr>
              <a:defRPr sz="28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834877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SMA Image and Content 02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505200" cy="5143499"/>
          </a:xfrm>
          <a:prstGeom prst="rect">
            <a:avLst/>
          </a:prstGeom>
        </p:spPr>
        <p:txBody>
          <a:bodyPr>
            <a:normAutofit/>
          </a:bodyPr>
          <a:lstStyle>
            <a:lvl1pPr marL="0" indent="0">
              <a:buFontTx/>
              <a:buNone/>
              <a:tabLst>
                <a:tab pos="2959100" algn="l"/>
              </a:tabLst>
              <a:defRPr sz="1600">
                <a:solidFill>
                  <a:schemeClr val="bg1">
                    <a:lumMod val="65000"/>
                  </a:schemeClr>
                </a:solidFill>
              </a:defRPr>
            </a:lvl1pPr>
          </a:lstStyle>
          <a:p>
            <a:r>
              <a:rPr lang="en-US" smtClean="0"/>
              <a:t>Click icon to add picture</a:t>
            </a:r>
            <a:endParaRPr lang="en-JM" dirty="0"/>
          </a:p>
        </p:txBody>
      </p:sp>
      <p:sp>
        <p:nvSpPr>
          <p:cNvPr id="4" name="Text Placeholder 5"/>
          <p:cNvSpPr>
            <a:spLocks noGrp="1"/>
          </p:cNvSpPr>
          <p:nvPr>
            <p:ph type="body" sz="quarter" idx="13"/>
          </p:nvPr>
        </p:nvSpPr>
        <p:spPr>
          <a:xfrm>
            <a:off x="4067944" y="339502"/>
            <a:ext cx="4618855" cy="4176464"/>
          </a:xfrm>
          <a:prstGeom prst="rect">
            <a:avLst/>
          </a:prstGeom>
        </p:spPr>
        <p:txBody>
          <a:bodyPr>
            <a:normAutofit/>
          </a:bodyPr>
          <a:lstStyle>
            <a:lvl1pPr marL="342900" indent="-360000">
              <a:lnSpc>
                <a:spcPct val="120000"/>
              </a:lnSpc>
              <a:spcBef>
                <a:spcPts val="0"/>
              </a:spcBef>
              <a:buClr>
                <a:srgbClr val="E30613"/>
              </a:buClr>
              <a:buSzPct val="90000"/>
              <a:buFont typeface="Wingdings" charset="2"/>
              <a:buChar char="§"/>
              <a:defRPr sz="2400" b="0" i="0">
                <a:solidFill>
                  <a:schemeClr val="tx1"/>
                </a:solidFill>
                <a:latin typeface="Arial" panose="020B0604020202020204" pitchFamily="34" charset="0"/>
                <a:cs typeface="Arial" panose="020B0604020202020204" pitchFamily="34" charset="0"/>
              </a:defRPr>
            </a:lvl1pPr>
            <a:lvl2pPr marL="742950" indent="-360000">
              <a:lnSpc>
                <a:spcPct val="120000"/>
              </a:lnSpc>
              <a:spcBef>
                <a:spcPts val="0"/>
              </a:spcBef>
              <a:buClr>
                <a:srgbClr val="FF0000"/>
              </a:buClr>
              <a:buSzPct val="90000"/>
              <a:buFont typeface="Wingdings" charset="2"/>
              <a:buChar char="§"/>
              <a:defRPr sz="2000" b="0" i="0">
                <a:solidFill>
                  <a:schemeClr val="tx1"/>
                </a:solidFill>
                <a:latin typeface="Arial" charset="0"/>
                <a:ea typeface="Arial" charset="0"/>
                <a:cs typeface="Arial"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smtClean="0"/>
              <a:t>Click to edit Master text styles</a:t>
            </a:r>
          </a:p>
          <a:p>
            <a:pPr lvl="1"/>
            <a:r>
              <a:rPr lang="en-US" dirty="0" smtClean="0"/>
              <a:t>Click to edit </a:t>
            </a:r>
          </a:p>
        </p:txBody>
      </p:sp>
      <p:sp>
        <p:nvSpPr>
          <p:cNvPr id="2" name="Rectangle 1"/>
          <p:cNvSpPr/>
          <p:nvPr userDrawn="1"/>
        </p:nvSpPr>
        <p:spPr>
          <a:xfrm>
            <a:off x="395536" y="4659982"/>
            <a:ext cx="83529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userDrawn="1"/>
        </p:nvSpPr>
        <p:spPr>
          <a:xfrm>
            <a:off x="4067174" y="4711700"/>
            <a:ext cx="1512887"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userDrawn="1"/>
        </p:nvSpPr>
        <p:spPr>
          <a:xfrm>
            <a:off x="5580062" y="4711700"/>
            <a:ext cx="1595437"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userDrawn="1"/>
        </p:nvSpPr>
        <p:spPr>
          <a:xfrm>
            <a:off x="7164387" y="4711700"/>
            <a:ext cx="1600423"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22978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SMA Image 01 slide">
    <p:spTree>
      <p:nvGrpSpPr>
        <p:cNvPr id="1" name=""/>
        <p:cNvGrpSpPr/>
        <p:nvPr/>
      </p:nvGrpSpPr>
      <p:grpSpPr>
        <a:xfrm>
          <a:off x="0" y="0"/>
          <a:ext cx="0" cy="0"/>
          <a:chOff x="0" y="0"/>
          <a:chExt cx="0" cy="0"/>
        </a:xfrm>
      </p:grpSpPr>
      <p:sp>
        <p:nvSpPr>
          <p:cNvPr id="6" name="Picture Placeholder 16"/>
          <p:cNvSpPr>
            <a:spLocks noGrp="1"/>
          </p:cNvSpPr>
          <p:nvPr>
            <p:ph type="pic" sz="quarter" idx="59"/>
          </p:nvPr>
        </p:nvSpPr>
        <p:spPr>
          <a:xfrm>
            <a:off x="0" y="1707654"/>
            <a:ext cx="9144000" cy="3435845"/>
          </a:xfrm>
          <a:prstGeom prst="rect">
            <a:avLst/>
          </a:prstGeom>
        </p:spPr>
        <p:txBody>
          <a:bodyPr/>
          <a:lstStyle/>
          <a:p>
            <a:r>
              <a:rPr lang="en-US" smtClean="0"/>
              <a:t>Click icon to add picture</a:t>
            </a:r>
            <a:endParaRPr lang="en-JM"/>
          </a:p>
        </p:txBody>
      </p:sp>
      <p:sp>
        <p:nvSpPr>
          <p:cNvPr id="2" name="Slide Number Placeholder 1"/>
          <p:cNvSpPr>
            <a:spLocks noGrp="1"/>
          </p:cNvSpPr>
          <p:nvPr>
            <p:ph type="sldNum" sz="quarter" idx="60"/>
          </p:nvPr>
        </p:nvSpPr>
        <p:spPr/>
        <p:txBody>
          <a:bodyPr/>
          <a:lstStyle/>
          <a:p>
            <a:fld id="{E52D2AFC-71C4-4511-B128-4ECEE52D3027}" type="slidenum">
              <a:rPr lang="en-ZA" smtClean="0"/>
              <a:pPr/>
              <a:t>‹#›</a:t>
            </a:fld>
            <a:endParaRPr lang="en-ZA" dirty="0"/>
          </a:p>
        </p:txBody>
      </p:sp>
      <p:sp>
        <p:nvSpPr>
          <p:cNvPr id="8" name="Title Placeholder 1"/>
          <p:cNvSpPr>
            <a:spLocks noGrp="1"/>
          </p:cNvSpPr>
          <p:nvPr>
            <p:ph type="title"/>
          </p:nvPr>
        </p:nvSpPr>
        <p:spPr>
          <a:xfrm>
            <a:off x="1197114" y="850404"/>
            <a:ext cx="7399312" cy="857250"/>
          </a:xfrm>
          <a:prstGeom prst="rect">
            <a:avLst/>
          </a:prstGeom>
        </p:spPr>
        <p:txBody>
          <a:bodyPr vert="horz" lIns="91440" tIns="45720" rIns="91440" bIns="45720" rtlCol="0" anchor="t" anchorCtr="0">
            <a:normAutofit/>
          </a:bodyPr>
          <a:lstStyle>
            <a:lvl1pPr>
              <a:defRPr sz="28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5213460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SMA Image 02 slide">
    <p:spTree>
      <p:nvGrpSpPr>
        <p:cNvPr id="1" name=""/>
        <p:cNvGrpSpPr/>
        <p:nvPr/>
      </p:nvGrpSpPr>
      <p:grpSpPr>
        <a:xfrm>
          <a:off x="0" y="0"/>
          <a:ext cx="0" cy="0"/>
          <a:chOff x="0" y="0"/>
          <a:chExt cx="0" cy="0"/>
        </a:xfrm>
      </p:grpSpPr>
      <p:sp>
        <p:nvSpPr>
          <p:cNvPr id="9" name="Picture Placeholder 16"/>
          <p:cNvSpPr>
            <a:spLocks noGrp="1"/>
          </p:cNvSpPr>
          <p:nvPr>
            <p:ph type="pic" sz="quarter" idx="59"/>
          </p:nvPr>
        </p:nvSpPr>
        <p:spPr>
          <a:xfrm>
            <a:off x="0" y="1707654"/>
            <a:ext cx="4572000" cy="3435846"/>
          </a:xfrm>
          <a:prstGeom prst="rect">
            <a:avLst/>
          </a:prstGeom>
        </p:spPr>
        <p:txBody>
          <a:bodyPr/>
          <a:lstStyle/>
          <a:p>
            <a:r>
              <a:rPr lang="en-US" dirty="0" smtClean="0"/>
              <a:t>Click icon to add picture</a:t>
            </a:r>
            <a:endParaRPr lang="en-JM" dirty="0"/>
          </a:p>
        </p:txBody>
      </p:sp>
      <p:sp>
        <p:nvSpPr>
          <p:cNvPr id="10" name="Picture Placeholder 16"/>
          <p:cNvSpPr>
            <a:spLocks noGrp="1"/>
          </p:cNvSpPr>
          <p:nvPr>
            <p:ph type="pic" sz="quarter" idx="60"/>
          </p:nvPr>
        </p:nvSpPr>
        <p:spPr>
          <a:xfrm>
            <a:off x="4572000" y="1707654"/>
            <a:ext cx="4572000" cy="3435846"/>
          </a:xfrm>
          <a:prstGeom prst="rect">
            <a:avLst/>
          </a:prstGeom>
        </p:spPr>
        <p:txBody>
          <a:bodyPr/>
          <a:lstStyle/>
          <a:p>
            <a:r>
              <a:rPr lang="en-US" smtClean="0"/>
              <a:t>Click icon to add picture</a:t>
            </a:r>
            <a:endParaRPr lang="en-JM" dirty="0"/>
          </a:p>
        </p:txBody>
      </p:sp>
      <p:sp>
        <p:nvSpPr>
          <p:cNvPr id="2" name="Slide Number Placeholder 1"/>
          <p:cNvSpPr>
            <a:spLocks noGrp="1"/>
          </p:cNvSpPr>
          <p:nvPr>
            <p:ph type="sldNum" sz="quarter" idx="61"/>
          </p:nvPr>
        </p:nvSpPr>
        <p:spPr/>
        <p:txBody>
          <a:bodyPr/>
          <a:lstStyle/>
          <a:p>
            <a:fld id="{E52D2AFC-71C4-4511-B128-4ECEE52D3027}" type="slidenum">
              <a:rPr lang="en-ZA" smtClean="0"/>
              <a:pPr/>
              <a:t>‹#›</a:t>
            </a:fld>
            <a:endParaRPr lang="en-ZA" dirty="0"/>
          </a:p>
        </p:txBody>
      </p:sp>
      <p:sp>
        <p:nvSpPr>
          <p:cNvPr id="8" name="Title Placeholder 1"/>
          <p:cNvSpPr>
            <a:spLocks noGrp="1"/>
          </p:cNvSpPr>
          <p:nvPr>
            <p:ph type="title"/>
          </p:nvPr>
        </p:nvSpPr>
        <p:spPr>
          <a:xfrm>
            <a:off x="1197114" y="850404"/>
            <a:ext cx="7399312" cy="857250"/>
          </a:xfrm>
          <a:prstGeom prst="rect">
            <a:avLst/>
          </a:prstGeom>
        </p:spPr>
        <p:txBody>
          <a:bodyPr vert="horz" lIns="91440" tIns="45720" rIns="91440" bIns="45720" rtlCol="0" anchor="t" anchorCtr="0">
            <a:normAutofit/>
          </a:bodyPr>
          <a:lstStyle>
            <a:lvl1pPr>
              <a:defRPr sz="28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641295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SMA Image 03 slide">
    <p:spTree>
      <p:nvGrpSpPr>
        <p:cNvPr id="1" name=""/>
        <p:cNvGrpSpPr/>
        <p:nvPr/>
      </p:nvGrpSpPr>
      <p:grpSpPr>
        <a:xfrm>
          <a:off x="0" y="0"/>
          <a:ext cx="0" cy="0"/>
          <a:chOff x="0" y="0"/>
          <a:chExt cx="0" cy="0"/>
        </a:xfrm>
      </p:grpSpPr>
      <p:sp>
        <p:nvSpPr>
          <p:cNvPr id="3" name="Picture Placeholder 16"/>
          <p:cNvSpPr>
            <a:spLocks noGrp="1"/>
          </p:cNvSpPr>
          <p:nvPr>
            <p:ph type="pic" sz="quarter" idx="59"/>
          </p:nvPr>
        </p:nvSpPr>
        <p:spPr>
          <a:xfrm>
            <a:off x="155631" y="123478"/>
            <a:ext cx="3330575" cy="2088232"/>
          </a:xfrm>
          <a:prstGeom prst="rect">
            <a:avLst/>
          </a:prstGeom>
        </p:spPr>
        <p:txBody>
          <a:bodyPr/>
          <a:lstStyle/>
          <a:p>
            <a:r>
              <a:rPr lang="en-US" smtClean="0"/>
              <a:t>Click icon to add picture</a:t>
            </a:r>
            <a:endParaRPr lang="en-JM" dirty="0"/>
          </a:p>
        </p:txBody>
      </p:sp>
      <p:sp>
        <p:nvSpPr>
          <p:cNvPr id="4" name="Picture Placeholder 16"/>
          <p:cNvSpPr>
            <a:spLocks noGrp="1"/>
          </p:cNvSpPr>
          <p:nvPr>
            <p:ph type="pic" sz="quarter" idx="60"/>
          </p:nvPr>
        </p:nvSpPr>
        <p:spPr>
          <a:xfrm>
            <a:off x="155631" y="2355726"/>
            <a:ext cx="3330575" cy="2232248"/>
          </a:xfrm>
          <a:prstGeom prst="rect">
            <a:avLst/>
          </a:prstGeom>
        </p:spPr>
        <p:txBody>
          <a:bodyPr/>
          <a:lstStyle/>
          <a:p>
            <a:r>
              <a:rPr lang="en-US" smtClean="0"/>
              <a:t>Click icon to add picture</a:t>
            </a:r>
            <a:endParaRPr lang="en-JM" dirty="0"/>
          </a:p>
        </p:txBody>
      </p:sp>
      <p:sp>
        <p:nvSpPr>
          <p:cNvPr id="5" name="Picture Placeholder 16"/>
          <p:cNvSpPr>
            <a:spLocks noGrp="1"/>
          </p:cNvSpPr>
          <p:nvPr>
            <p:ph type="pic" sz="quarter" idx="61"/>
          </p:nvPr>
        </p:nvSpPr>
        <p:spPr>
          <a:xfrm>
            <a:off x="3633538" y="123478"/>
            <a:ext cx="2714782" cy="4464496"/>
          </a:xfrm>
          <a:prstGeom prst="rect">
            <a:avLst/>
          </a:prstGeom>
        </p:spPr>
        <p:txBody>
          <a:bodyPr/>
          <a:lstStyle/>
          <a:p>
            <a:r>
              <a:rPr lang="en-US" smtClean="0"/>
              <a:t>Click icon to add picture</a:t>
            </a:r>
            <a:endParaRPr lang="en-JM" dirty="0"/>
          </a:p>
        </p:txBody>
      </p:sp>
      <p:sp>
        <p:nvSpPr>
          <p:cNvPr id="6" name="Picture Placeholder 16"/>
          <p:cNvSpPr>
            <a:spLocks noGrp="1"/>
          </p:cNvSpPr>
          <p:nvPr>
            <p:ph type="pic" sz="quarter" idx="62"/>
          </p:nvPr>
        </p:nvSpPr>
        <p:spPr>
          <a:xfrm>
            <a:off x="6492335" y="123478"/>
            <a:ext cx="2538487" cy="1368152"/>
          </a:xfrm>
          <a:prstGeom prst="rect">
            <a:avLst/>
          </a:prstGeom>
        </p:spPr>
        <p:txBody>
          <a:bodyPr/>
          <a:lstStyle/>
          <a:p>
            <a:r>
              <a:rPr lang="en-US" smtClean="0"/>
              <a:t>Click icon to add picture</a:t>
            </a:r>
            <a:endParaRPr lang="en-JM" dirty="0"/>
          </a:p>
        </p:txBody>
      </p:sp>
      <p:sp>
        <p:nvSpPr>
          <p:cNvPr id="7" name="Picture Placeholder 16"/>
          <p:cNvSpPr>
            <a:spLocks noGrp="1"/>
          </p:cNvSpPr>
          <p:nvPr>
            <p:ph type="pic" sz="quarter" idx="63"/>
          </p:nvPr>
        </p:nvSpPr>
        <p:spPr>
          <a:xfrm>
            <a:off x="6492335" y="1635646"/>
            <a:ext cx="2538487" cy="1440160"/>
          </a:xfrm>
          <a:prstGeom prst="rect">
            <a:avLst/>
          </a:prstGeom>
        </p:spPr>
        <p:txBody>
          <a:bodyPr/>
          <a:lstStyle/>
          <a:p>
            <a:r>
              <a:rPr lang="en-US" smtClean="0"/>
              <a:t>Click icon to add picture</a:t>
            </a:r>
            <a:endParaRPr lang="en-JM" dirty="0"/>
          </a:p>
        </p:txBody>
      </p:sp>
      <p:sp>
        <p:nvSpPr>
          <p:cNvPr id="8" name="Picture Placeholder 16"/>
          <p:cNvSpPr>
            <a:spLocks noGrp="1"/>
          </p:cNvSpPr>
          <p:nvPr>
            <p:ph type="pic" sz="quarter" idx="64"/>
          </p:nvPr>
        </p:nvSpPr>
        <p:spPr>
          <a:xfrm>
            <a:off x="6492335" y="3219822"/>
            <a:ext cx="2538487" cy="1368152"/>
          </a:xfrm>
          <a:prstGeom prst="rect">
            <a:avLst/>
          </a:prstGeom>
        </p:spPr>
        <p:txBody>
          <a:bodyPr/>
          <a:lstStyle/>
          <a:p>
            <a:r>
              <a:rPr lang="en-US" smtClean="0"/>
              <a:t>Click icon to add picture</a:t>
            </a:r>
            <a:endParaRPr lang="en-JM" dirty="0"/>
          </a:p>
        </p:txBody>
      </p:sp>
      <p:sp>
        <p:nvSpPr>
          <p:cNvPr id="2" name="Slide Number Placeholder 1"/>
          <p:cNvSpPr>
            <a:spLocks noGrp="1"/>
          </p:cNvSpPr>
          <p:nvPr>
            <p:ph type="sldNum" sz="quarter" idx="65"/>
          </p:nvPr>
        </p:nvSpPr>
        <p:spPr/>
        <p:txBody>
          <a:bodyPr/>
          <a:lstStyle/>
          <a:p>
            <a:fld id="{E52D2AFC-71C4-4511-B128-4ECEE52D3027}" type="slidenum">
              <a:rPr lang="en-ZA" smtClean="0"/>
              <a:pPr/>
              <a:t>‹#›</a:t>
            </a:fld>
            <a:endParaRPr lang="en-ZA" dirty="0"/>
          </a:p>
        </p:txBody>
      </p:sp>
    </p:spTree>
    <p:extLst>
      <p:ext uri="{BB962C8B-B14F-4D97-AF65-F5344CB8AC3E}">
        <p14:creationId xmlns:p14="http://schemas.microsoft.com/office/powerpoint/2010/main" val="6773592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ull Page R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a:prstGeom prst="rect">
            <a:avLst/>
          </a:prstGeom>
        </p:spPr>
        <p:txBody>
          <a:bodyPr vert="horz"/>
          <a:lstStyle/>
          <a:p>
            <a:endParaRPr lang="en-US"/>
          </a:p>
        </p:txBody>
      </p:sp>
      <p:sp>
        <p:nvSpPr>
          <p:cNvPr id="8" name="Title 1"/>
          <p:cNvSpPr>
            <a:spLocks noGrp="1"/>
          </p:cNvSpPr>
          <p:nvPr>
            <p:ph type="ctrTitle"/>
          </p:nvPr>
        </p:nvSpPr>
        <p:spPr>
          <a:xfrm>
            <a:off x="2392680" y="2283718"/>
            <a:ext cx="6243320" cy="636587"/>
          </a:xfrm>
          <a:prstGeom prst="rect">
            <a:avLst/>
          </a:prstGeom>
        </p:spPr>
        <p:txBody>
          <a:bodyPr/>
          <a:lstStyle>
            <a:lvl1pPr algn="l">
              <a:defRPr sz="3600">
                <a:solidFill>
                  <a:schemeClr val="bg1"/>
                </a:solidFil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2402840" y="3567107"/>
            <a:ext cx="6233160" cy="804843"/>
          </a:xfrm>
          <a:prstGeom prst="rect">
            <a:avLst/>
          </a:prstGeo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82427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00548" y="332691"/>
            <a:ext cx="2010143" cy="421994"/>
          </a:xfrm>
          <a:prstGeom prst="rect">
            <a:avLst/>
          </a:prstGeom>
        </p:spPr>
      </p:pic>
      <p:sp>
        <p:nvSpPr>
          <p:cNvPr id="10" name="Slide Number Placeholder 5"/>
          <p:cNvSpPr>
            <a:spLocks noGrp="1"/>
          </p:cNvSpPr>
          <p:nvPr>
            <p:ph type="sldNum" sz="quarter" idx="4"/>
          </p:nvPr>
        </p:nvSpPr>
        <p:spPr>
          <a:xfrm>
            <a:off x="420688" y="4826858"/>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E52D2AFC-71C4-4511-B128-4ECEE52D3027}" type="slidenum">
              <a:rPr lang="en-ZA" smtClean="0"/>
              <a:pPr/>
              <a:t>‹#›</a:t>
            </a:fld>
            <a:endParaRPr lang="en-ZA" dirty="0"/>
          </a:p>
        </p:txBody>
      </p:sp>
      <p:grpSp>
        <p:nvGrpSpPr>
          <p:cNvPr id="6" name="Group 5"/>
          <p:cNvGrpSpPr/>
          <p:nvPr userDrawn="1"/>
        </p:nvGrpSpPr>
        <p:grpSpPr>
          <a:xfrm>
            <a:off x="428625" y="4711700"/>
            <a:ext cx="8272464" cy="71438"/>
            <a:chOff x="428625" y="4711700"/>
            <a:chExt cx="8272464" cy="71438"/>
          </a:xfrm>
        </p:grpSpPr>
        <p:sp>
          <p:nvSpPr>
            <p:cNvPr id="3" name="Rectangle 2"/>
            <p:cNvSpPr/>
            <p:nvPr/>
          </p:nvSpPr>
          <p:spPr>
            <a:xfrm>
              <a:off x="428625" y="4711700"/>
              <a:ext cx="2757488"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3186113" y="4711700"/>
              <a:ext cx="2757488"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5943601" y="4711700"/>
              <a:ext cx="2757488"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16933922"/>
      </p:ext>
    </p:extLst>
  </p:cSld>
  <p:clrMap bg1="lt1" tx1="dk1" bg2="lt2" tx2="dk2" accent1="accent1" accent2="accent2" accent3="accent3" accent4="accent4" accent5="accent5" accent6="accent6" hlink="hlink" folHlink="folHlink"/>
  <p:sldLayoutIdLst>
    <p:sldLayoutId id="2147483705" r:id="rId1"/>
    <p:sldLayoutId id="2147483807" r:id="rId2"/>
    <p:sldLayoutId id="2147483711" r:id="rId3"/>
    <p:sldLayoutId id="2147483805" r:id="rId4"/>
    <p:sldLayoutId id="2147483713" r:id="rId5"/>
    <p:sldLayoutId id="2147483714" r:id="rId6"/>
    <p:sldLayoutId id="2147483716" r:id="rId7"/>
    <p:sldLayoutId id="2147483806" r:id="rId8"/>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www.globalinnovation.fun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lobalinnovation.fund/blogs/2000-pitches-later-how-improve-your-odds" TargetMode="Externa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hyperlink" Target="http://www.gsma.com/mobilefordevelopment/programmes/m4dutilities/annual-report"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tags" Target="../tags/tag38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slideLayout" Target="../slideLayouts/slideLayout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notesSlide" Target="../notesSlides/notesSlide4.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image" Target="../media/image10.jpeg"/><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image" Target="../media/image8.png"/><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72" y="349848"/>
            <a:ext cx="4071367" cy="854711"/>
          </a:xfrm>
          <a:prstGeom prst="rect">
            <a:avLst/>
          </a:prstGeom>
        </p:spPr>
      </p:pic>
      <p:grpSp>
        <p:nvGrpSpPr>
          <p:cNvPr id="15" name="Group 14"/>
          <p:cNvGrpSpPr/>
          <p:nvPr/>
        </p:nvGrpSpPr>
        <p:grpSpPr>
          <a:xfrm>
            <a:off x="428625" y="4711700"/>
            <a:ext cx="8272464" cy="71438"/>
            <a:chOff x="428625" y="4711700"/>
            <a:chExt cx="8272464" cy="71438"/>
          </a:xfrm>
        </p:grpSpPr>
        <p:sp>
          <p:nvSpPr>
            <p:cNvPr id="17" name="Rectangle 16"/>
            <p:cNvSpPr/>
            <p:nvPr/>
          </p:nvSpPr>
          <p:spPr>
            <a:xfrm>
              <a:off x="428625" y="4711700"/>
              <a:ext cx="2757488"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3186113" y="4711700"/>
              <a:ext cx="2757488"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5943601" y="4711700"/>
              <a:ext cx="2757488"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0" name="Title 2"/>
          <p:cNvSpPr>
            <a:spLocks noGrp="1"/>
          </p:cNvSpPr>
          <p:nvPr>
            <p:ph type="ctrTitle"/>
          </p:nvPr>
        </p:nvSpPr>
        <p:spPr>
          <a:xfrm>
            <a:off x="2392680" y="2283718"/>
            <a:ext cx="6243320" cy="636587"/>
          </a:xfrm>
        </p:spPr>
        <p:txBody>
          <a:bodyPr/>
          <a:lstStyle/>
          <a:p>
            <a:r>
              <a:rPr lang="en-US" dirty="0" smtClean="0"/>
              <a:t>Investor Roundtable : Impact Funds </a:t>
            </a:r>
            <a:endParaRPr lang="en-US" dirty="0"/>
          </a:p>
        </p:txBody>
      </p:sp>
      <p:sp>
        <p:nvSpPr>
          <p:cNvPr id="21" name="Subtitle 3"/>
          <p:cNvSpPr>
            <a:spLocks noGrp="1"/>
          </p:cNvSpPr>
          <p:nvPr>
            <p:ph type="subTitle" idx="1"/>
          </p:nvPr>
        </p:nvSpPr>
        <p:spPr>
          <a:xfrm>
            <a:off x="2402840" y="3567107"/>
            <a:ext cx="6233160" cy="804843"/>
          </a:xfrm>
        </p:spPr>
        <p:txBody>
          <a:bodyPr/>
          <a:lstStyle/>
          <a:p>
            <a:r>
              <a:rPr lang="en-US" dirty="0" smtClean="0"/>
              <a:t>13</a:t>
            </a:r>
            <a:r>
              <a:rPr lang="en-US" baseline="30000" dirty="0" smtClean="0"/>
              <a:t>th</a:t>
            </a:r>
            <a:r>
              <a:rPr lang="en-US" dirty="0" smtClean="0"/>
              <a:t> October 2016</a:t>
            </a:r>
            <a:endParaRPr lang="en-US" dirty="0"/>
          </a:p>
        </p:txBody>
      </p:sp>
    </p:spTree>
    <p:extLst>
      <p:ext uri="{BB962C8B-B14F-4D97-AF65-F5344CB8AC3E}">
        <p14:creationId xmlns:p14="http://schemas.microsoft.com/office/powerpoint/2010/main" val="77404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86102" y="937411"/>
            <a:ext cx="7266419" cy="355551"/>
          </a:xfrm>
        </p:spPr>
        <p:txBody>
          <a:bodyPr/>
          <a:lstStyle/>
          <a:p>
            <a:r>
              <a:rPr lang="en-GB" dirty="0"/>
              <a:t>What are the main reasons for deals not materialising?</a:t>
            </a:r>
          </a:p>
        </p:txBody>
      </p:sp>
      <p:sp>
        <p:nvSpPr>
          <p:cNvPr id="3" name="Content Placeholder 2"/>
          <p:cNvSpPr>
            <a:spLocks noGrp="1"/>
          </p:cNvSpPr>
          <p:nvPr>
            <p:ph sz="half" idx="2"/>
          </p:nvPr>
        </p:nvSpPr>
        <p:spPr>
          <a:xfrm>
            <a:off x="1386102" y="1292962"/>
            <a:ext cx="7266418" cy="761839"/>
          </a:xfrm>
        </p:spPr>
        <p:txBody>
          <a:bodyPr/>
          <a:lstStyle/>
          <a:p>
            <a:pPr marL="342900" indent="-342900">
              <a:buFont typeface="+mj-lt"/>
              <a:buAutoNum type="arabicPeriod"/>
            </a:pPr>
            <a:r>
              <a:rPr lang="en-GB" sz="1400" dirty="0">
                <a:solidFill>
                  <a:schemeClr val="tx1">
                    <a:lumMod val="60000"/>
                    <a:lumOff val="40000"/>
                  </a:schemeClr>
                </a:solidFill>
              </a:rPr>
              <a:t>Deal team doesn’t believe in potential for financial viability of the enterprise</a:t>
            </a:r>
          </a:p>
          <a:p>
            <a:pPr marL="342900" indent="-342900">
              <a:buFont typeface="+mj-lt"/>
              <a:buAutoNum type="arabicPeriod"/>
            </a:pPr>
            <a:r>
              <a:rPr lang="en-GB" sz="1400" dirty="0">
                <a:solidFill>
                  <a:schemeClr val="tx1">
                    <a:lumMod val="60000"/>
                    <a:lumOff val="40000"/>
                  </a:schemeClr>
                </a:solidFill>
              </a:rPr>
              <a:t>Deal team and management can’t agree on investment terms</a:t>
            </a:r>
          </a:p>
          <a:p>
            <a:pPr marL="342900" indent="-342900">
              <a:buFont typeface="+mj-lt"/>
              <a:buAutoNum type="arabicPeriod"/>
            </a:pPr>
            <a:r>
              <a:rPr lang="en-GB" sz="1400" dirty="0">
                <a:solidFill>
                  <a:schemeClr val="tx1">
                    <a:lumMod val="60000"/>
                    <a:lumOff val="40000"/>
                  </a:schemeClr>
                </a:solidFill>
              </a:rPr>
              <a:t>Company receives capital from other investors</a:t>
            </a:r>
          </a:p>
        </p:txBody>
      </p:sp>
      <p:sp>
        <p:nvSpPr>
          <p:cNvPr id="4" name="Text Placeholder 3"/>
          <p:cNvSpPr>
            <a:spLocks noGrp="1"/>
          </p:cNvSpPr>
          <p:nvPr>
            <p:ph type="body" sz="quarter" idx="3"/>
          </p:nvPr>
        </p:nvSpPr>
        <p:spPr>
          <a:xfrm>
            <a:off x="1399480" y="2716440"/>
            <a:ext cx="7253040" cy="642910"/>
          </a:xfrm>
        </p:spPr>
        <p:txBody>
          <a:bodyPr/>
          <a:lstStyle/>
          <a:p>
            <a:r>
              <a:rPr lang="en-GB" dirty="0"/>
              <a:t>What advice would you like to give entrepreneurs to help them avoid common mistakes?</a:t>
            </a:r>
          </a:p>
        </p:txBody>
      </p:sp>
      <p:sp>
        <p:nvSpPr>
          <p:cNvPr id="5" name="Content Placeholder 4"/>
          <p:cNvSpPr>
            <a:spLocks noGrp="1"/>
          </p:cNvSpPr>
          <p:nvPr>
            <p:ph sz="quarter" idx="4"/>
          </p:nvPr>
        </p:nvSpPr>
        <p:spPr>
          <a:xfrm>
            <a:off x="1403648" y="3359349"/>
            <a:ext cx="7283153" cy="1156617"/>
          </a:xfrm>
        </p:spPr>
        <p:txBody>
          <a:bodyPr/>
          <a:lstStyle/>
          <a:p>
            <a:pPr marL="342900" indent="-342900">
              <a:buFont typeface="+mj-lt"/>
              <a:buAutoNum type="arabicPeriod"/>
            </a:pPr>
            <a:r>
              <a:rPr lang="en-GB" sz="1400" dirty="0">
                <a:solidFill>
                  <a:schemeClr val="tx1">
                    <a:lumMod val="60000"/>
                    <a:lumOff val="40000"/>
                  </a:schemeClr>
                </a:solidFill>
              </a:rPr>
              <a:t>“Don’t try to boil the ocean”.  Pitches should balance a grand vision with some level of practicality of what needs to be achieved in the first 12-18 months.</a:t>
            </a:r>
          </a:p>
          <a:p>
            <a:pPr marL="342900" indent="-342900">
              <a:buFont typeface="+mj-lt"/>
              <a:buAutoNum type="arabicPeriod"/>
            </a:pPr>
            <a:r>
              <a:rPr lang="en-GB" sz="1400" dirty="0">
                <a:solidFill>
                  <a:schemeClr val="tx1">
                    <a:lumMod val="60000"/>
                    <a:lumOff val="40000"/>
                  </a:schemeClr>
                </a:solidFill>
              </a:rPr>
              <a:t>Raising capital is an arduous process and will take longer than expected</a:t>
            </a:r>
          </a:p>
          <a:p>
            <a:pPr marL="342900" indent="-342900">
              <a:buFont typeface="+mj-lt"/>
              <a:buAutoNum type="arabicPeriod"/>
            </a:pPr>
            <a:r>
              <a:rPr lang="en-GB" sz="1400" dirty="0">
                <a:solidFill>
                  <a:schemeClr val="tx1">
                    <a:lumMod val="60000"/>
                    <a:lumOff val="40000"/>
                  </a:schemeClr>
                </a:solidFill>
              </a:rPr>
              <a:t>Don’t be afraid to pivot, the initial business plan will almost certainly change in multiple ways as progress is made</a:t>
            </a:r>
          </a:p>
          <a:p>
            <a:pPr marL="342900" indent="-342900">
              <a:buFont typeface="+mj-lt"/>
              <a:buAutoNum type="arabicPeriod"/>
            </a:pPr>
            <a:endParaRPr lang="en-GB" sz="1400" dirty="0">
              <a:solidFill>
                <a:schemeClr val="tx1">
                  <a:lumMod val="60000"/>
                  <a:lumOff val="40000"/>
                </a:schemeClr>
              </a:solidFill>
            </a:endParaRPr>
          </a:p>
        </p:txBody>
      </p:sp>
      <p:sp>
        <p:nvSpPr>
          <p:cNvPr id="6" name="Slide Number Placeholder 5"/>
          <p:cNvSpPr>
            <a:spLocks noGrp="1"/>
          </p:cNvSpPr>
          <p:nvPr>
            <p:ph type="sldNum" sz="quarter" idx="10"/>
          </p:nvPr>
        </p:nvSpPr>
        <p:spPr/>
        <p:txBody>
          <a:bodyPr/>
          <a:lstStyle/>
          <a:p>
            <a:fld id="{E52D2AFC-71C4-4511-B128-4ECEE52D3027}" type="slidenum">
              <a:rPr lang="en-ZA" smtClean="0"/>
              <a:pPr/>
              <a:t>10</a:t>
            </a:fld>
            <a:endParaRPr lang="en-ZA" dirty="0"/>
          </a:p>
        </p:txBody>
      </p:sp>
      <p:sp>
        <p:nvSpPr>
          <p:cNvPr id="8" name="Title 10"/>
          <p:cNvSpPr>
            <a:spLocks noGrp="1"/>
          </p:cNvSpPr>
          <p:nvPr>
            <p:ph type="title"/>
          </p:nvPr>
        </p:nvSpPr>
        <p:spPr>
          <a:xfrm>
            <a:off x="2434680" y="309078"/>
            <a:ext cx="6601816" cy="641226"/>
          </a:xfrm>
        </p:spPr>
        <p:txBody>
          <a:bodyPr>
            <a:normAutofit/>
          </a:bodyPr>
          <a:lstStyle/>
          <a:p>
            <a:r>
              <a:rPr lang="en-GB" dirty="0"/>
              <a:t>Red Flags</a:t>
            </a:r>
          </a:p>
        </p:txBody>
      </p:sp>
      <p:pic>
        <p:nvPicPr>
          <p:cNvPr id="3076" name="Picture 4" descr="https://image.freepik.com/free-icon/error-triangle_318-27867.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688" y="993231"/>
            <a:ext cx="919600" cy="91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user 2 icon"/>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3998" y="2837937"/>
            <a:ext cx="967566" cy="96756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15461" y="3666772"/>
            <a:ext cx="1004640" cy="1004640"/>
          </a:xfrm>
          <a:prstGeom prst="ellipse">
            <a:avLst/>
          </a:prstGeom>
          <a:ln w="76200">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b="1" dirty="0">
                <a:latin typeface="Arial Black" panose="020B0A04020102020204" pitchFamily="34" charset="0"/>
              </a:rPr>
              <a:t>Expert Advice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99108"/>
            <a:ext cx="904089" cy="534645"/>
          </a:xfrm>
          <a:prstGeom prst="rect">
            <a:avLst/>
          </a:prstGeom>
        </p:spPr>
      </p:pic>
    </p:spTree>
    <p:extLst>
      <p:ext uri="{BB962C8B-B14F-4D97-AF65-F5344CB8AC3E}">
        <p14:creationId xmlns:p14="http://schemas.microsoft.com/office/powerpoint/2010/main" val="231248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67944" y="771550"/>
            <a:ext cx="4618855" cy="3744416"/>
          </a:xfrm>
        </p:spPr>
        <p:txBody>
          <a:bodyPr>
            <a:noAutofit/>
          </a:bodyPr>
          <a:lstStyle/>
          <a:p>
            <a:pPr marL="0" indent="0">
              <a:spcBef>
                <a:spcPct val="0"/>
              </a:spcBef>
              <a:buNone/>
            </a:pPr>
            <a:r>
              <a:rPr lang="en-GB" sz="2800" b="1" dirty="0" smtClean="0">
                <a:solidFill>
                  <a:srgbClr val="575756"/>
                </a:solidFill>
                <a:ea typeface="+mj-ea"/>
              </a:rPr>
              <a:t>Tat-Seng Chiam, Investment Director, Global Innovation Fund</a:t>
            </a:r>
            <a:endParaRPr lang="en-GB" dirty="0"/>
          </a:p>
          <a:p>
            <a:pPr marL="0" indent="0">
              <a:buNone/>
            </a:pPr>
            <a:r>
              <a:rPr lang="en-GB" sz="1400" dirty="0" smtClean="0"/>
              <a:t>Tat-Seng </a:t>
            </a:r>
            <a:r>
              <a:rPr lang="en-GB" sz="1400" dirty="0"/>
              <a:t>is a Director at GIF, with experience in impact investing, strategy consulting and investment banking</a:t>
            </a:r>
            <a:r>
              <a:rPr lang="en-GB" sz="1400" dirty="0" smtClean="0"/>
              <a:t>. Responsibilities include deal sourcing, due diligence and portfolio management, including board roles for investments such as Simpa Networks. Tat-</a:t>
            </a:r>
            <a:r>
              <a:rPr lang="en-GB" sz="1400" dirty="0" err="1" smtClean="0"/>
              <a:t>Seng’s</a:t>
            </a:r>
            <a:r>
              <a:rPr lang="en-GB" sz="1400" dirty="0" smtClean="0"/>
              <a:t> portfolio at GIF spans a broad range of sectors including energy access, food security, and domestic resource mobilisation, deploying multiple forms of capital (debt, equity and grants).</a:t>
            </a:r>
            <a:endParaRPr lang="en-GB" sz="1400" dirty="0"/>
          </a:p>
        </p:txBody>
      </p:sp>
      <p:sp>
        <p:nvSpPr>
          <p:cNvPr id="3" name="Slide Number Placeholder 2"/>
          <p:cNvSpPr>
            <a:spLocks noGrp="1"/>
          </p:cNvSpPr>
          <p:nvPr>
            <p:ph type="sldNum" sz="quarter" idx="4294967295"/>
          </p:nvPr>
        </p:nvSpPr>
        <p:spPr>
          <a:xfrm>
            <a:off x="0" y="4827588"/>
            <a:ext cx="2133600" cy="273050"/>
          </a:xfrm>
        </p:spPr>
        <p:txBody>
          <a:bodyPr/>
          <a:lstStyle/>
          <a:p>
            <a:fld id="{E52D2AFC-71C4-4511-B128-4ECEE52D3027}" type="slidenum">
              <a:rPr lang="en-ZA" smtClean="0"/>
              <a:pPr/>
              <a:t>11</a:t>
            </a:fld>
            <a:endParaRPr lang="en-ZA" dirty="0"/>
          </a:p>
        </p:txBody>
      </p:sp>
      <p:grpSp>
        <p:nvGrpSpPr>
          <p:cNvPr id="4" name="Group 3"/>
          <p:cNvGrpSpPr/>
          <p:nvPr/>
        </p:nvGrpSpPr>
        <p:grpSpPr>
          <a:xfrm>
            <a:off x="6937047" y="195487"/>
            <a:ext cx="1749752" cy="504055"/>
            <a:chOff x="1068777" y="1311391"/>
            <a:chExt cx="2769410" cy="972327"/>
          </a:xfrm>
        </p:grpSpPr>
        <p:pic>
          <p:nvPicPr>
            <p:cNvPr id="11" name="Picture 2" descr="D:\Kyra\Documents\1. Private Work\Caroline H\GIF\GIF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2195736" y="1419622"/>
              <a:ext cx="1642451" cy="783180"/>
              <a:chOff x="5149850" y="1600200"/>
              <a:chExt cx="4181475" cy="1728788"/>
            </a:xfrm>
          </p:grpSpPr>
          <p:sp>
            <p:nvSpPr>
              <p:cNvPr id="13"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4" name="Freeform 13"/>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5" name="Freeform 14"/>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6" name="Freeform 15"/>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7" name="Freeform 16"/>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8" name="Freeform 17"/>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9" name="Rectangle 18"/>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0" name="Freeform 19"/>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1" name="Freeform 20"/>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2" name="Freeform 21"/>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3" name="Freeform 22"/>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4" name="Freeform 23"/>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5" name="Freeform 24"/>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6" name="Rectangle 25"/>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7" name="Freeform 26"/>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8" name="Freeform 27"/>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9" name="Freeform 28"/>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0" name="Freeform 29"/>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1" name="Freeform 30"/>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2" name="Freeform 31"/>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31958"/>
          <a:stretch/>
        </p:blipFill>
        <p:spPr>
          <a:xfrm>
            <a:off x="395536" y="951789"/>
            <a:ext cx="3526737" cy="3816836"/>
          </a:xfrm>
          <a:prstGeom prst="rect">
            <a:avLst/>
          </a:prstGeom>
        </p:spPr>
      </p:pic>
    </p:spTree>
    <p:extLst>
      <p:ext uri="{BB962C8B-B14F-4D97-AF65-F5344CB8AC3E}">
        <p14:creationId xmlns:p14="http://schemas.microsoft.com/office/powerpoint/2010/main" val="322605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67880" y="1275606"/>
            <a:ext cx="7208576" cy="355551"/>
          </a:xfrm>
        </p:spPr>
        <p:txBody>
          <a:bodyPr/>
          <a:lstStyle/>
          <a:p>
            <a:r>
              <a:rPr lang="en-GB" dirty="0" smtClean="0"/>
              <a:t>Mission statement &amp; focus</a:t>
            </a:r>
            <a:endParaRPr lang="en-GB" dirty="0"/>
          </a:p>
        </p:txBody>
      </p:sp>
      <p:sp>
        <p:nvSpPr>
          <p:cNvPr id="3" name="Content Placeholder 2"/>
          <p:cNvSpPr>
            <a:spLocks noGrp="1"/>
          </p:cNvSpPr>
          <p:nvPr>
            <p:ph sz="half" idx="2"/>
          </p:nvPr>
        </p:nvSpPr>
        <p:spPr>
          <a:xfrm>
            <a:off x="1451322" y="1703165"/>
            <a:ext cx="7081117" cy="1372641"/>
          </a:xfrm>
        </p:spPr>
        <p:txBody>
          <a:bodyPr/>
          <a:lstStyle/>
          <a:p>
            <a:r>
              <a:rPr lang="en-US" sz="1400" dirty="0">
                <a:solidFill>
                  <a:schemeClr val="tx1">
                    <a:lumMod val="60000"/>
                    <a:lumOff val="40000"/>
                  </a:schemeClr>
                </a:solidFill>
              </a:rPr>
              <a:t>The Global Innovation Fund invests in social innovations with the potential to improve the lives and opportunities of millions of people in the developing </a:t>
            </a:r>
            <a:r>
              <a:rPr lang="en-US" sz="1400" dirty="0" smtClean="0">
                <a:solidFill>
                  <a:schemeClr val="tx1">
                    <a:lumMod val="60000"/>
                    <a:lumOff val="40000"/>
                  </a:schemeClr>
                </a:solidFill>
              </a:rPr>
              <a:t>world</a:t>
            </a:r>
          </a:p>
          <a:p>
            <a:r>
              <a:rPr lang="en-US" sz="1400" dirty="0">
                <a:solidFill>
                  <a:schemeClr val="tx1">
                    <a:lumMod val="60000"/>
                    <a:lumOff val="40000"/>
                  </a:schemeClr>
                </a:solidFill>
              </a:rPr>
              <a:t>Through grant and risk capital investments, we support new approaches to global development challenges</a:t>
            </a:r>
          </a:p>
          <a:p>
            <a:endParaRPr lang="en-US" sz="1400" dirty="0" smtClean="0">
              <a:solidFill>
                <a:schemeClr val="tx1">
                  <a:lumMod val="60000"/>
                  <a:lumOff val="40000"/>
                </a:schemeClr>
              </a:solidFill>
            </a:endParaRPr>
          </a:p>
        </p:txBody>
      </p:sp>
      <p:sp>
        <p:nvSpPr>
          <p:cNvPr id="6" name="Slide Number Placeholder 5"/>
          <p:cNvSpPr>
            <a:spLocks noGrp="1"/>
          </p:cNvSpPr>
          <p:nvPr>
            <p:ph type="sldNum" sz="quarter" idx="10"/>
          </p:nvPr>
        </p:nvSpPr>
        <p:spPr/>
        <p:txBody>
          <a:bodyPr/>
          <a:lstStyle/>
          <a:p>
            <a:fld id="{E52D2AFC-71C4-4511-B128-4ECEE52D3027}" type="slidenum">
              <a:rPr lang="en-ZA" smtClean="0"/>
              <a:pPr/>
              <a:t>12</a:t>
            </a:fld>
            <a:endParaRPr lang="en-ZA" dirty="0"/>
          </a:p>
        </p:txBody>
      </p:sp>
      <p:sp>
        <p:nvSpPr>
          <p:cNvPr id="26" name="Title 10"/>
          <p:cNvSpPr>
            <a:spLocks noGrp="1"/>
          </p:cNvSpPr>
          <p:nvPr>
            <p:ph type="title"/>
          </p:nvPr>
        </p:nvSpPr>
        <p:spPr>
          <a:xfrm>
            <a:off x="2434680" y="309078"/>
            <a:ext cx="6601816" cy="641226"/>
          </a:xfrm>
        </p:spPr>
        <p:txBody>
          <a:bodyPr>
            <a:normAutofit/>
          </a:bodyPr>
          <a:lstStyle/>
          <a:p>
            <a:r>
              <a:rPr lang="en-GB" dirty="0" smtClean="0"/>
              <a:t>Background </a:t>
            </a:r>
            <a:endParaRPr lang="en-GB" dirty="0"/>
          </a:p>
        </p:txBody>
      </p:sp>
      <p:grpSp>
        <p:nvGrpSpPr>
          <p:cNvPr id="30" name="Group 29"/>
          <p:cNvGrpSpPr/>
          <p:nvPr/>
        </p:nvGrpSpPr>
        <p:grpSpPr>
          <a:xfrm>
            <a:off x="6937047" y="195487"/>
            <a:ext cx="1749752" cy="504055"/>
            <a:chOff x="1068777" y="1311391"/>
            <a:chExt cx="2769410" cy="972327"/>
          </a:xfrm>
        </p:grpSpPr>
        <p:pic>
          <p:nvPicPr>
            <p:cNvPr id="31" name="Picture 2" descr="D:\Kyra\Documents\1. Private Work\Caroline H\GIF\GIF_RG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2" name="Group 31"/>
            <p:cNvGrpSpPr/>
            <p:nvPr/>
          </p:nvGrpSpPr>
          <p:grpSpPr>
            <a:xfrm>
              <a:off x="2195736" y="1419622"/>
              <a:ext cx="1642451" cy="783180"/>
              <a:chOff x="5149850" y="1600200"/>
              <a:chExt cx="4181475" cy="1728788"/>
            </a:xfrm>
          </p:grpSpPr>
          <p:sp>
            <p:nvSpPr>
              <p:cNvPr id="33"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4" name="Freeform 33"/>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5" name="Freeform 34"/>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6" name="Freeform 35"/>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7" name="Freeform 36"/>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8" name="Freeform 37"/>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9" name="Rectangle 38"/>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0" name="Freeform 39"/>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1" name="Freeform 40"/>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2" name="Freeform 41"/>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3" name="Freeform 42"/>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4" name="Freeform 43"/>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5" name="Freeform 44"/>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6" name="Rectangle 45"/>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7" name="Freeform 46"/>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8" name="Freeform 47"/>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9" name="Freeform 48"/>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50" name="Freeform 49"/>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51" name="Freeform 50"/>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52" name="Freeform 51"/>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sp>
        <p:nvSpPr>
          <p:cNvPr id="57" name="Text Placeholder 11"/>
          <p:cNvSpPr txBox="1">
            <a:spLocks/>
          </p:cNvSpPr>
          <p:nvPr/>
        </p:nvSpPr>
        <p:spPr>
          <a:xfrm>
            <a:off x="1467880" y="3133139"/>
            <a:ext cx="3104120" cy="355551"/>
          </a:xfrm>
          <a:prstGeom prst="rect">
            <a:avLst/>
          </a:prstGeom>
        </p:spPr>
        <p:txBody>
          <a:bodyPr anchor="b">
            <a:noAutofit/>
          </a:bodyPr>
          <a:lstStyle>
            <a:defPPr>
              <a:defRPr lang="en-US"/>
            </a:defPPr>
            <a:lvl1pPr indent="0">
              <a:spcBef>
                <a:spcPct val="20000"/>
              </a:spcBef>
              <a:buFont typeface="Arial" panose="020B0604020202020204" pitchFamily="34" charset="0"/>
              <a:buNone/>
              <a:defRPr b="1">
                <a:solidFill>
                  <a:srgbClr val="575756"/>
                </a:solidFill>
                <a:latin typeface="Arial" panose="020B0604020202020204" pitchFamily="34" charset="0"/>
                <a:cs typeface="Arial" panose="020B0604020202020204" pitchFamily="34" charset="0"/>
              </a:defRPr>
            </a:lvl1pPr>
            <a:lvl2pPr indent="0">
              <a:spcBef>
                <a:spcPct val="20000"/>
              </a:spcBef>
              <a:buFont typeface="Arial" panose="020B0604020202020204" pitchFamily="34" charset="0"/>
              <a:buNone/>
              <a:defRPr sz="2000" b="1">
                <a:solidFill>
                  <a:schemeClr val="tx1">
                    <a:lumMod val="65000"/>
                    <a:lumOff val="35000"/>
                  </a:schemeClr>
                </a:solidFill>
                <a:latin typeface="Arial" panose="020B0604020202020204" pitchFamily="34" charset="0"/>
                <a:cs typeface="Arial" panose="020B0604020202020204" pitchFamily="34" charset="0"/>
              </a:defRPr>
            </a:lvl2pPr>
            <a:lvl3pPr indent="0">
              <a:spcBef>
                <a:spcPct val="20000"/>
              </a:spcBef>
              <a:buFont typeface="Arial" panose="020B0604020202020204" pitchFamily="34" charset="0"/>
              <a:buNone/>
              <a:defRPr b="1">
                <a:solidFill>
                  <a:schemeClr val="tx1">
                    <a:lumMod val="50000"/>
                    <a:lumOff val="50000"/>
                  </a:schemeClr>
                </a:solidFill>
                <a:latin typeface="Arial" panose="020B0604020202020204" pitchFamily="34" charset="0"/>
                <a:cs typeface="Arial" panose="020B0604020202020204" pitchFamily="34" charset="0"/>
              </a:defRPr>
            </a:lvl3pPr>
            <a:lvl4pPr indent="0">
              <a:spcBef>
                <a:spcPct val="20000"/>
              </a:spcBef>
              <a:buFont typeface="Arial" panose="020B0604020202020204" pitchFamily="34" charset="0"/>
              <a:buNone/>
              <a:defRPr sz="1600" b="1">
                <a:solidFill>
                  <a:schemeClr val="bg1">
                    <a:lumMod val="65000"/>
                  </a:schemeClr>
                </a:solidFill>
                <a:latin typeface="Arial" panose="020B0604020202020204" pitchFamily="34" charset="0"/>
                <a:cs typeface="Arial" panose="020B0604020202020204" pitchFamily="34" charset="0"/>
              </a:defRPr>
            </a:lvl4pPr>
            <a:lvl5pPr indent="0">
              <a:spcBef>
                <a:spcPct val="20000"/>
              </a:spcBef>
              <a:buFont typeface="Arial" panose="020B0604020202020204" pitchFamily="34" charset="0"/>
              <a:buNone/>
              <a:defRPr sz="1600" b="1">
                <a:solidFill>
                  <a:schemeClr val="bg1">
                    <a:lumMod val="65000"/>
                  </a:schemeClr>
                </a:solidFill>
                <a:latin typeface="Arial" panose="020B0604020202020204" pitchFamily="34" charset="0"/>
                <a:cs typeface="Arial" panose="020B0604020202020204" pitchFamily="34" charset="0"/>
              </a:defRPr>
            </a:lvl5pPr>
            <a:lvl6pPr indent="0">
              <a:spcBef>
                <a:spcPct val="20000"/>
              </a:spcBef>
              <a:buFont typeface="Arial" panose="020B0604020202020204" pitchFamily="34" charset="0"/>
              <a:buNone/>
              <a:defRPr sz="1600" b="1"/>
            </a:lvl6pPr>
            <a:lvl7pPr indent="0">
              <a:spcBef>
                <a:spcPct val="20000"/>
              </a:spcBef>
              <a:buFont typeface="Arial" panose="020B0604020202020204" pitchFamily="34" charset="0"/>
              <a:buNone/>
              <a:defRPr sz="1600" b="1"/>
            </a:lvl7pPr>
            <a:lvl8pPr indent="0">
              <a:spcBef>
                <a:spcPct val="20000"/>
              </a:spcBef>
              <a:buFont typeface="Arial" panose="020B0604020202020204" pitchFamily="34" charset="0"/>
              <a:buNone/>
              <a:defRPr sz="1600" b="1"/>
            </a:lvl8pPr>
            <a:lvl9pPr indent="0">
              <a:spcBef>
                <a:spcPct val="20000"/>
              </a:spcBef>
              <a:buFont typeface="Arial" panose="020B0604020202020204" pitchFamily="34" charset="0"/>
              <a:buNone/>
              <a:defRPr sz="1600" b="1"/>
            </a:lvl9pPr>
          </a:lstStyle>
          <a:p>
            <a:r>
              <a:rPr lang="en-GB" dirty="0" smtClean="0"/>
              <a:t>Geography &amp; sectors </a:t>
            </a:r>
            <a:endParaRPr lang="en-GB" dirty="0"/>
          </a:p>
        </p:txBody>
      </p:sp>
      <p:sp>
        <p:nvSpPr>
          <p:cNvPr id="4" name="Rectangle 3"/>
          <p:cNvSpPr/>
          <p:nvPr/>
        </p:nvSpPr>
        <p:spPr>
          <a:xfrm>
            <a:off x="1467880" y="3488690"/>
            <a:ext cx="6832432" cy="523220"/>
          </a:xfrm>
          <a:prstGeom prst="rect">
            <a:avLst/>
          </a:prstGeom>
        </p:spPr>
        <p:txBody>
          <a:bodyPr wrap="square">
            <a:spAutoFit/>
          </a:bodyPr>
          <a:lstStyle/>
          <a:p>
            <a:r>
              <a:rPr lang="en-US" sz="1400" dirty="0">
                <a:solidFill>
                  <a:schemeClr val="tx1">
                    <a:lumMod val="60000"/>
                    <a:lumOff val="40000"/>
                  </a:schemeClr>
                </a:solidFill>
                <a:latin typeface="Arial" panose="020B0604020202020204" pitchFamily="34" charset="0"/>
                <a:cs typeface="Arial" panose="020B0604020202020204" pitchFamily="34" charset="0"/>
              </a:rPr>
              <a:t>Our scope is global: we seek innovations in all sectors and in all developing world countries where there are significant numbers of those living on less than $5/day.</a:t>
            </a:r>
            <a:endParaRPr lang="en-GB" sz="1400" dirty="0">
              <a:solidFill>
                <a:schemeClr val="tx1">
                  <a:lumMod val="60000"/>
                  <a:lumOff val="40000"/>
                </a:schemeClr>
              </a:solidFill>
              <a:latin typeface="Arial" panose="020B0604020202020204" pitchFamily="34" charset="0"/>
              <a:cs typeface="Arial" panose="020B0604020202020204" pitchFamily="34" charset="0"/>
            </a:endParaRPr>
          </a:p>
        </p:txBody>
      </p:sp>
      <p:pic>
        <p:nvPicPr>
          <p:cNvPr id="53" name="Picture 2" descr="http://site.mugen-sas.com/img/product_features/cible-couleursMugen_1406536022_c.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211" y="1275606"/>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lobe vector"/>
          <p:cNvPicPr>
            <a:picLocks noChangeAspect="1" noChangeArrowheads="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66690" t="67688" r="6732"/>
          <a:stretch/>
        </p:blipFill>
        <p:spPr bwMode="auto">
          <a:xfrm>
            <a:off x="443210" y="3044165"/>
            <a:ext cx="973699" cy="118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92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395175" y="1131590"/>
            <a:ext cx="2664296" cy="355551"/>
          </a:xfrm>
        </p:spPr>
        <p:txBody>
          <a:bodyPr/>
          <a:lstStyle/>
          <a:p>
            <a:r>
              <a:rPr lang="en-GB" dirty="0" smtClean="0"/>
              <a:t>Stage </a:t>
            </a:r>
            <a:endParaRPr lang="en-GB" dirty="0"/>
          </a:p>
        </p:txBody>
      </p:sp>
      <p:sp>
        <p:nvSpPr>
          <p:cNvPr id="13" name="Content Placeholder 12"/>
          <p:cNvSpPr>
            <a:spLocks noGrp="1"/>
          </p:cNvSpPr>
          <p:nvPr>
            <p:ph sz="half" idx="2"/>
          </p:nvPr>
        </p:nvSpPr>
        <p:spPr>
          <a:xfrm>
            <a:off x="395175" y="1422410"/>
            <a:ext cx="5472969" cy="1792095"/>
          </a:xfrm>
        </p:spPr>
        <p:txBody>
          <a:bodyPr/>
          <a:lstStyle/>
          <a:p>
            <a:r>
              <a:rPr lang="en-GB" sz="1400" dirty="0">
                <a:solidFill>
                  <a:schemeClr val="tx1">
                    <a:lumMod val="60000"/>
                    <a:lumOff val="40000"/>
                  </a:schemeClr>
                </a:solidFill>
              </a:rPr>
              <a:t>GIF uses staged finance to test and grow development </a:t>
            </a:r>
            <a:r>
              <a:rPr lang="en-GB" sz="1400" dirty="0" smtClean="0">
                <a:solidFill>
                  <a:schemeClr val="tx1">
                    <a:lumMod val="60000"/>
                    <a:lumOff val="40000"/>
                  </a:schemeClr>
                </a:solidFill>
              </a:rPr>
              <a:t>innovations</a:t>
            </a:r>
          </a:p>
          <a:p>
            <a:pPr marL="285750" indent="-285750">
              <a:buFont typeface="Arial" panose="020B0604020202020204" pitchFamily="34" charset="0"/>
              <a:buChar char="•"/>
            </a:pPr>
            <a:r>
              <a:rPr lang="en-GB" sz="1400" b="1" dirty="0" smtClean="0">
                <a:solidFill>
                  <a:schemeClr val="tx1">
                    <a:lumMod val="60000"/>
                    <a:lumOff val="40000"/>
                  </a:schemeClr>
                </a:solidFill>
              </a:rPr>
              <a:t>Pilot - </a:t>
            </a:r>
            <a:r>
              <a:rPr lang="en-GB" sz="1400" dirty="0">
                <a:solidFill>
                  <a:schemeClr val="tx1">
                    <a:lumMod val="60000"/>
                    <a:lumOff val="40000"/>
                  </a:schemeClr>
                </a:solidFill>
              </a:rPr>
              <a:t>Providing seed capital to support the start up and field-testing of </a:t>
            </a:r>
            <a:r>
              <a:rPr lang="en-GB" sz="1400" dirty="0" smtClean="0">
                <a:solidFill>
                  <a:schemeClr val="tx1">
                    <a:lumMod val="60000"/>
                    <a:lumOff val="40000"/>
                  </a:schemeClr>
                </a:solidFill>
              </a:rPr>
              <a:t>innovations (can be pre-revenue)</a:t>
            </a:r>
            <a:endParaRPr lang="en-GB" sz="1400" dirty="0">
              <a:solidFill>
                <a:schemeClr val="tx1">
                  <a:lumMod val="60000"/>
                  <a:lumOff val="40000"/>
                </a:schemeClr>
              </a:solidFill>
            </a:endParaRPr>
          </a:p>
          <a:p>
            <a:pPr marL="285750" indent="-285750">
              <a:buFont typeface="Arial" panose="020B0604020202020204" pitchFamily="34" charset="0"/>
              <a:buChar char="•"/>
            </a:pPr>
            <a:r>
              <a:rPr lang="en-US" sz="1400" b="1" dirty="0" smtClean="0">
                <a:solidFill>
                  <a:schemeClr val="tx1">
                    <a:lumMod val="60000"/>
                    <a:lumOff val="40000"/>
                  </a:schemeClr>
                </a:solidFill>
              </a:rPr>
              <a:t>Test and Transition </a:t>
            </a:r>
            <a:r>
              <a:rPr lang="en-US" sz="1400" dirty="0" smtClean="0">
                <a:solidFill>
                  <a:schemeClr val="tx1">
                    <a:lumMod val="60000"/>
                    <a:lumOff val="40000"/>
                  </a:schemeClr>
                </a:solidFill>
              </a:rPr>
              <a:t>- </a:t>
            </a:r>
            <a:r>
              <a:rPr lang="en-GB" sz="1400" dirty="0">
                <a:solidFill>
                  <a:schemeClr val="tx1">
                    <a:lumMod val="60000"/>
                    <a:lumOff val="40000"/>
                  </a:schemeClr>
                </a:solidFill>
              </a:rPr>
              <a:t>Funding innovations that have already demonstrated success at a small </a:t>
            </a:r>
            <a:r>
              <a:rPr lang="en-GB" sz="1400" dirty="0" smtClean="0">
                <a:solidFill>
                  <a:schemeClr val="tx1">
                    <a:lumMod val="60000"/>
                    <a:lumOff val="40000"/>
                  </a:schemeClr>
                </a:solidFill>
              </a:rPr>
              <a:t>scale</a:t>
            </a:r>
            <a:endParaRPr lang="en-GB" sz="1400" dirty="0">
              <a:solidFill>
                <a:schemeClr val="tx1">
                  <a:lumMod val="60000"/>
                  <a:lumOff val="40000"/>
                </a:schemeClr>
              </a:solidFill>
            </a:endParaRPr>
          </a:p>
          <a:p>
            <a:pPr marL="285750" indent="-285750">
              <a:buFont typeface="Arial" panose="020B0604020202020204" pitchFamily="34" charset="0"/>
              <a:buChar char="•"/>
            </a:pPr>
            <a:r>
              <a:rPr lang="en-US" sz="1400" b="1" dirty="0" smtClean="0">
                <a:solidFill>
                  <a:schemeClr val="tx1">
                    <a:lumMod val="60000"/>
                    <a:lumOff val="40000"/>
                  </a:schemeClr>
                </a:solidFill>
              </a:rPr>
              <a:t>Scale </a:t>
            </a:r>
            <a:r>
              <a:rPr lang="en-US" sz="1400" dirty="0" smtClean="0">
                <a:solidFill>
                  <a:schemeClr val="tx1">
                    <a:lumMod val="60000"/>
                    <a:lumOff val="40000"/>
                  </a:schemeClr>
                </a:solidFill>
              </a:rPr>
              <a:t>- </a:t>
            </a:r>
            <a:r>
              <a:rPr lang="en-GB" sz="1400" dirty="0" smtClean="0">
                <a:solidFill>
                  <a:schemeClr val="tx1">
                    <a:lumMod val="60000"/>
                    <a:lumOff val="40000"/>
                  </a:schemeClr>
                </a:solidFill>
              </a:rPr>
              <a:t>Supporting </a:t>
            </a:r>
            <a:r>
              <a:rPr lang="en-GB" sz="1400" dirty="0">
                <a:solidFill>
                  <a:schemeClr val="tx1">
                    <a:lumMod val="60000"/>
                    <a:lumOff val="40000"/>
                  </a:schemeClr>
                </a:solidFill>
              </a:rPr>
              <a:t>the expansion of innovations that have already demonstrated viability &amp; </a:t>
            </a:r>
            <a:r>
              <a:rPr lang="en-GB" sz="1400" dirty="0" smtClean="0">
                <a:solidFill>
                  <a:schemeClr val="tx1">
                    <a:lumMod val="60000"/>
                    <a:lumOff val="40000"/>
                  </a:schemeClr>
                </a:solidFill>
              </a:rPr>
              <a:t>impact</a:t>
            </a:r>
            <a:endParaRPr lang="en-GB" sz="1400" dirty="0">
              <a:solidFill>
                <a:schemeClr val="accent6"/>
              </a:solidFill>
            </a:endParaRPr>
          </a:p>
          <a:p>
            <a:r>
              <a:rPr lang="en-US" sz="1100" dirty="0" smtClean="0">
                <a:solidFill>
                  <a:schemeClr val="accent6"/>
                </a:solidFill>
              </a:rPr>
              <a:t> </a:t>
            </a:r>
            <a:endParaRPr lang="en-US" sz="1100" dirty="0">
              <a:solidFill>
                <a:schemeClr val="accent6"/>
              </a:solidFill>
            </a:endParaRPr>
          </a:p>
          <a:p>
            <a:endParaRPr lang="en-GB" sz="1100" dirty="0">
              <a:solidFill>
                <a:schemeClr val="accent6"/>
              </a:solidFill>
            </a:endParaRPr>
          </a:p>
          <a:p>
            <a:endParaRPr lang="en-US" sz="1100" dirty="0">
              <a:solidFill>
                <a:schemeClr val="accent6"/>
              </a:solidFill>
            </a:endParaRPr>
          </a:p>
          <a:p>
            <a:endParaRPr lang="en-GB" sz="1100" dirty="0">
              <a:solidFill>
                <a:schemeClr val="accent6"/>
              </a:solidFill>
            </a:endParaRPr>
          </a:p>
          <a:p>
            <a:endParaRPr lang="en-GB" sz="1100" dirty="0">
              <a:solidFill>
                <a:schemeClr val="accent6"/>
              </a:solidFill>
            </a:endParaRPr>
          </a:p>
        </p:txBody>
      </p:sp>
      <p:sp>
        <p:nvSpPr>
          <p:cNvPr id="11" name="Title 10"/>
          <p:cNvSpPr>
            <a:spLocks noGrp="1"/>
          </p:cNvSpPr>
          <p:nvPr>
            <p:ph type="title"/>
          </p:nvPr>
        </p:nvSpPr>
        <p:spPr>
          <a:xfrm>
            <a:off x="2434680" y="309078"/>
            <a:ext cx="6601816" cy="641226"/>
          </a:xfrm>
        </p:spPr>
        <p:txBody>
          <a:bodyPr>
            <a:normAutofit/>
          </a:bodyPr>
          <a:lstStyle/>
          <a:p>
            <a:r>
              <a:rPr lang="en-GB" dirty="0"/>
              <a:t>Investment Mandate </a:t>
            </a:r>
          </a:p>
        </p:txBody>
      </p:sp>
      <p:sp>
        <p:nvSpPr>
          <p:cNvPr id="36" name="Text Placeholder 11"/>
          <p:cNvSpPr>
            <a:spLocks noGrp="1"/>
          </p:cNvSpPr>
          <p:nvPr>
            <p:ph type="body" idx="1"/>
          </p:nvPr>
        </p:nvSpPr>
        <p:spPr>
          <a:xfrm>
            <a:off x="395175" y="3291830"/>
            <a:ext cx="2664000" cy="355551"/>
          </a:xfrm>
        </p:spPr>
        <p:txBody>
          <a:bodyPr/>
          <a:lstStyle/>
          <a:p>
            <a:r>
              <a:rPr lang="en-GB" dirty="0" smtClean="0"/>
              <a:t>Investees</a:t>
            </a:r>
            <a:endParaRPr lang="en-GB" dirty="0"/>
          </a:p>
        </p:txBody>
      </p:sp>
      <p:sp>
        <p:nvSpPr>
          <p:cNvPr id="37" name="Content Placeholder 12"/>
          <p:cNvSpPr>
            <a:spLocks noGrp="1"/>
          </p:cNvSpPr>
          <p:nvPr>
            <p:ph sz="half" idx="2"/>
          </p:nvPr>
        </p:nvSpPr>
        <p:spPr>
          <a:xfrm>
            <a:off x="395175" y="3651870"/>
            <a:ext cx="8425297" cy="613334"/>
          </a:xfrm>
        </p:spPr>
        <p:txBody>
          <a:bodyPr/>
          <a:lstStyle/>
          <a:p>
            <a:r>
              <a:rPr lang="en-GB" sz="1400" dirty="0" smtClean="0">
                <a:solidFill>
                  <a:schemeClr val="tx1">
                    <a:lumMod val="60000"/>
                    <a:lumOff val="40000"/>
                  </a:schemeClr>
                </a:solidFill>
              </a:rPr>
              <a:t>~20 deals to be closed by end of 2016, building upon an initial set of 8 investments closed in 2015. </a:t>
            </a:r>
            <a:endParaRPr lang="en-GB" sz="1400" dirty="0">
              <a:solidFill>
                <a:schemeClr val="tx1">
                  <a:lumMod val="60000"/>
                  <a:lumOff val="40000"/>
                </a:schemeClr>
              </a:solidFill>
            </a:endParaRPr>
          </a:p>
        </p:txBody>
      </p:sp>
      <p:pic>
        <p:nvPicPr>
          <p:cNvPr id="2" name="Picture 1"/>
          <p:cNvPicPr>
            <a:picLocks noChangeAspect="1"/>
          </p:cNvPicPr>
          <p:nvPr/>
        </p:nvPicPr>
        <p:blipFill>
          <a:blip r:embed="rId3"/>
          <a:stretch>
            <a:fillRect/>
          </a:stretch>
        </p:blipFill>
        <p:spPr>
          <a:xfrm>
            <a:off x="3494609" y="4191930"/>
            <a:ext cx="2157511" cy="360040"/>
          </a:xfrm>
          <a:prstGeom prst="rect">
            <a:avLst/>
          </a:prstGeom>
        </p:spPr>
      </p:pic>
      <p:pic>
        <p:nvPicPr>
          <p:cNvPr id="4" name="Picture 3"/>
          <p:cNvPicPr>
            <a:picLocks noChangeAspect="1"/>
          </p:cNvPicPr>
          <p:nvPr/>
        </p:nvPicPr>
        <p:blipFill rotWithShape="1">
          <a:blip r:embed="rId4"/>
          <a:srcRect t="38864" r="51723"/>
          <a:stretch/>
        </p:blipFill>
        <p:spPr>
          <a:xfrm>
            <a:off x="5765957" y="4113266"/>
            <a:ext cx="1182307" cy="517369"/>
          </a:xfrm>
          <a:prstGeom prst="rect">
            <a:avLst/>
          </a:prstGeom>
        </p:spPr>
      </p:pic>
      <p:pic>
        <p:nvPicPr>
          <p:cNvPr id="5" name="Picture 4"/>
          <p:cNvPicPr>
            <a:picLocks noChangeAspect="1"/>
          </p:cNvPicPr>
          <p:nvPr/>
        </p:nvPicPr>
        <p:blipFill>
          <a:blip r:embed="rId5"/>
          <a:stretch>
            <a:fillRect/>
          </a:stretch>
        </p:blipFill>
        <p:spPr>
          <a:xfrm>
            <a:off x="2324901" y="4116573"/>
            <a:ext cx="878947" cy="510754"/>
          </a:xfrm>
          <a:prstGeom prst="rect">
            <a:avLst/>
          </a:prstGeom>
        </p:spPr>
      </p:pic>
      <p:grpSp>
        <p:nvGrpSpPr>
          <p:cNvPr id="34" name="Group 33"/>
          <p:cNvGrpSpPr/>
          <p:nvPr/>
        </p:nvGrpSpPr>
        <p:grpSpPr>
          <a:xfrm>
            <a:off x="6937047" y="195487"/>
            <a:ext cx="1749752" cy="504055"/>
            <a:chOff x="1068777" y="1311391"/>
            <a:chExt cx="2769410" cy="972327"/>
          </a:xfrm>
        </p:grpSpPr>
        <p:pic>
          <p:nvPicPr>
            <p:cNvPr id="35" name="Picture 2" descr="D:\Kyra\Documents\1. Private Work\Caroline H\GIF\GIF_RG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8" name="Group 37"/>
            <p:cNvGrpSpPr/>
            <p:nvPr/>
          </p:nvGrpSpPr>
          <p:grpSpPr>
            <a:xfrm>
              <a:off x="2195736" y="1419622"/>
              <a:ext cx="1642451" cy="783180"/>
              <a:chOff x="5149850" y="1600200"/>
              <a:chExt cx="4181475" cy="1728788"/>
            </a:xfrm>
          </p:grpSpPr>
          <p:sp>
            <p:nvSpPr>
              <p:cNvPr id="39"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0" name="Freeform 39"/>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1" name="Freeform 40"/>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2" name="Freeform 41"/>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3" name="Freeform 42"/>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4" name="Freeform 43"/>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5" name="Rectangle 44"/>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6" name="Freeform 45"/>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47" name="Freeform 46"/>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2" name="Freeform 71"/>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3" name="Freeform 72"/>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4" name="Freeform 73"/>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5" name="Freeform 74"/>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6" name="Rectangle 75"/>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7" name="Freeform 76"/>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8" name="Freeform 77"/>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9" name="Freeform 78"/>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80" name="Freeform 79"/>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81" name="Freeform 80"/>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82" name="Freeform 81"/>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sp>
        <p:nvSpPr>
          <p:cNvPr id="33" name="Text Placeholder 11"/>
          <p:cNvSpPr>
            <a:spLocks noGrp="1"/>
          </p:cNvSpPr>
          <p:nvPr>
            <p:ph type="body" idx="1"/>
          </p:nvPr>
        </p:nvSpPr>
        <p:spPr>
          <a:xfrm>
            <a:off x="5868439" y="1128801"/>
            <a:ext cx="3240065" cy="355551"/>
          </a:xfrm>
        </p:spPr>
        <p:txBody>
          <a:bodyPr/>
          <a:lstStyle/>
          <a:p>
            <a:r>
              <a:rPr lang="en-GB" dirty="0"/>
              <a:t>Size &amp; structure </a:t>
            </a:r>
          </a:p>
        </p:txBody>
      </p:sp>
      <p:sp>
        <p:nvSpPr>
          <p:cNvPr id="6" name="Rectangle 5"/>
          <p:cNvSpPr/>
          <p:nvPr/>
        </p:nvSpPr>
        <p:spPr>
          <a:xfrm>
            <a:off x="5900397" y="1419622"/>
            <a:ext cx="2822635" cy="2031325"/>
          </a:xfrm>
          <a:prstGeom prst="rect">
            <a:avLst/>
          </a:prstGeom>
        </p:spPr>
        <p:txBody>
          <a:bodyPr wrap="square">
            <a:spAutoFit/>
          </a:bodyPr>
          <a:lstStyle/>
          <a:p>
            <a:r>
              <a:rPr lang="en-US" sz="1400" dirty="0">
                <a:solidFill>
                  <a:schemeClr val="tx1">
                    <a:lumMod val="60000"/>
                    <a:lumOff val="40000"/>
                  </a:schemeClr>
                </a:solidFill>
                <a:latin typeface="+mj-lt"/>
              </a:rPr>
              <a:t>T</a:t>
            </a:r>
            <a:r>
              <a:rPr lang="en-US" sz="1400" dirty="0" smtClean="0">
                <a:solidFill>
                  <a:schemeClr val="tx1">
                    <a:lumMod val="60000"/>
                    <a:lumOff val="40000"/>
                  </a:schemeClr>
                </a:solidFill>
                <a:latin typeface="+mj-lt"/>
              </a:rPr>
              <a:t>he </a:t>
            </a:r>
            <a:r>
              <a:rPr lang="en-US" sz="1400" dirty="0">
                <a:solidFill>
                  <a:schemeClr val="tx1">
                    <a:lumMod val="60000"/>
                    <a:lumOff val="40000"/>
                  </a:schemeClr>
                </a:solidFill>
                <a:latin typeface="+mj-lt"/>
              </a:rPr>
              <a:t>fund offers a range of financing types, including grants, loans (including convertible debt), and equity investments. </a:t>
            </a:r>
            <a:endParaRPr lang="en-US" sz="1400" dirty="0" smtClean="0">
              <a:solidFill>
                <a:schemeClr val="tx1">
                  <a:lumMod val="60000"/>
                  <a:lumOff val="40000"/>
                </a:schemeClr>
              </a:solidFill>
              <a:latin typeface="+mj-lt"/>
            </a:endParaRPr>
          </a:p>
          <a:p>
            <a:pPr marL="285750" indent="-285750">
              <a:buFont typeface="Arial" panose="020B0604020202020204" pitchFamily="34" charset="0"/>
              <a:buChar char="•"/>
            </a:pPr>
            <a:r>
              <a:rPr lang="en-US" sz="1400" dirty="0" smtClean="0">
                <a:solidFill>
                  <a:schemeClr val="tx1">
                    <a:lumMod val="60000"/>
                    <a:lumOff val="40000"/>
                  </a:schemeClr>
                </a:solidFill>
                <a:latin typeface="+mj-lt"/>
              </a:rPr>
              <a:t>Pilot up </a:t>
            </a:r>
            <a:r>
              <a:rPr lang="en-US" sz="1400" dirty="0">
                <a:solidFill>
                  <a:schemeClr val="tx1">
                    <a:lumMod val="60000"/>
                    <a:lumOff val="40000"/>
                  </a:schemeClr>
                </a:solidFill>
                <a:latin typeface="+mj-lt"/>
              </a:rPr>
              <a:t>to $230,000 </a:t>
            </a:r>
          </a:p>
          <a:p>
            <a:pPr marL="285750" indent="-285750">
              <a:buFont typeface="Arial" panose="020B0604020202020204" pitchFamily="34" charset="0"/>
              <a:buChar char="•"/>
            </a:pPr>
            <a:r>
              <a:rPr lang="en-US" sz="1400" dirty="0">
                <a:solidFill>
                  <a:schemeClr val="tx1">
                    <a:lumMod val="60000"/>
                    <a:lumOff val="40000"/>
                  </a:schemeClr>
                </a:solidFill>
                <a:latin typeface="+mj-lt"/>
              </a:rPr>
              <a:t>Test &amp; Transition </a:t>
            </a:r>
            <a:r>
              <a:rPr lang="en-US" sz="1400" dirty="0" smtClean="0">
                <a:solidFill>
                  <a:schemeClr val="tx1">
                    <a:lumMod val="60000"/>
                    <a:lumOff val="40000"/>
                  </a:schemeClr>
                </a:solidFill>
                <a:latin typeface="+mj-lt"/>
              </a:rPr>
              <a:t>up </a:t>
            </a:r>
            <a:r>
              <a:rPr lang="en-US" sz="1400" dirty="0">
                <a:solidFill>
                  <a:schemeClr val="tx1">
                    <a:lumMod val="60000"/>
                    <a:lumOff val="40000"/>
                  </a:schemeClr>
                </a:solidFill>
                <a:latin typeface="+mj-lt"/>
              </a:rPr>
              <a:t>to $2.3million </a:t>
            </a:r>
            <a:endParaRPr lang="en-US" sz="1400" dirty="0" smtClean="0">
              <a:solidFill>
                <a:schemeClr val="tx1">
                  <a:lumMod val="60000"/>
                  <a:lumOff val="40000"/>
                </a:schemeClr>
              </a:solidFill>
              <a:latin typeface="+mj-lt"/>
            </a:endParaRPr>
          </a:p>
          <a:p>
            <a:pPr marL="285750" indent="-285750">
              <a:buFont typeface="Arial" panose="020B0604020202020204" pitchFamily="34" charset="0"/>
              <a:buChar char="•"/>
            </a:pPr>
            <a:r>
              <a:rPr lang="en-US" sz="1400" dirty="0" smtClean="0">
                <a:solidFill>
                  <a:schemeClr val="tx1">
                    <a:lumMod val="60000"/>
                    <a:lumOff val="40000"/>
                  </a:schemeClr>
                </a:solidFill>
                <a:latin typeface="+mj-lt"/>
              </a:rPr>
              <a:t>Scale up </a:t>
            </a:r>
            <a:r>
              <a:rPr lang="en-US" sz="1400" dirty="0">
                <a:solidFill>
                  <a:schemeClr val="tx1">
                    <a:lumMod val="60000"/>
                    <a:lumOff val="40000"/>
                  </a:schemeClr>
                </a:solidFill>
                <a:latin typeface="+mj-lt"/>
              </a:rPr>
              <a:t>to $15million </a:t>
            </a:r>
          </a:p>
          <a:p>
            <a:endParaRPr lang="en-US" sz="1400" dirty="0">
              <a:solidFill>
                <a:schemeClr val="tx1">
                  <a:lumMod val="60000"/>
                  <a:lumOff val="40000"/>
                </a:schemeClr>
              </a:solidFill>
              <a:latin typeface="+mj-lt"/>
            </a:endParaRPr>
          </a:p>
        </p:txBody>
      </p:sp>
    </p:spTree>
    <p:extLst>
      <p:ext uri="{BB962C8B-B14F-4D97-AF65-F5344CB8AC3E}">
        <p14:creationId xmlns:p14="http://schemas.microsoft.com/office/powerpoint/2010/main" val="3800964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86102" y="937411"/>
            <a:ext cx="7266419" cy="355551"/>
          </a:xfrm>
        </p:spPr>
        <p:txBody>
          <a:bodyPr/>
          <a:lstStyle/>
          <a:p>
            <a:r>
              <a:rPr lang="en-GB" dirty="0" smtClean="0"/>
              <a:t>How do you scout for deals?</a:t>
            </a:r>
            <a:endParaRPr lang="en-GB" dirty="0"/>
          </a:p>
        </p:txBody>
      </p:sp>
      <p:sp>
        <p:nvSpPr>
          <p:cNvPr id="3" name="Content Placeholder 2"/>
          <p:cNvSpPr>
            <a:spLocks noGrp="1"/>
          </p:cNvSpPr>
          <p:nvPr>
            <p:ph sz="half" idx="2"/>
          </p:nvPr>
        </p:nvSpPr>
        <p:spPr>
          <a:xfrm>
            <a:off x="1386102" y="1292962"/>
            <a:ext cx="7266418" cy="761839"/>
          </a:xfrm>
        </p:spPr>
        <p:txBody>
          <a:bodyPr/>
          <a:lstStyle/>
          <a:p>
            <a:pPr marL="342900" indent="-342900">
              <a:buAutoNum type="arabicPeriod"/>
            </a:pPr>
            <a:r>
              <a:rPr lang="en-GB" sz="1400" dirty="0" smtClean="0">
                <a:solidFill>
                  <a:schemeClr val="tx1">
                    <a:lumMod val="60000"/>
                    <a:lumOff val="40000"/>
                  </a:schemeClr>
                </a:solidFill>
              </a:rPr>
              <a:t>Rolling application window</a:t>
            </a:r>
            <a:r>
              <a:rPr lang="en-GB" sz="1400" dirty="0" smtClean="0">
                <a:solidFill>
                  <a:srgbClr val="9D9D9D"/>
                </a:solidFill>
              </a:rPr>
              <a:t>, </a:t>
            </a:r>
            <a:r>
              <a:rPr lang="en-US" sz="1400" dirty="0" smtClean="0">
                <a:solidFill>
                  <a:srgbClr val="9D9D9D"/>
                </a:solidFill>
              </a:rPr>
              <a:t>via GIF’s website</a:t>
            </a:r>
            <a:r>
              <a:rPr lang="en-US" sz="1400" dirty="0" smtClean="0"/>
              <a:t>: </a:t>
            </a:r>
            <a:r>
              <a:rPr lang="en-US" sz="1400" dirty="0" smtClean="0">
                <a:hlinkClick r:id="rId3"/>
              </a:rPr>
              <a:t>www.globalinnovation.fund</a:t>
            </a:r>
            <a:endParaRPr lang="en-US" sz="1400" dirty="0" smtClean="0"/>
          </a:p>
          <a:p>
            <a:pPr marL="342900" indent="-342900">
              <a:buAutoNum type="arabicPeriod"/>
            </a:pPr>
            <a:r>
              <a:rPr lang="en-US" sz="1400" dirty="0">
                <a:solidFill>
                  <a:schemeClr val="tx1">
                    <a:lumMod val="60000"/>
                    <a:lumOff val="40000"/>
                  </a:schemeClr>
                </a:solidFill>
              </a:rPr>
              <a:t>Strategic sourcing/referrals from GIF’s network</a:t>
            </a:r>
          </a:p>
          <a:p>
            <a:endParaRPr lang="en-US" sz="1400" dirty="0"/>
          </a:p>
          <a:p>
            <a:endParaRPr lang="en-GB" sz="1400" dirty="0">
              <a:solidFill>
                <a:schemeClr val="tx1">
                  <a:lumMod val="60000"/>
                  <a:lumOff val="40000"/>
                </a:schemeClr>
              </a:solidFill>
            </a:endParaRPr>
          </a:p>
        </p:txBody>
      </p:sp>
      <p:sp>
        <p:nvSpPr>
          <p:cNvPr id="4" name="Text Placeholder 3"/>
          <p:cNvSpPr>
            <a:spLocks noGrp="1"/>
          </p:cNvSpPr>
          <p:nvPr>
            <p:ph type="body" sz="quarter" idx="3"/>
          </p:nvPr>
        </p:nvSpPr>
        <p:spPr>
          <a:xfrm>
            <a:off x="1399480" y="2211710"/>
            <a:ext cx="7253040" cy="588957"/>
          </a:xfrm>
        </p:spPr>
        <p:txBody>
          <a:bodyPr/>
          <a:lstStyle/>
          <a:p>
            <a:r>
              <a:rPr lang="en-GB" dirty="0" smtClean="0"/>
              <a:t>What are the main things you look for in an organisation before initiating discussion?</a:t>
            </a:r>
            <a:endParaRPr lang="en-GB" dirty="0"/>
          </a:p>
        </p:txBody>
      </p:sp>
      <p:sp>
        <p:nvSpPr>
          <p:cNvPr id="5" name="Content Placeholder 4"/>
          <p:cNvSpPr>
            <a:spLocks noGrp="1"/>
          </p:cNvSpPr>
          <p:nvPr>
            <p:ph sz="quarter" idx="4"/>
          </p:nvPr>
        </p:nvSpPr>
        <p:spPr>
          <a:xfrm>
            <a:off x="1403648" y="2831671"/>
            <a:ext cx="7283153" cy="1588665"/>
          </a:xfrm>
        </p:spPr>
        <p:txBody>
          <a:bodyPr/>
          <a:lstStyle/>
          <a:p>
            <a:pPr marL="342900" indent="-342900">
              <a:buFont typeface="+mj-lt"/>
              <a:buAutoNum type="arabicPeriod"/>
            </a:pPr>
            <a:r>
              <a:rPr lang="en-GB" sz="1400" b="1" dirty="0" smtClean="0">
                <a:solidFill>
                  <a:schemeClr val="tx1">
                    <a:lumMod val="60000"/>
                    <a:lumOff val="40000"/>
                  </a:schemeClr>
                </a:solidFill>
              </a:rPr>
              <a:t>Innovation and impact </a:t>
            </a:r>
            <a:r>
              <a:rPr lang="en-GB" sz="1400" dirty="0" smtClean="0">
                <a:solidFill>
                  <a:schemeClr val="tx1">
                    <a:lumMod val="60000"/>
                    <a:lumOff val="40000"/>
                  </a:schemeClr>
                </a:solidFill>
              </a:rPr>
              <a:t>- </a:t>
            </a:r>
            <a:r>
              <a:rPr lang="en-GB" sz="1400" dirty="0"/>
              <a:t> </a:t>
            </a:r>
            <a:r>
              <a:rPr lang="en-GB" sz="1400" dirty="0">
                <a:solidFill>
                  <a:schemeClr val="tx1">
                    <a:lumMod val="60000"/>
                    <a:lumOff val="40000"/>
                  </a:schemeClr>
                </a:solidFill>
              </a:rPr>
              <a:t>significant comparative advantage versus existing solutions, benefitting those living on less than $5/day (PPP) </a:t>
            </a:r>
          </a:p>
          <a:p>
            <a:pPr marL="342900" indent="-342900">
              <a:buFont typeface="+mj-lt"/>
              <a:buAutoNum type="arabicPeriod"/>
            </a:pPr>
            <a:r>
              <a:rPr lang="en-GB" sz="1400" b="1" dirty="0">
                <a:solidFill>
                  <a:schemeClr val="tx1">
                    <a:lumMod val="60000"/>
                    <a:lumOff val="40000"/>
                  </a:schemeClr>
                </a:solidFill>
              </a:rPr>
              <a:t>Potential to scale </a:t>
            </a:r>
            <a:r>
              <a:rPr lang="en-GB" sz="1400" dirty="0">
                <a:solidFill>
                  <a:schemeClr val="tx1">
                    <a:lumMod val="60000"/>
                    <a:lumOff val="40000"/>
                  </a:schemeClr>
                </a:solidFill>
              </a:rPr>
              <a:t>up to millions of people, nationally or across countries</a:t>
            </a:r>
            <a:endParaRPr lang="en-GB" sz="1400" dirty="0" smtClean="0">
              <a:solidFill>
                <a:schemeClr val="tx1">
                  <a:lumMod val="60000"/>
                  <a:lumOff val="40000"/>
                </a:schemeClr>
              </a:solidFill>
            </a:endParaRPr>
          </a:p>
          <a:p>
            <a:pPr marL="342900" indent="-342900">
              <a:buFont typeface="+mj-lt"/>
              <a:buAutoNum type="arabicPeriod"/>
            </a:pPr>
            <a:r>
              <a:rPr lang="en-GB" sz="1400" b="1" dirty="0" smtClean="0">
                <a:solidFill>
                  <a:schemeClr val="tx1">
                    <a:lumMod val="60000"/>
                    <a:lumOff val="40000"/>
                  </a:schemeClr>
                </a:solidFill>
              </a:rPr>
              <a:t>Measuring success </a:t>
            </a:r>
            <a:r>
              <a:rPr lang="en-GB" sz="1400" dirty="0">
                <a:solidFill>
                  <a:schemeClr val="tx1">
                    <a:lumMod val="60000"/>
                    <a:lumOff val="40000"/>
                  </a:schemeClr>
                </a:solidFill>
              </a:rPr>
              <a:t>-  </a:t>
            </a:r>
            <a:r>
              <a:rPr lang="en-GB" sz="1400" dirty="0" smtClean="0">
                <a:solidFill>
                  <a:schemeClr val="tx1">
                    <a:lumMod val="60000"/>
                    <a:lumOff val="40000"/>
                  </a:schemeClr>
                </a:solidFill>
              </a:rPr>
              <a:t>existing </a:t>
            </a:r>
            <a:r>
              <a:rPr lang="en-GB" sz="1400" dirty="0">
                <a:solidFill>
                  <a:schemeClr val="tx1">
                    <a:lumMod val="60000"/>
                    <a:lumOff val="40000"/>
                  </a:schemeClr>
                </a:solidFill>
              </a:rPr>
              <a:t>– or an intention to generate – rigorous evidence of social </a:t>
            </a:r>
            <a:r>
              <a:rPr lang="en-GB" sz="1400" dirty="0" smtClean="0">
                <a:solidFill>
                  <a:schemeClr val="tx1">
                    <a:lumMod val="60000"/>
                    <a:lumOff val="40000"/>
                  </a:schemeClr>
                </a:solidFill>
              </a:rPr>
              <a:t>impact</a:t>
            </a:r>
          </a:p>
          <a:p>
            <a:pPr marL="342900" indent="-342900">
              <a:buFont typeface="+mj-lt"/>
              <a:buAutoNum type="arabicPeriod"/>
            </a:pPr>
            <a:r>
              <a:rPr lang="en-GB" sz="1400" b="1" dirty="0">
                <a:solidFill>
                  <a:schemeClr val="tx1">
                    <a:lumMod val="60000"/>
                    <a:lumOff val="40000"/>
                  </a:schemeClr>
                </a:solidFill>
              </a:rPr>
              <a:t>Team</a:t>
            </a:r>
            <a:r>
              <a:rPr lang="en-GB" sz="1400" dirty="0">
                <a:solidFill>
                  <a:schemeClr val="tx1">
                    <a:lumMod val="60000"/>
                    <a:lumOff val="40000"/>
                  </a:schemeClr>
                </a:solidFill>
              </a:rPr>
              <a:t> </a:t>
            </a:r>
            <a:r>
              <a:rPr lang="en-GB" sz="1400" dirty="0" smtClean="0">
                <a:solidFill>
                  <a:schemeClr val="tx1">
                    <a:lumMod val="60000"/>
                    <a:lumOff val="40000"/>
                  </a:schemeClr>
                </a:solidFill>
              </a:rPr>
              <a:t>with relevant </a:t>
            </a:r>
            <a:r>
              <a:rPr lang="en-GB" sz="1400" dirty="0">
                <a:solidFill>
                  <a:schemeClr val="tx1">
                    <a:lumMod val="60000"/>
                    <a:lumOff val="40000"/>
                  </a:schemeClr>
                </a:solidFill>
              </a:rPr>
              <a:t>expertise and capabilities to achieve success</a:t>
            </a:r>
          </a:p>
        </p:txBody>
      </p:sp>
      <p:sp>
        <p:nvSpPr>
          <p:cNvPr id="6" name="Slide Number Placeholder 5"/>
          <p:cNvSpPr>
            <a:spLocks noGrp="1"/>
          </p:cNvSpPr>
          <p:nvPr>
            <p:ph type="sldNum" sz="quarter" idx="10"/>
          </p:nvPr>
        </p:nvSpPr>
        <p:spPr/>
        <p:txBody>
          <a:bodyPr/>
          <a:lstStyle/>
          <a:p>
            <a:fld id="{E52D2AFC-71C4-4511-B128-4ECEE52D3027}" type="slidenum">
              <a:rPr lang="en-ZA" smtClean="0"/>
              <a:pPr/>
              <a:t>14</a:t>
            </a:fld>
            <a:endParaRPr lang="en-ZA" dirty="0"/>
          </a:p>
        </p:txBody>
      </p:sp>
      <p:sp>
        <p:nvSpPr>
          <p:cNvPr id="8" name="Title 10"/>
          <p:cNvSpPr>
            <a:spLocks noGrp="1"/>
          </p:cNvSpPr>
          <p:nvPr>
            <p:ph type="title"/>
          </p:nvPr>
        </p:nvSpPr>
        <p:spPr>
          <a:xfrm>
            <a:off x="2434680" y="309078"/>
            <a:ext cx="6601816" cy="641226"/>
          </a:xfrm>
        </p:spPr>
        <p:txBody>
          <a:bodyPr>
            <a:normAutofit/>
          </a:bodyPr>
          <a:lstStyle/>
          <a:p>
            <a:r>
              <a:rPr lang="en-GB" dirty="0" smtClean="0"/>
              <a:t>Finding Deals </a:t>
            </a:r>
            <a:endParaRPr lang="en-GB" dirty="0"/>
          </a:p>
        </p:txBody>
      </p:sp>
      <p:pic>
        <p:nvPicPr>
          <p:cNvPr id="10" name="Picture 2" descr="https://image.freepik.com/free-icon/magnifier_318-50440.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366" y="993784"/>
            <a:ext cx="897682" cy="89768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conceptdraw.com/a3044c3/p58/preview/640/pict--quality-management-management-pictograms-vector-stencils-library"/>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358" y="2685435"/>
            <a:ext cx="1041698" cy="10384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 name="Group 33"/>
          <p:cNvGrpSpPr/>
          <p:nvPr/>
        </p:nvGrpSpPr>
        <p:grpSpPr>
          <a:xfrm>
            <a:off x="6937047" y="195487"/>
            <a:ext cx="1749752" cy="504055"/>
            <a:chOff x="1068777" y="1311391"/>
            <a:chExt cx="2769410" cy="972327"/>
          </a:xfrm>
        </p:grpSpPr>
        <p:pic>
          <p:nvPicPr>
            <p:cNvPr id="59" name="Picture 2" descr="D:\Kyra\Documents\1. Private Work\Caroline H\GIF\GIF_RG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0" name="Group 59"/>
            <p:cNvGrpSpPr/>
            <p:nvPr/>
          </p:nvGrpSpPr>
          <p:grpSpPr>
            <a:xfrm>
              <a:off x="2195736" y="1419622"/>
              <a:ext cx="1642451" cy="783180"/>
              <a:chOff x="5149850" y="1600200"/>
              <a:chExt cx="4181475" cy="1728788"/>
            </a:xfrm>
          </p:grpSpPr>
          <p:sp>
            <p:nvSpPr>
              <p:cNvPr id="61"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2" name="Freeform 61"/>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3" name="Freeform 62"/>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4" name="Freeform 63"/>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5" name="Freeform 64"/>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6" name="Freeform 65"/>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7" name="Rectangle 66"/>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8" name="Freeform 67"/>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9" name="Freeform 68"/>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0" name="Freeform 69"/>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1" name="Freeform 70"/>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2" name="Freeform 71"/>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3" name="Freeform 72"/>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4" name="Rectangle 73"/>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5" name="Freeform 74"/>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6" name="Freeform 75"/>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7" name="Freeform 76"/>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8" name="Freeform 77"/>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9" name="Freeform 78"/>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80" name="Freeform 79"/>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spTree>
    <p:extLst>
      <p:ext uri="{BB962C8B-B14F-4D97-AF65-F5344CB8AC3E}">
        <p14:creationId xmlns:p14="http://schemas.microsoft.com/office/powerpoint/2010/main" val="2708048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E52D2AFC-71C4-4511-B128-4ECEE52D3027}" type="slidenum">
              <a:rPr lang="en-ZA" smtClean="0">
                <a:latin typeface="+mj-lt"/>
              </a:rPr>
              <a:pPr/>
              <a:t>15</a:t>
            </a:fld>
            <a:endParaRPr lang="en-ZA" dirty="0">
              <a:latin typeface="+mj-lt"/>
            </a:endParaRPr>
          </a:p>
        </p:txBody>
      </p:sp>
      <p:sp>
        <p:nvSpPr>
          <p:cNvPr id="8" name="Title 10"/>
          <p:cNvSpPr>
            <a:spLocks noGrp="1"/>
          </p:cNvSpPr>
          <p:nvPr>
            <p:ph type="title"/>
          </p:nvPr>
        </p:nvSpPr>
        <p:spPr>
          <a:xfrm>
            <a:off x="2434680" y="309078"/>
            <a:ext cx="6601816" cy="641226"/>
          </a:xfrm>
        </p:spPr>
        <p:txBody>
          <a:bodyPr>
            <a:normAutofit/>
          </a:bodyPr>
          <a:lstStyle/>
          <a:p>
            <a:r>
              <a:rPr lang="en-GB" dirty="0" smtClean="0"/>
              <a:t>Investment Process</a:t>
            </a:r>
            <a:endParaRPr lang="en-GB" dirty="0"/>
          </a:p>
        </p:txBody>
      </p:sp>
      <p:sp>
        <p:nvSpPr>
          <p:cNvPr id="11" name="Freeform 10"/>
          <p:cNvSpPr/>
          <p:nvPr/>
        </p:nvSpPr>
        <p:spPr>
          <a:xfrm rot="16200000">
            <a:off x="-181445" y="2232328"/>
            <a:ext cx="2818996" cy="1604268"/>
          </a:xfrm>
          <a:custGeom>
            <a:avLst/>
            <a:gdLst>
              <a:gd name="connsiteX0" fmla="*/ 0 w 1604268"/>
              <a:gd name="connsiteY0" fmla="*/ 80213 h 1925122"/>
              <a:gd name="connsiteX1" fmla="*/ 80213 w 1604268"/>
              <a:gd name="connsiteY1" fmla="*/ 0 h 1925122"/>
              <a:gd name="connsiteX2" fmla="*/ 1524055 w 1604268"/>
              <a:gd name="connsiteY2" fmla="*/ 0 h 1925122"/>
              <a:gd name="connsiteX3" fmla="*/ 1604268 w 1604268"/>
              <a:gd name="connsiteY3" fmla="*/ 80213 h 1925122"/>
              <a:gd name="connsiteX4" fmla="*/ 1604268 w 1604268"/>
              <a:gd name="connsiteY4" fmla="*/ 1844909 h 1925122"/>
              <a:gd name="connsiteX5" fmla="*/ 1524055 w 1604268"/>
              <a:gd name="connsiteY5" fmla="*/ 1925122 h 1925122"/>
              <a:gd name="connsiteX6" fmla="*/ 80213 w 1604268"/>
              <a:gd name="connsiteY6" fmla="*/ 1925122 h 1925122"/>
              <a:gd name="connsiteX7" fmla="*/ 0 w 1604268"/>
              <a:gd name="connsiteY7" fmla="*/ 1844909 h 1925122"/>
              <a:gd name="connsiteX8" fmla="*/ 0 w 1604268"/>
              <a:gd name="connsiteY8" fmla="*/ 80213 h 192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68" h="1925122">
                <a:moveTo>
                  <a:pt x="1537423" y="1"/>
                </a:moveTo>
                <a:cubicBezTo>
                  <a:pt x="1574340" y="1"/>
                  <a:pt x="1604268" y="43097"/>
                  <a:pt x="1604268" y="96257"/>
                </a:cubicBezTo>
                <a:lnTo>
                  <a:pt x="1604268" y="1828865"/>
                </a:lnTo>
                <a:cubicBezTo>
                  <a:pt x="1604268" y="1882025"/>
                  <a:pt x="1574340" y="1925121"/>
                  <a:pt x="1537423" y="1925121"/>
                </a:cubicBezTo>
                <a:lnTo>
                  <a:pt x="66845" y="1925121"/>
                </a:lnTo>
                <a:cubicBezTo>
                  <a:pt x="29928" y="1925121"/>
                  <a:pt x="0" y="1882025"/>
                  <a:pt x="0" y="1828865"/>
                </a:cubicBezTo>
                <a:lnTo>
                  <a:pt x="0" y="96257"/>
                </a:lnTo>
                <a:cubicBezTo>
                  <a:pt x="0" y="43097"/>
                  <a:pt x="29928" y="1"/>
                  <a:pt x="66845" y="1"/>
                </a:cubicBezTo>
                <a:lnTo>
                  <a:pt x="1537423" y="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6521" tIns="51436" rIns="66676" bIns="1283413" numCol="1" spcCol="1270" anchor="t" anchorCtr="0">
            <a:noAutofit/>
          </a:bodyPr>
          <a:lstStyle/>
          <a:p>
            <a:pPr lvl="0" algn="r" defTabSz="666750">
              <a:lnSpc>
                <a:spcPct val="90000"/>
              </a:lnSpc>
              <a:spcBef>
                <a:spcPct val="0"/>
              </a:spcBef>
              <a:spcAft>
                <a:spcPct val="35000"/>
              </a:spcAft>
            </a:pPr>
            <a:r>
              <a:rPr lang="en-GB" sz="1400" kern="1200" dirty="0" smtClean="0">
                <a:solidFill>
                  <a:schemeClr val="bg1"/>
                </a:solidFill>
                <a:latin typeface="+mj-lt"/>
              </a:rPr>
              <a:t>Initial applications</a:t>
            </a:r>
            <a:endParaRPr lang="en-GB" sz="1400" kern="1200" dirty="0">
              <a:solidFill>
                <a:schemeClr val="bg1"/>
              </a:solidFill>
              <a:latin typeface="+mj-lt"/>
            </a:endParaRPr>
          </a:p>
        </p:txBody>
      </p:sp>
      <p:sp>
        <p:nvSpPr>
          <p:cNvPr id="12" name="Freeform 11"/>
          <p:cNvSpPr/>
          <p:nvPr/>
        </p:nvSpPr>
        <p:spPr>
          <a:xfrm>
            <a:off x="899592" y="1624964"/>
            <a:ext cx="1042360" cy="1925122"/>
          </a:xfrm>
          <a:custGeom>
            <a:avLst/>
            <a:gdLst>
              <a:gd name="connsiteX0" fmla="*/ 0 w 1195180"/>
              <a:gd name="connsiteY0" fmla="*/ 0 h 1925122"/>
              <a:gd name="connsiteX1" fmla="*/ 1195180 w 1195180"/>
              <a:gd name="connsiteY1" fmla="*/ 0 h 1925122"/>
              <a:gd name="connsiteX2" fmla="*/ 1195180 w 1195180"/>
              <a:gd name="connsiteY2" fmla="*/ 1925122 h 1925122"/>
              <a:gd name="connsiteX3" fmla="*/ 0 w 1195180"/>
              <a:gd name="connsiteY3" fmla="*/ 1925122 h 1925122"/>
              <a:gd name="connsiteX4" fmla="*/ 0 w 1195180"/>
              <a:gd name="connsiteY4" fmla="*/ 0 h 192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180" h="1925122">
                <a:moveTo>
                  <a:pt x="0" y="0"/>
                </a:moveTo>
                <a:lnTo>
                  <a:pt x="1195180" y="0"/>
                </a:lnTo>
                <a:lnTo>
                  <a:pt x="1195180" y="1925122"/>
                </a:lnTo>
                <a:lnTo>
                  <a:pt x="0" y="192512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b="0" kern="1200" dirty="0" smtClean="0">
                <a:solidFill>
                  <a:schemeClr val="bg1"/>
                </a:solidFill>
                <a:latin typeface="+mj-lt"/>
              </a:rPr>
              <a:t>Essentially summary business plans or project proposals - short online form and supporting 4 page document</a:t>
            </a:r>
            <a:endParaRPr lang="en-GB" sz="1200" kern="1200" dirty="0">
              <a:solidFill>
                <a:schemeClr val="bg1"/>
              </a:solidFill>
              <a:latin typeface="+mj-lt"/>
            </a:endParaRPr>
          </a:p>
          <a:p>
            <a:pPr lvl="0" algn="l" defTabSz="533400">
              <a:lnSpc>
                <a:spcPct val="90000"/>
              </a:lnSpc>
              <a:spcBef>
                <a:spcPct val="0"/>
              </a:spcBef>
              <a:spcAft>
                <a:spcPct val="35000"/>
              </a:spcAft>
            </a:pPr>
            <a:endParaRPr lang="en-GB" sz="1200" b="0" kern="1200" dirty="0" smtClean="0">
              <a:solidFill>
                <a:schemeClr val="bg1"/>
              </a:solidFill>
              <a:latin typeface="+mj-lt"/>
            </a:endParaRPr>
          </a:p>
          <a:p>
            <a:pPr lvl="0" algn="l" defTabSz="533400">
              <a:lnSpc>
                <a:spcPct val="90000"/>
              </a:lnSpc>
              <a:spcBef>
                <a:spcPct val="0"/>
              </a:spcBef>
              <a:spcAft>
                <a:spcPct val="35000"/>
              </a:spcAft>
            </a:pPr>
            <a:r>
              <a:rPr lang="en-GB" sz="1200" b="0" kern="1200" dirty="0" smtClean="0">
                <a:solidFill>
                  <a:schemeClr val="bg1"/>
                </a:solidFill>
                <a:latin typeface="+mj-lt"/>
              </a:rPr>
              <a:t>Focus is</a:t>
            </a:r>
            <a:r>
              <a:rPr lang="en-GB" sz="1200" b="0" kern="1200" baseline="0" dirty="0" smtClean="0">
                <a:solidFill>
                  <a:schemeClr val="bg1"/>
                </a:solidFill>
                <a:latin typeface="+mj-lt"/>
              </a:rPr>
              <a:t> on initial fit with four criteria</a:t>
            </a:r>
            <a:endParaRPr lang="en-GB" sz="1200" kern="1200" dirty="0">
              <a:solidFill>
                <a:schemeClr val="bg1"/>
              </a:solidFill>
              <a:latin typeface="+mj-lt"/>
            </a:endParaRPr>
          </a:p>
        </p:txBody>
      </p:sp>
      <p:sp>
        <p:nvSpPr>
          <p:cNvPr id="13" name="Freeform 12"/>
          <p:cNvSpPr/>
          <p:nvPr/>
        </p:nvSpPr>
        <p:spPr>
          <a:xfrm rot="16200000">
            <a:off x="1478974" y="2232325"/>
            <a:ext cx="2818994" cy="1604269"/>
          </a:xfrm>
          <a:custGeom>
            <a:avLst/>
            <a:gdLst>
              <a:gd name="connsiteX0" fmla="*/ 0 w 1604268"/>
              <a:gd name="connsiteY0" fmla="*/ 80213 h 1925122"/>
              <a:gd name="connsiteX1" fmla="*/ 80213 w 1604268"/>
              <a:gd name="connsiteY1" fmla="*/ 0 h 1925122"/>
              <a:gd name="connsiteX2" fmla="*/ 1524055 w 1604268"/>
              <a:gd name="connsiteY2" fmla="*/ 0 h 1925122"/>
              <a:gd name="connsiteX3" fmla="*/ 1604268 w 1604268"/>
              <a:gd name="connsiteY3" fmla="*/ 80213 h 1925122"/>
              <a:gd name="connsiteX4" fmla="*/ 1604268 w 1604268"/>
              <a:gd name="connsiteY4" fmla="*/ 1844909 h 1925122"/>
              <a:gd name="connsiteX5" fmla="*/ 1524055 w 1604268"/>
              <a:gd name="connsiteY5" fmla="*/ 1925122 h 1925122"/>
              <a:gd name="connsiteX6" fmla="*/ 80213 w 1604268"/>
              <a:gd name="connsiteY6" fmla="*/ 1925122 h 1925122"/>
              <a:gd name="connsiteX7" fmla="*/ 0 w 1604268"/>
              <a:gd name="connsiteY7" fmla="*/ 1844909 h 1925122"/>
              <a:gd name="connsiteX8" fmla="*/ 0 w 1604268"/>
              <a:gd name="connsiteY8" fmla="*/ 80213 h 192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68" h="1925122">
                <a:moveTo>
                  <a:pt x="1537423" y="1"/>
                </a:moveTo>
                <a:cubicBezTo>
                  <a:pt x="1574340" y="1"/>
                  <a:pt x="1604268" y="43097"/>
                  <a:pt x="1604268" y="96257"/>
                </a:cubicBezTo>
                <a:lnTo>
                  <a:pt x="1604268" y="1828865"/>
                </a:lnTo>
                <a:cubicBezTo>
                  <a:pt x="1604268" y="1882025"/>
                  <a:pt x="1574340" y="1925121"/>
                  <a:pt x="1537423" y="1925121"/>
                </a:cubicBezTo>
                <a:lnTo>
                  <a:pt x="66845" y="1925121"/>
                </a:lnTo>
                <a:cubicBezTo>
                  <a:pt x="29928" y="1925121"/>
                  <a:pt x="0" y="1882025"/>
                  <a:pt x="0" y="1828865"/>
                </a:cubicBezTo>
                <a:lnTo>
                  <a:pt x="0" y="96257"/>
                </a:lnTo>
                <a:cubicBezTo>
                  <a:pt x="0" y="43097"/>
                  <a:pt x="29928" y="1"/>
                  <a:pt x="66845" y="1"/>
                </a:cubicBezTo>
                <a:lnTo>
                  <a:pt x="1537423" y="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46521" tIns="51435" rIns="66676" bIns="1283415" numCol="1" spcCol="1270" anchor="t" anchorCtr="0">
            <a:noAutofit/>
          </a:bodyPr>
          <a:lstStyle/>
          <a:p>
            <a:pPr lvl="0" algn="r" defTabSz="666750">
              <a:lnSpc>
                <a:spcPct val="90000"/>
              </a:lnSpc>
              <a:spcBef>
                <a:spcPct val="0"/>
              </a:spcBef>
              <a:spcAft>
                <a:spcPct val="35000"/>
              </a:spcAft>
            </a:pPr>
            <a:r>
              <a:rPr lang="en-GB" sz="1400" kern="1200" dirty="0" smtClean="0">
                <a:solidFill>
                  <a:schemeClr val="bg1"/>
                </a:solidFill>
                <a:latin typeface="+mj-lt"/>
              </a:rPr>
              <a:t>Follow-up calls</a:t>
            </a:r>
            <a:endParaRPr lang="en-GB" sz="1400" kern="1200" dirty="0">
              <a:solidFill>
                <a:schemeClr val="bg1"/>
              </a:solidFill>
              <a:latin typeface="+mj-lt"/>
            </a:endParaRPr>
          </a:p>
        </p:txBody>
      </p:sp>
      <p:sp>
        <p:nvSpPr>
          <p:cNvPr id="14" name="Flowchart: Extract 13"/>
          <p:cNvSpPr/>
          <p:nvPr/>
        </p:nvSpPr>
        <p:spPr>
          <a:xfrm rot="5400000">
            <a:off x="1952891" y="3966147"/>
            <a:ext cx="282933" cy="240640"/>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2560010" y="1624964"/>
            <a:ext cx="1042360" cy="1925122"/>
          </a:xfrm>
          <a:custGeom>
            <a:avLst/>
            <a:gdLst>
              <a:gd name="connsiteX0" fmla="*/ 0 w 1195180"/>
              <a:gd name="connsiteY0" fmla="*/ 0 h 1925122"/>
              <a:gd name="connsiteX1" fmla="*/ 1195180 w 1195180"/>
              <a:gd name="connsiteY1" fmla="*/ 0 h 1925122"/>
              <a:gd name="connsiteX2" fmla="*/ 1195180 w 1195180"/>
              <a:gd name="connsiteY2" fmla="*/ 1925122 h 1925122"/>
              <a:gd name="connsiteX3" fmla="*/ 0 w 1195180"/>
              <a:gd name="connsiteY3" fmla="*/ 1925122 h 1925122"/>
              <a:gd name="connsiteX4" fmla="*/ 0 w 1195180"/>
              <a:gd name="connsiteY4" fmla="*/ 0 h 192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180" h="1925122">
                <a:moveTo>
                  <a:pt x="0" y="0"/>
                </a:moveTo>
                <a:lnTo>
                  <a:pt x="1195180" y="0"/>
                </a:lnTo>
                <a:lnTo>
                  <a:pt x="1195180" y="1925122"/>
                </a:lnTo>
                <a:lnTo>
                  <a:pt x="0" y="1925122"/>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b="0" kern="1200" dirty="0" smtClean="0">
                <a:solidFill>
                  <a:schemeClr val="bg1"/>
                </a:solidFill>
                <a:latin typeface="+mj-lt"/>
              </a:rPr>
              <a:t>More</a:t>
            </a:r>
            <a:r>
              <a:rPr lang="en-GB" sz="1200" b="0" kern="1200" baseline="0" dirty="0" smtClean="0">
                <a:solidFill>
                  <a:schemeClr val="bg1"/>
                </a:solidFill>
                <a:latin typeface="+mj-lt"/>
              </a:rPr>
              <a:t> in-depth discussions with shortlisted applications</a:t>
            </a:r>
            <a:endParaRPr lang="en-GB" sz="1200" kern="1200" dirty="0">
              <a:solidFill>
                <a:schemeClr val="bg1"/>
              </a:solidFill>
              <a:latin typeface="+mj-lt"/>
            </a:endParaRPr>
          </a:p>
          <a:p>
            <a:pPr lvl="0" algn="l" defTabSz="533400">
              <a:lnSpc>
                <a:spcPct val="90000"/>
              </a:lnSpc>
              <a:spcBef>
                <a:spcPct val="0"/>
              </a:spcBef>
              <a:spcAft>
                <a:spcPct val="35000"/>
              </a:spcAft>
            </a:pPr>
            <a:endParaRPr lang="en-GB" sz="1200" b="0" kern="1200" baseline="0" dirty="0" smtClean="0">
              <a:solidFill>
                <a:schemeClr val="bg1"/>
              </a:solidFill>
              <a:latin typeface="+mj-lt"/>
            </a:endParaRPr>
          </a:p>
          <a:p>
            <a:pPr lvl="0" algn="l" defTabSz="533400">
              <a:lnSpc>
                <a:spcPct val="90000"/>
              </a:lnSpc>
              <a:spcBef>
                <a:spcPct val="0"/>
              </a:spcBef>
              <a:spcAft>
                <a:spcPct val="35000"/>
              </a:spcAft>
            </a:pPr>
            <a:r>
              <a:rPr lang="en-GB" sz="1200" b="0" kern="1200" baseline="0" dirty="0" smtClean="0">
                <a:solidFill>
                  <a:schemeClr val="bg1"/>
                </a:solidFill>
                <a:latin typeface="+mj-lt"/>
              </a:rPr>
              <a:t>Focus is on key potential ‘deal-breaker’ questions identified during initial review</a:t>
            </a:r>
            <a:endParaRPr lang="en-GB" sz="1200" kern="1200" dirty="0" smtClean="0">
              <a:solidFill>
                <a:schemeClr val="bg1"/>
              </a:solidFill>
              <a:latin typeface="+mj-lt"/>
            </a:endParaRPr>
          </a:p>
        </p:txBody>
      </p:sp>
      <p:sp>
        <p:nvSpPr>
          <p:cNvPr id="16" name="Freeform 15"/>
          <p:cNvSpPr/>
          <p:nvPr/>
        </p:nvSpPr>
        <p:spPr>
          <a:xfrm rot="16200000">
            <a:off x="3139392" y="2232328"/>
            <a:ext cx="2818995" cy="1604269"/>
          </a:xfrm>
          <a:custGeom>
            <a:avLst/>
            <a:gdLst>
              <a:gd name="connsiteX0" fmla="*/ 0 w 1604268"/>
              <a:gd name="connsiteY0" fmla="*/ 80213 h 1925122"/>
              <a:gd name="connsiteX1" fmla="*/ 80213 w 1604268"/>
              <a:gd name="connsiteY1" fmla="*/ 0 h 1925122"/>
              <a:gd name="connsiteX2" fmla="*/ 1524055 w 1604268"/>
              <a:gd name="connsiteY2" fmla="*/ 0 h 1925122"/>
              <a:gd name="connsiteX3" fmla="*/ 1604268 w 1604268"/>
              <a:gd name="connsiteY3" fmla="*/ 80213 h 1925122"/>
              <a:gd name="connsiteX4" fmla="*/ 1604268 w 1604268"/>
              <a:gd name="connsiteY4" fmla="*/ 1844909 h 1925122"/>
              <a:gd name="connsiteX5" fmla="*/ 1524055 w 1604268"/>
              <a:gd name="connsiteY5" fmla="*/ 1925122 h 1925122"/>
              <a:gd name="connsiteX6" fmla="*/ 80213 w 1604268"/>
              <a:gd name="connsiteY6" fmla="*/ 1925122 h 1925122"/>
              <a:gd name="connsiteX7" fmla="*/ 0 w 1604268"/>
              <a:gd name="connsiteY7" fmla="*/ 1844909 h 1925122"/>
              <a:gd name="connsiteX8" fmla="*/ 0 w 1604268"/>
              <a:gd name="connsiteY8" fmla="*/ 80213 h 192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68" h="1925122">
                <a:moveTo>
                  <a:pt x="1537423" y="1"/>
                </a:moveTo>
                <a:cubicBezTo>
                  <a:pt x="1574340" y="1"/>
                  <a:pt x="1604268" y="43097"/>
                  <a:pt x="1604268" y="96257"/>
                </a:cubicBezTo>
                <a:lnTo>
                  <a:pt x="1604268" y="1828865"/>
                </a:lnTo>
                <a:cubicBezTo>
                  <a:pt x="1604268" y="1882025"/>
                  <a:pt x="1574340" y="1925121"/>
                  <a:pt x="1537423" y="1925121"/>
                </a:cubicBezTo>
                <a:lnTo>
                  <a:pt x="66845" y="1925121"/>
                </a:lnTo>
                <a:cubicBezTo>
                  <a:pt x="29928" y="1925121"/>
                  <a:pt x="0" y="1882025"/>
                  <a:pt x="0" y="1828865"/>
                </a:cubicBezTo>
                <a:lnTo>
                  <a:pt x="0" y="96257"/>
                </a:lnTo>
                <a:cubicBezTo>
                  <a:pt x="0" y="43097"/>
                  <a:pt x="29928" y="1"/>
                  <a:pt x="66845" y="1"/>
                </a:cubicBezTo>
                <a:lnTo>
                  <a:pt x="1537423" y="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46521" tIns="51434" rIns="66675" bIns="1283416" numCol="1" spcCol="1270" anchor="t" anchorCtr="0">
            <a:noAutofit/>
          </a:bodyPr>
          <a:lstStyle/>
          <a:p>
            <a:pPr lvl="0" algn="r" defTabSz="666750" rtl="0">
              <a:lnSpc>
                <a:spcPct val="90000"/>
              </a:lnSpc>
              <a:spcBef>
                <a:spcPct val="0"/>
              </a:spcBef>
              <a:spcAft>
                <a:spcPct val="35000"/>
              </a:spcAft>
            </a:pPr>
            <a:r>
              <a:rPr lang="en-GB" sz="1400" kern="1200" dirty="0" smtClean="0">
                <a:solidFill>
                  <a:schemeClr val="bg1"/>
                </a:solidFill>
                <a:latin typeface="+mj-lt"/>
              </a:rPr>
              <a:t>Full applications</a:t>
            </a:r>
            <a:endParaRPr lang="en-GB" sz="1400" kern="1200" dirty="0">
              <a:solidFill>
                <a:schemeClr val="bg1"/>
              </a:solidFill>
              <a:latin typeface="+mj-lt"/>
            </a:endParaRPr>
          </a:p>
        </p:txBody>
      </p:sp>
      <p:sp>
        <p:nvSpPr>
          <p:cNvPr id="17" name="Flowchart: Extract 16"/>
          <p:cNvSpPr/>
          <p:nvPr/>
        </p:nvSpPr>
        <p:spPr>
          <a:xfrm rot="5400000">
            <a:off x="3613309" y="3966147"/>
            <a:ext cx="282933" cy="240640"/>
          </a:xfrm>
          <a:prstGeom prst="flowChartExtra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220428" y="1624964"/>
            <a:ext cx="1042360" cy="1925122"/>
          </a:xfrm>
          <a:custGeom>
            <a:avLst/>
            <a:gdLst>
              <a:gd name="connsiteX0" fmla="*/ 0 w 1195180"/>
              <a:gd name="connsiteY0" fmla="*/ 0 h 1925122"/>
              <a:gd name="connsiteX1" fmla="*/ 1195180 w 1195180"/>
              <a:gd name="connsiteY1" fmla="*/ 0 h 1925122"/>
              <a:gd name="connsiteX2" fmla="*/ 1195180 w 1195180"/>
              <a:gd name="connsiteY2" fmla="*/ 1925122 h 1925122"/>
              <a:gd name="connsiteX3" fmla="*/ 0 w 1195180"/>
              <a:gd name="connsiteY3" fmla="*/ 1925122 h 1925122"/>
              <a:gd name="connsiteX4" fmla="*/ 0 w 1195180"/>
              <a:gd name="connsiteY4" fmla="*/ 0 h 192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180" h="1925122">
                <a:moveTo>
                  <a:pt x="0" y="0"/>
                </a:moveTo>
                <a:lnTo>
                  <a:pt x="1195180" y="0"/>
                </a:lnTo>
                <a:lnTo>
                  <a:pt x="1195180" y="1925122"/>
                </a:lnTo>
                <a:lnTo>
                  <a:pt x="0" y="1925122"/>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b="0" kern="1200" dirty="0" smtClean="0">
                <a:solidFill>
                  <a:schemeClr val="bg1"/>
                </a:solidFill>
                <a:latin typeface="+mj-lt"/>
              </a:rPr>
              <a:t>Full plan with budgetary projections and financial plans – scope for co-creation</a:t>
            </a:r>
            <a:endParaRPr lang="en-GB" sz="1200" kern="1200" dirty="0">
              <a:solidFill>
                <a:schemeClr val="bg1"/>
              </a:solidFill>
              <a:latin typeface="+mj-lt"/>
            </a:endParaRPr>
          </a:p>
          <a:p>
            <a:pPr lvl="0" algn="l" defTabSz="533400">
              <a:lnSpc>
                <a:spcPct val="90000"/>
              </a:lnSpc>
              <a:spcBef>
                <a:spcPct val="0"/>
              </a:spcBef>
              <a:spcAft>
                <a:spcPct val="35000"/>
              </a:spcAft>
            </a:pPr>
            <a:endParaRPr lang="en-GB" sz="1200" b="0" kern="1200" dirty="0" smtClean="0">
              <a:solidFill>
                <a:schemeClr val="bg1"/>
              </a:solidFill>
              <a:latin typeface="+mj-lt"/>
            </a:endParaRPr>
          </a:p>
          <a:p>
            <a:pPr lvl="0" algn="l" defTabSz="533400">
              <a:lnSpc>
                <a:spcPct val="90000"/>
              </a:lnSpc>
              <a:spcBef>
                <a:spcPct val="0"/>
              </a:spcBef>
              <a:spcAft>
                <a:spcPct val="35000"/>
              </a:spcAft>
            </a:pPr>
            <a:r>
              <a:rPr lang="en-GB" sz="1200" b="0" kern="1200" dirty="0" smtClean="0">
                <a:solidFill>
                  <a:schemeClr val="bg1"/>
                </a:solidFill>
                <a:latin typeface="+mj-lt"/>
              </a:rPr>
              <a:t>GIF undertakes due diligence (including</a:t>
            </a:r>
            <a:r>
              <a:rPr lang="en-GB" sz="1200" b="0" kern="1200" baseline="0" dirty="0" smtClean="0">
                <a:solidFill>
                  <a:schemeClr val="bg1"/>
                </a:solidFill>
                <a:latin typeface="+mj-lt"/>
              </a:rPr>
              <a:t> soliciting external, expert review)</a:t>
            </a:r>
            <a:endParaRPr lang="en-GB" sz="1200" kern="1200" dirty="0" smtClean="0">
              <a:solidFill>
                <a:schemeClr val="bg1"/>
              </a:solidFill>
              <a:latin typeface="+mj-lt"/>
            </a:endParaRPr>
          </a:p>
        </p:txBody>
      </p:sp>
      <p:sp>
        <p:nvSpPr>
          <p:cNvPr id="19" name="Freeform 18"/>
          <p:cNvSpPr/>
          <p:nvPr/>
        </p:nvSpPr>
        <p:spPr>
          <a:xfrm rot="16200000">
            <a:off x="4799810" y="2232327"/>
            <a:ext cx="2818995" cy="1604269"/>
          </a:xfrm>
          <a:custGeom>
            <a:avLst/>
            <a:gdLst>
              <a:gd name="connsiteX0" fmla="*/ 0 w 1604268"/>
              <a:gd name="connsiteY0" fmla="*/ 80213 h 1925122"/>
              <a:gd name="connsiteX1" fmla="*/ 80213 w 1604268"/>
              <a:gd name="connsiteY1" fmla="*/ 0 h 1925122"/>
              <a:gd name="connsiteX2" fmla="*/ 1524055 w 1604268"/>
              <a:gd name="connsiteY2" fmla="*/ 0 h 1925122"/>
              <a:gd name="connsiteX3" fmla="*/ 1604268 w 1604268"/>
              <a:gd name="connsiteY3" fmla="*/ 80213 h 1925122"/>
              <a:gd name="connsiteX4" fmla="*/ 1604268 w 1604268"/>
              <a:gd name="connsiteY4" fmla="*/ 1844909 h 1925122"/>
              <a:gd name="connsiteX5" fmla="*/ 1524055 w 1604268"/>
              <a:gd name="connsiteY5" fmla="*/ 1925122 h 1925122"/>
              <a:gd name="connsiteX6" fmla="*/ 80213 w 1604268"/>
              <a:gd name="connsiteY6" fmla="*/ 1925122 h 1925122"/>
              <a:gd name="connsiteX7" fmla="*/ 0 w 1604268"/>
              <a:gd name="connsiteY7" fmla="*/ 1844909 h 1925122"/>
              <a:gd name="connsiteX8" fmla="*/ 0 w 1604268"/>
              <a:gd name="connsiteY8" fmla="*/ 80213 h 192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68" h="1925122">
                <a:moveTo>
                  <a:pt x="1537423" y="1"/>
                </a:moveTo>
                <a:cubicBezTo>
                  <a:pt x="1574340" y="1"/>
                  <a:pt x="1604268" y="43097"/>
                  <a:pt x="1604268" y="96257"/>
                </a:cubicBezTo>
                <a:lnTo>
                  <a:pt x="1604268" y="1828865"/>
                </a:lnTo>
                <a:cubicBezTo>
                  <a:pt x="1604268" y="1882025"/>
                  <a:pt x="1574340" y="1925121"/>
                  <a:pt x="1537423" y="1925121"/>
                </a:cubicBezTo>
                <a:lnTo>
                  <a:pt x="66845" y="1925121"/>
                </a:lnTo>
                <a:cubicBezTo>
                  <a:pt x="29928" y="1925121"/>
                  <a:pt x="0" y="1882025"/>
                  <a:pt x="0" y="1828865"/>
                </a:cubicBezTo>
                <a:lnTo>
                  <a:pt x="0" y="96257"/>
                </a:lnTo>
                <a:cubicBezTo>
                  <a:pt x="0" y="43097"/>
                  <a:pt x="29928" y="1"/>
                  <a:pt x="66845" y="1"/>
                </a:cubicBezTo>
                <a:lnTo>
                  <a:pt x="1537423" y="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46520" tIns="51434" rIns="66676" bIns="1283416" numCol="1" spcCol="1270" anchor="t" anchorCtr="0">
            <a:noAutofit/>
          </a:bodyPr>
          <a:lstStyle/>
          <a:p>
            <a:pPr lvl="0" algn="r" defTabSz="666750">
              <a:lnSpc>
                <a:spcPct val="90000"/>
              </a:lnSpc>
              <a:spcBef>
                <a:spcPct val="0"/>
              </a:spcBef>
              <a:spcAft>
                <a:spcPct val="35000"/>
              </a:spcAft>
            </a:pPr>
            <a:r>
              <a:rPr lang="en-GB" sz="1400" b="0" kern="1200" dirty="0" smtClean="0">
                <a:solidFill>
                  <a:schemeClr val="bg1"/>
                </a:solidFill>
                <a:latin typeface="+mj-lt"/>
                <a:cs typeface="Times New Roman"/>
              </a:rPr>
              <a:t>Decision</a:t>
            </a:r>
            <a:r>
              <a:rPr lang="en-GB" sz="1400" b="0" kern="1200" baseline="0" dirty="0" smtClean="0">
                <a:solidFill>
                  <a:schemeClr val="bg1"/>
                </a:solidFill>
                <a:latin typeface="+mj-lt"/>
                <a:cs typeface="Times New Roman"/>
              </a:rPr>
              <a:t> panel</a:t>
            </a:r>
            <a:endParaRPr lang="en-GB" sz="1400" kern="1200" dirty="0" smtClean="0">
              <a:solidFill>
                <a:schemeClr val="bg1"/>
              </a:solidFill>
              <a:latin typeface="+mj-lt"/>
            </a:endParaRPr>
          </a:p>
        </p:txBody>
      </p:sp>
      <p:sp>
        <p:nvSpPr>
          <p:cNvPr id="20" name="Flowchart: Extract 19"/>
          <p:cNvSpPr/>
          <p:nvPr/>
        </p:nvSpPr>
        <p:spPr>
          <a:xfrm rot="5400000">
            <a:off x="5273727" y="3966147"/>
            <a:ext cx="282933" cy="240640"/>
          </a:xfrm>
          <a:prstGeom prst="flowChartExtra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5880846" y="1624964"/>
            <a:ext cx="1042360" cy="1925122"/>
          </a:xfrm>
          <a:custGeom>
            <a:avLst/>
            <a:gdLst>
              <a:gd name="connsiteX0" fmla="*/ 0 w 1195180"/>
              <a:gd name="connsiteY0" fmla="*/ 0 h 1925122"/>
              <a:gd name="connsiteX1" fmla="*/ 1195180 w 1195180"/>
              <a:gd name="connsiteY1" fmla="*/ 0 h 1925122"/>
              <a:gd name="connsiteX2" fmla="*/ 1195180 w 1195180"/>
              <a:gd name="connsiteY2" fmla="*/ 1925122 h 1925122"/>
              <a:gd name="connsiteX3" fmla="*/ 0 w 1195180"/>
              <a:gd name="connsiteY3" fmla="*/ 1925122 h 1925122"/>
              <a:gd name="connsiteX4" fmla="*/ 0 w 1195180"/>
              <a:gd name="connsiteY4" fmla="*/ 0 h 192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180" h="1925122">
                <a:moveTo>
                  <a:pt x="0" y="0"/>
                </a:moveTo>
                <a:lnTo>
                  <a:pt x="1195180" y="0"/>
                </a:lnTo>
                <a:lnTo>
                  <a:pt x="1195180" y="1925122"/>
                </a:lnTo>
                <a:lnTo>
                  <a:pt x="0" y="1925122"/>
                </a:lnTo>
                <a:lnTo>
                  <a:pt x="0" y="0"/>
                </a:lnTo>
                <a:close/>
              </a:path>
            </a:pathLst>
          </a:custGeom>
          <a:noFill/>
          <a:ln>
            <a:noFill/>
          </a:ln>
          <a:sp3d/>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b="0" kern="1200" dirty="0" smtClean="0">
                <a:solidFill>
                  <a:schemeClr val="bg1"/>
                </a:solidFill>
                <a:latin typeface="+mj-lt"/>
              </a:rPr>
              <a:t>Decision panel considers investment</a:t>
            </a:r>
            <a:r>
              <a:rPr lang="en-GB" sz="1200" b="0" kern="1200" baseline="0" dirty="0" smtClean="0">
                <a:solidFill>
                  <a:schemeClr val="bg1"/>
                </a:solidFill>
                <a:latin typeface="+mj-lt"/>
              </a:rPr>
              <a:t> materials, interviews applicant team by phone, and votes </a:t>
            </a:r>
            <a:endParaRPr lang="en-GB" sz="1200" kern="1200" dirty="0" smtClean="0">
              <a:solidFill>
                <a:schemeClr val="bg1"/>
              </a:solidFill>
              <a:latin typeface="+mj-lt"/>
            </a:endParaRPr>
          </a:p>
          <a:p>
            <a:pPr lvl="0" algn="l" defTabSz="533400">
              <a:lnSpc>
                <a:spcPct val="90000"/>
              </a:lnSpc>
              <a:spcBef>
                <a:spcPct val="0"/>
              </a:spcBef>
              <a:spcAft>
                <a:spcPct val="35000"/>
              </a:spcAft>
            </a:pPr>
            <a:endParaRPr lang="en-GB" sz="1200" b="0" kern="1200" dirty="0" smtClean="0">
              <a:solidFill>
                <a:schemeClr val="bg1"/>
              </a:solidFill>
              <a:latin typeface="+mj-lt"/>
            </a:endParaRPr>
          </a:p>
          <a:p>
            <a:pPr lvl="0" algn="l" defTabSz="533400">
              <a:lnSpc>
                <a:spcPct val="90000"/>
              </a:lnSpc>
              <a:spcBef>
                <a:spcPct val="0"/>
              </a:spcBef>
              <a:spcAft>
                <a:spcPct val="35000"/>
              </a:spcAft>
            </a:pPr>
            <a:r>
              <a:rPr lang="en-GB" sz="1200" b="0" kern="1200" dirty="0" smtClean="0">
                <a:solidFill>
                  <a:schemeClr val="bg1"/>
                </a:solidFill>
                <a:latin typeface="+mj-lt"/>
              </a:rPr>
              <a:t>Key yes/no decision</a:t>
            </a:r>
            <a:r>
              <a:rPr lang="en-GB" sz="1200" b="0" kern="1200" baseline="0" dirty="0" smtClean="0">
                <a:solidFill>
                  <a:schemeClr val="bg1"/>
                </a:solidFill>
                <a:latin typeface="+mj-lt"/>
              </a:rPr>
              <a:t> point</a:t>
            </a:r>
            <a:endParaRPr lang="en-GB" sz="1200" kern="1200" dirty="0" smtClean="0">
              <a:solidFill>
                <a:schemeClr val="bg1"/>
              </a:solidFill>
              <a:latin typeface="+mj-lt"/>
            </a:endParaRPr>
          </a:p>
        </p:txBody>
      </p:sp>
      <p:sp>
        <p:nvSpPr>
          <p:cNvPr id="22" name="Freeform 21"/>
          <p:cNvSpPr/>
          <p:nvPr/>
        </p:nvSpPr>
        <p:spPr>
          <a:xfrm rot="16200000">
            <a:off x="6460229" y="2232326"/>
            <a:ext cx="2818993" cy="1604269"/>
          </a:xfrm>
          <a:custGeom>
            <a:avLst/>
            <a:gdLst>
              <a:gd name="connsiteX0" fmla="*/ 0 w 1604268"/>
              <a:gd name="connsiteY0" fmla="*/ 80213 h 1925122"/>
              <a:gd name="connsiteX1" fmla="*/ 80213 w 1604268"/>
              <a:gd name="connsiteY1" fmla="*/ 0 h 1925122"/>
              <a:gd name="connsiteX2" fmla="*/ 1524055 w 1604268"/>
              <a:gd name="connsiteY2" fmla="*/ 0 h 1925122"/>
              <a:gd name="connsiteX3" fmla="*/ 1604268 w 1604268"/>
              <a:gd name="connsiteY3" fmla="*/ 80213 h 1925122"/>
              <a:gd name="connsiteX4" fmla="*/ 1604268 w 1604268"/>
              <a:gd name="connsiteY4" fmla="*/ 1844909 h 1925122"/>
              <a:gd name="connsiteX5" fmla="*/ 1524055 w 1604268"/>
              <a:gd name="connsiteY5" fmla="*/ 1925122 h 1925122"/>
              <a:gd name="connsiteX6" fmla="*/ 80213 w 1604268"/>
              <a:gd name="connsiteY6" fmla="*/ 1925122 h 1925122"/>
              <a:gd name="connsiteX7" fmla="*/ 0 w 1604268"/>
              <a:gd name="connsiteY7" fmla="*/ 1844909 h 1925122"/>
              <a:gd name="connsiteX8" fmla="*/ 0 w 1604268"/>
              <a:gd name="connsiteY8" fmla="*/ 80213 h 192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68" h="1925122">
                <a:moveTo>
                  <a:pt x="1537423" y="1"/>
                </a:moveTo>
                <a:cubicBezTo>
                  <a:pt x="1574340" y="1"/>
                  <a:pt x="1604268" y="43097"/>
                  <a:pt x="1604268" y="96257"/>
                </a:cubicBezTo>
                <a:lnTo>
                  <a:pt x="1604268" y="1828865"/>
                </a:lnTo>
                <a:cubicBezTo>
                  <a:pt x="1604268" y="1882025"/>
                  <a:pt x="1574340" y="1925121"/>
                  <a:pt x="1537423" y="1925121"/>
                </a:cubicBezTo>
                <a:lnTo>
                  <a:pt x="66845" y="1925121"/>
                </a:lnTo>
                <a:cubicBezTo>
                  <a:pt x="29928" y="1925121"/>
                  <a:pt x="0" y="1882025"/>
                  <a:pt x="0" y="1828865"/>
                </a:cubicBezTo>
                <a:lnTo>
                  <a:pt x="0" y="96257"/>
                </a:lnTo>
                <a:cubicBezTo>
                  <a:pt x="0" y="43097"/>
                  <a:pt x="29928" y="1"/>
                  <a:pt x="66845" y="1"/>
                </a:cubicBezTo>
                <a:lnTo>
                  <a:pt x="1537423" y="1"/>
                </a:lnTo>
                <a:close/>
              </a:path>
            </a:pathLst>
          </a:custGeom>
          <a:solidFill>
            <a:schemeClr val="tx1">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46520" tIns="51434" rIns="66676" bIns="1283416" numCol="1" spcCol="1270" anchor="t" anchorCtr="0">
            <a:noAutofit/>
          </a:bodyPr>
          <a:lstStyle/>
          <a:p>
            <a:pPr lvl="0" algn="r" defTabSz="666750" rtl="0">
              <a:lnSpc>
                <a:spcPct val="90000"/>
              </a:lnSpc>
              <a:spcBef>
                <a:spcPct val="0"/>
              </a:spcBef>
              <a:spcAft>
                <a:spcPct val="35000"/>
              </a:spcAft>
            </a:pPr>
            <a:r>
              <a:rPr lang="en-GB" sz="1400" b="0" kern="1200" dirty="0" smtClean="0">
                <a:solidFill>
                  <a:schemeClr val="bg1"/>
                </a:solidFill>
                <a:latin typeface="+mj-lt"/>
                <a:cs typeface="Times New Roman"/>
              </a:rPr>
              <a:t>Contracting</a:t>
            </a:r>
            <a:endParaRPr lang="en-GB" sz="1400" kern="1200" dirty="0" smtClean="0">
              <a:solidFill>
                <a:schemeClr val="bg1"/>
              </a:solidFill>
              <a:latin typeface="+mj-lt"/>
            </a:endParaRPr>
          </a:p>
        </p:txBody>
      </p:sp>
      <p:sp>
        <p:nvSpPr>
          <p:cNvPr id="23" name="Flowchart: Extract 22"/>
          <p:cNvSpPr/>
          <p:nvPr/>
        </p:nvSpPr>
        <p:spPr>
          <a:xfrm rot="5400000">
            <a:off x="6934145" y="3966147"/>
            <a:ext cx="282933" cy="240640"/>
          </a:xfrm>
          <a:prstGeom prst="flowChartExtract">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23"/>
          <p:cNvSpPr/>
          <p:nvPr/>
        </p:nvSpPr>
        <p:spPr>
          <a:xfrm>
            <a:off x="7541264" y="1624964"/>
            <a:ext cx="1042360" cy="1925122"/>
          </a:xfrm>
          <a:custGeom>
            <a:avLst/>
            <a:gdLst>
              <a:gd name="connsiteX0" fmla="*/ 0 w 1195180"/>
              <a:gd name="connsiteY0" fmla="*/ 0 h 1925122"/>
              <a:gd name="connsiteX1" fmla="*/ 1195180 w 1195180"/>
              <a:gd name="connsiteY1" fmla="*/ 0 h 1925122"/>
              <a:gd name="connsiteX2" fmla="*/ 1195180 w 1195180"/>
              <a:gd name="connsiteY2" fmla="*/ 1925122 h 1925122"/>
              <a:gd name="connsiteX3" fmla="*/ 0 w 1195180"/>
              <a:gd name="connsiteY3" fmla="*/ 1925122 h 1925122"/>
              <a:gd name="connsiteX4" fmla="*/ 0 w 1195180"/>
              <a:gd name="connsiteY4" fmla="*/ 0 h 192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180" h="1925122">
                <a:moveTo>
                  <a:pt x="0" y="0"/>
                </a:moveTo>
                <a:lnTo>
                  <a:pt x="1195180" y="0"/>
                </a:lnTo>
                <a:lnTo>
                  <a:pt x="1195180" y="1925122"/>
                </a:lnTo>
                <a:lnTo>
                  <a:pt x="0" y="1925122"/>
                </a:lnTo>
                <a:lnTo>
                  <a:pt x="0" y="0"/>
                </a:lnTo>
                <a:close/>
              </a:path>
            </a:pathLst>
          </a:custGeom>
          <a:noFill/>
          <a:ln>
            <a:noFill/>
          </a:ln>
          <a:sp3d/>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r>
              <a:rPr lang="en-GB" sz="1200" b="0" kern="1200" smtClean="0">
                <a:solidFill>
                  <a:schemeClr val="bg1"/>
                </a:solidFill>
                <a:latin typeface="+mj-lt"/>
              </a:rPr>
              <a:t>Final contracting, including negotiation of terms and ESG diligence</a:t>
            </a:r>
            <a:endParaRPr lang="en-GB" sz="1200" kern="1200" dirty="0" smtClean="0">
              <a:solidFill>
                <a:schemeClr val="bg1"/>
              </a:solidFill>
              <a:latin typeface="+mj-lt"/>
            </a:endParaRPr>
          </a:p>
        </p:txBody>
      </p:sp>
      <p:cxnSp>
        <p:nvCxnSpPr>
          <p:cNvPr id="28" name="Elbow Connector 27"/>
          <p:cNvCxnSpPr>
            <a:stCxn id="11" idx="3"/>
            <a:endCxn id="22" idx="4"/>
          </p:cNvCxnSpPr>
          <p:nvPr/>
        </p:nvCxnSpPr>
        <p:spPr>
          <a:xfrm rot="5400000" flipH="1" flipV="1">
            <a:off x="4548889" y="-2431162"/>
            <a:ext cx="12700" cy="8112253"/>
          </a:xfrm>
          <a:prstGeom prst="bentConnector3">
            <a:avLst>
              <a:gd name="adj1" fmla="val 2730024"/>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602370" y="1131590"/>
            <a:ext cx="161368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latin typeface="+mj-lt"/>
              </a:rPr>
              <a:t>5-7 </a:t>
            </a:r>
            <a:r>
              <a:rPr lang="en-US" sz="1200" dirty="0" smtClean="0">
                <a:solidFill>
                  <a:schemeClr val="tx1">
                    <a:lumMod val="75000"/>
                  </a:schemeClr>
                </a:solidFill>
                <a:latin typeface="+mj-lt"/>
              </a:rPr>
              <a:t>months</a:t>
            </a:r>
            <a:endParaRPr lang="en-US" sz="1200" dirty="0">
              <a:solidFill>
                <a:schemeClr val="tx1">
                  <a:lumMod val="75000"/>
                </a:schemeClr>
              </a:solidFill>
              <a:latin typeface="+mj-lt"/>
            </a:endParaRPr>
          </a:p>
        </p:txBody>
      </p:sp>
    </p:spTree>
    <p:extLst>
      <p:ext uri="{BB962C8B-B14F-4D97-AF65-F5344CB8AC3E}">
        <p14:creationId xmlns:p14="http://schemas.microsoft.com/office/powerpoint/2010/main" val="400637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01564" y="937411"/>
            <a:ext cx="6140310" cy="355551"/>
          </a:xfrm>
        </p:spPr>
        <p:txBody>
          <a:bodyPr/>
          <a:lstStyle/>
          <a:p>
            <a:r>
              <a:rPr lang="en-GB" dirty="0"/>
              <a:t>What are the </a:t>
            </a:r>
            <a:r>
              <a:rPr lang="en-GB" dirty="0" smtClean="0"/>
              <a:t>main </a:t>
            </a:r>
            <a:r>
              <a:rPr lang="en-GB" dirty="0"/>
              <a:t>reasons for deals not materialising?</a:t>
            </a:r>
          </a:p>
        </p:txBody>
      </p:sp>
      <p:sp>
        <p:nvSpPr>
          <p:cNvPr id="3" name="Content Placeholder 2"/>
          <p:cNvSpPr>
            <a:spLocks noGrp="1"/>
          </p:cNvSpPr>
          <p:nvPr>
            <p:ph sz="half" idx="2"/>
          </p:nvPr>
        </p:nvSpPr>
        <p:spPr>
          <a:xfrm>
            <a:off x="1420100" y="1292962"/>
            <a:ext cx="7040331" cy="761839"/>
          </a:xfrm>
        </p:spPr>
        <p:txBody>
          <a:bodyPr/>
          <a:lstStyle/>
          <a:p>
            <a:pPr marL="342900" indent="-342900">
              <a:buFont typeface="+mj-lt"/>
              <a:buAutoNum type="arabicPeriod"/>
            </a:pPr>
            <a:r>
              <a:rPr lang="en-GB" sz="1300" dirty="0" smtClean="0">
                <a:solidFill>
                  <a:schemeClr val="tx1">
                    <a:lumMod val="60000"/>
                    <a:lumOff val="40000"/>
                  </a:schemeClr>
                </a:solidFill>
              </a:rPr>
              <a:t>Unclear articulation of why proposed innovation is better than standard development practice</a:t>
            </a:r>
          </a:p>
          <a:p>
            <a:pPr marL="342900" indent="-342900">
              <a:buFont typeface="+mj-lt"/>
              <a:buAutoNum type="arabicPeriod"/>
            </a:pPr>
            <a:r>
              <a:rPr lang="en-GB" sz="1300" dirty="0" smtClean="0">
                <a:solidFill>
                  <a:schemeClr val="tx1">
                    <a:lumMod val="60000"/>
                    <a:lumOff val="40000"/>
                  </a:schemeClr>
                </a:solidFill>
              </a:rPr>
              <a:t>Lack of potential to reach scale (millions of people)</a:t>
            </a:r>
          </a:p>
          <a:p>
            <a:pPr marL="342900" indent="-342900">
              <a:buFont typeface="+mj-lt"/>
              <a:buAutoNum type="arabicPeriod"/>
            </a:pPr>
            <a:r>
              <a:rPr lang="en-GB" sz="1300" dirty="0" smtClean="0">
                <a:solidFill>
                  <a:schemeClr val="tx1">
                    <a:lumMod val="60000"/>
                    <a:lumOff val="40000"/>
                  </a:schemeClr>
                </a:solidFill>
              </a:rPr>
              <a:t>Lack of rigorous evidence</a:t>
            </a:r>
            <a:endParaRPr lang="en-GB" sz="1300" dirty="0">
              <a:solidFill>
                <a:schemeClr val="tx1">
                  <a:lumMod val="60000"/>
                  <a:lumOff val="40000"/>
                </a:schemeClr>
              </a:solidFill>
            </a:endParaRPr>
          </a:p>
          <a:p>
            <a:pPr marL="342900" indent="-342900">
              <a:buFont typeface="+mj-lt"/>
              <a:buAutoNum type="arabicPeriod"/>
            </a:pPr>
            <a:r>
              <a:rPr lang="en-GB" sz="1300" dirty="0" smtClean="0">
                <a:solidFill>
                  <a:schemeClr val="tx1">
                    <a:lumMod val="60000"/>
                    <a:lumOff val="40000"/>
                  </a:schemeClr>
                </a:solidFill>
              </a:rPr>
              <a:t>Insufficient GIF </a:t>
            </a:r>
            <a:r>
              <a:rPr lang="en-GB" sz="1300" dirty="0" err="1" smtClean="0">
                <a:solidFill>
                  <a:schemeClr val="tx1">
                    <a:lumMod val="60000"/>
                    <a:lumOff val="40000"/>
                  </a:schemeClr>
                </a:solidFill>
              </a:rPr>
              <a:t>additionality</a:t>
            </a:r>
            <a:endParaRPr lang="en-GB" sz="1300" dirty="0">
              <a:solidFill>
                <a:schemeClr val="tx1">
                  <a:lumMod val="60000"/>
                  <a:lumOff val="40000"/>
                </a:schemeClr>
              </a:solidFill>
            </a:endParaRPr>
          </a:p>
        </p:txBody>
      </p:sp>
      <p:sp>
        <p:nvSpPr>
          <p:cNvPr id="4" name="Text Placeholder 3"/>
          <p:cNvSpPr>
            <a:spLocks noGrp="1"/>
          </p:cNvSpPr>
          <p:nvPr>
            <p:ph type="body" sz="quarter" idx="3"/>
          </p:nvPr>
        </p:nvSpPr>
        <p:spPr>
          <a:xfrm>
            <a:off x="1462352" y="2499742"/>
            <a:ext cx="7070087" cy="642910"/>
          </a:xfrm>
        </p:spPr>
        <p:txBody>
          <a:bodyPr/>
          <a:lstStyle/>
          <a:p>
            <a:r>
              <a:rPr lang="en-GB" dirty="0"/>
              <a:t>What advice </a:t>
            </a:r>
            <a:r>
              <a:rPr lang="en-GB" dirty="0" smtClean="0"/>
              <a:t>would you like to give </a:t>
            </a:r>
            <a:r>
              <a:rPr lang="en-GB" dirty="0"/>
              <a:t>entrepreneurs to help them avoid common mistakes?</a:t>
            </a:r>
          </a:p>
        </p:txBody>
      </p:sp>
      <p:sp>
        <p:nvSpPr>
          <p:cNvPr id="5" name="Content Placeholder 4"/>
          <p:cNvSpPr>
            <a:spLocks noGrp="1"/>
          </p:cNvSpPr>
          <p:nvPr>
            <p:ph sz="quarter" idx="4"/>
          </p:nvPr>
        </p:nvSpPr>
        <p:spPr>
          <a:xfrm>
            <a:off x="1473414" y="3142651"/>
            <a:ext cx="7255825" cy="1156617"/>
          </a:xfrm>
        </p:spPr>
        <p:txBody>
          <a:bodyPr/>
          <a:lstStyle/>
          <a:p>
            <a:pPr marL="342900" indent="-342900">
              <a:buFont typeface="+mj-lt"/>
              <a:buAutoNum type="arabicPeriod"/>
            </a:pPr>
            <a:r>
              <a:rPr lang="en-GB" sz="1300" dirty="0" smtClean="0">
                <a:solidFill>
                  <a:schemeClr val="tx1">
                    <a:lumMod val="60000"/>
                    <a:lumOff val="40000"/>
                  </a:schemeClr>
                </a:solidFill>
              </a:rPr>
              <a:t>Be clear about the competitive landscape for your innovation and why your product/service is better</a:t>
            </a:r>
            <a:endParaRPr lang="en-GB" sz="1300" dirty="0">
              <a:solidFill>
                <a:schemeClr val="tx1">
                  <a:lumMod val="60000"/>
                  <a:lumOff val="40000"/>
                </a:schemeClr>
              </a:solidFill>
            </a:endParaRPr>
          </a:p>
          <a:p>
            <a:pPr marL="342900" indent="-342900">
              <a:buFont typeface="+mj-lt"/>
              <a:buAutoNum type="arabicPeriod"/>
            </a:pPr>
            <a:r>
              <a:rPr lang="en-GB" sz="1300" dirty="0" smtClean="0">
                <a:solidFill>
                  <a:schemeClr val="tx1">
                    <a:lumMod val="60000"/>
                    <a:lumOff val="40000"/>
                  </a:schemeClr>
                </a:solidFill>
              </a:rPr>
              <a:t>Be clear on vision of success from the start – who will fund and implement this at scale</a:t>
            </a:r>
            <a:endParaRPr lang="en-GB" sz="1300" dirty="0">
              <a:solidFill>
                <a:schemeClr val="tx1">
                  <a:lumMod val="60000"/>
                  <a:lumOff val="40000"/>
                </a:schemeClr>
              </a:solidFill>
            </a:endParaRPr>
          </a:p>
          <a:p>
            <a:pPr marL="342900" indent="-342900">
              <a:buFont typeface="+mj-lt"/>
              <a:buAutoNum type="arabicPeriod"/>
            </a:pPr>
            <a:r>
              <a:rPr lang="en-GB" sz="1300" dirty="0" smtClean="0">
                <a:solidFill>
                  <a:schemeClr val="tx1">
                    <a:lumMod val="60000"/>
                    <a:lumOff val="40000"/>
                  </a:schemeClr>
                </a:solidFill>
              </a:rPr>
              <a:t>Be clear about the evidence base to date that supports your innovation, or your plans to collect such evidence</a:t>
            </a:r>
          </a:p>
          <a:p>
            <a:r>
              <a:rPr lang="en-US" sz="1300" dirty="0" smtClean="0"/>
              <a:t>Please also refer to our </a:t>
            </a:r>
            <a:r>
              <a:rPr lang="en-US" sz="1300" dirty="0" smtClean="0">
                <a:hlinkClick r:id="rId2"/>
              </a:rPr>
              <a:t>blog </a:t>
            </a:r>
            <a:r>
              <a:rPr lang="en-US" sz="1300" dirty="0">
                <a:hlinkClick r:id="rId2"/>
              </a:rPr>
              <a:t>post</a:t>
            </a:r>
            <a:r>
              <a:rPr lang="en-US" sz="1300" dirty="0"/>
              <a:t>: 2000+ pitches later: how to improve your odds </a:t>
            </a:r>
          </a:p>
          <a:p>
            <a:pPr marL="457200" indent="-457200">
              <a:buFont typeface="Arial" charset="0"/>
              <a:buChar char="•"/>
            </a:pPr>
            <a:endParaRPr lang="en-US" sz="1300" dirty="0"/>
          </a:p>
          <a:p>
            <a:endParaRPr lang="en-GB" sz="1300" dirty="0">
              <a:solidFill>
                <a:schemeClr val="tx1">
                  <a:lumMod val="60000"/>
                  <a:lumOff val="40000"/>
                </a:schemeClr>
              </a:solidFill>
            </a:endParaRPr>
          </a:p>
        </p:txBody>
      </p:sp>
      <p:sp>
        <p:nvSpPr>
          <p:cNvPr id="6" name="Slide Number Placeholder 5"/>
          <p:cNvSpPr>
            <a:spLocks noGrp="1"/>
          </p:cNvSpPr>
          <p:nvPr>
            <p:ph type="sldNum" sz="quarter" idx="10"/>
          </p:nvPr>
        </p:nvSpPr>
        <p:spPr/>
        <p:txBody>
          <a:bodyPr/>
          <a:lstStyle/>
          <a:p>
            <a:fld id="{E52D2AFC-71C4-4511-B128-4ECEE52D3027}" type="slidenum">
              <a:rPr lang="en-ZA" smtClean="0"/>
              <a:pPr/>
              <a:t>16</a:t>
            </a:fld>
            <a:endParaRPr lang="en-ZA" dirty="0"/>
          </a:p>
        </p:txBody>
      </p:sp>
      <p:sp>
        <p:nvSpPr>
          <p:cNvPr id="8" name="Title 10"/>
          <p:cNvSpPr>
            <a:spLocks noGrp="1"/>
          </p:cNvSpPr>
          <p:nvPr>
            <p:ph type="title"/>
          </p:nvPr>
        </p:nvSpPr>
        <p:spPr>
          <a:xfrm>
            <a:off x="2434680" y="309078"/>
            <a:ext cx="6601816" cy="641226"/>
          </a:xfrm>
        </p:spPr>
        <p:txBody>
          <a:bodyPr>
            <a:normAutofit/>
          </a:bodyPr>
          <a:lstStyle/>
          <a:p>
            <a:r>
              <a:rPr lang="en-GB" dirty="0" smtClean="0"/>
              <a:t>Red Flags</a:t>
            </a:r>
            <a:endParaRPr lang="en-GB" dirty="0"/>
          </a:p>
        </p:txBody>
      </p:sp>
      <p:grpSp>
        <p:nvGrpSpPr>
          <p:cNvPr id="32" name="Group 31"/>
          <p:cNvGrpSpPr/>
          <p:nvPr/>
        </p:nvGrpSpPr>
        <p:grpSpPr>
          <a:xfrm>
            <a:off x="6937047" y="195487"/>
            <a:ext cx="1749752" cy="504055"/>
            <a:chOff x="1068777" y="1311391"/>
            <a:chExt cx="2769410" cy="972327"/>
          </a:xfrm>
        </p:grpSpPr>
        <p:pic>
          <p:nvPicPr>
            <p:cNvPr id="33" name="Picture 2" descr="D:\Kyra\Documents\1. Private Work\Caroline H\GIF\GIF_RG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 name="Group 33"/>
            <p:cNvGrpSpPr/>
            <p:nvPr/>
          </p:nvGrpSpPr>
          <p:grpSpPr>
            <a:xfrm>
              <a:off x="2195736" y="1419622"/>
              <a:ext cx="1642451" cy="783180"/>
              <a:chOff x="5149850" y="1600200"/>
              <a:chExt cx="4181475" cy="1728788"/>
            </a:xfrm>
          </p:grpSpPr>
          <p:sp>
            <p:nvSpPr>
              <p:cNvPr id="35"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6" name="Freeform 35"/>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1" name="Freeform 60"/>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2" name="Freeform 61"/>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3" name="Freeform 62"/>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4" name="Freeform 63"/>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5" name="Rectangle 64"/>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6" name="Freeform 65"/>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7" name="Freeform 66"/>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8" name="Freeform 67"/>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69" name="Freeform 68"/>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0" name="Freeform 69"/>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1" name="Freeform 70"/>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2" name="Rectangle 71"/>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3" name="Freeform 72"/>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4" name="Freeform 73"/>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5" name="Freeform 74"/>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6" name="Freeform 75"/>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7" name="Freeform 76"/>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78" name="Freeform 77"/>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pic>
        <p:nvPicPr>
          <p:cNvPr id="31" name="Picture 4" descr="https://image.freepik.com/free-icon/error-triangle_318-27867.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688" y="993231"/>
            <a:ext cx="919600" cy="9196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user 2 icon"/>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3998" y="2837937"/>
            <a:ext cx="967566" cy="967566"/>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415461" y="3666772"/>
            <a:ext cx="1004640" cy="1004640"/>
          </a:xfrm>
          <a:prstGeom prst="ellipse">
            <a:avLst/>
          </a:prstGeom>
          <a:ln w="76200">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b="1" dirty="0">
                <a:latin typeface="Arial Black" panose="020B0A04020102020204" pitchFamily="34" charset="0"/>
              </a:rPr>
              <a:t>Expert Advice</a:t>
            </a:r>
          </a:p>
        </p:txBody>
      </p:sp>
    </p:spTree>
    <p:extLst>
      <p:ext uri="{BB962C8B-B14F-4D97-AF65-F5344CB8AC3E}">
        <p14:creationId xmlns:p14="http://schemas.microsoft.com/office/powerpoint/2010/main" val="2814827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Q&amp; A</a:t>
            </a:r>
            <a:endParaRPr lang="en-GB" dirty="0"/>
          </a:p>
        </p:txBody>
      </p:sp>
      <p:sp>
        <p:nvSpPr>
          <p:cNvPr id="6" name="Slide Number Placeholder 5"/>
          <p:cNvSpPr>
            <a:spLocks noGrp="1"/>
          </p:cNvSpPr>
          <p:nvPr>
            <p:ph type="sldNum" sz="quarter" idx="4294967295"/>
          </p:nvPr>
        </p:nvSpPr>
        <p:spPr>
          <a:xfrm>
            <a:off x="0" y="4827588"/>
            <a:ext cx="2133600" cy="273050"/>
          </a:xfrm>
        </p:spPr>
        <p:txBody>
          <a:bodyPr/>
          <a:lstStyle/>
          <a:p>
            <a:fld id="{E52D2AFC-71C4-4511-B128-4ECEE52D3027}" type="slidenum">
              <a:rPr lang="en-ZA" smtClean="0"/>
              <a:pPr/>
              <a:t>17</a:t>
            </a:fld>
            <a:endParaRPr lang="en-ZA" dirty="0"/>
          </a:p>
        </p:txBody>
      </p:sp>
      <p:grpSp>
        <p:nvGrpSpPr>
          <p:cNvPr id="7" name="Group 6"/>
          <p:cNvGrpSpPr/>
          <p:nvPr/>
        </p:nvGrpSpPr>
        <p:grpSpPr>
          <a:xfrm>
            <a:off x="5450408" y="339502"/>
            <a:ext cx="1512168" cy="435614"/>
            <a:chOff x="1068777" y="1311391"/>
            <a:chExt cx="2769410" cy="972327"/>
          </a:xfrm>
        </p:grpSpPr>
        <p:pic>
          <p:nvPicPr>
            <p:cNvPr id="10" name="Picture 2" descr="D:\Kyra\Documents\1. Private Work\Caroline H\GIF\GIF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p:nvGrpSpPr>
          <p:grpSpPr>
            <a:xfrm>
              <a:off x="2195736" y="1419622"/>
              <a:ext cx="1642451" cy="783180"/>
              <a:chOff x="5149850" y="1600200"/>
              <a:chExt cx="4181475" cy="1728788"/>
            </a:xfrm>
          </p:grpSpPr>
          <p:sp>
            <p:nvSpPr>
              <p:cNvPr id="14"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5" name="Freeform 14"/>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6" name="Freeform 15"/>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7" name="Freeform 16"/>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8" name="Freeform 17"/>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9" name="Freeform 18"/>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0" name="Rectangle 19"/>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1" name="Freeform 20"/>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2" name="Freeform 21"/>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3" name="Freeform 22"/>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4" name="Freeform 23"/>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5" name="Freeform 24"/>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6" name="Freeform 25"/>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7" name="Rectangle 26"/>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8" name="Freeform 27"/>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9" name="Freeform 28"/>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0" name="Freeform 29"/>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1" name="Freeform 30"/>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2" name="Freeform 31"/>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3" name="Freeform 32"/>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39502"/>
            <a:ext cx="765907" cy="452929"/>
          </a:xfrm>
          <a:prstGeom prst="rect">
            <a:avLst/>
          </a:prstGeom>
        </p:spPr>
      </p:pic>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0392" y="58074"/>
            <a:ext cx="767258" cy="813970"/>
          </a:xfrm>
          <a:prstGeom prst="rect">
            <a:avLst/>
          </a:prstGeom>
        </p:spPr>
      </p:pic>
      <p:sp>
        <p:nvSpPr>
          <p:cNvPr id="36" name="Title 7"/>
          <p:cNvSpPr txBox="1">
            <a:spLocks/>
          </p:cNvSpPr>
          <p:nvPr/>
        </p:nvSpPr>
        <p:spPr>
          <a:xfrm>
            <a:off x="2392680" y="2283718"/>
            <a:ext cx="6243320" cy="636587"/>
          </a:xfrm>
          <a:prstGeom prst="rect">
            <a:avLst/>
          </a:prstGeom>
        </p:spPr>
        <p:txBody>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GB" smtClean="0"/>
              <a:t>Q&amp; A</a:t>
            </a:r>
            <a:endParaRPr lang="en-GB" dirty="0"/>
          </a:p>
        </p:txBody>
      </p:sp>
      <p:sp>
        <p:nvSpPr>
          <p:cNvPr id="37" name="Subtitle 8"/>
          <p:cNvSpPr txBox="1">
            <a:spLocks/>
          </p:cNvSpPr>
          <p:nvPr/>
        </p:nvSpPr>
        <p:spPr>
          <a:xfrm>
            <a:off x="2402840" y="2211710"/>
            <a:ext cx="6233160" cy="80484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solidFill>
                  <a:schemeClr val="accent2"/>
                </a:solidFill>
              </a:rPr>
              <a:t>Q&amp;A</a:t>
            </a:r>
            <a:endParaRPr lang="en-GB" dirty="0">
              <a:solidFill>
                <a:schemeClr val="accent2"/>
              </a:solidFill>
            </a:endParaRPr>
          </a:p>
        </p:txBody>
      </p:sp>
      <p:sp>
        <p:nvSpPr>
          <p:cNvPr id="38" name="Rectangle 37"/>
          <p:cNvSpPr/>
          <p:nvPr/>
        </p:nvSpPr>
        <p:spPr>
          <a:xfrm>
            <a:off x="6065059" y="3806919"/>
            <a:ext cx="2808312" cy="923330"/>
          </a:xfrm>
          <a:prstGeom prst="rect">
            <a:avLst/>
          </a:prstGeom>
        </p:spPr>
        <p:txBody>
          <a:bodyPr wrap="square">
            <a:spAutoFit/>
          </a:bodyPr>
          <a:lstStyle/>
          <a:p>
            <a:r>
              <a:rPr lang="en-GB" b="1" dirty="0" smtClean="0">
                <a:latin typeface="Calibri" panose="020F0502020204030204" pitchFamily="34" charset="0"/>
                <a:ea typeface="Calibri" panose="020F0502020204030204" pitchFamily="34" charset="0"/>
                <a:cs typeface="Times New Roman" panose="02020603050405020304" pitchFamily="18" charset="0"/>
              </a:rPr>
              <a:t>Mail</a:t>
            </a:r>
          </a:p>
          <a:p>
            <a:r>
              <a:rPr lang="en-GB" dirty="0" smtClean="0">
                <a:solidFill>
                  <a:schemeClr val="accent3"/>
                </a:solidFill>
                <a:latin typeface="Calibri" panose="020F0502020204030204" pitchFamily="34" charset="0"/>
                <a:ea typeface="Calibri" panose="020F0502020204030204" pitchFamily="34" charset="0"/>
                <a:cs typeface="Times New Roman" panose="02020603050405020304" pitchFamily="18" charset="0"/>
              </a:rPr>
              <a:t>M4Dutilities@gsma.com </a:t>
            </a:r>
            <a:endParaRPr lang="en-GB"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r>
              <a:rPr lang="en-GB" dirty="0" smtClean="0">
                <a:solidFill>
                  <a:schemeClr val="accent3"/>
                </a:solidFill>
                <a:latin typeface="Calibri" panose="020F0502020204030204" pitchFamily="34" charset="0"/>
                <a:ea typeface="Calibri" panose="020F0502020204030204" pitchFamily="34" charset="0"/>
                <a:cs typeface="Times New Roman" panose="02020603050405020304" pitchFamily="18" charset="0"/>
              </a:rPr>
              <a:t>utilities_grants@gsma.com</a:t>
            </a:r>
            <a:endParaRPr lang="en-GB" dirty="0">
              <a:solidFill>
                <a:schemeClr val="accent3"/>
              </a:solidFill>
            </a:endParaRPr>
          </a:p>
        </p:txBody>
      </p:sp>
      <p:sp>
        <p:nvSpPr>
          <p:cNvPr id="39" name="Rectangle 38"/>
          <p:cNvSpPr/>
          <p:nvPr/>
        </p:nvSpPr>
        <p:spPr>
          <a:xfrm>
            <a:off x="376969" y="3812104"/>
            <a:ext cx="2808312" cy="646331"/>
          </a:xfrm>
          <a:prstGeom prst="rect">
            <a:avLst/>
          </a:prstGeom>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Twitter</a:t>
            </a:r>
          </a:p>
          <a:p>
            <a:r>
              <a:rPr lang="en-GB" dirty="0" smtClean="0">
                <a:solidFill>
                  <a:schemeClr val="accent3"/>
                </a:solidFill>
                <a:latin typeface="Calibri" panose="020F0502020204030204" pitchFamily="34" charset="0"/>
                <a:ea typeface="Calibri" panose="020F0502020204030204" pitchFamily="34" charset="0"/>
                <a:cs typeface="Times New Roman" panose="02020603050405020304" pitchFamily="18" charset="0"/>
              </a:rPr>
              <a:t>@GSMAM4D</a:t>
            </a:r>
            <a:endParaRPr lang="en-GB" dirty="0">
              <a:solidFill>
                <a:schemeClr val="accent3"/>
              </a:solidFill>
            </a:endParaRPr>
          </a:p>
        </p:txBody>
      </p:sp>
      <p:sp>
        <p:nvSpPr>
          <p:cNvPr id="40" name="Rectangle 39"/>
          <p:cNvSpPr/>
          <p:nvPr/>
        </p:nvSpPr>
        <p:spPr>
          <a:xfrm>
            <a:off x="2123728" y="3810382"/>
            <a:ext cx="3744416" cy="923330"/>
          </a:xfrm>
          <a:prstGeom prst="rect">
            <a:avLst/>
          </a:prstGeom>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Website</a:t>
            </a:r>
          </a:p>
          <a:p>
            <a:r>
              <a:rPr lang="en-GB" dirty="0">
                <a:solidFill>
                  <a:schemeClr val="accent3"/>
                </a:solidFill>
                <a:latin typeface="Calibri" panose="020F0502020204030204" pitchFamily="34" charset="0"/>
                <a:ea typeface="Calibri" panose="020F0502020204030204" pitchFamily="34" charset="0"/>
                <a:cs typeface="Times New Roman" panose="02020603050405020304" pitchFamily="18" charset="0"/>
                <a:hlinkClick r:id="rId5"/>
              </a:rPr>
              <a:t>http://www.gsma.com/mobilefordevelopment/programmes/m4dutilities</a:t>
            </a:r>
            <a:endParaRPr lang="en-GB" dirty="0">
              <a:solidFill>
                <a:schemeClr val="accent3"/>
              </a:solidFill>
            </a:endParaRPr>
          </a:p>
        </p:txBody>
      </p:sp>
    </p:spTree>
    <p:extLst>
      <p:ext uri="{BB962C8B-B14F-4D97-AF65-F5344CB8AC3E}">
        <p14:creationId xmlns:p14="http://schemas.microsoft.com/office/powerpoint/2010/main" val="160002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5107" y="1690860"/>
            <a:ext cx="6711348" cy="2825106"/>
          </a:xfrm>
        </p:spPr>
        <p:txBody>
          <a:bodyPr/>
          <a:lstStyle/>
          <a:p>
            <a:pPr marL="0" indent="0">
              <a:lnSpc>
                <a:spcPct val="145000"/>
              </a:lnSpc>
              <a:buNone/>
            </a:pPr>
            <a:r>
              <a:rPr lang="en-US" dirty="0" smtClean="0">
                <a:solidFill>
                  <a:schemeClr val="tx1"/>
                </a:solidFill>
              </a:rPr>
              <a:t>Introduction</a:t>
            </a:r>
          </a:p>
          <a:p>
            <a:pPr marL="0" indent="0">
              <a:lnSpc>
                <a:spcPct val="145000"/>
              </a:lnSpc>
              <a:buNone/>
            </a:pPr>
            <a:r>
              <a:rPr lang="en-US" dirty="0" smtClean="0"/>
              <a:t>Acumen</a:t>
            </a:r>
          </a:p>
          <a:p>
            <a:pPr marL="0" indent="0">
              <a:lnSpc>
                <a:spcPct val="145000"/>
              </a:lnSpc>
              <a:buNone/>
            </a:pPr>
            <a:r>
              <a:rPr lang="en-US" dirty="0" smtClean="0"/>
              <a:t>Global Innovation Fund</a:t>
            </a:r>
          </a:p>
          <a:p>
            <a:pPr marL="0" indent="0">
              <a:lnSpc>
                <a:spcPct val="145000"/>
              </a:lnSpc>
              <a:buNone/>
            </a:pPr>
            <a:r>
              <a:rPr lang="en-US" dirty="0" smtClean="0"/>
              <a:t>Q &amp; A</a:t>
            </a:r>
            <a:endParaRPr lang="en-US" dirty="0"/>
          </a:p>
        </p:txBody>
      </p:sp>
      <p:sp>
        <p:nvSpPr>
          <p:cNvPr id="3" name="Slide Number Placeholder 2"/>
          <p:cNvSpPr>
            <a:spLocks noGrp="1"/>
          </p:cNvSpPr>
          <p:nvPr>
            <p:ph type="sldNum" sz="quarter" idx="15"/>
          </p:nvPr>
        </p:nvSpPr>
        <p:spPr/>
        <p:txBody>
          <a:bodyPr/>
          <a:lstStyle/>
          <a:p>
            <a:fld id="{E52D2AFC-71C4-4511-B128-4ECEE52D3027}" type="slidenum">
              <a:rPr lang="en-ZA" smtClean="0"/>
              <a:pPr/>
              <a:t>2</a:t>
            </a:fld>
            <a:endParaRPr lang="en-ZA" dirty="0"/>
          </a:p>
        </p:txBody>
      </p:sp>
      <p:sp>
        <p:nvSpPr>
          <p:cNvPr id="4" name="Title 3"/>
          <p:cNvSpPr>
            <a:spLocks noGrp="1"/>
          </p:cNvSpPr>
          <p:nvPr>
            <p:ph type="title"/>
          </p:nvPr>
        </p:nvSpPr>
        <p:spPr>
          <a:xfrm>
            <a:off x="1197114" y="850404"/>
            <a:ext cx="7399312" cy="857250"/>
          </a:xfrm>
          <a:prstGeom prst="rect">
            <a:avLst/>
          </a:prstGeom>
        </p:spPr>
        <p:txBody>
          <a:bodyPr/>
          <a:lstStyle/>
          <a:p>
            <a:r>
              <a:rPr lang="en-US" dirty="0" smtClean="0"/>
              <a:t>Table of Contents</a:t>
            </a:r>
            <a:endParaRPr lang="en-US" dirty="0"/>
          </a:p>
        </p:txBody>
      </p:sp>
      <p:sp>
        <p:nvSpPr>
          <p:cNvPr id="5" name="Oval 4"/>
          <p:cNvSpPr/>
          <p:nvPr/>
        </p:nvSpPr>
        <p:spPr>
          <a:xfrm>
            <a:off x="1357200" y="1807322"/>
            <a:ext cx="447821" cy="447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latin typeface="Arial" charset="0"/>
                <a:ea typeface="Arial" charset="0"/>
                <a:cs typeface="Arial" charset="0"/>
              </a:rPr>
              <a:t>1</a:t>
            </a:r>
            <a:endParaRPr lang="en-US" sz="2000" b="1" dirty="0">
              <a:solidFill>
                <a:schemeClr val="bg1"/>
              </a:solidFill>
              <a:latin typeface="Arial" charset="0"/>
              <a:ea typeface="Arial" charset="0"/>
              <a:cs typeface="Arial" charset="0"/>
            </a:endParaRPr>
          </a:p>
        </p:txBody>
      </p:sp>
      <p:sp>
        <p:nvSpPr>
          <p:cNvPr id="6" name="Oval 5"/>
          <p:cNvSpPr/>
          <p:nvPr/>
        </p:nvSpPr>
        <p:spPr>
          <a:xfrm>
            <a:off x="1357200" y="2325330"/>
            <a:ext cx="447821" cy="447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charset="0"/>
                <a:ea typeface="Arial" charset="0"/>
                <a:cs typeface="Arial" charset="0"/>
              </a:rPr>
              <a:t>2</a:t>
            </a:r>
            <a:endParaRPr lang="en-US" sz="2000" b="1" dirty="0">
              <a:solidFill>
                <a:schemeClr val="bg1"/>
              </a:solidFill>
              <a:latin typeface="Arial" charset="0"/>
              <a:ea typeface="Arial" charset="0"/>
              <a:cs typeface="Arial" charset="0"/>
            </a:endParaRPr>
          </a:p>
        </p:txBody>
      </p:sp>
      <p:sp>
        <p:nvSpPr>
          <p:cNvPr id="7" name="Oval 6"/>
          <p:cNvSpPr/>
          <p:nvPr/>
        </p:nvSpPr>
        <p:spPr>
          <a:xfrm>
            <a:off x="1357200" y="2843338"/>
            <a:ext cx="447821" cy="447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charset="0"/>
                <a:ea typeface="Arial" charset="0"/>
                <a:cs typeface="Arial" charset="0"/>
              </a:rPr>
              <a:t>3</a:t>
            </a:r>
            <a:endParaRPr lang="en-US" sz="2000" b="1" dirty="0">
              <a:solidFill>
                <a:schemeClr val="bg1"/>
              </a:solidFill>
              <a:latin typeface="Arial" charset="0"/>
              <a:ea typeface="Arial" charset="0"/>
              <a:cs typeface="Arial" charset="0"/>
            </a:endParaRPr>
          </a:p>
        </p:txBody>
      </p:sp>
      <p:sp>
        <p:nvSpPr>
          <p:cNvPr id="8" name="Oval 7"/>
          <p:cNvSpPr/>
          <p:nvPr/>
        </p:nvSpPr>
        <p:spPr>
          <a:xfrm>
            <a:off x="1357200" y="3361346"/>
            <a:ext cx="447821" cy="447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charset="0"/>
                <a:ea typeface="Arial" charset="0"/>
                <a:cs typeface="Arial" charset="0"/>
              </a:rPr>
              <a:t>4</a:t>
            </a:r>
            <a:endParaRPr lang="en-US" sz="2000" b="1" dirty="0">
              <a:solidFill>
                <a:schemeClr val="bg1"/>
              </a:solidFill>
              <a:latin typeface="Arial" charset="0"/>
              <a:ea typeface="Arial" charset="0"/>
              <a:cs typeface="Arial" charset="0"/>
            </a:endParaRPr>
          </a:p>
        </p:txBody>
      </p:sp>
      <p:grpSp>
        <p:nvGrpSpPr>
          <p:cNvPr id="11" name="Group 10"/>
          <p:cNvGrpSpPr/>
          <p:nvPr/>
        </p:nvGrpSpPr>
        <p:grpSpPr>
          <a:xfrm>
            <a:off x="5450408" y="339502"/>
            <a:ext cx="1512168" cy="435614"/>
            <a:chOff x="1068777" y="1311391"/>
            <a:chExt cx="2769410" cy="972327"/>
          </a:xfrm>
        </p:grpSpPr>
        <p:pic>
          <p:nvPicPr>
            <p:cNvPr id="12" name="Picture 2" descr="D:\Kyra\Documents\1. Private Work\Caroline H\GIF\GIF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262"/>
            <a:stretch/>
          </p:blipFill>
          <p:spPr bwMode="auto">
            <a:xfrm>
              <a:off x="1068777" y="1311391"/>
              <a:ext cx="1050618" cy="9723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p:nvGrpSpPr>
          <p:grpSpPr>
            <a:xfrm>
              <a:off x="2195736" y="1419622"/>
              <a:ext cx="1642451" cy="783180"/>
              <a:chOff x="5149850" y="1600200"/>
              <a:chExt cx="4181475" cy="1728788"/>
            </a:xfrm>
          </p:grpSpPr>
          <p:sp>
            <p:nvSpPr>
              <p:cNvPr id="14" name="Freeform 7"/>
              <p:cNvSpPr>
                <a:spLocks/>
              </p:cNvSpPr>
              <p:nvPr/>
            </p:nvSpPr>
            <p:spPr bwMode="auto">
              <a:xfrm>
                <a:off x="5149850" y="1600200"/>
                <a:ext cx="449263" cy="512763"/>
              </a:xfrm>
              <a:custGeom>
                <a:avLst/>
                <a:gdLst>
                  <a:gd name="T0" fmla="*/ 156 w 283"/>
                  <a:gd name="T1" fmla="*/ 0 h 323"/>
                  <a:gd name="T2" fmla="*/ 186 w 283"/>
                  <a:gd name="T3" fmla="*/ 2 h 323"/>
                  <a:gd name="T4" fmla="*/ 210 w 283"/>
                  <a:gd name="T5" fmla="*/ 7 h 323"/>
                  <a:gd name="T6" fmla="*/ 233 w 283"/>
                  <a:gd name="T7" fmla="*/ 16 h 323"/>
                  <a:gd name="T8" fmla="*/ 254 w 283"/>
                  <a:gd name="T9" fmla="*/ 27 h 323"/>
                  <a:gd name="T10" fmla="*/ 273 w 283"/>
                  <a:gd name="T11" fmla="*/ 41 h 323"/>
                  <a:gd name="T12" fmla="*/ 250 w 283"/>
                  <a:gd name="T13" fmla="*/ 68 h 323"/>
                  <a:gd name="T14" fmla="*/ 234 w 283"/>
                  <a:gd name="T15" fmla="*/ 57 h 323"/>
                  <a:gd name="T16" fmla="*/ 219 w 283"/>
                  <a:gd name="T17" fmla="*/ 47 h 323"/>
                  <a:gd name="T18" fmla="*/ 200 w 283"/>
                  <a:gd name="T19" fmla="*/ 39 h 323"/>
                  <a:gd name="T20" fmla="*/ 179 w 283"/>
                  <a:gd name="T21" fmla="*/ 35 h 323"/>
                  <a:gd name="T22" fmla="*/ 155 w 283"/>
                  <a:gd name="T23" fmla="*/ 32 h 323"/>
                  <a:gd name="T24" fmla="*/ 127 w 283"/>
                  <a:gd name="T25" fmla="*/ 36 h 323"/>
                  <a:gd name="T26" fmla="*/ 101 w 283"/>
                  <a:gd name="T27" fmla="*/ 47 h 323"/>
                  <a:gd name="T28" fmla="*/ 79 w 283"/>
                  <a:gd name="T29" fmla="*/ 62 h 323"/>
                  <a:gd name="T30" fmla="*/ 62 w 283"/>
                  <a:gd name="T31" fmla="*/ 81 h 323"/>
                  <a:gd name="T32" fmla="*/ 47 w 283"/>
                  <a:gd name="T33" fmla="*/ 105 h 323"/>
                  <a:gd name="T34" fmla="*/ 40 w 283"/>
                  <a:gd name="T35" fmla="*/ 132 h 323"/>
                  <a:gd name="T36" fmla="*/ 36 w 283"/>
                  <a:gd name="T37" fmla="*/ 161 h 323"/>
                  <a:gd name="T38" fmla="*/ 36 w 283"/>
                  <a:gd name="T39" fmla="*/ 162 h 323"/>
                  <a:gd name="T40" fmla="*/ 38 w 283"/>
                  <a:gd name="T41" fmla="*/ 193 h 323"/>
                  <a:gd name="T42" fmla="*/ 47 w 283"/>
                  <a:gd name="T43" fmla="*/ 219 h 323"/>
                  <a:gd name="T44" fmla="*/ 62 w 283"/>
                  <a:gd name="T45" fmla="*/ 244 h 323"/>
                  <a:gd name="T46" fmla="*/ 79 w 283"/>
                  <a:gd name="T47" fmla="*/ 264 h 323"/>
                  <a:gd name="T48" fmla="*/ 102 w 283"/>
                  <a:gd name="T49" fmla="*/ 278 h 323"/>
                  <a:gd name="T50" fmla="*/ 129 w 283"/>
                  <a:gd name="T51" fmla="*/ 289 h 323"/>
                  <a:gd name="T52" fmla="*/ 160 w 283"/>
                  <a:gd name="T53" fmla="*/ 291 h 323"/>
                  <a:gd name="T54" fmla="*/ 186 w 283"/>
                  <a:gd name="T55" fmla="*/ 289 h 323"/>
                  <a:gd name="T56" fmla="*/ 210 w 283"/>
                  <a:gd name="T57" fmla="*/ 282 h 323"/>
                  <a:gd name="T58" fmla="*/ 232 w 283"/>
                  <a:gd name="T59" fmla="*/ 272 h 323"/>
                  <a:gd name="T60" fmla="*/ 250 w 283"/>
                  <a:gd name="T61" fmla="*/ 260 h 323"/>
                  <a:gd name="T62" fmla="*/ 250 w 283"/>
                  <a:gd name="T63" fmla="*/ 182 h 323"/>
                  <a:gd name="T64" fmla="*/ 155 w 283"/>
                  <a:gd name="T65" fmla="*/ 182 h 323"/>
                  <a:gd name="T66" fmla="*/ 155 w 283"/>
                  <a:gd name="T67" fmla="*/ 152 h 323"/>
                  <a:gd name="T68" fmla="*/ 283 w 283"/>
                  <a:gd name="T69" fmla="*/ 152 h 323"/>
                  <a:gd name="T70" fmla="*/ 283 w 283"/>
                  <a:gd name="T71" fmla="*/ 276 h 323"/>
                  <a:gd name="T72" fmla="*/ 264 w 283"/>
                  <a:gd name="T73" fmla="*/ 290 h 323"/>
                  <a:gd name="T74" fmla="*/ 242 w 283"/>
                  <a:gd name="T75" fmla="*/ 303 h 323"/>
                  <a:gd name="T76" fmla="*/ 216 w 283"/>
                  <a:gd name="T77" fmla="*/ 314 h 323"/>
                  <a:gd name="T78" fmla="*/ 188 w 283"/>
                  <a:gd name="T79" fmla="*/ 321 h 323"/>
                  <a:gd name="T80" fmla="*/ 159 w 283"/>
                  <a:gd name="T81" fmla="*/ 323 h 323"/>
                  <a:gd name="T82" fmla="*/ 123 w 283"/>
                  <a:gd name="T83" fmla="*/ 319 h 323"/>
                  <a:gd name="T84" fmla="*/ 92 w 283"/>
                  <a:gd name="T85" fmla="*/ 310 h 323"/>
                  <a:gd name="T86" fmla="*/ 65 w 283"/>
                  <a:gd name="T87" fmla="*/ 296 h 323"/>
                  <a:gd name="T88" fmla="*/ 42 w 283"/>
                  <a:gd name="T89" fmla="*/ 276 h 323"/>
                  <a:gd name="T90" fmla="*/ 24 w 283"/>
                  <a:gd name="T91" fmla="*/ 253 h 323"/>
                  <a:gd name="T92" fmla="*/ 10 w 283"/>
                  <a:gd name="T93" fmla="*/ 226 h 323"/>
                  <a:gd name="T94" fmla="*/ 3 w 283"/>
                  <a:gd name="T95" fmla="*/ 195 h 323"/>
                  <a:gd name="T96" fmla="*/ 0 w 283"/>
                  <a:gd name="T97" fmla="*/ 163 h 323"/>
                  <a:gd name="T98" fmla="*/ 0 w 283"/>
                  <a:gd name="T99" fmla="*/ 162 h 323"/>
                  <a:gd name="T100" fmla="*/ 3 w 283"/>
                  <a:gd name="T101" fmla="*/ 130 h 323"/>
                  <a:gd name="T102" fmla="*/ 12 w 283"/>
                  <a:gd name="T103" fmla="*/ 100 h 323"/>
                  <a:gd name="T104" fmla="*/ 24 w 283"/>
                  <a:gd name="T105" fmla="*/ 73 h 323"/>
                  <a:gd name="T106" fmla="*/ 42 w 283"/>
                  <a:gd name="T107" fmla="*/ 49 h 323"/>
                  <a:gd name="T108" fmla="*/ 65 w 283"/>
                  <a:gd name="T109" fmla="*/ 29 h 323"/>
                  <a:gd name="T110" fmla="*/ 92 w 283"/>
                  <a:gd name="T111" fmla="*/ 13 h 323"/>
                  <a:gd name="T112" fmla="*/ 123 w 283"/>
                  <a:gd name="T113" fmla="*/ 4 h 323"/>
                  <a:gd name="T114" fmla="*/ 156 w 283"/>
                  <a:gd name="T11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23">
                    <a:moveTo>
                      <a:pt x="156" y="0"/>
                    </a:moveTo>
                    <a:lnTo>
                      <a:pt x="186" y="2"/>
                    </a:lnTo>
                    <a:lnTo>
                      <a:pt x="210" y="7"/>
                    </a:lnTo>
                    <a:lnTo>
                      <a:pt x="233" y="16"/>
                    </a:lnTo>
                    <a:lnTo>
                      <a:pt x="254" y="27"/>
                    </a:lnTo>
                    <a:lnTo>
                      <a:pt x="273" y="41"/>
                    </a:lnTo>
                    <a:lnTo>
                      <a:pt x="250" y="68"/>
                    </a:lnTo>
                    <a:lnTo>
                      <a:pt x="234" y="57"/>
                    </a:lnTo>
                    <a:lnTo>
                      <a:pt x="219" y="47"/>
                    </a:lnTo>
                    <a:lnTo>
                      <a:pt x="200" y="39"/>
                    </a:lnTo>
                    <a:lnTo>
                      <a:pt x="179" y="35"/>
                    </a:lnTo>
                    <a:lnTo>
                      <a:pt x="155" y="32"/>
                    </a:lnTo>
                    <a:lnTo>
                      <a:pt x="127" y="36"/>
                    </a:lnTo>
                    <a:lnTo>
                      <a:pt x="101" y="47"/>
                    </a:lnTo>
                    <a:lnTo>
                      <a:pt x="79" y="62"/>
                    </a:lnTo>
                    <a:lnTo>
                      <a:pt x="62" y="81"/>
                    </a:lnTo>
                    <a:lnTo>
                      <a:pt x="47" y="105"/>
                    </a:lnTo>
                    <a:lnTo>
                      <a:pt x="40" y="132"/>
                    </a:lnTo>
                    <a:lnTo>
                      <a:pt x="36" y="161"/>
                    </a:lnTo>
                    <a:lnTo>
                      <a:pt x="36" y="162"/>
                    </a:lnTo>
                    <a:lnTo>
                      <a:pt x="38" y="193"/>
                    </a:lnTo>
                    <a:lnTo>
                      <a:pt x="47" y="219"/>
                    </a:lnTo>
                    <a:lnTo>
                      <a:pt x="62" y="244"/>
                    </a:lnTo>
                    <a:lnTo>
                      <a:pt x="79" y="264"/>
                    </a:lnTo>
                    <a:lnTo>
                      <a:pt x="102" y="278"/>
                    </a:lnTo>
                    <a:lnTo>
                      <a:pt x="129" y="289"/>
                    </a:lnTo>
                    <a:lnTo>
                      <a:pt x="160" y="291"/>
                    </a:lnTo>
                    <a:lnTo>
                      <a:pt x="186" y="289"/>
                    </a:lnTo>
                    <a:lnTo>
                      <a:pt x="210" y="282"/>
                    </a:lnTo>
                    <a:lnTo>
                      <a:pt x="232" y="272"/>
                    </a:lnTo>
                    <a:lnTo>
                      <a:pt x="250" y="260"/>
                    </a:lnTo>
                    <a:lnTo>
                      <a:pt x="250" y="182"/>
                    </a:lnTo>
                    <a:lnTo>
                      <a:pt x="155" y="182"/>
                    </a:lnTo>
                    <a:lnTo>
                      <a:pt x="155" y="152"/>
                    </a:lnTo>
                    <a:lnTo>
                      <a:pt x="283" y="152"/>
                    </a:lnTo>
                    <a:lnTo>
                      <a:pt x="283" y="276"/>
                    </a:lnTo>
                    <a:lnTo>
                      <a:pt x="264" y="290"/>
                    </a:lnTo>
                    <a:lnTo>
                      <a:pt x="242" y="303"/>
                    </a:lnTo>
                    <a:lnTo>
                      <a:pt x="216" y="314"/>
                    </a:lnTo>
                    <a:lnTo>
                      <a:pt x="188" y="321"/>
                    </a:lnTo>
                    <a:lnTo>
                      <a:pt x="159" y="323"/>
                    </a:lnTo>
                    <a:lnTo>
                      <a:pt x="123" y="319"/>
                    </a:lnTo>
                    <a:lnTo>
                      <a:pt x="92" y="310"/>
                    </a:lnTo>
                    <a:lnTo>
                      <a:pt x="65" y="296"/>
                    </a:lnTo>
                    <a:lnTo>
                      <a:pt x="42" y="276"/>
                    </a:lnTo>
                    <a:lnTo>
                      <a:pt x="24" y="253"/>
                    </a:lnTo>
                    <a:lnTo>
                      <a:pt x="10" y="226"/>
                    </a:lnTo>
                    <a:lnTo>
                      <a:pt x="3" y="195"/>
                    </a:lnTo>
                    <a:lnTo>
                      <a:pt x="0" y="163"/>
                    </a:lnTo>
                    <a:lnTo>
                      <a:pt x="0" y="162"/>
                    </a:lnTo>
                    <a:lnTo>
                      <a:pt x="3" y="130"/>
                    </a:lnTo>
                    <a:lnTo>
                      <a:pt x="12" y="100"/>
                    </a:lnTo>
                    <a:lnTo>
                      <a:pt x="24" y="73"/>
                    </a:lnTo>
                    <a:lnTo>
                      <a:pt x="42" y="49"/>
                    </a:lnTo>
                    <a:lnTo>
                      <a:pt x="65" y="29"/>
                    </a:lnTo>
                    <a:lnTo>
                      <a:pt x="92" y="13"/>
                    </a:lnTo>
                    <a:lnTo>
                      <a:pt x="123" y="4"/>
                    </a:lnTo>
                    <a:lnTo>
                      <a:pt x="1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5" name="Freeform 14"/>
              <p:cNvSpPr>
                <a:spLocks/>
              </p:cNvSpPr>
              <p:nvPr/>
            </p:nvSpPr>
            <p:spPr bwMode="auto">
              <a:xfrm>
                <a:off x="5662613" y="1609725"/>
                <a:ext cx="334963" cy="495300"/>
              </a:xfrm>
              <a:custGeom>
                <a:avLst/>
                <a:gdLst>
                  <a:gd name="T0" fmla="*/ 0 w 211"/>
                  <a:gd name="T1" fmla="*/ 0 h 312"/>
                  <a:gd name="T2" fmla="*/ 35 w 211"/>
                  <a:gd name="T3" fmla="*/ 0 h 312"/>
                  <a:gd name="T4" fmla="*/ 35 w 211"/>
                  <a:gd name="T5" fmla="*/ 279 h 312"/>
                  <a:gd name="T6" fmla="*/ 211 w 211"/>
                  <a:gd name="T7" fmla="*/ 279 h 312"/>
                  <a:gd name="T8" fmla="*/ 211 w 211"/>
                  <a:gd name="T9" fmla="*/ 312 h 312"/>
                  <a:gd name="T10" fmla="*/ 0 w 211"/>
                  <a:gd name="T11" fmla="*/ 312 h 312"/>
                  <a:gd name="T12" fmla="*/ 0 w 211"/>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1" h="312">
                    <a:moveTo>
                      <a:pt x="0" y="0"/>
                    </a:moveTo>
                    <a:lnTo>
                      <a:pt x="35" y="0"/>
                    </a:lnTo>
                    <a:lnTo>
                      <a:pt x="35" y="279"/>
                    </a:lnTo>
                    <a:lnTo>
                      <a:pt x="211" y="279"/>
                    </a:lnTo>
                    <a:lnTo>
                      <a:pt x="211"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6" name="Freeform 15"/>
              <p:cNvSpPr>
                <a:spLocks noEditPoints="1"/>
              </p:cNvSpPr>
              <p:nvPr/>
            </p:nvSpPr>
            <p:spPr bwMode="auto">
              <a:xfrm>
                <a:off x="5986463" y="1600200"/>
                <a:ext cx="504825" cy="512763"/>
              </a:xfrm>
              <a:custGeom>
                <a:avLst/>
                <a:gdLst>
                  <a:gd name="T0" fmla="*/ 130 w 318"/>
                  <a:gd name="T1" fmla="*/ 36 h 323"/>
                  <a:gd name="T2" fmla="*/ 81 w 318"/>
                  <a:gd name="T3" fmla="*/ 61 h 323"/>
                  <a:gd name="T4" fmla="*/ 49 w 318"/>
                  <a:gd name="T5" fmla="*/ 104 h 323"/>
                  <a:gd name="T6" fmla="*/ 36 w 318"/>
                  <a:gd name="T7" fmla="*/ 161 h 323"/>
                  <a:gd name="T8" fmla="*/ 40 w 318"/>
                  <a:gd name="T9" fmla="*/ 191 h 323"/>
                  <a:gd name="T10" fmla="*/ 63 w 318"/>
                  <a:gd name="T11" fmla="*/ 242 h 323"/>
                  <a:gd name="T12" fmla="*/ 104 w 318"/>
                  <a:gd name="T13" fmla="*/ 277 h 323"/>
                  <a:gd name="T14" fmla="*/ 159 w 318"/>
                  <a:gd name="T15" fmla="*/ 290 h 323"/>
                  <a:gd name="T16" fmla="*/ 215 w 318"/>
                  <a:gd name="T17" fmla="*/ 277 h 323"/>
                  <a:gd name="T18" fmla="*/ 256 w 318"/>
                  <a:gd name="T19" fmla="*/ 242 h 323"/>
                  <a:gd name="T20" fmla="*/ 278 w 318"/>
                  <a:gd name="T21" fmla="*/ 193 h 323"/>
                  <a:gd name="T22" fmla="*/ 282 w 318"/>
                  <a:gd name="T23" fmla="*/ 162 h 323"/>
                  <a:gd name="T24" fmla="*/ 269 w 318"/>
                  <a:gd name="T25" fmla="*/ 105 h 323"/>
                  <a:gd name="T26" fmla="*/ 237 w 318"/>
                  <a:gd name="T27" fmla="*/ 62 h 323"/>
                  <a:gd name="T28" fmla="*/ 189 w 318"/>
                  <a:gd name="T29" fmla="*/ 36 h 323"/>
                  <a:gd name="T30" fmla="*/ 159 w 318"/>
                  <a:gd name="T31" fmla="*/ 0 h 323"/>
                  <a:gd name="T32" fmla="*/ 224 w 318"/>
                  <a:gd name="T33" fmla="*/ 13 h 323"/>
                  <a:gd name="T34" fmla="*/ 274 w 318"/>
                  <a:gd name="T35" fmla="*/ 48 h 323"/>
                  <a:gd name="T36" fmla="*/ 306 w 318"/>
                  <a:gd name="T37" fmla="*/ 99 h 323"/>
                  <a:gd name="T38" fmla="*/ 318 w 318"/>
                  <a:gd name="T39" fmla="*/ 161 h 323"/>
                  <a:gd name="T40" fmla="*/ 315 w 318"/>
                  <a:gd name="T41" fmla="*/ 194 h 323"/>
                  <a:gd name="T42" fmla="*/ 292 w 318"/>
                  <a:gd name="T43" fmla="*/ 250 h 323"/>
                  <a:gd name="T44" fmla="*/ 251 w 318"/>
                  <a:gd name="T45" fmla="*/ 295 h 323"/>
                  <a:gd name="T46" fmla="*/ 192 w 318"/>
                  <a:gd name="T47" fmla="*/ 319 h 323"/>
                  <a:gd name="T48" fmla="*/ 125 w 318"/>
                  <a:gd name="T49" fmla="*/ 319 h 323"/>
                  <a:gd name="T50" fmla="*/ 67 w 318"/>
                  <a:gd name="T51" fmla="*/ 295 h 323"/>
                  <a:gd name="T52" fmla="*/ 26 w 318"/>
                  <a:gd name="T53" fmla="*/ 251 h 323"/>
                  <a:gd name="T54" fmla="*/ 3 w 318"/>
                  <a:gd name="T55" fmla="*/ 194 h 323"/>
                  <a:gd name="T56" fmla="*/ 0 w 318"/>
                  <a:gd name="T57" fmla="*/ 162 h 323"/>
                  <a:gd name="T58" fmla="*/ 12 w 318"/>
                  <a:gd name="T59" fmla="*/ 100 h 323"/>
                  <a:gd name="T60" fmla="*/ 44 w 318"/>
                  <a:gd name="T61" fmla="*/ 49 h 323"/>
                  <a:gd name="T62" fmla="*/ 95 w 318"/>
                  <a:gd name="T63" fmla="*/ 13 h 323"/>
                  <a:gd name="T64" fmla="*/ 159 w 318"/>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23">
                    <a:moveTo>
                      <a:pt x="159" y="32"/>
                    </a:moveTo>
                    <a:lnTo>
                      <a:pt x="130" y="36"/>
                    </a:lnTo>
                    <a:lnTo>
                      <a:pt x="103" y="47"/>
                    </a:lnTo>
                    <a:lnTo>
                      <a:pt x="81" y="61"/>
                    </a:lnTo>
                    <a:lnTo>
                      <a:pt x="62" y="81"/>
                    </a:lnTo>
                    <a:lnTo>
                      <a:pt x="49" y="104"/>
                    </a:lnTo>
                    <a:lnTo>
                      <a:pt x="40" y="131"/>
                    </a:lnTo>
                    <a:lnTo>
                      <a:pt x="36" y="161"/>
                    </a:lnTo>
                    <a:lnTo>
                      <a:pt x="36" y="162"/>
                    </a:lnTo>
                    <a:lnTo>
                      <a:pt x="40" y="191"/>
                    </a:lnTo>
                    <a:lnTo>
                      <a:pt x="49" y="218"/>
                    </a:lnTo>
                    <a:lnTo>
                      <a:pt x="63" y="242"/>
                    </a:lnTo>
                    <a:lnTo>
                      <a:pt x="81" y="262"/>
                    </a:lnTo>
                    <a:lnTo>
                      <a:pt x="104" y="277"/>
                    </a:lnTo>
                    <a:lnTo>
                      <a:pt x="131" y="287"/>
                    </a:lnTo>
                    <a:lnTo>
                      <a:pt x="159" y="290"/>
                    </a:lnTo>
                    <a:lnTo>
                      <a:pt x="189" y="287"/>
                    </a:lnTo>
                    <a:lnTo>
                      <a:pt x="215" y="277"/>
                    </a:lnTo>
                    <a:lnTo>
                      <a:pt x="237" y="263"/>
                    </a:lnTo>
                    <a:lnTo>
                      <a:pt x="256" y="242"/>
                    </a:lnTo>
                    <a:lnTo>
                      <a:pt x="271" y="219"/>
                    </a:lnTo>
                    <a:lnTo>
                      <a:pt x="278" y="193"/>
                    </a:lnTo>
                    <a:lnTo>
                      <a:pt x="282" y="163"/>
                    </a:lnTo>
                    <a:lnTo>
                      <a:pt x="282" y="162"/>
                    </a:lnTo>
                    <a:lnTo>
                      <a:pt x="278" y="132"/>
                    </a:lnTo>
                    <a:lnTo>
                      <a:pt x="269" y="105"/>
                    </a:lnTo>
                    <a:lnTo>
                      <a:pt x="255" y="81"/>
                    </a:lnTo>
                    <a:lnTo>
                      <a:pt x="237" y="62"/>
                    </a:lnTo>
                    <a:lnTo>
                      <a:pt x="214" y="47"/>
                    </a:lnTo>
                    <a:lnTo>
                      <a:pt x="189" y="36"/>
                    </a:lnTo>
                    <a:lnTo>
                      <a:pt x="159" y="32"/>
                    </a:lnTo>
                    <a:close/>
                    <a:moveTo>
                      <a:pt x="159" y="0"/>
                    </a:moveTo>
                    <a:lnTo>
                      <a:pt x="194" y="4"/>
                    </a:lnTo>
                    <a:lnTo>
                      <a:pt x="224" y="13"/>
                    </a:lnTo>
                    <a:lnTo>
                      <a:pt x="251" y="29"/>
                    </a:lnTo>
                    <a:lnTo>
                      <a:pt x="274" y="48"/>
                    </a:lnTo>
                    <a:lnTo>
                      <a:pt x="294" y="72"/>
                    </a:lnTo>
                    <a:lnTo>
                      <a:pt x="306" y="99"/>
                    </a:lnTo>
                    <a:lnTo>
                      <a:pt x="315" y="130"/>
                    </a:lnTo>
                    <a:lnTo>
                      <a:pt x="318" y="161"/>
                    </a:lnTo>
                    <a:lnTo>
                      <a:pt x="318" y="162"/>
                    </a:lnTo>
                    <a:lnTo>
                      <a:pt x="315" y="194"/>
                    </a:lnTo>
                    <a:lnTo>
                      <a:pt x="306" y="223"/>
                    </a:lnTo>
                    <a:lnTo>
                      <a:pt x="292" y="250"/>
                    </a:lnTo>
                    <a:lnTo>
                      <a:pt x="274" y="275"/>
                    </a:lnTo>
                    <a:lnTo>
                      <a:pt x="251" y="295"/>
                    </a:lnTo>
                    <a:lnTo>
                      <a:pt x="223" y="310"/>
                    </a:lnTo>
                    <a:lnTo>
                      <a:pt x="192" y="319"/>
                    </a:lnTo>
                    <a:lnTo>
                      <a:pt x="159" y="323"/>
                    </a:lnTo>
                    <a:lnTo>
                      <a:pt x="125" y="319"/>
                    </a:lnTo>
                    <a:lnTo>
                      <a:pt x="94" y="310"/>
                    </a:lnTo>
                    <a:lnTo>
                      <a:pt x="67" y="295"/>
                    </a:lnTo>
                    <a:lnTo>
                      <a:pt x="44" y="275"/>
                    </a:lnTo>
                    <a:lnTo>
                      <a:pt x="26" y="251"/>
                    </a:lnTo>
                    <a:lnTo>
                      <a:pt x="12" y="225"/>
                    </a:lnTo>
                    <a:lnTo>
                      <a:pt x="3" y="194"/>
                    </a:lnTo>
                    <a:lnTo>
                      <a:pt x="0" y="163"/>
                    </a:lnTo>
                    <a:lnTo>
                      <a:pt x="0" y="162"/>
                    </a:lnTo>
                    <a:lnTo>
                      <a:pt x="3" y="130"/>
                    </a:lnTo>
                    <a:lnTo>
                      <a:pt x="12" y="100"/>
                    </a:lnTo>
                    <a:lnTo>
                      <a:pt x="26" y="73"/>
                    </a:lnTo>
                    <a:lnTo>
                      <a:pt x="44" y="49"/>
                    </a:lnTo>
                    <a:lnTo>
                      <a:pt x="67" y="29"/>
                    </a:lnTo>
                    <a:lnTo>
                      <a:pt x="95" y="13"/>
                    </a:lnTo>
                    <a:lnTo>
                      <a:pt x="126" y="4"/>
                    </a:lnTo>
                    <a:lnTo>
                      <a:pt x="1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7" name="Freeform 16"/>
              <p:cNvSpPr>
                <a:spLocks noEditPoints="1"/>
              </p:cNvSpPr>
              <p:nvPr/>
            </p:nvSpPr>
            <p:spPr bwMode="auto">
              <a:xfrm>
                <a:off x="6559550" y="1609725"/>
                <a:ext cx="398463" cy="495300"/>
              </a:xfrm>
              <a:custGeom>
                <a:avLst/>
                <a:gdLst>
                  <a:gd name="T0" fmla="*/ 35 w 251"/>
                  <a:gd name="T1" fmla="*/ 280 h 312"/>
                  <a:gd name="T2" fmla="*/ 162 w 251"/>
                  <a:gd name="T3" fmla="*/ 279 h 312"/>
                  <a:gd name="T4" fmla="*/ 195 w 251"/>
                  <a:gd name="T5" fmla="*/ 265 h 312"/>
                  <a:gd name="T6" fmla="*/ 213 w 251"/>
                  <a:gd name="T7" fmla="*/ 240 h 312"/>
                  <a:gd name="T8" fmla="*/ 215 w 251"/>
                  <a:gd name="T9" fmla="*/ 224 h 312"/>
                  <a:gd name="T10" fmla="*/ 206 w 251"/>
                  <a:gd name="T11" fmla="*/ 194 h 312"/>
                  <a:gd name="T12" fmla="*/ 178 w 251"/>
                  <a:gd name="T13" fmla="*/ 176 h 312"/>
                  <a:gd name="T14" fmla="*/ 134 w 251"/>
                  <a:gd name="T15" fmla="*/ 170 h 312"/>
                  <a:gd name="T16" fmla="*/ 35 w 251"/>
                  <a:gd name="T17" fmla="*/ 32 h 312"/>
                  <a:gd name="T18" fmla="*/ 127 w 251"/>
                  <a:gd name="T19" fmla="*/ 139 h 312"/>
                  <a:gd name="T20" fmla="*/ 164 w 251"/>
                  <a:gd name="T21" fmla="*/ 133 h 312"/>
                  <a:gd name="T22" fmla="*/ 190 w 251"/>
                  <a:gd name="T23" fmla="*/ 114 h 312"/>
                  <a:gd name="T24" fmla="*/ 199 w 251"/>
                  <a:gd name="T25" fmla="*/ 83 h 312"/>
                  <a:gd name="T26" fmla="*/ 195 w 251"/>
                  <a:gd name="T27" fmla="*/ 65 h 312"/>
                  <a:gd name="T28" fmla="*/ 173 w 251"/>
                  <a:gd name="T29" fmla="*/ 41 h 312"/>
                  <a:gd name="T30" fmla="*/ 130 w 251"/>
                  <a:gd name="T31" fmla="*/ 32 h 312"/>
                  <a:gd name="T32" fmla="*/ 0 w 251"/>
                  <a:gd name="T33" fmla="*/ 0 h 312"/>
                  <a:gd name="T34" fmla="*/ 158 w 251"/>
                  <a:gd name="T35" fmla="*/ 2 h 312"/>
                  <a:gd name="T36" fmla="*/ 199 w 251"/>
                  <a:gd name="T37" fmla="*/ 16 h 312"/>
                  <a:gd name="T38" fmla="*/ 224 w 251"/>
                  <a:gd name="T39" fmla="*/ 42 h 312"/>
                  <a:gd name="T40" fmla="*/ 235 w 251"/>
                  <a:gd name="T41" fmla="*/ 78 h 312"/>
                  <a:gd name="T42" fmla="*/ 232 w 251"/>
                  <a:gd name="T43" fmla="*/ 97 h 312"/>
                  <a:gd name="T44" fmla="*/ 218 w 251"/>
                  <a:gd name="T45" fmla="*/ 125 h 312"/>
                  <a:gd name="T46" fmla="*/ 196 w 251"/>
                  <a:gd name="T47" fmla="*/ 144 h 312"/>
                  <a:gd name="T48" fmla="*/ 203 w 251"/>
                  <a:gd name="T49" fmla="*/ 157 h 312"/>
                  <a:gd name="T50" fmla="*/ 232 w 251"/>
                  <a:gd name="T51" fmla="*/ 176 h 312"/>
                  <a:gd name="T52" fmla="*/ 249 w 251"/>
                  <a:gd name="T53" fmla="*/ 206 h 312"/>
                  <a:gd name="T54" fmla="*/ 251 w 251"/>
                  <a:gd name="T55" fmla="*/ 226 h 312"/>
                  <a:gd name="T56" fmla="*/ 241 w 251"/>
                  <a:gd name="T57" fmla="*/ 267 h 312"/>
                  <a:gd name="T58" fmla="*/ 212 w 251"/>
                  <a:gd name="T59" fmla="*/ 295 h 312"/>
                  <a:gd name="T60" fmla="*/ 166 w 251"/>
                  <a:gd name="T61" fmla="*/ 309 h 312"/>
                  <a:gd name="T62" fmla="*/ 0 w 251"/>
                  <a:gd name="T6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312">
                    <a:moveTo>
                      <a:pt x="35" y="170"/>
                    </a:moveTo>
                    <a:lnTo>
                      <a:pt x="35" y="280"/>
                    </a:lnTo>
                    <a:lnTo>
                      <a:pt x="139" y="280"/>
                    </a:lnTo>
                    <a:lnTo>
                      <a:pt x="162" y="279"/>
                    </a:lnTo>
                    <a:lnTo>
                      <a:pt x="180" y="274"/>
                    </a:lnTo>
                    <a:lnTo>
                      <a:pt x="195" y="265"/>
                    </a:lnTo>
                    <a:lnTo>
                      <a:pt x="206" y="254"/>
                    </a:lnTo>
                    <a:lnTo>
                      <a:pt x="213" y="240"/>
                    </a:lnTo>
                    <a:lnTo>
                      <a:pt x="215" y="225"/>
                    </a:lnTo>
                    <a:lnTo>
                      <a:pt x="215" y="224"/>
                    </a:lnTo>
                    <a:lnTo>
                      <a:pt x="213" y="208"/>
                    </a:lnTo>
                    <a:lnTo>
                      <a:pt x="206" y="194"/>
                    </a:lnTo>
                    <a:lnTo>
                      <a:pt x="195" y="184"/>
                    </a:lnTo>
                    <a:lnTo>
                      <a:pt x="178" y="176"/>
                    </a:lnTo>
                    <a:lnTo>
                      <a:pt x="158" y="171"/>
                    </a:lnTo>
                    <a:lnTo>
                      <a:pt x="134" y="170"/>
                    </a:lnTo>
                    <a:lnTo>
                      <a:pt x="35" y="170"/>
                    </a:lnTo>
                    <a:close/>
                    <a:moveTo>
                      <a:pt x="35" y="32"/>
                    </a:moveTo>
                    <a:lnTo>
                      <a:pt x="35" y="139"/>
                    </a:lnTo>
                    <a:lnTo>
                      <a:pt x="127" y="139"/>
                    </a:lnTo>
                    <a:lnTo>
                      <a:pt x="146" y="137"/>
                    </a:lnTo>
                    <a:lnTo>
                      <a:pt x="164" y="133"/>
                    </a:lnTo>
                    <a:lnTo>
                      <a:pt x="178" y="125"/>
                    </a:lnTo>
                    <a:lnTo>
                      <a:pt x="190" y="114"/>
                    </a:lnTo>
                    <a:lnTo>
                      <a:pt x="196" y="99"/>
                    </a:lnTo>
                    <a:lnTo>
                      <a:pt x="199" y="83"/>
                    </a:lnTo>
                    <a:lnTo>
                      <a:pt x="199" y="83"/>
                    </a:lnTo>
                    <a:lnTo>
                      <a:pt x="195" y="65"/>
                    </a:lnTo>
                    <a:lnTo>
                      <a:pt x="187" y="51"/>
                    </a:lnTo>
                    <a:lnTo>
                      <a:pt x="173" y="41"/>
                    </a:lnTo>
                    <a:lnTo>
                      <a:pt x="154" y="34"/>
                    </a:lnTo>
                    <a:lnTo>
                      <a:pt x="130" y="32"/>
                    </a:lnTo>
                    <a:lnTo>
                      <a:pt x="35" y="32"/>
                    </a:lnTo>
                    <a:close/>
                    <a:moveTo>
                      <a:pt x="0" y="0"/>
                    </a:moveTo>
                    <a:lnTo>
                      <a:pt x="132" y="0"/>
                    </a:lnTo>
                    <a:lnTo>
                      <a:pt x="158" y="2"/>
                    </a:lnTo>
                    <a:lnTo>
                      <a:pt x="180" y="7"/>
                    </a:lnTo>
                    <a:lnTo>
                      <a:pt x="199" y="16"/>
                    </a:lnTo>
                    <a:lnTo>
                      <a:pt x="214" y="28"/>
                    </a:lnTo>
                    <a:lnTo>
                      <a:pt x="224" y="42"/>
                    </a:lnTo>
                    <a:lnTo>
                      <a:pt x="232" y="58"/>
                    </a:lnTo>
                    <a:lnTo>
                      <a:pt x="235" y="78"/>
                    </a:lnTo>
                    <a:lnTo>
                      <a:pt x="235" y="78"/>
                    </a:lnTo>
                    <a:lnTo>
                      <a:pt x="232" y="97"/>
                    </a:lnTo>
                    <a:lnTo>
                      <a:pt x="227" y="112"/>
                    </a:lnTo>
                    <a:lnTo>
                      <a:pt x="218" y="125"/>
                    </a:lnTo>
                    <a:lnTo>
                      <a:pt x="208" y="135"/>
                    </a:lnTo>
                    <a:lnTo>
                      <a:pt x="196" y="144"/>
                    </a:lnTo>
                    <a:lnTo>
                      <a:pt x="185" y="151"/>
                    </a:lnTo>
                    <a:lnTo>
                      <a:pt x="203" y="157"/>
                    </a:lnTo>
                    <a:lnTo>
                      <a:pt x="218" y="165"/>
                    </a:lnTo>
                    <a:lnTo>
                      <a:pt x="232" y="176"/>
                    </a:lnTo>
                    <a:lnTo>
                      <a:pt x="242" y="189"/>
                    </a:lnTo>
                    <a:lnTo>
                      <a:pt x="249" y="206"/>
                    </a:lnTo>
                    <a:lnTo>
                      <a:pt x="251" y="226"/>
                    </a:lnTo>
                    <a:lnTo>
                      <a:pt x="251" y="226"/>
                    </a:lnTo>
                    <a:lnTo>
                      <a:pt x="249" y="248"/>
                    </a:lnTo>
                    <a:lnTo>
                      <a:pt x="241" y="267"/>
                    </a:lnTo>
                    <a:lnTo>
                      <a:pt x="228" y="283"/>
                    </a:lnTo>
                    <a:lnTo>
                      <a:pt x="212" y="295"/>
                    </a:lnTo>
                    <a:lnTo>
                      <a:pt x="191" y="304"/>
                    </a:lnTo>
                    <a:lnTo>
                      <a:pt x="166" y="309"/>
                    </a:lnTo>
                    <a:lnTo>
                      <a:pt x="139"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8" name="Freeform 17"/>
              <p:cNvSpPr>
                <a:spLocks noEditPoints="1"/>
              </p:cNvSpPr>
              <p:nvPr/>
            </p:nvSpPr>
            <p:spPr bwMode="auto">
              <a:xfrm>
                <a:off x="6977063" y="1604963"/>
                <a:ext cx="503238" cy="500063"/>
              </a:xfrm>
              <a:custGeom>
                <a:avLst/>
                <a:gdLst>
                  <a:gd name="T0" fmla="*/ 159 w 317"/>
                  <a:gd name="T1" fmla="*/ 41 h 315"/>
                  <a:gd name="T2" fmla="*/ 87 w 317"/>
                  <a:gd name="T3" fmla="*/ 200 h 315"/>
                  <a:gd name="T4" fmla="*/ 229 w 317"/>
                  <a:gd name="T5" fmla="*/ 200 h 315"/>
                  <a:gd name="T6" fmla="*/ 159 w 317"/>
                  <a:gd name="T7" fmla="*/ 41 h 315"/>
                  <a:gd name="T8" fmla="*/ 142 w 317"/>
                  <a:gd name="T9" fmla="*/ 0 h 315"/>
                  <a:gd name="T10" fmla="*/ 175 w 317"/>
                  <a:gd name="T11" fmla="*/ 0 h 315"/>
                  <a:gd name="T12" fmla="*/ 317 w 317"/>
                  <a:gd name="T13" fmla="*/ 315 h 315"/>
                  <a:gd name="T14" fmla="*/ 279 w 317"/>
                  <a:gd name="T15" fmla="*/ 315 h 315"/>
                  <a:gd name="T16" fmla="*/ 243 w 317"/>
                  <a:gd name="T17" fmla="*/ 232 h 315"/>
                  <a:gd name="T18" fmla="*/ 73 w 317"/>
                  <a:gd name="T19" fmla="*/ 232 h 315"/>
                  <a:gd name="T20" fmla="*/ 36 w 317"/>
                  <a:gd name="T21" fmla="*/ 315 h 315"/>
                  <a:gd name="T22" fmla="*/ 0 w 317"/>
                  <a:gd name="T23" fmla="*/ 315 h 315"/>
                  <a:gd name="T24" fmla="*/ 142 w 317"/>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15">
                    <a:moveTo>
                      <a:pt x="159" y="41"/>
                    </a:moveTo>
                    <a:lnTo>
                      <a:pt x="87" y="200"/>
                    </a:lnTo>
                    <a:lnTo>
                      <a:pt x="229" y="200"/>
                    </a:lnTo>
                    <a:lnTo>
                      <a:pt x="159" y="41"/>
                    </a:lnTo>
                    <a:close/>
                    <a:moveTo>
                      <a:pt x="142" y="0"/>
                    </a:moveTo>
                    <a:lnTo>
                      <a:pt x="175" y="0"/>
                    </a:lnTo>
                    <a:lnTo>
                      <a:pt x="317" y="315"/>
                    </a:lnTo>
                    <a:lnTo>
                      <a:pt x="279" y="315"/>
                    </a:lnTo>
                    <a:lnTo>
                      <a:pt x="243" y="232"/>
                    </a:lnTo>
                    <a:lnTo>
                      <a:pt x="73" y="232"/>
                    </a:lnTo>
                    <a:lnTo>
                      <a:pt x="36" y="315"/>
                    </a:lnTo>
                    <a:lnTo>
                      <a:pt x="0" y="315"/>
                    </a:lnTo>
                    <a:lnTo>
                      <a:pt x="1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19" name="Freeform 18"/>
              <p:cNvSpPr>
                <a:spLocks/>
              </p:cNvSpPr>
              <p:nvPr/>
            </p:nvSpPr>
            <p:spPr bwMode="auto">
              <a:xfrm>
                <a:off x="7527925" y="1609725"/>
                <a:ext cx="333375" cy="495300"/>
              </a:xfrm>
              <a:custGeom>
                <a:avLst/>
                <a:gdLst>
                  <a:gd name="T0" fmla="*/ 0 w 210"/>
                  <a:gd name="T1" fmla="*/ 0 h 312"/>
                  <a:gd name="T2" fmla="*/ 34 w 210"/>
                  <a:gd name="T3" fmla="*/ 0 h 312"/>
                  <a:gd name="T4" fmla="*/ 34 w 210"/>
                  <a:gd name="T5" fmla="*/ 279 h 312"/>
                  <a:gd name="T6" fmla="*/ 210 w 210"/>
                  <a:gd name="T7" fmla="*/ 279 h 312"/>
                  <a:gd name="T8" fmla="*/ 210 w 210"/>
                  <a:gd name="T9" fmla="*/ 312 h 312"/>
                  <a:gd name="T10" fmla="*/ 0 w 210"/>
                  <a:gd name="T11" fmla="*/ 312 h 312"/>
                  <a:gd name="T12" fmla="*/ 0 w 210"/>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10" h="312">
                    <a:moveTo>
                      <a:pt x="0" y="0"/>
                    </a:moveTo>
                    <a:lnTo>
                      <a:pt x="34" y="0"/>
                    </a:lnTo>
                    <a:lnTo>
                      <a:pt x="34" y="279"/>
                    </a:lnTo>
                    <a:lnTo>
                      <a:pt x="210" y="279"/>
                    </a:lnTo>
                    <a:lnTo>
                      <a:pt x="210" y="312"/>
                    </a:lnTo>
                    <a:lnTo>
                      <a:pt x="0" y="31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0" name="Rectangle 19"/>
              <p:cNvSpPr>
                <a:spLocks noChangeArrowheads="1"/>
              </p:cNvSpPr>
              <p:nvPr/>
            </p:nvSpPr>
            <p:spPr bwMode="auto">
              <a:xfrm>
                <a:off x="5165725" y="2216150"/>
                <a:ext cx="107950"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1" name="Freeform 20"/>
              <p:cNvSpPr>
                <a:spLocks/>
              </p:cNvSpPr>
              <p:nvPr/>
            </p:nvSpPr>
            <p:spPr bwMode="auto">
              <a:xfrm>
                <a:off x="5346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2" name="Freeform 21"/>
              <p:cNvSpPr>
                <a:spLocks/>
              </p:cNvSpPr>
              <p:nvPr/>
            </p:nvSpPr>
            <p:spPr bwMode="auto">
              <a:xfrm>
                <a:off x="5854700" y="2216150"/>
                <a:ext cx="441325" cy="496888"/>
              </a:xfrm>
              <a:custGeom>
                <a:avLst/>
                <a:gdLst>
                  <a:gd name="T0" fmla="*/ 0 w 278"/>
                  <a:gd name="T1" fmla="*/ 0 h 313"/>
                  <a:gd name="T2" fmla="*/ 64 w 278"/>
                  <a:gd name="T3" fmla="*/ 0 h 313"/>
                  <a:gd name="T4" fmla="*/ 210 w 278"/>
                  <a:gd name="T5" fmla="*/ 193 h 313"/>
                  <a:gd name="T6" fmla="*/ 210 w 278"/>
                  <a:gd name="T7" fmla="*/ 0 h 313"/>
                  <a:gd name="T8" fmla="*/ 278 w 278"/>
                  <a:gd name="T9" fmla="*/ 0 h 313"/>
                  <a:gd name="T10" fmla="*/ 278 w 278"/>
                  <a:gd name="T11" fmla="*/ 313 h 313"/>
                  <a:gd name="T12" fmla="*/ 219 w 278"/>
                  <a:gd name="T13" fmla="*/ 313 h 313"/>
                  <a:gd name="T14" fmla="*/ 68 w 278"/>
                  <a:gd name="T15" fmla="*/ 114 h 313"/>
                  <a:gd name="T16" fmla="*/ 68 w 278"/>
                  <a:gd name="T17" fmla="*/ 313 h 313"/>
                  <a:gd name="T18" fmla="*/ 0 w 278"/>
                  <a:gd name="T19" fmla="*/ 313 h 313"/>
                  <a:gd name="T20" fmla="*/ 0 w 278"/>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13">
                    <a:moveTo>
                      <a:pt x="0" y="0"/>
                    </a:moveTo>
                    <a:lnTo>
                      <a:pt x="64" y="0"/>
                    </a:lnTo>
                    <a:lnTo>
                      <a:pt x="210" y="193"/>
                    </a:lnTo>
                    <a:lnTo>
                      <a:pt x="210" y="0"/>
                    </a:lnTo>
                    <a:lnTo>
                      <a:pt x="278" y="0"/>
                    </a:lnTo>
                    <a:lnTo>
                      <a:pt x="278"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3" name="Freeform 22"/>
              <p:cNvSpPr>
                <a:spLocks noEditPoints="1"/>
              </p:cNvSpPr>
              <p:nvPr/>
            </p:nvSpPr>
            <p:spPr bwMode="auto">
              <a:xfrm>
                <a:off x="6340475" y="2208213"/>
                <a:ext cx="527050" cy="512763"/>
              </a:xfrm>
              <a:custGeom>
                <a:avLst/>
                <a:gdLst>
                  <a:gd name="T0" fmla="*/ 167 w 332"/>
                  <a:gd name="T1" fmla="*/ 64 h 323"/>
                  <a:gd name="T2" fmla="*/ 140 w 332"/>
                  <a:gd name="T3" fmla="*/ 67 h 323"/>
                  <a:gd name="T4" fmla="*/ 117 w 332"/>
                  <a:gd name="T5" fmla="*/ 77 h 323"/>
                  <a:gd name="T6" fmla="*/ 99 w 332"/>
                  <a:gd name="T7" fmla="*/ 93 h 323"/>
                  <a:gd name="T8" fmla="*/ 85 w 332"/>
                  <a:gd name="T9" fmla="*/ 112 h 323"/>
                  <a:gd name="T10" fmla="*/ 76 w 332"/>
                  <a:gd name="T11" fmla="*/ 135 h 323"/>
                  <a:gd name="T12" fmla="*/ 72 w 332"/>
                  <a:gd name="T13" fmla="*/ 160 h 323"/>
                  <a:gd name="T14" fmla="*/ 72 w 332"/>
                  <a:gd name="T15" fmla="*/ 162 h 323"/>
                  <a:gd name="T16" fmla="*/ 76 w 332"/>
                  <a:gd name="T17" fmla="*/ 187 h 323"/>
                  <a:gd name="T18" fmla="*/ 85 w 332"/>
                  <a:gd name="T19" fmla="*/ 210 h 323"/>
                  <a:gd name="T20" fmla="*/ 99 w 332"/>
                  <a:gd name="T21" fmla="*/ 231 h 323"/>
                  <a:gd name="T22" fmla="*/ 118 w 332"/>
                  <a:gd name="T23" fmla="*/ 246 h 323"/>
                  <a:gd name="T24" fmla="*/ 141 w 332"/>
                  <a:gd name="T25" fmla="*/ 256 h 323"/>
                  <a:gd name="T26" fmla="*/ 167 w 332"/>
                  <a:gd name="T27" fmla="*/ 260 h 323"/>
                  <a:gd name="T28" fmla="*/ 193 w 332"/>
                  <a:gd name="T29" fmla="*/ 256 h 323"/>
                  <a:gd name="T30" fmla="*/ 215 w 332"/>
                  <a:gd name="T31" fmla="*/ 246 h 323"/>
                  <a:gd name="T32" fmla="*/ 234 w 332"/>
                  <a:gd name="T33" fmla="*/ 231 h 323"/>
                  <a:gd name="T34" fmla="*/ 248 w 332"/>
                  <a:gd name="T35" fmla="*/ 212 h 323"/>
                  <a:gd name="T36" fmla="*/ 257 w 332"/>
                  <a:gd name="T37" fmla="*/ 189 h 323"/>
                  <a:gd name="T38" fmla="*/ 260 w 332"/>
                  <a:gd name="T39" fmla="*/ 162 h 323"/>
                  <a:gd name="T40" fmla="*/ 260 w 332"/>
                  <a:gd name="T41" fmla="*/ 162 h 323"/>
                  <a:gd name="T42" fmla="*/ 257 w 332"/>
                  <a:gd name="T43" fmla="*/ 136 h 323"/>
                  <a:gd name="T44" fmla="*/ 248 w 332"/>
                  <a:gd name="T45" fmla="*/ 113 h 323"/>
                  <a:gd name="T46" fmla="*/ 234 w 332"/>
                  <a:gd name="T47" fmla="*/ 93 h 323"/>
                  <a:gd name="T48" fmla="*/ 215 w 332"/>
                  <a:gd name="T49" fmla="*/ 77 h 323"/>
                  <a:gd name="T50" fmla="*/ 192 w 332"/>
                  <a:gd name="T51" fmla="*/ 67 h 323"/>
                  <a:gd name="T52" fmla="*/ 167 w 332"/>
                  <a:gd name="T53" fmla="*/ 64 h 323"/>
                  <a:gd name="T54" fmla="*/ 167 w 332"/>
                  <a:gd name="T55" fmla="*/ 0 h 323"/>
                  <a:gd name="T56" fmla="*/ 201 w 332"/>
                  <a:gd name="T57" fmla="*/ 4 h 323"/>
                  <a:gd name="T58" fmla="*/ 233 w 332"/>
                  <a:gd name="T59" fmla="*/ 13 h 323"/>
                  <a:gd name="T60" fmla="*/ 261 w 332"/>
                  <a:gd name="T61" fmla="*/ 27 h 323"/>
                  <a:gd name="T62" fmla="*/ 286 w 332"/>
                  <a:gd name="T63" fmla="*/ 48 h 323"/>
                  <a:gd name="T64" fmla="*/ 305 w 332"/>
                  <a:gd name="T65" fmla="*/ 71 h 323"/>
                  <a:gd name="T66" fmla="*/ 320 w 332"/>
                  <a:gd name="T67" fmla="*/ 99 h 323"/>
                  <a:gd name="T68" fmla="*/ 329 w 332"/>
                  <a:gd name="T69" fmla="*/ 128 h 323"/>
                  <a:gd name="T70" fmla="*/ 332 w 332"/>
                  <a:gd name="T71" fmla="*/ 160 h 323"/>
                  <a:gd name="T72" fmla="*/ 332 w 332"/>
                  <a:gd name="T73" fmla="*/ 162 h 323"/>
                  <a:gd name="T74" fmla="*/ 329 w 332"/>
                  <a:gd name="T75" fmla="*/ 194 h 323"/>
                  <a:gd name="T76" fmla="*/ 320 w 332"/>
                  <a:gd name="T77" fmla="*/ 224 h 323"/>
                  <a:gd name="T78" fmla="*/ 305 w 332"/>
                  <a:gd name="T79" fmla="*/ 251 h 323"/>
                  <a:gd name="T80" fmla="*/ 286 w 332"/>
                  <a:gd name="T81" fmla="*/ 276 h 323"/>
                  <a:gd name="T82" fmla="*/ 261 w 332"/>
                  <a:gd name="T83" fmla="*/ 295 h 323"/>
                  <a:gd name="T84" fmla="*/ 232 w 332"/>
                  <a:gd name="T85" fmla="*/ 310 h 323"/>
                  <a:gd name="T86" fmla="*/ 201 w 332"/>
                  <a:gd name="T87" fmla="*/ 319 h 323"/>
                  <a:gd name="T88" fmla="*/ 167 w 332"/>
                  <a:gd name="T89" fmla="*/ 323 h 323"/>
                  <a:gd name="T90" fmla="*/ 131 w 332"/>
                  <a:gd name="T91" fmla="*/ 319 h 323"/>
                  <a:gd name="T92" fmla="*/ 100 w 332"/>
                  <a:gd name="T93" fmla="*/ 310 h 323"/>
                  <a:gd name="T94" fmla="*/ 72 w 332"/>
                  <a:gd name="T95" fmla="*/ 296 h 323"/>
                  <a:gd name="T96" fmla="*/ 48 w 332"/>
                  <a:gd name="T97" fmla="*/ 276 h 323"/>
                  <a:gd name="T98" fmla="*/ 27 w 332"/>
                  <a:gd name="T99" fmla="*/ 253 h 323"/>
                  <a:gd name="T100" fmla="*/ 13 w 332"/>
                  <a:gd name="T101" fmla="*/ 226 h 323"/>
                  <a:gd name="T102" fmla="*/ 4 w 332"/>
                  <a:gd name="T103" fmla="*/ 195 h 323"/>
                  <a:gd name="T104" fmla="*/ 0 w 332"/>
                  <a:gd name="T105" fmla="*/ 162 h 323"/>
                  <a:gd name="T106" fmla="*/ 0 w 332"/>
                  <a:gd name="T107" fmla="*/ 162 h 323"/>
                  <a:gd name="T108" fmla="*/ 4 w 332"/>
                  <a:gd name="T109" fmla="*/ 130 h 323"/>
                  <a:gd name="T110" fmla="*/ 13 w 332"/>
                  <a:gd name="T111" fmla="*/ 99 h 323"/>
                  <a:gd name="T112" fmla="*/ 28 w 332"/>
                  <a:gd name="T113" fmla="*/ 72 h 323"/>
                  <a:gd name="T114" fmla="*/ 48 w 332"/>
                  <a:gd name="T115" fmla="*/ 48 h 323"/>
                  <a:gd name="T116" fmla="*/ 72 w 332"/>
                  <a:gd name="T117" fmla="*/ 29 h 323"/>
                  <a:gd name="T118" fmla="*/ 100 w 332"/>
                  <a:gd name="T119" fmla="*/ 13 h 323"/>
                  <a:gd name="T120" fmla="*/ 132 w 332"/>
                  <a:gd name="T121" fmla="*/ 4 h 323"/>
                  <a:gd name="T122" fmla="*/ 167 w 332"/>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23">
                    <a:moveTo>
                      <a:pt x="167" y="64"/>
                    </a:moveTo>
                    <a:lnTo>
                      <a:pt x="140" y="67"/>
                    </a:lnTo>
                    <a:lnTo>
                      <a:pt x="117" y="77"/>
                    </a:lnTo>
                    <a:lnTo>
                      <a:pt x="99" y="93"/>
                    </a:lnTo>
                    <a:lnTo>
                      <a:pt x="85" y="112"/>
                    </a:lnTo>
                    <a:lnTo>
                      <a:pt x="76" y="135"/>
                    </a:lnTo>
                    <a:lnTo>
                      <a:pt x="72" y="160"/>
                    </a:lnTo>
                    <a:lnTo>
                      <a:pt x="72" y="162"/>
                    </a:lnTo>
                    <a:lnTo>
                      <a:pt x="76" y="187"/>
                    </a:lnTo>
                    <a:lnTo>
                      <a:pt x="85" y="210"/>
                    </a:lnTo>
                    <a:lnTo>
                      <a:pt x="99" y="231"/>
                    </a:lnTo>
                    <a:lnTo>
                      <a:pt x="118" y="246"/>
                    </a:lnTo>
                    <a:lnTo>
                      <a:pt x="141" y="256"/>
                    </a:lnTo>
                    <a:lnTo>
                      <a:pt x="167" y="260"/>
                    </a:lnTo>
                    <a:lnTo>
                      <a:pt x="193" y="256"/>
                    </a:lnTo>
                    <a:lnTo>
                      <a:pt x="215" y="246"/>
                    </a:lnTo>
                    <a:lnTo>
                      <a:pt x="234" y="231"/>
                    </a:lnTo>
                    <a:lnTo>
                      <a:pt x="248" y="212"/>
                    </a:lnTo>
                    <a:lnTo>
                      <a:pt x="257" y="189"/>
                    </a:lnTo>
                    <a:lnTo>
                      <a:pt x="260" y="162"/>
                    </a:lnTo>
                    <a:lnTo>
                      <a:pt x="260" y="162"/>
                    </a:lnTo>
                    <a:lnTo>
                      <a:pt x="257" y="136"/>
                    </a:lnTo>
                    <a:lnTo>
                      <a:pt x="248" y="113"/>
                    </a:lnTo>
                    <a:lnTo>
                      <a:pt x="234" y="93"/>
                    </a:lnTo>
                    <a:lnTo>
                      <a:pt x="215" y="77"/>
                    </a:lnTo>
                    <a:lnTo>
                      <a:pt x="192" y="67"/>
                    </a:lnTo>
                    <a:lnTo>
                      <a:pt x="167" y="64"/>
                    </a:lnTo>
                    <a:close/>
                    <a:moveTo>
                      <a:pt x="167" y="0"/>
                    </a:moveTo>
                    <a:lnTo>
                      <a:pt x="201" y="4"/>
                    </a:lnTo>
                    <a:lnTo>
                      <a:pt x="233" y="13"/>
                    </a:lnTo>
                    <a:lnTo>
                      <a:pt x="261" y="27"/>
                    </a:lnTo>
                    <a:lnTo>
                      <a:pt x="286" y="48"/>
                    </a:lnTo>
                    <a:lnTo>
                      <a:pt x="305" y="71"/>
                    </a:lnTo>
                    <a:lnTo>
                      <a:pt x="320" y="99"/>
                    </a:lnTo>
                    <a:lnTo>
                      <a:pt x="329" y="128"/>
                    </a:lnTo>
                    <a:lnTo>
                      <a:pt x="332" y="160"/>
                    </a:lnTo>
                    <a:lnTo>
                      <a:pt x="332" y="162"/>
                    </a:lnTo>
                    <a:lnTo>
                      <a:pt x="329" y="194"/>
                    </a:lnTo>
                    <a:lnTo>
                      <a:pt x="320" y="224"/>
                    </a:lnTo>
                    <a:lnTo>
                      <a:pt x="305" y="251"/>
                    </a:lnTo>
                    <a:lnTo>
                      <a:pt x="286" y="276"/>
                    </a:lnTo>
                    <a:lnTo>
                      <a:pt x="261" y="295"/>
                    </a:lnTo>
                    <a:lnTo>
                      <a:pt x="232" y="310"/>
                    </a:lnTo>
                    <a:lnTo>
                      <a:pt x="201" y="319"/>
                    </a:lnTo>
                    <a:lnTo>
                      <a:pt x="167" y="323"/>
                    </a:lnTo>
                    <a:lnTo>
                      <a:pt x="131" y="319"/>
                    </a:lnTo>
                    <a:lnTo>
                      <a:pt x="100" y="310"/>
                    </a:lnTo>
                    <a:lnTo>
                      <a:pt x="72" y="296"/>
                    </a:lnTo>
                    <a:lnTo>
                      <a:pt x="48" y="276"/>
                    </a:lnTo>
                    <a:lnTo>
                      <a:pt x="27" y="253"/>
                    </a:lnTo>
                    <a:lnTo>
                      <a:pt x="13" y="226"/>
                    </a:lnTo>
                    <a:lnTo>
                      <a:pt x="4" y="195"/>
                    </a:lnTo>
                    <a:lnTo>
                      <a:pt x="0" y="162"/>
                    </a:lnTo>
                    <a:lnTo>
                      <a:pt x="0" y="162"/>
                    </a:lnTo>
                    <a:lnTo>
                      <a:pt x="4" y="130"/>
                    </a:lnTo>
                    <a:lnTo>
                      <a:pt x="13" y="99"/>
                    </a:lnTo>
                    <a:lnTo>
                      <a:pt x="28" y="72"/>
                    </a:lnTo>
                    <a:lnTo>
                      <a:pt x="48" y="48"/>
                    </a:lnTo>
                    <a:lnTo>
                      <a:pt x="72" y="29"/>
                    </a:lnTo>
                    <a:lnTo>
                      <a:pt x="100" y="13"/>
                    </a:lnTo>
                    <a:lnTo>
                      <a:pt x="132" y="4"/>
                    </a:lnTo>
                    <a:lnTo>
                      <a:pt x="16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4" name="Freeform 23"/>
              <p:cNvSpPr>
                <a:spLocks/>
              </p:cNvSpPr>
              <p:nvPr/>
            </p:nvSpPr>
            <p:spPr bwMode="auto">
              <a:xfrm>
                <a:off x="6853238" y="2216150"/>
                <a:ext cx="495300" cy="501650"/>
              </a:xfrm>
              <a:custGeom>
                <a:avLst/>
                <a:gdLst>
                  <a:gd name="T0" fmla="*/ 0 w 312"/>
                  <a:gd name="T1" fmla="*/ 0 h 316"/>
                  <a:gd name="T2" fmla="*/ 75 w 312"/>
                  <a:gd name="T3" fmla="*/ 0 h 316"/>
                  <a:gd name="T4" fmla="*/ 157 w 312"/>
                  <a:gd name="T5" fmla="*/ 221 h 316"/>
                  <a:gd name="T6" fmla="*/ 238 w 312"/>
                  <a:gd name="T7" fmla="*/ 0 h 316"/>
                  <a:gd name="T8" fmla="*/ 312 w 312"/>
                  <a:gd name="T9" fmla="*/ 0 h 316"/>
                  <a:gd name="T10" fmla="*/ 187 w 312"/>
                  <a:gd name="T11" fmla="*/ 316 h 316"/>
                  <a:gd name="T12" fmla="*/ 125 w 312"/>
                  <a:gd name="T13" fmla="*/ 316 h 316"/>
                  <a:gd name="T14" fmla="*/ 0 w 312"/>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316">
                    <a:moveTo>
                      <a:pt x="0" y="0"/>
                    </a:moveTo>
                    <a:lnTo>
                      <a:pt x="75" y="0"/>
                    </a:lnTo>
                    <a:lnTo>
                      <a:pt x="157" y="221"/>
                    </a:lnTo>
                    <a:lnTo>
                      <a:pt x="238" y="0"/>
                    </a:lnTo>
                    <a:lnTo>
                      <a:pt x="312" y="0"/>
                    </a:lnTo>
                    <a:lnTo>
                      <a:pt x="187" y="316"/>
                    </a:lnTo>
                    <a:lnTo>
                      <a:pt x="125" y="3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5" name="Freeform 24"/>
              <p:cNvSpPr>
                <a:spLocks noEditPoints="1"/>
              </p:cNvSpPr>
              <p:nvPr/>
            </p:nvSpPr>
            <p:spPr bwMode="auto">
              <a:xfrm>
                <a:off x="7248525" y="2214563"/>
                <a:ext cx="525463" cy="498475"/>
              </a:xfrm>
              <a:custGeom>
                <a:avLst/>
                <a:gdLst>
                  <a:gd name="T0" fmla="*/ 164 w 331"/>
                  <a:gd name="T1" fmla="*/ 82 h 314"/>
                  <a:gd name="T2" fmla="*/ 123 w 331"/>
                  <a:gd name="T3" fmla="*/ 183 h 314"/>
                  <a:gd name="T4" fmla="*/ 206 w 331"/>
                  <a:gd name="T5" fmla="*/ 183 h 314"/>
                  <a:gd name="T6" fmla="*/ 164 w 331"/>
                  <a:gd name="T7" fmla="*/ 82 h 314"/>
                  <a:gd name="T8" fmla="*/ 133 w 331"/>
                  <a:gd name="T9" fmla="*/ 0 h 314"/>
                  <a:gd name="T10" fmla="*/ 197 w 331"/>
                  <a:gd name="T11" fmla="*/ 0 h 314"/>
                  <a:gd name="T12" fmla="*/ 331 w 331"/>
                  <a:gd name="T13" fmla="*/ 314 h 314"/>
                  <a:gd name="T14" fmla="*/ 259 w 331"/>
                  <a:gd name="T15" fmla="*/ 314 h 314"/>
                  <a:gd name="T16" fmla="*/ 231 w 331"/>
                  <a:gd name="T17" fmla="*/ 244 h 314"/>
                  <a:gd name="T18" fmla="*/ 99 w 331"/>
                  <a:gd name="T19" fmla="*/ 244 h 314"/>
                  <a:gd name="T20" fmla="*/ 71 w 331"/>
                  <a:gd name="T21" fmla="*/ 314 h 314"/>
                  <a:gd name="T22" fmla="*/ 0 w 331"/>
                  <a:gd name="T23" fmla="*/ 314 h 314"/>
                  <a:gd name="T24" fmla="*/ 133 w 33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14">
                    <a:moveTo>
                      <a:pt x="164" y="82"/>
                    </a:moveTo>
                    <a:lnTo>
                      <a:pt x="123" y="183"/>
                    </a:lnTo>
                    <a:lnTo>
                      <a:pt x="206" y="183"/>
                    </a:lnTo>
                    <a:lnTo>
                      <a:pt x="164" y="82"/>
                    </a:lnTo>
                    <a:close/>
                    <a:moveTo>
                      <a:pt x="133" y="0"/>
                    </a:moveTo>
                    <a:lnTo>
                      <a:pt x="197" y="0"/>
                    </a:lnTo>
                    <a:lnTo>
                      <a:pt x="331" y="314"/>
                    </a:lnTo>
                    <a:lnTo>
                      <a:pt x="259" y="314"/>
                    </a:lnTo>
                    <a:lnTo>
                      <a:pt x="231" y="244"/>
                    </a:lnTo>
                    <a:lnTo>
                      <a:pt x="99" y="244"/>
                    </a:lnTo>
                    <a:lnTo>
                      <a:pt x="71" y="314"/>
                    </a:lnTo>
                    <a:lnTo>
                      <a:pt x="0" y="314"/>
                    </a:lnTo>
                    <a:lnTo>
                      <a:pt x="1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6" name="Freeform 25"/>
              <p:cNvSpPr>
                <a:spLocks/>
              </p:cNvSpPr>
              <p:nvPr/>
            </p:nvSpPr>
            <p:spPr bwMode="auto">
              <a:xfrm>
                <a:off x="7688263" y="2216150"/>
                <a:ext cx="407988" cy="496888"/>
              </a:xfrm>
              <a:custGeom>
                <a:avLst/>
                <a:gdLst>
                  <a:gd name="T0" fmla="*/ 0 w 257"/>
                  <a:gd name="T1" fmla="*/ 0 h 313"/>
                  <a:gd name="T2" fmla="*/ 257 w 257"/>
                  <a:gd name="T3" fmla="*/ 0 h 313"/>
                  <a:gd name="T4" fmla="*/ 257 w 257"/>
                  <a:gd name="T5" fmla="*/ 65 h 313"/>
                  <a:gd name="T6" fmla="*/ 162 w 257"/>
                  <a:gd name="T7" fmla="*/ 65 h 313"/>
                  <a:gd name="T8" fmla="*/ 162 w 257"/>
                  <a:gd name="T9" fmla="*/ 313 h 313"/>
                  <a:gd name="T10" fmla="*/ 95 w 257"/>
                  <a:gd name="T11" fmla="*/ 313 h 313"/>
                  <a:gd name="T12" fmla="*/ 95 w 257"/>
                  <a:gd name="T13" fmla="*/ 65 h 313"/>
                  <a:gd name="T14" fmla="*/ 0 w 257"/>
                  <a:gd name="T15" fmla="*/ 65 h 313"/>
                  <a:gd name="T16" fmla="*/ 0 w 257"/>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313">
                    <a:moveTo>
                      <a:pt x="0" y="0"/>
                    </a:moveTo>
                    <a:lnTo>
                      <a:pt x="257" y="0"/>
                    </a:lnTo>
                    <a:lnTo>
                      <a:pt x="257" y="65"/>
                    </a:lnTo>
                    <a:lnTo>
                      <a:pt x="162" y="65"/>
                    </a:lnTo>
                    <a:lnTo>
                      <a:pt x="162" y="313"/>
                    </a:lnTo>
                    <a:lnTo>
                      <a:pt x="95" y="313"/>
                    </a:lnTo>
                    <a:lnTo>
                      <a:pt x="95" y="65"/>
                    </a:lnTo>
                    <a:lnTo>
                      <a:pt x="0" y="6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7" name="Rectangle 26"/>
              <p:cNvSpPr>
                <a:spLocks noChangeArrowheads="1"/>
              </p:cNvSpPr>
              <p:nvPr/>
            </p:nvSpPr>
            <p:spPr bwMode="auto">
              <a:xfrm>
                <a:off x="8147050" y="2216150"/>
                <a:ext cx="109538" cy="496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8" name="Freeform 27"/>
              <p:cNvSpPr>
                <a:spLocks noEditPoints="1"/>
              </p:cNvSpPr>
              <p:nvPr/>
            </p:nvSpPr>
            <p:spPr bwMode="auto">
              <a:xfrm>
                <a:off x="8320088" y="2208213"/>
                <a:ext cx="525463" cy="512763"/>
              </a:xfrm>
              <a:custGeom>
                <a:avLst/>
                <a:gdLst>
                  <a:gd name="T0" fmla="*/ 165 w 331"/>
                  <a:gd name="T1" fmla="*/ 64 h 323"/>
                  <a:gd name="T2" fmla="*/ 139 w 331"/>
                  <a:gd name="T3" fmla="*/ 67 h 323"/>
                  <a:gd name="T4" fmla="*/ 116 w 331"/>
                  <a:gd name="T5" fmla="*/ 77 h 323"/>
                  <a:gd name="T6" fmla="*/ 98 w 331"/>
                  <a:gd name="T7" fmla="*/ 93 h 323"/>
                  <a:gd name="T8" fmla="*/ 84 w 331"/>
                  <a:gd name="T9" fmla="*/ 112 h 323"/>
                  <a:gd name="T10" fmla="*/ 75 w 331"/>
                  <a:gd name="T11" fmla="*/ 135 h 323"/>
                  <a:gd name="T12" fmla="*/ 72 w 331"/>
                  <a:gd name="T13" fmla="*/ 160 h 323"/>
                  <a:gd name="T14" fmla="*/ 72 w 331"/>
                  <a:gd name="T15" fmla="*/ 162 h 323"/>
                  <a:gd name="T16" fmla="*/ 75 w 331"/>
                  <a:gd name="T17" fmla="*/ 187 h 323"/>
                  <a:gd name="T18" fmla="*/ 84 w 331"/>
                  <a:gd name="T19" fmla="*/ 210 h 323"/>
                  <a:gd name="T20" fmla="*/ 98 w 331"/>
                  <a:gd name="T21" fmla="*/ 231 h 323"/>
                  <a:gd name="T22" fmla="*/ 118 w 331"/>
                  <a:gd name="T23" fmla="*/ 246 h 323"/>
                  <a:gd name="T24" fmla="*/ 141 w 331"/>
                  <a:gd name="T25" fmla="*/ 256 h 323"/>
                  <a:gd name="T26" fmla="*/ 166 w 331"/>
                  <a:gd name="T27" fmla="*/ 260 h 323"/>
                  <a:gd name="T28" fmla="*/ 192 w 331"/>
                  <a:gd name="T29" fmla="*/ 256 h 323"/>
                  <a:gd name="T30" fmla="*/ 215 w 331"/>
                  <a:gd name="T31" fmla="*/ 246 h 323"/>
                  <a:gd name="T32" fmla="*/ 234 w 331"/>
                  <a:gd name="T33" fmla="*/ 231 h 323"/>
                  <a:gd name="T34" fmla="*/ 248 w 331"/>
                  <a:gd name="T35" fmla="*/ 212 h 323"/>
                  <a:gd name="T36" fmla="*/ 257 w 331"/>
                  <a:gd name="T37" fmla="*/ 189 h 323"/>
                  <a:gd name="T38" fmla="*/ 260 w 331"/>
                  <a:gd name="T39" fmla="*/ 162 h 323"/>
                  <a:gd name="T40" fmla="*/ 260 w 331"/>
                  <a:gd name="T41" fmla="*/ 162 h 323"/>
                  <a:gd name="T42" fmla="*/ 257 w 331"/>
                  <a:gd name="T43" fmla="*/ 136 h 323"/>
                  <a:gd name="T44" fmla="*/ 248 w 331"/>
                  <a:gd name="T45" fmla="*/ 113 h 323"/>
                  <a:gd name="T46" fmla="*/ 233 w 331"/>
                  <a:gd name="T47" fmla="*/ 93 h 323"/>
                  <a:gd name="T48" fmla="*/ 215 w 331"/>
                  <a:gd name="T49" fmla="*/ 77 h 323"/>
                  <a:gd name="T50" fmla="*/ 192 w 331"/>
                  <a:gd name="T51" fmla="*/ 67 h 323"/>
                  <a:gd name="T52" fmla="*/ 165 w 331"/>
                  <a:gd name="T53" fmla="*/ 64 h 323"/>
                  <a:gd name="T54" fmla="*/ 166 w 331"/>
                  <a:gd name="T55" fmla="*/ 0 h 323"/>
                  <a:gd name="T56" fmla="*/ 201 w 331"/>
                  <a:gd name="T57" fmla="*/ 4 h 323"/>
                  <a:gd name="T58" fmla="*/ 233 w 331"/>
                  <a:gd name="T59" fmla="*/ 13 h 323"/>
                  <a:gd name="T60" fmla="*/ 261 w 331"/>
                  <a:gd name="T61" fmla="*/ 27 h 323"/>
                  <a:gd name="T62" fmla="*/ 285 w 331"/>
                  <a:gd name="T63" fmla="*/ 48 h 323"/>
                  <a:gd name="T64" fmla="*/ 305 w 331"/>
                  <a:gd name="T65" fmla="*/ 71 h 323"/>
                  <a:gd name="T66" fmla="*/ 320 w 331"/>
                  <a:gd name="T67" fmla="*/ 99 h 323"/>
                  <a:gd name="T68" fmla="*/ 329 w 331"/>
                  <a:gd name="T69" fmla="*/ 128 h 323"/>
                  <a:gd name="T70" fmla="*/ 331 w 331"/>
                  <a:gd name="T71" fmla="*/ 160 h 323"/>
                  <a:gd name="T72" fmla="*/ 331 w 331"/>
                  <a:gd name="T73" fmla="*/ 162 h 323"/>
                  <a:gd name="T74" fmla="*/ 329 w 331"/>
                  <a:gd name="T75" fmla="*/ 194 h 323"/>
                  <a:gd name="T76" fmla="*/ 319 w 331"/>
                  <a:gd name="T77" fmla="*/ 224 h 323"/>
                  <a:gd name="T78" fmla="*/ 305 w 331"/>
                  <a:gd name="T79" fmla="*/ 251 h 323"/>
                  <a:gd name="T80" fmla="*/ 284 w 331"/>
                  <a:gd name="T81" fmla="*/ 276 h 323"/>
                  <a:gd name="T82" fmla="*/ 260 w 331"/>
                  <a:gd name="T83" fmla="*/ 295 h 323"/>
                  <a:gd name="T84" fmla="*/ 232 w 331"/>
                  <a:gd name="T85" fmla="*/ 310 h 323"/>
                  <a:gd name="T86" fmla="*/ 201 w 331"/>
                  <a:gd name="T87" fmla="*/ 319 h 323"/>
                  <a:gd name="T88" fmla="*/ 165 w 331"/>
                  <a:gd name="T89" fmla="*/ 323 h 323"/>
                  <a:gd name="T90" fmla="*/ 130 w 331"/>
                  <a:gd name="T91" fmla="*/ 319 h 323"/>
                  <a:gd name="T92" fmla="*/ 98 w 331"/>
                  <a:gd name="T93" fmla="*/ 310 h 323"/>
                  <a:gd name="T94" fmla="*/ 70 w 331"/>
                  <a:gd name="T95" fmla="*/ 296 h 323"/>
                  <a:gd name="T96" fmla="*/ 47 w 331"/>
                  <a:gd name="T97" fmla="*/ 276 h 323"/>
                  <a:gd name="T98" fmla="*/ 27 w 331"/>
                  <a:gd name="T99" fmla="*/ 253 h 323"/>
                  <a:gd name="T100" fmla="*/ 13 w 331"/>
                  <a:gd name="T101" fmla="*/ 226 h 323"/>
                  <a:gd name="T102" fmla="*/ 4 w 331"/>
                  <a:gd name="T103" fmla="*/ 195 h 323"/>
                  <a:gd name="T104" fmla="*/ 0 w 331"/>
                  <a:gd name="T105" fmla="*/ 162 h 323"/>
                  <a:gd name="T106" fmla="*/ 0 w 331"/>
                  <a:gd name="T107" fmla="*/ 162 h 323"/>
                  <a:gd name="T108" fmla="*/ 4 w 331"/>
                  <a:gd name="T109" fmla="*/ 130 h 323"/>
                  <a:gd name="T110" fmla="*/ 13 w 331"/>
                  <a:gd name="T111" fmla="*/ 99 h 323"/>
                  <a:gd name="T112" fmla="*/ 28 w 331"/>
                  <a:gd name="T113" fmla="*/ 72 h 323"/>
                  <a:gd name="T114" fmla="*/ 47 w 331"/>
                  <a:gd name="T115" fmla="*/ 48 h 323"/>
                  <a:gd name="T116" fmla="*/ 72 w 331"/>
                  <a:gd name="T117" fmla="*/ 29 h 323"/>
                  <a:gd name="T118" fmla="*/ 100 w 331"/>
                  <a:gd name="T119" fmla="*/ 13 h 323"/>
                  <a:gd name="T120" fmla="*/ 132 w 331"/>
                  <a:gd name="T121" fmla="*/ 4 h 323"/>
                  <a:gd name="T122" fmla="*/ 166 w 331"/>
                  <a:gd name="T1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23">
                    <a:moveTo>
                      <a:pt x="165" y="64"/>
                    </a:moveTo>
                    <a:lnTo>
                      <a:pt x="139" y="67"/>
                    </a:lnTo>
                    <a:lnTo>
                      <a:pt x="116" y="77"/>
                    </a:lnTo>
                    <a:lnTo>
                      <a:pt x="98" y="93"/>
                    </a:lnTo>
                    <a:lnTo>
                      <a:pt x="84" y="112"/>
                    </a:lnTo>
                    <a:lnTo>
                      <a:pt x="75" y="135"/>
                    </a:lnTo>
                    <a:lnTo>
                      <a:pt x="72" y="160"/>
                    </a:lnTo>
                    <a:lnTo>
                      <a:pt x="72" y="162"/>
                    </a:lnTo>
                    <a:lnTo>
                      <a:pt x="75" y="187"/>
                    </a:lnTo>
                    <a:lnTo>
                      <a:pt x="84" y="210"/>
                    </a:lnTo>
                    <a:lnTo>
                      <a:pt x="98" y="231"/>
                    </a:lnTo>
                    <a:lnTo>
                      <a:pt x="118" y="246"/>
                    </a:lnTo>
                    <a:lnTo>
                      <a:pt x="141" y="256"/>
                    </a:lnTo>
                    <a:lnTo>
                      <a:pt x="166" y="260"/>
                    </a:lnTo>
                    <a:lnTo>
                      <a:pt x="192" y="256"/>
                    </a:lnTo>
                    <a:lnTo>
                      <a:pt x="215" y="246"/>
                    </a:lnTo>
                    <a:lnTo>
                      <a:pt x="234" y="231"/>
                    </a:lnTo>
                    <a:lnTo>
                      <a:pt x="248" y="212"/>
                    </a:lnTo>
                    <a:lnTo>
                      <a:pt x="257" y="189"/>
                    </a:lnTo>
                    <a:lnTo>
                      <a:pt x="260" y="162"/>
                    </a:lnTo>
                    <a:lnTo>
                      <a:pt x="260" y="162"/>
                    </a:lnTo>
                    <a:lnTo>
                      <a:pt x="257" y="136"/>
                    </a:lnTo>
                    <a:lnTo>
                      <a:pt x="248" y="113"/>
                    </a:lnTo>
                    <a:lnTo>
                      <a:pt x="233" y="93"/>
                    </a:lnTo>
                    <a:lnTo>
                      <a:pt x="215" y="77"/>
                    </a:lnTo>
                    <a:lnTo>
                      <a:pt x="192" y="67"/>
                    </a:lnTo>
                    <a:lnTo>
                      <a:pt x="165" y="64"/>
                    </a:lnTo>
                    <a:close/>
                    <a:moveTo>
                      <a:pt x="166" y="0"/>
                    </a:moveTo>
                    <a:lnTo>
                      <a:pt x="201" y="4"/>
                    </a:lnTo>
                    <a:lnTo>
                      <a:pt x="233" y="13"/>
                    </a:lnTo>
                    <a:lnTo>
                      <a:pt x="261" y="27"/>
                    </a:lnTo>
                    <a:lnTo>
                      <a:pt x="285" y="48"/>
                    </a:lnTo>
                    <a:lnTo>
                      <a:pt x="305" y="71"/>
                    </a:lnTo>
                    <a:lnTo>
                      <a:pt x="320" y="99"/>
                    </a:lnTo>
                    <a:lnTo>
                      <a:pt x="329" y="128"/>
                    </a:lnTo>
                    <a:lnTo>
                      <a:pt x="331" y="160"/>
                    </a:lnTo>
                    <a:lnTo>
                      <a:pt x="331" y="162"/>
                    </a:lnTo>
                    <a:lnTo>
                      <a:pt x="329" y="194"/>
                    </a:lnTo>
                    <a:lnTo>
                      <a:pt x="319" y="224"/>
                    </a:lnTo>
                    <a:lnTo>
                      <a:pt x="305" y="251"/>
                    </a:lnTo>
                    <a:lnTo>
                      <a:pt x="284" y="276"/>
                    </a:lnTo>
                    <a:lnTo>
                      <a:pt x="260" y="295"/>
                    </a:lnTo>
                    <a:lnTo>
                      <a:pt x="232" y="310"/>
                    </a:lnTo>
                    <a:lnTo>
                      <a:pt x="201" y="319"/>
                    </a:lnTo>
                    <a:lnTo>
                      <a:pt x="165" y="323"/>
                    </a:lnTo>
                    <a:lnTo>
                      <a:pt x="130" y="319"/>
                    </a:lnTo>
                    <a:lnTo>
                      <a:pt x="98" y="310"/>
                    </a:lnTo>
                    <a:lnTo>
                      <a:pt x="70" y="296"/>
                    </a:lnTo>
                    <a:lnTo>
                      <a:pt x="47" y="276"/>
                    </a:lnTo>
                    <a:lnTo>
                      <a:pt x="27" y="253"/>
                    </a:lnTo>
                    <a:lnTo>
                      <a:pt x="13" y="226"/>
                    </a:lnTo>
                    <a:lnTo>
                      <a:pt x="4" y="195"/>
                    </a:lnTo>
                    <a:lnTo>
                      <a:pt x="0" y="162"/>
                    </a:lnTo>
                    <a:lnTo>
                      <a:pt x="0" y="162"/>
                    </a:lnTo>
                    <a:lnTo>
                      <a:pt x="4" y="130"/>
                    </a:lnTo>
                    <a:lnTo>
                      <a:pt x="13" y="99"/>
                    </a:lnTo>
                    <a:lnTo>
                      <a:pt x="28" y="72"/>
                    </a:lnTo>
                    <a:lnTo>
                      <a:pt x="47" y="48"/>
                    </a:lnTo>
                    <a:lnTo>
                      <a:pt x="72" y="29"/>
                    </a:lnTo>
                    <a:lnTo>
                      <a:pt x="100" y="13"/>
                    </a:lnTo>
                    <a:lnTo>
                      <a:pt x="132"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29" name="Freeform 28"/>
              <p:cNvSpPr>
                <a:spLocks/>
              </p:cNvSpPr>
              <p:nvPr/>
            </p:nvSpPr>
            <p:spPr bwMode="auto">
              <a:xfrm>
                <a:off x="8893175" y="2216150"/>
                <a:ext cx="438150" cy="496888"/>
              </a:xfrm>
              <a:custGeom>
                <a:avLst/>
                <a:gdLst>
                  <a:gd name="T0" fmla="*/ 0 w 276"/>
                  <a:gd name="T1" fmla="*/ 0 h 313"/>
                  <a:gd name="T2" fmla="*/ 63 w 276"/>
                  <a:gd name="T3" fmla="*/ 0 h 313"/>
                  <a:gd name="T4" fmla="*/ 210 w 276"/>
                  <a:gd name="T5" fmla="*/ 193 h 313"/>
                  <a:gd name="T6" fmla="*/ 210 w 276"/>
                  <a:gd name="T7" fmla="*/ 0 h 313"/>
                  <a:gd name="T8" fmla="*/ 276 w 276"/>
                  <a:gd name="T9" fmla="*/ 0 h 313"/>
                  <a:gd name="T10" fmla="*/ 276 w 276"/>
                  <a:gd name="T11" fmla="*/ 313 h 313"/>
                  <a:gd name="T12" fmla="*/ 219 w 276"/>
                  <a:gd name="T13" fmla="*/ 313 h 313"/>
                  <a:gd name="T14" fmla="*/ 68 w 276"/>
                  <a:gd name="T15" fmla="*/ 114 h 313"/>
                  <a:gd name="T16" fmla="*/ 68 w 276"/>
                  <a:gd name="T17" fmla="*/ 313 h 313"/>
                  <a:gd name="T18" fmla="*/ 0 w 276"/>
                  <a:gd name="T19" fmla="*/ 313 h 313"/>
                  <a:gd name="T20" fmla="*/ 0 w 276"/>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13">
                    <a:moveTo>
                      <a:pt x="0" y="0"/>
                    </a:moveTo>
                    <a:lnTo>
                      <a:pt x="63" y="0"/>
                    </a:lnTo>
                    <a:lnTo>
                      <a:pt x="210" y="193"/>
                    </a:lnTo>
                    <a:lnTo>
                      <a:pt x="210" y="0"/>
                    </a:lnTo>
                    <a:lnTo>
                      <a:pt x="276" y="0"/>
                    </a:lnTo>
                    <a:lnTo>
                      <a:pt x="276" y="313"/>
                    </a:lnTo>
                    <a:lnTo>
                      <a:pt x="219" y="313"/>
                    </a:lnTo>
                    <a:lnTo>
                      <a:pt x="68" y="114"/>
                    </a:lnTo>
                    <a:lnTo>
                      <a:pt x="6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0" name="Freeform 29"/>
              <p:cNvSpPr>
                <a:spLocks/>
              </p:cNvSpPr>
              <p:nvPr/>
            </p:nvSpPr>
            <p:spPr bwMode="auto">
              <a:xfrm>
                <a:off x="5164138" y="2824163"/>
                <a:ext cx="355600" cy="496888"/>
              </a:xfrm>
              <a:custGeom>
                <a:avLst/>
                <a:gdLst>
                  <a:gd name="T0" fmla="*/ 0 w 224"/>
                  <a:gd name="T1" fmla="*/ 0 h 313"/>
                  <a:gd name="T2" fmla="*/ 224 w 224"/>
                  <a:gd name="T3" fmla="*/ 0 h 313"/>
                  <a:gd name="T4" fmla="*/ 224 w 224"/>
                  <a:gd name="T5" fmla="*/ 34 h 313"/>
                  <a:gd name="T6" fmla="*/ 36 w 224"/>
                  <a:gd name="T7" fmla="*/ 34 h 313"/>
                  <a:gd name="T8" fmla="*/ 36 w 224"/>
                  <a:gd name="T9" fmla="*/ 145 h 313"/>
                  <a:gd name="T10" fmla="*/ 205 w 224"/>
                  <a:gd name="T11" fmla="*/ 145 h 313"/>
                  <a:gd name="T12" fmla="*/ 205 w 224"/>
                  <a:gd name="T13" fmla="*/ 177 h 313"/>
                  <a:gd name="T14" fmla="*/ 36 w 224"/>
                  <a:gd name="T15" fmla="*/ 177 h 313"/>
                  <a:gd name="T16" fmla="*/ 36 w 224"/>
                  <a:gd name="T17" fmla="*/ 313 h 313"/>
                  <a:gd name="T18" fmla="*/ 0 w 224"/>
                  <a:gd name="T19" fmla="*/ 313 h 313"/>
                  <a:gd name="T20" fmla="*/ 0 w 224"/>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13">
                    <a:moveTo>
                      <a:pt x="0" y="0"/>
                    </a:moveTo>
                    <a:lnTo>
                      <a:pt x="224" y="0"/>
                    </a:lnTo>
                    <a:lnTo>
                      <a:pt x="224" y="34"/>
                    </a:lnTo>
                    <a:lnTo>
                      <a:pt x="36" y="34"/>
                    </a:lnTo>
                    <a:lnTo>
                      <a:pt x="36" y="145"/>
                    </a:lnTo>
                    <a:lnTo>
                      <a:pt x="205" y="145"/>
                    </a:lnTo>
                    <a:lnTo>
                      <a:pt x="205" y="177"/>
                    </a:lnTo>
                    <a:lnTo>
                      <a:pt x="36" y="177"/>
                    </a:lnTo>
                    <a:lnTo>
                      <a:pt x="36"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1" name="Freeform 30"/>
              <p:cNvSpPr>
                <a:spLocks/>
              </p:cNvSpPr>
              <p:nvPr/>
            </p:nvSpPr>
            <p:spPr bwMode="auto">
              <a:xfrm>
                <a:off x="5570538" y="2824163"/>
                <a:ext cx="412750" cy="504825"/>
              </a:xfrm>
              <a:custGeom>
                <a:avLst/>
                <a:gdLst>
                  <a:gd name="T0" fmla="*/ 0 w 260"/>
                  <a:gd name="T1" fmla="*/ 0 h 318"/>
                  <a:gd name="T2" fmla="*/ 35 w 260"/>
                  <a:gd name="T3" fmla="*/ 0 h 318"/>
                  <a:gd name="T4" fmla="*/ 35 w 260"/>
                  <a:gd name="T5" fmla="*/ 180 h 318"/>
                  <a:gd name="T6" fmla="*/ 37 w 260"/>
                  <a:gd name="T7" fmla="*/ 207 h 318"/>
                  <a:gd name="T8" fmla="*/ 44 w 260"/>
                  <a:gd name="T9" fmla="*/ 231 h 318"/>
                  <a:gd name="T10" fmla="*/ 54 w 260"/>
                  <a:gd name="T11" fmla="*/ 250 h 318"/>
                  <a:gd name="T12" fmla="*/ 68 w 260"/>
                  <a:gd name="T13" fmla="*/ 265 h 318"/>
                  <a:gd name="T14" fmla="*/ 86 w 260"/>
                  <a:gd name="T15" fmla="*/ 276 h 318"/>
                  <a:gd name="T16" fmla="*/ 106 w 260"/>
                  <a:gd name="T17" fmla="*/ 283 h 318"/>
                  <a:gd name="T18" fmla="*/ 131 w 260"/>
                  <a:gd name="T19" fmla="*/ 285 h 318"/>
                  <a:gd name="T20" fmla="*/ 154 w 260"/>
                  <a:gd name="T21" fmla="*/ 283 h 318"/>
                  <a:gd name="T22" fmla="*/ 174 w 260"/>
                  <a:gd name="T23" fmla="*/ 277 h 318"/>
                  <a:gd name="T24" fmla="*/ 192 w 260"/>
                  <a:gd name="T25" fmla="*/ 265 h 318"/>
                  <a:gd name="T26" fmla="*/ 206 w 260"/>
                  <a:gd name="T27" fmla="*/ 251 h 318"/>
                  <a:gd name="T28" fmla="*/ 216 w 260"/>
                  <a:gd name="T29" fmla="*/ 232 h 318"/>
                  <a:gd name="T30" fmla="*/ 223 w 260"/>
                  <a:gd name="T31" fmla="*/ 209 h 318"/>
                  <a:gd name="T32" fmla="*/ 224 w 260"/>
                  <a:gd name="T33" fmla="*/ 182 h 318"/>
                  <a:gd name="T34" fmla="*/ 224 w 260"/>
                  <a:gd name="T35" fmla="*/ 0 h 318"/>
                  <a:gd name="T36" fmla="*/ 260 w 260"/>
                  <a:gd name="T37" fmla="*/ 0 h 318"/>
                  <a:gd name="T38" fmla="*/ 260 w 260"/>
                  <a:gd name="T39" fmla="*/ 180 h 318"/>
                  <a:gd name="T40" fmla="*/ 257 w 260"/>
                  <a:gd name="T41" fmla="*/ 212 h 318"/>
                  <a:gd name="T42" fmla="*/ 250 w 260"/>
                  <a:gd name="T43" fmla="*/ 240 h 318"/>
                  <a:gd name="T44" fmla="*/ 239 w 260"/>
                  <a:gd name="T45" fmla="*/ 263 h 318"/>
                  <a:gd name="T46" fmla="*/ 224 w 260"/>
                  <a:gd name="T47" fmla="*/ 282 h 318"/>
                  <a:gd name="T48" fmla="*/ 205 w 260"/>
                  <a:gd name="T49" fmla="*/ 297 h 318"/>
                  <a:gd name="T50" fmla="*/ 183 w 260"/>
                  <a:gd name="T51" fmla="*/ 309 h 318"/>
                  <a:gd name="T52" fmla="*/ 157 w 260"/>
                  <a:gd name="T53" fmla="*/ 315 h 318"/>
                  <a:gd name="T54" fmla="*/ 129 w 260"/>
                  <a:gd name="T55" fmla="*/ 318 h 318"/>
                  <a:gd name="T56" fmla="*/ 102 w 260"/>
                  <a:gd name="T57" fmla="*/ 315 h 318"/>
                  <a:gd name="T58" fmla="*/ 77 w 260"/>
                  <a:gd name="T59" fmla="*/ 309 h 318"/>
                  <a:gd name="T60" fmla="*/ 55 w 260"/>
                  <a:gd name="T61" fmla="*/ 297 h 318"/>
                  <a:gd name="T62" fmla="*/ 36 w 260"/>
                  <a:gd name="T63" fmla="*/ 283 h 318"/>
                  <a:gd name="T64" fmla="*/ 21 w 260"/>
                  <a:gd name="T65" fmla="*/ 264 h 318"/>
                  <a:gd name="T66" fmla="*/ 9 w 260"/>
                  <a:gd name="T67" fmla="*/ 241 h 318"/>
                  <a:gd name="T68" fmla="*/ 3 w 260"/>
                  <a:gd name="T69" fmla="*/ 213 h 318"/>
                  <a:gd name="T70" fmla="*/ 0 w 260"/>
                  <a:gd name="T71" fmla="*/ 182 h 318"/>
                  <a:gd name="T72" fmla="*/ 0 w 260"/>
                  <a:gd name="T7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318">
                    <a:moveTo>
                      <a:pt x="0" y="0"/>
                    </a:moveTo>
                    <a:lnTo>
                      <a:pt x="35" y="0"/>
                    </a:lnTo>
                    <a:lnTo>
                      <a:pt x="35" y="180"/>
                    </a:lnTo>
                    <a:lnTo>
                      <a:pt x="37" y="207"/>
                    </a:lnTo>
                    <a:lnTo>
                      <a:pt x="44" y="231"/>
                    </a:lnTo>
                    <a:lnTo>
                      <a:pt x="54" y="250"/>
                    </a:lnTo>
                    <a:lnTo>
                      <a:pt x="68" y="265"/>
                    </a:lnTo>
                    <a:lnTo>
                      <a:pt x="86" y="276"/>
                    </a:lnTo>
                    <a:lnTo>
                      <a:pt x="106" y="283"/>
                    </a:lnTo>
                    <a:lnTo>
                      <a:pt x="131" y="285"/>
                    </a:lnTo>
                    <a:lnTo>
                      <a:pt x="154" y="283"/>
                    </a:lnTo>
                    <a:lnTo>
                      <a:pt x="174" y="277"/>
                    </a:lnTo>
                    <a:lnTo>
                      <a:pt x="192" y="265"/>
                    </a:lnTo>
                    <a:lnTo>
                      <a:pt x="206" y="251"/>
                    </a:lnTo>
                    <a:lnTo>
                      <a:pt x="216" y="232"/>
                    </a:lnTo>
                    <a:lnTo>
                      <a:pt x="223" y="209"/>
                    </a:lnTo>
                    <a:lnTo>
                      <a:pt x="224" y="182"/>
                    </a:lnTo>
                    <a:lnTo>
                      <a:pt x="224" y="0"/>
                    </a:lnTo>
                    <a:lnTo>
                      <a:pt x="260" y="0"/>
                    </a:lnTo>
                    <a:lnTo>
                      <a:pt x="260" y="180"/>
                    </a:lnTo>
                    <a:lnTo>
                      <a:pt x="257" y="212"/>
                    </a:lnTo>
                    <a:lnTo>
                      <a:pt x="250" y="240"/>
                    </a:lnTo>
                    <a:lnTo>
                      <a:pt x="239" y="263"/>
                    </a:lnTo>
                    <a:lnTo>
                      <a:pt x="224" y="282"/>
                    </a:lnTo>
                    <a:lnTo>
                      <a:pt x="205" y="297"/>
                    </a:lnTo>
                    <a:lnTo>
                      <a:pt x="183" y="309"/>
                    </a:lnTo>
                    <a:lnTo>
                      <a:pt x="157" y="315"/>
                    </a:lnTo>
                    <a:lnTo>
                      <a:pt x="129" y="318"/>
                    </a:lnTo>
                    <a:lnTo>
                      <a:pt x="102" y="315"/>
                    </a:lnTo>
                    <a:lnTo>
                      <a:pt x="77" y="309"/>
                    </a:lnTo>
                    <a:lnTo>
                      <a:pt x="55" y="297"/>
                    </a:lnTo>
                    <a:lnTo>
                      <a:pt x="36" y="283"/>
                    </a:lnTo>
                    <a:lnTo>
                      <a:pt x="21" y="264"/>
                    </a:lnTo>
                    <a:lnTo>
                      <a:pt x="9" y="241"/>
                    </a:lnTo>
                    <a:lnTo>
                      <a:pt x="3" y="213"/>
                    </a:lnTo>
                    <a:lnTo>
                      <a:pt x="0" y="18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2" name="Freeform 31"/>
              <p:cNvSpPr>
                <a:spLocks/>
              </p:cNvSpPr>
              <p:nvPr/>
            </p:nvSpPr>
            <p:spPr bwMode="auto">
              <a:xfrm>
                <a:off x="6061075" y="2824163"/>
                <a:ext cx="417513" cy="496888"/>
              </a:xfrm>
              <a:custGeom>
                <a:avLst/>
                <a:gdLst>
                  <a:gd name="T0" fmla="*/ 0 w 263"/>
                  <a:gd name="T1" fmla="*/ 0 h 313"/>
                  <a:gd name="T2" fmla="*/ 32 w 263"/>
                  <a:gd name="T3" fmla="*/ 0 h 313"/>
                  <a:gd name="T4" fmla="*/ 229 w 263"/>
                  <a:gd name="T5" fmla="*/ 251 h 313"/>
                  <a:gd name="T6" fmla="*/ 229 w 263"/>
                  <a:gd name="T7" fmla="*/ 0 h 313"/>
                  <a:gd name="T8" fmla="*/ 263 w 263"/>
                  <a:gd name="T9" fmla="*/ 0 h 313"/>
                  <a:gd name="T10" fmla="*/ 263 w 263"/>
                  <a:gd name="T11" fmla="*/ 313 h 313"/>
                  <a:gd name="T12" fmla="*/ 235 w 263"/>
                  <a:gd name="T13" fmla="*/ 313 h 313"/>
                  <a:gd name="T14" fmla="*/ 33 w 263"/>
                  <a:gd name="T15" fmla="*/ 57 h 313"/>
                  <a:gd name="T16" fmla="*/ 33 w 263"/>
                  <a:gd name="T17" fmla="*/ 313 h 313"/>
                  <a:gd name="T18" fmla="*/ 0 w 263"/>
                  <a:gd name="T19" fmla="*/ 313 h 313"/>
                  <a:gd name="T20" fmla="*/ 0 w 263"/>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3">
                    <a:moveTo>
                      <a:pt x="0" y="0"/>
                    </a:moveTo>
                    <a:lnTo>
                      <a:pt x="32" y="0"/>
                    </a:lnTo>
                    <a:lnTo>
                      <a:pt x="229" y="251"/>
                    </a:lnTo>
                    <a:lnTo>
                      <a:pt x="229" y="0"/>
                    </a:lnTo>
                    <a:lnTo>
                      <a:pt x="263" y="0"/>
                    </a:lnTo>
                    <a:lnTo>
                      <a:pt x="263" y="313"/>
                    </a:lnTo>
                    <a:lnTo>
                      <a:pt x="235" y="313"/>
                    </a:lnTo>
                    <a:lnTo>
                      <a:pt x="33" y="57"/>
                    </a:lnTo>
                    <a:lnTo>
                      <a:pt x="33"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sp>
            <p:nvSpPr>
              <p:cNvPr id="33" name="Freeform 32"/>
              <p:cNvSpPr>
                <a:spLocks noEditPoints="1"/>
              </p:cNvSpPr>
              <p:nvPr/>
            </p:nvSpPr>
            <p:spPr bwMode="auto">
              <a:xfrm>
                <a:off x="6554788" y="2824163"/>
                <a:ext cx="433388" cy="496888"/>
              </a:xfrm>
              <a:custGeom>
                <a:avLst/>
                <a:gdLst>
                  <a:gd name="T0" fmla="*/ 35 w 273"/>
                  <a:gd name="T1" fmla="*/ 34 h 313"/>
                  <a:gd name="T2" fmla="*/ 35 w 273"/>
                  <a:gd name="T3" fmla="*/ 281 h 313"/>
                  <a:gd name="T4" fmla="*/ 108 w 273"/>
                  <a:gd name="T5" fmla="*/ 281 h 313"/>
                  <a:gd name="T6" fmla="*/ 140 w 273"/>
                  <a:gd name="T7" fmla="*/ 277 h 313"/>
                  <a:gd name="T8" fmla="*/ 169 w 273"/>
                  <a:gd name="T9" fmla="*/ 268 h 313"/>
                  <a:gd name="T10" fmla="*/ 193 w 273"/>
                  <a:gd name="T11" fmla="*/ 254 h 313"/>
                  <a:gd name="T12" fmla="*/ 212 w 273"/>
                  <a:gd name="T13" fmla="*/ 235 h 313"/>
                  <a:gd name="T14" fmla="*/ 226 w 273"/>
                  <a:gd name="T15" fmla="*/ 212 h 313"/>
                  <a:gd name="T16" fmla="*/ 235 w 273"/>
                  <a:gd name="T17" fmla="*/ 186 h 313"/>
                  <a:gd name="T18" fmla="*/ 238 w 273"/>
                  <a:gd name="T19" fmla="*/ 158 h 313"/>
                  <a:gd name="T20" fmla="*/ 238 w 273"/>
                  <a:gd name="T21" fmla="*/ 157 h 313"/>
                  <a:gd name="T22" fmla="*/ 235 w 273"/>
                  <a:gd name="T23" fmla="*/ 128 h 313"/>
                  <a:gd name="T24" fmla="*/ 226 w 273"/>
                  <a:gd name="T25" fmla="*/ 102 h 313"/>
                  <a:gd name="T26" fmla="*/ 212 w 273"/>
                  <a:gd name="T27" fmla="*/ 80 h 313"/>
                  <a:gd name="T28" fmla="*/ 193 w 273"/>
                  <a:gd name="T29" fmla="*/ 61 h 313"/>
                  <a:gd name="T30" fmla="*/ 169 w 273"/>
                  <a:gd name="T31" fmla="*/ 45 h 313"/>
                  <a:gd name="T32" fmla="*/ 140 w 273"/>
                  <a:gd name="T33" fmla="*/ 36 h 313"/>
                  <a:gd name="T34" fmla="*/ 108 w 273"/>
                  <a:gd name="T35" fmla="*/ 34 h 313"/>
                  <a:gd name="T36" fmla="*/ 35 w 273"/>
                  <a:gd name="T37" fmla="*/ 34 h 313"/>
                  <a:gd name="T38" fmla="*/ 0 w 273"/>
                  <a:gd name="T39" fmla="*/ 0 h 313"/>
                  <a:gd name="T40" fmla="*/ 108 w 273"/>
                  <a:gd name="T41" fmla="*/ 0 h 313"/>
                  <a:gd name="T42" fmla="*/ 144 w 273"/>
                  <a:gd name="T43" fmla="*/ 4 h 313"/>
                  <a:gd name="T44" fmla="*/ 176 w 273"/>
                  <a:gd name="T45" fmla="*/ 13 h 313"/>
                  <a:gd name="T46" fmla="*/ 204 w 273"/>
                  <a:gd name="T47" fmla="*/ 27 h 313"/>
                  <a:gd name="T48" fmla="*/ 227 w 273"/>
                  <a:gd name="T49" fmla="*/ 45 h 313"/>
                  <a:gd name="T50" fmla="*/ 248 w 273"/>
                  <a:gd name="T51" fmla="*/ 68 h 313"/>
                  <a:gd name="T52" fmla="*/ 262 w 273"/>
                  <a:gd name="T53" fmla="*/ 95 h 313"/>
                  <a:gd name="T54" fmla="*/ 271 w 273"/>
                  <a:gd name="T55" fmla="*/ 125 h 313"/>
                  <a:gd name="T56" fmla="*/ 273 w 273"/>
                  <a:gd name="T57" fmla="*/ 155 h 313"/>
                  <a:gd name="T58" fmla="*/ 273 w 273"/>
                  <a:gd name="T59" fmla="*/ 157 h 313"/>
                  <a:gd name="T60" fmla="*/ 271 w 273"/>
                  <a:gd name="T61" fmla="*/ 189 h 313"/>
                  <a:gd name="T62" fmla="*/ 262 w 273"/>
                  <a:gd name="T63" fmla="*/ 218 h 313"/>
                  <a:gd name="T64" fmla="*/ 248 w 273"/>
                  <a:gd name="T65" fmla="*/ 245 h 313"/>
                  <a:gd name="T66" fmla="*/ 227 w 273"/>
                  <a:gd name="T67" fmla="*/ 268 h 313"/>
                  <a:gd name="T68" fmla="*/ 204 w 273"/>
                  <a:gd name="T69" fmla="*/ 286 h 313"/>
                  <a:gd name="T70" fmla="*/ 176 w 273"/>
                  <a:gd name="T71" fmla="*/ 301 h 313"/>
                  <a:gd name="T72" fmla="*/ 144 w 273"/>
                  <a:gd name="T73" fmla="*/ 310 h 313"/>
                  <a:gd name="T74" fmla="*/ 108 w 273"/>
                  <a:gd name="T75" fmla="*/ 313 h 313"/>
                  <a:gd name="T76" fmla="*/ 0 w 273"/>
                  <a:gd name="T77" fmla="*/ 313 h 313"/>
                  <a:gd name="T78" fmla="*/ 0 w 273"/>
                  <a:gd name="T7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313">
                    <a:moveTo>
                      <a:pt x="35" y="34"/>
                    </a:moveTo>
                    <a:lnTo>
                      <a:pt x="35" y="281"/>
                    </a:lnTo>
                    <a:lnTo>
                      <a:pt x="108" y="281"/>
                    </a:lnTo>
                    <a:lnTo>
                      <a:pt x="140" y="277"/>
                    </a:lnTo>
                    <a:lnTo>
                      <a:pt x="169" y="268"/>
                    </a:lnTo>
                    <a:lnTo>
                      <a:pt x="193" y="254"/>
                    </a:lnTo>
                    <a:lnTo>
                      <a:pt x="212" y="235"/>
                    </a:lnTo>
                    <a:lnTo>
                      <a:pt x="226" y="212"/>
                    </a:lnTo>
                    <a:lnTo>
                      <a:pt x="235" y="186"/>
                    </a:lnTo>
                    <a:lnTo>
                      <a:pt x="238" y="158"/>
                    </a:lnTo>
                    <a:lnTo>
                      <a:pt x="238" y="157"/>
                    </a:lnTo>
                    <a:lnTo>
                      <a:pt x="235" y="128"/>
                    </a:lnTo>
                    <a:lnTo>
                      <a:pt x="226" y="102"/>
                    </a:lnTo>
                    <a:lnTo>
                      <a:pt x="212" y="80"/>
                    </a:lnTo>
                    <a:lnTo>
                      <a:pt x="193" y="61"/>
                    </a:lnTo>
                    <a:lnTo>
                      <a:pt x="169" y="45"/>
                    </a:lnTo>
                    <a:lnTo>
                      <a:pt x="140" y="36"/>
                    </a:lnTo>
                    <a:lnTo>
                      <a:pt x="108" y="34"/>
                    </a:lnTo>
                    <a:lnTo>
                      <a:pt x="35" y="34"/>
                    </a:lnTo>
                    <a:close/>
                    <a:moveTo>
                      <a:pt x="0" y="0"/>
                    </a:moveTo>
                    <a:lnTo>
                      <a:pt x="108" y="0"/>
                    </a:lnTo>
                    <a:lnTo>
                      <a:pt x="144" y="4"/>
                    </a:lnTo>
                    <a:lnTo>
                      <a:pt x="176" y="13"/>
                    </a:lnTo>
                    <a:lnTo>
                      <a:pt x="204" y="27"/>
                    </a:lnTo>
                    <a:lnTo>
                      <a:pt x="227" y="45"/>
                    </a:lnTo>
                    <a:lnTo>
                      <a:pt x="248" y="68"/>
                    </a:lnTo>
                    <a:lnTo>
                      <a:pt x="262" y="95"/>
                    </a:lnTo>
                    <a:lnTo>
                      <a:pt x="271" y="125"/>
                    </a:lnTo>
                    <a:lnTo>
                      <a:pt x="273" y="155"/>
                    </a:lnTo>
                    <a:lnTo>
                      <a:pt x="273" y="157"/>
                    </a:lnTo>
                    <a:lnTo>
                      <a:pt x="271" y="189"/>
                    </a:lnTo>
                    <a:lnTo>
                      <a:pt x="262" y="218"/>
                    </a:lnTo>
                    <a:lnTo>
                      <a:pt x="248" y="245"/>
                    </a:lnTo>
                    <a:lnTo>
                      <a:pt x="227" y="268"/>
                    </a:lnTo>
                    <a:lnTo>
                      <a:pt x="204" y="286"/>
                    </a:lnTo>
                    <a:lnTo>
                      <a:pt x="176" y="301"/>
                    </a:lnTo>
                    <a:lnTo>
                      <a:pt x="144" y="310"/>
                    </a:lnTo>
                    <a:lnTo>
                      <a:pt x="108" y="313"/>
                    </a:lnTo>
                    <a:lnTo>
                      <a:pt x="0" y="313"/>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dirty="0">
                  <a:latin typeface="Garamond"/>
                </a:endParaRPr>
              </a:p>
            </p:txBody>
          </p:sp>
        </p:gr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39502"/>
            <a:ext cx="765907" cy="452929"/>
          </a:xfrm>
          <a:prstGeom prst="rect">
            <a:avLst/>
          </a:prstGeom>
        </p:spPr>
      </p:pic>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0392" y="58074"/>
            <a:ext cx="767258" cy="813970"/>
          </a:xfrm>
          <a:prstGeom prst="rect">
            <a:avLst/>
          </a:prstGeom>
        </p:spPr>
      </p:pic>
    </p:spTree>
    <p:extLst>
      <p:ext uri="{BB962C8B-B14F-4D97-AF65-F5344CB8AC3E}">
        <p14:creationId xmlns:p14="http://schemas.microsoft.com/office/powerpoint/2010/main" val="374735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61"/>
          </p:nvPr>
        </p:nvSpPr>
        <p:spPr/>
        <p:txBody>
          <a:bodyPr/>
          <a:lstStyle/>
          <a:p>
            <a:fld id="{E52D2AFC-71C4-4511-B128-4ECEE52D3027}" type="slidenum">
              <a:rPr lang="en-ZA" smtClean="0"/>
              <a:pPr/>
              <a:t>3</a:t>
            </a:fld>
            <a:endParaRPr lang="en-ZA" dirty="0"/>
          </a:p>
        </p:txBody>
      </p:sp>
      <p:sp>
        <p:nvSpPr>
          <p:cNvPr id="5" name="Title 4"/>
          <p:cNvSpPr>
            <a:spLocks noGrp="1"/>
          </p:cNvSpPr>
          <p:nvPr>
            <p:ph type="title"/>
          </p:nvPr>
        </p:nvSpPr>
        <p:spPr/>
        <p:txBody>
          <a:bodyPr/>
          <a:lstStyle/>
          <a:p>
            <a:r>
              <a:rPr lang="en-GB" dirty="0" smtClean="0"/>
              <a:t>GSMA Mobile for Development Utilities </a:t>
            </a:r>
            <a:endParaRPr lang="en-GB"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1625017"/>
            <a:ext cx="3960440" cy="2746933"/>
          </a:xfrm>
          <a:prstGeom prst="rect">
            <a:avLst/>
          </a:prstGeom>
        </p:spPr>
      </p:pic>
      <p:sp>
        <p:nvSpPr>
          <p:cNvPr id="10" name="Content Placeholder 4"/>
          <p:cNvSpPr txBox="1">
            <a:spLocks/>
          </p:cNvSpPr>
          <p:nvPr/>
        </p:nvSpPr>
        <p:spPr>
          <a:xfrm>
            <a:off x="4427984" y="1419622"/>
            <a:ext cx="4176464" cy="28083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Clr>
                <a:srgbClr val="3D6576"/>
              </a:buClr>
              <a:buSzPct val="100000"/>
              <a:buNone/>
              <a:defRPr/>
            </a:pPr>
            <a:r>
              <a:rPr lang="en-US" sz="1300" b="1" kern="0" dirty="0">
                <a:solidFill>
                  <a:schemeClr val="accent3">
                    <a:lumMod val="75000"/>
                  </a:schemeClr>
                </a:solidFill>
                <a:cs typeface="Arial"/>
              </a:rPr>
              <a:t>Our mission is to unlock commercially sustainable business models that leverage mobile to deliver affordable and improved energy, water and sanitation services in emerging markets</a:t>
            </a:r>
            <a:r>
              <a:rPr lang="en-US" sz="1300" b="1" kern="0" dirty="0" smtClean="0">
                <a:solidFill>
                  <a:schemeClr val="accent3">
                    <a:lumMod val="75000"/>
                  </a:schemeClr>
                </a:solidFill>
                <a:cs typeface="Arial"/>
              </a:rPr>
              <a:t>.</a:t>
            </a:r>
          </a:p>
          <a:p>
            <a:pPr marL="0" lvl="1" indent="0">
              <a:buClr>
                <a:srgbClr val="3D6576"/>
              </a:buClr>
              <a:buSzPct val="100000"/>
              <a:buNone/>
              <a:defRPr/>
            </a:pPr>
            <a:endParaRPr lang="en-US" sz="1300" b="1" dirty="0" smtClean="0">
              <a:solidFill>
                <a:schemeClr val="tx1"/>
              </a:solidFill>
            </a:endParaRPr>
          </a:p>
          <a:p>
            <a:pPr marL="0" indent="0">
              <a:lnSpc>
                <a:spcPct val="120000"/>
              </a:lnSpc>
              <a:buSzPct val="100000"/>
              <a:buNone/>
            </a:pPr>
            <a:r>
              <a:rPr lang="en-US" sz="1300" b="1" dirty="0" smtClean="0">
                <a:solidFill>
                  <a:schemeClr val="tx1"/>
                </a:solidFill>
              </a:rPr>
              <a:t>Programme </a:t>
            </a:r>
            <a:r>
              <a:rPr lang="en-US" sz="1300" b="1" dirty="0">
                <a:solidFill>
                  <a:schemeClr val="tx1"/>
                </a:solidFill>
              </a:rPr>
              <a:t>Activities</a:t>
            </a:r>
          </a:p>
          <a:p>
            <a:pPr lvl="1">
              <a:lnSpc>
                <a:spcPct val="120000"/>
              </a:lnSpc>
              <a:buSzPct val="100000"/>
            </a:pPr>
            <a:r>
              <a:rPr lang="en-US" altLang="en-US" sz="1300" dirty="0">
                <a:solidFill>
                  <a:schemeClr val="tx1"/>
                </a:solidFill>
              </a:rPr>
              <a:t>Knowledge Sharing and Convening </a:t>
            </a:r>
          </a:p>
          <a:p>
            <a:pPr lvl="1">
              <a:lnSpc>
                <a:spcPct val="120000"/>
              </a:lnSpc>
              <a:buSzPct val="100000"/>
            </a:pPr>
            <a:r>
              <a:rPr lang="en-US" altLang="en-US" sz="1300" dirty="0">
                <a:solidFill>
                  <a:schemeClr val="tx1"/>
                </a:solidFill>
              </a:rPr>
              <a:t>Advisory Services</a:t>
            </a:r>
          </a:p>
          <a:p>
            <a:pPr lvl="1">
              <a:lnSpc>
                <a:spcPct val="120000"/>
              </a:lnSpc>
              <a:buSzPct val="100000"/>
            </a:pPr>
            <a:r>
              <a:rPr lang="en-US" altLang="en-US" sz="1300" dirty="0">
                <a:solidFill>
                  <a:schemeClr val="tx1"/>
                </a:solidFill>
              </a:rPr>
              <a:t>Innovation Fund </a:t>
            </a:r>
          </a:p>
          <a:p>
            <a:pPr lvl="1">
              <a:lnSpc>
                <a:spcPct val="120000"/>
              </a:lnSpc>
              <a:buSzPct val="100000"/>
            </a:pPr>
            <a:r>
              <a:rPr lang="en-US" altLang="en-US" sz="1300" dirty="0">
                <a:solidFill>
                  <a:schemeClr val="tx1"/>
                </a:solidFill>
              </a:rPr>
              <a:t>Market </a:t>
            </a:r>
            <a:r>
              <a:rPr lang="en-US" altLang="en-US" sz="1300" dirty="0" smtClean="0">
                <a:solidFill>
                  <a:schemeClr val="tx1"/>
                </a:solidFill>
              </a:rPr>
              <a:t>Building</a:t>
            </a:r>
          </a:p>
          <a:p>
            <a:pPr marL="57150" indent="0">
              <a:lnSpc>
                <a:spcPct val="120000"/>
              </a:lnSpc>
              <a:buSzPct val="100000"/>
              <a:buNone/>
            </a:pPr>
            <a:endParaRPr lang="en-GB" sz="1100" dirty="0" smtClean="0"/>
          </a:p>
          <a:p>
            <a:pPr marL="57150" indent="0">
              <a:lnSpc>
                <a:spcPct val="120000"/>
              </a:lnSpc>
              <a:buSzPct val="100000"/>
              <a:buNone/>
            </a:pPr>
            <a:r>
              <a:rPr lang="en-GB" sz="1300" dirty="0" smtClean="0">
                <a:solidFill>
                  <a:schemeClr val="tx1"/>
                </a:solidFill>
              </a:rPr>
              <a:t>M4D Utilities programme is supported by the UK Government </a:t>
            </a:r>
          </a:p>
          <a:p>
            <a:pPr lvl="1">
              <a:lnSpc>
                <a:spcPct val="120000"/>
              </a:lnSpc>
              <a:buSzPct val="100000"/>
            </a:pPr>
            <a:endParaRPr lang="en-US" altLang="en-US" sz="1300" dirty="0">
              <a:solidFill>
                <a:schemeClr val="tx1"/>
              </a:solidFill>
            </a:endParaRPr>
          </a:p>
          <a:p>
            <a:pPr marL="0" lvl="1" indent="0">
              <a:buClr>
                <a:srgbClr val="3D6576"/>
              </a:buClr>
              <a:buSzPct val="100000"/>
              <a:buNone/>
              <a:defRPr/>
            </a:pPr>
            <a:endParaRPr lang="en-GB" sz="1300" b="1" kern="0" dirty="0">
              <a:cs typeface="Aria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0392" y="58074"/>
            <a:ext cx="767258" cy="813970"/>
          </a:xfrm>
          <a:prstGeom prst="rect">
            <a:avLst/>
          </a:prstGeom>
        </p:spPr>
      </p:pic>
    </p:spTree>
    <p:extLst>
      <p:ext uri="{BB962C8B-B14F-4D97-AF65-F5344CB8AC3E}">
        <p14:creationId xmlns:p14="http://schemas.microsoft.com/office/powerpoint/2010/main" val="4081862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7114" y="1978892"/>
            <a:ext cx="7399312" cy="2825106"/>
          </a:xfrm>
        </p:spPr>
        <p:txBody>
          <a:bodyPr/>
          <a:lstStyle/>
          <a:p>
            <a:pPr marL="0" indent="0">
              <a:buNone/>
            </a:pPr>
            <a:r>
              <a:rPr lang="en-GB" sz="1800" dirty="0" smtClean="0"/>
              <a:t>To facilitate better communication between entrepreneurs (leveraging mobile) and funders, the webinar series aims to:</a:t>
            </a:r>
          </a:p>
          <a:p>
            <a:pPr marL="285750" indent="-285750"/>
            <a:endParaRPr lang="en-GB" sz="1800" dirty="0" smtClean="0"/>
          </a:p>
          <a:p>
            <a:pPr marL="285750" indent="-285750"/>
            <a:r>
              <a:rPr lang="en-GB" sz="1800" dirty="0" smtClean="0"/>
              <a:t>Highlight the differences between funders</a:t>
            </a:r>
          </a:p>
          <a:p>
            <a:pPr marL="285750" indent="-285750"/>
            <a:r>
              <a:rPr lang="en-GB" sz="1800" dirty="0" smtClean="0"/>
              <a:t>Emphasise the need for entrepreneurs to research and know more about funders</a:t>
            </a:r>
          </a:p>
          <a:p>
            <a:pPr marL="285750" indent="-285750"/>
            <a:r>
              <a:rPr lang="en-GB" sz="1800" dirty="0"/>
              <a:t>Improve the understanding of the </a:t>
            </a:r>
            <a:r>
              <a:rPr lang="en-GB" sz="1800" dirty="0" smtClean="0"/>
              <a:t>investment </a:t>
            </a:r>
            <a:r>
              <a:rPr lang="en-GB" sz="1800" dirty="0"/>
              <a:t>process </a:t>
            </a:r>
          </a:p>
        </p:txBody>
      </p:sp>
      <p:sp>
        <p:nvSpPr>
          <p:cNvPr id="3" name="Slide Number Placeholder 2"/>
          <p:cNvSpPr>
            <a:spLocks noGrp="1"/>
          </p:cNvSpPr>
          <p:nvPr>
            <p:ph type="sldNum" sz="quarter" idx="15"/>
          </p:nvPr>
        </p:nvSpPr>
        <p:spPr/>
        <p:txBody>
          <a:bodyPr/>
          <a:lstStyle/>
          <a:p>
            <a:fld id="{E52D2AFC-71C4-4511-B128-4ECEE52D3027}" type="slidenum">
              <a:rPr lang="en-ZA" smtClean="0"/>
              <a:pPr/>
              <a:t>4</a:t>
            </a:fld>
            <a:endParaRPr lang="en-ZA" dirty="0"/>
          </a:p>
        </p:txBody>
      </p:sp>
      <p:sp>
        <p:nvSpPr>
          <p:cNvPr id="4" name="Title 3"/>
          <p:cNvSpPr>
            <a:spLocks noGrp="1"/>
          </p:cNvSpPr>
          <p:nvPr>
            <p:ph type="title"/>
          </p:nvPr>
        </p:nvSpPr>
        <p:spPr/>
        <p:txBody>
          <a:bodyPr>
            <a:normAutofit fontScale="90000"/>
          </a:bodyPr>
          <a:lstStyle/>
          <a:p>
            <a:r>
              <a:rPr lang="en-GB" dirty="0" smtClean="0"/>
              <a:t>Why is M4D Utilities hosting</a:t>
            </a:r>
            <a:r>
              <a:rPr lang="en-GB" dirty="0"/>
              <a:t> the </a:t>
            </a:r>
            <a:r>
              <a:rPr lang="en-GB" dirty="0" smtClean="0">
                <a:solidFill>
                  <a:srgbClr val="C00000"/>
                </a:solidFill>
              </a:rPr>
              <a:t>investor roundtable series</a:t>
            </a:r>
            <a:r>
              <a:rPr lang="en-GB" dirty="0" smtClean="0"/>
              <a:t>?</a:t>
            </a: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392" y="58074"/>
            <a:ext cx="767258" cy="813970"/>
          </a:xfrm>
          <a:prstGeom prst="rect">
            <a:avLst/>
          </a:prstGeom>
        </p:spPr>
      </p:pic>
    </p:spTree>
    <p:extLst>
      <p:ext uri="{BB962C8B-B14F-4D97-AF65-F5344CB8AC3E}">
        <p14:creationId xmlns:p14="http://schemas.microsoft.com/office/powerpoint/2010/main" val="2841517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67944" y="771550"/>
            <a:ext cx="5040560" cy="3744416"/>
          </a:xfrm>
        </p:spPr>
        <p:txBody>
          <a:bodyPr>
            <a:noAutofit/>
          </a:bodyPr>
          <a:lstStyle/>
          <a:p>
            <a:pPr marL="0" indent="0">
              <a:spcBef>
                <a:spcPct val="0"/>
              </a:spcBef>
              <a:buNone/>
            </a:pPr>
            <a:r>
              <a:rPr lang="en-GB" sz="2800" b="1" dirty="0">
                <a:solidFill>
                  <a:srgbClr val="575756"/>
                </a:solidFill>
                <a:ea typeface="+mj-ea"/>
              </a:rPr>
              <a:t>Sean Moore</a:t>
            </a:r>
          </a:p>
          <a:p>
            <a:pPr marL="0" indent="0">
              <a:spcBef>
                <a:spcPct val="0"/>
              </a:spcBef>
              <a:buNone/>
            </a:pPr>
            <a:r>
              <a:rPr lang="en-GB" sz="2800" b="1" dirty="0">
                <a:solidFill>
                  <a:srgbClr val="575756"/>
                </a:solidFill>
                <a:ea typeface="+mj-ea"/>
              </a:rPr>
              <a:t>Associate Director, Portfolio</a:t>
            </a:r>
          </a:p>
          <a:p>
            <a:pPr marL="0" indent="0">
              <a:spcBef>
                <a:spcPct val="0"/>
              </a:spcBef>
              <a:buNone/>
            </a:pPr>
            <a:r>
              <a:rPr lang="en-GB" sz="2800" b="1" dirty="0">
                <a:solidFill>
                  <a:srgbClr val="575756"/>
                </a:solidFill>
                <a:ea typeface="+mj-ea"/>
              </a:rPr>
              <a:t>Acumen </a:t>
            </a:r>
          </a:p>
          <a:p>
            <a:pPr marL="0" indent="0">
              <a:buNone/>
            </a:pPr>
            <a:endParaRPr lang="en-GB" dirty="0"/>
          </a:p>
          <a:p>
            <a:pPr marL="0" indent="0">
              <a:buNone/>
            </a:pPr>
            <a:r>
              <a:rPr lang="en-US" sz="1500" dirty="0"/>
              <a:t>Sean works in Acumen’s New York office where he focuses on sourcing new investment opportunities, securing global portfolio partnerships, and developing new investment strategies and investment vehicles.  Sean has spent the majority of the last two years working on investments and issues in the off-grid energy sector.  </a:t>
            </a:r>
            <a:endParaRPr lang="en-GB" sz="1500" dirty="0"/>
          </a:p>
        </p:txBody>
      </p:sp>
      <p:sp>
        <p:nvSpPr>
          <p:cNvPr id="3" name="Slide Number Placeholder 2"/>
          <p:cNvSpPr>
            <a:spLocks noGrp="1"/>
          </p:cNvSpPr>
          <p:nvPr>
            <p:ph type="sldNum" sz="quarter" idx="4294967295"/>
          </p:nvPr>
        </p:nvSpPr>
        <p:spPr>
          <a:xfrm>
            <a:off x="0" y="4827588"/>
            <a:ext cx="2133600" cy="273050"/>
          </a:xfrm>
        </p:spPr>
        <p:txBody>
          <a:bodyPr/>
          <a:lstStyle/>
          <a:p>
            <a:fld id="{E52D2AFC-71C4-4511-B128-4ECEE52D3027}" type="slidenum">
              <a:rPr lang="en-ZA" smtClean="0"/>
              <a:pPr/>
              <a:t>5</a:t>
            </a:fld>
            <a:endParaRPr lang="en-ZA"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99108"/>
            <a:ext cx="904089" cy="534645"/>
          </a:xfrm>
          <a:prstGeom prst="rect">
            <a:avLst/>
          </a:prstGeom>
        </p:spPr>
      </p:pic>
      <p:pic>
        <p:nvPicPr>
          <p:cNvPr id="20" name="Picture Placeholder 1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922" r="8922"/>
          <a:stretch>
            <a:fillRect/>
          </a:stretch>
        </p:blipFill>
        <p:spPr>
          <a:xfrm>
            <a:off x="395536" y="854537"/>
            <a:ext cx="3240360" cy="3877453"/>
          </a:xfrm>
        </p:spPr>
      </p:pic>
    </p:spTree>
    <p:extLst>
      <p:ext uri="{BB962C8B-B14F-4D97-AF65-F5344CB8AC3E}">
        <p14:creationId xmlns:p14="http://schemas.microsoft.com/office/powerpoint/2010/main" val="175531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62520" y="2857377"/>
            <a:ext cx="3345384" cy="1847153"/>
            <a:chOff x="-30378" y="2857377"/>
            <a:chExt cx="3345384" cy="1847153"/>
          </a:xfrm>
          <a:solidFill>
            <a:schemeClr val="accent3">
              <a:lumMod val="40000"/>
              <a:lumOff val="60000"/>
            </a:schemeClr>
          </a:solidFill>
        </p:grpSpPr>
        <p:sp>
          <p:nvSpPr>
            <p:cNvPr id="18" name="Freeform 4"/>
            <p:cNvSpPr>
              <a:spLocks/>
            </p:cNvSpPr>
            <p:nvPr>
              <p:custDataLst>
                <p:tags r:id="rId1"/>
              </p:custDataLst>
            </p:nvPr>
          </p:nvSpPr>
          <p:spPr bwMode="auto">
            <a:xfrm>
              <a:off x="767944" y="4677002"/>
              <a:ext cx="14453" cy="24776"/>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grpFill/>
            <a:ln w="9525" cmpd="sng">
              <a:solidFill>
                <a:srgbClr val="FFFFFF"/>
              </a:solidFill>
              <a:prstDash val="solid"/>
              <a:round/>
              <a:headEnd/>
              <a:tailEnd/>
            </a:ln>
          </p:spPr>
          <p:txBody>
            <a:bodyPr/>
            <a:lstStyle/>
            <a:p>
              <a:endParaRPr lang="en-GB" dirty="0"/>
            </a:p>
          </p:txBody>
        </p:sp>
        <p:sp>
          <p:nvSpPr>
            <p:cNvPr id="19" name="Freeform 5"/>
            <p:cNvSpPr>
              <a:spLocks/>
            </p:cNvSpPr>
            <p:nvPr>
              <p:custDataLst>
                <p:tags r:id="rId2"/>
              </p:custDataLst>
            </p:nvPr>
          </p:nvSpPr>
          <p:spPr bwMode="auto">
            <a:xfrm>
              <a:off x="-30378" y="2986760"/>
              <a:ext cx="339975" cy="19338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0" name="Freeform 6"/>
            <p:cNvSpPr>
              <a:spLocks/>
            </p:cNvSpPr>
            <p:nvPr>
              <p:custDataLst>
                <p:tags r:id="rId3"/>
              </p:custDataLst>
            </p:nvPr>
          </p:nvSpPr>
          <p:spPr bwMode="auto">
            <a:xfrm>
              <a:off x="169203" y="3253785"/>
              <a:ext cx="598742" cy="333782"/>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21" name="Freeform 7"/>
            <p:cNvSpPr>
              <a:spLocks/>
            </p:cNvSpPr>
            <p:nvPr>
              <p:custDataLst>
                <p:tags r:id="rId4"/>
              </p:custDataLst>
            </p:nvPr>
          </p:nvSpPr>
          <p:spPr bwMode="auto">
            <a:xfrm>
              <a:off x="530513" y="3926166"/>
              <a:ext cx="147277" cy="256014"/>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accent3">
                <a:lumMod val="75000"/>
              </a:schemeClr>
            </a:solidFill>
            <a:ln w="9525" cap="flat" cmpd="sng">
              <a:solidFill>
                <a:srgbClr val="FFFFFF"/>
              </a:solidFill>
              <a:prstDash val="solid"/>
              <a:round/>
              <a:headEnd type="none" w="med" len="med"/>
              <a:tailEnd type="none" w="med" len="med"/>
            </a:ln>
          </p:spPr>
          <p:txBody>
            <a:bodyPr/>
            <a:lstStyle/>
            <a:p>
              <a:endParaRPr lang="en-GB" dirty="0"/>
            </a:p>
          </p:txBody>
        </p:sp>
        <p:sp>
          <p:nvSpPr>
            <p:cNvPr id="22" name="Freeform 8"/>
            <p:cNvSpPr>
              <a:spLocks/>
            </p:cNvSpPr>
            <p:nvPr>
              <p:custDataLst>
                <p:tags r:id="rId5"/>
              </p:custDataLst>
            </p:nvPr>
          </p:nvSpPr>
          <p:spPr bwMode="auto">
            <a:xfrm>
              <a:off x="660584" y="4170480"/>
              <a:ext cx="113555" cy="490005"/>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5" name="Freeform 9"/>
            <p:cNvSpPr>
              <a:spLocks/>
            </p:cNvSpPr>
            <p:nvPr>
              <p:custDataLst>
                <p:tags r:id="rId6"/>
              </p:custDataLst>
            </p:nvPr>
          </p:nvSpPr>
          <p:spPr bwMode="auto">
            <a:xfrm>
              <a:off x="619291" y="3859409"/>
              <a:ext cx="419119" cy="521662"/>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7" name="Freeform 11"/>
            <p:cNvSpPr>
              <a:spLocks/>
            </p:cNvSpPr>
            <p:nvPr>
              <p:custDataLst>
                <p:tags r:id="rId7"/>
              </p:custDataLst>
            </p:nvPr>
          </p:nvSpPr>
          <p:spPr bwMode="auto">
            <a:xfrm>
              <a:off x="1317824" y="3348070"/>
              <a:ext cx="35787" cy="69509"/>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 name="Freeform 12"/>
            <p:cNvSpPr>
              <a:spLocks/>
            </p:cNvSpPr>
            <p:nvPr>
              <p:custDataLst>
                <p:tags r:id="rId8"/>
              </p:custDataLst>
            </p:nvPr>
          </p:nvSpPr>
          <p:spPr bwMode="auto">
            <a:xfrm>
              <a:off x="1352922" y="3125091"/>
              <a:ext cx="74327" cy="116996"/>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grpFill/>
            <a:ln w="9525" cmpd="sng">
              <a:solidFill>
                <a:srgbClr val="FFFFFF"/>
              </a:solidFill>
              <a:prstDash val="solid"/>
              <a:round/>
              <a:headEnd/>
              <a:tailEnd/>
            </a:ln>
          </p:spPr>
          <p:txBody>
            <a:bodyPr/>
            <a:lstStyle/>
            <a:p>
              <a:endParaRPr lang="en-GB" dirty="0"/>
            </a:p>
          </p:txBody>
        </p:sp>
        <p:sp>
          <p:nvSpPr>
            <p:cNvPr id="29" name="Freeform 13"/>
            <p:cNvSpPr>
              <a:spLocks/>
            </p:cNvSpPr>
            <p:nvPr>
              <p:custDataLst>
                <p:tags r:id="rId9"/>
              </p:custDataLst>
            </p:nvPr>
          </p:nvSpPr>
          <p:spPr bwMode="auto">
            <a:xfrm>
              <a:off x="1508457" y="3256538"/>
              <a:ext cx="73639" cy="33034"/>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 name="Freeform 14"/>
            <p:cNvSpPr>
              <a:spLocks/>
            </p:cNvSpPr>
            <p:nvPr>
              <p:custDataLst>
                <p:tags r:id="rId10"/>
              </p:custDataLst>
            </p:nvPr>
          </p:nvSpPr>
          <p:spPr bwMode="auto">
            <a:xfrm>
              <a:off x="2155374" y="3191159"/>
              <a:ext cx="555385" cy="450089"/>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grpFill/>
            <a:ln w="9525" cmpd="sng">
              <a:solidFill>
                <a:srgbClr val="FFFFFF"/>
              </a:solidFill>
              <a:prstDash val="solid"/>
              <a:round/>
              <a:headEnd/>
              <a:tailEnd/>
            </a:ln>
          </p:spPr>
          <p:txBody>
            <a:bodyPr/>
            <a:lstStyle/>
            <a:p>
              <a:endParaRPr lang="en-GB" dirty="0"/>
            </a:p>
          </p:txBody>
        </p:sp>
        <p:sp>
          <p:nvSpPr>
            <p:cNvPr id="31" name="Freeform 15"/>
            <p:cNvSpPr>
              <a:spLocks/>
            </p:cNvSpPr>
            <p:nvPr>
              <p:custDataLst>
                <p:tags r:id="rId11"/>
              </p:custDataLst>
            </p:nvPr>
          </p:nvSpPr>
          <p:spPr bwMode="auto">
            <a:xfrm>
              <a:off x="1588289" y="2992266"/>
              <a:ext cx="95661" cy="118372"/>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2" name="Freeform 16"/>
            <p:cNvSpPr>
              <a:spLocks/>
            </p:cNvSpPr>
            <p:nvPr>
              <p:custDataLst>
                <p:tags r:id="rId12"/>
              </p:custDataLst>
            </p:nvPr>
          </p:nvSpPr>
          <p:spPr bwMode="auto">
            <a:xfrm>
              <a:off x="1474047" y="3173265"/>
              <a:ext cx="79144" cy="103231"/>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3" name="Freeform 17"/>
            <p:cNvSpPr>
              <a:spLocks/>
            </p:cNvSpPr>
            <p:nvPr>
              <p:custDataLst>
                <p:tags r:id="rId13"/>
              </p:custDataLst>
            </p:nvPr>
          </p:nvSpPr>
          <p:spPr bwMode="auto">
            <a:xfrm>
              <a:off x="1485058" y="3284755"/>
              <a:ext cx="108737" cy="119060"/>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4" name="Freeform 18"/>
            <p:cNvSpPr>
              <a:spLocks/>
            </p:cNvSpPr>
            <p:nvPr>
              <p:custDataLst>
                <p:tags r:id="rId14"/>
              </p:custDataLst>
            </p:nvPr>
          </p:nvSpPr>
          <p:spPr bwMode="auto">
            <a:xfrm>
              <a:off x="1492629" y="3357705"/>
              <a:ext cx="14452" cy="35787"/>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grpSp>
          <p:nvGrpSpPr>
            <p:cNvPr id="35" name="Group 34"/>
            <p:cNvGrpSpPr/>
            <p:nvPr>
              <p:custDataLst>
                <p:tags r:id="rId15"/>
              </p:custDataLst>
            </p:nvPr>
          </p:nvGrpSpPr>
          <p:grpSpPr>
            <a:xfrm>
              <a:off x="2498102" y="3817429"/>
              <a:ext cx="205086" cy="92220"/>
              <a:chOff x="6969126" y="3516313"/>
              <a:chExt cx="473075" cy="212725"/>
            </a:xfrm>
            <a:grpFill/>
          </p:grpSpPr>
          <p:sp>
            <p:nvSpPr>
              <p:cNvPr id="569" name="Freeform 20"/>
              <p:cNvSpPr>
                <a:spLocks/>
              </p:cNvSpPr>
              <p:nvPr/>
            </p:nvSpPr>
            <p:spPr bwMode="auto">
              <a:xfrm>
                <a:off x="7216235" y="3516313"/>
                <a:ext cx="225966" cy="212725"/>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570" name="Freeform 21"/>
              <p:cNvSpPr>
                <a:spLocks/>
              </p:cNvSpPr>
              <p:nvPr/>
            </p:nvSpPr>
            <p:spPr bwMode="auto">
              <a:xfrm>
                <a:off x="6969126" y="3560917"/>
                <a:ext cx="101751" cy="152682"/>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grpSp>
        <p:sp>
          <p:nvSpPr>
            <p:cNvPr id="36" name="Freeform 22"/>
            <p:cNvSpPr>
              <a:spLocks/>
            </p:cNvSpPr>
            <p:nvPr>
              <p:custDataLst>
                <p:tags r:id="rId16"/>
              </p:custDataLst>
            </p:nvPr>
          </p:nvSpPr>
          <p:spPr bwMode="auto">
            <a:xfrm>
              <a:off x="1640593" y="2896605"/>
              <a:ext cx="1328932" cy="46591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7" name="Freeform 23"/>
            <p:cNvSpPr>
              <a:spLocks/>
            </p:cNvSpPr>
            <p:nvPr>
              <p:custDataLst>
                <p:tags r:id="rId17"/>
              </p:custDataLst>
            </p:nvPr>
          </p:nvSpPr>
          <p:spPr bwMode="auto">
            <a:xfrm>
              <a:off x="1314382" y="3324671"/>
              <a:ext cx="121813" cy="107361"/>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8" name="Freeform 24"/>
            <p:cNvSpPr>
              <a:spLocks/>
            </p:cNvSpPr>
            <p:nvPr>
              <p:custDataLst>
                <p:tags r:id="rId18"/>
              </p:custDataLst>
            </p:nvPr>
          </p:nvSpPr>
          <p:spPr bwMode="auto">
            <a:xfrm>
              <a:off x="2462315" y="3644688"/>
              <a:ext cx="90156" cy="197516"/>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grpFill/>
            <a:ln w="9525" cmpd="sng">
              <a:solidFill>
                <a:srgbClr val="FFFFFF"/>
              </a:solidFill>
              <a:prstDash val="solid"/>
              <a:round/>
              <a:headEnd/>
              <a:tailEnd/>
            </a:ln>
          </p:spPr>
          <p:txBody>
            <a:bodyPr/>
            <a:lstStyle/>
            <a:p>
              <a:endParaRPr lang="en-GB" dirty="0"/>
            </a:p>
          </p:txBody>
        </p:sp>
        <p:sp>
          <p:nvSpPr>
            <p:cNvPr id="39" name="Freeform 25"/>
            <p:cNvSpPr>
              <a:spLocks/>
            </p:cNvSpPr>
            <p:nvPr>
              <p:custDataLst>
                <p:tags r:id="rId19"/>
              </p:custDataLst>
            </p:nvPr>
          </p:nvSpPr>
          <p:spPr bwMode="auto">
            <a:xfrm>
              <a:off x="775515" y="4679754"/>
              <a:ext cx="10323" cy="24776"/>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endParaRPr lang="en-GB" dirty="0"/>
            </a:p>
          </p:txBody>
        </p:sp>
        <p:sp>
          <p:nvSpPr>
            <p:cNvPr id="40" name="Line 26" descr="Horizontal dunkel"/>
            <p:cNvSpPr>
              <a:spLocks noChangeShapeType="1"/>
            </p:cNvSpPr>
            <p:nvPr>
              <p:custDataLst>
                <p:tags r:id="rId20"/>
              </p:custDataLst>
            </p:nvPr>
          </p:nvSpPr>
          <p:spPr bwMode="auto">
            <a:xfrm>
              <a:off x="108640" y="3345317"/>
              <a:ext cx="1376" cy="4129"/>
            </a:xfrm>
            <a:prstGeom prst="line">
              <a:avLst/>
            </a:prstGeom>
            <a:grpFill/>
            <a:ln w="9525">
              <a:solidFill>
                <a:srgbClr val="FFFFFF"/>
              </a:solidFill>
              <a:round/>
              <a:headEnd/>
              <a:tailEnd/>
            </a:ln>
            <a:extLst/>
          </p:spPr>
          <p:txBody>
            <a:bodyPr/>
            <a:lstStyle/>
            <a:p>
              <a:endParaRPr lang="en-GB" dirty="0"/>
            </a:p>
          </p:txBody>
        </p:sp>
        <p:sp>
          <p:nvSpPr>
            <p:cNvPr id="41" name="Freeform 27"/>
            <p:cNvSpPr>
              <a:spLocks/>
            </p:cNvSpPr>
            <p:nvPr>
              <p:custDataLst>
                <p:tags r:id="rId21"/>
              </p:custDataLst>
            </p:nvPr>
          </p:nvSpPr>
          <p:spPr bwMode="auto">
            <a:xfrm>
              <a:off x="110017" y="3343941"/>
              <a:ext cx="1376" cy="24087"/>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grpFill/>
            <a:ln w="9525" cmpd="sng">
              <a:solidFill>
                <a:srgbClr val="FFFFFF"/>
              </a:solidFill>
              <a:prstDash val="solid"/>
              <a:round/>
              <a:headEnd/>
              <a:tailEnd/>
            </a:ln>
          </p:spPr>
          <p:txBody>
            <a:bodyPr/>
            <a:lstStyle/>
            <a:p>
              <a:endParaRPr lang="en-GB" dirty="0"/>
            </a:p>
          </p:txBody>
        </p:sp>
        <p:sp>
          <p:nvSpPr>
            <p:cNvPr id="42" name="Freeform 28"/>
            <p:cNvSpPr>
              <a:spLocks/>
            </p:cNvSpPr>
            <p:nvPr>
              <p:custDataLst>
                <p:tags r:id="rId22"/>
              </p:custDataLst>
            </p:nvPr>
          </p:nvSpPr>
          <p:spPr bwMode="auto">
            <a:xfrm>
              <a:off x="99694" y="3367340"/>
              <a:ext cx="10323" cy="24776"/>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grpFill/>
            <a:ln w="9525" cmpd="sng">
              <a:solidFill>
                <a:srgbClr val="FFFFFF"/>
              </a:solidFill>
              <a:prstDash val="solid"/>
              <a:round/>
              <a:headEnd/>
              <a:tailEnd/>
            </a:ln>
          </p:spPr>
          <p:txBody>
            <a:bodyPr/>
            <a:lstStyle/>
            <a:p>
              <a:endParaRPr lang="en-GB" dirty="0"/>
            </a:p>
          </p:txBody>
        </p:sp>
        <p:sp>
          <p:nvSpPr>
            <p:cNvPr id="43" name="Freeform 29"/>
            <p:cNvSpPr>
              <a:spLocks/>
            </p:cNvSpPr>
            <p:nvPr>
              <p:custDataLst>
                <p:tags r:id="rId23"/>
              </p:custDataLst>
            </p:nvPr>
          </p:nvSpPr>
          <p:spPr bwMode="auto">
            <a:xfrm>
              <a:off x="674348" y="3365275"/>
              <a:ext cx="21335" cy="24776"/>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grpFill/>
            <a:ln w="9525" cmpd="sng">
              <a:solidFill>
                <a:srgbClr val="FFFFFF"/>
              </a:solidFill>
              <a:prstDash val="solid"/>
              <a:round/>
              <a:headEnd/>
              <a:tailEnd/>
            </a:ln>
          </p:spPr>
          <p:txBody>
            <a:bodyPr/>
            <a:lstStyle/>
            <a:p>
              <a:endParaRPr lang="en-GB" dirty="0"/>
            </a:p>
          </p:txBody>
        </p:sp>
        <p:sp>
          <p:nvSpPr>
            <p:cNvPr id="44" name="Freeform 30"/>
            <p:cNvSpPr>
              <a:spLocks/>
            </p:cNvSpPr>
            <p:nvPr>
              <p:custDataLst>
                <p:tags r:id="rId24"/>
              </p:custDataLst>
            </p:nvPr>
          </p:nvSpPr>
          <p:spPr bwMode="auto">
            <a:xfrm>
              <a:off x="1861509" y="3173265"/>
              <a:ext cx="379203" cy="196139"/>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grpFill/>
            <a:ln w="9525" cmpd="sng">
              <a:solidFill>
                <a:srgbClr val="FFFFFF"/>
              </a:solidFill>
              <a:prstDash val="solid"/>
              <a:round/>
              <a:headEnd/>
              <a:tailEnd/>
            </a:ln>
          </p:spPr>
          <p:txBody>
            <a:bodyPr/>
            <a:lstStyle/>
            <a:p>
              <a:endParaRPr lang="en-GB" dirty="0"/>
            </a:p>
          </p:txBody>
        </p:sp>
        <p:sp>
          <p:nvSpPr>
            <p:cNvPr id="45" name="Freeform 31"/>
            <p:cNvSpPr>
              <a:spLocks/>
            </p:cNvSpPr>
            <p:nvPr>
              <p:custDataLst>
                <p:tags r:id="rId25"/>
              </p:custDataLst>
            </p:nvPr>
          </p:nvSpPr>
          <p:spPr bwMode="auto">
            <a:xfrm>
              <a:off x="1961299" y="3304713"/>
              <a:ext cx="177558" cy="108049"/>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grpFill/>
            <a:ln w="9525" cmpd="sng">
              <a:solidFill>
                <a:srgbClr val="FFFFFF"/>
              </a:solidFill>
              <a:prstDash val="solid"/>
              <a:round/>
              <a:headEnd/>
              <a:tailEnd/>
            </a:ln>
          </p:spPr>
          <p:txBody>
            <a:bodyPr/>
            <a:lstStyle/>
            <a:p>
              <a:endParaRPr lang="en-GB" dirty="0"/>
            </a:p>
          </p:txBody>
        </p:sp>
        <p:sp>
          <p:nvSpPr>
            <p:cNvPr id="46" name="Freeform 34"/>
            <p:cNvSpPr>
              <a:spLocks/>
            </p:cNvSpPr>
            <p:nvPr>
              <p:custDataLst>
                <p:tags r:id="rId26"/>
              </p:custDataLst>
            </p:nvPr>
          </p:nvSpPr>
          <p:spPr bwMode="auto">
            <a:xfrm>
              <a:off x="1576590" y="3249656"/>
              <a:ext cx="54368" cy="24776"/>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47" name="Freeform 37"/>
            <p:cNvSpPr>
              <a:spLocks/>
            </p:cNvSpPr>
            <p:nvPr>
              <p:custDataLst>
                <p:tags r:id="rId27"/>
              </p:custDataLst>
            </p:nvPr>
          </p:nvSpPr>
          <p:spPr bwMode="auto">
            <a:xfrm>
              <a:off x="2647443" y="3850463"/>
              <a:ext cx="19270" cy="24776"/>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grpFill/>
            <a:ln w="9525" cmpd="sng">
              <a:solidFill>
                <a:srgbClr val="FFFFFF"/>
              </a:solidFill>
              <a:prstDash val="solid"/>
              <a:round/>
              <a:headEnd/>
              <a:tailEnd/>
            </a:ln>
          </p:spPr>
          <p:txBody>
            <a:bodyPr/>
            <a:lstStyle/>
            <a:p>
              <a:endParaRPr lang="en-GB" dirty="0"/>
            </a:p>
          </p:txBody>
        </p:sp>
        <p:grpSp>
          <p:nvGrpSpPr>
            <p:cNvPr id="48" name="Group 47"/>
            <p:cNvGrpSpPr/>
            <p:nvPr>
              <p:custDataLst>
                <p:tags r:id="rId28"/>
              </p:custDataLst>
            </p:nvPr>
          </p:nvGrpSpPr>
          <p:grpSpPr>
            <a:xfrm>
              <a:off x="849153" y="4634333"/>
              <a:ext cx="28217" cy="24088"/>
              <a:chOff x="3165475" y="5400675"/>
              <a:chExt cx="65088" cy="55563"/>
            </a:xfrm>
            <a:grpFill/>
          </p:grpSpPr>
          <p:sp>
            <p:nvSpPr>
              <p:cNvPr id="567" name="Freeform 39"/>
              <p:cNvSpPr>
                <a:spLocks/>
              </p:cNvSpPr>
              <p:nvPr/>
            </p:nvSpPr>
            <p:spPr bwMode="auto">
              <a:xfrm>
                <a:off x="3165475" y="5403943"/>
                <a:ext cx="26567" cy="45758"/>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endParaRPr lang="en-GB" dirty="0"/>
              </a:p>
            </p:txBody>
          </p:sp>
          <p:sp>
            <p:nvSpPr>
              <p:cNvPr id="568" name="Freeform 40"/>
              <p:cNvSpPr>
                <a:spLocks/>
              </p:cNvSpPr>
              <p:nvPr/>
            </p:nvSpPr>
            <p:spPr bwMode="auto">
              <a:xfrm>
                <a:off x="3201340" y="5400675"/>
                <a:ext cx="29223" cy="55563"/>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endParaRPr lang="en-GB" dirty="0"/>
              </a:p>
            </p:txBody>
          </p:sp>
        </p:grpSp>
        <p:sp>
          <p:nvSpPr>
            <p:cNvPr id="49" name="Freeform 41"/>
            <p:cNvSpPr>
              <a:spLocks/>
            </p:cNvSpPr>
            <p:nvPr>
              <p:custDataLst>
                <p:tags r:id="rId29"/>
              </p:custDataLst>
            </p:nvPr>
          </p:nvSpPr>
          <p:spPr bwMode="auto">
            <a:xfrm>
              <a:off x="696371" y="3678411"/>
              <a:ext cx="13764" cy="25464"/>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grpFill/>
            <a:ln w="9525" cmpd="sng">
              <a:solidFill>
                <a:srgbClr val="FFFFFF"/>
              </a:solidFill>
              <a:prstDash val="solid"/>
              <a:round/>
              <a:headEnd/>
              <a:tailEnd/>
            </a:ln>
          </p:spPr>
          <p:txBody>
            <a:bodyPr/>
            <a:lstStyle/>
            <a:p>
              <a:endParaRPr lang="en-GB" dirty="0"/>
            </a:p>
          </p:txBody>
        </p:sp>
        <p:sp>
          <p:nvSpPr>
            <p:cNvPr id="50" name="Freeform 42"/>
            <p:cNvSpPr>
              <a:spLocks/>
            </p:cNvSpPr>
            <p:nvPr>
              <p:custDataLst>
                <p:tags r:id="rId30"/>
              </p:custDataLst>
            </p:nvPr>
          </p:nvSpPr>
          <p:spPr bwMode="auto">
            <a:xfrm>
              <a:off x="720458" y="3681163"/>
              <a:ext cx="688" cy="25464"/>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grpFill/>
            <a:ln w="9525" cmpd="sng">
              <a:solidFill>
                <a:srgbClr val="FFFFFF"/>
              </a:solidFill>
              <a:prstDash val="solid"/>
              <a:round/>
              <a:headEnd/>
              <a:tailEnd/>
            </a:ln>
          </p:spPr>
          <p:txBody>
            <a:bodyPr/>
            <a:lstStyle/>
            <a:p>
              <a:endParaRPr lang="en-GB" dirty="0"/>
            </a:p>
          </p:txBody>
        </p:sp>
        <p:sp>
          <p:nvSpPr>
            <p:cNvPr id="51" name="Freeform 43"/>
            <p:cNvSpPr>
              <a:spLocks/>
            </p:cNvSpPr>
            <p:nvPr>
              <p:custDataLst>
                <p:tags r:id="rId31"/>
              </p:custDataLst>
            </p:nvPr>
          </p:nvSpPr>
          <p:spPr bwMode="auto">
            <a:xfrm>
              <a:off x="725964" y="3681851"/>
              <a:ext cx="2753" cy="25464"/>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grpFill/>
            <a:ln w="9525" cmpd="sng">
              <a:solidFill>
                <a:srgbClr val="FFFFFF"/>
              </a:solidFill>
              <a:prstDash val="solid"/>
              <a:round/>
              <a:headEnd/>
              <a:tailEnd/>
            </a:ln>
          </p:spPr>
          <p:txBody>
            <a:bodyPr/>
            <a:lstStyle/>
            <a:p>
              <a:endParaRPr lang="en-GB" dirty="0"/>
            </a:p>
          </p:txBody>
        </p:sp>
        <p:sp>
          <p:nvSpPr>
            <p:cNvPr id="52" name="Freeform 44"/>
            <p:cNvSpPr>
              <a:spLocks/>
            </p:cNvSpPr>
            <p:nvPr>
              <p:custDataLst>
                <p:tags r:id="rId32"/>
              </p:custDataLst>
            </p:nvPr>
          </p:nvSpPr>
          <p:spPr bwMode="auto">
            <a:xfrm>
              <a:off x="732158" y="3677722"/>
              <a:ext cx="3441" cy="24776"/>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grpFill/>
            <a:ln w="9525" cmpd="sng">
              <a:solidFill>
                <a:srgbClr val="FFFFFF"/>
              </a:solidFill>
              <a:prstDash val="solid"/>
              <a:round/>
              <a:headEnd/>
              <a:tailEnd/>
            </a:ln>
          </p:spPr>
          <p:txBody>
            <a:bodyPr/>
            <a:lstStyle/>
            <a:p>
              <a:endParaRPr lang="en-GB" dirty="0"/>
            </a:p>
          </p:txBody>
        </p:sp>
        <p:sp>
          <p:nvSpPr>
            <p:cNvPr id="53" name="Freeform 45"/>
            <p:cNvSpPr>
              <a:spLocks/>
            </p:cNvSpPr>
            <p:nvPr>
              <p:custDataLst>
                <p:tags r:id="rId33"/>
              </p:custDataLst>
            </p:nvPr>
          </p:nvSpPr>
          <p:spPr bwMode="auto">
            <a:xfrm>
              <a:off x="723211" y="3674281"/>
              <a:ext cx="4817" cy="25464"/>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grpFill/>
            <a:ln w="9525" cmpd="sng">
              <a:solidFill>
                <a:srgbClr val="FFFFFF"/>
              </a:solidFill>
              <a:prstDash val="solid"/>
              <a:round/>
              <a:headEnd/>
              <a:tailEnd/>
            </a:ln>
          </p:spPr>
          <p:txBody>
            <a:bodyPr/>
            <a:lstStyle/>
            <a:p>
              <a:endParaRPr lang="en-GB" dirty="0"/>
            </a:p>
          </p:txBody>
        </p:sp>
        <p:sp>
          <p:nvSpPr>
            <p:cNvPr id="54" name="Freeform 46"/>
            <p:cNvSpPr>
              <a:spLocks/>
            </p:cNvSpPr>
            <p:nvPr>
              <p:custDataLst>
                <p:tags r:id="rId34"/>
              </p:custDataLst>
            </p:nvPr>
          </p:nvSpPr>
          <p:spPr bwMode="auto">
            <a:xfrm>
              <a:off x="744545" y="3686669"/>
              <a:ext cx="6194" cy="26152"/>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grpFill/>
            <a:ln w="9525" cmpd="sng">
              <a:solidFill>
                <a:srgbClr val="FFFFFF"/>
              </a:solidFill>
              <a:prstDash val="solid"/>
              <a:round/>
              <a:headEnd/>
              <a:tailEnd/>
            </a:ln>
          </p:spPr>
          <p:txBody>
            <a:bodyPr/>
            <a:lstStyle/>
            <a:p>
              <a:endParaRPr lang="en-GB" dirty="0"/>
            </a:p>
          </p:txBody>
        </p:sp>
        <p:sp>
          <p:nvSpPr>
            <p:cNvPr id="55" name="Line 47"/>
            <p:cNvSpPr>
              <a:spLocks noChangeShapeType="1"/>
            </p:cNvSpPr>
            <p:nvPr>
              <p:custDataLst>
                <p:tags r:id="rId35"/>
              </p:custDataLst>
            </p:nvPr>
          </p:nvSpPr>
          <p:spPr bwMode="auto">
            <a:xfrm flipH="1" flipV="1">
              <a:off x="747987" y="3685293"/>
              <a:ext cx="2753" cy="4129"/>
            </a:xfrm>
            <a:prstGeom prst="line">
              <a:avLst/>
            </a:prstGeom>
            <a:grpFill/>
            <a:ln w="9525">
              <a:solidFill>
                <a:srgbClr val="FFFFFF"/>
              </a:solidFill>
              <a:round/>
              <a:headEnd/>
              <a:tailEnd/>
            </a:ln>
            <a:extLst/>
          </p:spPr>
          <p:txBody>
            <a:bodyPr/>
            <a:lstStyle/>
            <a:p>
              <a:endParaRPr lang="en-GB" dirty="0"/>
            </a:p>
          </p:txBody>
        </p:sp>
        <p:sp>
          <p:nvSpPr>
            <p:cNvPr id="56" name="Line 48"/>
            <p:cNvSpPr>
              <a:spLocks noChangeShapeType="1"/>
            </p:cNvSpPr>
            <p:nvPr>
              <p:custDataLst>
                <p:tags r:id="rId36"/>
              </p:custDataLst>
            </p:nvPr>
          </p:nvSpPr>
          <p:spPr bwMode="auto">
            <a:xfrm flipH="1">
              <a:off x="747987" y="3696304"/>
              <a:ext cx="2753" cy="4817"/>
            </a:xfrm>
            <a:prstGeom prst="line">
              <a:avLst/>
            </a:prstGeom>
            <a:grpFill/>
            <a:ln w="9525">
              <a:solidFill>
                <a:srgbClr val="FFFFFF"/>
              </a:solidFill>
              <a:round/>
              <a:headEnd/>
              <a:tailEnd/>
            </a:ln>
            <a:extLst/>
          </p:spPr>
          <p:txBody>
            <a:bodyPr/>
            <a:lstStyle/>
            <a:p>
              <a:endParaRPr lang="en-GB" dirty="0"/>
            </a:p>
          </p:txBody>
        </p:sp>
        <p:sp>
          <p:nvSpPr>
            <p:cNvPr id="57" name="Freeform 49"/>
            <p:cNvSpPr>
              <a:spLocks/>
            </p:cNvSpPr>
            <p:nvPr>
              <p:custDataLst>
                <p:tags r:id="rId37"/>
              </p:custDataLst>
            </p:nvPr>
          </p:nvSpPr>
          <p:spPr bwMode="auto">
            <a:xfrm>
              <a:off x="747987" y="3694239"/>
              <a:ext cx="4817" cy="25464"/>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grpFill/>
            <a:ln w="9525" cmpd="sng">
              <a:solidFill>
                <a:srgbClr val="FFFFFF"/>
              </a:solidFill>
              <a:prstDash val="solid"/>
              <a:round/>
              <a:headEnd/>
              <a:tailEnd/>
            </a:ln>
          </p:spPr>
          <p:txBody>
            <a:bodyPr/>
            <a:lstStyle/>
            <a:p>
              <a:endParaRPr lang="en-GB" dirty="0"/>
            </a:p>
          </p:txBody>
        </p:sp>
        <p:sp>
          <p:nvSpPr>
            <p:cNvPr id="58" name="Freeform 50"/>
            <p:cNvSpPr>
              <a:spLocks/>
            </p:cNvSpPr>
            <p:nvPr>
              <p:custDataLst>
                <p:tags r:id="rId38"/>
              </p:custDataLst>
            </p:nvPr>
          </p:nvSpPr>
          <p:spPr bwMode="auto">
            <a:xfrm>
              <a:off x="750739" y="3706627"/>
              <a:ext cx="7570" cy="24088"/>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grpFill/>
            <a:ln w="9525" cmpd="sng">
              <a:solidFill>
                <a:srgbClr val="FFFFFF"/>
              </a:solidFill>
              <a:prstDash val="solid"/>
              <a:round/>
              <a:headEnd/>
              <a:tailEnd/>
            </a:ln>
          </p:spPr>
          <p:txBody>
            <a:bodyPr/>
            <a:lstStyle/>
            <a:p>
              <a:endParaRPr lang="en-GB" dirty="0"/>
            </a:p>
          </p:txBody>
        </p:sp>
        <p:sp>
          <p:nvSpPr>
            <p:cNvPr id="59" name="Freeform 51"/>
            <p:cNvSpPr>
              <a:spLocks/>
            </p:cNvSpPr>
            <p:nvPr>
              <p:custDataLst>
                <p:tags r:id="rId39"/>
              </p:custDataLst>
            </p:nvPr>
          </p:nvSpPr>
          <p:spPr bwMode="auto">
            <a:xfrm>
              <a:off x="753492" y="3727273"/>
              <a:ext cx="6882" cy="24776"/>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grpFill/>
            <a:ln w="9525" cmpd="sng">
              <a:solidFill>
                <a:srgbClr val="FFFFFF"/>
              </a:solidFill>
              <a:prstDash val="solid"/>
              <a:round/>
              <a:headEnd/>
              <a:tailEnd/>
            </a:ln>
          </p:spPr>
          <p:txBody>
            <a:bodyPr/>
            <a:lstStyle/>
            <a:p>
              <a:endParaRPr lang="en-GB" dirty="0"/>
            </a:p>
          </p:txBody>
        </p:sp>
        <p:sp>
          <p:nvSpPr>
            <p:cNvPr id="60" name="Freeform 52"/>
            <p:cNvSpPr>
              <a:spLocks/>
            </p:cNvSpPr>
            <p:nvPr>
              <p:custDataLst>
                <p:tags r:id="rId40"/>
              </p:custDataLst>
            </p:nvPr>
          </p:nvSpPr>
          <p:spPr bwMode="auto">
            <a:xfrm>
              <a:off x="757621" y="3738285"/>
              <a:ext cx="1376" cy="24776"/>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grpFill/>
            <a:ln w="9525" cmpd="sng">
              <a:solidFill>
                <a:srgbClr val="FFFFFF"/>
              </a:solidFill>
              <a:prstDash val="solid"/>
              <a:round/>
              <a:headEnd/>
              <a:tailEnd/>
            </a:ln>
          </p:spPr>
          <p:txBody>
            <a:bodyPr/>
            <a:lstStyle/>
            <a:p>
              <a:endParaRPr lang="en-GB" dirty="0"/>
            </a:p>
          </p:txBody>
        </p:sp>
        <p:sp>
          <p:nvSpPr>
            <p:cNvPr id="61" name="Freeform 53"/>
            <p:cNvSpPr>
              <a:spLocks/>
            </p:cNvSpPr>
            <p:nvPr>
              <p:custDataLst>
                <p:tags r:id="rId41"/>
              </p:custDataLst>
            </p:nvPr>
          </p:nvSpPr>
          <p:spPr bwMode="auto">
            <a:xfrm>
              <a:off x="767256" y="3751361"/>
              <a:ext cx="688" cy="24087"/>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grpFill/>
            <a:ln w="9525" cmpd="sng">
              <a:solidFill>
                <a:srgbClr val="FFFFFF"/>
              </a:solidFill>
              <a:prstDash val="solid"/>
              <a:round/>
              <a:headEnd/>
              <a:tailEnd/>
            </a:ln>
          </p:spPr>
          <p:txBody>
            <a:bodyPr/>
            <a:lstStyle/>
            <a:p>
              <a:endParaRPr lang="en-GB" dirty="0"/>
            </a:p>
          </p:txBody>
        </p:sp>
        <p:sp>
          <p:nvSpPr>
            <p:cNvPr id="62" name="Freeform 54"/>
            <p:cNvSpPr>
              <a:spLocks/>
            </p:cNvSpPr>
            <p:nvPr>
              <p:custDataLst>
                <p:tags r:id="rId42"/>
              </p:custDataLst>
            </p:nvPr>
          </p:nvSpPr>
          <p:spPr bwMode="auto">
            <a:xfrm>
              <a:off x="750739" y="3756866"/>
              <a:ext cx="6882" cy="25464"/>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grpFill/>
            <a:ln w="9525" cmpd="sng">
              <a:solidFill>
                <a:srgbClr val="FFFFFF"/>
              </a:solidFill>
              <a:prstDash val="solid"/>
              <a:round/>
              <a:headEnd/>
              <a:tailEnd/>
            </a:ln>
          </p:spPr>
          <p:txBody>
            <a:bodyPr/>
            <a:lstStyle/>
            <a:p>
              <a:endParaRPr lang="en-GB" dirty="0"/>
            </a:p>
          </p:txBody>
        </p:sp>
        <p:sp>
          <p:nvSpPr>
            <p:cNvPr id="63" name="Freeform 55"/>
            <p:cNvSpPr>
              <a:spLocks/>
            </p:cNvSpPr>
            <p:nvPr>
              <p:custDataLst>
                <p:tags r:id="rId43"/>
              </p:custDataLst>
            </p:nvPr>
          </p:nvSpPr>
          <p:spPr bwMode="auto">
            <a:xfrm>
              <a:off x="744545" y="3785083"/>
              <a:ext cx="10323" cy="24776"/>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grpFill/>
            <a:ln w="9525" cmpd="sng">
              <a:solidFill>
                <a:srgbClr val="FFFFFF"/>
              </a:solidFill>
              <a:prstDash val="solid"/>
              <a:round/>
              <a:headEnd/>
              <a:tailEnd/>
            </a:ln>
          </p:spPr>
          <p:txBody>
            <a:bodyPr/>
            <a:lstStyle/>
            <a:p>
              <a:endParaRPr lang="en-GB" dirty="0"/>
            </a:p>
          </p:txBody>
        </p:sp>
        <p:sp>
          <p:nvSpPr>
            <p:cNvPr id="64" name="Freeform 56"/>
            <p:cNvSpPr>
              <a:spLocks/>
            </p:cNvSpPr>
            <p:nvPr>
              <p:custDataLst>
                <p:tags r:id="rId44"/>
              </p:custDataLst>
            </p:nvPr>
          </p:nvSpPr>
          <p:spPr bwMode="auto">
            <a:xfrm>
              <a:off x="752804" y="3774760"/>
              <a:ext cx="5506" cy="24776"/>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grpFill/>
            <a:ln w="9525" cmpd="sng">
              <a:solidFill>
                <a:srgbClr val="FFFFFF"/>
              </a:solidFill>
              <a:prstDash val="solid"/>
              <a:round/>
              <a:headEnd/>
              <a:tailEnd/>
            </a:ln>
          </p:spPr>
          <p:txBody>
            <a:bodyPr/>
            <a:lstStyle/>
            <a:p>
              <a:endParaRPr lang="en-GB" dirty="0"/>
            </a:p>
          </p:txBody>
        </p:sp>
        <p:sp>
          <p:nvSpPr>
            <p:cNvPr id="65" name="Freeform 57"/>
            <p:cNvSpPr>
              <a:spLocks/>
            </p:cNvSpPr>
            <p:nvPr>
              <p:custDataLst>
                <p:tags r:id="rId45"/>
              </p:custDataLst>
            </p:nvPr>
          </p:nvSpPr>
          <p:spPr bwMode="auto">
            <a:xfrm>
              <a:off x="528448" y="3632300"/>
              <a:ext cx="6882" cy="24776"/>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grpFill/>
            <a:ln w="9525" cmpd="sng">
              <a:solidFill>
                <a:srgbClr val="FFFFFF"/>
              </a:solidFill>
              <a:prstDash val="solid"/>
              <a:round/>
              <a:headEnd/>
              <a:tailEnd/>
            </a:ln>
          </p:spPr>
          <p:txBody>
            <a:bodyPr/>
            <a:lstStyle/>
            <a:p>
              <a:endParaRPr lang="en-GB" dirty="0"/>
            </a:p>
          </p:txBody>
        </p:sp>
        <p:grpSp>
          <p:nvGrpSpPr>
            <p:cNvPr id="66" name="Group 65"/>
            <p:cNvGrpSpPr/>
            <p:nvPr>
              <p:custDataLst>
                <p:tags r:id="rId46"/>
              </p:custDataLst>
            </p:nvPr>
          </p:nvGrpSpPr>
          <p:grpSpPr>
            <a:xfrm>
              <a:off x="582816" y="3560039"/>
              <a:ext cx="57121" cy="84649"/>
              <a:chOff x="2551113" y="2922588"/>
              <a:chExt cx="131762" cy="195262"/>
            </a:xfrm>
            <a:grpFill/>
          </p:grpSpPr>
          <p:sp>
            <p:nvSpPr>
              <p:cNvPr id="557" name="Freeform 59"/>
              <p:cNvSpPr>
                <a:spLocks/>
              </p:cNvSpPr>
              <p:nvPr/>
            </p:nvSpPr>
            <p:spPr bwMode="auto">
              <a:xfrm>
                <a:off x="2652991" y="3105150"/>
                <a:ext cx="21734" cy="12700"/>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endParaRPr lang="en-GB" dirty="0"/>
              </a:p>
            </p:txBody>
          </p:sp>
          <p:sp>
            <p:nvSpPr>
              <p:cNvPr id="558" name="Freeform 60"/>
              <p:cNvSpPr>
                <a:spLocks/>
              </p:cNvSpPr>
              <p:nvPr/>
            </p:nvSpPr>
            <p:spPr bwMode="auto">
              <a:xfrm>
                <a:off x="2551113" y="2938463"/>
                <a:ext cx="14942" cy="6350"/>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endParaRPr lang="en-GB" dirty="0"/>
              </a:p>
            </p:txBody>
          </p:sp>
          <p:sp>
            <p:nvSpPr>
              <p:cNvPr id="559" name="Freeform 61"/>
              <p:cNvSpPr>
                <a:spLocks/>
              </p:cNvSpPr>
              <p:nvPr/>
            </p:nvSpPr>
            <p:spPr bwMode="auto">
              <a:xfrm>
                <a:off x="2566055" y="2922588"/>
                <a:ext cx="27167" cy="44450"/>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endParaRPr lang="en-GB" dirty="0"/>
              </a:p>
            </p:txBody>
          </p:sp>
          <p:sp>
            <p:nvSpPr>
              <p:cNvPr id="560" name="Freeform 62"/>
              <p:cNvSpPr>
                <a:spLocks/>
              </p:cNvSpPr>
              <p:nvPr/>
            </p:nvSpPr>
            <p:spPr bwMode="auto">
              <a:xfrm>
                <a:off x="2553830" y="2982913"/>
                <a:ext cx="21734" cy="44450"/>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endParaRPr lang="en-GB" dirty="0"/>
              </a:p>
            </p:txBody>
          </p:sp>
          <p:sp>
            <p:nvSpPr>
              <p:cNvPr id="561" name="Freeform 63"/>
              <p:cNvSpPr>
                <a:spLocks/>
              </p:cNvSpPr>
              <p:nvPr/>
            </p:nvSpPr>
            <p:spPr bwMode="auto">
              <a:xfrm>
                <a:off x="2587789" y="2986088"/>
                <a:ext cx="2717" cy="6350"/>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endParaRPr lang="en-GB" dirty="0"/>
              </a:p>
            </p:txBody>
          </p:sp>
          <p:sp>
            <p:nvSpPr>
              <p:cNvPr id="562" name="Freeform 64"/>
              <p:cNvSpPr>
                <a:spLocks/>
              </p:cNvSpPr>
              <p:nvPr/>
            </p:nvSpPr>
            <p:spPr bwMode="auto">
              <a:xfrm>
                <a:off x="2593223" y="2974975"/>
                <a:ext cx="17659" cy="23812"/>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endParaRPr lang="en-GB" dirty="0"/>
              </a:p>
            </p:txBody>
          </p:sp>
          <p:sp>
            <p:nvSpPr>
              <p:cNvPr id="563" name="Freeform 65"/>
              <p:cNvSpPr>
                <a:spLocks/>
              </p:cNvSpPr>
              <p:nvPr/>
            </p:nvSpPr>
            <p:spPr bwMode="auto">
              <a:xfrm>
                <a:off x="2616315" y="2995613"/>
                <a:ext cx="8150" cy="22225"/>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endParaRPr lang="en-GB" dirty="0"/>
              </a:p>
            </p:txBody>
          </p:sp>
          <p:sp>
            <p:nvSpPr>
              <p:cNvPr id="564" name="Freeform 66"/>
              <p:cNvSpPr>
                <a:spLocks/>
              </p:cNvSpPr>
              <p:nvPr/>
            </p:nvSpPr>
            <p:spPr bwMode="auto">
              <a:xfrm>
                <a:off x="2617673" y="3032125"/>
                <a:ext cx="10867" cy="19050"/>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endParaRPr lang="en-GB" dirty="0"/>
              </a:p>
            </p:txBody>
          </p:sp>
          <p:sp>
            <p:nvSpPr>
              <p:cNvPr id="565" name="Freeform 67"/>
              <p:cNvSpPr>
                <a:spLocks/>
              </p:cNvSpPr>
              <p:nvPr/>
            </p:nvSpPr>
            <p:spPr bwMode="auto">
              <a:xfrm>
                <a:off x="2640765" y="3054350"/>
                <a:ext cx="14942" cy="2698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endParaRPr lang="en-GB" dirty="0"/>
              </a:p>
            </p:txBody>
          </p:sp>
          <p:sp>
            <p:nvSpPr>
              <p:cNvPr id="566" name="Freeform 68"/>
              <p:cNvSpPr>
                <a:spLocks/>
              </p:cNvSpPr>
              <p:nvPr/>
            </p:nvSpPr>
            <p:spPr bwMode="auto">
              <a:xfrm>
                <a:off x="2667933" y="3071813"/>
                <a:ext cx="14942" cy="6350"/>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endParaRPr lang="en-GB" dirty="0"/>
              </a:p>
            </p:txBody>
          </p:sp>
        </p:grpSp>
        <p:sp>
          <p:nvSpPr>
            <p:cNvPr id="67" name="Freeform 69"/>
            <p:cNvSpPr>
              <a:spLocks/>
            </p:cNvSpPr>
            <p:nvPr>
              <p:custDataLst>
                <p:tags r:id="rId47"/>
              </p:custDataLst>
            </p:nvPr>
          </p:nvSpPr>
          <p:spPr bwMode="auto">
            <a:xfrm>
              <a:off x="3103038" y="4178738"/>
              <a:ext cx="5506" cy="24776"/>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grpFill/>
            <a:ln w="9525" cmpd="sng">
              <a:solidFill>
                <a:srgbClr val="FFFFFF"/>
              </a:solidFill>
              <a:prstDash val="solid"/>
              <a:round/>
              <a:headEnd/>
              <a:tailEnd/>
            </a:ln>
          </p:spPr>
          <p:txBody>
            <a:bodyPr/>
            <a:lstStyle/>
            <a:p>
              <a:endParaRPr lang="en-GB" dirty="0"/>
            </a:p>
          </p:txBody>
        </p:sp>
        <p:sp>
          <p:nvSpPr>
            <p:cNvPr id="68" name="Freeform 70"/>
            <p:cNvSpPr>
              <a:spLocks/>
            </p:cNvSpPr>
            <p:nvPr>
              <p:custDataLst>
                <p:tags r:id="rId48"/>
              </p:custDataLst>
            </p:nvPr>
          </p:nvSpPr>
          <p:spPr bwMode="auto">
            <a:xfrm>
              <a:off x="3107167" y="4217966"/>
              <a:ext cx="4129" cy="25464"/>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grpFill/>
            <a:ln w="9525" cmpd="sng">
              <a:solidFill>
                <a:srgbClr val="FFFFFF"/>
              </a:solidFill>
              <a:prstDash val="solid"/>
              <a:round/>
              <a:headEnd/>
              <a:tailEnd/>
            </a:ln>
          </p:spPr>
          <p:txBody>
            <a:bodyPr/>
            <a:lstStyle/>
            <a:p>
              <a:endParaRPr lang="en-GB" dirty="0"/>
            </a:p>
          </p:txBody>
        </p:sp>
        <p:sp>
          <p:nvSpPr>
            <p:cNvPr id="69" name="Freeform 71"/>
            <p:cNvSpPr>
              <a:spLocks/>
            </p:cNvSpPr>
            <p:nvPr>
              <p:custDataLst>
                <p:tags r:id="rId49"/>
              </p:custDataLst>
            </p:nvPr>
          </p:nvSpPr>
          <p:spPr bwMode="auto">
            <a:xfrm>
              <a:off x="3156718" y="4178738"/>
              <a:ext cx="33722" cy="56433"/>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grpFill/>
            <a:ln w="9525" cmpd="sng">
              <a:solidFill>
                <a:srgbClr val="FFFFFF"/>
              </a:solidFill>
              <a:prstDash val="solid"/>
              <a:round/>
              <a:headEnd/>
              <a:tailEnd/>
            </a:ln>
          </p:spPr>
          <p:txBody>
            <a:bodyPr/>
            <a:lstStyle/>
            <a:p>
              <a:endParaRPr lang="en-GB" dirty="0"/>
            </a:p>
          </p:txBody>
        </p:sp>
        <p:sp>
          <p:nvSpPr>
            <p:cNvPr id="70" name="Freeform 72"/>
            <p:cNvSpPr>
              <a:spLocks/>
            </p:cNvSpPr>
            <p:nvPr>
              <p:custDataLst>
                <p:tags r:id="rId50"/>
              </p:custDataLst>
            </p:nvPr>
          </p:nvSpPr>
          <p:spPr bwMode="auto">
            <a:xfrm>
              <a:off x="3156718" y="4167039"/>
              <a:ext cx="6194" cy="24776"/>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grpFill/>
            <a:ln w="9525" cmpd="sng">
              <a:solidFill>
                <a:srgbClr val="FFFFFF"/>
              </a:solidFill>
              <a:prstDash val="solid"/>
              <a:round/>
              <a:headEnd/>
              <a:tailEnd/>
            </a:ln>
          </p:spPr>
          <p:txBody>
            <a:bodyPr/>
            <a:lstStyle/>
            <a:p>
              <a:endParaRPr lang="en-GB" dirty="0"/>
            </a:p>
          </p:txBody>
        </p:sp>
        <p:grpSp>
          <p:nvGrpSpPr>
            <p:cNvPr id="71" name="Group 70"/>
            <p:cNvGrpSpPr/>
            <p:nvPr>
              <p:custDataLst>
                <p:tags r:id="rId51"/>
              </p:custDataLst>
            </p:nvPr>
          </p:nvGrpSpPr>
          <p:grpSpPr>
            <a:xfrm>
              <a:off x="3022517" y="4392772"/>
              <a:ext cx="198893" cy="175493"/>
              <a:chOff x="8178800" y="4843463"/>
              <a:chExt cx="458788" cy="404812"/>
            </a:xfrm>
            <a:grpFill/>
          </p:grpSpPr>
          <p:sp>
            <p:nvSpPr>
              <p:cNvPr id="554" name="Freeform 74"/>
              <p:cNvSpPr>
                <a:spLocks/>
              </p:cNvSpPr>
              <p:nvPr/>
            </p:nvSpPr>
            <p:spPr bwMode="auto">
              <a:xfrm>
                <a:off x="8178800" y="5230674"/>
                <a:ext cx="21527" cy="17601"/>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55" name="Freeform 75"/>
              <p:cNvSpPr>
                <a:spLocks/>
              </p:cNvSpPr>
              <p:nvPr/>
            </p:nvSpPr>
            <p:spPr bwMode="auto">
              <a:xfrm>
                <a:off x="8188218" y="5040269"/>
                <a:ext cx="271775" cy="187206"/>
              </a:xfrm>
              <a:custGeom>
                <a:avLst/>
                <a:gdLst>
                  <a:gd name="T0" fmla="*/ 0 w 631"/>
                  <a:gd name="T1" fmla="*/ 0 h 358"/>
                  <a:gd name="T2" fmla="*/ 0 w 631"/>
                  <a:gd name="T3" fmla="*/ 0 h 358"/>
                  <a:gd name="T4" fmla="*/ 0 w 631"/>
                  <a:gd name="T5" fmla="*/ 0 h 358"/>
                  <a:gd name="T6" fmla="*/ 0 w 631"/>
                  <a:gd name="T7" fmla="*/ 0 h 358"/>
                  <a:gd name="T8" fmla="*/ 0 w 631"/>
                  <a:gd name="T9" fmla="*/ 0 h 358"/>
                  <a:gd name="T10" fmla="*/ 0 w 631"/>
                  <a:gd name="T11" fmla="*/ 0 h 358"/>
                  <a:gd name="T12" fmla="*/ 0 w 631"/>
                  <a:gd name="T13" fmla="*/ 0 h 358"/>
                  <a:gd name="T14" fmla="*/ 0 w 631"/>
                  <a:gd name="T15" fmla="*/ 0 h 358"/>
                  <a:gd name="T16" fmla="*/ 0 w 631"/>
                  <a:gd name="T17" fmla="*/ 0 h 358"/>
                  <a:gd name="T18" fmla="*/ 0 w 631"/>
                  <a:gd name="T19" fmla="*/ 0 h 358"/>
                  <a:gd name="T20" fmla="*/ 0 w 631"/>
                  <a:gd name="T21" fmla="*/ 0 h 358"/>
                  <a:gd name="T22" fmla="*/ 0 w 631"/>
                  <a:gd name="T23" fmla="*/ 0 h 358"/>
                  <a:gd name="T24" fmla="*/ 0 w 631"/>
                  <a:gd name="T25" fmla="*/ 0 h 358"/>
                  <a:gd name="T26" fmla="*/ 0 w 631"/>
                  <a:gd name="T27" fmla="*/ 0 h 358"/>
                  <a:gd name="T28" fmla="*/ 0 w 631"/>
                  <a:gd name="T29" fmla="*/ 0 h 358"/>
                  <a:gd name="T30" fmla="*/ 0 w 631"/>
                  <a:gd name="T31" fmla="*/ 0 h 358"/>
                  <a:gd name="T32" fmla="*/ 0 w 631"/>
                  <a:gd name="T33" fmla="*/ 0 h 358"/>
                  <a:gd name="T34" fmla="*/ 0 w 631"/>
                  <a:gd name="T35" fmla="*/ 0 h 358"/>
                  <a:gd name="T36" fmla="*/ 0 w 631"/>
                  <a:gd name="T37" fmla="*/ 0 h 358"/>
                  <a:gd name="T38" fmla="*/ 0 w 631"/>
                  <a:gd name="T39" fmla="*/ 0 h 358"/>
                  <a:gd name="T40" fmla="*/ 0 w 631"/>
                  <a:gd name="T41" fmla="*/ 0 h 358"/>
                  <a:gd name="T42" fmla="*/ 0 w 631"/>
                  <a:gd name="T43" fmla="*/ 0 h 358"/>
                  <a:gd name="T44" fmla="*/ 0 w 631"/>
                  <a:gd name="T45" fmla="*/ 0 h 358"/>
                  <a:gd name="T46" fmla="*/ 0 w 631"/>
                  <a:gd name="T47" fmla="*/ 0 h 358"/>
                  <a:gd name="T48" fmla="*/ 0 w 631"/>
                  <a:gd name="T49" fmla="*/ 0 h 358"/>
                  <a:gd name="T50" fmla="*/ 0 w 631"/>
                  <a:gd name="T51" fmla="*/ 0 h 358"/>
                  <a:gd name="T52" fmla="*/ 0 w 631"/>
                  <a:gd name="T53" fmla="*/ 0 h 358"/>
                  <a:gd name="T54" fmla="*/ 0 w 631"/>
                  <a:gd name="T55" fmla="*/ 0 h 358"/>
                  <a:gd name="T56" fmla="*/ 0 w 631"/>
                  <a:gd name="T57" fmla="*/ 0 h 358"/>
                  <a:gd name="T58" fmla="*/ 0 w 631"/>
                  <a:gd name="T59" fmla="*/ 0 h 358"/>
                  <a:gd name="T60" fmla="*/ 0 w 631"/>
                  <a:gd name="T61" fmla="*/ 0 h 358"/>
                  <a:gd name="T62" fmla="*/ 0 w 631"/>
                  <a:gd name="T63" fmla="*/ 0 h 358"/>
                  <a:gd name="T64" fmla="*/ 0 w 631"/>
                  <a:gd name="T65" fmla="*/ 0 h 358"/>
                  <a:gd name="T66" fmla="*/ 0 w 631"/>
                  <a:gd name="T67" fmla="*/ 0 h 358"/>
                  <a:gd name="T68" fmla="*/ 0 w 631"/>
                  <a:gd name="T69" fmla="*/ 0 h 358"/>
                  <a:gd name="T70" fmla="*/ 0 w 631"/>
                  <a:gd name="T71" fmla="*/ 0 h 358"/>
                  <a:gd name="T72" fmla="*/ 0 w 631"/>
                  <a:gd name="T73" fmla="*/ 0 h 358"/>
                  <a:gd name="T74" fmla="*/ 0 w 631"/>
                  <a:gd name="T75" fmla="*/ 0 h 358"/>
                  <a:gd name="T76" fmla="*/ 0 w 631"/>
                  <a:gd name="T77" fmla="*/ 0 h 358"/>
                  <a:gd name="T78" fmla="*/ 0 w 631"/>
                  <a:gd name="T79" fmla="*/ 0 h 358"/>
                  <a:gd name="T80" fmla="*/ 0 w 631"/>
                  <a:gd name="T81" fmla="*/ 0 h 358"/>
                  <a:gd name="T82" fmla="*/ 0 w 631"/>
                  <a:gd name="T83" fmla="*/ 0 h 358"/>
                  <a:gd name="T84" fmla="*/ 0 w 631"/>
                  <a:gd name="T85" fmla="*/ 0 h 358"/>
                  <a:gd name="T86" fmla="*/ 0 w 631"/>
                  <a:gd name="T87" fmla="*/ 0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56" name="Freeform 76"/>
              <p:cNvSpPr>
                <a:spLocks/>
              </p:cNvSpPr>
              <p:nvPr/>
            </p:nvSpPr>
            <p:spPr bwMode="auto">
              <a:xfrm>
                <a:off x="8481519" y="4843463"/>
                <a:ext cx="156069" cy="225607"/>
              </a:xfrm>
              <a:custGeom>
                <a:avLst/>
                <a:gdLst>
                  <a:gd name="T0" fmla="*/ 0 w 359"/>
                  <a:gd name="T1" fmla="*/ 0 h 431"/>
                  <a:gd name="T2" fmla="*/ 0 w 359"/>
                  <a:gd name="T3" fmla="*/ 0 h 431"/>
                  <a:gd name="T4" fmla="*/ 0 w 359"/>
                  <a:gd name="T5" fmla="*/ 0 h 431"/>
                  <a:gd name="T6" fmla="*/ 0 w 359"/>
                  <a:gd name="T7" fmla="*/ 0 h 431"/>
                  <a:gd name="T8" fmla="*/ 0 w 359"/>
                  <a:gd name="T9" fmla="*/ 0 h 431"/>
                  <a:gd name="T10" fmla="*/ 0 w 359"/>
                  <a:gd name="T11" fmla="*/ 0 h 431"/>
                  <a:gd name="T12" fmla="*/ 0 w 359"/>
                  <a:gd name="T13" fmla="*/ 0 h 431"/>
                  <a:gd name="T14" fmla="*/ 0 w 359"/>
                  <a:gd name="T15" fmla="*/ 0 h 431"/>
                  <a:gd name="T16" fmla="*/ 0 w 359"/>
                  <a:gd name="T17" fmla="*/ 0 h 431"/>
                  <a:gd name="T18" fmla="*/ 0 w 359"/>
                  <a:gd name="T19" fmla="*/ 0 h 431"/>
                  <a:gd name="T20" fmla="*/ 0 w 359"/>
                  <a:gd name="T21" fmla="*/ 0 h 431"/>
                  <a:gd name="T22" fmla="*/ 0 w 359"/>
                  <a:gd name="T23" fmla="*/ 0 h 431"/>
                  <a:gd name="T24" fmla="*/ 0 w 359"/>
                  <a:gd name="T25" fmla="*/ 0 h 431"/>
                  <a:gd name="T26" fmla="*/ 0 w 359"/>
                  <a:gd name="T27" fmla="*/ 0 h 431"/>
                  <a:gd name="T28" fmla="*/ 0 w 359"/>
                  <a:gd name="T29" fmla="*/ 0 h 431"/>
                  <a:gd name="T30" fmla="*/ 0 w 359"/>
                  <a:gd name="T31" fmla="*/ 0 h 431"/>
                  <a:gd name="T32" fmla="*/ 0 w 359"/>
                  <a:gd name="T33" fmla="*/ 0 h 431"/>
                  <a:gd name="T34" fmla="*/ 0 w 359"/>
                  <a:gd name="T35" fmla="*/ 0 h 431"/>
                  <a:gd name="T36" fmla="*/ 0 w 359"/>
                  <a:gd name="T37" fmla="*/ 0 h 431"/>
                  <a:gd name="T38" fmla="*/ 0 w 359"/>
                  <a:gd name="T39" fmla="*/ 0 h 431"/>
                  <a:gd name="T40" fmla="*/ 0 w 359"/>
                  <a:gd name="T41" fmla="*/ 0 h 431"/>
                  <a:gd name="T42" fmla="*/ 0 w 359"/>
                  <a:gd name="T43" fmla="*/ 0 h 431"/>
                  <a:gd name="T44" fmla="*/ 0 w 359"/>
                  <a:gd name="T45" fmla="*/ 0 h 431"/>
                  <a:gd name="T46" fmla="*/ 0 w 359"/>
                  <a:gd name="T47" fmla="*/ 0 h 431"/>
                  <a:gd name="T48" fmla="*/ 0 w 359"/>
                  <a:gd name="T49" fmla="*/ 0 h 431"/>
                  <a:gd name="T50" fmla="*/ 0 w 359"/>
                  <a:gd name="T51" fmla="*/ 0 h 431"/>
                  <a:gd name="T52" fmla="*/ 0 w 359"/>
                  <a:gd name="T53" fmla="*/ 0 h 431"/>
                  <a:gd name="T54" fmla="*/ 0 w 359"/>
                  <a:gd name="T55" fmla="*/ 0 h 431"/>
                  <a:gd name="T56" fmla="*/ 0 w 359"/>
                  <a:gd name="T57" fmla="*/ 0 h 431"/>
                  <a:gd name="T58" fmla="*/ 0 w 359"/>
                  <a:gd name="T59" fmla="*/ 0 h 431"/>
                  <a:gd name="T60" fmla="*/ 0 w 359"/>
                  <a:gd name="T61" fmla="*/ 0 h 431"/>
                  <a:gd name="T62" fmla="*/ 0 w 359"/>
                  <a:gd name="T63" fmla="*/ 0 h 431"/>
                  <a:gd name="T64" fmla="*/ 0 w 359"/>
                  <a:gd name="T65" fmla="*/ 0 h 431"/>
                  <a:gd name="T66" fmla="*/ 0 w 359"/>
                  <a:gd name="T67" fmla="*/ 0 h 431"/>
                  <a:gd name="T68" fmla="*/ 0 w 359"/>
                  <a:gd name="T69" fmla="*/ 0 h 431"/>
                  <a:gd name="T70" fmla="*/ 0 w 359"/>
                  <a:gd name="T71" fmla="*/ 0 h 431"/>
                  <a:gd name="T72" fmla="*/ 0 w 359"/>
                  <a:gd name="T73" fmla="*/ 0 h 431"/>
                  <a:gd name="T74" fmla="*/ 0 w 359"/>
                  <a:gd name="T75" fmla="*/ 0 h 431"/>
                  <a:gd name="T76" fmla="*/ 0 w 359"/>
                  <a:gd name="T77" fmla="*/ 0 h 431"/>
                  <a:gd name="T78" fmla="*/ 0 w 359"/>
                  <a:gd name="T79" fmla="*/ 0 h 431"/>
                  <a:gd name="T80" fmla="*/ 0 w 359"/>
                  <a:gd name="T81" fmla="*/ 0 h 431"/>
                  <a:gd name="T82" fmla="*/ 0 w 359"/>
                  <a:gd name="T83" fmla="*/ 0 h 431"/>
                  <a:gd name="T84" fmla="*/ 0 w 359"/>
                  <a:gd name="T85" fmla="*/ 0 h 431"/>
                  <a:gd name="T86" fmla="*/ 0 w 359"/>
                  <a:gd name="T87" fmla="*/ 0 h 431"/>
                  <a:gd name="T88" fmla="*/ 0 w 359"/>
                  <a:gd name="T89" fmla="*/ 0 h 431"/>
                  <a:gd name="T90" fmla="*/ 0 w 359"/>
                  <a:gd name="T91" fmla="*/ 0 h 431"/>
                  <a:gd name="T92" fmla="*/ 0 w 359"/>
                  <a:gd name="T93" fmla="*/ 0 h 431"/>
                  <a:gd name="T94" fmla="*/ 0 w 359"/>
                  <a:gd name="T95" fmla="*/ 0 h 431"/>
                  <a:gd name="T96" fmla="*/ 0 w 359"/>
                  <a:gd name="T97" fmla="*/ 0 h 431"/>
                  <a:gd name="T98" fmla="*/ 0 w 359"/>
                  <a:gd name="T99" fmla="*/ 0 h 431"/>
                  <a:gd name="T100" fmla="*/ 0 w 359"/>
                  <a:gd name="T101" fmla="*/ 0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72" name="Freeform 77"/>
            <p:cNvSpPr>
              <a:spLocks/>
            </p:cNvSpPr>
            <p:nvPr>
              <p:custDataLst>
                <p:tags r:id="rId52"/>
              </p:custDataLst>
            </p:nvPr>
          </p:nvSpPr>
          <p:spPr bwMode="auto">
            <a:xfrm>
              <a:off x="2867670" y="3810547"/>
              <a:ext cx="4129" cy="24776"/>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grpFill/>
            <a:ln w="9525" cmpd="sng">
              <a:solidFill>
                <a:srgbClr val="FFFFFF"/>
              </a:solidFill>
              <a:prstDash val="solid"/>
              <a:round/>
              <a:headEnd/>
              <a:tailEnd/>
            </a:ln>
          </p:spPr>
          <p:txBody>
            <a:bodyPr/>
            <a:lstStyle/>
            <a:p>
              <a:endParaRPr lang="en-GB" dirty="0"/>
            </a:p>
          </p:txBody>
        </p:sp>
        <p:sp>
          <p:nvSpPr>
            <p:cNvPr id="73" name="Freeform 78"/>
            <p:cNvSpPr>
              <a:spLocks/>
            </p:cNvSpPr>
            <p:nvPr>
              <p:custDataLst>
                <p:tags r:id="rId53"/>
              </p:custDataLst>
            </p:nvPr>
          </p:nvSpPr>
          <p:spPr bwMode="auto">
            <a:xfrm>
              <a:off x="3182870" y="4201449"/>
              <a:ext cx="6194" cy="24776"/>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grpFill/>
            <a:ln w="9525" cmpd="sng">
              <a:solidFill>
                <a:srgbClr val="FFFFFF"/>
              </a:solidFill>
              <a:prstDash val="solid"/>
              <a:round/>
              <a:headEnd/>
              <a:tailEnd/>
            </a:ln>
          </p:spPr>
          <p:txBody>
            <a:bodyPr/>
            <a:lstStyle/>
            <a:p>
              <a:endParaRPr lang="en-GB" dirty="0"/>
            </a:p>
          </p:txBody>
        </p:sp>
        <p:sp>
          <p:nvSpPr>
            <p:cNvPr id="74" name="Freeform 79"/>
            <p:cNvSpPr>
              <a:spLocks/>
            </p:cNvSpPr>
            <p:nvPr>
              <p:custDataLst>
                <p:tags r:id="rId54"/>
              </p:custDataLst>
            </p:nvPr>
          </p:nvSpPr>
          <p:spPr bwMode="auto">
            <a:xfrm>
              <a:off x="3192505" y="4205579"/>
              <a:ext cx="7570" cy="25464"/>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grpFill/>
            <a:ln w="9525" cmpd="sng">
              <a:solidFill>
                <a:srgbClr val="FFFFFF"/>
              </a:solidFill>
              <a:prstDash val="solid"/>
              <a:round/>
              <a:headEnd/>
              <a:tailEnd/>
            </a:ln>
          </p:spPr>
          <p:txBody>
            <a:bodyPr/>
            <a:lstStyle/>
            <a:p>
              <a:endParaRPr lang="en-GB" dirty="0"/>
            </a:p>
          </p:txBody>
        </p:sp>
        <p:sp>
          <p:nvSpPr>
            <p:cNvPr id="75" name="Freeform 80"/>
            <p:cNvSpPr>
              <a:spLocks/>
            </p:cNvSpPr>
            <p:nvPr>
              <p:custDataLst>
                <p:tags r:id="rId55"/>
              </p:custDataLst>
            </p:nvPr>
          </p:nvSpPr>
          <p:spPr bwMode="auto">
            <a:xfrm>
              <a:off x="2895199" y="3805729"/>
              <a:ext cx="688" cy="24088"/>
            </a:xfrm>
            <a:custGeom>
              <a:avLst/>
              <a:gdLst>
                <a:gd name="T0" fmla="*/ 0 w 7"/>
                <a:gd name="T1" fmla="*/ 0 h 55563"/>
                <a:gd name="T2" fmla="*/ 2147483647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grpFill/>
            <a:ln w="9525" cmpd="sng">
              <a:solidFill>
                <a:srgbClr val="FFFFFF"/>
              </a:solidFill>
              <a:prstDash val="solid"/>
              <a:round/>
              <a:headEnd/>
              <a:tailEnd/>
            </a:ln>
          </p:spPr>
          <p:txBody>
            <a:bodyPr/>
            <a:lstStyle/>
            <a:p>
              <a:endParaRPr lang="en-GB" dirty="0"/>
            </a:p>
          </p:txBody>
        </p:sp>
        <p:sp>
          <p:nvSpPr>
            <p:cNvPr id="76" name="Freeform 81"/>
            <p:cNvSpPr>
              <a:spLocks/>
            </p:cNvSpPr>
            <p:nvPr>
              <p:custDataLst>
                <p:tags r:id="rId56"/>
              </p:custDataLst>
            </p:nvPr>
          </p:nvSpPr>
          <p:spPr bwMode="auto">
            <a:xfrm>
              <a:off x="2920662" y="3781642"/>
              <a:ext cx="2753" cy="24776"/>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grpFill/>
            <a:ln w="9525" cmpd="sng">
              <a:solidFill>
                <a:srgbClr val="FFFFFF"/>
              </a:solidFill>
              <a:prstDash val="solid"/>
              <a:round/>
              <a:headEnd/>
              <a:tailEnd/>
            </a:ln>
          </p:spPr>
          <p:txBody>
            <a:bodyPr/>
            <a:lstStyle/>
            <a:p>
              <a:endParaRPr lang="en-GB" dirty="0"/>
            </a:p>
          </p:txBody>
        </p:sp>
        <p:sp>
          <p:nvSpPr>
            <p:cNvPr id="77" name="Freeform 82"/>
            <p:cNvSpPr>
              <a:spLocks/>
            </p:cNvSpPr>
            <p:nvPr>
              <p:custDataLst>
                <p:tags r:id="rId57"/>
              </p:custDataLst>
            </p:nvPr>
          </p:nvSpPr>
          <p:spPr bwMode="auto">
            <a:xfrm>
              <a:off x="2969525" y="3733467"/>
              <a:ext cx="2064" cy="24776"/>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grpFill/>
            <a:ln w="9525" cmpd="sng">
              <a:solidFill>
                <a:srgbClr val="FFFFFF"/>
              </a:solidFill>
              <a:prstDash val="solid"/>
              <a:round/>
              <a:headEnd/>
              <a:tailEnd/>
            </a:ln>
          </p:spPr>
          <p:txBody>
            <a:bodyPr/>
            <a:lstStyle/>
            <a:p>
              <a:endParaRPr lang="en-GB" dirty="0"/>
            </a:p>
          </p:txBody>
        </p:sp>
        <p:sp>
          <p:nvSpPr>
            <p:cNvPr id="78" name="Freeform 83"/>
            <p:cNvSpPr>
              <a:spLocks/>
            </p:cNvSpPr>
            <p:nvPr>
              <p:custDataLst>
                <p:tags r:id="rId58"/>
              </p:custDataLst>
            </p:nvPr>
          </p:nvSpPr>
          <p:spPr bwMode="auto">
            <a:xfrm>
              <a:off x="3035593" y="4036279"/>
              <a:ext cx="11699" cy="25464"/>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grpFill/>
            <a:ln w="9525" cmpd="sng">
              <a:solidFill>
                <a:srgbClr val="FFFFFF"/>
              </a:solidFill>
              <a:prstDash val="solid"/>
              <a:round/>
              <a:headEnd/>
              <a:tailEnd/>
            </a:ln>
          </p:spPr>
          <p:txBody>
            <a:bodyPr/>
            <a:lstStyle/>
            <a:p>
              <a:endParaRPr lang="en-GB" dirty="0"/>
            </a:p>
          </p:txBody>
        </p:sp>
        <p:sp>
          <p:nvSpPr>
            <p:cNvPr id="79" name="Freeform 84"/>
            <p:cNvSpPr>
              <a:spLocks/>
            </p:cNvSpPr>
            <p:nvPr>
              <p:custDataLst>
                <p:tags r:id="rId59"/>
              </p:custDataLst>
            </p:nvPr>
          </p:nvSpPr>
          <p:spPr bwMode="auto">
            <a:xfrm>
              <a:off x="3063122" y="4042473"/>
              <a:ext cx="5506" cy="24776"/>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grpFill/>
            <a:ln w="9525" cmpd="sng">
              <a:solidFill>
                <a:srgbClr val="FFFFFF"/>
              </a:solidFill>
              <a:prstDash val="solid"/>
              <a:round/>
              <a:headEnd/>
              <a:tailEnd/>
            </a:ln>
          </p:spPr>
          <p:txBody>
            <a:bodyPr/>
            <a:lstStyle/>
            <a:p>
              <a:endParaRPr lang="en-GB" dirty="0"/>
            </a:p>
          </p:txBody>
        </p:sp>
        <p:sp>
          <p:nvSpPr>
            <p:cNvPr id="80" name="Freeform 85"/>
            <p:cNvSpPr>
              <a:spLocks/>
            </p:cNvSpPr>
            <p:nvPr>
              <p:custDataLst>
                <p:tags r:id="rId60"/>
              </p:custDataLst>
            </p:nvPr>
          </p:nvSpPr>
          <p:spPr bwMode="auto">
            <a:xfrm>
              <a:off x="3001183" y="3945436"/>
              <a:ext cx="11011" cy="24087"/>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grpFill/>
            <a:ln w="9525" cmpd="sng">
              <a:solidFill>
                <a:srgbClr val="FFFFFF"/>
              </a:solidFill>
              <a:prstDash val="solid"/>
              <a:round/>
              <a:headEnd/>
              <a:tailEnd/>
            </a:ln>
          </p:spPr>
          <p:txBody>
            <a:bodyPr/>
            <a:lstStyle/>
            <a:p>
              <a:endParaRPr lang="en-GB" dirty="0"/>
            </a:p>
          </p:txBody>
        </p:sp>
        <p:sp>
          <p:nvSpPr>
            <p:cNvPr id="81" name="Freeform 86"/>
            <p:cNvSpPr>
              <a:spLocks/>
            </p:cNvSpPr>
            <p:nvPr>
              <p:custDataLst>
                <p:tags r:id="rId61"/>
              </p:custDataLst>
            </p:nvPr>
          </p:nvSpPr>
          <p:spPr bwMode="auto">
            <a:xfrm>
              <a:off x="2976407" y="3934424"/>
              <a:ext cx="4817" cy="24776"/>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grpFill/>
            <a:ln w="9525" cmpd="sng">
              <a:solidFill>
                <a:srgbClr val="FFFFFF"/>
              </a:solidFill>
              <a:prstDash val="solid"/>
              <a:round/>
              <a:headEnd/>
              <a:tailEnd/>
            </a:ln>
          </p:spPr>
          <p:txBody>
            <a:bodyPr/>
            <a:lstStyle/>
            <a:p>
              <a:endParaRPr lang="en-GB" dirty="0"/>
            </a:p>
          </p:txBody>
        </p:sp>
        <p:sp>
          <p:nvSpPr>
            <p:cNvPr id="82" name="Freeform 87"/>
            <p:cNvSpPr>
              <a:spLocks/>
            </p:cNvSpPr>
            <p:nvPr>
              <p:custDataLst>
                <p:tags r:id="rId62"/>
              </p:custDataLst>
            </p:nvPr>
          </p:nvSpPr>
          <p:spPr bwMode="auto">
            <a:xfrm>
              <a:off x="3063122" y="4078260"/>
              <a:ext cx="13764" cy="24776"/>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grpFill/>
            <a:ln w="9525" cmpd="sng">
              <a:solidFill>
                <a:srgbClr val="FFFFFF"/>
              </a:solidFill>
              <a:prstDash val="solid"/>
              <a:round/>
              <a:headEnd/>
              <a:tailEnd/>
            </a:ln>
          </p:spPr>
          <p:txBody>
            <a:bodyPr/>
            <a:lstStyle/>
            <a:p>
              <a:endParaRPr lang="en-GB" dirty="0"/>
            </a:p>
          </p:txBody>
        </p:sp>
        <p:sp>
          <p:nvSpPr>
            <p:cNvPr id="83" name="Freeform 88"/>
            <p:cNvSpPr>
              <a:spLocks/>
            </p:cNvSpPr>
            <p:nvPr>
              <p:custDataLst>
                <p:tags r:id="rId63"/>
              </p:custDataLst>
            </p:nvPr>
          </p:nvSpPr>
          <p:spPr bwMode="auto">
            <a:xfrm>
              <a:off x="3043852" y="4073443"/>
              <a:ext cx="9635" cy="24776"/>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grpFill/>
            <a:ln w="9525" cmpd="sng">
              <a:solidFill>
                <a:srgbClr val="FFFFFF"/>
              </a:solidFill>
              <a:prstDash val="solid"/>
              <a:round/>
              <a:headEnd/>
              <a:tailEnd/>
            </a:ln>
          </p:spPr>
          <p:txBody>
            <a:bodyPr/>
            <a:lstStyle/>
            <a:p>
              <a:endParaRPr lang="en-GB" dirty="0"/>
            </a:p>
          </p:txBody>
        </p:sp>
        <p:sp>
          <p:nvSpPr>
            <p:cNvPr id="84" name="Line 89"/>
            <p:cNvSpPr>
              <a:spLocks noChangeShapeType="1"/>
            </p:cNvSpPr>
            <p:nvPr>
              <p:custDataLst>
                <p:tags r:id="rId64"/>
              </p:custDataLst>
            </p:nvPr>
          </p:nvSpPr>
          <p:spPr bwMode="auto">
            <a:xfrm>
              <a:off x="3058304" y="4067248"/>
              <a:ext cx="8947" cy="2753"/>
            </a:xfrm>
            <a:prstGeom prst="line">
              <a:avLst/>
            </a:prstGeom>
            <a:grpFill/>
            <a:ln w="9525">
              <a:solidFill>
                <a:srgbClr val="FFFFFF"/>
              </a:solidFill>
              <a:round/>
              <a:headEnd/>
              <a:tailEnd/>
            </a:ln>
            <a:extLst/>
          </p:spPr>
          <p:txBody>
            <a:bodyPr/>
            <a:lstStyle/>
            <a:p>
              <a:endParaRPr lang="en-GB" dirty="0"/>
            </a:p>
          </p:txBody>
        </p:sp>
        <p:sp>
          <p:nvSpPr>
            <p:cNvPr id="85" name="Freeform 90"/>
            <p:cNvSpPr>
              <a:spLocks/>
            </p:cNvSpPr>
            <p:nvPr>
              <p:custDataLst>
                <p:tags r:id="rId65"/>
              </p:custDataLst>
            </p:nvPr>
          </p:nvSpPr>
          <p:spPr bwMode="auto">
            <a:xfrm>
              <a:off x="3067251" y="4070001"/>
              <a:ext cx="688" cy="24776"/>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grpFill/>
            <a:ln w="9525" cmpd="sng">
              <a:solidFill>
                <a:srgbClr val="FFFFFF"/>
              </a:solidFill>
              <a:prstDash val="solid"/>
              <a:round/>
              <a:headEnd/>
              <a:tailEnd/>
            </a:ln>
          </p:spPr>
          <p:txBody>
            <a:bodyPr/>
            <a:lstStyle/>
            <a:p>
              <a:endParaRPr lang="en-GB" dirty="0"/>
            </a:p>
          </p:txBody>
        </p:sp>
        <p:sp>
          <p:nvSpPr>
            <p:cNvPr id="86" name="Freeform 91"/>
            <p:cNvSpPr>
              <a:spLocks/>
            </p:cNvSpPr>
            <p:nvPr>
              <p:custDataLst>
                <p:tags r:id="rId66"/>
              </p:custDataLst>
            </p:nvPr>
          </p:nvSpPr>
          <p:spPr bwMode="auto">
            <a:xfrm>
              <a:off x="3047292" y="4067248"/>
              <a:ext cx="6194" cy="25464"/>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grpFill/>
            <a:ln w="9525" cmpd="sng">
              <a:solidFill>
                <a:srgbClr val="FFFFFF"/>
              </a:solidFill>
              <a:prstDash val="solid"/>
              <a:round/>
              <a:headEnd/>
              <a:tailEnd/>
            </a:ln>
          </p:spPr>
          <p:txBody>
            <a:bodyPr/>
            <a:lstStyle/>
            <a:p>
              <a:endParaRPr lang="en-GB" dirty="0"/>
            </a:p>
          </p:txBody>
        </p:sp>
        <p:sp>
          <p:nvSpPr>
            <p:cNvPr id="87" name="Freeform 92"/>
            <p:cNvSpPr>
              <a:spLocks/>
            </p:cNvSpPr>
            <p:nvPr>
              <p:custDataLst>
                <p:tags r:id="rId67"/>
              </p:custDataLst>
            </p:nvPr>
          </p:nvSpPr>
          <p:spPr bwMode="auto">
            <a:xfrm>
              <a:off x="3044540" y="4058990"/>
              <a:ext cx="2753" cy="26152"/>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grpFill/>
            <a:ln w="9525" cmpd="sng">
              <a:solidFill>
                <a:srgbClr val="FFFFFF"/>
              </a:solidFill>
              <a:prstDash val="solid"/>
              <a:round/>
              <a:headEnd/>
              <a:tailEnd/>
            </a:ln>
          </p:spPr>
          <p:txBody>
            <a:bodyPr/>
            <a:lstStyle/>
            <a:p>
              <a:endParaRPr lang="en-GB" dirty="0"/>
            </a:p>
          </p:txBody>
        </p:sp>
        <p:sp>
          <p:nvSpPr>
            <p:cNvPr id="88" name="Freeform 93"/>
            <p:cNvSpPr>
              <a:spLocks/>
            </p:cNvSpPr>
            <p:nvPr>
              <p:custDataLst>
                <p:tags r:id="rId68"/>
              </p:custDataLst>
            </p:nvPr>
          </p:nvSpPr>
          <p:spPr bwMode="auto">
            <a:xfrm>
              <a:off x="3079639" y="3940618"/>
              <a:ext cx="688" cy="24776"/>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grpFill/>
            <a:ln w="9525" cmpd="sng">
              <a:solidFill>
                <a:srgbClr val="FFFFFF"/>
              </a:solidFill>
              <a:prstDash val="solid"/>
              <a:round/>
              <a:headEnd/>
              <a:tailEnd/>
            </a:ln>
          </p:spPr>
          <p:txBody>
            <a:bodyPr/>
            <a:lstStyle/>
            <a:p>
              <a:endParaRPr lang="en-GB" dirty="0"/>
            </a:p>
          </p:txBody>
        </p:sp>
        <p:grpSp>
          <p:nvGrpSpPr>
            <p:cNvPr id="89" name="Group 88"/>
            <p:cNvGrpSpPr/>
            <p:nvPr>
              <p:custDataLst>
                <p:tags r:id="rId69"/>
              </p:custDataLst>
            </p:nvPr>
          </p:nvGrpSpPr>
          <p:grpSpPr>
            <a:xfrm>
              <a:off x="3025270" y="3798159"/>
              <a:ext cx="70886" cy="49551"/>
              <a:chOff x="8185150" y="3471863"/>
              <a:chExt cx="163513" cy="114300"/>
            </a:xfrm>
            <a:grpFill/>
          </p:grpSpPr>
          <p:sp>
            <p:nvSpPr>
              <p:cNvPr id="545" name="Freeform 95"/>
              <p:cNvSpPr>
                <a:spLocks/>
              </p:cNvSpPr>
              <p:nvPr/>
            </p:nvSpPr>
            <p:spPr bwMode="auto">
              <a:xfrm>
                <a:off x="8250823" y="3513719"/>
                <a:ext cx="8042" cy="1448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endParaRPr lang="en-GB" dirty="0"/>
              </a:p>
            </p:txBody>
          </p:sp>
          <p:sp>
            <p:nvSpPr>
              <p:cNvPr id="546" name="Freeform 96"/>
              <p:cNvSpPr>
                <a:spLocks/>
              </p:cNvSpPr>
              <p:nvPr/>
            </p:nvSpPr>
            <p:spPr bwMode="auto">
              <a:xfrm>
                <a:off x="8185150" y="3534648"/>
                <a:ext cx="9382" cy="9659"/>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endParaRPr lang="en-GB" dirty="0"/>
              </a:p>
            </p:txBody>
          </p:sp>
          <p:sp>
            <p:nvSpPr>
              <p:cNvPr id="547" name="Freeform 97"/>
              <p:cNvSpPr>
                <a:spLocks/>
              </p:cNvSpPr>
              <p:nvPr/>
            </p:nvSpPr>
            <p:spPr bwMode="auto">
              <a:xfrm>
                <a:off x="8202574" y="3471863"/>
                <a:ext cx="6701" cy="9659"/>
              </a:xfrm>
              <a:custGeom>
                <a:avLst/>
                <a:gdLst>
                  <a:gd name="T0" fmla="*/ 0 w 13"/>
                  <a:gd name="T1" fmla="*/ 0 h 18"/>
                  <a:gd name="T2" fmla="*/ 0 w 13"/>
                  <a:gd name="T3" fmla="*/ 0 h 18"/>
                  <a:gd name="T4" fmla="*/ 0 w 13"/>
                  <a:gd name="T5" fmla="*/ 0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endParaRPr lang="en-GB" dirty="0"/>
              </a:p>
            </p:txBody>
          </p:sp>
          <p:sp>
            <p:nvSpPr>
              <p:cNvPr id="548" name="Freeform 98"/>
              <p:cNvSpPr>
                <a:spLocks/>
              </p:cNvSpPr>
              <p:nvPr/>
            </p:nvSpPr>
            <p:spPr bwMode="auto">
              <a:xfrm>
                <a:off x="8248143" y="3475083"/>
                <a:ext cx="10722" cy="12879"/>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endParaRPr lang="en-GB" dirty="0"/>
              </a:p>
            </p:txBody>
          </p:sp>
          <p:sp>
            <p:nvSpPr>
              <p:cNvPr id="549" name="Freeform 99"/>
              <p:cNvSpPr>
                <a:spLocks/>
              </p:cNvSpPr>
              <p:nvPr/>
            </p:nvSpPr>
            <p:spPr bwMode="auto">
              <a:xfrm>
                <a:off x="8333920" y="3510500"/>
                <a:ext cx="14743" cy="3220"/>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endParaRPr lang="en-GB" dirty="0"/>
              </a:p>
            </p:txBody>
          </p:sp>
          <p:sp>
            <p:nvSpPr>
              <p:cNvPr id="550" name="Line 100"/>
              <p:cNvSpPr>
                <a:spLocks noChangeShapeType="1"/>
              </p:cNvSpPr>
              <p:nvPr/>
            </p:nvSpPr>
            <p:spPr bwMode="auto">
              <a:xfrm flipH="1">
                <a:off x="8340621" y="3510500"/>
                <a:ext cx="8042" cy="1610"/>
              </a:xfrm>
              <a:prstGeom prst="line">
                <a:avLst/>
              </a:prstGeom>
              <a:grpFill/>
              <a:ln w="9525">
                <a:solidFill>
                  <a:srgbClr val="FFFFFF"/>
                </a:solidFill>
                <a:round/>
                <a:headEnd/>
                <a:tailEnd/>
              </a:ln>
              <a:extLst/>
            </p:spPr>
            <p:txBody>
              <a:bodyPr/>
              <a:lstStyle/>
              <a:p>
                <a:endParaRPr lang="en-GB" dirty="0"/>
              </a:p>
            </p:txBody>
          </p:sp>
          <p:sp>
            <p:nvSpPr>
              <p:cNvPr id="551" name="Freeform 101"/>
              <p:cNvSpPr>
                <a:spLocks/>
              </p:cNvSpPr>
              <p:nvPr/>
            </p:nvSpPr>
            <p:spPr bwMode="auto">
              <a:xfrm>
                <a:off x="8299073" y="3574894"/>
                <a:ext cx="1340" cy="11269"/>
              </a:xfrm>
              <a:custGeom>
                <a:avLst/>
                <a:gdLst>
                  <a:gd name="T0" fmla="*/ 0 w 1"/>
                  <a:gd name="T1" fmla="*/ 0 h 19"/>
                  <a:gd name="T2" fmla="*/ 0 w 1"/>
                  <a:gd name="T3" fmla="*/ 0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FFFFFF"/>
                </a:solidFill>
                <a:prstDash val="solid"/>
                <a:round/>
                <a:headEnd/>
                <a:tailEnd/>
              </a:ln>
            </p:spPr>
            <p:txBody>
              <a:bodyPr/>
              <a:lstStyle/>
              <a:p>
                <a:endParaRPr lang="en-GB" dirty="0"/>
              </a:p>
            </p:txBody>
          </p:sp>
          <p:sp>
            <p:nvSpPr>
              <p:cNvPr id="552" name="Line 102"/>
              <p:cNvSpPr>
                <a:spLocks noChangeShapeType="1"/>
              </p:cNvSpPr>
              <p:nvPr/>
            </p:nvSpPr>
            <p:spPr bwMode="auto">
              <a:xfrm>
                <a:off x="8299073" y="3574894"/>
                <a:ext cx="8042" cy="1610"/>
              </a:xfrm>
              <a:prstGeom prst="line">
                <a:avLst/>
              </a:prstGeom>
              <a:grpFill/>
              <a:ln w="9525">
                <a:solidFill>
                  <a:srgbClr val="FFFFFF"/>
                </a:solidFill>
                <a:round/>
                <a:headEnd/>
                <a:tailEnd/>
              </a:ln>
              <a:extLst/>
            </p:spPr>
            <p:txBody>
              <a:bodyPr/>
              <a:lstStyle/>
              <a:p>
                <a:endParaRPr lang="en-GB" dirty="0"/>
              </a:p>
            </p:txBody>
          </p:sp>
          <p:sp>
            <p:nvSpPr>
              <p:cNvPr id="553" name="Freeform 103"/>
              <p:cNvSpPr>
                <a:spLocks/>
              </p:cNvSpPr>
              <p:nvPr/>
            </p:nvSpPr>
            <p:spPr bwMode="auto">
              <a:xfrm>
                <a:off x="8301754" y="3574894"/>
                <a:ext cx="5361" cy="3220"/>
              </a:xfrm>
              <a:custGeom>
                <a:avLst/>
                <a:gdLst>
                  <a:gd name="T0" fmla="*/ 0 w 14"/>
                  <a:gd name="T1" fmla="*/ 0 h 6"/>
                  <a:gd name="T2" fmla="*/ 0 w 14"/>
                  <a:gd name="T3" fmla="*/ 0 h 6"/>
                  <a:gd name="T4" fmla="*/ 0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endParaRPr lang="en-GB" dirty="0"/>
              </a:p>
            </p:txBody>
          </p:sp>
        </p:grpSp>
        <p:sp>
          <p:nvSpPr>
            <p:cNvPr id="90" name="Freeform 89"/>
            <p:cNvSpPr>
              <a:spLocks/>
            </p:cNvSpPr>
            <p:nvPr>
              <p:custDataLst>
                <p:tags r:id="rId70"/>
              </p:custDataLst>
            </p:nvPr>
          </p:nvSpPr>
          <p:spPr bwMode="auto">
            <a:xfrm>
              <a:off x="2411387" y="3738285"/>
              <a:ext cx="2753" cy="24776"/>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grpFill/>
            <a:ln w="9525" cmpd="sng">
              <a:solidFill>
                <a:srgbClr val="FFFFFF"/>
              </a:solidFill>
              <a:prstDash val="solid"/>
              <a:round/>
              <a:headEnd/>
              <a:tailEnd/>
            </a:ln>
          </p:spPr>
          <p:txBody>
            <a:bodyPr/>
            <a:lstStyle/>
            <a:p>
              <a:endParaRPr lang="en-GB" dirty="0"/>
            </a:p>
          </p:txBody>
        </p:sp>
        <p:sp>
          <p:nvSpPr>
            <p:cNvPr id="91" name="Freeform 90"/>
            <p:cNvSpPr>
              <a:spLocks/>
            </p:cNvSpPr>
            <p:nvPr>
              <p:custDataLst>
                <p:tags r:id="rId71"/>
              </p:custDataLst>
            </p:nvPr>
          </p:nvSpPr>
          <p:spPr bwMode="auto">
            <a:xfrm>
              <a:off x="1067316" y="4665990"/>
              <a:ext cx="23399" cy="25464"/>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grpFill/>
            <a:ln w="9525" cmpd="sng">
              <a:solidFill>
                <a:srgbClr val="FFFFFF"/>
              </a:solidFill>
              <a:prstDash val="solid"/>
              <a:round/>
              <a:headEnd/>
              <a:tailEnd/>
            </a:ln>
          </p:spPr>
          <p:txBody>
            <a:bodyPr/>
            <a:lstStyle/>
            <a:p>
              <a:endParaRPr lang="en-GB" dirty="0"/>
            </a:p>
          </p:txBody>
        </p:sp>
        <p:sp>
          <p:nvSpPr>
            <p:cNvPr id="92" name="Freeform 91"/>
            <p:cNvSpPr>
              <a:spLocks/>
            </p:cNvSpPr>
            <p:nvPr>
              <p:custDataLst>
                <p:tags r:id="rId72"/>
              </p:custDataLst>
            </p:nvPr>
          </p:nvSpPr>
          <p:spPr bwMode="auto">
            <a:xfrm>
              <a:off x="2065219" y="4595793"/>
              <a:ext cx="13076" cy="24088"/>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grpFill/>
            <a:ln w="9525" cmpd="sng">
              <a:solidFill>
                <a:srgbClr val="FFFFFF"/>
              </a:solidFill>
              <a:prstDash val="solid"/>
              <a:round/>
              <a:headEnd/>
              <a:tailEnd/>
            </a:ln>
          </p:spPr>
          <p:txBody>
            <a:bodyPr/>
            <a:lstStyle/>
            <a:p>
              <a:endParaRPr lang="en-GB" dirty="0"/>
            </a:p>
          </p:txBody>
        </p:sp>
        <p:sp>
          <p:nvSpPr>
            <p:cNvPr id="93" name="Freeform 92"/>
            <p:cNvSpPr>
              <a:spLocks/>
            </p:cNvSpPr>
            <p:nvPr>
              <p:custDataLst>
                <p:tags r:id="rId73"/>
              </p:custDataLst>
            </p:nvPr>
          </p:nvSpPr>
          <p:spPr bwMode="auto">
            <a:xfrm>
              <a:off x="2999118" y="3195976"/>
              <a:ext cx="8947" cy="24776"/>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grpFill/>
            <a:ln w="9525" cmpd="sng">
              <a:solidFill>
                <a:srgbClr val="FFFFFF"/>
              </a:solidFill>
              <a:prstDash val="solid"/>
              <a:round/>
              <a:headEnd/>
              <a:tailEnd/>
            </a:ln>
          </p:spPr>
          <p:txBody>
            <a:bodyPr/>
            <a:lstStyle/>
            <a:p>
              <a:endParaRPr lang="en-GB" dirty="0"/>
            </a:p>
          </p:txBody>
        </p:sp>
        <p:sp>
          <p:nvSpPr>
            <p:cNvPr id="94" name="Freeform 93"/>
            <p:cNvSpPr>
              <a:spLocks/>
            </p:cNvSpPr>
            <p:nvPr>
              <p:custDataLst>
                <p:tags r:id="rId74"/>
              </p:custDataLst>
            </p:nvPr>
          </p:nvSpPr>
          <p:spPr bwMode="auto">
            <a:xfrm>
              <a:off x="3075509" y="3210428"/>
              <a:ext cx="6882" cy="24776"/>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grpFill/>
            <a:ln w="9525" cmpd="sng">
              <a:solidFill>
                <a:srgbClr val="FFFFFF"/>
              </a:solidFill>
              <a:prstDash val="solid"/>
              <a:round/>
              <a:headEnd/>
              <a:tailEnd/>
            </a:ln>
          </p:spPr>
          <p:txBody>
            <a:bodyPr/>
            <a:lstStyle/>
            <a:p>
              <a:endParaRPr lang="en-GB" dirty="0"/>
            </a:p>
          </p:txBody>
        </p:sp>
        <p:sp>
          <p:nvSpPr>
            <p:cNvPr id="95" name="Freeform 94"/>
            <p:cNvSpPr>
              <a:spLocks/>
            </p:cNvSpPr>
            <p:nvPr>
              <p:custDataLst>
                <p:tags r:id="rId75"/>
              </p:custDataLst>
            </p:nvPr>
          </p:nvSpPr>
          <p:spPr bwMode="auto">
            <a:xfrm>
              <a:off x="2836701" y="3310219"/>
              <a:ext cx="2065" cy="25464"/>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grpFill/>
            <a:ln w="9525" cmpd="sng">
              <a:solidFill>
                <a:srgbClr val="FFFFFF"/>
              </a:solidFill>
              <a:prstDash val="solid"/>
              <a:round/>
              <a:headEnd/>
              <a:tailEnd/>
            </a:ln>
          </p:spPr>
          <p:txBody>
            <a:bodyPr/>
            <a:lstStyle/>
            <a:p>
              <a:endParaRPr lang="en-GB" dirty="0"/>
            </a:p>
          </p:txBody>
        </p:sp>
        <p:sp>
          <p:nvSpPr>
            <p:cNvPr id="96" name="Freeform 95"/>
            <p:cNvSpPr>
              <a:spLocks/>
            </p:cNvSpPr>
            <p:nvPr>
              <p:custDataLst>
                <p:tags r:id="rId76"/>
              </p:custDataLst>
            </p:nvPr>
          </p:nvSpPr>
          <p:spPr bwMode="auto">
            <a:xfrm>
              <a:off x="2756180" y="3553845"/>
              <a:ext cx="6194" cy="25464"/>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grpFill/>
            <a:ln w="9525" cmpd="sng">
              <a:solidFill>
                <a:srgbClr val="FFFFFF"/>
              </a:solidFill>
              <a:prstDash val="solid"/>
              <a:round/>
              <a:headEnd/>
              <a:tailEnd/>
            </a:ln>
          </p:spPr>
          <p:txBody>
            <a:bodyPr/>
            <a:lstStyle/>
            <a:p>
              <a:endParaRPr lang="en-GB" dirty="0"/>
            </a:p>
          </p:txBody>
        </p:sp>
        <p:sp>
          <p:nvSpPr>
            <p:cNvPr id="97" name="Freeform 96"/>
            <p:cNvSpPr>
              <a:spLocks/>
            </p:cNvSpPr>
            <p:nvPr>
              <p:custDataLst>
                <p:tags r:id="rId77"/>
              </p:custDataLst>
            </p:nvPr>
          </p:nvSpPr>
          <p:spPr bwMode="auto">
            <a:xfrm>
              <a:off x="2763750" y="3525628"/>
              <a:ext cx="6882" cy="24776"/>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grpFill/>
            <a:ln w="9525" cmpd="sng">
              <a:solidFill>
                <a:srgbClr val="FFFFFF"/>
              </a:solidFill>
              <a:prstDash val="solid"/>
              <a:round/>
              <a:headEnd/>
              <a:tailEnd/>
            </a:ln>
          </p:spPr>
          <p:txBody>
            <a:bodyPr/>
            <a:lstStyle/>
            <a:p>
              <a:endParaRPr lang="en-GB" dirty="0"/>
            </a:p>
          </p:txBody>
        </p:sp>
        <p:sp>
          <p:nvSpPr>
            <p:cNvPr id="98" name="Freeform 97"/>
            <p:cNvSpPr>
              <a:spLocks/>
            </p:cNvSpPr>
            <p:nvPr>
              <p:custDataLst>
                <p:tags r:id="rId78"/>
              </p:custDataLst>
            </p:nvPr>
          </p:nvSpPr>
          <p:spPr bwMode="auto">
            <a:xfrm>
              <a:off x="2715576" y="3460248"/>
              <a:ext cx="688" cy="26152"/>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grpFill/>
            <a:ln w="9525" cmpd="sng">
              <a:solidFill>
                <a:srgbClr val="FFFFFF"/>
              </a:solidFill>
              <a:prstDash val="solid"/>
              <a:round/>
              <a:headEnd/>
              <a:tailEnd/>
            </a:ln>
          </p:spPr>
          <p:txBody>
            <a:bodyPr/>
            <a:lstStyle/>
            <a:p>
              <a:endParaRPr lang="en-GB" dirty="0"/>
            </a:p>
          </p:txBody>
        </p:sp>
        <p:sp>
          <p:nvSpPr>
            <p:cNvPr id="99" name="Freeform 98"/>
            <p:cNvSpPr>
              <a:spLocks/>
            </p:cNvSpPr>
            <p:nvPr>
              <p:custDataLst>
                <p:tags r:id="rId79"/>
              </p:custDataLst>
            </p:nvPr>
          </p:nvSpPr>
          <p:spPr bwMode="auto">
            <a:xfrm>
              <a:off x="1350858" y="3081733"/>
              <a:ext cx="4129" cy="24776"/>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grpFill/>
            <a:ln w="9525" cmpd="sng">
              <a:solidFill>
                <a:srgbClr val="FFFFFF"/>
              </a:solidFill>
              <a:prstDash val="solid"/>
              <a:round/>
              <a:headEnd/>
              <a:tailEnd/>
            </a:ln>
          </p:spPr>
          <p:txBody>
            <a:bodyPr/>
            <a:lstStyle/>
            <a:p>
              <a:endParaRPr lang="en-GB" dirty="0"/>
            </a:p>
          </p:txBody>
        </p:sp>
        <p:sp>
          <p:nvSpPr>
            <p:cNvPr id="100" name="Freeform 99"/>
            <p:cNvSpPr>
              <a:spLocks/>
            </p:cNvSpPr>
            <p:nvPr>
              <p:custDataLst>
                <p:tags r:id="rId80"/>
              </p:custDataLst>
            </p:nvPr>
          </p:nvSpPr>
          <p:spPr bwMode="auto">
            <a:xfrm>
              <a:off x="1344664" y="2981255"/>
              <a:ext cx="1376" cy="24776"/>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grpFill/>
            <a:ln w="9525" cmpd="sng">
              <a:solidFill>
                <a:srgbClr val="FFFFFF"/>
              </a:solidFill>
              <a:prstDash val="solid"/>
              <a:round/>
              <a:headEnd/>
              <a:tailEnd/>
            </a:ln>
          </p:spPr>
          <p:txBody>
            <a:bodyPr/>
            <a:lstStyle/>
            <a:p>
              <a:endParaRPr lang="en-GB" dirty="0"/>
            </a:p>
          </p:txBody>
        </p:sp>
        <p:grpSp>
          <p:nvGrpSpPr>
            <p:cNvPr id="101" name="Group 100"/>
            <p:cNvGrpSpPr/>
            <p:nvPr>
              <p:custDataLst>
                <p:tags r:id="rId81"/>
              </p:custDataLst>
            </p:nvPr>
          </p:nvGrpSpPr>
          <p:grpSpPr>
            <a:xfrm>
              <a:off x="2192537" y="3773383"/>
              <a:ext cx="19958" cy="162417"/>
              <a:chOff x="6264275" y="3414713"/>
              <a:chExt cx="46038" cy="374650"/>
            </a:xfrm>
            <a:grpFill/>
          </p:grpSpPr>
          <p:sp>
            <p:nvSpPr>
              <p:cNvPr id="514" name="Freeform 118"/>
              <p:cNvSpPr>
                <a:spLocks/>
              </p:cNvSpPr>
              <p:nvPr/>
            </p:nvSpPr>
            <p:spPr bwMode="auto">
              <a:xfrm>
                <a:off x="6296246" y="3779757"/>
                <a:ext cx="7673" cy="960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GB" dirty="0"/>
              </a:p>
            </p:txBody>
          </p:sp>
          <p:sp>
            <p:nvSpPr>
              <p:cNvPr id="515" name="Freeform 119"/>
              <p:cNvSpPr>
                <a:spLocks/>
              </p:cNvSpPr>
              <p:nvPr/>
            </p:nvSpPr>
            <p:spPr bwMode="auto">
              <a:xfrm>
                <a:off x="6296246" y="3757342"/>
                <a:ext cx="7673" cy="640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GB" dirty="0"/>
              </a:p>
            </p:txBody>
          </p:sp>
          <p:sp>
            <p:nvSpPr>
              <p:cNvPr id="516" name="Freeform 120"/>
              <p:cNvSpPr>
                <a:spLocks/>
              </p:cNvSpPr>
              <p:nvPr/>
            </p:nvSpPr>
            <p:spPr bwMode="auto">
              <a:xfrm>
                <a:off x="6296246" y="3746134"/>
                <a:ext cx="7673" cy="160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GB" dirty="0"/>
              </a:p>
            </p:txBody>
          </p:sp>
          <p:sp>
            <p:nvSpPr>
              <p:cNvPr id="517" name="Rectangle 121"/>
              <p:cNvSpPr>
                <a:spLocks noChangeArrowheads="1"/>
              </p:cNvSpPr>
              <p:nvPr/>
            </p:nvSpPr>
            <p:spPr bwMode="auto">
              <a:xfrm>
                <a:off x="6296246" y="3738129"/>
                <a:ext cx="10231" cy="3202"/>
              </a:xfrm>
              <a:prstGeom prst="rect">
                <a:avLst/>
              </a:prstGeom>
              <a:grpFill/>
              <a:ln w="9525">
                <a:solidFill>
                  <a:srgbClr val="FFFFFF"/>
                </a:solidFill>
                <a:miter lim="800000"/>
                <a:headEnd/>
                <a:tailEnd/>
              </a:ln>
            </p:spPr>
            <p:txBody>
              <a:bodyPr/>
              <a:lstStyle/>
              <a:p>
                <a:endParaRPr lang="en-GB" dirty="0"/>
              </a:p>
            </p:txBody>
          </p:sp>
          <p:sp>
            <p:nvSpPr>
              <p:cNvPr id="518" name="Line 122"/>
              <p:cNvSpPr>
                <a:spLocks noChangeShapeType="1"/>
              </p:cNvSpPr>
              <p:nvPr/>
            </p:nvSpPr>
            <p:spPr bwMode="auto">
              <a:xfrm flipV="1">
                <a:off x="6292409" y="3678889"/>
                <a:ext cx="6394" cy="6404"/>
              </a:xfrm>
              <a:prstGeom prst="line">
                <a:avLst/>
              </a:prstGeom>
              <a:grpFill/>
              <a:ln w="9525">
                <a:solidFill>
                  <a:srgbClr val="FFFFFF"/>
                </a:solidFill>
                <a:round/>
                <a:headEnd/>
                <a:tailEnd/>
              </a:ln>
              <a:extLst/>
            </p:spPr>
            <p:txBody>
              <a:bodyPr/>
              <a:lstStyle/>
              <a:p>
                <a:endParaRPr lang="en-GB" dirty="0"/>
              </a:p>
            </p:txBody>
          </p:sp>
          <p:sp>
            <p:nvSpPr>
              <p:cNvPr id="519" name="Freeform 123"/>
              <p:cNvSpPr>
                <a:spLocks/>
              </p:cNvSpPr>
              <p:nvPr/>
            </p:nvSpPr>
            <p:spPr bwMode="auto">
              <a:xfrm>
                <a:off x="6296246" y="3678889"/>
                <a:ext cx="2558" cy="160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GB" dirty="0"/>
              </a:p>
            </p:txBody>
          </p:sp>
          <p:sp>
            <p:nvSpPr>
              <p:cNvPr id="520" name="Freeform 124"/>
              <p:cNvSpPr>
                <a:spLocks/>
              </p:cNvSpPr>
              <p:nvPr/>
            </p:nvSpPr>
            <p:spPr bwMode="auto">
              <a:xfrm>
                <a:off x="6303919" y="3614847"/>
                <a:ext cx="6394" cy="12809"/>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GB" dirty="0"/>
              </a:p>
            </p:txBody>
          </p:sp>
          <p:sp>
            <p:nvSpPr>
              <p:cNvPr id="521" name="Line 125"/>
              <p:cNvSpPr>
                <a:spLocks noChangeShapeType="1"/>
              </p:cNvSpPr>
              <p:nvPr/>
            </p:nvSpPr>
            <p:spPr bwMode="auto">
              <a:xfrm>
                <a:off x="6303919" y="3621251"/>
                <a:ext cx="2558" cy="1601"/>
              </a:xfrm>
              <a:prstGeom prst="line">
                <a:avLst/>
              </a:prstGeom>
              <a:grpFill/>
              <a:ln w="9525">
                <a:solidFill>
                  <a:srgbClr val="FFFFFF"/>
                </a:solidFill>
                <a:round/>
                <a:headEnd/>
                <a:tailEnd/>
              </a:ln>
              <a:extLst/>
            </p:spPr>
            <p:txBody>
              <a:bodyPr/>
              <a:lstStyle/>
              <a:p>
                <a:endParaRPr lang="en-GB" dirty="0"/>
              </a:p>
            </p:txBody>
          </p:sp>
          <p:sp>
            <p:nvSpPr>
              <p:cNvPr id="522" name="Freeform 126"/>
              <p:cNvSpPr>
                <a:spLocks/>
              </p:cNvSpPr>
              <p:nvPr/>
            </p:nvSpPr>
            <p:spPr bwMode="auto">
              <a:xfrm>
                <a:off x="6298804" y="3642065"/>
                <a:ext cx="5115" cy="4803"/>
              </a:xfrm>
              <a:custGeom>
                <a:avLst/>
                <a:gdLst>
                  <a:gd name="T0" fmla="*/ 0 w 13"/>
                  <a:gd name="T1" fmla="*/ 0 h 12"/>
                  <a:gd name="T2" fmla="*/ 0 w 13"/>
                  <a:gd name="T3" fmla="*/ 0 h 12"/>
                  <a:gd name="T4" fmla="*/ 0 w 13"/>
                  <a:gd name="T5" fmla="*/ 0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GB" dirty="0"/>
              </a:p>
            </p:txBody>
          </p:sp>
          <p:sp>
            <p:nvSpPr>
              <p:cNvPr id="523" name="Freeform 127"/>
              <p:cNvSpPr>
                <a:spLocks/>
              </p:cNvSpPr>
              <p:nvPr/>
            </p:nvSpPr>
            <p:spPr bwMode="auto">
              <a:xfrm>
                <a:off x="6303919" y="3662879"/>
                <a:ext cx="2558" cy="960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GB" dirty="0"/>
              </a:p>
            </p:txBody>
          </p:sp>
          <p:sp>
            <p:nvSpPr>
              <p:cNvPr id="524" name="Line 128"/>
              <p:cNvSpPr>
                <a:spLocks noChangeShapeType="1"/>
              </p:cNvSpPr>
              <p:nvPr/>
            </p:nvSpPr>
            <p:spPr bwMode="auto">
              <a:xfrm flipV="1">
                <a:off x="6303919" y="3685294"/>
                <a:ext cx="1279" cy="6404"/>
              </a:xfrm>
              <a:prstGeom prst="line">
                <a:avLst/>
              </a:prstGeom>
              <a:grpFill/>
              <a:ln w="9525">
                <a:solidFill>
                  <a:srgbClr val="FFFFFF"/>
                </a:solidFill>
                <a:round/>
                <a:headEnd/>
                <a:tailEnd/>
              </a:ln>
              <a:extLst/>
            </p:spPr>
            <p:txBody>
              <a:bodyPr/>
              <a:lstStyle/>
              <a:p>
                <a:endParaRPr lang="en-GB" dirty="0"/>
              </a:p>
            </p:txBody>
          </p:sp>
          <p:sp>
            <p:nvSpPr>
              <p:cNvPr id="525" name="Freeform 129"/>
              <p:cNvSpPr>
                <a:spLocks/>
              </p:cNvSpPr>
              <p:nvPr/>
            </p:nvSpPr>
            <p:spPr bwMode="auto">
              <a:xfrm>
                <a:off x="6289852" y="3598836"/>
                <a:ext cx="2558" cy="960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GB" dirty="0"/>
              </a:p>
            </p:txBody>
          </p:sp>
          <p:sp>
            <p:nvSpPr>
              <p:cNvPr id="526" name="Freeform 130"/>
              <p:cNvSpPr>
                <a:spLocks/>
              </p:cNvSpPr>
              <p:nvPr/>
            </p:nvSpPr>
            <p:spPr bwMode="auto">
              <a:xfrm>
                <a:off x="6287294" y="3578022"/>
                <a:ext cx="2558" cy="11207"/>
              </a:xfrm>
              <a:custGeom>
                <a:avLst/>
                <a:gdLst>
                  <a:gd name="T0" fmla="*/ 0 w 6"/>
                  <a:gd name="T1" fmla="*/ 0 h 19"/>
                  <a:gd name="T2" fmla="*/ 0 w 6"/>
                  <a:gd name="T3" fmla="*/ 0 h 19"/>
                  <a:gd name="T4" fmla="*/ 0 w 6"/>
                  <a:gd name="T5" fmla="*/ 0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GB" dirty="0"/>
              </a:p>
            </p:txBody>
          </p:sp>
          <p:sp>
            <p:nvSpPr>
              <p:cNvPr id="527" name="Freeform 131"/>
              <p:cNvSpPr>
                <a:spLocks/>
              </p:cNvSpPr>
              <p:nvPr/>
            </p:nvSpPr>
            <p:spPr bwMode="auto">
              <a:xfrm>
                <a:off x="6283458" y="3547602"/>
                <a:ext cx="12788" cy="8005"/>
              </a:xfrm>
              <a:custGeom>
                <a:avLst/>
                <a:gdLst>
                  <a:gd name="T0" fmla="*/ 0 w 28"/>
                  <a:gd name="T1" fmla="*/ 0 h 19"/>
                  <a:gd name="T2" fmla="*/ 0 w 28"/>
                  <a:gd name="T3" fmla="*/ 0 h 19"/>
                  <a:gd name="T4" fmla="*/ 0 w 28"/>
                  <a:gd name="T5" fmla="*/ 0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GB" dirty="0"/>
              </a:p>
            </p:txBody>
          </p:sp>
          <p:sp>
            <p:nvSpPr>
              <p:cNvPr id="528" name="Freeform 132"/>
              <p:cNvSpPr>
                <a:spLocks/>
              </p:cNvSpPr>
              <p:nvPr/>
            </p:nvSpPr>
            <p:spPr bwMode="auto">
              <a:xfrm>
                <a:off x="6289852" y="3547602"/>
                <a:ext cx="6394" cy="8005"/>
              </a:xfrm>
              <a:custGeom>
                <a:avLst/>
                <a:gdLst>
                  <a:gd name="T0" fmla="*/ 0 w 15"/>
                  <a:gd name="T1" fmla="*/ 0 h 19"/>
                  <a:gd name="T2" fmla="*/ 0 w 15"/>
                  <a:gd name="T3" fmla="*/ 0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GB" dirty="0"/>
              </a:p>
            </p:txBody>
          </p:sp>
          <p:sp>
            <p:nvSpPr>
              <p:cNvPr id="529" name="Freeform 133"/>
              <p:cNvSpPr>
                <a:spLocks/>
              </p:cNvSpPr>
              <p:nvPr/>
            </p:nvSpPr>
            <p:spPr bwMode="auto">
              <a:xfrm>
                <a:off x="6296246" y="3779757"/>
                <a:ext cx="7673" cy="960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GB" dirty="0"/>
              </a:p>
            </p:txBody>
          </p:sp>
          <p:sp>
            <p:nvSpPr>
              <p:cNvPr id="530" name="Freeform 134"/>
              <p:cNvSpPr>
                <a:spLocks/>
              </p:cNvSpPr>
              <p:nvPr/>
            </p:nvSpPr>
            <p:spPr bwMode="auto">
              <a:xfrm>
                <a:off x="6296246" y="3757342"/>
                <a:ext cx="7673" cy="640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GB" dirty="0"/>
              </a:p>
            </p:txBody>
          </p:sp>
          <p:sp>
            <p:nvSpPr>
              <p:cNvPr id="531" name="Freeform 135"/>
              <p:cNvSpPr>
                <a:spLocks/>
              </p:cNvSpPr>
              <p:nvPr/>
            </p:nvSpPr>
            <p:spPr bwMode="auto">
              <a:xfrm>
                <a:off x="6296246" y="3746134"/>
                <a:ext cx="7673" cy="160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GB" dirty="0"/>
              </a:p>
            </p:txBody>
          </p:sp>
          <p:sp>
            <p:nvSpPr>
              <p:cNvPr id="532" name="Rectangle 136"/>
              <p:cNvSpPr>
                <a:spLocks noChangeArrowheads="1"/>
              </p:cNvSpPr>
              <p:nvPr/>
            </p:nvSpPr>
            <p:spPr bwMode="auto">
              <a:xfrm>
                <a:off x="6296246" y="3738129"/>
                <a:ext cx="10231" cy="3202"/>
              </a:xfrm>
              <a:prstGeom prst="rect">
                <a:avLst/>
              </a:prstGeom>
              <a:grpFill/>
              <a:ln w="9525">
                <a:solidFill>
                  <a:srgbClr val="FFFFFF"/>
                </a:solidFill>
                <a:miter lim="800000"/>
                <a:headEnd/>
                <a:tailEnd/>
              </a:ln>
            </p:spPr>
            <p:txBody>
              <a:bodyPr/>
              <a:lstStyle/>
              <a:p>
                <a:endParaRPr lang="en-GB" dirty="0"/>
              </a:p>
            </p:txBody>
          </p:sp>
          <p:sp>
            <p:nvSpPr>
              <p:cNvPr id="533" name="Line 137"/>
              <p:cNvSpPr>
                <a:spLocks noChangeShapeType="1"/>
              </p:cNvSpPr>
              <p:nvPr/>
            </p:nvSpPr>
            <p:spPr bwMode="auto">
              <a:xfrm flipV="1">
                <a:off x="6292409" y="3678889"/>
                <a:ext cx="6394" cy="6404"/>
              </a:xfrm>
              <a:prstGeom prst="line">
                <a:avLst/>
              </a:prstGeom>
              <a:grpFill/>
              <a:ln w="9525">
                <a:solidFill>
                  <a:srgbClr val="FFFFFF"/>
                </a:solidFill>
                <a:round/>
                <a:headEnd/>
                <a:tailEnd/>
              </a:ln>
              <a:extLst/>
            </p:spPr>
            <p:txBody>
              <a:bodyPr/>
              <a:lstStyle/>
              <a:p>
                <a:endParaRPr lang="en-GB" dirty="0"/>
              </a:p>
            </p:txBody>
          </p:sp>
          <p:sp>
            <p:nvSpPr>
              <p:cNvPr id="534" name="Freeform 138"/>
              <p:cNvSpPr>
                <a:spLocks/>
              </p:cNvSpPr>
              <p:nvPr/>
            </p:nvSpPr>
            <p:spPr bwMode="auto">
              <a:xfrm>
                <a:off x="6296246" y="3678889"/>
                <a:ext cx="2558" cy="160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GB" dirty="0"/>
              </a:p>
            </p:txBody>
          </p:sp>
          <p:sp>
            <p:nvSpPr>
              <p:cNvPr id="535" name="Freeform 139"/>
              <p:cNvSpPr>
                <a:spLocks/>
              </p:cNvSpPr>
              <p:nvPr/>
            </p:nvSpPr>
            <p:spPr bwMode="auto">
              <a:xfrm>
                <a:off x="6303919" y="3614847"/>
                <a:ext cx="6394" cy="12809"/>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GB" dirty="0"/>
              </a:p>
            </p:txBody>
          </p:sp>
          <p:sp>
            <p:nvSpPr>
              <p:cNvPr id="536" name="Line 140"/>
              <p:cNvSpPr>
                <a:spLocks noChangeShapeType="1"/>
              </p:cNvSpPr>
              <p:nvPr/>
            </p:nvSpPr>
            <p:spPr bwMode="auto">
              <a:xfrm>
                <a:off x="6303919" y="3621251"/>
                <a:ext cx="2558" cy="1601"/>
              </a:xfrm>
              <a:prstGeom prst="line">
                <a:avLst/>
              </a:prstGeom>
              <a:grpFill/>
              <a:ln w="9525">
                <a:solidFill>
                  <a:srgbClr val="FFFFFF"/>
                </a:solidFill>
                <a:round/>
                <a:headEnd/>
                <a:tailEnd/>
              </a:ln>
              <a:extLst/>
            </p:spPr>
            <p:txBody>
              <a:bodyPr/>
              <a:lstStyle/>
              <a:p>
                <a:endParaRPr lang="en-GB" dirty="0"/>
              </a:p>
            </p:txBody>
          </p:sp>
          <p:sp>
            <p:nvSpPr>
              <p:cNvPr id="537" name="Freeform 141"/>
              <p:cNvSpPr>
                <a:spLocks/>
              </p:cNvSpPr>
              <p:nvPr/>
            </p:nvSpPr>
            <p:spPr bwMode="auto">
              <a:xfrm>
                <a:off x="6298804" y="3642065"/>
                <a:ext cx="5115" cy="4803"/>
              </a:xfrm>
              <a:custGeom>
                <a:avLst/>
                <a:gdLst>
                  <a:gd name="T0" fmla="*/ 0 w 13"/>
                  <a:gd name="T1" fmla="*/ 0 h 12"/>
                  <a:gd name="T2" fmla="*/ 0 w 13"/>
                  <a:gd name="T3" fmla="*/ 0 h 12"/>
                  <a:gd name="T4" fmla="*/ 0 w 13"/>
                  <a:gd name="T5" fmla="*/ 0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GB" dirty="0"/>
              </a:p>
            </p:txBody>
          </p:sp>
          <p:sp>
            <p:nvSpPr>
              <p:cNvPr id="538" name="Freeform 142"/>
              <p:cNvSpPr>
                <a:spLocks/>
              </p:cNvSpPr>
              <p:nvPr/>
            </p:nvSpPr>
            <p:spPr bwMode="auto">
              <a:xfrm>
                <a:off x="6303919" y="3662879"/>
                <a:ext cx="2558" cy="960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GB" dirty="0"/>
              </a:p>
            </p:txBody>
          </p:sp>
          <p:sp>
            <p:nvSpPr>
              <p:cNvPr id="539" name="Line 143"/>
              <p:cNvSpPr>
                <a:spLocks noChangeShapeType="1"/>
              </p:cNvSpPr>
              <p:nvPr/>
            </p:nvSpPr>
            <p:spPr bwMode="auto">
              <a:xfrm flipV="1">
                <a:off x="6303919" y="3685294"/>
                <a:ext cx="1279" cy="6404"/>
              </a:xfrm>
              <a:prstGeom prst="line">
                <a:avLst/>
              </a:prstGeom>
              <a:grpFill/>
              <a:ln w="9525">
                <a:solidFill>
                  <a:srgbClr val="FFFFFF"/>
                </a:solidFill>
                <a:round/>
                <a:headEnd/>
                <a:tailEnd/>
              </a:ln>
              <a:extLst/>
            </p:spPr>
            <p:txBody>
              <a:bodyPr/>
              <a:lstStyle/>
              <a:p>
                <a:endParaRPr lang="en-GB" dirty="0"/>
              </a:p>
            </p:txBody>
          </p:sp>
          <p:sp>
            <p:nvSpPr>
              <p:cNvPr id="540" name="Freeform 144"/>
              <p:cNvSpPr>
                <a:spLocks/>
              </p:cNvSpPr>
              <p:nvPr/>
            </p:nvSpPr>
            <p:spPr bwMode="auto">
              <a:xfrm>
                <a:off x="6289852" y="3598836"/>
                <a:ext cx="2558" cy="960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GB" dirty="0"/>
              </a:p>
            </p:txBody>
          </p:sp>
          <p:sp>
            <p:nvSpPr>
              <p:cNvPr id="541" name="Freeform 145"/>
              <p:cNvSpPr>
                <a:spLocks/>
              </p:cNvSpPr>
              <p:nvPr/>
            </p:nvSpPr>
            <p:spPr bwMode="auto">
              <a:xfrm>
                <a:off x="6287294" y="3578022"/>
                <a:ext cx="2558" cy="11207"/>
              </a:xfrm>
              <a:custGeom>
                <a:avLst/>
                <a:gdLst>
                  <a:gd name="T0" fmla="*/ 0 w 6"/>
                  <a:gd name="T1" fmla="*/ 0 h 19"/>
                  <a:gd name="T2" fmla="*/ 0 w 6"/>
                  <a:gd name="T3" fmla="*/ 0 h 19"/>
                  <a:gd name="T4" fmla="*/ 0 w 6"/>
                  <a:gd name="T5" fmla="*/ 0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GB" dirty="0"/>
              </a:p>
            </p:txBody>
          </p:sp>
          <p:sp>
            <p:nvSpPr>
              <p:cNvPr id="542" name="Freeform 146"/>
              <p:cNvSpPr>
                <a:spLocks/>
              </p:cNvSpPr>
              <p:nvPr/>
            </p:nvSpPr>
            <p:spPr bwMode="auto">
              <a:xfrm>
                <a:off x="6283458" y="3547602"/>
                <a:ext cx="12788" cy="8005"/>
              </a:xfrm>
              <a:custGeom>
                <a:avLst/>
                <a:gdLst>
                  <a:gd name="T0" fmla="*/ 0 w 28"/>
                  <a:gd name="T1" fmla="*/ 0 h 19"/>
                  <a:gd name="T2" fmla="*/ 0 w 28"/>
                  <a:gd name="T3" fmla="*/ 0 h 19"/>
                  <a:gd name="T4" fmla="*/ 0 w 28"/>
                  <a:gd name="T5" fmla="*/ 0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GB" dirty="0"/>
              </a:p>
            </p:txBody>
          </p:sp>
          <p:sp>
            <p:nvSpPr>
              <p:cNvPr id="543" name="Freeform 147"/>
              <p:cNvSpPr>
                <a:spLocks/>
              </p:cNvSpPr>
              <p:nvPr/>
            </p:nvSpPr>
            <p:spPr bwMode="auto">
              <a:xfrm>
                <a:off x="6289852" y="3547602"/>
                <a:ext cx="6394" cy="8005"/>
              </a:xfrm>
              <a:custGeom>
                <a:avLst/>
                <a:gdLst>
                  <a:gd name="T0" fmla="*/ 0 w 15"/>
                  <a:gd name="T1" fmla="*/ 0 h 19"/>
                  <a:gd name="T2" fmla="*/ 0 w 15"/>
                  <a:gd name="T3" fmla="*/ 0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GB" dirty="0"/>
              </a:p>
            </p:txBody>
          </p:sp>
          <p:sp>
            <p:nvSpPr>
              <p:cNvPr id="544" name="Freeform 148"/>
              <p:cNvSpPr>
                <a:spLocks/>
              </p:cNvSpPr>
              <p:nvPr/>
            </p:nvSpPr>
            <p:spPr bwMode="auto">
              <a:xfrm>
                <a:off x="6264275" y="3414713"/>
                <a:ext cx="8952" cy="960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endParaRPr lang="en-GB" dirty="0"/>
              </a:p>
            </p:txBody>
          </p:sp>
        </p:grpSp>
        <p:grpSp>
          <p:nvGrpSpPr>
            <p:cNvPr id="102" name="Group 101"/>
            <p:cNvGrpSpPr/>
            <p:nvPr>
              <p:custDataLst>
                <p:tags r:id="rId82"/>
              </p:custDataLst>
            </p:nvPr>
          </p:nvGrpSpPr>
          <p:grpSpPr>
            <a:xfrm>
              <a:off x="3087897" y="3990169"/>
              <a:ext cx="80520" cy="92908"/>
              <a:chOff x="8329613" y="3914775"/>
              <a:chExt cx="185737" cy="214313"/>
            </a:xfrm>
            <a:grpFill/>
          </p:grpSpPr>
          <p:sp>
            <p:nvSpPr>
              <p:cNvPr id="505" name="Freeform 150"/>
              <p:cNvSpPr>
                <a:spLocks/>
              </p:cNvSpPr>
              <p:nvPr/>
            </p:nvSpPr>
            <p:spPr bwMode="auto">
              <a:xfrm>
                <a:off x="8477389" y="4017061"/>
                <a:ext cx="17625" cy="45460"/>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endParaRPr lang="en-GB" dirty="0"/>
              </a:p>
            </p:txBody>
          </p:sp>
          <p:sp>
            <p:nvSpPr>
              <p:cNvPr id="506" name="Freeform 151"/>
              <p:cNvSpPr>
                <a:spLocks/>
              </p:cNvSpPr>
              <p:nvPr/>
            </p:nvSpPr>
            <p:spPr bwMode="auto">
              <a:xfrm>
                <a:off x="8488235" y="4075510"/>
                <a:ext cx="27115" cy="19483"/>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endParaRPr lang="en-GB" dirty="0"/>
              </a:p>
            </p:txBody>
          </p:sp>
          <p:sp>
            <p:nvSpPr>
              <p:cNvPr id="507" name="Freeform 152"/>
              <p:cNvSpPr>
                <a:spLocks/>
              </p:cNvSpPr>
              <p:nvPr/>
            </p:nvSpPr>
            <p:spPr bwMode="auto">
              <a:xfrm>
                <a:off x="8440784" y="4112852"/>
                <a:ext cx="17625" cy="16236"/>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endParaRPr lang="en-GB" dirty="0"/>
              </a:p>
            </p:txBody>
          </p:sp>
          <p:sp>
            <p:nvSpPr>
              <p:cNvPr id="508" name="Freeform 153"/>
              <p:cNvSpPr>
                <a:spLocks/>
              </p:cNvSpPr>
              <p:nvPr/>
            </p:nvSpPr>
            <p:spPr bwMode="auto">
              <a:xfrm>
                <a:off x="8368930" y="3989460"/>
                <a:ext cx="32538" cy="42213"/>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endParaRPr lang="en-GB" dirty="0"/>
              </a:p>
            </p:txBody>
          </p:sp>
          <p:sp>
            <p:nvSpPr>
              <p:cNvPr id="509" name="Freeform 154"/>
              <p:cNvSpPr>
                <a:spLocks/>
              </p:cNvSpPr>
              <p:nvPr/>
            </p:nvSpPr>
            <p:spPr bwMode="auto">
              <a:xfrm>
                <a:off x="8423159" y="3982966"/>
                <a:ext cx="35249" cy="4383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endParaRPr lang="en-GB" dirty="0"/>
              </a:p>
            </p:txBody>
          </p:sp>
          <p:sp>
            <p:nvSpPr>
              <p:cNvPr id="510" name="Freeform 155"/>
              <p:cNvSpPr>
                <a:spLocks/>
              </p:cNvSpPr>
              <p:nvPr/>
            </p:nvSpPr>
            <p:spPr bwMode="auto">
              <a:xfrm>
                <a:off x="8443496" y="4047909"/>
                <a:ext cx="33894" cy="17859"/>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endParaRPr lang="en-GB" dirty="0"/>
              </a:p>
            </p:txBody>
          </p:sp>
          <p:sp>
            <p:nvSpPr>
              <p:cNvPr id="511" name="Freeform 156"/>
              <p:cNvSpPr>
                <a:spLocks/>
              </p:cNvSpPr>
              <p:nvPr/>
            </p:nvSpPr>
            <p:spPr bwMode="auto">
              <a:xfrm>
                <a:off x="8432650" y="4038167"/>
                <a:ext cx="8134" cy="1624"/>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rgbClr val="FFFFFF"/>
                </a:solidFill>
                <a:prstDash val="solid"/>
                <a:round/>
                <a:headEnd/>
                <a:tailEnd/>
              </a:ln>
            </p:spPr>
            <p:txBody>
              <a:bodyPr/>
              <a:lstStyle/>
              <a:p>
                <a:endParaRPr lang="en-GB" dirty="0"/>
              </a:p>
            </p:txBody>
          </p:sp>
          <p:sp>
            <p:nvSpPr>
              <p:cNvPr id="512" name="Freeform 157"/>
              <p:cNvSpPr>
                <a:spLocks/>
              </p:cNvSpPr>
              <p:nvPr/>
            </p:nvSpPr>
            <p:spPr bwMode="auto">
              <a:xfrm>
                <a:off x="8360795" y="3956988"/>
                <a:ext cx="43384" cy="34095"/>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endParaRPr lang="en-GB" dirty="0"/>
              </a:p>
            </p:txBody>
          </p:sp>
          <p:sp>
            <p:nvSpPr>
              <p:cNvPr id="513" name="Freeform 158"/>
              <p:cNvSpPr>
                <a:spLocks/>
              </p:cNvSpPr>
              <p:nvPr/>
            </p:nvSpPr>
            <p:spPr bwMode="auto">
              <a:xfrm>
                <a:off x="8329613" y="3914775"/>
                <a:ext cx="32538" cy="55202"/>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endParaRPr lang="en-GB" dirty="0"/>
              </a:p>
            </p:txBody>
          </p:sp>
        </p:grpSp>
        <p:sp>
          <p:nvSpPr>
            <p:cNvPr id="103" name="Freeform 161"/>
            <p:cNvSpPr>
              <a:spLocks/>
            </p:cNvSpPr>
            <p:nvPr>
              <p:custDataLst>
                <p:tags r:id="rId83"/>
              </p:custDataLst>
            </p:nvPr>
          </p:nvSpPr>
          <p:spPr bwMode="auto">
            <a:xfrm>
              <a:off x="2250347" y="3211805"/>
              <a:ext cx="315888" cy="143835"/>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grpFill/>
            <a:ln w="9525" cmpd="sng">
              <a:solidFill>
                <a:srgbClr val="FFFFFF"/>
              </a:solidFill>
              <a:prstDash val="solid"/>
              <a:round/>
              <a:headEnd/>
              <a:tailEnd/>
            </a:ln>
          </p:spPr>
          <p:txBody>
            <a:bodyPr/>
            <a:lstStyle/>
            <a:p>
              <a:endParaRPr lang="en-GB" dirty="0"/>
            </a:p>
          </p:txBody>
        </p:sp>
        <p:sp>
          <p:nvSpPr>
            <p:cNvPr id="104" name="Freeform 162"/>
            <p:cNvSpPr>
              <a:spLocks/>
            </p:cNvSpPr>
            <p:nvPr>
              <p:custDataLst>
                <p:tags r:id="rId84"/>
              </p:custDataLst>
            </p:nvPr>
          </p:nvSpPr>
          <p:spPr bwMode="auto">
            <a:xfrm>
              <a:off x="657831" y="4064496"/>
              <a:ext cx="142459" cy="180311"/>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05" name="Freeform 163"/>
            <p:cNvSpPr>
              <a:spLocks/>
            </p:cNvSpPr>
            <p:nvPr>
              <p:custDataLst>
                <p:tags r:id="rId85"/>
              </p:custDataLst>
            </p:nvPr>
          </p:nvSpPr>
          <p:spPr bwMode="auto">
            <a:xfrm>
              <a:off x="750739" y="3817429"/>
              <a:ext cx="51615" cy="93596"/>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grpSp>
          <p:nvGrpSpPr>
            <p:cNvPr id="106" name="Group 105"/>
            <p:cNvGrpSpPr/>
            <p:nvPr>
              <p:custDataLst>
                <p:tags r:id="rId86"/>
              </p:custDataLst>
            </p:nvPr>
          </p:nvGrpSpPr>
          <p:grpSpPr>
            <a:xfrm>
              <a:off x="626862" y="3745855"/>
              <a:ext cx="140395" cy="174117"/>
              <a:chOff x="2652713" y="3351213"/>
              <a:chExt cx="323850" cy="401637"/>
            </a:xfrm>
            <a:grpFill/>
          </p:grpSpPr>
          <p:sp>
            <p:nvSpPr>
              <p:cNvPr id="501" name="Freeform 165"/>
              <p:cNvSpPr>
                <a:spLocks/>
              </p:cNvSpPr>
              <p:nvPr/>
            </p:nvSpPr>
            <p:spPr bwMode="auto">
              <a:xfrm>
                <a:off x="2855783" y="3421813"/>
                <a:ext cx="23891" cy="10982"/>
              </a:xfrm>
              <a:custGeom>
                <a:avLst/>
                <a:gdLst>
                  <a:gd name="T0" fmla="*/ 0 w 54"/>
                  <a:gd name="T1" fmla="*/ 0 h 22"/>
                  <a:gd name="T2" fmla="*/ 0 w 54"/>
                  <a:gd name="T3" fmla="*/ 2 h 22"/>
                  <a:gd name="T4" fmla="*/ 1 w 54"/>
                  <a:gd name="T5" fmla="*/ 2 h 22"/>
                  <a:gd name="T6" fmla="*/ 1 w 54"/>
                  <a:gd name="T7" fmla="*/ 2 h 22"/>
                  <a:gd name="T8" fmla="*/ 2 w 54"/>
                  <a:gd name="T9" fmla="*/ 2 h 22"/>
                  <a:gd name="T10" fmla="*/ 2 w 54"/>
                  <a:gd name="T11" fmla="*/ 2 h 22"/>
                  <a:gd name="T12" fmla="*/ 3 w 54"/>
                  <a:gd name="T13" fmla="*/ 2 h 22"/>
                  <a:gd name="T14" fmla="*/ 3 w 54"/>
                  <a:gd name="T15" fmla="*/ 2 h 22"/>
                  <a:gd name="T16" fmla="*/ 3 w 54"/>
                  <a:gd name="T17" fmla="*/ 2 h 22"/>
                  <a:gd name="T18" fmla="*/ 4 w 54"/>
                  <a:gd name="T19" fmla="*/ 2 h 22"/>
                  <a:gd name="T20" fmla="*/ 4 w 54"/>
                  <a:gd name="T21" fmla="*/ 2 h 22"/>
                  <a:gd name="T22" fmla="*/ 5 w 54"/>
                  <a:gd name="T23" fmla="*/ 1 h 22"/>
                  <a:gd name="T24" fmla="*/ 5 w 54"/>
                  <a:gd name="T25" fmla="*/ 1 h 22"/>
                  <a:gd name="T26" fmla="*/ 6 w 54"/>
                  <a:gd name="T27" fmla="*/ 1 h 22"/>
                  <a:gd name="T28" fmla="*/ 4 w 54"/>
                  <a:gd name="T29" fmla="*/ 1 h 22"/>
                  <a:gd name="T30" fmla="*/ 2 w 54"/>
                  <a:gd name="T31" fmla="*/ 0 h 22"/>
                  <a:gd name="T32" fmla="*/ 1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502" name="Freeform 166"/>
              <p:cNvSpPr>
                <a:spLocks/>
              </p:cNvSpPr>
              <p:nvPr/>
            </p:nvSpPr>
            <p:spPr bwMode="auto">
              <a:xfrm>
                <a:off x="2705803" y="3351213"/>
                <a:ext cx="2655" cy="12551"/>
              </a:xfrm>
              <a:custGeom>
                <a:avLst/>
                <a:gdLst>
                  <a:gd name="T0" fmla="*/ 1 w 6"/>
                  <a:gd name="T1" fmla="*/ 3 h 24"/>
                  <a:gd name="T2" fmla="*/ 1 w 6"/>
                  <a:gd name="T3" fmla="*/ 0 h 24"/>
                  <a:gd name="T4" fmla="*/ 0 w 6"/>
                  <a:gd name="T5" fmla="*/ 0 h 24"/>
                  <a:gd name="T6" fmla="*/ 0 w 6"/>
                  <a:gd name="T7" fmla="*/ 0 h 24"/>
                  <a:gd name="T8" fmla="*/ 0 w 6"/>
                  <a:gd name="T9" fmla="*/ 1 h 24"/>
                  <a:gd name="T10" fmla="*/ 0 w 6"/>
                  <a:gd name="T11" fmla="*/ 1 h 24"/>
                  <a:gd name="T12" fmla="*/ 0 w 6"/>
                  <a:gd name="T13" fmla="*/ 2 h 24"/>
                  <a:gd name="T14" fmla="*/ 0 w 6"/>
                  <a:gd name="T15" fmla="*/ 2 h 24"/>
                  <a:gd name="T16" fmla="*/ 0 w 6"/>
                  <a:gd name="T17" fmla="*/ 3 h 24"/>
                  <a:gd name="T18" fmla="*/ 1 w 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503" name="Freeform 167"/>
              <p:cNvSpPr>
                <a:spLocks/>
              </p:cNvSpPr>
              <p:nvPr/>
            </p:nvSpPr>
            <p:spPr bwMode="auto">
              <a:xfrm>
                <a:off x="2746948" y="3392004"/>
                <a:ext cx="10618" cy="6276"/>
              </a:xfrm>
              <a:custGeom>
                <a:avLst/>
                <a:gdLst>
                  <a:gd name="T0" fmla="*/ 0 w 27"/>
                  <a:gd name="T1" fmla="*/ 1 h 12"/>
                  <a:gd name="T2" fmla="*/ 2 w 27"/>
                  <a:gd name="T3" fmla="*/ 1 h 12"/>
                  <a:gd name="T4" fmla="*/ 1 w 27"/>
                  <a:gd name="T5" fmla="*/ 0 h 12"/>
                  <a:gd name="T6" fmla="*/ 0 w 27"/>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504" name="Freeform 168"/>
              <p:cNvSpPr>
                <a:spLocks/>
              </p:cNvSpPr>
              <p:nvPr/>
            </p:nvSpPr>
            <p:spPr bwMode="auto">
              <a:xfrm>
                <a:off x="2652713" y="3401418"/>
                <a:ext cx="323850" cy="351432"/>
              </a:xfrm>
              <a:custGeom>
                <a:avLst/>
                <a:gdLst>
                  <a:gd name="T0" fmla="*/ 1 w 743"/>
                  <a:gd name="T1" fmla="*/ 23 h 672"/>
                  <a:gd name="T2" fmla="*/ 5 w 743"/>
                  <a:gd name="T3" fmla="*/ 30 h 672"/>
                  <a:gd name="T4" fmla="*/ 13 w 743"/>
                  <a:gd name="T5" fmla="*/ 33 h 672"/>
                  <a:gd name="T6" fmla="*/ 18 w 743"/>
                  <a:gd name="T7" fmla="*/ 35 h 672"/>
                  <a:gd name="T8" fmla="*/ 21 w 743"/>
                  <a:gd name="T9" fmla="*/ 38 h 672"/>
                  <a:gd name="T10" fmla="*/ 32 w 743"/>
                  <a:gd name="T11" fmla="*/ 42 h 672"/>
                  <a:gd name="T12" fmla="*/ 31 w 743"/>
                  <a:gd name="T13" fmla="*/ 47 h 672"/>
                  <a:gd name="T14" fmla="*/ 33 w 743"/>
                  <a:gd name="T15" fmla="*/ 57 h 672"/>
                  <a:gd name="T16" fmla="*/ 33 w 743"/>
                  <a:gd name="T17" fmla="*/ 59 h 672"/>
                  <a:gd name="T18" fmla="*/ 33 w 743"/>
                  <a:gd name="T19" fmla="*/ 63 h 672"/>
                  <a:gd name="T20" fmla="*/ 35 w 743"/>
                  <a:gd name="T21" fmla="*/ 69 h 672"/>
                  <a:gd name="T22" fmla="*/ 40 w 743"/>
                  <a:gd name="T23" fmla="*/ 73 h 672"/>
                  <a:gd name="T24" fmla="*/ 45 w 743"/>
                  <a:gd name="T25" fmla="*/ 75 h 672"/>
                  <a:gd name="T26" fmla="*/ 50 w 743"/>
                  <a:gd name="T27" fmla="*/ 73 h 672"/>
                  <a:gd name="T28" fmla="*/ 55 w 743"/>
                  <a:gd name="T29" fmla="*/ 69 h 672"/>
                  <a:gd name="T30" fmla="*/ 56 w 743"/>
                  <a:gd name="T31" fmla="*/ 65 h 672"/>
                  <a:gd name="T32" fmla="*/ 52 w 743"/>
                  <a:gd name="T33" fmla="*/ 52 h 672"/>
                  <a:gd name="T34" fmla="*/ 62 w 743"/>
                  <a:gd name="T35" fmla="*/ 56 h 672"/>
                  <a:gd name="T36" fmla="*/ 65 w 743"/>
                  <a:gd name="T37" fmla="*/ 53 h 672"/>
                  <a:gd name="T38" fmla="*/ 70 w 743"/>
                  <a:gd name="T39" fmla="*/ 49 h 672"/>
                  <a:gd name="T40" fmla="*/ 72 w 743"/>
                  <a:gd name="T41" fmla="*/ 49 h 672"/>
                  <a:gd name="T42" fmla="*/ 74 w 743"/>
                  <a:gd name="T43" fmla="*/ 48 h 672"/>
                  <a:gd name="T44" fmla="*/ 72 w 743"/>
                  <a:gd name="T45" fmla="*/ 36 h 672"/>
                  <a:gd name="T46" fmla="*/ 77 w 743"/>
                  <a:gd name="T47" fmla="*/ 33 h 672"/>
                  <a:gd name="T48" fmla="*/ 77 w 743"/>
                  <a:gd name="T49" fmla="*/ 28 h 672"/>
                  <a:gd name="T50" fmla="*/ 78 w 743"/>
                  <a:gd name="T51" fmla="*/ 26 h 672"/>
                  <a:gd name="T52" fmla="*/ 78 w 743"/>
                  <a:gd name="T53" fmla="*/ 24 h 672"/>
                  <a:gd name="T54" fmla="*/ 76 w 743"/>
                  <a:gd name="T55" fmla="*/ 22 h 672"/>
                  <a:gd name="T56" fmla="*/ 74 w 743"/>
                  <a:gd name="T57" fmla="*/ 19 h 672"/>
                  <a:gd name="T58" fmla="*/ 72 w 743"/>
                  <a:gd name="T59" fmla="*/ 16 h 672"/>
                  <a:gd name="T60" fmla="*/ 69 w 743"/>
                  <a:gd name="T61" fmla="*/ 17 h 672"/>
                  <a:gd name="T62" fmla="*/ 68 w 743"/>
                  <a:gd name="T63" fmla="*/ 15 h 672"/>
                  <a:gd name="T64" fmla="*/ 65 w 743"/>
                  <a:gd name="T65" fmla="*/ 13 h 672"/>
                  <a:gd name="T66" fmla="*/ 63 w 743"/>
                  <a:gd name="T67" fmla="*/ 11 h 672"/>
                  <a:gd name="T68" fmla="*/ 58 w 743"/>
                  <a:gd name="T69" fmla="*/ 8 h 672"/>
                  <a:gd name="T70" fmla="*/ 53 w 743"/>
                  <a:gd name="T71" fmla="*/ 10 h 672"/>
                  <a:gd name="T72" fmla="*/ 51 w 743"/>
                  <a:gd name="T73" fmla="*/ 11 h 672"/>
                  <a:gd name="T74" fmla="*/ 47 w 743"/>
                  <a:gd name="T75" fmla="*/ 13 h 672"/>
                  <a:gd name="T76" fmla="*/ 45 w 743"/>
                  <a:gd name="T77" fmla="*/ 12 h 672"/>
                  <a:gd name="T78" fmla="*/ 42 w 743"/>
                  <a:gd name="T79" fmla="*/ 11 h 672"/>
                  <a:gd name="T80" fmla="*/ 39 w 743"/>
                  <a:gd name="T81" fmla="*/ 9 h 672"/>
                  <a:gd name="T82" fmla="*/ 34 w 743"/>
                  <a:gd name="T83" fmla="*/ 9 h 672"/>
                  <a:gd name="T84" fmla="*/ 32 w 743"/>
                  <a:gd name="T85" fmla="*/ 10 h 672"/>
                  <a:gd name="T86" fmla="*/ 27 w 743"/>
                  <a:gd name="T87" fmla="*/ 10 h 672"/>
                  <a:gd name="T88" fmla="*/ 25 w 743"/>
                  <a:gd name="T89" fmla="*/ 6 h 672"/>
                  <a:gd name="T90" fmla="*/ 19 w 743"/>
                  <a:gd name="T91" fmla="*/ 2 h 672"/>
                  <a:gd name="T92" fmla="*/ 16 w 743"/>
                  <a:gd name="T93" fmla="*/ 1 h 672"/>
                  <a:gd name="T94" fmla="*/ 15 w 743"/>
                  <a:gd name="T95" fmla="*/ 5 h 672"/>
                  <a:gd name="T96" fmla="*/ 13 w 743"/>
                  <a:gd name="T97" fmla="*/ 8 h 672"/>
                  <a:gd name="T98" fmla="*/ 13 w 743"/>
                  <a:gd name="T99" fmla="*/ 15 h 672"/>
                  <a:gd name="T100" fmla="*/ 11 w 743"/>
                  <a:gd name="T101" fmla="*/ 22 h 672"/>
                  <a:gd name="T102" fmla="*/ 10 w 743"/>
                  <a:gd name="T103" fmla="*/ 21 h 672"/>
                  <a:gd name="T104" fmla="*/ 8 w 743"/>
                  <a:gd name="T105" fmla="*/ 20 h 672"/>
                  <a:gd name="T106" fmla="*/ 6 w 743"/>
                  <a:gd name="T107" fmla="*/ 19 h 672"/>
                  <a:gd name="T108" fmla="*/ 6 w 743"/>
                  <a:gd name="T109" fmla="*/ 13 h 672"/>
                  <a:gd name="T110" fmla="*/ 8 w 743"/>
                  <a:gd name="T111" fmla="*/ 7 h 672"/>
                  <a:gd name="T112" fmla="*/ 11 w 743"/>
                  <a:gd name="T113" fmla="*/ 2 h 672"/>
                  <a:gd name="T114" fmla="*/ 6 w 743"/>
                  <a:gd name="T115" fmla="*/ 3 h 672"/>
                  <a:gd name="T116" fmla="*/ 2 w 743"/>
                  <a:gd name="T117" fmla="*/ 8 h 672"/>
                  <a:gd name="T118" fmla="*/ 0 w 743"/>
                  <a:gd name="T119" fmla="*/ 13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grpSp>
        <p:sp>
          <p:nvSpPr>
            <p:cNvPr id="107" name="Freeform 169"/>
            <p:cNvSpPr>
              <a:spLocks/>
            </p:cNvSpPr>
            <p:nvPr>
              <p:custDataLst>
                <p:tags r:id="rId87"/>
              </p:custDataLst>
            </p:nvPr>
          </p:nvSpPr>
          <p:spPr bwMode="auto">
            <a:xfrm>
              <a:off x="2803667" y="4413418"/>
              <a:ext cx="13764" cy="4817"/>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grpFill/>
            <a:ln w="9525" cmpd="sng">
              <a:solidFill>
                <a:srgbClr val="FFFFFF"/>
              </a:solidFill>
              <a:prstDash val="solid"/>
              <a:round/>
              <a:headEnd/>
              <a:tailEnd/>
            </a:ln>
          </p:spPr>
          <p:txBody>
            <a:bodyPr/>
            <a:lstStyle/>
            <a:p>
              <a:endParaRPr lang="en-GB" dirty="0"/>
            </a:p>
          </p:txBody>
        </p:sp>
        <p:sp>
          <p:nvSpPr>
            <p:cNvPr id="108" name="Freeform 170"/>
            <p:cNvSpPr>
              <a:spLocks/>
            </p:cNvSpPr>
            <p:nvPr>
              <p:custDataLst>
                <p:tags r:id="rId88"/>
              </p:custDataLst>
            </p:nvPr>
          </p:nvSpPr>
          <p:spPr bwMode="auto">
            <a:xfrm>
              <a:off x="2853906" y="4471227"/>
              <a:ext cx="688" cy="2064"/>
            </a:xfrm>
            <a:custGeom>
              <a:avLst/>
              <a:gdLst>
                <a:gd name="T0" fmla="*/ 0 w 1588"/>
                <a:gd name="T1" fmla="*/ 0 h 6"/>
                <a:gd name="T2" fmla="*/ 0 w 1588"/>
                <a:gd name="T3" fmla="*/ 2147483647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grpFill/>
            <a:ln w="9525" cmpd="sng">
              <a:solidFill>
                <a:srgbClr val="FFFFFF"/>
              </a:solidFill>
              <a:prstDash val="solid"/>
              <a:round/>
              <a:headEnd/>
              <a:tailEnd/>
            </a:ln>
          </p:spPr>
          <p:txBody>
            <a:bodyPr/>
            <a:lstStyle/>
            <a:p>
              <a:endParaRPr lang="en-GB" dirty="0"/>
            </a:p>
          </p:txBody>
        </p:sp>
        <p:sp>
          <p:nvSpPr>
            <p:cNvPr id="109" name="Line 171"/>
            <p:cNvSpPr>
              <a:spLocks noChangeShapeType="1"/>
            </p:cNvSpPr>
            <p:nvPr>
              <p:custDataLst>
                <p:tags r:id="rId89"/>
              </p:custDataLst>
            </p:nvPr>
          </p:nvSpPr>
          <p:spPr bwMode="auto">
            <a:xfrm flipV="1">
              <a:off x="2893134" y="4470539"/>
              <a:ext cx="688" cy="5506"/>
            </a:xfrm>
            <a:prstGeom prst="line">
              <a:avLst/>
            </a:prstGeom>
            <a:grpFill/>
            <a:ln w="9525">
              <a:solidFill>
                <a:srgbClr val="FFFFFF"/>
              </a:solidFill>
              <a:round/>
              <a:headEnd/>
              <a:tailEnd/>
            </a:ln>
            <a:extLst/>
          </p:spPr>
          <p:txBody>
            <a:bodyPr/>
            <a:lstStyle/>
            <a:p>
              <a:endParaRPr lang="en-GB" dirty="0"/>
            </a:p>
          </p:txBody>
        </p:sp>
        <p:sp>
          <p:nvSpPr>
            <p:cNvPr id="110" name="Freeform 172"/>
            <p:cNvSpPr>
              <a:spLocks/>
            </p:cNvSpPr>
            <p:nvPr>
              <p:custDataLst>
                <p:tags r:id="rId90"/>
              </p:custDataLst>
            </p:nvPr>
          </p:nvSpPr>
          <p:spPr bwMode="auto">
            <a:xfrm>
              <a:off x="2893134" y="4470539"/>
              <a:ext cx="1376" cy="6882"/>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grpFill/>
            <a:ln w="9525" cmpd="sng">
              <a:solidFill>
                <a:srgbClr val="FFFFFF"/>
              </a:solidFill>
              <a:prstDash val="solid"/>
              <a:round/>
              <a:headEnd/>
              <a:tailEnd/>
            </a:ln>
          </p:spPr>
          <p:txBody>
            <a:bodyPr/>
            <a:lstStyle/>
            <a:p>
              <a:endParaRPr lang="en-GB" dirty="0"/>
            </a:p>
          </p:txBody>
        </p:sp>
        <p:sp>
          <p:nvSpPr>
            <p:cNvPr id="111" name="Freeform 173"/>
            <p:cNvSpPr>
              <a:spLocks/>
            </p:cNvSpPr>
            <p:nvPr>
              <p:custDataLst>
                <p:tags r:id="rId91"/>
              </p:custDataLst>
            </p:nvPr>
          </p:nvSpPr>
          <p:spPr bwMode="auto">
            <a:xfrm>
              <a:off x="3022517" y="4240677"/>
              <a:ext cx="9635" cy="12388"/>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grpFill/>
            <a:ln w="9525" cmpd="sng">
              <a:solidFill>
                <a:srgbClr val="FFFFFF"/>
              </a:solidFill>
              <a:prstDash val="solid"/>
              <a:round/>
              <a:headEnd/>
              <a:tailEnd/>
            </a:ln>
          </p:spPr>
          <p:txBody>
            <a:bodyPr/>
            <a:lstStyle/>
            <a:p>
              <a:endParaRPr lang="en-GB" dirty="0"/>
            </a:p>
          </p:txBody>
        </p:sp>
        <p:sp>
          <p:nvSpPr>
            <p:cNvPr id="112" name="Freeform 174"/>
            <p:cNvSpPr>
              <a:spLocks/>
            </p:cNvSpPr>
            <p:nvPr>
              <p:custDataLst>
                <p:tags r:id="rId92"/>
              </p:custDataLst>
            </p:nvPr>
          </p:nvSpPr>
          <p:spPr bwMode="auto">
            <a:xfrm>
              <a:off x="3025270" y="4209020"/>
              <a:ext cx="11700" cy="17205"/>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grpFill/>
            <a:ln w="9525" cmpd="sng">
              <a:solidFill>
                <a:srgbClr val="FFFFFF"/>
              </a:solidFill>
              <a:prstDash val="solid"/>
              <a:round/>
              <a:headEnd/>
              <a:tailEnd/>
            </a:ln>
          </p:spPr>
          <p:txBody>
            <a:bodyPr/>
            <a:lstStyle/>
            <a:p>
              <a:endParaRPr lang="en-GB" dirty="0"/>
            </a:p>
          </p:txBody>
        </p:sp>
        <p:sp>
          <p:nvSpPr>
            <p:cNvPr id="113" name="Freeform 175"/>
            <p:cNvSpPr>
              <a:spLocks/>
            </p:cNvSpPr>
            <p:nvPr>
              <p:custDataLst>
                <p:tags r:id="rId93"/>
              </p:custDataLst>
            </p:nvPr>
          </p:nvSpPr>
          <p:spPr bwMode="auto">
            <a:xfrm>
              <a:off x="3014947" y="4198697"/>
              <a:ext cx="7570" cy="13076"/>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grpFill/>
            <a:ln w="9525" cmpd="sng">
              <a:solidFill>
                <a:srgbClr val="FFFFFF"/>
              </a:solidFill>
              <a:prstDash val="solid"/>
              <a:round/>
              <a:headEnd/>
              <a:tailEnd/>
            </a:ln>
          </p:spPr>
          <p:txBody>
            <a:bodyPr/>
            <a:lstStyle/>
            <a:p>
              <a:endParaRPr lang="en-GB" dirty="0"/>
            </a:p>
          </p:txBody>
        </p:sp>
        <p:sp>
          <p:nvSpPr>
            <p:cNvPr id="114" name="Freeform 176"/>
            <p:cNvSpPr>
              <a:spLocks/>
            </p:cNvSpPr>
            <p:nvPr>
              <p:custDataLst>
                <p:tags r:id="rId94"/>
              </p:custDataLst>
            </p:nvPr>
          </p:nvSpPr>
          <p:spPr bwMode="auto">
            <a:xfrm>
              <a:off x="2979848" y="4145704"/>
              <a:ext cx="29593" cy="59874"/>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grpFill/>
            <a:ln w="9525" cmpd="sng">
              <a:solidFill>
                <a:srgbClr val="FFFFFF"/>
              </a:solidFill>
              <a:prstDash val="solid"/>
              <a:round/>
              <a:headEnd/>
              <a:tailEnd/>
            </a:ln>
          </p:spPr>
          <p:txBody>
            <a:bodyPr/>
            <a:lstStyle/>
            <a:p>
              <a:endParaRPr lang="en-GB" dirty="0"/>
            </a:p>
          </p:txBody>
        </p:sp>
        <p:sp>
          <p:nvSpPr>
            <p:cNvPr id="115" name="Line 177"/>
            <p:cNvSpPr>
              <a:spLocks noChangeShapeType="1"/>
            </p:cNvSpPr>
            <p:nvPr>
              <p:custDataLst>
                <p:tags r:id="rId95"/>
              </p:custDataLst>
            </p:nvPr>
          </p:nvSpPr>
          <p:spPr bwMode="auto">
            <a:xfrm flipH="1" flipV="1">
              <a:off x="2977095" y="4131252"/>
              <a:ext cx="2753" cy="14452"/>
            </a:xfrm>
            <a:prstGeom prst="line">
              <a:avLst/>
            </a:prstGeom>
            <a:grpFill/>
            <a:ln w="9525">
              <a:solidFill>
                <a:srgbClr val="FFFFFF"/>
              </a:solidFill>
              <a:round/>
              <a:headEnd/>
              <a:tailEnd/>
            </a:ln>
            <a:extLst/>
          </p:spPr>
          <p:txBody>
            <a:bodyPr/>
            <a:lstStyle/>
            <a:p>
              <a:endParaRPr lang="en-GB" dirty="0"/>
            </a:p>
          </p:txBody>
        </p:sp>
        <p:sp>
          <p:nvSpPr>
            <p:cNvPr id="116" name="Freeform 178"/>
            <p:cNvSpPr>
              <a:spLocks/>
            </p:cNvSpPr>
            <p:nvPr>
              <p:custDataLst>
                <p:tags r:id="rId96"/>
              </p:custDataLst>
            </p:nvPr>
          </p:nvSpPr>
          <p:spPr bwMode="auto">
            <a:xfrm>
              <a:off x="2977095" y="4124370"/>
              <a:ext cx="2753" cy="6882"/>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grpFill/>
            <a:ln w="9525" cmpd="sng">
              <a:solidFill>
                <a:srgbClr val="FFFFFF"/>
              </a:solidFill>
              <a:prstDash val="solid"/>
              <a:round/>
              <a:headEnd/>
              <a:tailEnd/>
            </a:ln>
          </p:spPr>
          <p:txBody>
            <a:bodyPr/>
            <a:lstStyle/>
            <a:p>
              <a:endParaRPr lang="en-GB" dirty="0"/>
            </a:p>
          </p:txBody>
        </p:sp>
        <p:sp>
          <p:nvSpPr>
            <p:cNvPr id="117" name="Line 179"/>
            <p:cNvSpPr>
              <a:spLocks noChangeShapeType="1"/>
            </p:cNvSpPr>
            <p:nvPr>
              <p:custDataLst>
                <p:tags r:id="rId97"/>
              </p:custDataLst>
            </p:nvPr>
          </p:nvSpPr>
          <p:spPr bwMode="auto">
            <a:xfrm flipV="1">
              <a:off x="2979848" y="4118864"/>
              <a:ext cx="0" cy="5506"/>
            </a:xfrm>
            <a:prstGeom prst="line">
              <a:avLst/>
            </a:prstGeom>
            <a:grpFill/>
            <a:ln w="9525">
              <a:solidFill>
                <a:srgbClr val="FFFFFF"/>
              </a:solidFill>
              <a:round/>
              <a:headEnd/>
              <a:tailEnd/>
            </a:ln>
            <a:extLst/>
          </p:spPr>
          <p:txBody>
            <a:bodyPr/>
            <a:lstStyle/>
            <a:p>
              <a:endParaRPr lang="en-GB" dirty="0"/>
            </a:p>
          </p:txBody>
        </p:sp>
        <p:sp>
          <p:nvSpPr>
            <p:cNvPr id="118" name="Freeform 180"/>
            <p:cNvSpPr>
              <a:spLocks/>
            </p:cNvSpPr>
            <p:nvPr>
              <p:custDataLst>
                <p:tags r:id="rId98"/>
              </p:custDataLst>
            </p:nvPr>
          </p:nvSpPr>
          <p:spPr bwMode="auto">
            <a:xfrm>
              <a:off x="2959890" y="4089960"/>
              <a:ext cx="19958" cy="2890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grpFill/>
            <a:ln w="9525" cmpd="sng">
              <a:solidFill>
                <a:srgbClr val="FFFFFF"/>
              </a:solidFill>
              <a:prstDash val="solid"/>
              <a:round/>
              <a:headEnd/>
              <a:tailEnd/>
            </a:ln>
          </p:spPr>
          <p:txBody>
            <a:bodyPr/>
            <a:lstStyle/>
            <a:p>
              <a:endParaRPr lang="en-GB" dirty="0"/>
            </a:p>
          </p:txBody>
        </p:sp>
        <p:sp>
          <p:nvSpPr>
            <p:cNvPr id="119" name="Freeform 181"/>
            <p:cNvSpPr>
              <a:spLocks/>
            </p:cNvSpPr>
            <p:nvPr>
              <p:custDataLst>
                <p:tags r:id="rId99"/>
              </p:custDataLst>
            </p:nvPr>
          </p:nvSpPr>
          <p:spPr bwMode="auto">
            <a:xfrm>
              <a:off x="2966084" y="4065184"/>
              <a:ext cx="688" cy="22023"/>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grpFill/>
            <a:ln w="9525" cmpd="sng">
              <a:solidFill>
                <a:srgbClr val="FFFFFF"/>
              </a:solidFill>
              <a:prstDash val="solid"/>
              <a:round/>
              <a:headEnd/>
              <a:tailEnd/>
            </a:ln>
          </p:spPr>
          <p:txBody>
            <a:bodyPr/>
            <a:lstStyle/>
            <a:p>
              <a:endParaRPr lang="en-GB" dirty="0"/>
            </a:p>
          </p:txBody>
        </p:sp>
        <p:sp>
          <p:nvSpPr>
            <p:cNvPr id="120" name="Freeform 182"/>
            <p:cNvSpPr>
              <a:spLocks/>
            </p:cNvSpPr>
            <p:nvPr>
              <p:custDataLst>
                <p:tags r:id="rId100"/>
              </p:custDataLst>
            </p:nvPr>
          </p:nvSpPr>
          <p:spPr bwMode="auto">
            <a:xfrm>
              <a:off x="2968837" y="4062431"/>
              <a:ext cx="3441" cy="15829"/>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grpFill/>
            <a:ln w="9525" cmpd="sng">
              <a:solidFill>
                <a:srgbClr val="FFFFFF"/>
              </a:solidFill>
              <a:prstDash val="solid"/>
              <a:round/>
              <a:headEnd/>
              <a:tailEnd/>
            </a:ln>
          </p:spPr>
          <p:txBody>
            <a:bodyPr/>
            <a:lstStyle/>
            <a:p>
              <a:endParaRPr lang="en-GB" dirty="0"/>
            </a:p>
          </p:txBody>
        </p:sp>
        <p:sp>
          <p:nvSpPr>
            <p:cNvPr id="121" name="Freeform 183"/>
            <p:cNvSpPr>
              <a:spLocks/>
            </p:cNvSpPr>
            <p:nvPr>
              <p:custDataLst>
                <p:tags r:id="rId101"/>
              </p:custDataLst>
            </p:nvPr>
          </p:nvSpPr>
          <p:spPr bwMode="auto">
            <a:xfrm>
              <a:off x="2975719" y="4054173"/>
              <a:ext cx="688" cy="963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grpFill/>
            <a:ln w="9525" cmpd="sng">
              <a:solidFill>
                <a:srgbClr val="FFFFFF"/>
              </a:solidFill>
              <a:prstDash val="solid"/>
              <a:round/>
              <a:headEnd/>
              <a:tailEnd/>
            </a:ln>
          </p:spPr>
          <p:txBody>
            <a:bodyPr/>
            <a:lstStyle/>
            <a:p>
              <a:endParaRPr lang="en-GB" dirty="0"/>
            </a:p>
          </p:txBody>
        </p:sp>
        <p:sp>
          <p:nvSpPr>
            <p:cNvPr id="122" name="Line 184"/>
            <p:cNvSpPr>
              <a:spLocks noChangeShapeType="1"/>
            </p:cNvSpPr>
            <p:nvPr>
              <p:custDataLst>
                <p:tags r:id="rId102"/>
              </p:custDataLst>
            </p:nvPr>
          </p:nvSpPr>
          <p:spPr bwMode="auto">
            <a:xfrm flipV="1">
              <a:off x="2975719" y="4062431"/>
              <a:ext cx="688" cy="1376"/>
            </a:xfrm>
            <a:prstGeom prst="line">
              <a:avLst/>
            </a:prstGeom>
            <a:grpFill/>
            <a:ln w="9525">
              <a:solidFill>
                <a:srgbClr val="FFFFFF"/>
              </a:solidFill>
              <a:round/>
              <a:headEnd/>
              <a:tailEnd/>
            </a:ln>
            <a:extLst/>
          </p:spPr>
          <p:txBody>
            <a:bodyPr/>
            <a:lstStyle/>
            <a:p>
              <a:endParaRPr lang="en-GB" dirty="0"/>
            </a:p>
          </p:txBody>
        </p:sp>
        <p:sp>
          <p:nvSpPr>
            <p:cNvPr id="123" name="Freeform 185"/>
            <p:cNvSpPr>
              <a:spLocks/>
            </p:cNvSpPr>
            <p:nvPr>
              <p:custDataLst>
                <p:tags r:id="rId103"/>
              </p:custDataLst>
            </p:nvPr>
          </p:nvSpPr>
          <p:spPr bwMode="auto">
            <a:xfrm>
              <a:off x="2968837" y="4055549"/>
              <a:ext cx="688" cy="6882"/>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grpFill/>
            <a:ln w="9525" cmpd="sng">
              <a:solidFill>
                <a:srgbClr val="FFFFFF"/>
              </a:solidFill>
              <a:prstDash val="solid"/>
              <a:round/>
              <a:headEnd/>
              <a:tailEnd/>
            </a:ln>
          </p:spPr>
          <p:txBody>
            <a:bodyPr/>
            <a:lstStyle/>
            <a:p>
              <a:endParaRPr lang="en-GB" dirty="0"/>
            </a:p>
          </p:txBody>
        </p:sp>
        <p:sp>
          <p:nvSpPr>
            <p:cNvPr id="124" name="Freeform 186"/>
            <p:cNvSpPr>
              <a:spLocks/>
            </p:cNvSpPr>
            <p:nvPr>
              <p:custDataLst>
                <p:tags r:id="rId104"/>
              </p:custDataLst>
            </p:nvPr>
          </p:nvSpPr>
          <p:spPr bwMode="auto">
            <a:xfrm>
              <a:off x="2847712" y="4484303"/>
              <a:ext cx="41981" cy="3785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grpFill/>
            <a:ln w="9525" cmpd="sng">
              <a:solidFill>
                <a:srgbClr val="FFFFFF"/>
              </a:solidFill>
              <a:prstDash val="solid"/>
              <a:round/>
              <a:headEnd/>
              <a:tailEnd/>
            </a:ln>
          </p:spPr>
          <p:txBody>
            <a:bodyPr/>
            <a:lstStyle/>
            <a:p>
              <a:endParaRPr lang="en-GB" dirty="0"/>
            </a:p>
          </p:txBody>
        </p:sp>
        <p:sp>
          <p:nvSpPr>
            <p:cNvPr id="125" name="Freeform 187"/>
            <p:cNvSpPr>
              <a:spLocks/>
            </p:cNvSpPr>
            <p:nvPr>
              <p:custDataLst>
                <p:tags r:id="rId105"/>
              </p:custDataLst>
            </p:nvPr>
          </p:nvSpPr>
          <p:spPr bwMode="auto">
            <a:xfrm>
              <a:off x="2907586" y="4145704"/>
              <a:ext cx="1376" cy="7571"/>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grpFill/>
            <a:ln w="9525" cmpd="sng">
              <a:solidFill>
                <a:srgbClr val="FFFFFF"/>
              </a:solidFill>
              <a:prstDash val="solid"/>
              <a:round/>
              <a:headEnd/>
              <a:tailEnd/>
            </a:ln>
          </p:spPr>
          <p:txBody>
            <a:bodyPr/>
            <a:lstStyle/>
            <a:p>
              <a:endParaRPr lang="en-GB" dirty="0"/>
            </a:p>
          </p:txBody>
        </p:sp>
        <p:sp>
          <p:nvSpPr>
            <p:cNvPr id="126" name="Freeform 188"/>
            <p:cNvSpPr>
              <a:spLocks/>
            </p:cNvSpPr>
            <p:nvPr>
              <p:custDataLst>
                <p:tags r:id="rId106"/>
              </p:custDataLst>
            </p:nvPr>
          </p:nvSpPr>
          <p:spPr bwMode="auto">
            <a:xfrm>
              <a:off x="2878682" y="4111982"/>
              <a:ext cx="6882" cy="6882"/>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grpFill/>
            <a:ln w="9525" cmpd="sng">
              <a:solidFill>
                <a:srgbClr val="FFFFFF"/>
              </a:solidFill>
              <a:prstDash val="solid"/>
              <a:round/>
              <a:headEnd/>
              <a:tailEnd/>
            </a:ln>
          </p:spPr>
          <p:txBody>
            <a:bodyPr/>
            <a:lstStyle/>
            <a:p>
              <a:endParaRPr lang="en-GB" dirty="0"/>
            </a:p>
          </p:txBody>
        </p:sp>
        <p:sp>
          <p:nvSpPr>
            <p:cNvPr id="127" name="Freeform 189"/>
            <p:cNvSpPr>
              <a:spLocks/>
            </p:cNvSpPr>
            <p:nvPr>
              <p:custDataLst>
                <p:tags r:id="rId107"/>
              </p:custDataLst>
            </p:nvPr>
          </p:nvSpPr>
          <p:spPr bwMode="auto">
            <a:xfrm>
              <a:off x="2885564" y="4074131"/>
              <a:ext cx="1376" cy="4129"/>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grpFill/>
            <a:ln w="9525" cmpd="sng">
              <a:solidFill>
                <a:srgbClr val="FFFFFF"/>
              </a:solidFill>
              <a:prstDash val="solid"/>
              <a:round/>
              <a:headEnd/>
              <a:tailEnd/>
            </a:ln>
          </p:spPr>
          <p:txBody>
            <a:bodyPr/>
            <a:lstStyle/>
            <a:p>
              <a:endParaRPr lang="en-GB" dirty="0"/>
            </a:p>
          </p:txBody>
        </p:sp>
        <p:sp>
          <p:nvSpPr>
            <p:cNvPr id="128" name="Freeform 190"/>
            <p:cNvSpPr>
              <a:spLocks/>
            </p:cNvSpPr>
            <p:nvPr>
              <p:custDataLst>
                <p:tags r:id="rId108"/>
              </p:custDataLst>
            </p:nvPr>
          </p:nvSpPr>
          <p:spPr bwMode="auto">
            <a:xfrm>
              <a:off x="2816054" y="4075507"/>
              <a:ext cx="15829" cy="963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grpFill/>
            <a:ln w="9525" cmpd="sng">
              <a:solidFill>
                <a:srgbClr val="FFFFFF"/>
              </a:solidFill>
              <a:prstDash val="solid"/>
              <a:round/>
              <a:headEnd/>
              <a:tailEnd/>
            </a:ln>
          </p:spPr>
          <p:txBody>
            <a:bodyPr/>
            <a:lstStyle/>
            <a:p>
              <a:endParaRPr lang="en-GB" dirty="0"/>
            </a:p>
          </p:txBody>
        </p:sp>
        <p:sp>
          <p:nvSpPr>
            <p:cNvPr id="129" name="Freeform 191"/>
            <p:cNvSpPr>
              <a:spLocks/>
            </p:cNvSpPr>
            <p:nvPr>
              <p:custDataLst>
                <p:tags r:id="rId109"/>
              </p:custDataLst>
            </p:nvPr>
          </p:nvSpPr>
          <p:spPr bwMode="auto">
            <a:xfrm>
              <a:off x="2922038" y="4276464"/>
              <a:ext cx="688" cy="6194"/>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grpFill/>
            <a:ln w="9525" cmpd="sng">
              <a:solidFill>
                <a:srgbClr val="FFFFFF"/>
              </a:solidFill>
              <a:prstDash val="solid"/>
              <a:round/>
              <a:headEnd/>
              <a:tailEnd/>
            </a:ln>
          </p:spPr>
          <p:txBody>
            <a:bodyPr/>
            <a:lstStyle/>
            <a:p>
              <a:endParaRPr lang="en-GB" dirty="0"/>
            </a:p>
          </p:txBody>
        </p:sp>
        <p:sp>
          <p:nvSpPr>
            <p:cNvPr id="130" name="Freeform 192"/>
            <p:cNvSpPr>
              <a:spLocks/>
            </p:cNvSpPr>
            <p:nvPr>
              <p:custDataLst>
                <p:tags r:id="rId110"/>
              </p:custDataLst>
            </p:nvPr>
          </p:nvSpPr>
          <p:spPr bwMode="auto">
            <a:xfrm>
              <a:off x="2591010" y="4062431"/>
              <a:ext cx="441830" cy="393656"/>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grpFill/>
            <a:ln w="9525" cmpd="sng">
              <a:solidFill>
                <a:srgbClr val="FFFFFF"/>
              </a:solidFill>
              <a:prstDash val="solid"/>
              <a:round/>
              <a:headEnd/>
              <a:tailEnd/>
            </a:ln>
          </p:spPr>
          <p:txBody>
            <a:bodyPr/>
            <a:lstStyle/>
            <a:p>
              <a:endParaRPr lang="en-GB" dirty="0"/>
            </a:p>
          </p:txBody>
        </p:sp>
        <p:sp>
          <p:nvSpPr>
            <p:cNvPr id="131" name="Freeform 193"/>
            <p:cNvSpPr>
              <a:spLocks/>
            </p:cNvSpPr>
            <p:nvPr>
              <p:custDataLst>
                <p:tags r:id="rId111"/>
              </p:custDataLst>
            </p:nvPr>
          </p:nvSpPr>
          <p:spPr bwMode="auto">
            <a:xfrm>
              <a:off x="200860" y="3484336"/>
              <a:ext cx="289736" cy="25188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32" name="Freeform 194"/>
            <p:cNvSpPr>
              <a:spLocks/>
            </p:cNvSpPr>
            <p:nvPr>
              <p:custDataLst>
                <p:tags r:id="rId112"/>
              </p:custDataLst>
            </p:nvPr>
          </p:nvSpPr>
          <p:spPr bwMode="auto">
            <a:xfrm>
              <a:off x="753492" y="4195255"/>
              <a:ext cx="91532" cy="114931"/>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33" name="Freeform 195"/>
            <p:cNvSpPr>
              <a:spLocks/>
            </p:cNvSpPr>
            <p:nvPr>
              <p:custDataLst>
                <p:tags r:id="rId113"/>
              </p:custDataLst>
            </p:nvPr>
          </p:nvSpPr>
          <p:spPr bwMode="auto">
            <a:xfrm>
              <a:off x="827130" y="3850463"/>
              <a:ext cx="31658" cy="47486"/>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34" name="Freeform 196"/>
            <p:cNvSpPr>
              <a:spLocks/>
            </p:cNvSpPr>
            <p:nvPr>
              <p:custDataLst>
                <p:tags r:id="rId114"/>
              </p:custDataLst>
            </p:nvPr>
          </p:nvSpPr>
          <p:spPr bwMode="auto">
            <a:xfrm>
              <a:off x="616538" y="3659141"/>
              <a:ext cx="30281" cy="25464"/>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grpFill/>
            <a:ln w="9525" cmpd="sng">
              <a:solidFill>
                <a:srgbClr val="FFFFFF"/>
              </a:solidFill>
              <a:prstDash val="solid"/>
              <a:round/>
              <a:headEnd/>
              <a:tailEnd/>
            </a:ln>
          </p:spPr>
          <p:txBody>
            <a:bodyPr/>
            <a:lstStyle/>
            <a:p>
              <a:endParaRPr lang="en-GB" dirty="0"/>
            </a:p>
          </p:txBody>
        </p:sp>
        <p:sp>
          <p:nvSpPr>
            <p:cNvPr id="135" name="Freeform 197"/>
            <p:cNvSpPr>
              <a:spLocks/>
            </p:cNvSpPr>
            <p:nvPr>
              <p:custDataLst>
                <p:tags r:id="rId115"/>
              </p:custDataLst>
            </p:nvPr>
          </p:nvSpPr>
          <p:spPr bwMode="auto">
            <a:xfrm>
              <a:off x="775515" y="4679754"/>
              <a:ext cx="10323" cy="24776"/>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endParaRPr lang="en-GB" dirty="0"/>
            </a:p>
          </p:txBody>
        </p:sp>
        <p:sp>
          <p:nvSpPr>
            <p:cNvPr id="136" name="Freeform 198"/>
            <p:cNvSpPr>
              <a:spLocks/>
            </p:cNvSpPr>
            <p:nvPr>
              <p:custDataLst>
                <p:tags r:id="rId116"/>
              </p:custDataLst>
            </p:nvPr>
          </p:nvSpPr>
          <p:spPr bwMode="auto">
            <a:xfrm>
              <a:off x="760374" y="4670808"/>
              <a:ext cx="15141" cy="25464"/>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grpFill/>
            <a:ln w="9525" cmpd="sng">
              <a:solidFill>
                <a:srgbClr val="FFFFFF"/>
              </a:solidFill>
              <a:prstDash val="solid"/>
              <a:round/>
              <a:headEnd/>
              <a:tailEnd/>
            </a:ln>
          </p:spPr>
          <p:txBody>
            <a:bodyPr/>
            <a:lstStyle/>
            <a:p>
              <a:endParaRPr lang="en-GB" dirty="0"/>
            </a:p>
          </p:txBody>
        </p:sp>
        <p:sp>
          <p:nvSpPr>
            <p:cNvPr id="137" name="Freeform 199"/>
            <p:cNvSpPr>
              <a:spLocks/>
            </p:cNvSpPr>
            <p:nvPr>
              <p:custDataLst>
                <p:tags r:id="rId117"/>
              </p:custDataLst>
            </p:nvPr>
          </p:nvSpPr>
          <p:spPr bwMode="auto">
            <a:xfrm>
              <a:off x="760374" y="4661861"/>
              <a:ext cx="9635" cy="26152"/>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grpFill/>
            <a:ln w="9525" cmpd="sng">
              <a:solidFill>
                <a:srgbClr val="FFFFFF"/>
              </a:solidFill>
              <a:prstDash val="solid"/>
              <a:round/>
              <a:headEnd/>
              <a:tailEnd/>
            </a:ln>
          </p:spPr>
          <p:txBody>
            <a:bodyPr/>
            <a:lstStyle/>
            <a:p>
              <a:endParaRPr lang="en-GB" dirty="0"/>
            </a:p>
          </p:txBody>
        </p:sp>
        <p:sp>
          <p:nvSpPr>
            <p:cNvPr id="138" name="Freeform 200"/>
            <p:cNvSpPr>
              <a:spLocks/>
            </p:cNvSpPr>
            <p:nvPr>
              <p:custDataLst>
                <p:tags r:id="rId118"/>
              </p:custDataLst>
            </p:nvPr>
          </p:nvSpPr>
          <p:spPr bwMode="auto">
            <a:xfrm>
              <a:off x="747298" y="4659108"/>
              <a:ext cx="11011" cy="2615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grpFill/>
            <a:ln w="9525" cmpd="sng">
              <a:solidFill>
                <a:srgbClr val="FFFFFF"/>
              </a:solidFill>
              <a:prstDash val="solid"/>
              <a:round/>
              <a:headEnd/>
              <a:tailEnd/>
            </a:ln>
          </p:spPr>
          <p:txBody>
            <a:bodyPr/>
            <a:lstStyle/>
            <a:p>
              <a:endParaRPr lang="en-GB" dirty="0"/>
            </a:p>
          </p:txBody>
        </p:sp>
        <p:sp>
          <p:nvSpPr>
            <p:cNvPr id="139" name="Freeform 201"/>
            <p:cNvSpPr>
              <a:spLocks/>
            </p:cNvSpPr>
            <p:nvPr>
              <p:custDataLst>
                <p:tags r:id="rId119"/>
              </p:custDataLst>
            </p:nvPr>
          </p:nvSpPr>
          <p:spPr bwMode="auto">
            <a:xfrm>
              <a:off x="736287" y="4654979"/>
              <a:ext cx="12388" cy="25464"/>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grpFill/>
            <a:ln w="9525" cmpd="sng">
              <a:solidFill>
                <a:srgbClr val="FFFFFF"/>
              </a:solidFill>
              <a:prstDash val="solid"/>
              <a:round/>
              <a:headEnd/>
              <a:tailEnd/>
            </a:ln>
          </p:spPr>
          <p:txBody>
            <a:bodyPr/>
            <a:lstStyle/>
            <a:p>
              <a:endParaRPr lang="en-GB" dirty="0"/>
            </a:p>
          </p:txBody>
        </p:sp>
        <p:sp>
          <p:nvSpPr>
            <p:cNvPr id="140" name="Freeform 202"/>
            <p:cNvSpPr>
              <a:spLocks/>
            </p:cNvSpPr>
            <p:nvPr>
              <p:custDataLst>
                <p:tags r:id="rId120"/>
              </p:custDataLst>
            </p:nvPr>
          </p:nvSpPr>
          <p:spPr bwMode="auto">
            <a:xfrm>
              <a:off x="725964" y="4649473"/>
              <a:ext cx="14452" cy="24776"/>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grpFill/>
            <a:ln w="9525" cmpd="sng">
              <a:solidFill>
                <a:srgbClr val="FFFFFF"/>
              </a:solidFill>
              <a:prstDash val="solid"/>
              <a:round/>
              <a:headEnd/>
              <a:tailEnd/>
            </a:ln>
          </p:spPr>
          <p:txBody>
            <a:bodyPr/>
            <a:lstStyle/>
            <a:p>
              <a:endParaRPr lang="en-GB" dirty="0"/>
            </a:p>
          </p:txBody>
        </p:sp>
        <p:sp>
          <p:nvSpPr>
            <p:cNvPr id="141" name="Freeform 203"/>
            <p:cNvSpPr>
              <a:spLocks/>
            </p:cNvSpPr>
            <p:nvPr>
              <p:custDataLst>
                <p:tags r:id="rId121"/>
              </p:custDataLst>
            </p:nvPr>
          </p:nvSpPr>
          <p:spPr bwMode="auto">
            <a:xfrm>
              <a:off x="723211" y="4641215"/>
              <a:ext cx="13076" cy="24776"/>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grpFill/>
            <a:ln w="9525" cmpd="sng">
              <a:solidFill>
                <a:srgbClr val="FFFFFF"/>
              </a:solidFill>
              <a:prstDash val="solid"/>
              <a:round/>
              <a:headEnd/>
              <a:tailEnd/>
            </a:ln>
          </p:spPr>
          <p:txBody>
            <a:bodyPr/>
            <a:lstStyle/>
            <a:p>
              <a:endParaRPr lang="en-GB" dirty="0"/>
            </a:p>
          </p:txBody>
        </p:sp>
        <p:sp>
          <p:nvSpPr>
            <p:cNvPr id="142" name="Freeform 204"/>
            <p:cNvSpPr>
              <a:spLocks/>
            </p:cNvSpPr>
            <p:nvPr>
              <p:custDataLst>
                <p:tags r:id="rId122"/>
              </p:custDataLst>
            </p:nvPr>
          </p:nvSpPr>
          <p:spPr bwMode="auto">
            <a:xfrm>
              <a:off x="679854" y="4507014"/>
              <a:ext cx="11011" cy="26152"/>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grpFill/>
            <a:ln w="9525" cmpd="sng">
              <a:solidFill>
                <a:srgbClr val="FFFFFF"/>
              </a:solidFill>
              <a:prstDash val="solid"/>
              <a:round/>
              <a:headEnd/>
              <a:tailEnd/>
            </a:ln>
          </p:spPr>
          <p:txBody>
            <a:bodyPr/>
            <a:lstStyle/>
            <a:p>
              <a:endParaRPr lang="en-GB" dirty="0"/>
            </a:p>
          </p:txBody>
        </p:sp>
        <p:sp>
          <p:nvSpPr>
            <p:cNvPr id="143" name="Freeform 205"/>
            <p:cNvSpPr>
              <a:spLocks/>
            </p:cNvSpPr>
            <p:nvPr>
              <p:custDataLst>
                <p:tags r:id="rId123"/>
              </p:custDataLst>
            </p:nvPr>
          </p:nvSpPr>
          <p:spPr bwMode="auto">
            <a:xfrm>
              <a:off x="692930" y="4548307"/>
              <a:ext cx="7570" cy="23399"/>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grpFill/>
            <a:ln w="9525" cmpd="sng">
              <a:solidFill>
                <a:srgbClr val="FFFFFF"/>
              </a:solidFill>
              <a:prstDash val="solid"/>
              <a:round/>
              <a:headEnd/>
              <a:tailEnd/>
            </a:ln>
          </p:spPr>
          <p:txBody>
            <a:bodyPr/>
            <a:lstStyle/>
            <a:p>
              <a:endParaRPr lang="en-GB" dirty="0"/>
            </a:p>
          </p:txBody>
        </p:sp>
        <p:sp>
          <p:nvSpPr>
            <p:cNvPr id="144" name="Freeform 206"/>
            <p:cNvSpPr>
              <a:spLocks/>
            </p:cNvSpPr>
            <p:nvPr>
              <p:custDataLst>
                <p:tags r:id="rId124"/>
              </p:custDataLst>
            </p:nvPr>
          </p:nvSpPr>
          <p:spPr bwMode="auto">
            <a:xfrm>
              <a:off x="694994" y="4557942"/>
              <a:ext cx="3441" cy="25464"/>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grpFill/>
            <a:ln w="9525" cmpd="sng">
              <a:solidFill>
                <a:srgbClr val="FFFFFF"/>
              </a:solidFill>
              <a:prstDash val="solid"/>
              <a:round/>
              <a:headEnd/>
              <a:tailEnd/>
            </a:ln>
          </p:spPr>
          <p:txBody>
            <a:bodyPr/>
            <a:lstStyle/>
            <a:p>
              <a:endParaRPr lang="en-GB" dirty="0"/>
            </a:p>
          </p:txBody>
        </p:sp>
        <p:sp>
          <p:nvSpPr>
            <p:cNvPr id="145" name="Freeform 207"/>
            <p:cNvSpPr>
              <a:spLocks/>
            </p:cNvSpPr>
            <p:nvPr>
              <p:custDataLst>
                <p:tags r:id="rId125"/>
              </p:custDataLst>
            </p:nvPr>
          </p:nvSpPr>
          <p:spPr bwMode="auto">
            <a:xfrm>
              <a:off x="701188" y="4584782"/>
              <a:ext cx="7570" cy="26152"/>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grpFill/>
            <a:ln w="9525" cmpd="sng">
              <a:solidFill>
                <a:srgbClr val="FFFFFF"/>
              </a:solidFill>
              <a:prstDash val="solid"/>
              <a:round/>
              <a:headEnd/>
              <a:tailEnd/>
            </a:ln>
          </p:spPr>
          <p:txBody>
            <a:bodyPr/>
            <a:lstStyle/>
            <a:p>
              <a:endParaRPr lang="en-GB" dirty="0"/>
            </a:p>
          </p:txBody>
        </p:sp>
        <p:sp>
          <p:nvSpPr>
            <p:cNvPr id="146" name="Freeform 208"/>
            <p:cNvSpPr>
              <a:spLocks/>
            </p:cNvSpPr>
            <p:nvPr>
              <p:custDataLst>
                <p:tags r:id="rId126"/>
              </p:custDataLst>
            </p:nvPr>
          </p:nvSpPr>
          <p:spPr bwMode="auto">
            <a:xfrm>
              <a:off x="695683" y="4590287"/>
              <a:ext cx="11699" cy="25464"/>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grpFill/>
            <a:ln w="9525" cmpd="sng">
              <a:solidFill>
                <a:srgbClr val="FFFFFF"/>
              </a:solidFill>
              <a:prstDash val="solid"/>
              <a:round/>
              <a:headEnd/>
              <a:tailEnd/>
            </a:ln>
          </p:spPr>
          <p:txBody>
            <a:bodyPr/>
            <a:lstStyle/>
            <a:p>
              <a:endParaRPr lang="en-GB" dirty="0"/>
            </a:p>
          </p:txBody>
        </p:sp>
        <p:sp>
          <p:nvSpPr>
            <p:cNvPr id="147" name="Freeform 209"/>
            <p:cNvSpPr>
              <a:spLocks/>
            </p:cNvSpPr>
            <p:nvPr>
              <p:custDataLst>
                <p:tags r:id="rId127"/>
              </p:custDataLst>
            </p:nvPr>
          </p:nvSpPr>
          <p:spPr bwMode="auto">
            <a:xfrm>
              <a:off x="708758" y="4604740"/>
              <a:ext cx="4818" cy="25464"/>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grpFill/>
            <a:ln w="9525" cmpd="sng">
              <a:solidFill>
                <a:srgbClr val="FFFFFF"/>
              </a:solidFill>
              <a:prstDash val="solid"/>
              <a:round/>
              <a:headEnd/>
              <a:tailEnd/>
            </a:ln>
          </p:spPr>
          <p:txBody>
            <a:bodyPr/>
            <a:lstStyle/>
            <a:p>
              <a:endParaRPr lang="en-GB" dirty="0"/>
            </a:p>
          </p:txBody>
        </p:sp>
        <p:sp>
          <p:nvSpPr>
            <p:cNvPr id="148" name="Freeform 210"/>
            <p:cNvSpPr>
              <a:spLocks/>
            </p:cNvSpPr>
            <p:nvPr>
              <p:custDataLst>
                <p:tags r:id="rId128"/>
              </p:custDataLst>
            </p:nvPr>
          </p:nvSpPr>
          <p:spPr bwMode="auto">
            <a:xfrm>
              <a:off x="707382" y="4619192"/>
              <a:ext cx="8947" cy="24088"/>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grpFill/>
            <a:ln w="9525" cmpd="sng">
              <a:solidFill>
                <a:srgbClr val="FFFFFF"/>
              </a:solidFill>
              <a:prstDash val="solid"/>
              <a:round/>
              <a:headEnd/>
              <a:tailEnd/>
            </a:ln>
          </p:spPr>
          <p:txBody>
            <a:bodyPr/>
            <a:lstStyle/>
            <a:p>
              <a:endParaRPr lang="en-GB" dirty="0"/>
            </a:p>
          </p:txBody>
        </p:sp>
        <p:sp>
          <p:nvSpPr>
            <p:cNvPr id="149" name="Freeform 211"/>
            <p:cNvSpPr>
              <a:spLocks/>
            </p:cNvSpPr>
            <p:nvPr>
              <p:custDataLst>
                <p:tags r:id="rId129"/>
              </p:custDataLst>
            </p:nvPr>
          </p:nvSpPr>
          <p:spPr bwMode="auto">
            <a:xfrm>
              <a:off x="717705" y="4625386"/>
              <a:ext cx="7570" cy="24776"/>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grpFill/>
            <a:ln w="9525" cmpd="sng">
              <a:solidFill>
                <a:srgbClr val="FFFFFF"/>
              </a:solidFill>
              <a:prstDash val="solid"/>
              <a:round/>
              <a:headEnd/>
              <a:tailEnd/>
            </a:ln>
          </p:spPr>
          <p:txBody>
            <a:bodyPr/>
            <a:lstStyle/>
            <a:p>
              <a:endParaRPr lang="en-GB" dirty="0"/>
            </a:p>
          </p:txBody>
        </p:sp>
        <p:sp>
          <p:nvSpPr>
            <p:cNvPr id="150" name="Freeform 212"/>
            <p:cNvSpPr>
              <a:spLocks/>
            </p:cNvSpPr>
            <p:nvPr>
              <p:custDataLst>
                <p:tags r:id="rId130"/>
              </p:custDataLst>
            </p:nvPr>
          </p:nvSpPr>
          <p:spPr bwMode="auto">
            <a:xfrm>
              <a:off x="718393" y="4637774"/>
              <a:ext cx="2753" cy="24776"/>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grpFill/>
            <a:ln w="9525" cmpd="sng">
              <a:solidFill>
                <a:srgbClr val="FFFFFF"/>
              </a:solidFill>
              <a:prstDash val="solid"/>
              <a:round/>
              <a:headEnd/>
              <a:tailEnd/>
            </a:ln>
          </p:spPr>
          <p:txBody>
            <a:bodyPr/>
            <a:lstStyle/>
            <a:p>
              <a:endParaRPr lang="en-GB" dirty="0"/>
            </a:p>
          </p:txBody>
        </p:sp>
        <p:sp>
          <p:nvSpPr>
            <p:cNvPr id="151" name="Freeform 213"/>
            <p:cNvSpPr>
              <a:spLocks/>
            </p:cNvSpPr>
            <p:nvPr>
              <p:custDataLst>
                <p:tags r:id="rId131"/>
              </p:custDataLst>
            </p:nvPr>
          </p:nvSpPr>
          <p:spPr bwMode="auto">
            <a:xfrm>
              <a:off x="750739" y="4668055"/>
              <a:ext cx="15141" cy="24776"/>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grpFill/>
            <a:ln w="9525" cmpd="sng">
              <a:solidFill>
                <a:srgbClr val="FFFFFF"/>
              </a:solidFill>
              <a:prstDash val="solid"/>
              <a:round/>
              <a:headEnd/>
              <a:tailEnd/>
            </a:ln>
          </p:spPr>
          <p:txBody>
            <a:bodyPr/>
            <a:lstStyle/>
            <a:p>
              <a:endParaRPr lang="en-GB" dirty="0"/>
            </a:p>
          </p:txBody>
        </p:sp>
        <p:sp>
          <p:nvSpPr>
            <p:cNvPr id="152" name="Freeform 214"/>
            <p:cNvSpPr>
              <a:spLocks/>
            </p:cNvSpPr>
            <p:nvPr>
              <p:custDataLst>
                <p:tags r:id="rId132"/>
              </p:custDataLst>
            </p:nvPr>
          </p:nvSpPr>
          <p:spPr bwMode="auto">
            <a:xfrm>
              <a:off x="767256" y="4642591"/>
              <a:ext cx="53680" cy="43357"/>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grpFill/>
            <a:ln w="9525" cmpd="sng">
              <a:solidFill>
                <a:srgbClr val="FFFFFF"/>
              </a:solidFill>
              <a:prstDash val="solid"/>
              <a:round/>
              <a:headEnd/>
              <a:tailEnd/>
            </a:ln>
          </p:spPr>
          <p:txBody>
            <a:bodyPr/>
            <a:lstStyle/>
            <a:p>
              <a:endParaRPr lang="en-GB" dirty="0"/>
            </a:p>
          </p:txBody>
        </p:sp>
        <p:sp>
          <p:nvSpPr>
            <p:cNvPr id="153" name="Freeform 215"/>
            <p:cNvSpPr>
              <a:spLocks/>
            </p:cNvSpPr>
            <p:nvPr>
              <p:custDataLst>
                <p:tags r:id="rId133"/>
              </p:custDataLst>
            </p:nvPr>
          </p:nvSpPr>
          <p:spPr bwMode="auto">
            <a:xfrm>
              <a:off x="573181" y="3674281"/>
              <a:ext cx="22711" cy="25464"/>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grpFill/>
            <a:ln w="9525" cmpd="sng">
              <a:solidFill>
                <a:srgbClr val="FFFFFF"/>
              </a:solidFill>
              <a:prstDash val="solid"/>
              <a:round/>
              <a:headEnd/>
              <a:tailEnd/>
            </a:ln>
          </p:spPr>
          <p:txBody>
            <a:bodyPr/>
            <a:lstStyle/>
            <a:p>
              <a:endParaRPr lang="en-GB" dirty="0"/>
            </a:p>
          </p:txBody>
        </p:sp>
        <p:sp>
          <p:nvSpPr>
            <p:cNvPr id="154" name="Freeform 216"/>
            <p:cNvSpPr>
              <a:spLocks/>
            </p:cNvSpPr>
            <p:nvPr>
              <p:custDataLst>
                <p:tags r:id="rId134"/>
              </p:custDataLst>
            </p:nvPr>
          </p:nvSpPr>
          <p:spPr bwMode="auto">
            <a:xfrm>
              <a:off x="511243" y="3614407"/>
              <a:ext cx="108737" cy="47487"/>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grpFill/>
            <a:ln w="9525" cmpd="sng">
              <a:solidFill>
                <a:srgbClr val="FFFFFF"/>
              </a:solidFill>
              <a:prstDash val="solid"/>
              <a:round/>
              <a:headEnd/>
              <a:tailEnd/>
            </a:ln>
          </p:spPr>
          <p:txBody>
            <a:bodyPr/>
            <a:lstStyle/>
            <a:p>
              <a:endParaRPr lang="en-GB" dirty="0"/>
            </a:p>
          </p:txBody>
        </p:sp>
        <p:sp>
          <p:nvSpPr>
            <p:cNvPr id="155" name="Freeform 217"/>
            <p:cNvSpPr>
              <a:spLocks/>
            </p:cNvSpPr>
            <p:nvPr>
              <p:custDataLst>
                <p:tags r:id="rId135"/>
              </p:custDataLst>
            </p:nvPr>
          </p:nvSpPr>
          <p:spPr bwMode="auto">
            <a:xfrm>
              <a:off x="643379" y="3659141"/>
              <a:ext cx="38540" cy="30281"/>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grpFill/>
            <a:ln w="9525" cmpd="sng">
              <a:solidFill>
                <a:srgbClr val="FFFFFF"/>
              </a:solidFill>
              <a:prstDash val="solid"/>
              <a:round/>
              <a:headEnd/>
              <a:tailEnd/>
            </a:ln>
          </p:spPr>
          <p:txBody>
            <a:bodyPr/>
            <a:lstStyle/>
            <a:p>
              <a:endParaRPr lang="en-GB" dirty="0"/>
            </a:p>
          </p:txBody>
        </p:sp>
        <p:sp>
          <p:nvSpPr>
            <p:cNvPr id="156" name="Freeform 218"/>
            <p:cNvSpPr>
              <a:spLocks/>
            </p:cNvSpPr>
            <p:nvPr>
              <p:custDataLst>
                <p:tags r:id="rId136"/>
              </p:custDataLst>
            </p:nvPr>
          </p:nvSpPr>
          <p:spPr bwMode="auto">
            <a:xfrm>
              <a:off x="456186" y="3685293"/>
              <a:ext cx="14452" cy="36475"/>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57" name="Freeform 219"/>
            <p:cNvSpPr>
              <a:spLocks/>
            </p:cNvSpPr>
            <p:nvPr>
              <p:custDataLst>
                <p:tags r:id="rId137"/>
              </p:custDataLst>
            </p:nvPr>
          </p:nvSpPr>
          <p:spPr bwMode="auto">
            <a:xfrm>
              <a:off x="421776" y="3685293"/>
              <a:ext cx="40604" cy="63315"/>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58" name="Freeform 220"/>
            <p:cNvSpPr>
              <a:spLocks/>
            </p:cNvSpPr>
            <p:nvPr>
              <p:custDataLst>
                <p:tags r:id="rId138"/>
              </p:custDataLst>
            </p:nvPr>
          </p:nvSpPr>
          <p:spPr bwMode="auto">
            <a:xfrm>
              <a:off x="442422" y="3733467"/>
              <a:ext cx="30969" cy="24776"/>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59" name="Freeform 221"/>
            <p:cNvSpPr>
              <a:spLocks/>
            </p:cNvSpPr>
            <p:nvPr>
              <p:custDataLst>
                <p:tags r:id="rId139"/>
              </p:custDataLst>
            </p:nvPr>
          </p:nvSpPr>
          <p:spPr bwMode="auto">
            <a:xfrm>
              <a:off x="456186" y="3716950"/>
              <a:ext cx="61939" cy="37851"/>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60" name="Freeform 222"/>
            <p:cNvSpPr>
              <a:spLocks/>
            </p:cNvSpPr>
            <p:nvPr>
              <p:custDataLst>
                <p:tags r:id="rId140"/>
              </p:custDataLst>
            </p:nvPr>
          </p:nvSpPr>
          <p:spPr bwMode="auto">
            <a:xfrm>
              <a:off x="463756" y="3730026"/>
              <a:ext cx="54369" cy="52992"/>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61" name="Freeform 223"/>
            <p:cNvSpPr>
              <a:spLocks/>
            </p:cNvSpPr>
            <p:nvPr>
              <p:custDataLst>
                <p:tags r:id="rId141"/>
              </p:custDataLst>
            </p:nvPr>
          </p:nvSpPr>
          <p:spPr bwMode="auto">
            <a:xfrm>
              <a:off x="485779" y="3778889"/>
              <a:ext cx="36475" cy="43357"/>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62" name="Freeform 224"/>
            <p:cNvSpPr>
              <a:spLocks/>
            </p:cNvSpPr>
            <p:nvPr>
              <p:custDataLst>
                <p:tags r:id="rId142"/>
              </p:custDataLst>
            </p:nvPr>
          </p:nvSpPr>
          <p:spPr bwMode="auto">
            <a:xfrm>
              <a:off x="520878" y="3802288"/>
              <a:ext cx="61939" cy="34410"/>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63" name="Freeform 225"/>
            <p:cNvSpPr>
              <a:spLocks/>
            </p:cNvSpPr>
            <p:nvPr>
              <p:custDataLst>
                <p:tags r:id="rId143"/>
              </p:custDataLst>
            </p:nvPr>
          </p:nvSpPr>
          <p:spPr bwMode="auto">
            <a:xfrm>
              <a:off x="816119" y="4345973"/>
              <a:ext cx="57810" cy="67444"/>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64" name="Freeform 226"/>
            <p:cNvSpPr>
              <a:spLocks/>
            </p:cNvSpPr>
            <p:nvPr>
              <p:custDataLst>
                <p:tags r:id="rId144"/>
              </p:custDataLst>
            </p:nvPr>
          </p:nvSpPr>
          <p:spPr bwMode="auto">
            <a:xfrm>
              <a:off x="1486435" y="2879400"/>
              <a:ext cx="102543" cy="39916"/>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65" name="Freeform 227"/>
            <p:cNvSpPr>
              <a:spLocks/>
            </p:cNvSpPr>
            <p:nvPr>
              <p:custDataLst>
                <p:tags r:id="rId145"/>
              </p:custDataLst>
            </p:nvPr>
          </p:nvSpPr>
          <p:spPr bwMode="auto">
            <a:xfrm>
              <a:off x="1454777" y="2979190"/>
              <a:ext cx="194763" cy="156912"/>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66" name="Freeform 228"/>
            <p:cNvSpPr>
              <a:spLocks/>
            </p:cNvSpPr>
            <p:nvPr>
              <p:custDataLst>
                <p:tags r:id="rId146"/>
              </p:custDataLst>
            </p:nvPr>
          </p:nvSpPr>
          <p:spPr bwMode="auto">
            <a:xfrm>
              <a:off x="1602054" y="3343941"/>
              <a:ext cx="21335" cy="39228"/>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grpFill/>
            <a:ln w="9525" cmpd="sng">
              <a:solidFill>
                <a:srgbClr val="FFFFFF"/>
              </a:solidFill>
              <a:prstDash val="solid"/>
              <a:round/>
              <a:headEnd/>
              <a:tailEnd/>
            </a:ln>
          </p:spPr>
          <p:txBody>
            <a:bodyPr/>
            <a:lstStyle/>
            <a:p>
              <a:endParaRPr lang="en-GB" dirty="0"/>
            </a:p>
          </p:txBody>
        </p:sp>
        <p:sp>
          <p:nvSpPr>
            <p:cNvPr id="167" name="Freeform 229"/>
            <p:cNvSpPr>
              <a:spLocks/>
            </p:cNvSpPr>
            <p:nvPr>
              <p:custDataLst>
                <p:tags r:id="rId147"/>
              </p:custDataLst>
            </p:nvPr>
          </p:nvSpPr>
          <p:spPr bwMode="auto">
            <a:xfrm>
              <a:off x="1475423" y="3274432"/>
              <a:ext cx="36475" cy="25464"/>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68" name="Freeform 230"/>
            <p:cNvSpPr>
              <a:spLocks/>
            </p:cNvSpPr>
            <p:nvPr>
              <p:custDataLst>
                <p:tags r:id="rId148"/>
              </p:custDataLst>
            </p:nvPr>
          </p:nvSpPr>
          <p:spPr bwMode="auto">
            <a:xfrm>
              <a:off x="1448583" y="3195976"/>
              <a:ext cx="36475" cy="31658"/>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69" name="Freeform 231"/>
            <p:cNvSpPr>
              <a:spLocks/>
            </p:cNvSpPr>
            <p:nvPr>
              <p:custDataLst>
                <p:tags r:id="rId149"/>
              </p:custDataLst>
            </p:nvPr>
          </p:nvSpPr>
          <p:spPr bwMode="auto">
            <a:xfrm>
              <a:off x="1440325" y="3223504"/>
              <a:ext cx="36475" cy="24776"/>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70" name="Freeform 234"/>
            <p:cNvSpPr>
              <a:spLocks/>
            </p:cNvSpPr>
            <p:nvPr>
              <p:custDataLst>
                <p:tags r:id="rId150"/>
              </p:custDataLst>
            </p:nvPr>
          </p:nvSpPr>
          <p:spPr bwMode="auto">
            <a:xfrm>
              <a:off x="1315071" y="3162942"/>
              <a:ext cx="41981" cy="62627"/>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71" name="Freeform 241"/>
            <p:cNvSpPr>
              <a:spLocks/>
            </p:cNvSpPr>
            <p:nvPr>
              <p:custDataLst>
                <p:tags r:id="rId151"/>
              </p:custDataLst>
            </p:nvPr>
          </p:nvSpPr>
          <p:spPr bwMode="auto">
            <a:xfrm>
              <a:off x="1213904" y="3031494"/>
              <a:ext cx="82585" cy="40604"/>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grpFill/>
            <a:ln w="9525" cmpd="sng">
              <a:solidFill>
                <a:srgbClr val="FFFFFF"/>
              </a:solidFill>
              <a:prstDash val="solid"/>
              <a:round/>
              <a:headEnd/>
              <a:tailEnd/>
            </a:ln>
          </p:spPr>
          <p:txBody>
            <a:bodyPr/>
            <a:lstStyle/>
            <a:p>
              <a:endParaRPr lang="en-GB" dirty="0"/>
            </a:p>
          </p:txBody>
        </p:sp>
        <p:sp>
          <p:nvSpPr>
            <p:cNvPr id="172" name="Freeform 242"/>
            <p:cNvSpPr>
              <a:spLocks/>
            </p:cNvSpPr>
            <p:nvPr>
              <p:custDataLst>
                <p:tags r:id="rId152"/>
              </p:custDataLst>
            </p:nvPr>
          </p:nvSpPr>
          <p:spPr bwMode="auto">
            <a:xfrm>
              <a:off x="1557320" y="3145737"/>
              <a:ext cx="6194" cy="24776"/>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73" name="Freeform 243"/>
            <p:cNvSpPr>
              <a:spLocks/>
            </p:cNvSpPr>
            <p:nvPr>
              <p:custDataLst>
                <p:tags r:id="rId153"/>
              </p:custDataLst>
            </p:nvPr>
          </p:nvSpPr>
          <p:spPr bwMode="auto">
            <a:xfrm>
              <a:off x="1508457" y="2999836"/>
              <a:ext cx="101855" cy="171364"/>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74" name="Freeform 244"/>
            <p:cNvSpPr>
              <a:spLocks/>
            </p:cNvSpPr>
            <p:nvPr>
              <p:custDataLst>
                <p:tags r:id="rId154"/>
              </p:custDataLst>
            </p:nvPr>
          </p:nvSpPr>
          <p:spPr bwMode="auto">
            <a:xfrm>
              <a:off x="1568332" y="3136102"/>
              <a:ext cx="11699" cy="24776"/>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75" name="Freeform 245"/>
            <p:cNvSpPr>
              <a:spLocks/>
            </p:cNvSpPr>
            <p:nvPr>
              <p:custDataLst>
                <p:tags r:id="rId155"/>
              </p:custDataLst>
            </p:nvPr>
          </p:nvSpPr>
          <p:spPr bwMode="auto">
            <a:xfrm>
              <a:off x="1327459" y="3206299"/>
              <a:ext cx="12388" cy="24776"/>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76" name="Freeform 256"/>
            <p:cNvSpPr>
              <a:spLocks/>
            </p:cNvSpPr>
            <p:nvPr>
              <p:custDataLst>
                <p:tags r:id="rId156"/>
              </p:custDataLst>
            </p:nvPr>
          </p:nvSpPr>
          <p:spPr bwMode="auto">
            <a:xfrm>
              <a:off x="1861509" y="3376975"/>
              <a:ext cx="218162" cy="205086"/>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grpFill/>
            <a:ln w="9525" cmpd="sng">
              <a:solidFill>
                <a:srgbClr val="FFFFFF"/>
              </a:solidFill>
              <a:prstDash val="solid"/>
              <a:round/>
              <a:headEnd/>
              <a:tailEnd/>
            </a:ln>
          </p:spPr>
          <p:txBody>
            <a:bodyPr/>
            <a:lstStyle/>
            <a:p>
              <a:endParaRPr lang="en-GB" dirty="0"/>
            </a:p>
          </p:txBody>
        </p:sp>
        <p:sp>
          <p:nvSpPr>
            <p:cNvPr id="177" name="Freeform 260"/>
            <p:cNvSpPr>
              <a:spLocks/>
            </p:cNvSpPr>
            <p:nvPr>
              <p:custDataLst>
                <p:tags r:id="rId157"/>
              </p:custDataLst>
            </p:nvPr>
          </p:nvSpPr>
          <p:spPr bwMode="auto">
            <a:xfrm>
              <a:off x="2037690" y="3396245"/>
              <a:ext cx="143835" cy="12594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grpFill/>
            <a:ln w="9525" cmpd="sng">
              <a:solidFill>
                <a:srgbClr val="FFFFFF"/>
              </a:solidFill>
              <a:prstDash val="solid"/>
              <a:round/>
              <a:headEnd/>
              <a:tailEnd/>
            </a:ln>
          </p:spPr>
          <p:txBody>
            <a:bodyPr/>
            <a:lstStyle/>
            <a:p>
              <a:endParaRPr lang="en-GB" dirty="0"/>
            </a:p>
          </p:txBody>
        </p:sp>
        <p:sp>
          <p:nvSpPr>
            <p:cNvPr id="178" name="Freeform 261"/>
            <p:cNvSpPr>
              <a:spLocks/>
            </p:cNvSpPr>
            <p:nvPr>
              <p:custDataLst>
                <p:tags r:id="rId158"/>
              </p:custDataLst>
            </p:nvPr>
          </p:nvSpPr>
          <p:spPr bwMode="auto">
            <a:xfrm>
              <a:off x="2051454" y="3417579"/>
              <a:ext cx="158288" cy="183752"/>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179" name="Freeform 262"/>
            <p:cNvSpPr>
              <a:spLocks/>
            </p:cNvSpPr>
            <p:nvPr>
              <p:custDataLst>
                <p:tags r:id="rId159"/>
              </p:custDataLst>
            </p:nvPr>
          </p:nvSpPr>
          <p:spPr bwMode="auto">
            <a:xfrm>
              <a:off x="2394182" y="3533887"/>
              <a:ext cx="95661" cy="253949"/>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80" name="Freeform 272"/>
            <p:cNvSpPr>
              <a:spLocks/>
            </p:cNvSpPr>
            <p:nvPr>
              <p:custDataLst>
                <p:tags r:id="rId160"/>
              </p:custDataLst>
            </p:nvPr>
          </p:nvSpPr>
          <p:spPr bwMode="auto">
            <a:xfrm>
              <a:off x="2658455" y="3331553"/>
              <a:ext cx="52304" cy="74327"/>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grpFill/>
            <a:ln w="9525" cmpd="sng">
              <a:solidFill>
                <a:srgbClr val="FFFFFF"/>
              </a:solidFill>
              <a:prstDash val="solid"/>
              <a:round/>
              <a:headEnd/>
              <a:tailEnd/>
            </a:ln>
          </p:spPr>
          <p:txBody>
            <a:bodyPr/>
            <a:lstStyle/>
            <a:p>
              <a:endParaRPr lang="en-GB" dirty="0"/>
            </a:p>
          </p:txBody>
        </p:sp>
        <p:sp>
          <p:nvSpPr>
            <p:cNvPr id="181" name="Freeform 273"/>
            <p:cNvSpPr>
              <a:spLocks/>
            </p:cNvSpPr>
            <p:nvPr>
              <p:custDataLst>
                <p:tags r:id="rId161"/>
              </p:custDataLst>
            </p:nvPr>
          </p:nvSpPr>
          <p:spPr bwMode="auto">
            <a:xfrm>
              <a:off x="2255852" y="3511176"/>
              <a:ext cx="89467" cy="53680"/>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grpFill/>
            <a:ln w="9525" cmpd="sng">
              <a:solidFill>
                <a:srgbClr val="FFFFFF"/>
              </a:solidFill>
              <a:prstDash val="solid"/>
              <a:round/>
              <a:headEnd/>
              <a:tailEnd/>
            </a:ln>
          </p:spPr>
          <p:txBody>
            <a:bodyPr/>
            <a:lstStyle/>
            <a:p>
              <a:endParaRPr lang="en-GB" dirty="0"/>
            </a:p>
          </p:txBody>
        </p:sp>
        <p:sp>
          <p:nvSpPr>
            <p:cNvPr id="182" name="Freeform 274"/>
            <p:cNvSpPr>
              <a:spLocks/>
            </p:cNvSpPr>
            <p:nvPr>
              <p:custDataLst>
                <p:tags r:id="rId162"/>
              </p:custDataLst>
            </p:nvPr>
          </p:nvSpPr>
          <p:spPr bwMode="auto">
            <a:xfrm>
              <a:off x="2349449" y="3535263"/>
              <a:ext cx="31658" cy="28216"/>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grpFill/>
            <a:ln w="9525" cmpd="sng">
              <a:solidFill>
                <a:srgbClr val="FFFFFF"/>
              </a:solidFill>
              <a:prstDash val="solid"/>
              <a:round/>
              <a:headEnd/>
              <a:tailEnd/>
            </a:ln>
          </p:spPr>
          <p:txBody>
            <a:bodyPr/>
            <a:lstStyle/>
            <a:p>
              <a:endParaRPr lang="en-GB" dirty="0"/>
            </a:p>
          </p:txBody>
        </p:sp>
        <p:sp>
          <p:nvSpPr>
            <p:cNvPr id="183" name="Freeform 275"/>
            <p:cNvSpPr>
              <a:spLocks/>
            </p:cNvSpPr>
            <p:nvPr>
              <p:custDataLst>
                <p:tags r:id="rId163"/>
              </p:custDataLst>
            </p:nvPr>
          </p:nvSpPr>
          <p:spPr bwMode="auto">
            <a:xfrm>
              <a:off x="2345319" y="3566232"/>
              <a:ext cx="57810" cy="72262"/>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grpFill/>
            <a:ln w="9525" cmpd="sng">
              <a:solidFill>
                <a:srgbClr val="FFFFFF"/>
              </a:solidFill>
              <a:prstDash val="solid"/>
              <a:round/>
              <a:headEnd/>
              <a:tailEnd/>
            </a:ln>
          </p:spPr>
          <p:txBody>
            <a:bodyPr/>
            <a:lstStyle/>
            <a:p>
              <a:endParaRPr lang="en-GB" dirty="0"/>
            </a:p>
          </p:txBody>
        </p:sp>
        <p:sp>
          <p:nvSpPr>
            <p:cNvPr id="184" name="Freeform 276"/>
            <p:cNvSpPr>
              <a:spLocks/>
            </p:cNvSpPr>
            <p:nvPr>
              <p:custDataLst>
                <p:tags r:id="rId164"/>
              </p:custDataLst>
            </p:nvPr>
          </p:nvSpPr>
          <p:spPr bwMode="auto">
            <a:xfrm>
              <a:off x="2482961" y="3616472"/>
              <a:ext cx="87403" cy="116996"/>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grpFill/>
            <a:ln w="9525" cmpd="sng">
              <a:solidFill>
                <a:srgbClr val="FFFFFF"/>
              </a:solidFill>
              <a:prstDash val="solid"/>
              <a:round/>
              <a:headEnd/>
              <a:tailEnd/>
            </a:ln>
          </p:spPr>
          <p:txBody>
            <a:bodyPr/>
            <a:lstStyle/>
            <a:p>
              <a:endParaRPr lang="en-GB" dirty="0"/>
            </a:p>
          </p:txBody>
        </p:sp>
        <p:sp>
          <p:nvSpPr>
            <p:cNvPr id="185" name="Freeform 277"/>
            <p:cNvSpPr>
              <a:spLocks/>
            </p:cNvSpPr>
            <p:nvPr>
              <p:custDataLst>
                <p:tags r:id="rId165"/>
              </p:custDataLst>
            </p:nvPr>
          </p:nvSpPr>
          <p:spPr bwMode="auto">
            <a:xfrm>
              <a:off x="2518748" y="3725209"/>
              <a:ext cx="57810" cy="56433"/>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grpFill/>
            <a:ln w="9525" cmpd="sng">
              <a:solidFill>
                <a:srgbClr val="FFFFFF"/>
              </a:solidFill>
              <a:prstDash val="solid"/>
              <a:round/>
              <a:headEnd/>
              <a:tailEnd/>
            </a:ln>
          </p:spPr>
          <p:txBody>
            <a:bodyPr/>
            <a:lstStyle/>
            <a:p>
              <a:endParaRPr lang="en-GB" dirty="0"/>
            </a:p>
          </p:txBody>
        </p:sp>
        <p:sp>
          <p:nvSpPr>
            <p:cNvPr id="186" name="Freeform 278"/>
            <p:cNvSpPr>
              <a:spLocks/>
            </p:cNvSpPr>
            <p:nvPr>
              <p:custDataLst>
                <p:tags r:id="rId166"/>
              </p:custDataLst>
            </p:nvPr>
          </p:nvSpPr>
          <p:spPr bwMode="auto">
            <a:xfrm>
              <a:off x="2692865" y="3394180"/>
              <a:ext cx="37163" cy="56433"/>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grpFill/>
            <a:ln w="9525" cmpd="sng">
              <a:solidFill>
                <a:srgbClr val="FFFFFF"/>
              </a:solidFill>
              <a:prstDash val="solid"/>
              <a:round/>
              <a:headEnd/>
              <a:tailEnd/>
            </a:ln>
          </p:spPr>
          <p:txBody>
            <a:bodyPr/>
            <a:lstStyle/>
            <a:p>
              <a:endParaRPr lang="en-GB" dirty="0"/>
            </a:p>
          </p:txBody>
        </p:sp>
        <p:sp>
          <p:nvSpPr>
            <p:cNvPr id="187" name="Freeform 279"/>
            <p:cNvSpPr>
              <a:spLocks/>
            </p:cNvSpPr>
            <p:nvPr>
              <p:custDataLst>
                <p:tags r:id="rId167"/>
              </p:custDataLst>
            </p:nvPr>
          </p:nvSpPr>
          <p:spPr bwMode="auto">
            <a:xfrm>
              <a:off x="2939244" y="3956447"/>
              <a:ext cx="100479" cy="110113"/>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grpFill/>
            <a:ln w="9525" cmpd="sng">
              <a:solidFill>
                <a:srgbClr val="FFFFFF"/>
              </a:solidFill>
              <a:prstDash val="solid"/>
              <a:round/>
              <a:headEnd/>
              <a:tailEnd/>
            </a:ln>
          </p:spPr>
          <p:txBody>
            <a:bodyPr/>
            <a:lstStyle/>
            <a:p>
              <a:endParaRPr lang="en-GB" dirty="0"/>
            </a:p>
          </p:txBody>
        </p:sp>
        <p:sp>
          <p:nvSpPr>
            <p:cNvPr id="188" name="Freeform 280"/>
            <p:cNvSpPr>
              <a:spLocks/>
            </p:cNvSpPr>
            <p:nvPr>
              <p:custDataLst>
                <p:tags r:id="rId168"/>
              </p:custDataLst>
            </p:nvPr>
          </p:nvSpPr>
          <p:spPr bwMode="auto">
            <a:xfrm>
              <a:off x="3022517" y="3949565"/>
              <a:ext cx="46110" cy="55745"/>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grpFill/>
            <a:ln w="9525" cmpd="sng">
              <a:solidFill>
                <a:srgbClr val="FFFFFF"/>
              </a:solidFill>
              <a:prstDash val="solid"/>
              <a:round/>
              <a:headEnd/>
              <a:tailEnd/>
            </a:ln>
          </p:spPr>
          <p:txBody>
            <a:bodyPr/>
            <a:lstStyle/>
            <a:p>
              <a:endParaRPr lang="en-GB" dirty="0"/>
            </a:p>
          </p:txBody>
        </p:sp>
        <p:sp>
          <p:nvSpPr>
            <p:cNvPr id="189" name="Freeform 281"/>
            <p:cNvSpPr>
              <a:spLocks/>
            </p:cNvSpPr>
            <p:nvPr>
              <p:custDataLst>
                <p:tags r:id="rId169"/>
              </p:custDataLst>
            </p:nvPr>
          </p:nvSpPr>
          <p:spPr bwMode="auto">
            <a:xfrm>
              <a:off x="2275122" y="3790588"/>
              <a:ext cx="27528" cy="51616"/>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grpFill/>
            <a:ln w="9525" cmpd="sng">
              <a:solidFill>
                <a:srgbClr val="FFFFFF"/>
              </a:solidFill>
              <a:prstDash val="solid"/>
              <a:round/>
              <a:headEnd/>
              <a:tailEnd/>
            </a:ln>
          </p:spPr>
          <p:txBody>
            <a:bodyPr/>
            <a:lstStyle/>
            <a:p>
              <a:endParaRPr lang="en-GB" dirty="0"/>
            </a:p>
          </p:txBody>
        </p:sp>
        <p:grpSp>
          <p:nvGrpSpPr>
            <p:cNvPr id="190" name="Group 189"/>
            <p:cNvGrpSpPr/>
            <p:nvPr>
              <p:custDataLst>
                <p:tags r:id="rId170"/>
              </p:custDataLst>
            </p:nvPr>
          </p:nvGrpSpPr>
          <p:grpSpPr>
            <a:xfrm>
              <a:off x="2682542" y="3665334"/>
              <a:ext cx="101167" cy="190634"/>
              <a:chOff x="7394576" y="3165475"/>
              <a:chExt cx="233362" cy="439738"/>
            </a:xfrm>
            <a:grpFill/>
          </p:grpSpPr>
          <p:sp>
            <p:nvSpPr>
              <p:cNvPr id="477" name="Freeform 283"/>
              <p:cNvSpPr>
                <a:spLocks/>
              </p:cNvSpPr>
              <p:nvPr/>
            </p:nvSpPr>
            <p:spPr bwMode="auto">
              <a:xfrm>
                <a:off x="7515872" y="3408198"/>
                <a:ext cx="25050" cy="5831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defRPr/>
                </a:pPr>
                <a:endParaRPr lang="en-GB" dirty="0"/>
              </a:p>
            </p:txBody>
          </p:sp>
          <p:sp>
            <p:nvSpPr>
              <p:cNvPr id="478" name="Freeform 284"/>
              <p:cNvSpPr>
                <a:spLocks/>
              </p:cNvSpPr>
              <p:nvPr/>
            </p:nvSpPr>
            <p:spPr bwMode="auto">
              <a:xfrm>
                <a:off x="7562017" y="3365642"/>
                <a:ext cx="31642" cy="39403"/>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defRPr/>
                </a:pPr>
                <a:endParaRPr lang="en-GB" dirty="0"/>
              </a:p>
            </p:txBody>
          </p:sp>
          <p:sp>
            <p:nvSpPr>
              <p:cNvPr id="479" name="Freeform 285"/>
              <p:cNvSpPr>
                <a:spLocks/>
              </p:cNvSpPr>
              <p:nvPr/>
            </p:nvSpPr>
            <p:spPr bwMode="auto">
              <a:xfrm>
                <a:off x="7523782" y="3313630"/>
                <a:ext cx="6592" cy="25218"/>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defRPr/>
                </a:pPr>
                <a:endParaRPr lang="en-GB" dirty="0"/>
              </a:p>
            </p:txBody>
          </p:sp>
          <p:sp>
            <p:nvSpPr>
              <p:cNvPr id="480" name="Freeform 286"/>
              <p:cNvSpPr>
                <a:spLocks/>
              </p:cNvSpPr>
              <p:nvPr/>
            </p:nvSpPr>
            <p:spPr bwMode="auto">
              <a:xfrm>
                <a:off x="7496095" y="3310478"/>
                <a:ext cx="19776" cy="20490"/>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defRPr/>
                </a:pPr>
                <a:endParaRPr lang="en-GB" dirty="0"/>
              </a:p>
            </p:txBody>
          </p:sp>
          <p:sp>
            <p:nvSpPr>
              <p:cNvPr id="481" name="Freeform 287"/>
              <p:cNvSpPr>
                <a:spLocks/>
              </p:cNvSpPr>
              <p:nvPr/>
            </p:nvSpPr>
            <p:spPr bwMode="auto">
              <a:xfrm>
                <a:off x="7555424" y="3433416"/>
                <a:ext cx="17140" cy="15761"/>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defRPr/>
                </a:pPr>
                <a:endParaRPr lang="en-GB" dirty="0"/>
              </a:p>
            </p:txBody>
          </p:sp>
          <p:sp>
            <p:nvSpPr>
              <p:cNvPr id="482" name="Freeform 288"/>
              <p:cNvSpPr>
                <a:spLocks/>
              </p:cNvSpPr>
              <p:nvPr/>
            </p:nvSpPr>
            <p:spPr bwMode="auto">
              <a:xfrm>
                <a:off x="7539603" y="3346729"/>
                <a:ext cx="13184" cy="9457"/>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defRPr/>
                </a:pPr>
                <a:endParaRPr lang="en-GB" dirty="0"/>
              </a:p>
            </p:txBody>
          </p:sp>
          <p:sp>
            <p:nvSpPr>
              <p:cNvPr id="483" name="Freeform 289"/>
              <p:cNvSpPr>
                <a:spLocks/>
              </p:cNvSpPr>
              <p:nvPr/>
            </p:nvSpPr>
            <p:spPr bwMode="auto">
              <a:xfrm>
                <a:off x="7550151" y="3442872"/>
                <a:ext cx="7911" cy="630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defRPr/>
                </a:pPr>
                <a:endParaRPr lang="en-GB" dirty="0"/>
              </a:p>
            </p:txBody>
          </p:sp>
          <p:sp>
            <p:nvSpPr>
              <p:cNvPr id="484" name="Freeform 290"/>
              <p:cNvSpPr>
                <a:spLocks/>
              </p:cNvSpPr>
              <p:nvPr/>
            </p:nvSpPr>
            <p:spPr bwMode="auto">
              <a:xfrm>
                <a:off x="7394576" y="3405046"/>
                <a:ext cx="55374" cy="86687"/>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defRPr/>
                </a:pPr>
                <a:endParaRPr lang="en-GB" dirty="0"/>
              </a:p>
            </p:txBody>
          </p:sp>
          <p:sp>
            <p:nvSpPr>
              <p:cNvPr id="485" name="Freeform 291"/>
              <p:cNvSpPr>
                <a:spLocks/>
              </p:cNvSpPr>
              <p:nvPr/>
            </p:nvSpPr>
            <p:spPr bwMode="auto">
              <a:xfrm>
                <a:off x="7515872" y="3433416"/>
                <a:ext cx="112066" cy="13554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defRPr/>
                </a:pPr>
                <a:endParaRPr lang="en-GB" dirty="0"/>
              </a:p>
            </p:txBody>
          </p:sp>
          <p:sp>
            <p:nvSpPr>
              <p:cNvPr id="486" name="Freeform 292"/>
              <p:cNvSpPr>
                <a:spLocks/>
              </p:cNvSpPr>
              <p:nvPr/>
            </p:nvSpPr>
            <p:spPr bwMode="auto">
              <a:xfrm>
                <a:off x="7449950" y="3323087"/>
                <a:ext cx="30324" cy="48860"/>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defRPr/>
                </a:pPr>
                <a:endParaRPr lang="en-GB" dirty="0"/>
              </a:p>
            </p:txBody>
          </p:sp>
          <p:sp>
            <p:nvSpPr>
              <p:cNvPr id="487" name="Freeform 293"/>
              <p:cNvSpPr>
                <a:spLocks/>
              </p:cNvSpPr>
              <p:nvPr/>
            </p:nvSpPr>
            <p:spPr bwMode="auto">
              <a:xfrm>
                <a:off x="7501369" y="3387708"/>
                <a:ext cx="21095" cy="33099"/>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defRPr/>
                </a:pPr>
                <a:endParaRPr lang="en-GB" dirty="0"/>
              </a:p>
            </p:txBody>
          </p:sp>
          <p:sp>
            <p:nvSpPr>
              <p:cNvPr id="488" name="Freeform 294"/>
              <p:cNvSpPr>
                <a:spLocks/>
              </p:cNvSpPr>
              <p:nvPr/>
            </p:nvSpPr>
            <p:spPr bwMode="auto">
              <a:xfrm>
                <a:off x="7430174" y="3165475"/>
                <a:ext cx="65921" cy="154460"/>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defRPr/>
                </a:pPr>
                <a:endParaRPr lang="en-GB" dirty="0"/>
              </a:p>
            </p:txBody>
          </p:sp>
          <p:sp>
            <p:nvSpPr>
              <p:cNvPr id="489" name="Freeform 295"/>
              <p:cNvSpPr>
                <a:spLocks/>
              </p:cNvSpPr>
              <p:nvPr/>
            </p:nvSpPr>
            <p:spPr bwMode="auto">
              <a:xfrm>
                <a:off x="7562017" y="3397165"/>
                <a:ext cx="10547" cy="20490"/>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defRPr/>
                </a:pPr>
                <a:endParaRPr lang="en-GB" dirty="0"/>
              </a:p>
            </p:txBody>
          </p:sp>
          <p:sp>
            <p:nvSpPr>
              <p:cNvPr id="490" name="Freeform 296"/>
              <p:cNvSpPr>
                <a:spLocks/>
              </p:cNvSpPr>
              <p:nvPr/>
            </p:nvSpPr>
            <p:spPr bwMode="auto">
              <a:xfrm>
                <a:off x="7530374" y="3362490"/>
                <a:ext cx="13184" cy="15761"/>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defRPr/>
                </a:pPr>
                <a:endParaRPr lang="en-GB" dirty="0"/>
              </a:p>
            </p:txBody>
          </p:sp>
          <p:sp>
            <p:nvSpPr>
              <p:cNvPr id="491" name="Freeform 297"/>
              <p:cNvSpPr>
                <a:spLocks/>
              </p:cNvSpPr>
              <p:nvPr/>
            </p:nvSpPr>
            <p:spPr bwMode="auto">
              <a:xfrm>
                <a:off x="7496095" y="3359338"/>
                <a:ext cx="7911" cy="18913"/>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defRPr/>
                </a:pPr>
                <a:endParaRPr lang="en-GB" dirty="0"/>
              </a:p>
            </p:txBody>
          </p:sp>
          <p:sp>
            <p:nvSpPr>
              <p:cNvPr id="492" name="Line 298"/>
              <p:cNvSpPr>
                <a:spLocks noChangeShapeType="1"/>
              </p:cNvSpPr>
              <p:nvPr/>
            </p:nvSpPr>
            <p:spPr bwMode="auto">
              <a:xfrm>
                <a:off x="7550151" y="3408198"/>
                <a:ext cx="1318" cy="15761"/>
              </a:xfrm>
              <a:prstGeom prst="line">
                <a:avLst/>
              </a:prstGeom>
              <a:grpFill/>
              <a:ln w="9525">
                <a:solidFill>
                  <a:srgbClr val="FFFFFF"/>
                </a:solidFill>
                <a:round/>
                <a:headEnd/>
                <a:tailEnd/>
              </a:ln>
              <a:extLst/>
            </p:spPr>
            <p:txBody>
              <a:bodyPr/>
              <a:lstStyle/>
              <a:p>
                <a:pPr>
                  <a:defRPr/>
                </a:pPr>
                <a:endParaRPr lang="en-GB" dirty="0"/>
              </a:p>
            </p:txBody>
          </p:sp>
          <p:sp>
            <p:nvSpPr>
              <p:cNvPr id="493" name="Freeform 299"/>
              <p:cNvSpPr>
                <a:spLocks/>
              </p:cNvSpPr>
              <p:nvPr/>
            </p:nvSpPr>
            <p:spPr bwMode="auto">
              <a:xfrm>
                <a:off x="7550151" y="3414502"/>
                <a:ext cx="5274" cy="9457"/>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defRPr/>
                </a:pPr>
                <a:endParaRPr lang="en-GB" dirty="0"/>
              </a:p>
            </p:txBody>
          </p:sp>
          <p:sp>
            <p:nvSpPr>
              <p:cNvPr id="494" name="Line 300"/>
              <p:cNvSpPr>
                <a:spLocks noChangeShapeType="1"/>
              </p:cNvSpPr>
              <p:nvPr/>
            </p:nvSpPr>
            <p:spPr bwMode="auto">
              <a:xfrm flipH="1" flipV="1">
                <a:off x="7547514" y="3405046"/>
                <a:ext cx="7911" cy="9457"/>
              </a:xfrm>
              <a:prstGeom prst="line">
                <a:avLst/>
              </a:prstGeom>
              <a:grpFill/>
              <a:ln w="9525">
                <a:solidFill>
                  <a:srgbClr val="FFFFFF"/>
                </a:solidFill>
                <a:round/>
                <a:headEnd/>
                <a:tailEnd/>
              </a:ln>
              <a:extLst/>
            </p:spPr>
            <p:txBody>
              <a:bodyPr/>
              <a:lstStyle/>
              <a:p>
                <a:pPr>
                  <a:defRPr/>
                </a:pPr>
                <a:endParaRPr lang="en-GB" dirty="0"/>
              </a:p>
            </p:txBody>
          </p:sp>
          <p:sp>
            <p:nvSpPr>
              <p:cNvPr id="495" name="Freeform 301"/>
              <p:cNvSpPr>
                <a:spLocks/>
              </p:cNvSpPr>
              <p:nvPr/>
            </p:nvSpPr>
            <p:spPr bwMode="auto">
              <a:xfrm>
                <a:off x="7465771" y="3589452"/>
                <a:ext cx="11866" cy="15761"/>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defRPr/>
                </a:pPr>
                <a:endParaRPr lang="en-GB" dirty="0"/>
              </a:p>
            </p:txBody>
          </p:sp>
          <p:sp>
            <p:nvSpPr>
              <p:cNvPr id="496" name="Freeform 302"/>
              <p:cNvSpPr>
                <a:spLocks/>
              </p:cNvSpPr>
              <p:nvPr/>
            </p:nvSpPr>
            <p:spPr bwMode="auto">
              <a:xfrm>
                <a:off x="7469726" y="3595756"/>
                <a:ext cx="7911" cy="1576"/>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a:defRPr/>
                </a:pPr>
                <a:endParaRPr lang="en-GB" dirty="0"/>
              </a:p>
            </p:txBody>
          </p:sp>
          <p:sp>
            <p:nvSpPr>
              <p:cNvPr id="497" name="Freeform 303"/>
              <p:cNvSpPr>
                <a:spLocks/>
              </p:cNvSpPr>
              <p:nvPr/>
            </p:nvSpPr>
            <p:spPr bwMode="auto">
              <a:xfrm>
                <a:off x="7480274" y="3578419"/>
                <a:ext cx="15821" cy="7881"/>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defRPr/>
                </a:pPr>
                <a:endParaRPr lang="en-GB" dirty="0"/>
              </a:p>
            </p:txBody>
          </p:sp>
          <p:sp>
            <p:nvSpPr>
              <p:cNvPr id="498" name="Freeform 304"/>
              <p:cNvSpPr>
                <a:spLocks/>
              </p:cNvSpPr>
              <p:nvPr/>
            </p:nvSpPr>
            <p:spPr bwMode="auto">
              <a:xfrm>
                <a:off x="7480274" y="3562658"/>
                <a:ext cx="15821" cy="9457"/>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defRPr/>
                </a:pPr>
                <a:endParaRPr lang="en-GB" dirty="0"/>
              </a:p>
            </p:txBody>
          </p:sp>
          <p:sp>
            <p:nvSpPr>
              <p:cNvPr id="499" name="Freeform 305"/>
              <p:cNvSpPr>
                <a:spLocks/>
              </p:cNvSpPr>
              <p:nvPr/>
            </p:nvSpPr>
            <p:spPr bwMode="auto">
              <a:xfrm>
                <a:off x="7498732" y="3543744"/>
                <a:ext cx="26369" cy="12609"/>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defRPr/>
                </a:pPr>
                <a:endParaRPr lang="en-GB" dirty="0"/>
              </a:p>
            </p:txBody>
          </p:sp>
          <p:sp>
            <p:nvSpPr>
              <p:cNvPr id="500" name="Line 306"/>
              <p:cNvSpPr>
                <a:spLocks noChangeShapeType="1"/>
              </p:cNvSpPr>
              <p:nvPr/>
            </p:nvSpPr>
            <p:spPr bwMode="auto">
              <a:xfrm flipV="1">
                <a:off x="7564653" y="3513798"/>
                <a:ext cx="7911" cy="3152"/>
              </a:xfrm>
              <a:prstGeom prst="line">
                <a:avLst/>
              </a:prstGeom>
              <a:grpFill/>
              <a:ln w="9525">
                <a:solidFill>
                  <a:srgbClr val="FFFFFF"/>
                </a:solidFill>
                <a:round/>
                <a:headEnd/>
                <a:tailEnd/>
              </a:ln>
              <a:extLst/>
            </p:spPr>
            <p:txBody>
              <a:bodyPr/>
              <a:lstStyle/>
              <a:p>
                <a:pPr>
                  <a:defRPr/>
                </a:pPr>
                <a:endParaRPr lang="en-GB" dirty="0"/>
              </a:p>
            </p:txBody>
          </p:sp>
        </p:grpSp>
        <p:sp>
          <p:nvSpPr>
            <p:cNvPr id="191" name="Freeform 307"/>
            <p:cNvSpPr>
              <a:spLocks/>
            </p:cNvSpPr>
            <p:nvPr>
              <p:custDataLst>
                <p:tags r:id="rId171"/>
              </p:custDataLst>
            </p:nvPr>
          </p:nvSpPr>
          <p:spPr bwMode="auto">
            <a:xfrm>
              <a:off x="2831883" y="4020450"/>
              <a:ext cx="6194" cy="24088"/>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92" name="Freeform 308"/>
            <p:cNvSpPr>
              <a:spLocks/>
            </p:cNvSpPr>
            <p:nvPr>
              <p:custDataLst>
                <p:tags r:id="rId172"/>
              </p:custDataLst>
            </p:nvPr>
          </p:nvSpPr>
          <p:spPr bwMode="auto">
            <a:xfrm>
              <a:off x="2864917" y="3994298"/>
              <a:ext cx="9635" cy="25464"/>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93" name="Freeform 309"/>
            <p:cNvSpPr>
              <a:spLocks/>
            </p:cNvSpPr>
            <p:nvPr>
              <p:custDataLst>
                <p:tags r:id="rId173"/>
              </p:custDataLst>
            </p:nvPr>
          </p:nvSpPr>
          <p:spPr bwMode="auto">
            <a:xfrm>
              <a:off x="2885564" y="3941994"/>
              <a:ext cx="10323" cy="24776"/>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94" name="Freeform 310"/>
            <p:cNvSpPr>
              <a:spLocks/>
            </p:cNvSpPr>
            <p:nvPr>
              <p:custDataLst>
                <p:tags r:id="rId174"/>
              </p:custDataLst>
            </p:nvPr>
          </p:nvSpPr>
          <p:spPr bwMode="auto">
            <a:xfrm>
              <a:off x="2878682" y="3928919"/>
              <a:ext cx="11011" cy="24776"/>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95" name="Freeform 311"/>
            <p:cNvSpPr>
              <a:spLocks/>
            </p:cNvSpPr>
            <p:nvPr>
              <p:custDataLst>
                <p:tags r:id="rId175"/>
              </p:custDataLst>
            </p:nvPr>
          </p:nvSpPr>
          <p:spPr bwMode="auto">
            <a:xfrm>
              <a:off x="2802979" y="3884185"/>
              <a:ext cx="3441" cy="24776"/>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96" name="Freeform 312"/>
            <p:cNvSpPr>
              <a:spLocks/>
            </p:cNvSpPr>
            <p:nvPr>
              <p:custDataLst>
                <p:tags r:id="rId176"/>
              </p:custDataLst>
            </p:nvPr>
          </p:nvSpPr>
          <p:spPr bwMode="auto">
            <a:xfrm>
              <a:off x="2771321" y="3942683"/>
              <a:ext cx="13076" cy="25464"/>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197" name="Freeform 313"/>
            <p:cNvSpPr>
              <a:spLocks/>
            </p:cNvSpPr>
            <p:nvPr>
              <p:custDataLst>
                <p:tags r:id="rId177"/>
              </p:custDataLst>
            </p:nvPr>
          </p:nvSpPr>
          <p:spPr bwMode="auto">
            <a:xfrm>
              <a:off x="2774762" y="4023203"/>
              <a:ext cx="8259" cy="24088"/>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98" name="Freeform 314"/>
            <p:cNvSpPr>
              <a:spLocks/>
            </p:cNvSpPr>
            <p:nvPr>
              <p:custDataLst>
                <p:tags r:id="rId178"/>
              </p:custDataLst>
            </p:nvPr>
          </p:nvSpPr>
          <p:spPr bwMode="auto">
            <a:xfrm>
              <a:off x="2823625" y="3944747"/>
              <a:ext cx="4817" cy="24776"/>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199" name="Freeform 315"/>
            <p:cNvSpPr>
              <a:spLocks/>
            </p:cNvSpPr>
            <p:nvPr>
              <p:custDataLst>
                <p:tags r:id="rId179"/>
              </p:custDataLst>
            </p:nvPr>
          </p:nvSpPr>
          <p:spPr bwMode="auto">
            <a:xfrm>
              <a:off x="2763062" y="3942683"/>
              <a:ext cx="8259" cy="25464"/>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00" name="Freeform 316"/>
            <p:cNvSpPr>
              <a:spLocks/>
            </p:cNvSpPr>
            <p:nvPr>
              <p:custDataLst>
                <p:tags r:id="rId180"/>
              </p:custDataLst>
            </p:nvPr>
          </p:nvSpPr>
          <p:spPr bwMode="auto">
            <a:xfrm>
              <a:off x="2782332" y="3963329"/>
              <a:ext cx="13076" cy="24776"/>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1" name="Freeform 317"/>
            <p:cNvSpPr>
              <a:spLocks/>
            </p:cNvSpPr>
            <p:nvPr>
              <p:custDataLst>
                <p:tags r:id="rId181"/>
              </p:custDataLst>
            </p:nvPr>
          </p:nvSpPr>
          <p:spPr bwMode="auto">
            <a:xfrm>
              <a:off x="2696306" y="4051420"/>
              <a:ext cx="19958" cy="25464"/>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2" name="Freeform 318"/>
            <p:cNvSpPr>
              <a:spLocks/>
            </p:cNvSpPr>
            <p:nvPr>
              <p:custDataLst>
                <p:tags r:id="rId182"/>
              </p:custDataLst>
            </p:nvPr>
          </p:nvSpPr>
          <p:spPr bwMode="auto">
            <a:xfrm>
              <a:off x="2738975" y="4067937"/>
              <a:ext cx="6194" cy="25464"/>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03" name="Freeform 319"/>
            <p:cNvSpPr>
              <a:spLocks/>
            </p:cNvSpPr>
            <p:nvPr>
              <p:custDataLst>
                <p:tags r:id="rId183"/>
              </p:custDataLst>
            </p:nvPr>
          </p:nvSpPr>
          <p:spPr bwMode="auto">
            <a:xfrm>
              <a:off x="2666713" y="4038344"/>
              <a:ext cx="15829" cy="24088"/>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4" name="Freeform 320"/>
            <p:cNvSpPr>
              <a:spLocks/>
            </p:cNvSpPr>
            <p:nvPr>
              <p:custDataLst>
                <p:tags r:id="rId184"/>
              </p:custDataLst>
            </p:nvPr>
          </p:nvSpPr>
          <p:spPr bwMode="auto">
            <a:xfrm>
              <a:off x="2685983" y="4032150"/>
              <a:ext cx="17205" cy="24087"/>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5" name="Freeform 321"/>
            <p:cNvSpPr>
              <a:spLocks/>
            </p:cNvSpPr>
            <p:nvPr>
              <p:custDataLst>
                <p:tags r:id="rId185"/>
              </p:custDataLst>
            </p:nvPr>
          </p:nvSpPr>
          <p:spPr bwMode="auto">
            <a:xfrm>
              <a:off x="2708694" y="4036279"/>
              <a:ext cx="15829" cy="25464"/>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6" name="Freeform 322"/>
            <p:cNvSpPr>
              <a:spLocks/>
            </p:cNvSpPr>
            <p:nvPr>
              <p:custDataLst>
                <p:tags r:id="rId186"/>
              </p:custDataLst>
            </p:nvPr>
          </p:nvSpPr>
          <p:spPr bwMode="auto">
            <a:xfrm>
              <a:off x="2731405" y="4038344"/>
              <a:ext cx="11011" cy="24088"/>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7" name="Freeform 323"/>
            <p:cNvSpPr>
              <a:spLocks/>
            </p:cNvSpPr>
            <p:nvPr>
              <p:custDataLst>
                <p:tags r:id="rId187"/>
              </p:custDataLst>
            </p:nvPr>
          </p:nvSpPr>
          <p:spPr bwMode="auto">
            <a:xfrm>
              <a:off x="2763062" y="4034903"/>
              <a:ext cx="688" cy="24087"/>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08" name="Freeform 324"/>
            <p:cNvSpPr>
              <a:spLocks/>
            </p:cNvSpPr>
            <p:nvPr>
              <p:custDataLst>
                <p:tags r:id="rId188"/>
              </p:custDataLst>
            </p:nvPr>
          </p:nvSpPr>
          <p:spPr bwMode="auto">
            <a:xfrm>
              <a:off x="2578622" y="3954382"/>
              <a:ext cx="8946" cy="25464"/>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09" name="Freeform 325"/>
            <p:cNvSpPr>
              <a:spLocks/>
            </p:cNvSpPr>
            <p:nvPr>
              <p:custDataLst>
                <p:tags r:id="rId189"/>
              </p:custDataLst>
            </p:nvPr>
          </p:nvSpPr>
          <p:spPr bwMode="auto">
            <a:xfrm>
              <a:off x="2555223" y="3942683"/>
              <a:ext cx="13076" cy="25464"/>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10" name="Freeform 326"/>
            <p:cNvSpPr>
              <a:spLocks/>
            </p:cNvSpPr>
            <p:nvPr>
              <p:custDataLst>
                <p:tags r:id="rId190"/>
              </p:custDataLst>
            </p:nvPr>
          </p:nvSpPr>
          <p:spPr bwMode="auto">
            <a:xfrm>
              <a:off x="2483650" y="3935801"/>
              <a:ext cx="3441" cy="24776"/>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11" name="Line 327" descr="Horizontal dunkel"/>
            <p:cNvSpPr>
              <a:spLocks noChangeShapeType="1"/>
            </p:cNvSpPr>
            <p:nvPr>
              <p:custDataLst>
                <p:tags r:id="rId191"/>
              </p:custDataLst>
            </p:nvPr>
          </p:nvSpPr>
          <p:spPr bwMode="auto">
            <a:xfrm>
              <a:off x="2494661" y="3951629"/>
              <a:ext cx="2064" cy="2753"/>
            </a:xfrm>
            <a:prstGeom prst="lin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2" name="Freeform 328"/>
            <p:cNvSpPr>
              <a:spLocks/>
            </p:cNvSpPr>
            <p:nvPr>
              <p:custDataLst>
                <p:tags r:id="rId192"/>
              </p:custDataLst>
            </p:nvPr>
          </p:nvSpPr>
          <p:spPr bwMode="auto">
            <a:xfrm>
              <a:off x="2493284" y="3951629"/>
              <a:ext cx="3441" cy="24776"/>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13" name="Freeform 329"/>
            <p:cNvSpPr>
              <a:spLocks/>
            </p:cNvSpPr>
            <p:nvPr>
              <p:custDataLst>
                <p:tags r:id="rId193"/>
              </p:custDataLst>
            </p:nvPr>
          </p:nvSpPr>
          <p:spPr bwMode="auto">
            <a:xfrm>
              <a:off x="2450616" y="3884185"/>
              <a:ext cx="9635" cy="24776"/>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14" name="Freeform 330"/>
            <p:cNvSpPr>
              <a:spLocks/>
            </p:cNvSpPr>
            <p:nvPr>
              <p:custDataLst>
                <p:tags r:id="rId194"/>
              </p:custDataLst>
            </p:nvPr>
          </p:nvSpPr>
          <p:spPr bwMode="auto">
            <a:xfrm>
              <a:off x="2679789" y="4041785"/>
              <a:ext cx="4818" cy="24776"/>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15" name="Freeform 331"/>
            <p:cNvSpPr>
              <a:spLocks/>
            </p:cNvSpPr>
            <p:nvPr>
              <p:custDataLst>
                <p:tags r:id="rId195"/>
              </p:custDataLst>
            </p:nvPr>
          </p:nvSpPr>
          <p:spPr bwMode="auto">
            <a:xfrm>
              <a:off x="2903457" y="4023203"/>
              <a:ext cx="12388" cy="24088"/>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16" name="Freeform 332"/>
            <p:cNvSpPr>
              <a:spLocks/>
            </p:cNvSpPr>
            <p:nvPr>
              <p:custDataLst>
                <p:tags r:id="rId196"/>
              </p:custDataLst>
            </p:nvPr>
          </p:nvSpPr>
          <p:spPr bwMode="auto">
            <a:xfrm>
              <a:off x="2443045" y="3842204"/>
              <a:ext cx="119060" cy="159664"/>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17" name="Freeform 333"/>
            <p:cNvSpPr>
              <a:spLocks/>
            </p:cNvSpPr>
            <p:nvPr>
              <p:custDataLst>
                <p:tags r:id="rId197"/>
              </p:custDataLst>
            </p:nvPr>
          </p:nvSpPr>
          <p:spPr bwMode="auto">
            <a:xfrm>
              <a:off x="2591010" y="3863539"/>
              <a:ext cx="110113" cy="111490"/>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18" name="Freeform 334"/>
            <p:cNvSpPr>
              <a:spLocks/>
            </p:cNvSpPr>
            <p:nvPr>
              <p:custDataLst>
                <p:tags r:id="rId198"/>
              </p:custDataLst>
            </p:nvPr>
          </p:nvSpPr>
          <p:spPr bwMode="auto">
            <a:xfrm>
              <a:off x="2745169" y="4039720"/>
              <a:ext cx="39916" cy="24776"/>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19" name="Freeform 335"/>
            <p:cNvSpPr>
              <a:spLocks/>
            </p:cNvSpPr>
            <p:nvPr>
              <p:custDataLst>
                <p:tags r:id="rId199"/>
              </p:custDataLst>
            </p:nvPr>
          </p:nvSpPr>
          <p:spPr bwMode="auto">
            <a:xfrm>
              <a:off x="2795408" y="3895196"/>
              <a:ext cx="18582" cy="3854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20" name="Freeform 336"/>
            <p:cNvSpPr>
              <a:spLocks/>
            </p:cNvSpPr>
            <p:nvPr>
              <p:custDataLst>
                <p:tags r:id="rId200"/>
              </p:custDataLst>
            </p:nvPr>
          </p:nvSpPr>
          <p:spPr bwMode="auto">
            <a:xfrm>
              <a:off x="2800914" y="3957823"/>
              <a:ext cx="30970" cy="24087"/>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21" name="Freeform 337"/>
            <p:cNvSpPr>
              <a:spLocks/>
            </p:cNvSpPr>
            <p:nvPr>
              <p:custDataLst>
                <p:tags r:id="rId201"/>
              </p:custDataLst>
            </p:nvPr>
          </p:nvSpPr>
          <p:spPr bwMode="auto">
            <a:xfrm>
              <a:off x="2833948" y="3924789"/>
              <a:ext cx="37163" cy="27528"/>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22" name="Freeform 338"/>
            <p:cNvSpPr>
              <a:spLocks/>
            </p:cNvSpPr>
            <p:nvPr>
              <p:custDataLst>
                <p:tags r:id="rId202"/>
              </p:custDataLst>
            </p:nvPr>
          </p:nvSpPr>
          <p:spPr bwMode="auto">
            <a:xfrm>
              <a:off x="2699059" y="3897949"/>
              <a:ext cx="72262" cy="99791"/>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23" name="Freeform 339"/>
            <p:cNvSpPr>
              <a:spLocks/>
            </p:cNvSpPr>
            <p:nvPr>
              <p:custDataLst>
                <p:tags r:id="rId203"/>
              </p:custDataLst>
            </p:nvPr>
          </p:nvSpPr>
          <p:spPr bwMode="auto">
            <a:xfrm>
              <a:off x="2553847" y="4002557"/>
              <a:ext cx="108737" cy="41293"/>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24" name="Freeform 340"/>
            <p:cNvSpPr>
              <a:spLocks/>
            </p:cNvSpPr>
            <p:nvPr>
              <p:custDataLst>
                <p:tags r:id="rId204"/>
              </p:custDataLst>
            </p:nvPr>
          </p:nvSpPr>
          <p:spPr bwMode="auto">
            <a:xfrm>
              <a:off x="2849088" y="3940618"/>
              <a:ext cx="92908" cy="109425"/>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225" name="Freeform 341"/>
            <p:cNvSpPr>
              <a:spLocks/>
            </p:cNvSpPr>
            <p:nvPr>
              <p:custDataLst>
                <p:tags r:id="rId205"/>
              </p:custDataLst>
            </p:nvPr>
          </p:nvSpPr>
          <p:spPr bwMode="auto">
            <a:xfrm>
              <a:off x="2212495" y="3434096"/>
              <a:ext cx="23399" cy="26152"/>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grpFill/>
            <a:ln w="9525" cmpd="sng">
              <a:solidFill>
                <a:srgbClr val="FFFFFF"/>
              </a:solidFill>
              <a:prstDash val="solid"/>
              <a:round/>
              <a:headEnd/>
              <a:tailEnd/>
            </a:ln>
          </p:spPr>
          <p:txBody>
            <a:bodyPr/>
            <a:lstStyle/>
            <a:p>
              <a:endParaRPr lang="en-GB" dirty="0"/>
            </a:p>
          </p:txBody>
        </p:sp>
        <p:sp>
          <p:nvSpPr>
            <p:cNvPr id="226" name="Freeform 342"/>
            <p:cNvSpPr>
              <a:spLocks/>
            </p:cNvSpPr>
            <p:nvPr>
              <p:custDataLst>
                <p:tags r:id="rId206"/>
              </p:custDataLst>
            </p:nvPr>
          </p:nvSpPr>
          <p:spPr bwMode="auto">
            <a:xfrm>
              <a:off x="1543556" y="3176018"/>
              <a:ext cx="95661" cy="77079"/>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27" name="Freeform 343"/>
            <p:cNvSpPr>
              <a:spLocks/>
            </p:cNvSpPr>
            <p:nvPr>
              <p:custDataLst>
                <p:tags r:id="rId207"/>
              </p:custDataLst>
            </p:nvPr>
          </p:nvSpPr>
          <p:spPr bwMode="auto">
            <a:xfrm>
              <a:off x="1571084" y="3264797"/>
              <a:ext cx="63315" cy="30970"/>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28" name="Freeform 344"/>
            <p:cNvSpPr>
              <a:spLocks/>
            </p:cNvSpPr>
            <p:nvPr>
              <p:custDataLst>
                <p:tags r:id="rId208"/>
              </p:custDataLst>
            </p:nvPr>
          </p:nvSpPr>
          <p:spPr bwMode="auto">
            <a:xfrm>
              <a:off x="1614441" y="3115456"/>
              <a:ext cx="48175" cy="28216"/>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29" name="Freeform 345"/>
            <p:cNvSpPr>
              <a:spLocks/>
            </p:cNvSpPr>
            <p:nvPr>
              <p:custDataLst>
                <p:tags r:id="rId209"/>
              </p:custDataLst>
            </p:nvPr>
          </p:nvSpPr>
          <p:spPr bwMode="auto">
            <a:xfrm>
              <a:off x="1619947" y="3266173"/>
              <a:ext cx="77768" cy="61939"/>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30" name="Freeform 346"/>
            <p:cNvSpPr>
              <a:spLocks/>
            </p:cNvSpPr>
            <p:nvPr>
              <p:custDataLst>
                <p:tags r:id="rId210"/>
              </p:custDataLst>
            </p:nvPr>
          </p:nvSpPr>
          <p:spPr bwMode="auto">
            <a:xfrm>
              <a:off x="752804" y="3716262"/>
              <a:ext cx="6194" cy="24088"/>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grpFill/>
            <a:ln w="9525" cmpd="sng">
              <a:solidFill>
                <a:srgbClr val="FFFFFF"/>
              </a:solidFill>
              <a:prstDash val="solid"/>
              <a:round/>
              <a:headEnd/>
              <a:tailEnd/>
            </a:ln>
          </p:spPr>
          <p:txBody>
            <a:bodyPr/>
            <a:lstStyle/>
            <a:p>
              <a:endParaRPr lang="en-GB" dirty="0"/>
            </a:p>
          </p:txBody>
        </p:sp>
        <p:sp>
          <p:nvSpPr>
            <p:cNvPr id="231" name="Freeform 347"/>
            <p:cNvSpPr>
              <a:spLocks/>
            </p:cNvSpPr>
            <p:nvPr>
              <p:custDataLst>
                <p:tags r:id="rId211"/>
              </p:custDataLst>
            </p:nvPr>
          </p:nvSpPr>
          <p:spPr bwMode="auto">
            <a:xfrm>
              <a:off x="1665369" y="3262732"/>
              <a:ext cx="37163" cy="34410"/>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grpFill/>
            <a:ln w="9525" cmpd="sng">
              <a:solidFill>
                <a:srgbClr val="FFFFFF"/>
              </a:solidFill>
              <a:prstDash val="solid"/>
              <a:round/>
              <a:headEnd/>
              <a:tailEnd/>
            </a:ln>
          </p:spPr>
          <p:txBody>
            <a:bodyPr/>
            <a:lstStyle/>
            <a:p>
              <a:endParaRPr lang="en-GB" dirty="0"/>
            </a:p>
          </p:txBody>
        </p:sp>
        <p:sp>
          <p:nvSpPr>
            <p:cNvPr id="232" name="Freeform 348"/>
            <p:cNvSpPr>
              <a:spLocks/>
            </p:cNvSpPr>
            <p:nvPr>
              <p:custDataLst>
                <p:tags r:id="rId212"/>
              </p:custDataLst>
            </p:nvPr>
          </p:nvSpPr>
          <p:spPr bwMode="auto">
            <a:xfrm>
              <a:off x="1629582" y="3211805"/>
              <a:ext cx="165170" cy="107361"/>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33" name="Freeform 349"/>
            <p:cNvSpPr>
              <a:spLocks/>
            </p:cNvSpPr>
            <p:nvPr>
              <p:custDataLst>
                <p:tags r:id="rId213"/>
              </p:custDataLst>
            </p:nvPr>
          </p:nvSpPr>
          <p:spPr bwMode="auto">
            <a:xfrm>
              <a:off x="1851185" y="3360458"/>
              <a:ext cx="20646" cy="27528"/>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grpFill/>
            <a:ln w="9525" cmpd="sng">
              <a:solidFill>
                <a:srgbClr val="FFFFFF"/>
              </a:solidFill>
              <a:prstDash val="solid"/>
              <a:round/>
              <a:headEnd/>
              <a:tailEnd/>
            </a:ln>
          </p:spPr>
          <p:txBody>
            <a:bodyPr/>
            <a:lstStyle/>
            <a:p>
              <a:endParaRPr lang="en-GB" dirty="0"/>
            </a:p>
          </p:txBody>
        </p:sp>
        <p:sp>
          <p:nvSpPr>
            <p:cNvPr id="234" name="Freeform 350"/>
            <p:cNvSpPr>
              <a:spLocks/>
            </p:cNvSpPr>
            <p:nvPr>
              <p:custDataLst>
                <p:tags r:id="rId214"/>
              </p:custDataLst>
            </p:nvPr>
          </p:nvSpPr>
          <p:spPr bwMode="auto">
            <a:xfrm>
              <a:off x="2086553" y="3366652"/>
              <a:ext cx="90156" cy="52992"/>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grpFill/>
            <a:ln w="9525" cmpd="sng">
              <a:solidFill>
                <a:srgbClr val="FFFFFF"/>
              </a:solidFill>
              <a:prstDash val="solid"/>
              <a:round/>
              <a:headEnd/>
              <a:tailEnd/>
            </a:ln>
          </p:spPr>
          <p:txBody>
            <a:bodyPr/>
            <a:lstStyle/>
            <a:p>
              <a:endParaRPr lang="en-GB" dirty="0"/>
            </a:p>
          </p:txBody>
        </p:sp>
        <p:sp>
          <p:nvSpPr>
            <p:cNvPr id="235" name="Freeform 351"/>
            <p:cNvSpPr>
              <a:spLocks/>
            </p:cNvSpPr>
            <p:nvPr>
              <p:custDataLst>
                <p:tags r:id="rId215"/>
              </p:custDataLst>
            </p:nvPr>
          </p:nvSpPr>
          <p:spPr bwMode="auto">
            <a:xfrm>
              <a:off x="2107887" y="3335682"/>
              <a:ext cx="97726" cy="54368"/>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grpFill/>
            <a:ln w="9525" cmpd="sng">
              <a:solidFill>
                <a:srgbClr val="FFFFFF"/>
              </a:solidFill>
              <a:prstDash val="solid"/>
              <a:round/>
              <a:headEnd/>
              <a:tailEnd/>
            </a:ln>
          </p:spPr>
          <p:txBody>
            <a:bodyPr/>
            <a:lstStyle/>
            <a:p>
              <a:endParaRPr lang="en-GB" dirty="0"/>
            </a:p>
          </p:txBody>
        </p:sp>
        <p:sp>
          <p:nvSpPr>
            <p:cNvPr id="236" name="Freeform 352"/>
            <p:cNvSpPr>
              <a:spLocks/>
            </p:cNvSpPr>
            <p:nvPr>
              <p:custDataLst>
                <p:tags r:id="rId216"/>
              </p:custDataLst>
            </p:nvPr>
          </p:nvSpPr>
          <p:spPr bwMode="auto">
            <a:xfrm>
              <a:off x="1937212" y="3342565"/>
              <a:ext cx="148653" cy="98414"/>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grpFill/>
            <a:ln w="9525" cmpd="sng">
              <a:solidFill>
                <a:srgbClr val="FFFFFF"/>
              </a:solidFill>
              <a:prstDash val="solid"/>
              <a:round/>
              <a:headEnd/>
              <a:tailEnd/>
            </a:ln>
          </p:spPr>
          <p:txBody>
            <a:bodyPr/>
            <a:lstStyle/>
            <a:p>
              <a:endParaRPr lang="en-GB" dirty="0"/>
            </a:p>
          </p:txBody>
        </p:sp>
        <p:sp>
          <p:nvSpPr>
            <p:cNvPr id="237" name="Freeform 353"/>
            <p:cNvSpPr>
              <a:spLocks/>
            </p:cNvSpPr>
            <p:nvPr>
              <p:custDataLst>
                <p:tags r:id="rId217"/>
              </p:custDataLst>
            </p:nvPr>
          </p:nvSpPr>
          <p:spPr bwMode="auto">
            <a:xfrm>
              <a:off x="1594484" y="3293702"/>
              <a:ext cx="46798" cy="64692"/>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38" name="Freeform 354"/>
            <p:cNvSpPr>
              <a:spLocks/>
            </p:cNvSpPr>
            <p:nvPr>
              <p:custDataLst>
                <p:tags r:id="rId218"/>
              </p:custDataLst>
            </p:nvPr>
          </p:nvSpPr>
          <p:spPr bwMode="auto">
            <a:xfrm>
              <a:off x="1615130" y="3340500"/>
              <a:ext cx="29593" cy="26152"/>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39" name="Line 359"/>
            <p:cNvSpPr>
              <a:spLocks noChangeShapeType="1"/>
            </p:cNvSpPr>
            <p:nvPr>
              <p:custDataLst>
                <p:tags r:id="rId219"/>
              </p:custDataLst>
            </p:nvPr>
          </p:nvSpPr>
          <p:spPr bwMode="auto">
            <a:xfrm flipH="1">
              <a:off x="416270" y="3939242"/>
              <a:ext cx="2064" cy="3441"/>
            </a:xfrm>
            <a:prstGeom prst="line">
              <a:avLst/>
            </a:prstGeom>
            <a:grpFill/>
            <a:ln w="9525">
              <a:solidFill>
                <a:srgbClr val="FFFFFF"/>
              </a:solidFill>
              <a:round/>
              <a:headEnd/>
              <a:tailEnd/>
            </a:ln>
            <a:extLst/>
          </p:spPr>
          <p:txBody>
            <a:bodyPr/>
            <a:lstStyle/>
            <a:p>
              <a:endParaRPr lang="en-GB" dirty="0"/>
            </a:p>
          </p:txBody>
        </p:sp>
        <p:sp>
          <p:nvSpPr>
            <p:cNvPr id="240" name="Freeform 360"/>
            <p:cNvSpPr>
              <a:spLocks/>
            </p:cNvSpPr>
            <p:nvPr>
              <p:custDataLst>
                <p:tags r:id="rId220"/>
              </p:custDataLst>
            </p:nvPr>
          </p:nvSpPr>
          <p:spPr bwMode="auto">
            <a:xfrm>
              <a:off x="416270" y="3942683"/>
              <a:ext cx="5506" cy="25464"/>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grpFill/>
            <a:ln w="9525" cmpd="sng">
              <a:solidFill>
                <a:srgbClr val="FFFFFF"/>
              </a:solidFill>
              <a:prstDash val="solid"/>
              <a:round/>
              <a:headEnd/>
              <a:tailEnd/>
            </a:ln>
          </p:spPr>
          <p:txBody>
            <a:bodyPr/>
            <a:lstStyle/>
            <a:p>
              <a:endParaRPr lang="en-GB" dirty="0"/>
            </a:p>
          </p:txBody>
        </p:sp>
        <p:sp>
          <p:nvSpPr>
            <p:cNvPr id="241" name="Freeform 361"/>
            <p:cNvSpPr>
              <a:spLocks/>
            </p:cNvSpPr>
            <p:nvPr>
              <p:custDataLst>
                <p:tags r:id="rId221"/>
              </p:custDataLst>
            </p:nvPr>
          </p:nvSpPr>
          <p:spPr bwMode="auto">
            <a:xfrm>
              <a:off x="419711" y="3937177"/>
              <a:ext cx="2065" cy="24776"/>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grpFill/>
            <a:ln w="9525" cmpd="sng">
              <a:solidFill>
                <a:srgbClr val="FFFFFF"/>
              </a:solidFill>
              <a:prstDash val="solid"/>
              <a:round/>
              <a:headEnd/>
              <a:tailEnd/>
            </a:ln>
          </p:spPr>
          <p:txBody>
            <a:bodyPr/>
            <a:lstStyle/>
            <a:p>
              <a:endParaRPr lang="en-GB" dirty="0"/>
            </a:p>
          </p:txBody>
        </p:sp>
        <p:grpSp>
          <p:nvGrpSpPr>
            <p:cNvPr id="242" name="Group 241"/>
            <p:cNvGrpSpPr/>
            <p:nvPr>
              <p:custDataLst>
                <p:tags r:id="rId222"/>
              </p:custDataLst>
            </p:nvPr>
          </p:nvGrpSpPr>
          <p:grpSpPr>
            <a:xfrm>
              <a:off x="416270" y="3908960"/>
              <a:ext cx="180999" cy="87403"/>
              <a:chOff x="2166938" y="3727450"/>
              <a:chExt cx="417513" cy="201613"/>
            </a:xfrm>
            <a:grpFill/>
          </p:grpSpPr>
          <p:sp>
            <p:nvSpPr>
              <p:cNvPr id="474" name="Freeform 363"/>
              <p:cNvSpPr>
                <a:spLocks/>
              </p:cNvSpPr>
              <p:nvPr/>
            </p:nvSpPr>
            <p:spPr bwMode="auto">
              <a:xfrm>
                <a:off x="2432750" y="3727450"/>
                <a:ext cx="151701" cy="201613"/>
              </a:xfrm>
              <a:custGeom>
                <a:avLst/>
                <a:gdLst>
                  <a:gd name="T0" fmla="*/ 32 w 352"/>
                  <a:gd name="T1" fmla="*/ 9 h 387"/>
                  <a:gd name="T2" fmla="*/ 30 w 352"/>
                  <a:gd name="T3" fmla="*/ 9 h 387"/>
                  <a:gd name="T4" fmla="*/ 27 w 352"/>
                  <a:gd name="T5" fmla="*/ 9 h 387"/>
                  <a:gd name="T6" fmla="*/ 26 w 352"/>
                  <a:gd name="T7" fmla="*/ 8 h 387"/>
                  <a:gd name="T8" fmla="*/ 23 w 352"/>
                  <a:gd name="T9" fmla="*/ 6 h 387"/>
                  <a:gd name="T10" fmla="*/ 17 w 352"/>
                  <a:gd name="T11" fmla="*/ 2 h 387"/>
                  <a:gd name="T12" fmla="*/ 14 w 352"/>
                  <a:gd name="T13" fmla="*/ 1 h 387"/>
                  <a:gd name="T14" fmla="*/ 13 w 352"/>
                  <a:gd name="T15" fmla="*/ 2 h 387"/>
                  <a:gd name="T16" fmla="*/ 12 w 352"/>
                  <a:gd name="T17" fmla="*/ 3 h 387"/>
                  <a:gd name="T18" fmla="*/ 11 w 352"/>
                  <a:gd name="T19" fmla="*/ 4 h 387"/>
                  <a:gd name="T20" fmla="*/ 9 w 352"/>
                  <a:gd name="T21" fmla="*/ 6 h 387"/>
                  <a:gd name="T22" fmla="*/ 5 w 352"/>
                  <a:gd name="T23" fmla="*/ 11 h 387"/>
                  <a:gd name="T24" fmla="*/ 3 w 352"/>
                  <a:gd name="T25" fmla="*/ 14 h 387"/>
                  <a:gd name="T26" fmla="*/ 2 w 352"/>
                  <a:gd name="T27" fmla="*/ 17 h 387"/>
                  <a:gd name="T28" fmla="*/ 1 w 352"/>
                  <a:gd name="T29" fmla="*/ 19 h 387"/>
                  <a:gd name="T30" fmla="*/ 0 w 352"/>
                  <a:gd name="T31" fmla="*/ 21 h 387"/>
                  <a:gd name="T32" fmla="*/ 0 w 352"/>
                  <a:gd name="T33" fmla="*/ 23 h 387"/>
                  <a:gd name="T34" fmla="*/ 0 w 352"/>
                  <a:gd name="T35" fmla="*/ 24 h 387"/>
                  <a:gd name="T36" fmla="*/ 1 w 352"/>
                  <a:gd name="T37" fmla="*/ 25 h 387"/>
                  <a:gd name="T38" fmla="*/ 3 w 352"/>
                  <a:gd name="T39" fmla="*/ 26 h 387"/>
                  <a:gd name="T40" fmla="*/ 4 w 352"/>
                  <a:gd name="T41" fmla="*/ 26 h 387"/>
                  <a:gd name="T42" fmla="*/ 5 w 352"/>
                  <a:gd name="T43" fmla="*/ 26 h 387"/>
                  <a:gd name="T44" fmla="*/ 6 w 352"/>
                  <a:gd name="T45" fmla="*/ 26 h 387"/>
                  <a:gd name="T46" fmla="*/ 7 w 352"/>
                  <a:gd name="T47" fmla="*/ 25 h 387"/>
                  <a:gd name="T48" fmla="*/ 8 w 352"/>
                  <a:gd name="T49" fmla="*/ 25 h 387"/>
                  <a:gd name="T50" fmla="*/ 8 w 352"/>
                  <a:gd name="T51" fmla="*/ 26 h 387"/>
                  <a:gd name="T52" fmla="*/ 8 w 352"/>
                  <a:gd name="T53" fmla="*/ 28 h 387"/>
                  <a:gd name="T54" fmla="*/ 8 w 352"/>
                  <a:gd name="T55" fmla="*/ 30 h 387"/>
                  <a:gd name="T56" fmla="*/ 7 w 352"/>
                  <a:gd name="T57" fmla="*/ 31 h 387"/>
                  <a:gd name="T58" fmla="*/ 7 w 352"/>
                  <a:gd name="T59" fmla="*/ 33 h 387"/>
                  <a:gd name="T60" fmla="*/ 8 w 352"/>
                  <a:gd name="T61" fmla="*/ 36 h 387"/>
                  <a:gd name="T62" fmla="*/ 9 w 352"/>
                  <a:gd name="T63" fmla="*/ 38 h 387"/>
                  <a:gd name="T64" fmla="*/ 13 w 352"/>
                  <a:gd name="T65" fmla="*/ 40 h 387"/>
                  <a:gd name="T66" fmla="*/ 15 w 352"/>
                  <a:gd name="T67" fmla="*/ 41 h 387"/>
                  <a:gd name="T68" fmla="*/ 16 w 352"/>
                  <a:gd name="T69" fmla="*/ 42 h 387"/>
                  <a:gd name="T70" fmla="*/ 17 w 352"/>
                  <a:gd name="T71" fmla="*/ 41 h 387"/>
                  <a:gd name="T72" fmla="*/ 18 w 352"/>
                  <a:gd name="T73" fmla="*/ 39 h 387"/>
                  <a:gd name="T74" fmla="*/ 18 w 352"/>
                  <a:gd name="T75" fmla="*/ 38 h 387"/>
                  <a:gd name="T76" fmla="*/ 19 w 352"/>
                  <a:gd name="T77" fmla="*/ 36 h 387"/>
                  <a:gd name="T78" fmla="*/ 19 w 352"/>
                  <a:gd name="T79" fmla="*/ 35 h 387"/>
                  <a:gd name="T80" fmla="*/ 20 w 352"/>
                  <a:gd name="T81" fmla="*/ 33 h 387"/>
                  <a:gd name="T82" fmla="*/ 22 w 352"/>
                  <a:gd name="T83" fmla="*/ 30 h 387"/>
                  <a:gd name="T84" fmla="*/ 24 w 352"/>
                  <a:gd name="T85" fmla="*/ 28 h 387"/>
                  <a:gd name="T86" fmla="*/ 27 w 352"/>
                  <a:gd name="T87" fmla="*/ 27 h 387"/>
                  <a:gd name="T88" fmla="*/ 31 w 352"/>
                  <a:gd name="T89" fmla="*/ 25 h 387"/>
                  <a:gd name="T90" fmla="*/ 33 w 352"/>
                  <a:gd name="T91" fmla="*/ 23 h 387"/>
                  <a:gd name="T92" fmla="*/ 35 w 352"/>
                  <a:gd name="T93" fmla="*/ 21 h 387"/>
                  <a:gd name="T94" fmla="*/ 36 w 352"/>
                  <a:gd name="T95" fmla="*/ 20 h 387"/>
                  <a:gd name="T96" fmla="*/ 36 w 352"/>
                  <a:gd name="T97" fmla="*/ 18 h 387"/>
                  <a:gd name="T98" fmla="*/ 36 w 352"/>
                  <a:gd name="T99" fmla="*/ 16 h 387"/>
                  <a:gd name="T100" fmla="*/ 35 w 352"/>
                  <a:gd name="T101" fmla="*/ 13 h 387"/>
                  <a:gd name="T102" fmla="*/ 34 w 352"/>
                  <a:gd name="T103" fmla="*/ 1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75" name="Freeform 364"/>
              <p:cNvSpPr>
                <a:spLocks/>
              </p:cNvSpPr>
              <p:nvPr/>
            </p:nvSpPr>
            <p:spPr bwMode="auto">
              <a:xfrm>
                <a:off x="2181705" y="3784600"/>
                <a:ext cx="22822" cy="41275"/>
              </a:xfrm>
              <a:custGeom>
                <a:avLst/>
                <a:gdLst>
                  <a:gd name="T0" fmla="*/ 2 w 52"/>
                  <a:gd name="T1" fmla="*/ 0 h 78"/>
                  <a:gd name="T2" fmla="*/ 2 w 52"/>
                  <a:gd name="T3" fmla="*/ 0 h 78"/>
                  <a:gd name="T4" fmla="*/ 3 w 52"/>
                  <a:gd name="T5" fmla="*/ 0 h 78"/>
                  <a:gd name="T6" fmla="*/ 3 w 52"/>
                  <a:gd name="T7" fmla="*/ 1 h 78"/>
                  <a:gd name="T8" fmla="*/ 4 w 52"/>
                  <a:gd name="T9" fmla="*/ 1 h 78"/>
                  <a:gd name="T10" fmla="*/ 4 w 52"/>
                  <a:gd name="T11" fmla="*/ 1 h 78"/>
                  <a:gd name="T12" fmla="*/ 5 w 52"/>
                  <a:gd name="T13" fmla="*/ 2 h 78"/>
                  <a:gd name="T14" fmla="*/ 5 w 52"/>
                  <a:gd name="T15" fmla="*/ 2 h 78"/>
                  <a:gd name="T16" fmla="*/ 5 w 52"/>
                  <a:gd name="T17" fmla="*/ 3 h 78"/>
                  <a:gd name="T18" fmla="*/ 6 w 52"/>
                  <a:gd name="T19" fmla="*/ 4 h 78"/>
                  <a:gd name="T20" fmla="*/ 6 w 52"/>
                  <a:gd name="T21" fmla="*/ 5 h 78"/>
                  <a:gd name="T22" fmla="*/ 6 w 52"/>
                  <a:gd name="T23" fmla="*/ 5 h 78"/>
                  <a:gd name="T24" fmla="*/ 5 w 52"/>
                  <a:gd name="T25" fmla="*/ 6 h 78"/>
                  <a:gd name="T26" fmla="*/ 5 w 52"/>
                  <a:gd name="T27" fmla="*/ 6 h 78"/>
                  <a:gd name="T28" fmla="*/ 5 w 52"/>
                  <a:gd name="T29" fmla="*/ 7 h 78"/>
                  <a:gd name="T30" fmla="*/ 4 w 52"/>
                  <a:gd name="T31" fmla="*/ 7 h 78"/>
                  <a:gd name="T32" fmla="*/ 4 w 52"/>
                  <a:gd name="T33" fmla="*/ 8 h 78"/>
                  <a:gd name="T34" fmla="*/ 3 w 52"/>
                  <a:gd name="T35" fmla="*/ 8 h 78"/>
                  <a:gd name="T36" fmla="*/ 2 w 52"/>
                  <a:gd name="T37" fmla="*/ 9 h 78"/>
                  <a:gd name="T38" fmla="*/ 1 w 52"/>
                  <a:gd name="T39" fmla="*/ 9 h 78"/>
                  <a:gd name="T40" fmla="*/ 1 w 52"/>
                  <a:gd name="T41" fmla="*/ 9 h 78"/>
                  <a:gd name="T42" fmla="*/ 0 w 52"/>
                  <a:gd name="T43" fmla="*/ 9 h 78"/>
                  <a:gd name="T44" fmla="*/ 0 w 52"/>
                  <a:gd name="T45" fmla="*/ 9 h 78"/>
                  <a:gd name="T46" fmla="*/ 0 w 52"/>
                  <a:gd name="T47" fmla="*/ 8 h 78"/>
                  <a:gd name="T48" fmla="*/ 0 w 52"/>
                  <a:gd name="T49" fmla="*/ 8 h 78"/>
                  <a:gd name="T50" fmla="*/ 0 w 52"/>
                  <a:gd name="T51" fmla="*/ 8 h 78"/>
                  <a:gd name="T52" fmla="*/ 0 w 52"/>
                  <a:gd name="T53" fmla="*/ 7 h 78"/>
                  <a:gd name="T54" fmla="*/ 0 w 52"/>
                  <a:gd name="T55" fmla="*/ 7 h 78"/>
                  <a:gd name="T56" fmla="*/ 1 w 52"/>
                  <a:gd name="T57" fmla="*/ 6 h 78"/>
                  <a:gd name="T58" fmla="*/ 2 w 52"/>
                  <a:gd name="T59" fmla="*/ 5 h 78"/>
                  <a:gd name="T60" fmla="*/ 3 w 52"/>
                  <a:gd name="T61" fmla="*/ 5 h 78"/>
                  <a:gd name="T62" fmla="*/ 3 w 52"/>
                  <a:gd name="T63" fmla="*/ 4 h 78"/>
                  <a:gd name="T64" fmla="*/ 2 w 52"/>
                  <a:gd name="T65" fmla="*/ 2 h 78"/>
                  <a:gd name="T66" fmla="*/ 2 w 52"/>
                  <a:gd name="T67" fmla="*/ 1 h 78"/>
                  <a:gd name="T68" fmla="*/ 2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76" name="Freeform 365"/>
              <p:cNvSpPr>
                <a:spLocks/>
              </p:cNvSpPr>
              <p:nvPr/>
            </p:nvSpPr>
            <p:spPr bwMode="auto">
              <a:xfrm>
                <a:off x="2166938" y="3790950"/>
                <a:ext cx="12082" cy="15875"/>
              </a:xfrm>
              <a:custGeom>
                <a:avLst/>
                <a:gdLst>
                  <a:gd name="T0" fmla="*/ 1 w 33"/>
                  <a:gd name="T1" fmla="*/ 1 h 30"/>
                  <a:gd name="T2" fmla="*/ 0 w 33"/>
                  <a:gd name="T3" fmla="*/ 3 h 30"/>
                  <a:gd name="T4" fmla="*/ 1 w 33"/>
                  <a:gd name="T5" fmla="*/ 3 h 30"/>
                  <a:gd name="T6" fmla="*/ 1 w 33"/>
                  <a:gd name="T7" fmla="*/ 3 h 30"/>
                  <a:gd name="T8" fmla="*/ 2 w 33"/>
                  <a:gd name="T9" fmla="*/ 3 h 30"/>
                  <a:gd name="T10" fmla="*/ 2 w 33"/>
                  <a:gd name="T11" fmla="*/ 3 h 30"/>
                  <a:gd name="T12" fmla="*/ 2 w 33"/>
                  <a:gd name="T13" fmla="*/ 0 h 30"/>
                  <a:gd name="T14" fmla="*/ 1 w 33"/>
                  <a:gd name="T15" fmla="*/ 0 h 30"/>
                  <a:gd name="T16" fmla="*/ 1 w 33"/>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grpSp>
        <p:sp>
          <p:nvSpPr>
            <p:cNvPr id="243" name="Freeform 382"/>
            <p:cNvSpPr>
              <a:spLocks/>
            </p:cNvSpPr>
            <p:nvPr>
              <p:custDataLst>
                <p:tags r:id="rId223"/>
              </p:custDataLst>
            </p:nvPr>
          </p:nvSpPr>
          <p:spPr bwMode="auto">
            <a:xfrm>
              <a:off x="1587601" y="4231731"/>
              <a:ext cx="172052" cy="172740"/>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grpFill/>
            <a:ln w="9525" cap="flat" cmpd="sng">
              <a:solidFill>
                <a:srgbClr val="FFFFFF"/>
              </a:solidFill>
              <a:prstDash val="solid"/>
              <a:round/>
              <a:headEnd type="none" w="med" len="med"/>
              <a:tailEnd type="none" w="med" len="med"/>
            </a:ln>
          </p:spPr>
          <p:txBody>
            <a:bodyPr/>
            <a:lstStyle/>
            <a:p>
              <a:endParaRPr lang="en-GB" dirty="0"/>
            </a:p>
          </p:txBody>
        </p:sp>
        <p:grpSp>
          <p:nvGrpSpPr>
            <p:cNvPr id="244" name="Group 243"/>
            <p:cNvGrpSpPr/>
            <p:nvPr>
              <p:custDataLst>
                <p:tags r:id="rId224"/>
              </p:custDataLst>
            </p:nvPr>
          </p:nvGrpSpPr>
          <p:grpSpPr>
            <a:xfrm>
              <a:off x="190537" y="2857377"/>
              <a:ext cx="822409" cy="491381"/>
              <a:chOff x="1646238" y="1301750"/>
              <a:chExt cx="1897062" cy="1133475"/>
            </a:xfrm>
            <a:grpFill/>
          </p:grpSpPr>
          <p:sp>
            <p:nvSpPr>
              <p:cNvPr id="432" name="Freeform 392"/>
              <p:cNvSpPr>
                <a:spLocks/>
              </p:cNvSpPr>
              <p:nvPr/>
            </p:nvSpPr>
            <p:spPr bwMode="auto">
              <a:xfrm>
                <a:off x="2822147" y="1808536"/>
                <a:ext cx="41708" cy="27178"/>
              </a:xfrm>
              <a:custGeom>
                <a:avLst/>
                <a:gdLst>
                  <a:gd name="T0" fmla="*/ 0 w 98"/>
                  <a:gd name="T1" fmla="*/ 0 h 54"/>
                  <a:gd name="T2" fmla="*/ 0 w 98"/>
                  <a:gd name="T3" fmla="*/ 0 h 54"/>
                  <a:gd name="T4" fmla="*/ 0 w 98"/>
                  <a:gd name="T5" fmla="*/ 0 h 54"/>
                  <a:gd name="T6" fmla="*/ 0 w 98"/>
                  <a:gd name="T7" fmla="*/ 0 h 54"/>
                  <a:gd name="T8" fmla="*/ 0 w 98"/>
                  <a:gd name="T9" fmla="*/ 0 h 54"/>
                  <a:gd name="T10" fmla="*/ 0 w 98"/>
                  <a:gd name="T11" fmla="*/ 0 h 54"/>
                  <a:gd name="T12" fmla="*/ 0 w 98"/>
                  <a:gd name="T13" fmla="*/ 0 h 54"/>
                  <a:gd name="T14" fmla="*/ 0 w 98"/>
                  <a:gd name="T15" fmla="*/ 0 h 54"/>
                  <a:gd name="T16" fmla="*/ 0 w 98"/>
                  <a:gd name="T17" fmla="*/ 0 h 54"/>
                  <a:gd name="T18" fmla="*/ 0 w 98"/>
                  <a:gd name="T19" fmla="*/ 0 h 54"/>
                  <a:gd name="T20" fmla="*/ 0 w 98"/>
                  <a:gd name="T21" fmla="*/ 0 h 54"/>
                  <a:gd name="T22" fmla="*/ 0 w 98"/>
                  <a:gd name="T23" fmla="*/ 0 h 54"/>
                  <a:gd name="T24" fmla="*/ 0 w 98"/>
                  <a:gd name="T25" fmla="*/ 0 h 54"/>
                  <a:gd name="T26" fmla="*/ 0 w 98"/>
                  <a:gd name="T27" fmla="*/ 0 h 54"/>
                  <a:gd name="T28" fmla="*/ 0 w 98"/>
                  <a:gd name="T29" fmla="*/ 0 h 54"/>
                  <a:gd name="T30" fmla="*/ 0 w 98"/>
                  <a:gd name="T31" fmla="*/ 0 h 54"/>
                  <a:gd name="T32" fmla="*/ 0 w 98"/>
                  <a:gd name="T33" fmla="*/ 0 h 54"/>
                  <a:gd name="T34" fmla="*/ 0 w 98"/>
                  <a:gd name="T35" fmla="*/ 0 h 54"/>
                  <a:gd name="T36" fmla="*/ 0 w 98"/>
                  <a:gd name="T37" fmla="*/ 0 h 54"/>
                  <a:gd name="T38" fmla="*/ 0 w 98"/>
                  <a:gd name="T39" fmla="*/ 0 h 54"/>
                  <a:gd name="T40" fmla="*/ 0 w 98"/>
                  <a:gd name="T41" fmla="*/ 0 h 54"/>
                  <a:gd name="T42" fmla="*/ 0 w 98"/>
                  <a:gd name="T43" fmla="*/ 0 h 54"/>
                  <a:gd name="T44" fmla="*/ 0 w 98"/>
                  <a:gd name="T45" fmla="*/ 0 h 54"/>
                  <a:gd name="T46" fmla="*/ 0 w 98"/>
                  <a:gd name="T47" fmla="*/ 0 h 54"/>
                  <a:gd name="T48" fmla="*/ 0 w 98"/>
                  <a:gd name="T49" fmla="*/ 0 h 54"/>
                  <a:gd name="T50" fmla="*/ 0 w 98"/>
                  <a:gd name="T51" fmla="*/ 0 h 54"/>
                  <a:gd name="T52" fmla="*/ 0 w 98"/>
                  <a:gd name="T53" fmla="*/ 0 h 54"/>
                  <a:gd name="T54" fmla="*/ 0 w 98"/>
                  <a:gd name="T55" fmla="*/ 0 h 54"/>
                  <a:gd name="T56" fmla="*/ 0 w 98"/>
                  <a:gd name="T57" fmla="*/ 0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3" name="Freeform 393"/>
              <p:cNvSpPr>
                <a:spLocks/>
              </p:cNvSpPr>
              <p:nvPr/>
            </p:nvSpPr>
            <p:spPr bwMode="auto">
              <a:xfrm>
                <a:off x="2803311" y="2006775"/>
                <a:ext cx="28254" cy="12790"/>
              </a:xfrm>
              <a:custGeom>
                <a:avLst/>
                <a:gdLst>
                  <a:gd name="T0" fmla="*/ 0 w 67"/>
                  <a:gd name="T1" fmla="*/ 0 h 28"/>
                  <a:gd name="T2" fmla="*/ 0 w 67"/>
                  <a:gd name="T3" fmla="*/ 0 h 28"/>
                  <a:gd name="T4" fmla="*/ 0 w 67"/>
                  <a:gd name="T5" fmla="*/ 0 h 28"/>
                  <a:gd name="T6" fmla="*/ 0 w 67"/>
                  <a:gd name="T7" fmla="*/ 0 h 28"/>
                  <a:gd name="T8" fmla="*/ 0 w 67"/>
                  <a:gd name="T9" fmla="*/ 0 h 28"/>
                  <a:gd name="T10" fmla="*/ 0 w 67"/>
                  <a:gd name="T11" fmla="*/ 0 h 28"/>
                  <a:gd name="T12" fmla="*/ 0 w 67"/>
                  <a:gd name="T13" fmla="*/ 0 h 28"/>
                  <a:gd name="T14" fmla="*/ 0 w 67"/>
                  <a:gd name="T15" fmla="*/ 0 h 28"/>
                  <a:gd name="T16" fmla="*/ 0 w 67"/>
                  <a:gd name="T17" fmla="*/ 0 h 28"/>
                  <a:gd name="T18" fmla="*/ 0 w 67"/>
                  <a:gd name="T19" fmla="*/ 0 h 28"/>
                  <a:gd name="T20" fmla="*/ 0 w 67"/>
                  <a:gd name="T21" fmla="*/ 0 h 28"/>
                  <a:gd name="T22" fmla="*/ 0 w 67"/>
                  <a:gd name="T23" fmla="*/ 0 h 28"/>
                  <a:gd name="T24" fmla="*/ 0 w 67"/>
                  <a:gd name="T25" fmla="*/ 0 h 28"/>
                  <a:gd name="T26" fmla="*/ 0 w 67"/>
                  <a:gd name="T27" fmla="*/ 0 h 28"/>
                  <a:gd name="T28" fmla="*/ 0 w 67"/>
                  <a:gd name="T29" fmla="*/ 0 h 28"/>
                  <a:gd name="T30" fmla="*/ 0 w 67"/>
                  <a:gd name="T31" fmla="*/ 0 h 28"/>
                  <a:gd name="T32" fmla="*/ 0 w 67"/>
                  <a:gd name="T33" fmla="*/ 0 h 28"/>
                  <a:gd name="T34" fmla="*/ 0 w 67"/>
                  <a:gd name="T35" fmla="*/ 0 h 28"/>
                  <a:gd name="T36" fmla="*/ 0 w 67"/>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4" name="Freeform 394"/>
              <p:cNvSpPr>
                <a:spLocks/>
              </p:cNvSpPr>
              <p:nvPr/>
            </p:nvSpPr>
            <p:spPr bwMode="auto">
              <a:xfrm>
                <a:off x="2729312" y="2097900"/>
                <a:ext cx="14800" cy="17586"/>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w 32"/>
                  <a:gd name="T11" fmla="*/ 0 h 36"/>
                  <a:gd name="T12" fmla="*/ 0 w 32"/>
                  <a:gd name="T13" fmla="*/ 0 h 36"/>
                  <a:gd name="T14" fmla="*/ 0 w 32"/>
                  <a:gd name="T15" fmla="*/ 0 h 36"/>
                  <a:gd name="T16" fmla="*/ 0 w 32"/>
                  <a:gd name="T17" fmla="*/ 0 h 36"/>
                  <a:gd name="T18" fmla="*/ 0 w 32"/>
                  <a:gd name="T19" fmla="*/ 0 h 36"/>
                  <a:gd name="T20" fmla="*/ 0 w 32"/>
                  <a:gd name="T21" fmla="*/ 0 h 36"/>
                  <a:gd name="T22" fmla="*/ 0 w 32"/>
                  <a:gd name="T23" fmla="*/ 0 h 36"/>
                  <a:gd name="T24" fmla="*/ 0 w 32"/>
                  <a:gd name="T25" fmla="*/ 0 h 36"/>
                  <a:gd name="T26" fmla="*/ 0 w 32"/>
                  <a:gd name="T27" fmla="*/ 0 h 36"/>
                  <a:gd name="T28" fmla="*/ 0 w 32"/>
                  <a:gd name="T29" fmla="*/ 0 h 36"/>
                  <a:gd name="T30" fmla="*/ 0 w 32"/>
                  <a:gd name="T31" fmla="*/ 0 h 36"/>
                  <a:gd name="T32" fmla="*/ 0 w 32"/>
                  <a:gd name="T33" fmla="*/ 0 h 36"/>
                  <a:gd name="T34" fmla="*/ 0 w 32"/>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5" name="Freeform 395"/>
              <p:cNvSpPr>
                <a:spLocks/>
              </p:cNvSpPr>
              <p:nvPr/>
            </p:nvSpPr>
            <p:spPr bwMode="auto">
              <a:xfrm>
                <a:off x="2658004" y="1627884"/>
                <a:ext cx="61890" cy="27178"/>
              </a:xfrm>
              <a:custGeom>
                <a:avLst/>
                <a:gdLst>
                  <a:gd name="T0" fmla="*/ 0 w 146"/>
                  <a:gd name="T1" fmla="*/ 0 h 52"/>
                  <a:gd name="T2" fmla="*/ 0 w 146"/>
                  <a:gd name="T3" fmla="*/ 0 h 52"/>
                  <a:gd name="T4" fmla="*/ 0 w 146"/>
                  <a:gd name="T5" fmla="*/ 0 h 52"/>
                  <a:gd name="T6" fmla="*/ 0 w 146"/>
                  <a:gd name="T7" fmla="*/ 0 h 52"/>
                  <a:gd name="T8" fmla="*/ 0 w 146"/>
                  <a:gd name="T9" fmla="*/ 0 h 52"/>
                  <a:gd name="T10" fmla="*/ 0 w 146"/>
                  <a:gd name="T11" fmla="*/ 0 h 52"/>
                  <a:gd name="T12" fmla="*/ 0 w 146"/>
                  <a:gd name="T13" fmla="*/ 0 h 52"/>
                  <a:gd name="T14" fmla="*/ 0 w 146"/>
                  <a:gd name="T15" fmla="*/ 0 h 52"/>
                  <a:gd name="T16" fmla="*/ 0 w 146"/>
                  <a:gd name="T17" fmla="*/ 0 h 52"/>
                  <a:gd name="T18" fmla="*/ 0 w 146"/>
                  <a:gd name="T19" fmla="*/ 0 h 52"/>
                  <a:gd name="T20" fmla="*/ 0 w 146"/>
                  <a:gd name="T21" fmla="*/ 0 h 52"/>
                  <a:gd name="T22" fmla="*/ 0 w 146"/>
                  <a:gd name="T23" fmla="*/ 0 h 52"/>
                  <a:gd name="T24" fmla="*/ 0 w 146"/>
                  <a:gd name="T25" fmla="*/ 0 h 52"/>
                  <a:gd name="T26" fmla="*/ 0 w 146"/>
                  <a:gd name="T27" fmla="*/ 0 h 52"/>
                  <a:gd name="T28" fmla="*/ 0 w 146"/>
                  <a:gd name="T29" fmla="*/ 0 h 52"/>
                  <a:gd name="T30" fmla="*/ 0 w 146"/>
                  <a:gd name="T31" fmla="*/ 0 h 52"/>
                  <a:gd name="T32" fmla="*/ 0 w 146"/>
                  <a:gd name="T33" fmla="*/ 0 h 52"/>
                  <a:gd name="T34" fmla="*/ 0 w 146"/>
                  <a:gd name="T35" fmla="*/ 0 h 52"/>
                  <a:gd name="T36" fmla="*/ 0 w 146"/>
                  <a:gd name="T37" fmla="*/ 0 h 52"/>
                  <a:gd name="T38" fmla="*/ 0 w 146"/>
                  <a:gd name="T39" fmla="*/ 0 h 52"/>
                  <a:gd name="T40" fmla="*/ 0 w 146"/>
                  <a:gd name="T41" fmla="*/ 0 h 52"/>
                  <a:gd name="T42" fmla="*/ 0 w 146"/>
                  <a:gd name="T43" fmla="*/ 0 h 52"/>
                  <a:gd name="T44" fmla="*/ 0 w 146"/>
                  <a:gd name="T45" fmla="*/ 0 h 52"/>
                  <a:gd name="T46" fmla="*/ 0 w 146"/>
                  <a:gd name="T47" fmla="*/ 0 h 52"/>
                  <a:gd name="T48" fmla="*/ 0 w 146"/>
                  <a:gd name="T49" fmla="*/ 0 h 52"/>
                  <a:gd name="T50" fmla="*/ 0 w 146"/>
                  <a:gd name="T51" fmla="*/ 0 h 52"/>
                  <a:gd name="T52" fmla="*/ 0 w 146"/>
                  <a:gd name="T53" fmla="*/ 0 h 52"/>
                  <a:gd name="T54" fmla="*/ 0 w 146"/>
                  <a:gd name="T55" fmla="*/ 0 h 52"/>
                  <a:gd name="T56" fmla="*/ 0 w 146"/>
                  <a:gd name="T57" fmla="*/ 0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6" name="Freeform 396"/>
              <p:cNvSpPr>
                <a:spLocks/>
              </p:cNvSpPr>
              <p:nvPr/>
            </p:nvSpPr>
            <p:spPr bwMode="auto">
              <a:xfrm>
                <a:off x="2633787" y="1528765"/>
                <a:ext cx="26909" cy="15987"/>
              </a:xfrm>
              <a:custGeom>
                <a:avLst/>
                <a:gdLst>
                  <a:gd name="T0" fmla="*/ 0 w 60"/>
                  <a:gd name="T1" fmla="*/ 0 h 31"/>
                  <a:gd name="T2" fmla="*/ 0 w 60"/>
                  <a:gd name="T3" fmla="*/ 0 h 31"/>
                  <a:gd name="T4" fmla="*/ 0 w 60"/>
                  <a:gd name="T5" fmla="*/ 0 h 31"/>
                  <a:gd name="T6" fmla="*/ 0 w 60"/>
                  <a:gd name="T7" fmla="*/ 0 h 31"/>
                  <a:gd name="T8" fmla="*/ 0 w 60"/>
                  <a:gd name="T9" fmla="*/ 0 h 31"/>
                  <a:gd name="T10" fmla="*/ 0 w 60"/>
                  <a:gd name="T11" fmla="*/ 0 h 31"/>
                  <a:gd name="T12" fmla="*/ 0 w 60"/>
                  <a:gd name="T13" fmla="*/ 0 h 31"/>
                  <a:gd name="T14" fmla="*/ 0 w 60"/>
                  <a:gd name="T15" fmla="*/ 0 h 31"/>
                  <a:gd name="T16" fmla="*/ 0 w 60"/>
                  <a:gd name="T17" fmla="*/ 0 h 31"/>
                  <a:gd name="T18" fmla="*/ 0 w 60"/>
                  <a:gd name="T19" fmla="*/ 0 h 31"/>
                  <a:gd name="T20" fmla="*/ 0 w 60"/>
                  <a:gd name="T21" fmla="*/ 0 h 31"/>
                  <a:gd name="T22" fmla="*/ 0 w 60"/>
                  <a:gd name="T23" fmla="*/ 0 h 31"/>
                  <a:gd name="T24" fmla="*/ 0 w 60"/>
                  <a:gd name="T25" fmla="*/ 0 h 31"/>
                  <a:gd name="T26" fmla="*/ 0 w 60"/>
                  <a:gd name="T27" fmla="*/ 0 h 31"/>
                  <a:gd name="T28" fmla="*/ 0 w 60"/>
                  <a:gd name="T29" fmla="*/ 0 h 31"/>
                  <a:gd name="T30" fmla="*/ 0 w 60"/>
                  <a:gd name="T31" fmla="*/ 0 h 31"/>
                  <a:gd name="T32" fmla="*/ 0 w 60"/>
                  <a:gd name="T33" fmla="*/ 0 h 31"/>
                  <a:gd name="T34" fmla="*/ 0 w 60"/>
                  <a:gd name="T35" fmla="*/ 0 h 31"/>
                  <a:gd name="T36" fmla="*/ 0 w 60"/>
                  <a:gd name="T37" fmla="*/ 0 h 31"/>
                  <a:gd name="T38" fmla="*/ 0 w 60"/>
                  <a:gd name="T39" fmla="*/ 0 h 31"/>
                  <a:gd name="T40" fmla="*/ 0 w 60"/>
                  <a:gd name="T41" fmla="*/ 0 h 31"/>
                  <a:gd name="T42" fmla="*/ 0 w 60"/>
                  <a:gd name="T43" fmla="*/ 0 h 31"/>
                  <a:gd name="T44" fmla="*/ 0 w 60"/>
                  <a:gd name="T45" fmla="*/ 0 h 31"/>
                  <a:gd name="T46" fmla="*/ 0 w 60"/>
                  <a:gd name="T47" fmla="*/ 0 h 31"/>
                  <a:gd name="T48" fmla="*/ 0 w 60"/>
                  <a:gd name="T49" fmla="*/ 0 h 31"/>
                  <a:gd name="T50" fmla="*/ 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7" name="Freeform 397"/>
              <p:cNvSpPr>
                <a:spLocks/>
              </p:cNvSpPr>
              <p:nvPr/>
            </p:nvSpPr>
            <p:spPr bwMode="auto">
              <a:xfrm>
                <a:off x="3264795" y="2265763"/>
                <a:ext cx="34981" cy="31974"/>
              </a:xfrm>
              <a:custGeom>
                <a:avLst/>
                <a:gdLst>
                  <a:gd name="T0" fmla="*/ 0 w 80"/>
                  <a:gd name="T1" fmla="*/ 0 h 62"/>
                  <a:gd name="T2" fmla="*/ 0 w 80"/>
                  <a:gd name="T3" fmla="*/ 0 h 62"/>
                  <a:gd name="T4" fmla="*/ 0 w 80"/>
                  <a:gd name="T5" fmla="*/ 0 h 62"/>
                  <a:gd name="T6" fmla="*/ 0 w 80"/>
                  <a:gd name="T7" fmla="*/ 0 h 62"/>
                  <a:gd name="T8" fmla="*/ 0 w 80"/>
                  <a:gd name="T9" fmla="*/ 0 h 62"/>
                  <a:gd name="T10" fmla="*/ 0 w 80"/>
                  <a:gd name="T11" fmla="*/ 0 h 62"/>
                  <a:gd name="T12" fmla="*/ 0 w 80"/>
                  <a:gd name="T13" fmla="*/ 0 h 62"/>
                  <a:gd name="T14" fmla="*/ 0 w 80"/>
                  <a:gd name="T15" fmla="*/ 0 h 62"/>
                  <a:gd name="T16" fmla="*/ 0 w 80"/>
                  <a:gd name="T17" fmla="*/ 0 h 62"/>
                  <a:gd name="T18" fmla="*/ 0 w 80"/>
                  <a:gd name="T19" fmla="*/ 0 h 62"/>
                  <a:gd name="T20" fmla="*/ 0 w 80"/>
                  <a:gd name="T21" fmla="*/ 0 h 62"/>
                  <a:gd name="T22" fmla="*/ 0 w 80"/>
                  <a:gd name="T23" fmla="*/ 0 h 62"/>
                  <a:gd name="T24" fmla="*/ 0 w 80"/>
                  <a:gd name="T25" fmla="*/ 0 h 62"/>
                  <a:gd name="T26" fmla="*/ 0 w 80"/>
                  <a:gd name="T27" fmla="*/ 0 h 62"/>
                  <a:gd name="T28" fmla="*/ 0 w 80"/>
                  <a:gd name="T29" fmla="*/ 0 h 62"/>
                  <a:gd name="T30" fmla="*/ 0 w 80"/>
                  <a:gd name="T31" fmla="*/ 0 h 62"/>
                  <a:gd name="T32" fmla="*/ 0 w 80"/>
                  <a:gd name="T33" fmla="*/ 0 h 62"/>
                  <a:gd name="T34" fmla="*/ 0 w 80"/>
                  <a:gd name="T35" fmla="*/ 0 h 62"/>
                  <a:gd name="T36" fmla="*/ 0 w 80"/>
                  <a:gd name="T37" fmla="*/ 0 h 62"/>
                  <a:gd name="T38" fmla="*/ 0 w 80"/>
                  <a:gd name="T39" fmla="*/ 0 h 62"/>
                  <a:gd name="T40" fmla="*/ 0 w 80"/>
                  <a:gd name="T41" fmla="*/ 0 h 62"/>
                  <a:gd name="T42" fmla="*/ 0 w 80"/>
                  <a:gd name="T43" fmla="*/ 0 h 62"/>
                  <a:gd name="T44" fmla="*/ 0 w 80"/>
                  <a:gd name="T45" fmla="*/ 0 h 62"/>
                  <a:gd name="T46" fmla="*/ 0 w 80"/>
                  <a:gd name="T47" fmla="*/ 0 h 62"/>
                  <a:gd name="T48" fmla="*/ 0 w 80"/>
                  <a:gd name="T49" fmla="*/ 0 h 62"/>
                  <a:gd name="T50" fmla="*/ 0 w 80"/>
                  <a:gd name="T51" fmla="*/ 0 h 62"/>
                  <a:gd name="T52" fmla="*/ 0 w 80"/>
                  <a:gd name="T53" fmla="*/ 0 h 62"/>
                  <a:gd name="T54" fmla="*/ 0 w 80"/>
                  <a:gd name="T55" fmla="*/ 0 h 62"/>
                  <a:gd name="T56" fmla="*/ 0 w 80"/>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8" name="Freeform 398"/>
              <p:cNvSpPr>
                <a:spLocks/>
              </p:cNvSpPr>
              <p:nvPr/>
            </p:nvSpPr>
            <p:spPr bwMode="auto">
              <a:xfrm>
                <a:off x="3067016" y="2203414"/>
                <a:ext cx="44399" cy="25579"/>
              </a:xfrm>
              <a:custGeom>
                <a:avLst/>
                <a:gdLst>
                  <a:gd name="T0" fmla="*/ 0 w 106"/>
                  <a:gd name="T1" fmla="*/ 0 h 49"/>
                  <a:gd name="T2" fmla="*/ 0 w 106"/>
                  <a:gd name="T3" fmla="*/ 0 h 49"/>
                  <a:gd name="T4" fmla="*/ 0 w 106"/>
                  <a:gd name="T5" fmla="*/ 0 h 49"/>
                  <a:gd name="T6" fmla="*/ 0 w 106"/>
                  <a:gd name="T7" fmla="*/ 0 h 49"/>
                  <a:gd name="T8" fmla="*/ 0 w 106"/>
                  <a:gd name="T9" fmla="*/ 0 h 49"/>
                  <a:gd name="T10" fmla="*/ 0 w 106"/>
                  <a:gd name="T11" fmla="*/ 0 h 49"/>
                  <a:gd name="T12" fmla="*/ 0 w 106"/>
                  <a:gd name="T13" fmla="*/ 0 h 49"/>
                  <a:gd name="T14" fmla="*/ 0 w 106"/>
                  <a:gd name="T15" fmla="*/ 0 h 49"/>
                  <a:gd name="T16" fmla="*/ 0 w 106"/>
                  <a:gd name="T17" fmla="*/ 0 h 49"/>
                  <a:gd name="T18" fmla="*/ 0 w 106"/>
                  <a:gd name="T19" fmla="*/ 0 h 49"/>
                  <a:gd name="T20" fmla="*/ 0 w 106"/>
                  <a:gd name="T21" fmla="*/ 0 h 49"/>
                  <a:gd name="T22" fmla="*/ 0 w 106"/>
                  <a:gd name="T23" fmla="*/ 0 h 49"/>
                  <a:gd name="T24" fmla="*/ 0 w 106"/>
                  <a:gd name="T25" fmla="*/ 0 h 49"/>
                  <a:gd name="T26" fmla="*/ 0 w 106"/>
                  <a:gd name="T27" fmla="*/ 0 h 49"/>
                  <a:gd name="T28" fmla="*/ 0 w 106"/>
                  <a:gd name="T29" fmla="*/ 0 h 49"/>
                  <a:gd name="T30" fmla="*/ 0 w 106"/>
                  <a:gd name="T31" fmla="*/ 0 h 49"/>
                  <a:gd name="T32" fmla="*/ 0 w 106"/>
                  <a:gd name="T33" fmla="*/ 0 h 49"/>
                  <a:gd name="T34" fmla="*/ 0 w 106"/>
                  <a:gd name="T35" fmla="*/ 0 h 49"/>
                  <a:gd name="T36" fmla="*/ 0 w 106"/>
                  <a:gd name="T37" fmla="*/ 0 h 49"/>
                  <a:gd name="T38" fmla="*/ 0 w 106"/>
                  <a:gd name="T39" fmla="*/ 0 h 49"/>
                  <a:gd name="T40" fmla="*/ 0 w 106"/>
                  <a:gd name="T41" fmla="*/ 0 h 49"/>
                  <a:gd name="T42" fmla="*/ 0 w 106"/>
                  <a:gd name="T43" fmla="*/ 0 h 49"/>
                  <a:gd name="T44" fmla="*/ 0 w 106"/>
                  <a:gd name="T45" fmla="*/ 0 h 49"/>
                  <a:gd name="T46" fmla="*/ 0 w 106"/>
                  <a:gd name="T47" fmla="*/ 0 h 49"/>
                  <a:gd name="T48" fmla="*/ 0 w 106"/>
                  <a:gd name="T49" fmla="*/ 0 h 49"/>
                  <a:gd name="T50" fmla="*/ 0 w 106"/>
                  <a:gd name="T51" fmla="*/ 0 h 49"/>
                  <a:gd name="T52" fmla="*/ 0 w 106"/>
                  <a:gd name="T53" fmla="*/ 0 h 49"/>
                  <a:gd name="T54" fmla="*/ 0 w 106"/>
                  <a:gd name="T55" fmla="*/ 0 h 49"/>
                  <a:gd name="T56" fmla="*/ 0 w 106"/>
                  <a:gd name="T57" fmla="*/ 0 h 49"/>
                  <a:gd name="T58" fmla="*/ 0 w 106"/>
                  <a:gd name="T59" fmla="*/ 0 h 49"/>
                  <a:gd name="T60" fmla="*/ 0 w 106"/>
                  <a:gd name="T61" fmla="*/ 0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9" name="Freeform 399"/>
              <p:cNvSpPr>
                <a:spLocks/>
              </p:cNvSpPr>
              <p:nvPr/>
            </p:nvSpPr>
            <p:spPr bwMode="auto">
              <a:xfrm>
                <a:off x="3088543" y="2265763"/>
                <a:ext cx="20182" cy="11191"/>
              </a:xfrm>
              <a:custGeom>
                <a:avLst/>
                <a:gdLst>
                  <a:gd name="T0" fmla="*/ 0 w 47"/>
                  <a:gd name="T1" fmla="*/ 0 h 22"/>
                  <a:gd name="T2" fmla="*/ 0 w 47"/>
                  <a:gd name="T3" fmla="*/ 0 h 22"/>
                  <a:gd name="T4" fmla="*/ 0 w 47"/>
                  <a:gd name="T5" fmla="*/ 0 h 22"/>
                  <a:gd name="T6" fmla="*/ 0 w 47"/>
                  <a:gd name="T7" fmla="*/ 0 h 22"/>
                  <a:gd name="T8" fmla="*/ 0 w 47"/>
                  <a:gd name="T9" fmla="*/ 0 h 22"/>
                  <a:gd name="T10" fmla="*/ 0 w 47"/>
                  <a:gd name="T11" fmla="*/ 0 h 22"/>
                  <a:gd name="T12" fmla="*/ 0 w 47"/>
                  <a:gd name="T13" fmla="*/ 0 h 22"/>
                  <a:gd name="T14" fmla="*/ 0 w 47"/>
                  <a:gd name="T15" fmla="*/ 0 h 22"/>
                  <a:gd name="T16" fmla="*/ 0 w 47"/>
                  <a:gd name="T17" fmla="*/ 0 h 22"/>
                  <a:gd name="T18" fmla="*/ 0 w 47"/>
                  <a:gd name="T19" fmla="*/ 0 h 22"/>
                  <a:gd name="T20" fmla="*/ 0 w 47"/>
                  <a:gd name="T21" fmla="*/ 0 h 22"/>
                  <a:gd name="T22" fmla="*/ 0 w 47"/>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0" name="Freeform 400"/>
              <p:cNvSpPr>
                <a:spLocks/>
              </p:cNvSpPr>
              <p:nvPr/>
            </p:nvSpPr>
            <p:spPr bwMode="auto">
              <a:xfrm>
                <a:off x="3100652" y="2312125"/>
                <a:ext cx="22872" cy="17586"/>
              </a:xfrm>
              <a:custGeom>
                <a:avLst/>
                <a:gdLst>
                  <a:gd name="T0" fmla="*/ 0 w 53"/>
                  <a:gd name="T1" fmla="*/ 0 h 32"/>
                  <a:gd name="T2" fmla="*/ 0 w 53"/>
                  <a:gd name="T3" fmla="*/ 0 h 32"/>
                  <a:gd name="T4" fmla="*/ 0 w 53"/>
                  <a:gd name="T5" fmla="*/ 0 h 32"/>
                  <a:gd name="T6" fmla="*/ 0 w 53"/>
                  <a:gd name="T7" fmla="*/ 0 h 32"/>
                  <a:gd name="T8" fmla="*/ 0 w 53"/>
                  <a:gd name="T9" fmla="*/ 0 h 32"/>
                  <a:gd name="T10" fmla="*/ 0 w 53"/>
                  <a:gd name="T11" fmla="*/ 0 h 32"/>
                  <a:gd name="T12" fmla="*/ 0 w 53"/>
                  <a:gd name="T13" fmla="*/ 0 h 32"/>
                  <a:gd name="T14" fmla="*/ 0 w 53"/>
                  <a:gd name="T15" fmla="*/ 0 h 32"/>
                  <a:gd name="T16" fmla="*/ 0 w 53"/>
                  <a:gd name="T17" fmla="*/ 0 h 32"/>
                  <a:gd name="T18" fmla="*/ 0 w 53"/>
                  <a:gd name="T19" fmla="*/ 0 h 32"/>
                  <a:gd name="T20" fmla="*/ 0 w 53"/>
                  <a:gd name="T21" fmla="*/ 0 h 32"/>
                  <a:gd name="T22" fmla="*/ 0 w 53"/>
                  <a:gd name="T23" fmla="*/ 0 h 32"/>
                  <a:gd name="T24" fmla="*/ 0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1" name="Freeform 401"/>
              <p:cNvSpPr>
                <a:spLocks/>
              </p:cNvSpPr>
              <p:nvPr/>
            </p:nvSpPr>
            <p:spPr bwMode="auto">
              <a:xfrm>
                <a:off x="2888074" y="1826122"/>
                <a:ext cx="18836" cy="19184"/>
              </a:xfrm>
              <a:custGeom>
                <a:avLst/>
                <a:gdLst>
                  <a:gd name="T0" fmla="*/ 0 w 46"/>
                  <a:gd name="T1" fmla="*/ 0 h 34"/>
                  <a:gd name="T2" fmla="*/ 0 w 46"/>
                  <a:gd name="T3" fmla="*/ 0 h 34"/>
                  <a:gd name="T4" fmla="*/ 0 w 46"/>
                  <a:gd name="T5" fmla="*/ 0 h 34"/>
                  <a:gd name="T6" fmla="*/ 0 w 46"/>
                  <a:gd name="T7" fmla="*/ 0 h 34"/>
                  <a:gd name="T8" fmla="*/ 0 w 46"/>
                  <a:gd name="T9" fmla="*/ 0 h 34"/>
                  <a:gd name="T10" fmla="*/ 0 w 46"/>
                  <a:gd name="T11" fmla="*/ 0 h 34"/>
                  <a:gd name="T12" fmla="*/ 0 w 46"/>
                  <a:gd name="T13" fmla="*/ 0 h 34"/>
                  <a:gd name="T14" fmla="*/ 0 w 46"/>
                  <a:gd name="T15" fmla="*/ 0 h 34"/>
                  <a:gd name="T16" fmla="*/ 0 w 46"/>
                  <a:gd name="T17" fmla="*/ 0 h 34"/>
                  <a:gd name="T18" fmla="*/ 0 w 46"/>
                  <a:gd name="T19" fmla="*/ 0 h 34"/>
                  <a:gd name="T20" fmla="*/ 0 w 46"/>
                  <a:gd name="T21" fmla="*/ 0 h 34"/>
                  <a:gd name="T22" fmla="*/ 0 w 46"/>
                  <a:gd name="T23" fmla="*/ 0 h 34"/>
                  <a:gd name="T24" fmla="*/ 0 w 46"/>
                  <a:gd name="T25" fmla="*/ 0 h 34"/>
                  <a:gd name="T26" fmla="*/ 0 w 46"/>
                  <a:gd name="T27" fmla="*/ 0 h 34"/>
                  <a:gd name="T28" fmla="*/ 0 w 46"/>
                  <a:gd name="T29" fmla="*/ 0 h 34"/>
                  <a:gd name="T30" fmla="*/ 0 w 46"/>
                  <a:gd name="T31" fmla="*/ 0 h 34"/>
                  <a:gd name="T32" fmla="*/ 0 w 46"/>
                  <a:gd name="T33" fmla="*/ 0 h 34"/>
                  <a:gd name="T34" fmla="*/ 0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2" name="Freeform 402"/>
              <p:cNvSpPr>
                <a:spLocks/>
              </p:cNvSpPr>
              <p:nvPr/>
            </p:nvSpPr>
            <p:spPr bwMode="auto">
              <a:xfrm>
                <a:off x="2692986" y="1484001"/>
                <a:ext cx="21527" cy="12790"/>
              </a:xfrm>
              <a:custGeom>
                <a:avLst/>
                <a:gdLst>
                  <a:gd name="T0" fmla="*/ 0 w 48"/>
                  <a:gd name="T1" fmla="*/ 0 h 25"/>
                  <a:gd name="T2" fmla="*/ 0 w 48"/>
                  <a:gd name="T3" fmla="*/ 0 h 25"/>
                  <a:gd name="T4" fmla="*/ 0 w 48"/>
                  <a:gd name="T5" fmla="*/ 0 h 25"/>
                  <a:gd name="T6" fmla="*/ 0 w 48"/>
                  <a:gd name="T7" fmla="*/ 0 h 25"/>
                  <a:gd name="T8" fmla="*/ 0 w 48"/>
                  <a:gd name="T9" fmla="*/ 0 h 25"/>
                  <a:gd name="T10" fmla="*/ 0 w 48"/>
                  <a:gd name="T11" fmla="*/ 0 h 25"/>
                  <a:gd name="T12" fmla="*/ 0 w 48"/>
                  <a:gd name="T13" fmla="*/ 0 h 25"/>
                  <a:gd name="T14" fmla="*/ 0 w 48"/>
                  <a:gd name="T15" fmla="*/ 0 h 25"/>
                  <a:gd name="T16" fmla="*/ 0 w 48"/>
                  <a:gd name="T17" fmla="*/ 0 h 25"/>
                  <a:gd name="T18" fmla="*/ 0 w 48"/>
                  <a:gd name="T19" fmla="*/ 0 h 25"/>
                  <a:gd name="T20" fmla="*/ 0 w 48"/>
                  <a:gd name="T21" fmla="*/ 0 h 25"/>
                  <a:gd name="T22" fmla="*/ 0 w 48"/>
                  <a:gd name="T23" fmla="*/ 0 h 25"/>
                  <a:gd name="T24" fmla="*/ 0 w 48"/>
                  <a:gd name="T25" fmla="*/ 0 h 25"/>
                  <a:gd name="T26" fmla="*/ 0 w 48"/>
                  <a:gd name="T27" fmla="*/ 0 h 25"/>
                  <a:gd name="T28" fmla="*/ 0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3" name="Freeform 403"/>
              <p:cNvSpPr>
                <a:spLocks/>
              </p:cNvSpPr>
              <p:nvPr/>
            </p:nvSpPr>
            <p:spPr bwMode="auto">
              <a:xfrm>
                <a:off x="2744112" y="1426448"/>
                <a:ext cx="10763" cy="17586"/>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4" name="Freeform 404"/>
              <p:cNvSpPr>
                <a:spLocks/>
              </p:cNvSpPr>
              <p:nvPr/>
            </p:nvSpPr>
            <p:spPr bwMode="auto">
              <a:xfrm>
                <a:off x="2732003" y="1458422"/>
                <a:ext cx="48436" cy="25579"/>
              </a:xfrm>
              <a:custGeom>
                <a:avLst/>
                <a:gdLst>
                  <a:gd name="T0" fmla="*/ 0 w 113"/>
                  <a:gd name="T1" fmla="*/ 0 h 46"/>
                  <a:gd name="T2" fmla="*/ 0 w 113"/>
                  <a:gd name="T3" fmla="*/ 0 h 46"/>
                  <a:gd name="T4" fmla="*/ 0 w 113"/>
                  <a:gd name="T5" fmla="*/ 0 h 46"/>
                  <a:gd name="T6" fmla="*/ 0 w 113"/>
                  <a:gd name="T7" fmla="*/ 0 h 46"/>
                  <a:gd name="T8" fmla="*/ 0 w 113"/>
                  <a:gd name="T9" fmla="*/ 0 h 46"/>
                  <a:gd name="T10" fmla="*/ 0 w 113"/>
                  <a:gd name="T11" fmla="*/ 0 h 46"/>
                  <a:gd name="T12" fmla="*/ 0 w 113"/>
                  <a:gd name="T13" fmla="*/ 0 h 46"/>
                  <a:gd name="T14" fmla="*/ 0 w 113"/>
                  <a:gd name="T15" fmla="*/ 0 h 46"/>
                  <a:gd name="T16" fmla="*/ 0 w 113"/>
                  <a:gd name="T17" fmla="*/ 0 h 46"/>
                  <a:gd name="T18" fmla="*/ 0 w 113"/>
                  <a:gd name="T19" fmla="*/ 0 h 46"/>
                  <a:gd name="T20" fmla="*/ 0 w 113"/>
                  <a:gd name="T21" fmla="*/ 0 h 46"/>
                  <a:gd name="T22" fmla="*/ 0 w 113"/>
                  <a:gd name="T23" fmla="*/ 0 h 46"/>
                  <a:gd name="T24" fmla="*/ 0 w 113"/>
                  <a:gd name="T25" fmla="*/ 0 h 46"/>
                  <a:gd name="T26" fmla="*/ 0 w 113"/>
                  <a:gd name="T27" fmla="*/ 0 h 46"/>
                  <a:gd name="T28" fmla="*/ 0 w 113"/>
                  <a:gd name="T29" fmla="*/ 0 h 46"/>
                  <a:gd name="T30" fmla="*/ 0 w 113"/>
                  <a:gd name="T31" fmla="*/ 0 h 46"/>
                  <a:gd name="T32" fmla="*/ 0 w 113"/>
                  <a:gd name="T33" fmla="*/ 0 h 46"/>
                  <a:gd name="T34" fmla="*/ 0 w 113"/>
                  <a:gd name="T35" fmla="*/ 0 h 46"/>
                  <a:gd name="T36" fmla="*/ 0 w 113"/>
                  <a:gd name="T37" fmla="*/ 0 h 46"/>
                  <a:gd name="T38" fmla="*/ 0 w 113"/>
                  <a:gd name="T39" fmla="*/ 0 h 46"/>
                  <a:gd name="T40" fmla="*/ 0 w 113"/>
                  <a:gd name="T41" fmla="*/ 0 h 46"/>
                  <a:gd name="T42" fmla="*/ 0 w 113"/>
                  <a:gd name="T43" fmla="*/ 0 h 46"/>
                  <a:gd name="T44" fmla="*/ 0 w 113"/>
                  <a:gd name="T45" fmla="*/ 0 h 46"/>
                  <a:gd name="T46" fmla="*/ 0 w 113"/>
                  <a:gd name="T47" fmla="*/ 0 h 46"/>
                  <a:gd name="T48" fmla="*/ 0 w 113"/>
                  <a:gd name="T49" fmla="*/ 0 h 46"/>
                  <a:gd name="T50" fmla="*/ 0 w 113"/>
                  <a:gd name="T51" fmla="*/ 0 h 46"/>
                  <a:gd name="T52" fmla="*/ 0 w 113"/>
                  <a:gd name="T53" fmla="*/ 0 h 46"/>
                  <a:gd name="T54" fmla="*/ 0 w 113"/>
                  <a:gd name="T55" fmla="*/ 0 h 46"/>
                  <a:gd name="T56" fmla="*/ 0 w 113"/>
                  <a:gd name="T57" fmla="*/ 0 h 46"/>
                  <a:gd name="T58" fmla="*/ 0 w 113"/>
                  <a:gd name="T59" fmla="*/ 0 h 46"/>
                  <a:gd name="T60" fmla="*/ 0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5" name="Freeform 405"/>
              <p:cNvSpPr>
                <a:spLocks/>
              </p:cNvSpPr>
              <p:nvPr/>
            </p:nvSpPr>
            <p:spPr bwMode="auto">
              <a:xfrm>
                <a:off x="2773712" y="1447231"/>
                <a:ext cx="65926" cy="44763"/>
              </a:xfrm>
              <a:custGeom>
                <a:avLst/>
                <a:gdLst>
                  <a:gd name="T0" fmla="*/ 0 w 153"/>
                  <a:gd name="T1" fmla="*/ 0 h 82"/>
                  <a:gd name="T2" fmla="*/ 0 w 153"/>
                  <a:gd name="T3" fmla="*/ 0 h 82"/>
                  <a:gd name="T4" fmla="*/ 0 w 153"/>
                  <a:gd name="T5" fmla="*/ 0 h 82"/>
                  <a:gd name="T6" fmla="*/ 0 w 153"/>
                  <a:gd name="T7" fmla="*/ 0 h 82"/>
                  <a:gd name="T8" fmla="*/ 0 w 153"/>
                  <a:gd name="T9" fmla="*/ 0 h 82"/>
                  <a:gd name="T10" fmla="*/ 0 w 153"/>
                  <a:gd name="T11" fmla="*/ 0 h 82"/>
                  <a:gd name="T12" fmla="*/ 0 w 153"/>
                  <a:gd name="T13" fmla="*/ 0 h 82"/>
                  <a:gd name="T14" fmla="*/ 0 w 153"/>
                  <a:gd name="T15" fmla="*/ 0 h 82"/>
                  <a:gd name="T16" fmla="*/ 0 w 153"/>
                  <a:gd name="T17" fmla="*/ 0 h 82"/>
                  <a:gd name="T18" fmla="*/ 0 w 153"/>
                  <a:gd name="T19" fmla="*/ 0 h 82"/>
                  <a:gd name="T20" fmla="*/ 0 w 153"/>
                  <a:gd name="T21" fmla="*/ 0 h 82"/>
                  <a:gd name="T22" fmla="*/ 0 w 153"/>
                  <a:gd name="T23" fmla="*/ 0 h 82"/>
                  <a:gd name="T24" fmla="*/ 0 w 153"/>
                  <a:gd name="T25" fmla="*/ 0 h 82"/>
                  <a:gd name="T26" fmla="*/ 0 w 153"/>
                  <a:gd name="T27" fmla="*/ 0 h 82"/>
                  <a:gd name="T28" fmla="*/ 0 w 153"/>
                  <a:gd name="T29" fmla="*/ 0 h 82"/>
                  <a:gd name="T30" fmla="*/ 0 w 153"/>
                  <a:gd name="T31" fmla="*/ 0 h 82"/>
                  <a:gd name="T32" fmla="*/ 0 w 153"/>
                  <a:gd name="T33" fmla="*/ 0 h 82"/>
                  <a:gd name="T34" fmla="*/ 0 w 153"/>
                  <a:gd name="T35" fmla="*/ 0 h 82"/>
                  <a:gd name="T36" fmla="*/ 0 w 153"/>
                  <a:gd name="T37" fmla="*/ 0 h 82"/>
                  <a:gd name="T38" fmla="*/ 0 w 153"/>
                  <a:gd name="T39" fmla="*/ 0 h 82"/>
                  <a:gd name="T40" fmla="*/ 0 w 153"/>
                  <a:gd name="T41" fmla="*/ 0 h 82"/>
                  <a:gd name="T42" fmla="*/ 0 w 153"/>
                  <a:gd name="T43" fmla="*/ 0 h 82"/>
                  <a:gd name="T44" fmla="*/ 0 w 153"/>
                  <a:gd name="T45" fmla="*/ 0 h 82"/>
                  <a:gd name="T46" fmla="*/ 0 w 153"/>
                  <a:gd name="T47" fmla="*/ 0 h 82"/>
                  <a:gd name="T48" fmla="*/ 0 w 153"/>
                  <a:gd name="T49" fmla="*/ 0 h 82"/>
                  <a:gd name="T50" fmla="*/ 0 w 153"/>
                  <a:gd name="T51" fmla="*/ 0 h 82"/>
                  <a:gd name="T52" fmla="*/ 0 w 153"/>
                  <a:gd name="T53" fmla="*/ 0 h 82"/>
                  <a:gd name="T54" fmla="*/ 0 w 153"/>
                  <a:gd name="T55" fmla="*/ 0 h 82"/>
                  <a:gd name="T56" fmla="*/ 0 w 153"/>
                  <a:gd name="T57" fmla="*/ 0 h 82"/>
                  <a:gd name="T58" fmla="*/ 0 w 153"/>
                  <a:gd name="T59" fmla="*/ 0 h 82"/>
                  <a:gd name="T60" fmla="*/ 0 w 153"/>
                  <a:gd name="T61" fmla="*/ 0 h 82"/>
                  <a:gd name="T62" fmla="*/ 0 w 153"/>
                  <a:gd name="T63" fmla="*/ 0 h 82"/>
                  <a:gd name="T64" fmla="*/ 0 w 153"/>
                  <a:gd name="T65" fmla="*/ 0 h 82"/>
                  <a:gd name="T66" fmla="*/ 0 w 153"/>
                  <a:gd name="T67" fmla="*/ 0 h 82"/>
                  <a:gd name="T68" fmla="*/ 0 w 153"/>
                  <a:gd name="T69" fmla="*/ 0 h 82"/>
                  <a:gd name="T70" fmla="*/ 0 w 153"/>
                  <a:gd name="T71" fmla="*/ 0 h 82"/>
                  <a:gd name="T72" fmla="*/ 0 w 153"/>
                  <a:gd name="T73" fmla="*/ 0 h 82"/>
                  <a:gd name="T74" fmla="*/ 0 w 153"/>
                  <a:gd name="T75" fmla="*/ 0 h 82"/>
                  <a:gd name="T76" fmla="*/ 0 w 153"/>
                  <a:gd name="T77" fmla="*/ 0 h 82"/>
                  <a:gd name="T78" fmla="*/ 0 w 153"/>
                  <a:gd name="T79" fmla="*/ 0 h 82"/>
                  <a:gd name="T80" fmla="*/ 0 w 153"/>
                  <a:gd name="T81" fmla="*/ 0 h 82"/>
                  <a:gd name="T82" fmla="*/ 0 w 153"/>
                  <a:gd name="T83" fmla="*/ 0 h 82"/>
                  <a:gd name="T84" fmla="*/ 0 w 153"/>
                  <a:gd name="T85" fmla="*/ 0 h 82"/>
                  <a:gd name="T86" fmla="*/ 0 w 153"/>
                  <a:gd name="T87" fmla="*/ 0 h 82"/>
                  <a:gd name="T88" fmla="*/ 0 w 153"/>
                  <a:gd name="T89" fmla="*/ 0 h 82"/>
                  <a:gd name="T90" fmla="*/ 0 w 153"/>
                  <a:gd name="T91" fmla="*/ 0 h 82"/>
                  <a:gd name="T92" fmla="*/ 0 w 153"/>
                  <a:gd name="T93" fmla="*/ 0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6" name="Freeform 406"/>
              <p:cNvSpPr>
                <a:spLocks/>
              </p:cNvSpPr>
              <p:nvPr/>
            </p:nvSpPr>
            <p:spPr bwMode="auto">
              <a:xfrm>
                <a:off x="2839638" y="1472810"/>
                <a:ext cx="39018" cy="27178"/>
              </a:xfrm>
              <a:custGeom>
                <a:avLst/>
                <a:gdLst>
                  <a:gd name="T0" fmla="*/ 0 w 86"/>
                  <a:gd name="T1" fmla="*/ 0 h 50"/>
                  <a:gd name="T2" fmla="*/ 0 w 86"/>
                  <a:gd name="T3" fmla="*/ 0 h 50"/>
                  <a:gd name="T4" fmla="*/ 0 w 86"/>
                  <a:gd name="T5" fmla="*/ 0 h 50"/>
                  <a:gd name="T6" fmla="*/ 0 w 86"/>
                  <a:gd name="T7" fmla="*/ 0 h 50"/>
                  <a:gd name="T8" fmla="*/ 0 w 86"/>
                  <a:gd name="T9" fmla="*/ 0 h 50"/>
                  <a:gd name="T10" fmla="*/ 0 w 86"/>
                  <a:gd name="T11" fmla="*/ 0 h 50"/>
                  <a:gd name="T12" fmla="*/ 0 w 86"/>
                  <a:gd name="T13" fmla="*/ 0 h 50"/>
                  <a:gd name="T14" fmla="*/ 0 w 86"/>
                  <a:gd name="T15" fmla="*/ 0 h 50"/>
                  <a:gd name="T16" fmla="*/ 0 w 86"/>
                  <a:gd name="T17" fmla="*/ 0 h 50"/>
                  <a:gd name="T18" fmla="*/ 0 w 86"/>
                  <a:gd name="T19" fmla="*/ 0 h 50"/>
                  <a:gd name="T20" fmla="*/ 0 w 86"/>
                  <a:gd name="T21" fmla="*/ 0 h 50"/>
                  <a:gd name="T22" fmla="*/ 0 w 86"/>
                  <a:gd name="T23" fmla="*/ 0 h 50"/>
                  <a:gd name="T24" fmla="*/ 0 w 86"/>
                  <a:gd name="T25" fmla="*/ 0 h 50"/>
                  <a:gd name="T26" fmla="*/ 0 w 86"/>
                  <a:gd name="T27" fmla="*/ 0 h 50"/>
                  <a:gd name="T28" fmla="*/ 0 w 86"/>
                  <a:gd name="T29" fmla="*/ 0 h 50"/>
                  <a:gd name="T30" fmla="*/ 0 w 86"/>
                  <a:gd name="T31" fmla="*/ 0 h 50"/>
                  <a:gd name="T32" fmla="*/ 0 w 86"/>
                  <a:gd name="T33" fmla="*/ 0 h 50"/>
                  <a:gd name="T34" fmla="*/ 0 w 86"/>
                  <a:gd name="T35" fmla="*/ 0 h 50"/>
                  <a:gd name="T36" fmla="*/ 0 w 86"/>
                  <a:gd name="T37" fmla="*/ 0 h 50"/>
                  <a:gd name="T38" fmla="*/ 0 w 86"/>
                  <a:gd name="T39" fmla="*/ 0 h 50"/>
                  <a:gd name="T40" fmla="*/ 0 w 86"/>
                  <a:gd name="T41" fmla="*/ 0 h 50"/>
                  <a:gd name="T42" fmla="*/ 0 w 86"/>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7" name="Freeform 407"/>
              <p:cNvSpPr>
                <a:spLocks/>
              </p:cNvSpPr>
              <p:nvPr/>
            </p:nvSpPr>
            <p:spPr bwMode="auto">
              <a:xfrm>
                <a:off x="2792548" y="1386481"/>
                <a:ext cx="73999" cy="39967"/>
              </a:xfrm>
              <a:custGeom>
                <a:avLst/>
                <a:gdLst>
                  <a:gd name="T0" fmla="*/ 0 w 172"/>
                  <a:gd name="T1" fmla="*/ 0 h 74"/>
                  <a:gd name="T2" fmla="*/ 0 w 172"/>
                  <a:gd name="T3" fmla="*/ 0 h 74"/>
                  <a:gd name="T4" fmla="*/ 0 w 172"/>
                  <a:gd name="T5" fmla="*/ 0 h 74"/>
                  <a:gd name="T6" fmla="*/ 0 w 172"/>
                  <a:gd name="T7" fmla="*/ 0 h 74"/>
                  <a:gd name="T8" fmla="*/ 0 w 172"/>
                  <a:gd name="T9" fmla="*/ 0 h 74"/>
                  <a:gd name="T10" fmla="*/ 0 w 172"/>
                  <a:gd name="T11" fmla="*/ 0 h 74"/>
                  <a:gd name="T12" fmla="*/ 0 w 172"/>
                  <a:gd name="T13" fmla="*/ 0 h 74"/>
                  <a:gd name="T14" fmla="*/ 0 w 172"/>
                  <a:gd name="T15" fmla="*/ 0 h 74"/>
                  <a:gd name="T16" fmla="*/ 0 w 172"/>
                  <a:gd name="T17" fmla="*/ 0 h 74"/>
                  <a:gd name="T18" fmla="*/ 0 w 172"/>
                  <a:gd name="T19" fmla="*/ 0 h 74"/>
                  <a:gd name="T20" fmla="*/ 0 w 172"/>
                  <a:gd name="T21" fmla="*/ 0 h 74"/>
                  <a:gd name="T22" fmla="*/ 0 w 172"/>
                  <a:gd name="T23" fmla="*/ 0 h 74"/>
                  <a:gd name="T24" fmla="*/ 0 w 172"/>
                  <a:gd name="T25" fmla="*/ 0 h 74"/>
                  <a:gd name="T26" fmla="*/ 0 w 172"/>
                  <a:gd name="T27" fmla="*/ 0 h 74"/>
                  <a:gd name="T28" fmla="*/ 0 w 172"/>
                  <a:gd name="T29" fmla="*/ 0 h 74"/>
                  <a:gd name="T30" fmla="*/ 0 w 172"/>
                  <a:gd name="T31" fmla="*/ 0 h 74"/>
                  <a:gd name="T32" fmla="*/ 0 w 172"/>
                  <a:gd name="T33" fmla="*/ 0 h 74"/>
                  <a:gd name="T34" fmla="*/ 0 w 172"/>
                  <a:gd name="T35" fmla="*/ 0 h 74"/>
                  <a:gd name="T36" fmla="*/ 0 w 172"/>
                  <a:gd name="T37" fmla="*/ 0 h 74"/>
                  <a:gd name="T38" fmla="*/ 0 w 172"/>
                  <a:gd name="T39" fmla="*/ 0 h 74"/>
                  <a:gd name="T40" fmla="*/ 0 w 172"/>
                  <a:gd name="T41" fmla="*/ 0 h 74"/>
                  <a:gd name="T42" fmla="*/ 0 w 172"/>
                  <a:gd name="T43" fmla="*/ 0 h 74"/>
                  <a:gd name="T44" fmla="*/ 0 w 172"/>
                  <a:gd name="T45" fmla="*/ 0 h 74"/>
                  <a:gd name="T46" fmla="*/ 0 w 172"/>
                  <a:gd name="T47" fmla="*/ 0 h 74"/>
                  <a:gd name="T48" fmla="*/ 0 w 172"/>
                  <a:gd name="T49" fmla="*/ 0 h 74"/>
                  <a:gd name="T50" fmla="*/ 0 w 172"/>
                  <a:gd name="T51" fmla="*/ 0 h 74"/>
                  <a:gd name="T52" fmla="*/ 0 w 172"/>
                  <a:gd name="T53" fmla="*/ 0 h 74"/>
                  <a:gd name="T54" fmla="*/ 0 w 172"/>
                  <a:gd name="T55" fmla="*/ 0 h 74"/>
                  <a:gd name="T56" fmla="*/ 0 w 172"/>
                  <a:gd name="T57" fmla="*/ 0 h 74"/>
                  <a:gd name="T58" fmla="*/ 0 w 172"/>
                  <a:gd name="T59" fmla="*/ 0 h 74"/>
                  <a:gd name="T60" fmla="*/ 0 w 172"/>
                  <a:gd name="T61" fmla="*/ 0 h 74"/>
                  <a:gd name="T62" fmla="*/ 0 w 172"/>
                  <a:gd name="T63" fmla="*/ 0 h 74"/>
                  <a:gd name="T64" fmla="*/ 0 w 172"/>
                  <a:gd name="T65" fmla="*/ 0 h 74"/>
                  <a:gd name="T66" fmla="*/ 0 w 172"/>
                  <a:gd name="T67" fmla="*/ 0 h 74"/>
                  <a:gd name="T68" fmla="*/ 0 w 172"/>
                  <a:gd name="T69" fmla="*/ 0 h 74"/>
                  <a:gd name="T70" fmla="*/ 0 w 172"/>
                  <a:gd name="T71" fmla="*/ 0 h 74"/>
                  <a:gd name="T72" fmla="*/ 0 w 172"/>
                  <a:gd name="T73" fmla="*/ 0 h 74"/>
                  <a:gd name="T74" fmla="*/ 0 w 172"/>
                  <a:gd name="T75" fmla="*/ 0 h 74"/>
                  <a:gd name="T76" fmla="*/ 0 w 172"/>
                  <a:gd name="T77" fmla="*/ 0 h 74"/>
                  <a:gd name="T78" fmla="*/ 0 w 172"/>
                  <a:gd name="T79" fmla="*/ 0 h 74"/>
                  <a:gd name="T80" fmla="*/ 0 w 172"/>
                  <a:gd name="T81" fmla="*/ 0 h 74"/>
                  <a:gd name="T82" fmla="*/ 0 w 172"/>
                  <a:gd name="T83" fmla="*/ 0 h 74"/>
                  <a:gd name="T84" fmla="*/ 0 w 172"/>
                  <a:gd name="T85" fmla="*/ 0 h 74"/>
                  <a:gd name="T86" fmla="*/ 0 w 172"/>
                  <a:gd name="T87" fmla="*/ 0 h 74"/>
                  <a:gd name="T88" fmla="*/ 0 w 172"/>
                  <a:gd name="T89" fmla="*/ 0 h 74"/>
                  <a:gd name="T90" fmla="*/ 0 w 172"/>
                  <a:gd name="T91" fmla="*/ 0 h 74"/>
                  <a:gd name="T92" fmla="*/ 0 w 172"/>
                  <a:gd name="T93" fmla="*/ 0 h 74"/>
                  <a:gd name="T94" fmla="*/ 0 w 172"/>
                  <a:gd name="T95" fmla="*/ 0 h 74"/>
                  <a:gd name="T96" fmla="*/ 0 w 172"/>
                  <a:gd name="T97" fmla="*/ 0 h 74"/>
                  <a:gd name="T98" fmla="*/ 0 w 172"/>
                  <a:gd name="T99" fmla="*/ 0 h 74"/>
                  <a:gd name="T100" fmla="*/ 0 w 172"/>
                  <a:gd name="T101" fmla="*/ 0 h 74"/>
                  <a:gd name="T102" fmla="*/ 0 w 17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8" name="Freeform 408"/>
              <p:cNvSpPr>
                <a:spLocks/>
              </p:cNvSpPr>
              <p:nvPr/>
            </p:nvSpPr>
            <p:spPr bwMode="auto">
              <a:xfrm>
                <a:off x="2888074" y="1399270"/>
                <a:ext cx="51126" cy="27178"/>
              </a:xfrm>
              <a:custGeom>
                <a:avLst/>
                <a:gdLst>
                  <a:gd name="T0" fmla="*/ 0 w 120"/>
                  <a:gd name="T1" fmla="*/ 0 h 49"/>
                  <a:gd name="T2" fmla="*/ 0 w 120"/>
                  <a:gd name="T3" fmla="*/ 0 h 49"/>
                  <a:gd name="T4" fmla="*/ 0 w 120"/>
                  <a:gd name="T5" fmla="*/ 0 h 49"/>
                  <a:gd name="T6" fmla="*/ 0 w 120"/>
                  <a:gd name="T7" fmla="*/ 0 h 49"/>
                  <a:gd name="T8" fmla="*/ 0 w 120"/>
                  <a:gd name="T9" fmla="*/ 0 h 49"/>
                  <a:gd name="T10" fmla="*/ 0 w 120"/>
                  <a:gd name="T11" fmla="*/ 0 h 49"/>
                  <a:gd name="T12" fmla="*/ 0 w 120"/>
                  <a:gd name="T13" fmla="*/ 0 h 49"/>
                  <a:gd name="T14" fmla="*/ 0 w 120"/>
                  <a:gd name="T15" fmla="*/ 0 h 49"/>
                  <a:gd name="T16" fmla="*/ 0 w 120"/>
                  <a:gd name="T17" fmla="*/ 0 h 49"/>
                  <a:gd name="T18" fmla="*/ 0 w 120"/>
                  <a:gd name="T19" fmla="*/ 0 h 49"/>
                  <a:gd name="T20" fmla="*/ 0 w 120"/>
                  <a:gd name="T21" fmla="*/ 0 h 49"/>
                  <a:gd name="T22" fmla="*/ 0 w 120"/>
                  <a:gd name="T23" fmla="*/ 0 h 49"/>
                  <a:gd name="T24" fmla="*/ 0 w 120"/>
                  <a:gd name="T25" fmla="*/ 0 h 49"/>
                  <a:gd name="T26" fmla="*/ 0 w 120"/>
                  <a:gd name="T27" fmla="*/ 0 h 49"/>
                  <a:gd name="T28" fmla="*/ 0 w 120"/>
                  <a:gd name="T29" fmla="*/ 0 h 49"/>
                  <a:gd name="T30" fmla="*/ 0 w 120"/>
                  <a:gd name="T31" fmla="*/ 0 h 49"/>
                  <a:gd name="T32" fmla="*/ 0 w 120"/>
                  <a:gd name="T33" fmla="*/ 0 h 49"/>
                  <a:gd name="T34" fmla="*/ 0 w 120"/>
                  <a:gd name="T35" fmla="*/ 0 h 49"/>
                  <a:gd name="T36" fmla="*/ 0 w 120"/>
                  <a:gd name="T37" fmla="*/ 0 h 49"/>
                  <a:gd name="T38" fmla="*/ 0 w 120"/>
                  <a:gd name="T39" fmla="*/ 0 h 49"/>
                  <a:gd name="T40" fmla="*/ 0 w 120"/>
                  <a:gd name="T41" fmla="*/ 0 h 49"/>
                  <a:gd name="T42" fmla="*/ 0 w 120"/>
                  <a:gd name="T43" fmla="*/ 0 h 49"/>
                  <a:gd name="T44" fmla="*/ 0 w 120"/>
                  <a:gd name="T45" fmla="*/ 0 h 49"/>
                  <a:gd name="T46" fmla="*/ 0 w 120"/>
                  <a:gd name="T47" fmla="*/ 0 h 49"/>
                  <a:gd name="T48" fmla="*/ 0 w 120"/>
                  <a:gd name="T49" fmla="*/ 0 h 49"/>
                  <a:gd name="T50" fmla="*/ 0 w 120"/>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9" name="Freeform 409"/>
              <p:cNvSpPr>
                <a:spLocks/>
              </p:cNvSpPr>
              <p:nvPr/>
            </p:nvSpPr>
            <p:spPr bwMode="auto">
              <a:xfrm>
                <a:off x="2875965" y="1436040"/>
                <a:ext cx="34981" cy="30375"/>
              </a:xfrm>
              <a:custGeom>
                <a:avLst/>
                <a:gdLst>
                  <a:gd name="T0" fmla="*/ 0 w 85"/>
                  <a:gd name="T1" fmla="*/ 0 h 61"/>
                  <a:gd name="T2" fmla="*/ 0 w 85"/>
                  <a:gd name="T3" fmla="*/ 0 h 61"/>
                  <a:gd name="T4" fmla="*/ 0 w 85"/>
                  <a:gd name="T5" fmla="*/ 0 h 61"/>
                  <a:gd name="T6" fmla="*/ 0 w 85"/>
                  <a:gd name="T7" fmla="*/ 0 h 61"/>
                  <a:gd name="T8" fmla="*/ 0 w 85"/>
                  <a:gd name="T9" fmla="*/ 0 h 61"/>
                  <a:gd name="T10" fmla="*/ 0 w 85"/>
                  <a:gd name="T11" fmla="*/ 0 h 61"/>
                  <a:gd name="T12" fmla="*/ 0 w 85"/>
                  <a:gd name="T13" fmla="*/ 0 h 61"/>
                  <a:gd name="T14" fmla="*/ 0 w 85"/>
                  <a:gd name="T15" fmla="*/ 0 h 61"/>
                  <a:gd name="T16" fmla="*/ 0 w 85"/>
                  <a:gd name="T17" fmla="*/ 0 h 61"/>
                  <a:gd name="T18" fmla="*/ 0 w 85"/>
                  <a:gd name="T19" fmla="*/ 0 h 61"/>
                  <a:gd name="T20" fmla="*/ 0 w 85"/>
                  <a:gd name="T21" fmla="*/ 0 h 61"/>
                  <a:gd name="T22" fmla="*/ 0 w 85"/>
                  <a:gd name="T23" fmla="*/ 0 h 61"/>
                  <a:gd name="T24" fmla="*/ 0 w 85"/>
                  <a:gd name="T25" fmla="*/ 0 h 61"/>
                  <a:gd name="T26" fmla="*/ 0 w 85"/>
                  <a:gd name="T27" fmla="*/ 0 h 61"/>
                  <a:gd name="T28" fmla="*/ 0 w 85"/>
                  <a:gd name="T29" fmla="*/ 0 h 61"/>
                  <a:gd name="T30" fmla="*/ 0 w 85"/>
                  <a:gd name="T31" fmla="*/ 0 h 61"/>
                  <a:gd name="T32" fmla="*/ 0 w 85"/>
                  <a:gd name="T33" fmla="*/ 0 h 61"/>
                  <a:gd name="T34" fmla="*/ 0 w 85"/>
                  <a:gd name="T35" fmla="*/ 0 h 61"/>
                  <a:gd name="T36" fmla="*/ 0 w 85"/>
                  <a:gd name="T37" fmla="*/ 0 h 61"/>
                  <a:gd name="T38" fmla="*/ 0 w 85"/>
                  <a:gd name="T39" fmla="*/ 0 h 61"/>
                  <a:gd name="T40" fmla="*/ 0 w 85"/>
                  <a:gd name="T41" fmla="*/ 0 h 61"/>
                  <a:gd name="T42" fmla="*/ 0 w 85"/>
                  <a:gd name="T43" fmla="*/ 0 h 61"/>
                  <a:gd name="T44" fmla="*/ 0 w 85"/>
                  <a:gd name="T45" fmla="*/ 0 h 61"/>
                  <a:gd name="T46" fmla="*/ 0 w 85"/>
                  <a:gd name="T47" fmla="*/ 0 h 61"/>
                  <a:gd name="T48" fmla="*/ 0 w 85"/>
                  <a:gd name="T49" fmla="*/ 0 h 61"/>
                  <a:gd name="T50" fmla="*/ 0 w 85"/>
                  <a:gd name="T51" fmla="*/ 0 h 61"/>
                  <a:gd name="T52" fmla="*/ 0 w 85"/>
                  <a:gd name="T53" fmla="*/ 0 h 61"/>
                  <a:gd name="T54" fmla="*/ 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0" name="Freeform 410"/>
              <p:cNvSpPr>
                <a:spLocks/>
              </p:cNvSpPr>
              <p:nvPr/>
            </p:nvSpPr>
            <p:spPr bwMode="auto">
              <a:xfrm>
                <a:off x="2624369" y="1426448"/>
                <a:ext cx="41708" cy="9592"/>
              </a:xfrm>
              <a:custGeom>
                <a:avLst/>
                <a:gdLst>
                  <a:gd name="T0" fmla="*/ 0 w 100"/>
                  <a:gd name="T1" fmla="*/ 0 h 19"/>
                  <a:gd name="T2" fmla="*/ 0 w 100"/>
                  <a:gd name="T3" fmla="*/ 0 h 19"/>
                  <a:gd name="T4" fmla="*/ 0 w 100"/>
                  <a:gd name="T5" fmla="*/ 0 h 19"/>
                  <a:gd name="T6" fmla="*/ 0 w 100"/>
                  <a:gd name="T7" fmla="*/ 0 h 19"/>
                  <a:gd name="T8" fmla="*/ 0 w 100"/>
                  <a:gd name="T9" fmla="*/ 0 h 19"/>
                  <a:gd name="T10" fmla="*/ 0 w 100"/>
                  <a:gd name="T11" fmla="*/ 0 h 19"/>
                  <a:gd name="T12" fmla="*/ 0 w 100"/>
                  <a:gd name="T13" fmla="*/ 0 h 19"/>
                  <a:gd name="T14" fmla="*/ 0 w 100"/>
                  <a:gd name="T15" fmla="*/ 0 h 19"/>
                  <a:gd name="T16" fmla="*/ 0 w 100"/>
                  <a:gd name="T17" fmla="*/ 0 h 19"/>
                  <a:gd name="T18" fmla="*/ 0 w 100"/>
                  <a:gd name="T19" fmla="*/ 0 h 19"/>
                  <a:gd name="T20" fmla="*/ 0 w 100"/>
                  <a:gd name="T21" fmla="*/ 0 h 19"/>
                  <a:gd name="T22" fmla="*/ 0 w 100"/>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1" name="Freeform 411"/>
              <p:cNvSpPr>
                <a:spLocks/>
              </p:cNvSpPr>
              <p:nvPr/>
            </p:nvSpPr>
            <p:spPr bwMode="auto">
              <a:xfrm>
                <a:off x="2648586" y="1394474"/>
                <a:ext cx="71308" cy="23980"/>
              </a:xfrm>
              <a:custGeom>
                <a:avLst/>
                <a:gdLst>
                  <a:gd name="T0" fmla="*/ 0 w 166"/>
                  <a:gd name="T1" fmla="*/ 0 h 45"/>
                  <a:gd name="T2" fmla="*/ 0 w 166"/>
                  <a:gd name="T3" fmla="*/ 0 h 45"/>
                  <a:gd name="T4" fmla="*/ 0 w 166"/>
                  <a:gd name="T5" fmla="*/ 0 h 45"/>
                  <a:gd name="T6" fmla="*/ 0 w 166"/>
                  <a:gd name="T7" fmla="*/ 0 h 45"/>
                  <a:gd name="T8" fmla="*/ 0 w 166"/>
                  <a:gd name="T9" fmla="*/ 0 h 45"/>
                  <a:gd name="T10" fmla="*/ 0 w 166"/>
                  <a:gd name="T11" fmla="*/ 0 h 45"/>
                  <a:gd name="T12" fmla="*/ 0 w 166"/>
                  <a:gd name="T13" fmla="*/ 0 h 45"/>
                  <a:gd name="T14" fmla="*/ 0 w 166"/>
                  <a:gd name="T15" fmla="*/ 0 h 45"/>
                  <a:gd name="T16" fmla="*/ 0 w 166"/>
                  <a:gd name="T17" fmla="*/ 0 h 45"/>
                  <a:gd name="T18" fmla="*/ 0 w 166"/>
                  <a:gd name="T19" fmla="*/ 0 h 45"/>
                  <a:gd name="T20" fmla="*/ 0 w 166"/>
                  <a:gd name="T21" fmla="*/ 0 h 45"/>
                  <a:gd name="T22" fmla="*/ 0 w 166"/>
                  <a:gd name="T23" fmla="*/ 0 h 45"/>
                  <a:gd name="T24" fmla="*/ 0 w 166"/>
                  <a:gd name="T25" fmla="*/ 0 h 45"/>
                  <a:gd name="T26" fmla="*/ 0 w 166"/>
                  <a:gd name="T27" fmla="*/ 0 h 45"/>
                  <a:gd name="T28" fmla="*/ 0 w 166"/>
                  <a:gd name="T29" fmla="*/ 0 h 45"/>
                  <a:gd name="T30" fmla="*/ 0 w 166"/>
                  <a:gd name="T31" fmla="*/ 0 h 45"/>
                  <a:gd name="T32" fmla="*/ 0 w 166"/>
                  <a:gd name="T33" fmla="*/ 0 h 45"/>
                  <a:gd name="T34" fmla="*/ 0 w 166"/>
                  <a:gd name="T35" fmla="*/ 0 h 45"/>
                  <a:gd name="T36" fmla="*/ 0 w 166"/>
                  <a:gd name="T37" fmla="*/ 0 h 45"/>
                  <a:gd name="T38" fmla="*/ 0 w 166"/>
                  <a:gd name="T39" fmla="*/ 0 h 45"/>
                  <a:gd name="T40" fmla="*/ 0 w 166"/>
                  <a:gd name="T41" fmla="*/ 0 h 45"/>
                  <a:gd name="T42" fmla="*/ 0 w 166"/>
                  <a:gd name="T43" fmla="*/ 0 h 45"/>
                  <a:gd name="T44" fmla="*/ 0 w 166"/>
                  <a:gd name="T45" fmla="*/ 0 h 45"/>
                  <a:gd name="T46" fmla="*/ 0 w 166"/>
                  <a:gd name="T47" fmla="*/ 0 h 45"/>
                  <a:gd name="T48" fmla="*/ 0 w 166"/>
                  <a:gd name="T49" fmla="*/ 0 h 45"/>
                  <a:gd name="T50" fmla="*/ 0 w 166"/>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2" name="Freeform 412"/>
              <p:cNvSpPr>
                <a:spLocks/>
              </p:cNvSpPr>
              <p:nvPr/>
            </p:nvSpPr>
            <p:spPr bwMode="auto">
              <a:xfrm>
                <a:off x="2939200" y="1800543"/>
                <a:ext cx="14800" cy="12790"/>
              </a:xfrm>
              <a:custGeom>
                <a:avLst/>
                <a:gdLst>
                  <a:gd name="T0" fmla="*/ 0 w 33"/>
                  <a:gd name="T1" fmla="*/ 0 h 25"/>
                  <a:gd name="T2" fmla="*/ 0 w 33"/>
                  <a:gd name="T3" fmla="*/ 0 h 25"/>
                  <a:gd name="T4" fmla="*/ 0 w 33"/>
                  <a:gd name="T5" fmla="*/ 0 h 25"/>
                  <a:gd name="T6" fmla="*/ 0 w 33"/>
                  <a:gd name="T7" fmla="*/ 0 h 25"/>
                  <a:gd name="T8" fmla="*/ 0 w 33"/>
                  <a:gd name="T9" fmla="*/ 0 h 25"/>
                  <a:gd name="T10" fmla="*/ 0 w 33"/>
                  <a:gd name="T11" fmla="*/ 0 h 25"/>
                  <a:gd name="T12" fmla="*/ 0 w 33"/>
                  <a:gd name="T13" fmla="*/ 0 h 25"/>
                  <a:gd name="T14" fmla="*/ 0 w 33"/>
                  <a:gd name="T15" fmla="*/ 0 h 25"/>
                  <a:gd name="T16" fmla="*/ 0 w 33"/>
                  <a:gd name="T17" fmla="*/ 0 h 25"/>
                  <a:gd name="T18" fmla="*/ 0 w 33"/>
                  <a:gd name="T19" fmla="*/ 0 h 25"/>
                  <a:gd name="T20" fmla="*/ 0 w 33"/>
                  <a:gd name="T21" fmla="*/ 0 h 25"/>
                  <a:gd name="T22" fmla="*/ 0 w 33"/>
                  <a:gd name="T23" fmla="*/ 0 h 25"/>
                  <a:gd name="T24" fmla="*/ 0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3" name="Freeform 413"/>
              <p:cNvSpPr>
                <a:spLocks/>
              </p:cNvSpPr>
              <p:nvPr/>
            </p:nvSpPr>
            <p:spPr bwMode="auto">
              <a:xfrm>
                <a:off x="3096616" y="2291342"/>
                <a:ext cx="21527" cy="31974"/>
              </a:xfrm>
              <a:custGeom>
                <a:avLst/>
                <a:gdLst>
                  <a:gd name="T0" fmla="*/ 0 w 48"/>
                  <a:gd name="T1" fmla="*/ 0 h 62"/>
                  <a:gd name="T2" fmla="*/ 0 w 48"/>
                  <a:gd name="T3" fmla="*/ 0 h 62"/>
                  <a:gd name="T4" fmla="*/ 0 w 48"/>
                  <a:gd name="T5" fmla="*/ 0 h 62"/>
                  <a:gd name="T6" fmla="*/ 0 w 48"/>
                  <a:gd name="T7" fmla="*/ 0 h 62"/>
                  <a:gd name="T8" fmla="*/ 0 w 48"/>
                  <a:gd name="T9" fmla="*/ 0 h 62"/>
                  <a:gd name="T10" fmla="*/ 0 w 48"/>
                  <a:gd name="T11" fmla="*/ 0 h 62"/>
                  <a:gd name="T12" fmla="*/ 0 w 48"/>
                  <a:gd name="T13" fmla="*/ 0 h 62"/>
                  <a:gd name="T14" fmla="*/ 0 w 48"/>
                  <a:gd name="T15" fmla="*/ 0 h 62"/>
                  <a:gd name="T16" fmla="*/ 0 w 48"/>
                  <a:gd name="T17" fmla="*/ 0 h 62"/>
                  <a:gd name="T18" fmla="*/ 0 w 48"/>
                  <a:gd name="T19" fmla="*/ 0 h 62"/>
                  <a:gd name="T20" fmla="*/ 0 w 48"/>
                  <a:gd name="T21" fmla="*/ 0 h 62"/>
                  <a:gd name="T22" fmla="*/ 0 w 48"/>
                  <a:gd name="T23" fmla="*/ 0 h 62"/>
                  <a:gd name="T24" fmla="*/ 0 w 48"/>
                  <a:gd name="T25" fmla="*/ 0 h 62"/>
                  <a:gd name="T26" fmla="*/ 0 w 48"/>
                  <a:gd name="T27" fmla="*/ 0 h 62"/>
                  <a:gd name="T28" fmla="*/ 0 w 48"/>
                  <a:gd name="T29" fmla="*/ 0 h 62"/>
                  <a:gd name="T30" fmla="*/ 0 w 48"/>
                  <a:gd name="T31" fmla="*/ 0 h 62"/>
                  <a:gd name="T32" fmla="*/ 0 w 48"/>
                  <a:gd name="T33" fmla="*/ 0 h 62"/>
                  <a:gd name="T34" fmla="*/ 0 w 48"/>
                  <a:gd name="T35" fmla="*/ 0 h 62"/>
                  <a:gd name="T36" fmla="*/ 0 w 48"/>
                  <a:gd name="T37" fmla="*/ 0 h 62"/>
                  <a:gd name="T38" fmla="*/ 0 w 48"/>
                  <a:gd name="T39" fmla="*/ 0 h 62"/>
                  <a:gd name="T40" fmla="*/ 0 w 4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4" name="Freeform 414"/>
              <p:cNvSpPr>
                <a:spLocks/>
              </p:cNvSpPr>
              <p:nvPr/>
            </p:nvSpPr>
            <p:spPr bwMode="auto">
              <a:xfrm>
                <a:off x="3027999" y="2291342"/>
                <a:ext cx="48436" cy="31974"/>
              </a:xfrm>
              <a:custGeom>
                <a:avLst/>
                <a:gdLst>
                  <a:gd name="T0" fmla="*/ 0 w 113"/>
                  <a:gd name="T1" fmla="*/ 0 h 62"/>
                  <a:gd name="T2" fmla="*/ 0 w 113"/>
                  <a:gd name="T3" fmla="*/ 0 h 62"/>
                  <a:gd name="T4" fmla="*/ 0 w 113"/>
                  <a:gd name="T5" fmla="*/ 0 h 62"/>
                  <a:gd name="T6" fmla="*/ 0 w 113"/>
                  <a:gd name="T7" fmla="*/ 0 h 62"/>
                  <a:gd name="T8" fmla="*/ 0 w 113"/>
                  <a:gd name="T9" fmla="*/ 0 h 62"/>
                  <a:gd name="T10" fmla="*/ 0 w 113"/>
                  <a:gd name="T11" fmla="*/ 0 h 62"/>
                  <a:gd name="T12" fmla="*/ 0 w 113"/>
                  <a:gd name="T13" fmla="*/ 0 h 62"/>
                  <a:gd name="T14" fmla="*/ 0 w 113"/>
                  <a:gd name="T15" fmla="*/ 0 h 62"/>
                  <a:gd name="T16" fmla="*/ 0 w 113"/>
                  <a:gd name="T17" fmla="*/ 0 h 62"/>
                  <a:gd name="T18" fmla="*/ 0 w 113"/>
                  <a:gd name="T19" fmla="*/ 0 h 62"/>
                  <a:gd name="T20" fmla="*/ 0 w 113"/>
                  <a:gd name="T21" fmla="*/ 0 h 62"/>
                  <a:gd name="T22" fmla="*/ 0 w 113"/>
                  <a:gd name="T23" fmla="*/ 0 h 62"/>
                  <a:gd name="T24" fmla="*/ 0 w 113"/>
                  <a:gd name="T25" fmla="*/ 0 h 62"/>
                  <a:gd name="T26" fmla="*/ 0 w 113"/>
                  <a:gd name="T27" fmla="*/ 0 h 62"/>
                  <a:gd name="T28" fmla="*/ 0 w 113"/>
                  <a:gd name="T29" fmla="*/ 0 h 62"/>
                  <a:gd name="T30" fmla="*/ 0 w 113"/>
                  <a:gd name="T31" fmla="*/ 0 h 62"/>
                  <a:gd name="T32" fmla="*/ 0 w 113"/>
                  <a:gd name="T33" fmla="*/ 0 h 62"/>
                  <a:gd name="T34" fmla="*/ 0 w 113"/>
                  <a:gd name="T35" fmla="*/ 0 h 62"/>
                  <a:gd name="T36" fmla="*/ 0 w 113"/>
                  <a:gd name="T37" fmla="*/ 0 h 62"/>
                  <a:gd name="T38" fmla="*/ 0 w 113"/>
                  <a:gd name="T39" fmla="*/ 0 h 62"/>
                  <a:gd name="T40" fmla="*/ 0 w 113"/>
                  <a:gd name="T41" fmla="*/ 0 h 62"/>
                  <a:gd name="T42" fmla="*/ 0 w 113"/>
                  <a:gd name="T43" fmla="*/ 0 h 62"/>
                  <a:gd name="T44" fmla="*/ 0 w 113"/>
                  <a:gd name="T45" fmla="*/ 0 h 62"/>
                  <a:gd name="T46" fmla="*/ 0 w 113"/>
                  <a:gd name="T47" fmla="*/ 0 h 62"/>
                  <a:gd name="T48" fmla="*/ 0 w 113"/>
                  <a:gd name="T49" fmla="*/ 0 h 62"/>
                  <a:gd name="T50" fmla="*/ 0 w 113"/>
                  <a:gd name="T51" fmla="*/ 0 h 62"/>
                  <a:gd name="T52" fmla="*/ 0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5" name="Freeform 415"/>
              <p:cNvSpPr>
                <a:spLocks/>
              </p:cNvSpPr>
              <p:nvPr/>
            </p:nvSpPr>
            <p:spPr bwMode="auto">
              <a:xfrm>
                <a:off x="3289013" y="1426448"/>
                <a:ext cx="39018" cy="23980"/>
              </a:xfrm>
              <a:custGeom>
                <a:avLst/>
                <a:gdLst>
                  <a:gd name="T0" fmla="*/ 0 w 93"/>
                  <a:gd name="T1" fmla="*/ 0 h 50"/>
                  <a:gd name="T2" fmla="*/ 0 w 93"/>
                  <a:gd name="T3" fmla="*/ 0 h 50"/>
                  <a:gd name="T4" fmla="*/ 0 w 93"/>
                  <a:gd name="T5" fmla="*/ 0 h 50"/>
                  <a:gd name="T6" fmla="*/ 0 w 93"/>
                  <a:gd name="T7" fmla="*/ 0 h 50"/>
                  <a:gd name="T8" fmla="*/ 0 w 93"/>
                  <a:gd name="T9" fmla="*/ 0 h 50"/>
                  <a:gd name="T10" fmla="*/ 0 w 93"/>
                  <a:gd name="T11" fmla="*/ 0 h 50"/>
                  <a:gd name="T12" fmla="*/ 0 w 93"/>
                  <a:gd name="T13" fmla="*/ 0 h 50"/>
                  <a:gd name="T14" fmla="*/ 0 w 93"/>
                  <a:gd name="T15" fmla="*/ 0 h 50"/>
                  <a:gd name="T16" fmla="*/ 0 w 93"/>
                  <a:gd name="T17" fmla="*/ 0 h 50"/>
                  <a:gd name="T18" fmla="*/ 0 w 93"/>
                  <a:gd name="T19" fmla="*/ 0 h 50"/>
                  <a:gd name="T20" fmla="*/ 0 w 93"/>
                  <a:gd name="T21" fmla="*/ 0 h 50"/>
                  <a:gd name="T22" fmla="*/ 0 w 93"/>
                  <a:gd name="T23" fmla="*/ 0 h 50"/>
                  <a:gd name="T24" fmla="*/ 0 w 93"/>
                  <a:gd name="T25" fmla="*/ 0 h 50"/>
                  <a:gd name="T26" fmla="*/ 0 w 93"/>
                  <a:gd name="T27" fmla="*/ 0 h 50"/>
                  <a:gd name="T28" fmla="*/ 0 w 93"/>
                  <a:gd name="T29" fmla="*/ 0 h 50"/>
                  <a:gd name="T30" fmla="*/ 0 w 93"/>
                  <a:gd name="T31" fmla="*/ 0 h 50"/>
                  <a:gd name="T32" fmla="*/ 0 w 93"/>
                  <a:gd name="T33" fmla="*/ 0 h 50"/>
                  <a:gd name="T34" fmla="*/ 0 w 93"/>
                  <a:gd name="T35" fmla="*/ 0 h 50"/>
                  <a:gd name="T36" fmla="*/ 0 w 93"/>
                  <a:gd name="T37" fmla="*/ 0 h 50"/>
                  <a:gd name="T38" fmla="*/ 0 w 93"/>
                  <a:gd name="T39" fmla="*/ 0 h 50"/>
                  <a:gd name="T40" fmla="*/ 0 w 93"/>
                  <a:gd name="T41" fmla="*/ 0 h 50"/>
                  <a:gd name="T42" fmla="*/ 0 w 93"/>
                  <a:gd name="T43" fmla="*/ 0 h 50"/>
                  <a:gd name="T44" fmla="*/ 0 w 93"/>
                  <a:gd name="T45" fmla="*/ 0 h 50"/>
                  <a:gd name="T46" fmla="*/ 0 w 93"/>
                  <a:gd name="T47" fmla="*/ 0 h 50"/>
                  <a:gd name="T48" fmla="*/ 0 w 93"/>
                  <a:gd name="T49" fmla="*/ 0 h 50"/>
                  <a:gd name="T50" fmla="*/ 0 w 93"/>
                  <a:gd name="T51" fmla="*/ 0 h 50"/>
                  <a:gd name="T52" fmla="*/ 0 w 93"/>
                  <a:gd name="T53" fmla="*/ 0 h 50"/>
                  <a:gd name="T54" fmla="*/ 0 w 93"/>
                  <a:gd name="T55" fmla="*/ 0 h 50"/>
                  <a:gd name="T56" fmla="*/ 0 w 93"/>
                  <a:gd name="T57" fmla="*/ 0 h 50"/>
                  <a:gd name="T58" fmla="*/ 0 w 93"/>
                  <a:gd name="T59" fmla="*/ 0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6" name="Freeform 416"/>
              <p:cNvSpPr>
                <a:spLocks/>
              </p:cNvSpPr>
              <p:nvPr/>
            </p:nvSpPr>
            <p:spPr bwMode="auto">
              <a:xfrm>
                <a:off x="2869238" y="1519173"/>
                <a:ext cx="445339" cy="316542"/>
              </a:xfrm>
              <a:custGeom>
                <a:avLst/>
                <a:gdLst>
                  <a:gd name="T0" fmla="*/ 0 w 1029"/>
                  <a:gd name="T1" fmla="*/ 0 h 604"/>
                  <a:gd name="T2" fmla="*/ 0 w 1029"/>
                  <a:gd name="T3" fmla="*/ 0 h 604"/>
                  <a:gd name="T4" fmla="*/ 0 w 1029"/>
                  <a:gd name="T5" fmla="*/ 0 h 604"/>
                  <a:gd name="T6" fmla="*/ 0 w 1029"/>
                  <a:gd name="T7" fmla="*/ 0 h 604"/>
                  <a:gd name="T8" fmla="*/ 0 w 1029"/>
                  <a:gd name="T9" fmla="*/ 0 h 604"/>
                  <a:gd name="T10" fmla="*/ 0 w 1029"/>
                  <a:gd name="T11" fmla="*/ 0 h 604"/>
                  <a:gd name="T12" fmla="*/ 0 w 1029"/>
                  <a:gd name="T13" fmla="*/ 0 h 604"/>
                  <a:gd name="T14" fmla="*/ 0 w 1029"/>
                  <a:gd name="T15" fmla="*/ 0 h 604"/>
                  <a:gd name="T16" fmla="*/ 0 w 1029"/>
                  <a:gd name="T17" fmla="*/ 0 h 604"/>
                  <a:gd name="T18" fmla="*/ 0 w 1029"/>
                  <a:gd name="T19" fmla="*/ 0 h 604"/>
                  <a:gd name="T20" fmla="*/ 0 w 1029"/>
                  <a:gd name="T21" fmla="*/ 0 h 604"/>
                  <a:gd name="T22" fmla="*/ 0 w 1029"/>
                  <a:gd name="T23" fmla="*/ 0 h 604"/>
                  <a:gd name="T24" fmla="*/ 0 w 1029"/>
                  <a:gd name="T25" fmla="*/ 0 h 604"/>
                  <a:gd name="T26" fmla="*/ 0 w 1029"/>
                  <a:gd name="T27" fmla="*/ 0 h 604"/>
                  <a:gd name="T28" fmla="*/ 0 w 1029"/>
                  <a:gd name="T29" fmla="*/ 0 h 604"/>
                  <a:gd name="T30" fmla="*/ 0 w 1029"/>
                  <a:gd name="T31" fmla="*/ 0 h 604"/>
                  <a:gd name="T32" fmla="*/ 0 w 1029"/>
                  <a:gd name="T33" fmla="*/ 0 h 604"/>
                  <a:gd name="T34" fmla="*/ 0 w 1029"/>
                  <a:gd name="T35" fmla="*/ 0 h 604"/>
                  <a:gd name="T36" fmla="*/ 0 w 1029"/>
                  <a:gd name="T37" fmla="*/ 0 h 604"/>
                  <a:gd name="T38" fmla="*/ 0 w 1029"/>
                  <a:gd name="T39" fmla="*/ 0 h 604"/>
                  <a:gd name="T40" fmla="*/ 0 w 1029"/>
                  <a:gd name="T41" fmla="*/ 0 h 604"/>
                  <a:gd name="T42" fmla="*/ 0 w 1029"/>
                  <a:gd name="T43" fmla="*/ 0 h 604"/>
                  <a:gd name="T44" fmla="*/ 0 w 1029"/>
                  <a:gd name="T45" fmla="*/ 0 h 604"/>
                  <a:gd name="T46" fmla="*/ 0 w 1029"/>
                  <a:gd name="T47" fmla="*/ 0 h 604"/>
                  <a:gd name="T48" fmla="*/ 0 w 1029"/>
                  <a:gd name="T49" fmla="*/ 0 h 604"/>
                  <a:gd name="T50" fmla="*/ 0 w 1029"/>
                  <a:gd name="T51" fmla="*/ 0 h 604"/>
                  <a:gd name="T52" fmla="*/ 0 w 1029"/>
                  <a:gd name="T53" fmla="*/ 0 h 604"/>
                  <a:gd name="T54" fmla="*/ 0 w 1029"/>
                  <a:gd name="T55" fmla="*/ 0 h 604"/>
                  <a:gd name="T56" fmla="*/ 0 w 1029"/>
                  <a:gd name="T57" fmla="*/ 0 h 604"/>
                  <a:gd name="T58" fmla="*/ 0 w 1029"/>
                  <a:gd name="T59" fmla="*/ 0 h 604"/>
                  <a:gd name="T60" fmla="*/ 0 w 1029"/>
                  <a:gd name="T61" fmla="*/ 0 h 604"/>
                  <a:gd name="T62" fmla="*/ 0 w 1029"/>
                  <a:gd name="T63" fmla="*/ 0 h 604"/>
                  <a:gd name="T64" fmla="*/ 0 w 1029"/>
                  <a:gd name="T65" fmla="*/ 0 h 604"/>
                  <a:gd name="T66" fmla="*/ 0 w 1029"/>
                  <a:gd name="T67" fmla="*/ 0 h 604"/>
                  <a:gd name="T68" fmla="*/ 0 w 1029"/>
                  <a:gd name="T69" fmla="*/ 0 h 604"/>
                  <a:gd name="T70" fmla="*/ 0 w 1029"/>
                  <a:gd name="T71" fmla="*/ 0 h 604"/>
                  <a:gd name="T72" fmla="*/ 0 w 1029"/>
                  <a:gd name="T73" fmla="*/ 0 h 604"/>
                  <a:gd name="T74" fmla="*/ 0 w 1029"/>
                  <a:gd name="T75" fmla="*/ 0 h 604"/>
                  <a:gd name="T76" fmla="*/ 0 w 1029"/>
                  <a:gd name="T77" fmla="*/ 0 h 604"/>
                  <a:gd name="T78" fmla="*/ 0 w 1029"/>
                  <a:gd name="T79" fmla="*/ 0 h 604"/>
                  <a:gd name="T80" fmla="*/ 0 w 1029"/>
                  <a:gd name="T81" fmla="*/ 0 h 604"/>
                  <a:gd name="T82" fmla="*/ 0 w 1029"/>
                  <a:gd name="T83" fmla="*/ 0 h 604"/>
                  <a:gd name="T84" fmla="*/ 0 w 1029"/>
                  <a:gd name="T85" fmla="*/ 0 h 604"/>
                  <a:gd name="T86" fmla="*/ 0 w 1029"/>
                  <a:gd name="T87" fmla="*/ 0 h 604"/>
                  <a:gd name="T88" fmla="*/ 0 w 1029"/>
                  <a:gd name="T89" fmla="*/ 0 h 604"/>
                  <a:gd name="T90" fmla="*/ 0 w 1029"/>
                  <a:gd name="T91" fmla="*/ 0 h 604"/>
                  <a:gd name="T92" fmla="*/ 0 w 1029"/>
                  <a:gd name="T93" fmla="*/ 0 h 604"/>
                  <a:gd name="T94" fmla="*/ 0 w 1029"/>
                  <a:gd name="T95" fmla="*/ 0 h 604"/>
                  <a:gd name="T96" fmla="*/ 0 w 1029"/>
                  <a:gd name="T97" fmla="*/ 0 h 604"/>
                  <a:gd name="T98" fmla="*/ 0 w 1029"/>
                  <a:gd name="T99" fmla="*/ 0 h 604"/>
                  <a:gd name="T100" fmla="*/ 0 w 1029"/>
                  <a:gd name="T101" fmla="*/ 0 h 604"/>
                  <a:gd name="T102" fmla="*/ 0 w 1029"/>
                  <a:gd name="T103" fmla="*/ 0 h 604"/>
                  <a:gd name="T104" fmla="*/ 0 w 1029"/>
                  <a:gd name="T105" fmla="*/ 0 h 604"/>
                  <a:gd name="T106" fmla="*/ 0 w 1029"/>
                  <a:gd name="T107" fmla="*/ 0 h 604"/>
                  <a:gd name="T108" fmla="*/ 0 w 1029"/>
                  <a:gd name="T109" fmla="*/ 0 h 604"/>
                  <a:gd name="T110" fmla="*/ 0 w 1029"/>
                  <a:gd name="T111" fmla="*/ 0 h 604"/>
                  <a:gd name="T112" fmla="*/ 0 w 1029"/>
                  <a:gd name="T113" fmla="*/ 0 h 604"/>
                  <a:gd name="T114" fmla="*/ 0 w 1029"/>
                  <a:gd name="T115" fmla="*/ 0 h 604"/>
                  <a:gd name="T116" fmla="*/ 0 w 1029"/>
                  <a:gd name="T117" fmla="*/ 0 h 604"/>
                  <a:gd name="T118" fmla="*/ 0 w 1029"/>
                  <a:gd name="T119" fmla="*/ 0 h 604"/>
                  <a:gd name="T120" fmla="*/ 0 w 1029"/>
                  <a:gd name="T121" fmla="*/ 0 h 604"/>
                  <a:gd name="T122" fmla="*/ 0 w 1029"/>
                  <a:gd name="T123" fmla="*/ 0 h 604"/>
                  <a:gd name="T124" fmla="*/ 0 w 1029"/>
                  <a:gd name="T125" fmla="*/ 0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7" name="Freeform 417"/>
              <p:cNvSpPr>
                <a:spLocks/>
              </p:cNvSpPr>
              <p:nvPr/>
            </p:nvSpPr>
            <p:spPr bwMode="auto">
              <a:xfrm>
                <a:off x="2993017" y="1301750"/>
                <a:ext cx="550283" cy="167863"/>
              </a:xfrm>
              <a:custGeom>
                <a:avLst/>
                <a:gdLst>
                  <a:gd name="T0" fmla="*/ 0 w 1268"/>
                  <a:gd name="T1" fmla="*/ 0 h 321"/>
                  <a:gd name="T2" fmla="*/ 0 w 1268"/>
                  <a:gd name="T3" fmla="*/ 0 h 321"/>
                  <a:gd name="T4" fmla="*/ 0 w 1268"/>
                  <a:gd name="T5" fmla="*/ 0 h 321"/>
                  <a:gd name="T6" fmla="*/ 0 w 1268"/>
                  <a:gd name="T7" fmla="*/ 0 h 321"/>
                  <a:gd name="T8" fmla="*/ 0 w 1268"/>
                  <a:gd name="T9" fmla="*/ 0 h 321"/>
                  <a:gd name="T10" fmla="*/ 0 w 1268"/>
                  <a:gd name="T11" fmla="*/ 0 h 321"/>
                  <a:gd name="T12" fmla="*/ 0 w 1268"/>
                  <a:gd name="T13" fmla="*/ 0 h 321"/>
                  <a:gd name="T14" fmla="*/ 0 w 1268"/>
                  <a:gd name="T15" fmla="*/ 0 h 321"/>
                  <a:gd name="T16" fmla="*/ 0 w 1268"/>
                  <a:gd name="T17" fmla="*/ 0 h 321"/>
                  <a:gd name="T18" fmla="*/ 0 w 1268"/>
                  <a:gd name="T19" fmla="*/ 0 h 321"/>
                  <a:gd name="T20" fmla="*/ 0 w 1268"/>
                  <a:gd name="T21" fmla="*/ 0 h 321"/>
                  <a:gd name="T22" fmla="*/ 0 w 1268"/>
                  <a:gd name="T23" fmla="*/ 0 h 321"/>
                  <a:gd name="T24" fmla="*/ 0 w 1268"/>
                  <a:gd name="T25" fmla="*/ 0 h 321"/>
                  <a:gd name="T26" fmla="*/ 0 w 1268"/>
                  <a:gd name="T27" fmla="*/ 0 h 321"/>
                  <a:gd name="T28" fmla="*/ 0 w 1268"/>
                  <a:gd name="T29" fmla="*/ 0 h 321"/>
                  <a:gd name="T30" fmla="*/ 0 w 1268"/>
                  <a:gd name="T31" fmla="*/ 0 h 321"/>
                  <a:gd name="T32" fmla="*/ 0 w 1268"/>
                  <a:gd name="T33" fmla="*/ 0 h 321"/>
                  <a:gd name="T34" fmla="*/ 0 w 1268"/>
                  <a:gd name="T35" fmla="*/ 0 h 321"/>
                  <a:gd name="T36" fmla="*/ 0 w 1268"/>
                  <a:gd name="T37" fmla="*/ 0 h 321"/>
                  <a:gd name="T38" fmla="*/ 0 w 1268"/>
                  <a:gd name="T39" fmla="*/ 0 h 321"/>
                  <a:gd name="T40" fmla="*/ 0 w 1268"/>
                  <a:gd name="T41" fmla="*/ 0 h 321"/>
                  <a:gd name="T42" fmla="*/ 0 w 1268"/>
                  <a:gd name="T43" fmla="*/ 0 h 321"/>
                  <a:gd name="T44" fmla="*/ 0 w 1268"/>
                  <a:gd name="T45" fmla="*/ 0 h 321"/>
                  <a:gd name="T46" fmla="*/ 0 w 1268"/>
                  <a:gd name="T47" fmla="*/ 0 h 321"/>
                  <a:gd name="T48" fmla="*/ 0 w 1268"/>
                  <a:gd name="T49" fmla="*/ 0 h 321"/>
                  <a:gd name="T50" fmla="*/ 0 w 1268"/>
                  <a:gd name="T51" fmla="*/ 0 h 321"/>
                  <a:gd name="T52" fmla="*/ 0 w 1268"/>
                  <a:gd name="T53" fmla="*/ 0 h 321"/>
                  <a:gd name="T54" fmla="*/ 0 w 1268"/>
                  <a:gd name="T55" fmla="*/ 0 h 321"/>
                  <a:gd name="T56" fmla="*/ 0 w 1268"/>
                  <a:gd name="T57" fmla="*/ 0 h 321"/>
                  <a:gd name="T58" fmla="*/ 0 w 1268"/>
                  <a:gd name="T59" fmla="*/ 0 h 321"/>
                  <a:gd name="T60" fmla="*/ 0 w 1268"/>
                  <a:gd name="T61" fmla="*/ 0 h 321"/>
                  <a:gd name="T62" fmla="*/ 0 w 1268"/>
                  <a:gd name="T63" fmla="*/ 0 h 321"/>
                  <a:gd name="T64" fmla="*/ 0 w 1268"/>
                  <a:gd name="T65" fmla="*/ 0 h 321"/>
                  <a:gd name="T66" fmla="*/ 0 w 1268"/>
                  <a:gd name="T67" fmla="*/ 0 h 321"/>
                  <a:gd name="T68" fmla="*/ 0 w 1268"/>
                  <a:gd name="T69" fmla="*/ 0 h 321"/>
                  <a:gd name="T70" fmla="*/ 0 w 1268"/>
                  <a:gd name="T71" fmla="*/ 0 h 321"/>
                  <a:gd name="T72" fmla="*/ 0 w 1268"/>
                  <a:gd name="T73" fmla="*/ 0 h 321"/>
                  <a:gd name="T74" fmla="*/ 0 w 1268"/>
                  <a:gd name="T75" fmla="*/ 0 h 321"/>
                  <a:gd name="T76" fmla="*/ 0 w 1268"/>
                  <a:gd name="T77" fmla="*/ 0 h 321"/>
                  <a:gd name="T78" fmla="*/ 0 w 1268"/>
                  <a:gd name="T79" fmla="*/ 0 h 321"/>
                  <a:gd name="T80" fmla="*/ 0 w 1268"/>
                  <a:gd name="T81" fmla="*/ 0 h 321"/>
                  <a:gd name="T82" fmla="*/ 0 w 1268"/>
                  <a:gd name="T83" fmla="*/ 0 h 321"/>
                  <a:gd name="T84" fmla="*/ 0 w 1268"/>
                  <a:gd name="T85" fmla="*/ 0 h 321"/>
                  <a:gd name="T86" fmla="*/ 0 w 1268"/>
                  <a:gd name="T87" fmla="*/ 0 h 321"/>
                  <a:gd name="T88" fmla="*/ 0 w 1268"/>
                  <a:gd name="T89" fmla="*/ 0 h 321"/>
                  <a:gd name="T90" fmla="*/ 0 w 1268"/>
                  <a:gd name="T91" fmla="*/ 0 h 321"/>
                  <a:gd name="T92" fmla="*/ 0 w 1268"/>
                  <a:gd name="T93" fmla="*/ 0 h 321"/>
                  <a:gd name="T94" fmla="*/ 0 w 1268"/>
                  <a:gd name="T95" fmla="*/ 0 h 321"/>
                  <a:gd name="T96" fmla="*/ 0 w 1268"/>
                  <a:gd name="T97" fmla="*/ 0 h 321"/>
                  <a:gd name="T98" fmla="*/ 0 w 1268"/>
                  <a:gd name="T99" fmla="*/ 0 h 321"/>
                  <a:gd name="T100" fmla="*/ 0 w 1268"/>
                  <a:gd name="T101" fmla="*/ 0 h 321"/>
                  <a:gd name="T102" fmla="*/ 0 w 1268"/>
                  <a:gd name="T103" fmla="*/ 0 h 321"/>
                  <a:gd name="T104" fmla="*/ 0 w 1268"/>
                  <a:gd name="T105" fmla="*/ 0 h 321"/>
                  <a:gd name="T106" fmla="*/ 0 w 1268"/>
                  <a:gd name="T107" fmla="*/ 0 h 321"/>
                  <a:gd name="T108" fmla="*/ 0 w 1268"/>
                  <a:gd name="T109" fmla="*/ 0 h 321"/>
                  <a:gd name="T110" fmla="*/ 0 w 1268"/>
                  <a:gd name="T111" fmla="*/ 0 h 321"/>
                  <a:gd name="T112" fmla="*/ 0 w 1268"/>
                  <a:gd name="T113" fmla="*/ 0 h 321"/>
                  <a:gd name="T114" fmla="*/ 0 w 1268"/>
                  <a:gd name="T115" fmla="*/ 0 h 321"/>
                  <a:gd name="T116" fmla="*/ 0 w 1268"/>
                  <a:gd name="T117" fmla="*/ 0 h 321"/>
                  <a:gd name="T118" fmla="*/ 0 w 1268"/>
                  <a:gd name="T119" fmla="*/ 0 h 321"/>
                  <a:gd name="T120" fmla="*/ 0 w 1268"/>
                  <a:gd name="T121" fmla="*/ 0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8" name="Freeform 418"/>
              <p:cNvSpPr>
                <a:spLocks/>
              </p:cNvSpPr>
              <p:nvPr/>
            </p:nvSpPr>
            <p:spPr bwMode="auto">
              <a:xfrm>
                <a:off x="1681219" y="2181032"/>
                <a:ext cx="68617" cy="60750"/>
              </a:xfrm>
              <a:custGeom>
                <a:avLst/>
                <a:gdLst>
                  <a:gd name="T0" fmla="*/ 0 w 160"/>
                  <a:gd name="T1" fmla="*/ 0 h 117"/>
                  <a:gd name="T2" fmla="*/ 0 w 160"/>
                  <a:gd name="T3" fmla="*/ 0 h 117"/>
                  <a:gd name="T4" fmla="*/ 0 w 160"/>
                  <a:gd name="T5" fmla="*/ 0 h 117"/>
                  <a:gd name="T6" fmla="*/ 0 w 160"/>
                  <a:gd name="T7" fmla="*/ 0 h 117"/>
                  <a:gd name="T8" fmla="*/ 0 w 160"/>
                  <a:gd name="T9" fmla="*/ 0 h 117"/>
                  <a:gd name="T10" fmla="*/ 0 w 160"/>
                  <a:gd name="T11" fmla="*/ 0 h 117"/>
                  <a:gd name="T12" fmla="*/ 0 w 160"/>
                  <a:gd name="T13" fmla="*/ 0 h 117"/>
                  <a:gd name="T14" fmla="*/ 0 w 160"/>
                  <a:gd name="T15" fmla="*/ 0 h 117"/>
                  <a:gd name="T16" fmla="*/ 0 w 160"/>
                  <a:gd name="T17" fmla="*/ 0 h 117"/>
                  <a:gd name="T18" fmla="*/ 0 w 160"/>
                  <a:gd name="T19" fmla="*/ 0 h 117"/>
                  <a:gd name="T20" fmla="*/ 0 w 160"/>
                  <a:gd name="T21" fmla="*/ 0 h 117"/>
                  <a:gd name="T22" fmla="*/ 0 w 160"/>
                  <a:gd name="T23" fmla="*/ 0 h 117"/>
                  <a:gd name="T24" fmla="*/ 0 w 160"/>
                  <a:gd name="T25" fmla="*/ 0 h 117"/>
                  <a:gd name="T26" fmla="*/ 0 w 160"/>
                  <a:gd name="T27" fmla="*/ 0 h 117"/>
                  <a:gd name="T28" fmla="*/ 0 w 160"/>
                  <a:gd name="T29" fmla="*/ 0 h 117"/>
                  <a:gd name="T30" fmla="*/ 0 w 160"/>
                  <a:gd name="T31" fmla="*/ 0 h 117"/>
                  <a:gd name="T32" fmla="*/ 0 w 160"/>
                  <a:gd name="T33" fmla="*/ 0 h 117"/>
                  <a:gd name="T34" fmla="*/ 0 w 160"/>
                  <a:gd name="T35" fmla="*/ 0 h 117"/>
                  <a:gd name="T36" fmla="*/ 0 w 160"/>
                  <a:gd name="T37" fmla="*/ 0 h 117"/>
                  <a:gd name="T38" fmla="*/ 0 w 160"/>
                  <a:gd name="T39" fmla="*/ 0 h 117"/>
                  <a:gd name="T40" fmla="*/ 0 w 160"/>
                  <a:gd name="T41" fmla="*/ 0 h 117"/>
                  <a:gd name="T42" fmla="*/ 0 w 160"/>
                  <a:gd name="T43" fmla="*/ 0 h 117"/>
                  <a:gd name="T44" fmla="*/ 0 w 160"/>
                  <a:gd name="T45" fmla="*/ 0 h 117"/>
                  <a:gd name="T46" fmla="*/ 0 w 160"/>
                  <a:gd name="T47" fmla="*/ 0 h 117"/>
                  <a:gd name="T48" fmla="*/ 0 w 160"/>
                  <a:gd name="T49" fmla="*/ 0 h 117"/>
                  <a:gd name="T50" fmla="*/ 0 w 160"/>
                  <a:gd name="T51" fmla="*/ 0 h 117"/>
                  <a:gd name="T52" fmla="*/ 0 w 160"/>
                  <a:gd name="T53" fmla="*/ 0 h 117"/>
                  <a:gd name="T54" fmla="*/ 0 w 160"/>
                  <a:gd name="T55" fmla="*/ 0 h 117"/>
                  <a:gd name="T56" fmla="*/ 0 w 160"/>
                  <a:gd name="T57" fmla="*/ 0 h 117"/>
                  <a:gd name="T58" fmla="*/ 0 w 160"/>
                  <a:gd name="T59" fmla="*/ 0 h 117"/>
                  <a:gd name="T60" fmla="*/ 0 w 160"/>
                  <a:gd name="T61" fmla="*/ 0 h 117"/>
                  <a:gd name="T62" fmla="*/ 0 w 160"/>
                  <a:gd name="T63" fmla="*/ 0 h 117"/>
                  <a:gd name="T64" fmla="*/ 0 w 160"/>
                  <a:gd name="T65" fmla="*/ 0 h 117"/>
                  <a:gd name="T66" fmla="*/ 0 w 160"/>
                  <a:gd name="T67" fmla="*/ 0 h 117"/>
                  <a:gd name="T68" fmla="*/ 0 w 160"/>
                  <a:gd name="T69" fmla="*/ 0 h 117"/>
                  <a:gd name="T70" fmla="*/ 0 w 160"/>
                  <a:gd name="T71" fmla="*/ 0 h 117"/>
                  <a:gd name="T72" fmla="*/ 0 w 160"/>
                  <a:gd name="T73" fmla="*/ 0 h 117"/>
                  <a:gd name="T74" fmla="*/ 0 w 160"/>
                  <a:gd name="T75" fmla="*/ 0 h 117"/>
                  <a:gd name="T76" fmla="*/ 0 w 160"/>
                  <a:gd name="T77" fmla="*/ 0 h 117"/>
                  <a:gd name="T78" fmla="*/ 0 w 160"/>
                  <a:gd name="T79" fmla="*/ 0 h 117"/>
                  <a:gd name="T80" fmla="*/ 0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9" name="Freeform 419"/>
              <p:cNvSpPr>
                <a:spLocks/>
              </p:cNvSpPr>
              <p:nvPr/>
            </p:nvSpPr>
            <p:spPr bwMode="auto">
              <a:xfrm>
                <a:off x="1646238" y="2072321"/>
                <a:ext cx="34981" cy="73540"/>
              </a:xfrm>
              <a:custGeom>
                <a:avLst/>
                <a:gdLst>
                  <a:gd name="T0" fmla="*/ 0 w 80"/>
                  <a:gd name="T1" fmla="*/ 0 h 141"/>
                  <a:gd name="T2" fmla="*/ 0 w 80"/>
                  <a:gd name="T3" fmla="*/ 0 h 141"/>
                  <a:gd name="T4" fmla="*/ 0 w 80"/>
                  <a:gd name="T5" fmla="*/ 0 h 141"/>
                  <a:gd name="T6" fmla="*/ 0 w 80"/>
                  <a:gd name="T7" fmla="*/ 0 h 141"/>
                  <a:gd name="T8" fmla="*/ 0 w 80"/>
                  <a:gd name="T9" fmla="*/ 0 h 141"/>
                  <a:gd name="T10" fmla="*/ 0 w 80"/>
                  <a:gd name="T11" fmla="*/ 0 h 141"/>
                  <a:gd name="T12" fmla="*/ 0 w 80"/>
                  <a:gd name="T13" fmla="*/ 0 h 141"/>
                  <a:gd name="T14" fmla="*/ 0 w 80"/>
                  <a:gd name="T15" fmla="*/ 0 h 141"/>
                  <a:gd name="T16" fmla="*/ 0 w 80"/>
                  <a:gd name="T17" fmla="*/ 0 h 141"/>
                  <a:gd name="T18" fmla="*/ 0 w 80"/>
                  <a:gd name="T19" fmla="*/ 0 h 141"/>
                  <a:gd name="T20" fmla="*/ 0 w 80"/>
                  <a:gd name="T21" fmla="*/ 0 h 141"/>
                  <a:gd name="T22" fmla="*/ 0 w 80"/>
                  <a:gd name="T23" fmla="*/ 0 h 141"/>
                  <a:gd name="T24" fmla="*/ 0 w 80"/>
                  <a:gd name="T25" fmla="*/ 0 h 141"/>
                  <a:gd name="T26" fmla="*/ 0 w 80"/>
                  <a:gd name="T27" fmla="*/ 0 h 141"/>
                  <a:gd name="T28" fmla="*/ 0 w 80"/>
                  <a:gd name="T29" fmla="*/ 0 h 141"/>
                  <a:gd name="T30" fmla="*/ 0 w 80"/>
                  <a:gd name="T31" fmla="*/ 0 h 141"/>
                  <a:gd name="T32" fmla="*/ 0 w 80"/>
                  <a:gd name="T33" fmla="*/ 0 h 141"/>
                  <a:gd name="T34" fmla="*/ 0 w 80"/>
                  <a:gd name="T35" fmla="*/ 0 h 141"/>
                  <a:gd name="T36" fmla="*/ 0 w 80"/>
                  <a:gd name="T37" fmla="*/ 0 h 141"/>
                  <a:gd name="T38" fmla="*/ 0 w 80"/>
                  <a:gd name="T39" fmla="*/ 0 h 141"/>
                  <a:gd name="T40" fmla="*/ 0 w 80"/>
                  <a:gd name="T41" fmla="*/ 0 h 141"/>
                  <a:gd name="T42" fmla="*/ 0 w 80"/>
                  <a:gd name="T43" fmla="*/ 0 h 141"/>
                  <a:gd name="T44" fmla="*/ 0 w 80"/>
                  <a:gd name="T45" fmla="*/ 0 h 141"/>
                  <a:gd name="T46" fmla="*/ 0 w 80"/>
                  <a:gd name="T47" fmla="*/ 0 h 141"/>
                  <a:gd name="T48" fmla="*/ 0 w 80"/>
                  <a:gd name="T49" fmla="*/ 0 h 141"/>
                  <a:gd name="T50" fmla="*/ 0 w 80"/>
                  <a:gd name="T51" fmla="*/ 0 h 141"/>
                  <a:gd name="T52" fmla="*/ 0 w 80"/>
                  <a:gd name="T53" fmla="*/ 0 h 141"/>
                  <a:gd name="T54" fmla="*/ 0 w 80"/>
                  <a:gd name="T55" fmla="*/ 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0" name="Freeform 420"/>
              <p:cNvSpPr>
                <a:spLocks/>
              </p:cNvSpPr>
              <p:nvPr/>
            </p:nvSpPr>
            <p:spPr bwMode="auto">
              <a:xfrm>
                <a:off x="2792548" y="1738194"/>
                <a:ext cx="111671" cy="65547"/>
              </a:xfrm>
              <a:custGeom>
                <a:avLst/>
                <a:gdLst>
                  <a:gd name="T0" fmla="*/ 0 w 259"/>
                  <a:gd name="T1" fmla="*/ 0 h 124"/>
                  <a:gd name="T2" fmla="*/ 0 w 259"/>
                  <a:gd name="T3" fmla="*/ 0 h 124"/>
                  <a:gd name="T4" fmla="*/ 0 w 259"/>
                  <a:gd name="T5" fmla="*/ 0 h 124"/>
                  <a:gd name="T6" fmla="*/ 0 w 259"/>
                  <a:gd name="T7" fmla="*/ 0 h 124"/>
                  <a:gd name="T8" fmla="*/ 0 w 259"/>
                  <a:gd name="T9" fmla="*/ 0 h 124"/>
                  <a:gd name="T10" fmla="*/ 0 w 259"/>
                  <a:gd name="T11" fmla="*/ 0 h 124"/>
                  <a:gd name="T12" fmla="*/ 0 w 259"/>
                  <a:gd name="T13" fmla="*/ 0 h 124"/>
                  <a:gd name="T14" fmla="*/ 0 w 259"/>
                  <a:gd name="T15" fmla="*/ 0 h 124"/>
                  <a:gd name="T16" fmla="*/ 0 w 259"/>
                  <a:gd name="T17" fmla="*/ 0 h 124"/>
                  <a:gd name="T18" fmla="*/ 0 w 259"/>
                  <a:gd name="T19" fmla="*/ 0 h 124"/>
                  <a:gd name="T20" fmla="*/ 0 w 259"/>
                  <a:gd name="T21" fmla="*/ 0 h 124"/>
                  <a:gd name="T22" fmla="*/ 0 w 259"/>
                  <a:gd name="T23" fmla="*/ 0 h 124"/>
                  <a:gd name="T24" fmla="*/ 0 w 259"/>
                  <a:gd name="T25" fmla="*/ 0 h 124"/>
                  <a:gd name="T26" fmla="*/ 0 w 259"/>
                  <a:gd name="T27" fmla="*/ 0 h 124"/>
                  <a:gd name="T28" fmla="*/ 0 w 259"/>
                  <a:gd name="T29" fmla="*/ 0 h 124"/>
                  <a:gd name="T30" fmla="*/ 0 w 259"/>
                  <a:gd name="T31" fmla="*/ 0 h 124"/>
                  <a:gd name="T32" fmla="*/ 0 w 259"/>
                  <a:gd name="T33" fmla="*/ 0 h 124"/>
                  <a:gd name="T34" fmla="*/ 0 w 259"/>
                  <a:gd name="T35" fmla="*/ 0 h 124"/>
                  <a:gd name="T36" fmla="*/ 0 w 259"/>
                  <a:gd name="T37" fmla="*/ 0 h 124"/>
                  <a:gd name="T38" fmla="*/ 0 w 259"/>
                  <a:gd name="T39" fmla="*/ 0 h 124"/>
                  <a:gd name="T40" fmla="*/ 0 w 259"/>
                  <a:gd name="T41" fmla="*/ 0 h 124"/>
                  <a:gd name="T42" fmla="*/ 0 w 259"/>
                  <a:gd name="T43" fmla="*/ 0 h 124"/>
                  <a:gd name="T44" fmla="*/ 0 w 259"/>
                  <a:gd name="T45" fmla="*/ 0 h 124"/>
                  <a:gd name="T46" fmla="*/ 0 w 259"/>
                  <a:gd name="T47" fmla="*/ 0 h 124"/>
                  <a:gd name="T48" fmla="*/ 0 w 259"/>
                  <a:gd name="T49" fmla="*/ 0 h 124"/>
                  <a:gd name="T50" fmla="*/ 0 w 259"/>
                  <a:gd name="T51" fmla="*/ 0 h 124"/>
                  <a:gd name="T52" fmla="*/ 0 w 259"/>
                  <a:gd name="T53" fmla="*/ 0 h 124"/>
                  <a:gd name="T54" fmla="*/ 0 w 259"/>
                  <a:gd name="T55" fmla="*/ 0 h 124"/>
                  <a:gd name="T56" fmla="*/ 0 w 259"/>
                  <a:gd name="T57" fmla="*/ 0 h 124"/>
                  <a:gd name="T58" fmla="*/ 0 w 259"/>
                  <a:gd name="T59" fmla="*/ 0 h 124"/>
                  <a:gd name="T60" fmla="*/ 0 w 259"/>
                  <a:gd name="T61" fmla="*/ 0 h 124"/>
                  <a:gd name="T62" fmla="*/ 0 w 259"/>
                  <a:gd name="T63" fmla="*/ 0 h 124"/>
                  <a:gd name="T64" fmla="*/ 0 w 259"/>
                  <a:gd name="T65" fmla="*/ 0 h 124"/>
                  <a:gd name="T66" fmla="*/ 0 w 259"/>
                  <a:gd name="T67" fmla="*/ 0 h 124"/>
                  <a:gd name="T68" fmla="*/ 0 w 259"/>
                  <a:gd name="T69" fmla="*/ 0 h 124"/>
                  <a:gd name="T70" fmla="*/ 0 w 259"/>
                  <a:gd name="T71" fmla="*/ 0 h 124"/>
                  <a:gd name="T72" fmla="*/ 0 w 259"/>
                  <a:gd name="T73" fmla="*/ 0 h 124"/>
                  <a:gd name="T74" fmla="*/ 0 w 259"/>
                  <a:gd name="T75" fmla="*/ 0 h 124"/>
                  <a:gd name="T76" fmla="*/ 0 w 259"/>
                  <a:gd name="T77" fmla="*/ 0 h 124"/>
                  <a:gd name="T78" fmla="*/ 0 w 259"/>
                  <a:gd name="T79" fmla="*/ 0 h 124"/>
                  <a:gd name="T80" fmla="*/ 0 w 259"/>
                  <a:gd name="T81" fmla="*/ 0 h 124"/>
                  <a:gd name="T82" fmla="*/ 0 w 259"/>
                  <a:gd name="T83" fmla="*/ 0 h 124"/>
                  <a:gd name="T84" fmla="*/ 0 w 259"/>
                  <a:gd name="T85" fmla="*/ 0 h 124"/>
                  <a:gd name="T86" fmla="*/ 0 w 259"/>
                  <a:gd name="T87" fmla="*/ 0 h 124"/>
                  <a:gd name="T88" fmla="*/ 0 w 259"/>
                  <a:gd name="T89" fmla="*/ 0 h 124"/>
                  <a:gd name="T90" fmla="*/ 0 w 259"/>
                  <a:gd name="T91" fmla="*/ 0 h 124"/>
                  <a:gd name="T92" fmla="*/ 0 w 259"/>
                  <a:gd name="T93" fmla="*/ 0 h 124"/>
                  <a:gd name="T94" fmla="*/ 0 w 259"/>
                  <a:gd name="T95" fmla="*/ 0 h 124"/>
                  <a:gd name="T96" fmla="*/ 0 w 259"/>
                  <a:gd name="T97" fmla="*/ 0 h 124"/>
                  <a:gd name="T98" fmla="*/ 0 w 259"/>
                  <a:gd name="T99" fmla="*/ 0 h 124"/>
                  <a:gd name="T100" fmla="*/ 0 w 259"/>
                  <a:gd name="T101" fmla="*/ 0 h 124"/>
                  <a:gd name="T102" fmla="*/ 0 w 259"/>
                  <a:gd name="T103" fmla="*/ 0 h 124"/>
                  <a:gd name="T104" fmla="*/ 0 w 259"/>
                  <a:gd name="T105" fmla="*/ 0 h 124"/>
                  <a:gd name="T106" fmla="*/ 0 w 259"/>
                  <a:gd name="T107" fmla="*/ 0 h 124"/>
                  <a:gd name="T108" fmla="*/ 0 w 259"/>
                  <a:gd name="T109" fmla="*/ 0 h 124"/>
                  <a:gd name="T110" fmla="*/ 0 w 259"/>
                  <a:gd name="T111" fmla="*/ 0 h 124"/>
                  <a:gd name="T112" fmla="*/ 0 w 259"/>
                  <a:gd name="T113" fmla="*/ 0 h 124"/>
                  <a:gd name="T114" fmla="*/ 0 w 259"/>
                  <a:gd name="T115" fmla="*/ 0 h 124"/>
                  <a:gd name="T116" fmla="*/ 0 w 259"/>
                  <a:gd name="T117" fmla="*/ 0 h 124"/>
                  <a:gd name="T118" fmla="*/ 0 w 259"/>
                  <a:gd name="T119" fmla="*/ 0 h 124"/>
                  <a:gd name="T120" fmla="*/ 0 w 259"/>
                  <a:gd name="T121" fmla="*/ 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1" name="Freeform 421"/>
              <p:cNvSpPr>
                <a:spLocks/>
              </p:cNvSpPr>
              <p:nvPr/>
            </p:nvSpPr>
            <p:spPr bwMode="auto">
              <a:xfrm>
                <a:off x="2967454" y="1747786"/>
                <a:ext cx="51126" cy="30375"/>
              </a:xfrm>
              <a:custGeom>
                <a:avLst/>
                <a:gdLst>
                  <a:gd name="T0" fmla="*/ 0 w 119"/>
                  <a:gd name="T1" fmla="*/ 0 h 57"/>
                  <a:gd name="T2" fmla="*/ 0 w 119"/>
                  <a:gd name="T3" fmla="*/ 0 h 57"/>
                  <a:gd name="T4" fmla="*/ 0 w 119"/>
                  <a:gd name="T5" fmla="*/ 0 h 57"/>
                  <a:gd name="T6" fmla="*/ 0 w 119"/>
                  <a:gd name="T7" fmla="*/ 0 h 57"/>
                  <a:gd name="T8" fmla="*/ 0 w 119"/>
                  <a:gd name="T9" fmla="*/ 0 h 57"/>
                  <a:gd name="T10" fmla="*/ 0 w 119"/>
                  <a:gd name="T11" fmla="*/ 0 h 57"/>
                  <a:gd name="T12" fmla="*/ 0 w 119"/>
                  <a:gd name="T13" fmla="*/ 0 h 57"/>
                  <a:gd name="T14" fmla="*/ 0 w 119"/>
                  <a:gd name="T15" fmla="*/ 0 h 57"/>
                  <a:gd name="T16" fmla="*/ 0 w 119"/>
                  <a:gd name="T17" fmla="*/ 0 h 57"/>
                  <a:gd name="T18" fmla="*/ 0 w 119"/>
                  <a:gd name="T19" fmla="*/ 0 h 57"/>
                  <a:gd name="T20" fmla="*/ 0 w 119"/>
                  <a:gd name="T21" fmla="*/ 0 h 57"/>
                  <a:gd name="T22" fmla="*/ 0 w 119"/>
                  <a:gd name="T23" fmla="*/ 0 h 57"/>
                  <a:gd name="T24" fmla="*/ 0 w 119"/>
                  <a:gd name="T25" fmla="*/ 0 h 57"/>
                  <a:gd name="T26" fmla="*/ 0 w 119"/>
                  <a:gd name="T27" fmla="*/ 0 h 57"/>
                  <a:gd name="T28" fmla="*/ 0 w 119"/>
                  <a:gd name="T29" fmla="*/ 0 h 57"/>
                  <a:gd name="T30" fmla="*/ 0 w 119"/>
                  <a:gd name="T31" fmla="*/ 0 h 57"/>
                  <a:gd name="T32" fmla="*/ 0 w 119"/>
                  <a:gd name="T33" fmla="*/ 0 h 57"/>
                  <a:gd name="T34" fmla="*/ 0 w 119"/>
                  <a:gd name="T35" fmla="*/ 0 h 57"/>
                  <a:gd name="T36" fmla="*/ 0 w 119"/>
                  <a:gd name="T37" fmla="*/ 0 h 57"/>
                  <a:gd name="T38" fmla="*/ 0 w 119"/>
                  <a:gd name="T39" fmla="*/ 0 h 57"/>
                  <a:gd name="T40" fmla="*/ 0 w 119"/>
                  <a:gd name="T41" fmla="*/ 0 h 57"/>
                  <a:gd name="T42" fmla="*/ 0 w 119"/>
                  <a:gd name="T43" fmla="*/ 0 h 57"/>
                  <a:gd name="T44" fmla="*/ 0 w 119"/>
                  <a:gd name="T45" fmla="*/ 0 h 57"/>
                  <a:gd name="T46" fmla="*/ 0 w 119"/>
                  <a:gd name="T47" fmla="*/ 0 h 57"/>
                  <a:gd name="T48" fmla="*/ 0 w 119"/>
                  <a:gd name="T49" fmla="*/ 0 h 57"/>
                  <a:gd name="T50" fmla="*/ 0 w 119"/>
                  <a:gd name="T51" fmla="*/ 0 h 57"/>
                  <a:gd name="T52" fmla="*/ 0 w 119"/>
                  <a:gd name="T53" fmla="*/ 0 h 57"/>
                  <a:gd name="T54" fmla="*/ 0 w 119"/>
                  <a:gd name="T55" fmla="*/ 0 h 57"/>
                  <a:gd name="T56" fmla="*/ 0 w 119"/>
                  <a:gd name="T57" fmla="*/ 0 h 57"/>
                  <a:gd name="T58" fmla="*/ 0 w 119"/>
                  <a:gd name="T59" fmla="*/ 0 h 57"/>
                  <a:gd name="T60" fmla="*/ 0 w 119"/>
                  <a:gd name="T61" fmla="*/ 0 h 57"/>
                  <a:gd name="T62" fmla="*/ 0 w 119"/>
                  <a:gd name="T63" fmla="*/ 0 h 57"/>
                  <a:gd name="T64" fmla="*/ 0 w 119"/>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2" name="Freeform 422"/>
              <p:cNvSpPr>
                <a:spLocks/>
              </p:cNvSpPr>
              <p:nvPr/>
            </p:nvSpPr>
            <p:spPr bwMode="auto">
              <a:xfrm>
                <a:off x="3027999" y="1661456"/>
                <a:ext cx="45745" cy="27178"/>
              </a:xfrm>
              <a:custGeom>
                <a:avLst/>
                <a:gdLst>
                  <a:gd name="T0" fmla="*/ 0 w 107"/>
                  <a:gd name="T1" fmla="*/ 0 h 52"/>
                  <a:gd name="T2" fmla="*/ 0 w 107"/>
                  <a:gd name="T3" fmla="*/ 0 h 52"/>
                  <a:gd name="T4" fmla="*/ 0 w 107"/>
                  <a:gd name="T5" fmla="*/ 0 h 52"/>
                  <a:gd name="T6" fmla="*/ 0 w 107"/>
                  <a:gd name="T7" fmla="*/ 0 h 52"/>
                  <a:gd name="T8" fmla="*/ 0 w 107"/>
                  <a:gd name="T9" fmla="*/ 0 h 52"/>
                  <a:gd name="T10" fmla="*/ 0 w 107"/>
                  <a:gd name="T11" fmla="*/ 0 h 52"/>
                  <a:gd name="T12" fmla="*/ 0 w 107"/>
                  <a:gd name="T13" fmla="*/ 0 h 52"/>
                  <a:gd name="T14" fmla="*/ 0 w 107"/>
                  <a:gd name="T15" fmla="*/ 0 h 52"/>
                  <a:gd name="T16" fmla="*/ 0 w 107"/>
                  <a:gd name="T17" fmla="*/ 0 h 52"/>
                  <a:gd name="T18" fmla="*/ 0 w 107"/>
                  <a:gd name="T19" fmla="*/ 0 h 52"/>
                  <a:gd name="T20" fmla="*/ 0 w 107"/>
                  <a:gd name="T21" fmla="*/ 0 h 52"/>
                  <a:gd name="T22" fmla="*/ 0 w 107"/>
                  <a:gd name="T23" fmla="*/ 0 h 52"/>
                  <a:gd name="T24" fmla="*/ 0 w 107"/>
                  <a:gd name="T25" fmla="*/ 0 h 52"/>
                  <a:gd name="T26" fmla="*/ 0 w 107"/>
                  <a:gd name="T27" fmla="*/ 0 h 52"/>
                  <a:gd name="T28" fmla="*/ 0 w 107"/>
                  <a:gd name="T29" fmla="*/ 0 h 52"/>
                  <a:gd name="T30" fmla="*/ 0 w 107"/>
                  <a:gd name="T31" fmla="*/ 0 h 52"/>
                  <a:gd name="T32" fmla="*/ 0 w 107"/>
                  <a:gd name="T33" fmla="*/ 0 h 52"/>
                  <a:gd name="T34" fmla="*/ 0 w 107"/>
                  <a:gd name="T35" fmla="*/ 0 h 52"/>
                  <a:gd name="T36" fmla="*/ 0 w 107"/>
                  <a:gd name="T37" fmla="*/ 0 h 52"/>
                  <a:gd name="T38" fmla="*/ 0 w 107"/>
                  <a:gd name="T39" fmla="*/ 0 h 52"/>
                  <a:gd name="T40" fmla="*/ 0 w 107"/>
                  <a:gd name="T41" fmla="*/ 0 h 52"/>
                  <a:gd name="T42" fmla="*/ 0 w 107"/>
                  <a:gd name="T43" fmla="*/ 0 h 52"/>
                  <a:gd name="T44" fmla="*/ 0 w 107"/>
                  <a:gd name="T45" fmla="*/ 0 h 52"/>
                  <a:gd name="T46" fmla="*/ 0 w 107"/>
                  <a:gd name="T47" fmla="*/ 0 h 52"/>
                  <a:gd name="T48" fmla="*/ 0 w 107"/>
                  <a:gd name="T49" fmla="*/ 0 h 52"/>
                  <a:gd name="T50" fmla="*/ 0 w 107"/>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3" name="Freeform 423"/>
              <p:cNvSpPr>
                <a:spLocks/>
              </p:cNvSpPr>
              <p:nvPr/>
            </p:nvSpPr>
            <p:spPr bwMode="auto">
              <a:xfrm>
                <a:off x="2795239" y="1515975"/>
                <a:ext cx="106289" cy="51158"/>
              </a:xfrm>
              <a:custGeom>
                <a:avLst/>
                <a:gdLst>
                  <a:gd name="T0" fmla="*/ 0 w 246"/>
                  <a:gd name="T1" fmla="*/ 0 h 99"/>
                  <a:gd name="T2" fmla="*/ 0 w 246"/>
                  <a:gd name="T3" fmla="*/ 0 h 99"/>
                  <a:gd name="T4" fmla="*/ 0 w 246"/>
                  <a:gd name="T5" fmla="*/ 0 h 99"/>
                  <a:gd name="T6" fmla="*/ 0 w 246"/>
                  <a:gd name="T7" fmla="*/ 0 h 99"/>
                  <a:gd name="T8" fmla="*/ 0 w 246"/>
                  <a:gd name="T9" fmla="*/ 0 h 99"/>
                  <a:gd name="T10" fmla="*/ 0 w 246"/>
                  <a:gd name="T11" fmla="*/ 0 h 99"/>
                  <a:gd name="T12" fmla="*/ 0 w 246"/>
                  <a:gd name="T13" fmla="*/ 0 h 99"/>
                  <a:gd name="T14" fmla="*/ 0 w 246"/>
                  <a:gd name="T15" fmla="*/ 0 h 99"/>
                  <a:gd name="T16" fmla="*/ 0 w 246"/>
                  <a:gd name="T17" fmla="*/ 0 h 99"/>
                  <a:gd name="T18" fmla="*/ 0 w 246"/>
                  <a:gd name="T19" fmla="*/ 0 h 99"/>
                  <a:gd name="T20" fmla="*/ 0 w 246"/>
                  <a:gd name="T21" fmla="*/ 0 h 99"/>
                  <a:gd name="T22" fmla="*/ 0 w 246"/>
                  <a:gd name="T23" fmla="*/ 0 h 99"/>
                  <a:gd name="T24" fmla="*/ 0 w 246"/>
                  <a:gd name="T25" fmla="*/ 0 h 99"/>
                  <a:gd name="T26" fmla="*/ 0 w 246"/>
                  <a:gd name="T27" fmla="*/ 0 h 99"/>
                  <a:gd name="T28" fmla="*/ 0 w 246"/>
                  <a:gd name="T29" fmla="*/ 0 h 99"/>
                  <a:gd name="T30" fmla="*/ 0 w 246"/>
                  <a:gd name="T31" fmla="*/ 0 h 99"/>
                  <a:gd name="T32" fmla="*/ 0 w 246"/>
                  <a:gd name="T33" fmla="*/ 0 h 99"/>
                  <a:gd name="T34" fmla="*/ 0 w 246"/>
                  <a:gd name="T35" fmla="*/ 0 h 99"/>
                  <a:gd name="T36" fmla="*/ 0 w 246"/>
                  <a:gd name="T37" fmla="*/ 0 h 99"/>
                  <a:gd name="T38" fmla="*/ 0 w 246"/>
                  <a:gd name="T39" fmla="*/ 0 h 99"/>
                  <a:gd name="T40" fmla="*/ 0 w 246"/>
                  <a:gd name="T41" fmla="*/ 0 h 99"/>
                  <a:gd name="T42" fmla="*/ 0 w 246"/>
                  <a:gd name="T43" fmla="*/ 0 h 99"/>
                  <a:gd name="T44" fmla="*/ 0 w 246"/>
                  <a:gd name="T45" fmla="*/ 0 h 99"/>
                  <a:gd name="T46" fmla="*/ 0 w 246"/>
                  <a:gd name="T47" fmla="*/ 0 h 99"/>
                  <a:gd name="T48" fmla="*/ 0 w 246"/>
                  <a:gd name="T49" fmla="*/ 0 h 99"/>
                  <a:gd name="T50" fmla="*/ 0 w 246"/>
                  <a:gd name="T51" fmla="*/ 0 h 99"/>
                  <a:gd name="T52" fmla="*/ 0 w 246"/>
                  <a:gd name="T53" fmla="*/ 0 h 99"/>
                  <a:gd name="T54" fmla="*/ 0 w 246"/>
                  <a:gd name="T55" fmla="*/ 0 h 99"/>
                  <a:gd name="T56" fmla="*/ 0 w 246"/>
                  <a:gd name="T57" fmla="*/ 0 h 99"/>
                  <a:gd name="T58" fmla="*/ 0 w 246"/>
                  <a:gd name="T59" fmla="*/ 0 h 99"/>
                  <a:gd name="T60" fmla="*/ 0 w 246"/>
                  <a:gd name="T61" fmla="*/ 0 h 99"/>
                  <a:gd name="T62" fmla="*/ 0 w 246"/>
                  <a:gd name="T63" fmla="*/ 0 h 99"/>
                  <a:gd name="T64" fmla="*/ 0 w 246"/>
                  <a:gd name="T65" fmla="*/ 0 h 99"/>
                  <a:gd name="T66" fmla="*/ 0 w 246"/>
                  <a:gd name="T67" fmla="*/ 0 h 99"/>
                  <a:gd name="T68" fmla="*/ 0 w 246"/>
                  <a:gd name="T69" fmla="*/ 0 h 99"/>
                  <a:gd name="T70" fmla="*/ 0 w 246"/>
                  <a:gd name="T71" fmla="*/ 0 h 99"/>
                  <a:gd name="T72" fmla="*/ 0 w 246"/>
                  <a:gd name="T73" fmla="*/ 0 h 99"/>
                  <a:gd name="T74" fmla="*/ 0 w 246"/>
                  <a:gd name="T75" fmla="*/ 0 h 99"/>
                  <a:gd name="T76" fmla="*/ 0 w 246"/>
                  <a:gd name="T77" fmla="*/ 0 h 99"/>
                  <a:gd name="T78" fmla="*/ 0 w 246"/>
                  <a:gd name="T79" fmla="*/ 0 h 99"/>
                  <a:gd name="T80" fmla="*/ 0 w 246"/>
                  <a:gd name="T81" fmla="*/ 0 h 99"/>
                  <a:gd name="T82" fmla="*/ 0 w 246"/>
                  <a:gd name="T83" fmla="*/ 0 h 99"/>
                  <a:gd name="T84" fmla="*/ 0 w 246"/>
                  <a:gd name="T85" fmla="*/ 0 h 99"/>
                  <a:gd name="T86" fmla="*/ 0 w 246"/>
                  <a:gd name="T87" fmla="*/ 0 h 99"/>
                  <a:gd name="T88" fmla="*/ 0 w 246"/>
                  <a:gd name="T89" fmla="*/ 0 h 99"/>
                  <a:gd name="T90" fmla="*/ 0 w 246"/>
                  <a:gd name="T91" fmla="*/ 0 h 99"/>
                  <a:gd name="T92" fmla="*/ 0 w 246"/>
                  <a:gd name="T93" fmla="*/ 0 h 99"/>
                  <a:gd name="T94" fmla="*/ 0 w 246"/>
                  <a:gd name="T95" fmla="*/ 0 h 99"/>
                  <a:gd name="T96" fmla="*/ 0 w 246"/>
                  <a:gd name="T97" fmla="*/ 0 h 99"/>
                  <a:gd name="T98" fmla="*/ 0 w 246"/>
                  <a:gd name="T99" fmla="*/ 0 h 99"/>
                  <a:gd name="T100" fmla="*/ 0 w 246"/>
                  <a:gd name="T101" fmla="*/ 0 h 99"/>
                  <a:gd name="T102" fmla="*/ 0 w 246"/>
                  <a:gd name="T103" fmla="*/ 0 h 99"/>
                  <a:gd name="T104" fmla="*/ 0 w 246"/>
                  <a:gd name="T105" fmla="*/ 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4" name="Freeform 424"/>
              <p:cNvSpPr>
                <a:spLocks/>
              </p:cNvSpPr>
              <p:nvPr/>
            </p:nvSpPr>
            <p:spPr bwMode="auto">
              <a:xfrm>
                <a:off x="2678186" y="1522370"/>
                <a:ext cx="102253" cy="63948"/>
              </a:xfrm>
              <a:custGeom>
                <a:avLst/>
                <a:gdLst>
                  <a:gd name="T0" fmla="*/ 0 w 233"/>
                  <a:gd name="T1" fmla="*/ 0 h 123"/>
                  <a:gd name="T2" fmla="*/ 0 w 233"/>
                  <a:gd name="T3" fmla="*/ 0 h 123"/>
                  <a:gd name="T4" fmla="*/ 0 w 233"/>
                  <a:gd name="T5" fmla="*/ 0 h 123"/>
                  <a:gd name="T6" fmla="*/ 0 w 233"/>
                  <a:gd name="T7" fmla="*/ 0 h 123"/>
                  <a:gd name="T8" fmla="*/ 0 w 233"/>
                  <a:gd name="T9" fmla="*/ 0 h 123"/>
                  <a:gd name="T10" fmla="*/ 0 w 233"/>
                  <a:gd name="T11" fmla="*/ 0 h 123"/>
                  <a:gd name="T12" fmla="*/ 0 w 233"/>
                  <a:gd name="T13" fmla="*/ 0 h 123"/>
                  <a:gd name="T14" fmla="*/ 0 w 233"/>
                  <a:gd name="T15" fmla="*/ 0 h 123"/>
                  <a:gd name="T16" fmla="*/ 0 w 233"/>
                  <a:gd name="T17" fmla="*/ 0 h 123"/>
                  <a:gd name="T18" fmla="*/ 0 w 233"/>
                  <a:gd name="T19" fmla="*/ 0 h 123"/>
                  <a:gd name="T20" fmla="*/ 0 w 233"/>
                  <a:gd name="T21" fmla="*/ 0 h 123"/>
                  <a:gd name="T22" fmla="*/ 0 w 233"/>
                  <a:gd name="T23" fmla="*/ 0 h 123"/>
                  <a:gd name="T24" fmla="*/ 0 w 233"/>
                  <a:gd name="T25" fmla="*/ 0 h 123"/>
                  <a:gd name="T26" fmla="*/ 0 w 233"/>
                  <a:gd name="T27" fmla="*/ 0 h 123"/>
                  <a:gd name="T28" fmla="*/ 0 w 233"/>
                  <a:gd name="T29" fmla="*/ 0 h 123"/>
                  <a:gd name="T30" fmla="*/ 0 w 233"/>
                  <a:gd name="T31" fmla="*/ 0 h 123"/>
                  <a:gd name="T32" fmla="*/ 0 w 233"/>
                  <a:gd name="T33" fmla="*/ 0 h 123"/>
                  <a:gd name="T34" fmla="*/ 0 w 233"/>
                  <a:gd name="T35" fmla="*/ 0 h 123"/>
                  <a:gd name="T36" fmla="*/ 0 w 233"/>
                  <a:gd name="T37" fmla="*/ 0 h 123"/>
                  <a:gd name="T38" fmla="*/ 0 w 233"/>
                  <a:gd name="T39" fmla="*/ 0 h 123"/>
                  <a:gd name="T40" fmla="*/ 0 w 233"/>
                  <a:gd name="T41" fmla="*/ 0 h 123"/>
                  <a:gd name="T42" fmla="*/ 0 w 233"/>
                  <a:gd name="T43" fmla="*/ 0 h 123"/>
                  <a:gd name="T44" fmla="*/ 0 w 233"/>
                  <a:gd name="T45" fmla="*/ 0 h 123"/>
                  <a:gd name="T46" fmla="*/ 0 w 233"/>
                  <a:gd name="T47" fmla="*/ 0 h 123"/>
                  <a:gd name="T48" fmla="*/ 0 w 233"/>
                  <a:gd name="T49" fmla="*/ 0 h 123"/>
                  <a:gd name="T50" fmla="*/ 0 w 233"/>
                  <a:gd name="T51" fmla="*/ 0 h 123"/>
                  <a:gd name="T52" fmla="*/ 0 w 233"/>
                  <a:gd name="T53" fmla="*/ 0 h 123"/>
                  <a:gd name="T54" fmla="*/ 0 w 233"/>
                  <a:gd name="T55" fmla="*/ 0 h 123"/>
                  <a:gd name="T56" fmla="*/ 0 w 233"/>
                  <a:gd name="T57" fmla="*/ 0 h 123"/>
                  <a:gd name="T58" fmla="*/ 0 w 233"/>
                  <a:gd name="T59" fmla="*/ 0 h 123"/>
                  <a:gd name="T60" fmla="*/ 0 w 233"/>
                  <a:gd name="T61" fmla="*/ 0 h 123"/>
                  <a:gd name="T62" fmla="*/ 0 w 233"/>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5" name="Freeform 425"/>
              <p:cNvSpPr>
                <a:spLocks/>
              </p:cNvSpPr>
              <p:nvPr/>
            </p:nvSpPr>
            <p:spPr bwMode="auto">
              <a:xfrm>
                <a:off x="2259756" y="1503186"/>
                <a:ext cx="211233" cy="89527"/>
              </a:xfrm>
              <a:custGeom>
                <a:avLst/>
                <a:gdLst>
                  <a:gd name="T0" fmla="*/ 0 w 484"/>
                  <a:gd name="T1" fmla="*/ 0 h 172"/>
                  <a:gd name="T2" fmla="*/ 0 w 484"/>
                  <a:gd name="T3" fmla="*/ 0 h 172"/>
                  <a:gd name="T4" fmla="*/ 0 w 484"/>
                  <a:gd name="T5" fmla="*/ 0 h 172"/>
                  <a:gd name="T6" fmla="*/ 0 w 484"/>
                  <a:gd name="T7" fmla="*/ 0 h 172"/>
                  <a:gd name="T8" fmla="*/ 0 w 484"/>
                  <a:gd name="T9" fmla="*/ 0 h 172"/>
                  <a:gd name="T10" fmla="*/ 0 w 484"/>
                  <a:gd name="T11" fmla="*/ 0 h 172"/>
                  <a:gd name="T12" fmla="*/ 0 w 484"/>
                  <a:gd name="T13" fmla="*/ 0 h 172"/>
                  <a:gd name="T14" fmla="*/ 0 w 484"/>
                  <a:gd name="T15" fmla="*/ 0 h 172"/>
                  <a:gd name="T16" fmla="*/ 0 w 484"/>
                  <a:gd name="T17" fmla="*/ 0 h 172"/>
                  <a:gd name="T18" fmla="*/ 0 w 484"/>
                  <a:gd name="T19" fmla="*/ 0 h 172"/>
                  <a:gd name="T20" fmla="*/ 0 w 484"/>
                  <a:gd name="T21" fmla="*/ 0 h 172"/>
                  <a:gd name="T22" fmla="*/ 0 w 484"/>
                  <a:gd name="T23" fmla="*/ 0 h 172"/>
                  <a:gd name="T24" fmla="*/ 0 w 484"/>
                  <a:gd name="T25" fmla="*/ 0 h 172"/>
                  <a:gd name="T26" fmla="*/ 0 w 484"/>
                  <a:gd name="T27" fmla="*/ 0 h 172"/>
                  <a:gd name="T28" fmla="*/ 0 w 484"/>
                  <a:gd name="T29" fmla="*/ 0 h 172"/>
                  <a:gd name="T30" fmla="*/ 0 w 484"/>
                  <a:gd name="T31" fmla="*/ 0 h 172"/>
                  <a:gd name="T32" fmla="*/ 0 w 484"/>
                  <a:gd name="T33" fmla="*/ 0 h 172"/>
                  <a:gd name="T34" fmla="*/ 0 w 484"/>
                  <a:gd name="T35" fmla="*/ 0 h 172"/>
                  <a:gd name="T36" fmla="*/ 0 w 484"/>
                  <a:gd name="T37" fmla="*/ 0 h 172"/>
                  <a:gd name="T38" fmla="*/ 0 w 484"/>
                  <a:gd name="T39" fmla="*/ 0 h 172"/>
                  <a:gd name="T40" fmla="*/ 0 w 484"/>
                  <a:gd name="T41" fmla="*/ 0 h 172"/>
                  <a:gd name="T42" fmla="*/ 0 w 484"/>
                  <a:gd name="T43" fmla="*/ 0 h 172"/>
                  <a:gd name="T44" fmla="*/ 0 w 484"/>
                  <a:gd name="T45" fmla="*/ 0 h 172"/>
                  <a:gd name="T46" fmla="*/ 0 w 484"/>
                  <a:gd name="T47" fmla="*/ 0 h 172"/>
                  <a:gd name="T48" fmla="*/ 0 w 484"/>
                  <a:gd name="T49" fmla="*/ 0 h 172"/>
                  <a:gd name="T50" fmla="*/ 0 w 484"/>
                  <a:gd name="T51" fmla="*/ 0 h 172"/>
                  <a:gd name="T52" fmla="*/ 0 w 484"/>
                  <a:gd name="T53" fmla="*/ 0 h 172"/>
                  <a:gd name="T54" fmla="*/ 0 w 484"/>
                  <a:gd name="T55" fmla="*/ 0 h 172"/>
                  <a:gd name="T56" fmla="*/ 0 w 484"/>
                  <a:gd name="T57" fmla="*/ 0 h 172"/>
                  <a:gd name="T58" fmla="*/ 0 w 484"/>
                  <a:gd name="T59" fmla="*/ 0 h 172"/>
                  <a:gd name="T60" fmla="*/ 0 w 484"/>
                  <a:gd name="T61" fmla="*/ 0 h 172"/>
                  <a:gd name="T62" fmla="*/ 0 w 484"/>
                  <a:gd name="T63" fmla="*/ 0 h 172"/>
                  <a:gd name="T64" fmla="*/ 0 w 484"/>
                  <a:gd name="T65" fmla="*/ 0 h 172"/>
                  <a:gd name="T66" fmla="*/ 0 w 484"/>
                  <a:gd name="T67" fmla="*/ 0 h 172"/>
                  <a:gd name="T68" fmla="*/ 0 w 484"/>
                  <a:gd name="T69" fmla="*/ 0 h 172"/>
                  <a:gd name="T70" fmla="*/ 0 w 484"/>
                  <a:gd name="T71" fmla="*/ 0 h 172"/>
                  <a:gd name="T72" fmla="*/ 0 w 484"/>
                  <a:gd name="T73" fmla="*/ 0 h 172"/>
                  <a:gd name="T74" fmla="*/ 0 w 484"/>
                  <a:gd name="T75" fmla="*/ 0 h 172"/>
                  <a:gd name="T76" fmla="*/ 0 w 484"/>
                  <a:gd name="T77" fmla="*/ 0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6" name="Freeform 426"/>
              <p:cNvSpPr>
                <a:spLocks/>
              </p:cNvSpPr>
              <p:nvPr/>
            </p:nvSpPr>
            <p:spPr bwMode="auto">
              <a:xfrm>
                <a:off x="2340482" y="1533561"/>
                <a:ext cx="297341" cy="126297"/>
              </a:xfrm>
              <a:custGeom>
                <a:avLst/>
                <a:gdLst>
                  <a:gd name="T0" fmla="*/ 0 w 684"/>
                  <a:gd name="T1" fmla="*/ 0 h 240"/>
                  <a:gd name="T2" fmla="*/ 0 w 684"/>
                  <a:gd name="T3" fmla="*/ 0 h 240"/>
                  <a:gd name="T4" fmla="*/ 0 w 684"/>
                  <a:gd name="T5" fmla="*/ 0 h 240"/>
                  <a:gd name="T6" fmla="*/ 0 w 684"/>
                  <a:gd name="T7" fmla="*/ 0 h 240"/>
                  <a:gd name="T8" fmla="*/ 0 w 684"/>
                  <a:gd name="T9" fmla="*/ 0 h 240"/>
                  <a:gd name="T10" fmla="*/ 0 w 684"/>
                  <a:gd name="T11" fmla="*/ 0 h 240"/>
                  <a:gd name="T12" fmla="*/ 0 w 684"/>
                  <a:gd name="T13" fmla="*/ 0 h 240"/>
                  <a:gd name="T14" fmla="*/ 0 w 684"/>
                  <a:gd name="T15" fmla="*/ 0 h 240"/>
                  <a:gd name="T16" fmla="*/ 0 w 684"/>
                  <a:gd name="T17" fmla="*/ 0 h 240"/>
                  <a:gd name="T18" fmla="*/ 0 w 684"/>
                  <a:gd name="T19" fmla="*/ 0 h 240"/>
                  <a:gd name="T20" fmla="*/ 0 w 684"/>
                  <a:gd name="T21" fmla="*/ 0 h 240"/>
                  <a:gd name="T22" fmla="*/ 0 w 684"/>
                  <a:gd name="T23" fmla="*/ 0 h 240"/>
                  <a:gd name="T24" fmla="*/ 0 w 684"/>
                  <a:gd name="T25" fmla="*/ 0 h 240"/>
                  <a:gd name="T26" fmla="*/ 0 w 684"/>
                  <a:gd name="T27" fmla="*/ 0 h 240"/>
                  <a:gd name="T28" fmla="*/ 0 w 684"/>
                  <a:gd name="T29" fmla="*/ 0 h 240"/>
                  <a:gd name="T30" fmla="*/ 0 w 684"/>
                  <a:gd name="T31" fmla="*/ 0 h 240"/>
                  <a:gd name="T32" fmla="*/ 0 w 684"/>
                  <a:gd name="T33" fmla="*/ 0 h 240"/>
                  <a:gd name="T34" fmla="*/ 0 w 684"/>
                  <a:gd name="T35" fmla="*/ 0 h 240"/>
                  <a:gd name="T36" fmla="*/ 0 w 684"/>
                  <a:gd name="T37" fmla="*/ 0 h 240"/>
                  <a:gd name="T38" fmla="*/ 0 w 684"/>
                  <a:gd name="T39" fmla="*/ 0 h 240"/>
                  <a:gd name="T40" fmla="*/ 0 w 684"/>
                  <a:gd name="T41" fmla="*/ 0 h 240"/>
                  <a:gd name="T42" fmla="*/ 0 w 684"/>
                  <a:gd name="T43" fmla="*/ 0 h 240"/>
                  <a:gd name="T44" fmla="*/ 0 w 684"/>
                  <a:gd name="T45" fmla="*/ 0 h 240"/>
                  <a:gd name="T46" fmla="*/ 0 w 684"/>
                  <a:gd name="T47" fmla="*/ 0 h 240"/>
                  <a:gd name="T48" fmla="*/ 0 w 684"/>
                  <a:gd name="T49" fmla="*/ 0 h 240"/>
                  <a:gd name="T50" fmla="*/ 0 w 684"/>
                  <a:gd name="T51" fmla="*/ 0 h 240"/>
                  <a:gd name="T52" fmla="*/ 0 w 684"/>
                  <a:gd name="T53" fmla="*/ 0 h 240"/>
                  <a:gd name="T54" fmla="*/ 0 w 684"/>
                  <a:gd name="T55" fmla="*/ 0 h 240"/>
                  <a:gd name="T56" fmla="*/ 0 w 684"/>
                  <a:gd name="T57" fmla="*/ 0 h 240"/>
                  <a:gd name="T58" fmla="*/ 0 w 684"/>
                  <a:gd name="T59" fmla="*/ 0 h 240"/>
                  <a:gd name="T60" fmla="*/ 0 w 684"/>
                  <a:gd name="T61" fmla="*/ 0 h 240"/>
                  <a:gd name="T62" fmla="*/ 0 w 684"/>
                  <a:gd name="T63" fmla="*/ 0 h 240"/>
                  <a:gd name="T64" fmla="*/ 0 w 684"/>
                  <a:gd name="T65" fmla="*/ 0 h 240"/>
                  <a:gd name="T66" fmla="*/ 0 w 684"/>
                  <a:gd name="T67" fmla="*/ 0 h 240"/>
                  <a:gd name="T68" fmla="*/ 0 w 684"/>
                  <a:gd name="T69" fmla="*/ 0 h 240"/>
                  <a:gd name="T70" fmla="*/ 0 w 684"/>
                  <a:gd name="T71" fmla="*/ 0 h 240"/>
                  <a:gd name="T72" fmla="*/ 0 w 684"/>
                  <a:gd name="T73" fmla="*/ 0 h 240"/>
                  <a:gd name="T74" fmla="*/ 0 w 684"/>
                  <a:gd name="T75" fmla="*/ 0 h 240"/>
                  <a:gd name="T76" fmla="*/ 0 w 684"/>
                  <a:gd name="T77" fmla="*/ 0 h 240"/>
                  <a:gd name="T78" fmla="*/ 0 w 684"/>
                  <a:gd name="T79" fmla="*/ 0 h 240"/>
                  <a:gd name="T80" fmla="*/ 0 w 684"/>
                  <a:gd name="T81" fmla="*/ 0 h 240"/>
                  <a:gd name="T82" fmla="*/ 0 w 684"/>
                  <a:gd name="T83" fmla="*/ 0 h 240"/>
                  <a:gd name="T84" fmla="*/ 0 w 684"/>
                  <a:gd name="T85" fmla="*/ 0 h 240"/>
                  <a:gd name="T86" fmla="*/ 0 w 684"/>
                  <a:gd name="T87" fmla="*/ 0 h 240"/>
                  <a:gd name="T88" fmla="*/ 0 w 684"/>
                  <a:gd name="T89" fmla="*/ 0 h 240"/>
                  <a:gd name="T90" fmla="*/ 0 w 684"/>
                  <a:gd name="T91" fmla="*/ 0 h 240"/>
                  <a:gd name="T92" fmla="*/ 0 w 684"/>
                  <a:gd name="T93" fmla="*/ 0 h 240"/>
                  <a:gd name="T94" fmla="*/ 0 w 684"/>
                  <a:gd name="T95" fmla="*/ 0 h 240"/>
                  <a:gd name="T96" fmla="*/ 0 w 684"/>
                  <a:gd name="T97" fmla="*/ 0 h 240"/>
                  <a:gd name="T98" fmla="*/ 0 w 684"/>
                  <a:gd name="T99" fmla="*/ 0 h 240"/>
                  <a:gd name="T100" fmla="*/ 0 w 684"/>
                  <a:gd name="T101" fmla="*/ 0 h 240"/>
                  <a:gd name="T102" fmla="*/ 0 w 684"/>
                  <a:gd name="T103" fmla="*/ 0 h 240"/>
                  <a:gd name="T104" fmla="*/ 0 w 684"/>
                  <a:gd name="T105" fmla="*/ 0 h 240"/>
                  <a:gd name="T106" fmla="*/ 0 w 684"/>
                  <a:gd name="T107" fmla="*/ 0 h 240"/>
                  <a:gd name="T108" fmla="*/ 0 w 684"/>
                  <a:gd name="T109" fmla="*/ 0 h 240"/>
                  <a:gd name="T110" fmla="*/ 0 w 684"/>
                  <a:gd name="T111" fmla="*/ 0 h 240"/>
                  <a:gd name="T112" fmla="*/ 0 w 684"/>
                  <a:gd name="T113" fmla="*/ 0 h 240"/>
                  <a:gd name="T114" fmla="*/ 0 w 684"/>
                  <a:gd name="T115" fmla="*/ 0 h 240"/>
                  <a:gd name="T116" fmla="*/ 0 w 684"/>
                  <a:gd name="T117" fmla="*/ 0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7" name="Freeform 427"/>
              <p:cNvSpPr>
                <a:spLocks/>
              </p:cNvSpPr>
              <p:nvPr/>
            </p:nvSpPr>
            <p:spPr bwMode="auto">
              <a:xfrm>
                <a:off x="3150433" y="2153855"/>
                <a:ext cx="145307" cy="148679"/>
              </a:xfrm>
              <a:custGeom>
                <a:avLst/>
                <a:gdLst>
                  <a:gd name="T0" fmla="*/ 0 w 332"/>
                  <a:gd name="T1" fmla="*/ 0 h 287"/>
                  <a:gd name="T2" fmla="*/ 0 w 332"/>
                  <a:gd name="T3" fmla="*/ 0 h 287"/>
                  <a:gd name="T4" fmla="*/ 0 w 332"/>
                  <a:gd name="T5" fmla="*/ 0 h 287"/>
                  <a:gd name="T6" fmla="*/ 0 w 332"/>
                  <a:gd name="T7" fmla="*/ 0 h 287"/>
                  <a:gd name="T8" fmla="*/ 0 w 332"/>
                  <a:gd name="T9" fmla="*/ 0 h 287"/>
                  <a:gd name="T10" fmla="*/ 0 w 332"/>
                  <a:gd name="T11" fmla="*/ 0 h 287"/>
                  <a:gd name="T12" fmla="*/ 0 w 332"/>
                  <a:gd name="T13" fmla="*/ 0 h 287"/>
                  <a:gd name="T14" fmla="*/ 0 w 332"/>
                  <a:gd name="T15" fmla="*/ 0 h 287"/>
                  <a:gd name="T16" fmla="*/ 0 w 332"/>
                  <a:gd name="T17" fmla="*/ 0 h 287"/>
                  <a:gd name="T18" fmla="*/ 0 w 332"/>
                  <a:gd name="T19" fmla="*/ 0 h 287"/>
                  <a:gd name="T20" fmla="*/ 0 w 332"/>
                  <a:gd name="T21" fmla="*/ 0 h 287"/>
                  <a:gd name="T22" fmla="*/ 0 w 332"/>
                  <a:gd name="T23" fmla="*/ 0 h 287"/>
                  <a:gd name="T24" fmla="*/ 0 w 332"/>
                  <a:gd name="T25" fmla="*/ 0 h 287"/>
                  <a:gd name="T26" fmla="*/ 0 w 332"/>
                  <a:gd name="T27" fmla="*/ 0 h 287"/>
                  <a:gd name="T28" fmla="*/ 0 w 332"/>
                  <a:gd name="T29" fmla="*/ 0 h 287"/>
                  <a:gd name="T30" fmla="*/ 0 w 332"/>
                  <a:gd name="T31" fmla="*/ 0 h 287"/>
                  <a:gd name="T32" fmla="*/ 0 w 332"/>
                  <a:gd name="T33" fmla="*/ 0 h 287"/>
                  <a:gd name="T34" fmla="*/ 0 w 332"/>
                  <a:gd name="T35" fmla="*/ 0 h 287"/>
                  <a:gd name="T36" fmla="*/ 0 w 332"/>
                  <a:gd name="T37" fmla="*/ 0 h 287"/>
                  <a:gd name="T38" fmla="*/ 0 w 332"/>
                  <a:gd name="T39" fmla="*/ 0 h 287"/>
                  <a:gd name="T40" fmla="*/ 0 w 332"/>
                  <a:gd name="T41" fmla="*/ 0 h 287"/>
                  <a:gd name="T42" fmla="*/ 0 w 332"/>
                  <a:gd name="T43" fmla="*/ 0 h 287"/>
                  <a:gd name="T44" fmla="*/ 0 w 332"/>
                  <a:gd name="T45" fmla="*/ 0 h 287"/>
                  <a:gd name="T46" fmla="*/ 0 w 332"/>
                  <a:gd name="T47" fmla="*/ 0 h 287"/>
                  <a:gd name="T48" fmla="*/ 0 w 332"/>
                  <a:gd name="T49" fmla="*/ 0 h 287"/>
                  <a:gd name="T50" fmla="*/ 0 w 332"/>
                  <a:gd name="T51" fmla="*/ 0 h 287"/>
                  <a:gd name="T52" fmla="*/ 0 w 332"/>
                  <a:gd name="T53" fmla="*/ 0 h 287"/>
                  <a:gd name="T54" fmla="*/ 0 w 332"/>
                  <a:gd name="T55" fmla="*/ 0 h 287"/>
                  <a:gd name="T56" fmla="*/ 0 w 332"/>
                  <a:gd name="T57" fmla="*/ 0 h 287"/>
                  <a:gd name="T58" fmla="*/ 0 w 332"/>
                  <a:gd name="T59" fmla="*/ 0 h 287"/>
                  <a:gd name="T60" fmla="*/ 0 w 332"/>
                  <a:gd name="T61" fmla="*/ 0 h 287"/>
                  <a:gd name="T62" fmla="*/ 0 w 332"/>
                  <a:gd name="T63" fmla="*/ 0 h 287"/>
                  <a:gd name="T64" fmla="*/ 0 w 332"/>
                  <a:gd name="T65" fmla="*/ 0 h 287"/>
                  <a:gd name="T66" fmla="*/ 0 w 332"/>
                  <a:gd name="T67" fmla="*/ 0 h 287"/>
                  <a:gd name="T68" fmla="*/ 0 w 332"/>
                  <a:gd name="T69" fmla="*/ 0 h 287"/>
                  <a:gd name="T70" fmla="*/ 0 w 332"/>
                  <a:gd name="T71" fmla="*/ 0 h 287"/>
                  <a:gd name="T72" fmla="*/ 0 w 332"/>
                  <a:gd name="T73" fmla="*/ 0 h 287"/>
                  <a:gd name="T74" fmla="*/ 0 w 332"/>
                  <a:gd name="T75" fmla="*/ 0 h 287"/>
                  <a:gd name="T76" fmla="*/ 0 w 332"/>
                  <a:gd name="T77" fmla="*/ 0 h 287"/>
                  <a:gd name="T78" fmla="*/ 0 w 332"/>
                  <a:gd name="T79" fmla="*/ 0 h 287"/>
                  <a:gd name="T80" fmla="*/ 0 w 332"/>
                  <a:gd name="T81" fmla="*/ 0 h 287"/>
                  <a:gd name="T82" fmla="*/ 0 w 332"/>
                  <a:gd name="T83" fmla="*/ 0 h 287"/>
                  <a:gd name="T84" fmla="*/ 0 w 332"/>
                  <a:gd name="T85" fmla="*/ 0 h 287"/>
                  <a:gd name="T86" fmla="*/ 0 w 332"/>
                  <a:gd name="T87" fmla="*/ 0 h 287"/>
                  <a:gd name="T88" fmla="*/ 0 w 332"/>
                  <a:gd name="T89" fmla="*/ 0 h 287"/>
                  <a:gd name="T90" fmla="*/ 0 w 332"/>
                  <a:gd name="T91" fmla="*/ 0 h 287"/>
                  <a:gd name="T92" fmla="*/ 0 w 332"/>
                  <a:gd name="T93" fmla="*/ 0 h 287"/>
                  <a:gd name="T94" fmla="*/ 0 w 332"/>
                  <a:gd name="T95" fmla="*/ 0 h 287"/>
                  <a:gd name="T96" fmla="*/ 0 w 332"/>
                  <a:gd name="T97" fmla="*/ 0 h 287"/>
                  <a:gd name="T98" fmla="*/ 0 w 332"/>
                  <a:gd name="T99" fmla="*/ 0 h 287"/>
                  <a:gd name="T100" fmla="*/ 0 w 332"/>
                  <a:gd name="T101" fmla="*/ 0 h 287"/>
                  <a:gd name="T102" fmla="*/ 0 w 332"/>
                  <a:gd name="T103" fmla="*/ 0 h 287"/>
                  <a:gd name="T104" fmla="*/ 0 w 332"/>
                  <a:gd name="T105" fmla="*/ 0 h 287"/>
                  <a:gd name="T106" fmla="*/ 0 w 332"/>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8" name="Freeform 428"/>
              <p:cNvSpPr>
                <a:spLocks/>
              </p:cNvSpPr>
              <p:nvPr/>
            </p:nvSpPr>
            <p:spPr bwMode="auto">
              <a:xfrm>
                <a:off x="2419863" y="1429646"/>
                <a:ext cx="149343" cy="43165"/>
              </a:xfrm>
              <a:custGeom>
                <a:avLst/>
                <a:gdLst>
                  <a:gd name="T0" fmla="*/ 0 w 345"/>
                  <a:gd name="T1" fmla="*/ 0 h 86"/>
                  <a:gd name="T2" fmla="*/ 0 w 345"/>
                  <a:gd name="T3" fmla="*/ 0 h 86"/>
                  <a:gd name="T4" fmla="*/ 0 w 345"/>
                  <a:gd name="T5" fmla="*/ 0 h 86"/>
                  <a:gd name="T6" fmla="*/ 0 w 345"/>
                  <a:gd name="T7" fmla="*/ 0 h 86"/>
                  <a:gd name="T8" fmla="*/ 0 w 345"/>
                  <a:gd name="T9" fmla="*/ 0 h 86"/>
                  <a:gd name="T10" fmla="*/ 0 w 345"/>
                  <a:gd name="T11" fmla="*/ 0 h 86"/>
                  <a:gd name="T12" fmla="*/ 0 w 345"/>
                  <a:gd name="T13" fmla="*/ 0 h 86"/>
                  <a:gd name="T14" fmla="*/ 0 w 345"/>
                  <a:gd name="T15" fmla="*/ 0 h 86"/>
                  <a:gd name="T16" fmla="*/ 0 w 345"/>
                  <a:gd name="T17" fmla="*/ 0 h 86"/>
                  <a:gd name="T18" fmla="*/ 0 w 345"/>
                  <a:gd name="T19" fmla="*/ 0 h 86"/>
                  <a:gd name="T20" fmla="*/ 0 w 345"/>
                  <a:gd name="T21" fmla="*/ 0 h 86"/>
                  <a:gd name="T22" fmla="*/ 0 w 345"/>
                  <a:gd name="T23" fmla="*/ 0 h 86"/>
                  <a:gd name="T24" fmla="*/ 0 w 345"/>
                  <a:gd name="T25" fmla="*/ 0 h 86"/>
                  <a:gd name="T26" fmla="*/ 0 w 345"/>
                  <a:gd name="T27" fmla="*/ 0 h 86"/>
                  <a:gd name="T28" fmla="*/ 0 w 345"/>
                  <a:gd name="T29" fmla="*/ 0 h 86"/>
                  <a:gd name="T30" fmla="*/ 0 w 345"/>
                  <a:gd name="T31" fmla="*/ 0 h 86"/>
                  <a:gd name="T32" fmla="*/ 0 w 345"/>
                  <a:gd name="T33" fmla="*/ 0 h 86"/>
                  <a:gd name="T34" fmla="*/ 0 w 345"/>
                  <a:gd name="T35" fmla="*/ 0 h 86"/>
                  <a:gd name="T36" fmla="*/ 0 w 345"/>
                  <a:gd name="T37" fmla="*/ 0 h 86"/>
                  <a:gd name="T38" fmla="*/ 0 w 345"/>
                  <a:gd name="T39" fmla="*/ 0 h 86"/>
                  <a:gd name="T40" fmla="*/ 0 w 345"/>
                  <a:gd name="T41" fmla="*/ 0 h 86"/>
                  <a:gd name="T42" fmla="*/ 0 w 345"/>
                  <a:gd name="T43" fmla="*/ 0 h 86"/>
                  <a:gd name="T44" fmla="*/ 0 w 345"/>
                  <a:gd name="T45" fmla="*/ 0 h 86"/>
                  <a:gd name="T46" fmla="*/ 0 w 345"/>
                  <a:gd name="T47" fmla="*/ 0 h 86"/>
                  <a:gd name="T48" fmla="*/ 0 w 345"/>
                  <a:gd name="T49" fmla="*/ 0 h 86"/>
                  <a:gd name="T50" fmla="*/ 0 w 345"/>
                  <a:gd name="T51" fmla="*/ 0 h 86"/>
                  <a:gd name="T52" fmla="*/ 0 w 345"/>
                  <a:gd name="T53" fmla="*/ 0 h 86"/>
                  <a:gd name="T54" fmla="*/ 0 w 345"/>
                  <a:gd name="T55" fmla="*/ 0 h 86"/>
                  <a:gd name="T56" fmla="*/ 0 w 345"/>
                  <a:gd name="T57" fmla="*/ 0 h 86"/>
                  <a:gd name="T58" fmla="*/ 0 w 345"/>
                  <a:gd name="T59" fmla="*/ 0 h 86"/>
                  <a:gd name="T60" fmla="*/ 0 w 345"/>
                  <a:gd name="T61" fmla="*/ 0 h 86"/>
                  <a:gd name="T62" fmla="*/ 0 w 345"/>
                  <a:gd name="T63" fmla="*/ 0 h 86"/>
                  <a:gd name="T64" fmla="*/ 0 w 345"/>
                  <a:gd name="T65" fmla="*/ 0 h 86"/>
                  <a:gd name="T66" fmla="*/ 0 w 345"/>
                  <a:gd name="T67" fmla="*/ 0 h 86"/>
                  <a:gd name="T68" fmla="*/ 0 w 345"/>
                  <a:gd name="T69" fmla="*/ 0 h 86"/>
                  <a:gd name="T70" fmla="*/ 0 w 345"/>
                  <a:gd name="T71" fmla="*/ 0 h 86"/>
                  <a:gd name="T72" fmla="*/ 0 w 345"/>
                  <a:gd name="T73" fmla="*/ 0 h 86"/>
                  <a:gd name="T74" fmla="*/ 0 w 345"/>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9" name="Freeform 429"/>
              <p:cNvSpPr>
                <a:spLocks/>
              </p:cNvSpPr>
              <p:nvPr/>
            </p:nvSpPr>
            <p:spPr bwMode="auto">
              <a:xfrm>
                <a:off x="2495207" y="1444034"/>
                <a:ext cx="200470" cy="68744"/>
              </a:xfrm>
              <a:custGeom>
                <a:avLst/>
                <a:gdLst>
                  <a:gd name="T0" fmla="*/ 0 w 464"/>
                  <a:gd name="T1" fmla="*/ 0 h 130"/>
                  <a:gd name="T2" fmla="*/ 0 w 464"/>
                  <a:gd name="T3" fmla="*/ 0 h 130"/>
                  <a:gd name="T4" fmla="*/ 0 w 464"/>
                  <a:gd name="T5" fmla="*/ 0 h 130"/>
                  <a:gd name="T6" fmla="*/ 0 w 464"/>
                  <a:gd name="T7" fmla="*/ 0 h 130"/>
                  <a:gd name="T8" fmla="*/ 0 w 464"/>
                  <a:gd name="T9" fmla="*/ 0 h 130"/>
                  <a:gd name="T10" fmla="*/ 0 w 464"/>
                  <a:gd name="T11" fmla="*/ 0 h 130"/>
                  <a:gd name="T12" fmla="*/ 0 w 464"/>
                  <a:gd name="T13" fmla="*/ 0 h 130"/>
                  <a:gd name="T14" fmla="*/ 0 w 464"/>
                  <a:gd name="T15" fmla="*/ 0 h 130"/>
                  <a:gd name="T16" fmla="*/ 0 w 464"/>
                  <a:gd name="T17" fmla="*/ 0 h 130"/>
                  <a:gd name="T18" fmla="*/ 0 w 464"/>
                  <a:gd name="T19" fmla="*/ 0 h 130"/>
                  <a:gd name="T20" fmla="*/ 0 w 464"/>
                  <a:gd name="T21" fmla="*/ 0 h 130"/>
                  <a:gd name="T22" fmla="*/ 0 w 464"/>
                  <a:gd name="T23" fmla="*/ 0 h 130"/>
                  <a:gd name="T24" fmla="*/ 0 w 464"/>
                  <a:gd name="T25" fmla="*/ 0 h 130"/>
                  <a:gd name="T26" fmla="*/ 0 w 464"/>
                  <a:gd name="T27" fmla="*/ 0 h 130"/>
                  <a:gd name="T28" fmla="*/ 0 w 464"/>
                  <a:gd name="T29" fmla="*/ 0 h 130"/>
                  <a:gd name="T30" fmla="*/ 0 w 464"/>
                  <a:gd name="T31" fmla="*/ 0 h 130"/>
                  <a:gd name="T32" fmla="*/ 0 w 464"/>
                  <a:gd name="T33" fmla="*/ 0 h 130"/>
                  <a:gd name="T34" fmla="*/ 0 w 464"/>
                  <a:gd name="T35" fmla="*/ 0 h 130"/>
                  <a:gd name="T36" fmla="*/ 0 w 464"/>
                  <a:gd name="T37" fmla="*/ 0 h 130"/>
                  <a:gd name="T38" fmla="*/ 0 w 464"/>
                  <a:gd name="T39" fmla="*/ 0 h 130"/>
                  <a:gd name="T40" fmla="*/ 0 w 464"/>
                  <a:gd name="T41" fmla="*/ 0 h 130"/>
                  <a:gd name="T42" fmla="*/ 0 w 464"/>
                  <a:gd name="T43" fmla="*/ 0 h 130"/>
                  <a:gd name="T44" fmla="*/ 0 w 464"/>
                  <a:gd name="T45" fmla="*/ 0 h 130"/>
                  <a:gd name="T46" fmla="*/ 0 w 464"/>
                  <a:gd name="T47" fmla="*/ 0 h 130"/>
                  <a:gd name="T48" fmla="*/ 0 w 464"/>
                  <a:gd name="T49" fmla="*/ 0 h 130"/>
                  <a:gd name="T50" fmla="*/ 0 w 464"/>
                  <a:gd name="T51" fmla="*/ 0 h 130"/>
                  <a:gd name="T52" fmla="*/ 0 w 464"/>
                  <a:gd name="T53" fmla="*/ 0 h 130"/>
                  <a:gd name="T54" fmla="*/ 0 w 464"/>
                  <a:gd name="T55" fmla="*/ 0 h 130"/>
                  <a:gd name="T56" fmla="*/ 0 w 464"/>
                  <a:gd name="T57" fmla="*/ 0 h 130"/>
                  <a:gd name="T58" fmla="*/ 0 w 464"/>
                  <a:gd name="T59" fmla="*/ 0 h 130"/>
                  <a:gd name="T60" fmla="*/ 0 w 464"/>
                  <a:gd name="T61" fmla="*/ 0 h 130"/>
                  <a:gd name="T62" fmla="*/ 0 w 464"/>
                  <a:gd name="T63" fmla="*/ 0 h 130"/>
                  <a:gd name="T64" fmla="*/ 0 w 464"/>
                  <a:gd name="T65" fmla="*/ 0 h 130"/>
                  <a:gd name="T66" fmla="*/ 0 w 464"/>
                  <a:gd name="T67" fmla="*/ 0 h 130"/>
                  <a:gd name="T68" fmla="*/ 0 w 464"/>
                  <a:gd name="T69" fmla="*/ 0 h 130"/>
                  <a:gd name="T70" fmla="*/ 0 w 464"/>
                  <a:gd name="T71" fmla="*/ 0 h 130"/>
                  <a:gd name="T72" fmla="*/ 0 w 464"/>
                  <a:gd name="T73" fmla="*/ 0 h 130"/>
                  <a:gd name="T74" fmla="*/ 0 w 464"/>
                  <a:gd name="T75" fmla="*/ 0 h 130"/>
                  <a:gd name="T76" fmla="*/ 0 w 464"/>
                  <a:gd name="T77" fmla="*/ 0 h 130"/>
                  <a:gd name="T78" fmla="*/ 0 w 464"/>
                  <a:gd name="T79" fmla="*/ 0 h 130"/>
                  <a:gd name="T80" fmla="*/ 0 w 464"/>
                  <a:gd name="T81" fmla="*/ 0 h 130"/>
                  <a:gd name="T82" fmla="*/ 0 w 464"/>
                  <a:gd name="T83" fmla="*/ 0 h 130"/>
                  <a:gd name="T84" fmla="*/ 0 w 464"/>
                  <a:gd name="T85" fmla="*/ 0 h 130"/>
                  <a:gd name="T86" fmla="*/ 0 w 464"/>
                  <a:gd name="T87" fmla="*/ 0 h 130"/>
                  <a:gd name="T88" fmla="*/ 0 w 464"/>
                  <a:gd name="T89" fmla="*/ 0 h 130"/>
                  <a:gd name="T90" fmla="*/ 0 w 464"/>
                  <a:gd name="T91" fmla="*/ 0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0" name="Freeform 430"/>
              <p:cNvSpPr>
                <a:spLocks/>
              </p:cNvSpPr>
              <p:nvPr/>
            </p:nvSpPr>
            <p:spPr bwMode="auto">
              <a:xfrm>
                <a:off x="2917673" y="1453626"/>
                <a:ext cx="205851" cy="49560"/>
              </a:xfrm>
              <a:custGeom>
                <a:avLst/>
                <a:gdLst>
                  <a:gd name="T0" fmla="*/ 0 w 472"/>
                  <a:gd name="T1" fmla="*/ 0 h 92"/>
                  <a:gd name="T2" fmla="*/ 0 w 472"/>
                  <a:gd name="T3" fmla="*/ 0 h 92"/>
                  <a:gd name="T4" fmla="*/ 0 w 472"/>
                  <a:gd name="T5" fmla="*/ 0 h 92"/>
                  <a:gd name="T6" fmla="*/ 0 w 472"/>
                  <a:gd name="T7" fmla="*/ 0 h 92"/>
                  <a:gd name="T8" fmla="*/ 0 w 472"/>
                  <a:gd name="T9" fmla="*/ 0 h 92"/>
                  <a:gd name="T10" fmla="*/ 0 w 472"/>
                  <a:gd name="T11" fmla="*/ 0 h 92"/>
                  <a:gd name="T12" fmla="*/ 0 w 472"/>
                  <a:gd name="T13" fmla="*/ 0 h 92"/>
                  <a:gd name="T14" fmla="*/ 0 w 472"/>
                  <a:gd name="T15" fmla="*/ 0 h 92"/>
                  <a:gd name="T16" fmla="*/ 0 w 472"/>
                  <a:gd name="T17" fmla="*/ 0 h 92"/>
                  <a:gd name="T18" fmla="*/ 0 w 472"/>
                  <a:gd name="T19" fmla="*/ 0 h 92"/>
                  <a:gd name="T20" fmla="*/ 0 w 472"/>
                  <a:gd name="T21" fmla="*/ 0 h 92"/>
                  <a:gd name="T22" fmla="*/ 0 w 472"/>
                  <a:gd name="T23" fmla="*/ 0 h 92"/>
                  <a:gd name="T24" fmla="*/ 0 w 472"/>
                  <a:gd name="T25" fmla="*/ 0 h 92"/>
                  <a:gd name="T26" fmla="*/ 0 w 472"/>
                  <a:gd name="T27" fmla="*/ 0 h 92"/>
                  <a:gd name="T28" fmla="*/ 0 w 472"/>
                  <a:gd name="T29" fmla="*/ 0 h 92"/>
                  <a:gd name="T30" fmla="*/ 0 w 472"/>
                  <a:gd name="T31" fmla="*/ 0 h 92"/>
                  <a:gd name="T32" fmla="*/ 0 w 472"/>
                  <a:gd name="T33" fmla="*/ 0 h 92"/>
                  <a:gd name="T34" fmla="*/ 0 w 472"/>
                  <a:gd name="T35" fmla="*/ 0 h 92"/>
                  <a:gd name="T36" fmla="*/ 0 w 472"/>
                  <a:gd name="T37" fmla="*/ 0 h 92"/>
                  <a:gd name="T38" fmla="*/ 0 w 472"/>
                  <a:gd name="T39" fmla="*/ 0 h 92"/>
                  <a:gd name="T40" fmla="*/ 0 w 472"/>
                  <a:gd name="T41" fmla="*/ 0 h 92"/>
                  <a:gd name="T42" fmla="*/ 0 w 472"/>
                  <a:gd name="T43" fmla="*/ 0 h 92"/>
                  <a:gd name="T44" fmla="*/ 0 w 472"/>
                  <a:gd name="T45" fmla="*/ 0 h 92"/>
                  <a:gd name="T46" fmla="*/ 0 w 472"/>
                  <a:gd name="T47" fmla="*/ 0 h 92"/>
                  <a:gd name="T48" fmla="*/ 0 w 472"/>
                  <a:gd name="T49" fmla="*/ 0 h 92"/>
                  <a:gd name="T50" fmla="*/ 0 w 472"/>
                  <a:gd name="T51" fmla="*/ 0 h 92"/>
                  <a:gd name="T52" fmla="*/ 0 w 472"/>
                  <a:gd name="T53" fmla="*/ 0 h 92"/>
                  <a:gd name="T54" fmla="*/ 0 w 472"/>
                  <a:gd name="T55" fmla="*/ 0 h 92"/>
                  <a:gd name="T56" fmla="*/ 0 w 472"/>
                  <a:gd name="T57" fmla="*/ 0 h 92"/>
                  <a:gd name="T58" fmla="*/ 0 w 472"/>
                  <a:gd name="T59" fmla="*/ 0 h 92"/>
                  <a:gd name="T60" fmla="*/ 0 w 472"/>
                  <a:gd name="T61" fmla="*/ 0 h 92"/>
                  <a:gd name="T62" fmla="*/ 0 w 472"/>
                  <a:gd name="T63" fmla="*/ 0 h 92"/>
                  <a:gd name="T64" fmla="*/ 0 w 472"/>
                  <a:gd name="T65" fmla="*/ 0 h 92"/>
                  <a:gd name="T66" fmla="*/ 0 w 472"/>
                  <a:gd name="T67" fmla="*/ 0 h 92"/>
                  <a:gd name="T68" fmla="*/ 0 w 472"/>
                  <a:gd name="T69" fmla="*/ 0 h 92"/>
                  <a:gd name="T70" fmla="*/ 0 w 472"/>
                  <a:gd name="T71" fmla="*/ 0 h 92"/>
                  <a:gd name="T72" fmla="*/ 0 w 472"/>
                  <a:gd name="T73" fmla="*/ 0 h 92"/>
                  <a:gd name="T74" fmla="*/ 0 w 472"/>
                  <a:gd name="T75" fmla="*/ 0 h 92"/>
                  <a:gd name="T76" fmla="*/ 0 w 472"/>
                  <a:gd name="T77" fmla="*/ 0 h 92"/>
                  <a:gd name="T78" fmla="*/ 0 w 472"/>
                  <a:gd name="T79" fmla="*/ 0 h 92"/>
                  <a:gd name="T80" fmla="*/ 0 w 472"/>
                  <a:gd name="T81" fmla="*/ 0 h 92"/>
                  <a:gd name="T82" fmla="*/ 0 w 472"/>
                  <a:gd name="T83" fmla="*/ 0 h 92"/>
                  <a:gd name="T84" fmla="*/ 0 w 472"/>
                  <a:gd name="T85" fmla="*/ 0 h 92"/>
                  <a:gd name="T86" fmla="*/ 0 w 472"/>
                  <a:gd name="T87" fmla="*/ 0 h 92"/>
                  <a:gd name="T88" fmla="*/ 0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1" name="Freeform 431"/>
              <p:cNvSpPr>
                <a:spLocks/>
              </p:cNvSpPr>
              <p:nvPr/>
            </p:nvSpPr>
            <p:spPr bwMode="auto">
              <a:xfrm>
                <a:off x="2972836" y="1343316"/>
                <a:ext cx="142616" cy="71941"/>
              </a:xfrm>
              <a:custGeom>
                <a:avLst/>
                <a:gdLst>
                  <a:gd name="T0" fmla="*/ 0 w 326"/>
                  <a:gd name="T1" fmla="*/ 0 h 135"/>
                  <a:gd name="T2" fmla="*/ 0 w 326"/>
                  <a:gd name="T3" fmla="*/ 0 h 135"/>
                  <a:gd name="T4" fmla="*/ 0 w 326"/>
                  <a:gd name="T5" fmla="*/ 0 h 135"/>
                  <a:gd name="T6" fmla="*/ 0 w 326"/>
                  <a:gd name="T7" fmla="*/ 0 h 135"/>
                  <a:gd name="T8" fmla="*/ 0 w 326"/>
                  <a:gd name="T9" fmla="*/ 0 h 135"/>
                  <a:gd name="T10" fmla="*/ 0 w 326"/>
                  <a:gd name="T11" fmla="*/ 0 h 135"/>
                  <a:gd name="T12" fmla="*/ 0 w 326"/>
                  <a:gd name="T13" fmla="*/ 0 h 135"/>
                  <a:gd name="T14" fmla="*/ 0 w 326"/>
                  <a:gd name="T15" fmla="*/ 0 h 135"/>
                  <a:gd name="T16" fmla="*/ 0 w 326"/>
                  <a:gd name="T17" fmla="*/ 0 h 135"/>
                  <a:gd name="T18" fmla="*/ 0 w 326"/>
                  <a:gd name="T19" fmla="*/ 0 h 135"/>
                  <a:gd name="T20" fmla="*/ 0 w 326"/>
                  <a:gd name="T21" fmla="*/ 0 h 135"/>
                  <a:gd name="T22" fmla="*/ 0 w 326"/>
                  <a:gd name="T23" fmla="*/ 0 h 135"/>
                  <a:gd name="T24" fmla="*/ 0 w 326"/>
                  <a:gd name="T25" fmla="*/ 0 h 135"/>
                  <a:gd name="T26" fmla="*/ 0 w 326"/>
                  <a:gd name="T27" fmla="*/ 0 h 135"/>
                  <a:gd name="T28" fmla="*/ 0 w 326"/>
                  <a:gd name="T29" fmla="*/ 0 h 135"/>
                  <a:gd name="T30" fmla="*/ 0 w 326"/>
                  <a:gd name="T31" fmla="*/ 0 h 135"/>
                  <a:gd name="T32" fmla="*/ 0 w 326"/>
                  <a:gd name="T33" fmla="*/ 0 h 135"/>
                  <a:gd name="T34" fmla="*/ 0 w 326"/>
                  <a:gd name="T35" fmla="*/ 0 h 135"/>
                  <a:gd name="T36" fmla="*/ 0 w 326"/>
                  <a:gd name="T37" fmla="*/ 0 h 135"/>
                  <a:gd name="T38" fmla="*/ 0 w 326"/>
                  <a:gd name="T39" fmla="*/ 0 h 135"/>
                  <a:gd name="T40" fmla="*/ 0 w 326"/>
                  <a:gd name="T41" fmla="*/ 0 h 135"/>
                  <a:gd name="T42" fmla="*/ 0 w 326"/>
                  <a:gd name="T43" fmla="*/ 0 h 135"/>
                  <a:gd name="T44" fmla="*/ 0 w 326"/>
                  <a:gd name="T45" fmla="*/ 0 h 135"/>
                  <a:gd name="T46" fmla="*/ 0 w 326"/>
                  <a:gd name="T47" fmla="*/ 0 h 135"/>
                  <a:gd name="T48" fmla="*/ 0 w 326"/>
                  <a:gd name="T49" fmla="*/ 0 h 135"/>
                  <a:gd name="T50" fmla="*/ 0 w 326"/>
                  <a:gd name="T51" fmla="*/ 0 h 135"/>
                  <a:gd name="T52" fmla="*/ 0 w 326"/>
                  <a:gd name="T53" fmla="*/ 0 h 135"/>
                  <a:gd name="T54" fmla="*/ 0 w 326"/>
                  <a:gd name="T55" fmla="*/ 0 h 135"/>
                  <a:gd name="T56" fmla="*/ 0 w 326"/>
                  <a:gd name="T57" fmla="*/ 0 h 135"/>
                  <a:gd name="T58" fmla="*/ 0 w 326"/>
                  <a:gd name="T59" fmla="*/ 0 h 135"/>
                  <a:gd name="T60" fmla="*/ 0 w 326"/>
                  <a:gd name="T61" fmla="*/ 0 h 135"/>
                  <a:gd name="T62" fmla="*/ 0 w 326"/>
                  <a:gd name="T63" fmla="*/ 0 h 135"/>
                  <a:gd name="T64" fmla="*/ 0 w 326"/>
                  <a:gd name="T65" fmla="*/ 0 h 135"/>
                  <a:gd name="T66" fmla="*/ 0 w 326"/>
                  <a:gd name="T67" fmla="*/ 0 h 135"/>
                  <a:gd name="T68" fmla="*/ 0 w 326"/>
                  <a:gd name="T69" fmla="*/ 0 h 135"/>
                  <a:gd name="T70" fmla="*/ 0 w 326"/>
                  <a:gd name="T71" fmla="*/ 0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2" name="Freeform 432"/>
              <p:cNvSpPr>
                <a:spLocks/>
              </p:cNvSpPr>
              <p:nvPr/>
            </p:nvSpPr>
            <p:spPr bwMode="auto">
              <a:xfrm>
                <a:off x="3068362" y="1517574"/>
                <a:ext cx="68617" cy="28777"/>
              </a:xfrm>
              <a:custGeom>
                <a:avLst/>
                <a:gdLst>
                  <a:gd name="T0" fmla="*/ 0 w 159"/>
                  <a:gd name="T1" fmla="*/ 0 h 56"/>
                  <a:gd name="T2" fmla="*/ 0 w 159"/>
                  <a:gd name="T3" fmla="*/ 0 h 56"/>
                  <a:gd name="T4" fmla="*/ 0 w 159"/>
                  <a:gd name="T5" fmla="*/ 0 h 56"/>
                  <a:gd name="T6" fmla="*/ 0 w 159"/>
                  <a:gd name="T7" fmla="*/ 0 h 56"/>
                  <a:gd name="T8" fmla="*/ 0 w 159"/>
                  <a:gd name="T9" fmla="*/ 0 h 56"/>
                  <a:gd name="T10" fmla="*/ 0 w 159"/>
                  <a:gd name="T11" fmla="*/ 0 h 56"/>
                  <a:gd name="T12" fmla="*/ 0 w 159"/>
                  <a:gd name="T13" fmla="*/ 0 h 56"/>
                  <a:gd name="T14" fmla="*/ 0 w 159"/>
                  <a:gd name="T15" fmla="*/ 0 h 56"/>
                  <a:gd name="T16" fmla="*/ 0 w 159"/>
                  <a:gd name="T17" fmla="*/ 0 h 56"/>
                  <a:gd name="T18" fmla="*/ 0 w 159"/>
                  <a:gd name="T19" fmla="*/ 0 h 56"/>
                  <a:gd name="T20" fmla="*/ 0 w 159"/>
                  <a:gd name="T21" fmla="*/ 0 h 56"/>
                  <a:gd name="T22" fmla="*/ 0 w 159"/>
                  <a:gd name="T23" fmla="*/ 0 h 56"/>
                  <a:gd name="T24" fmla="*/ 0 w 159"/>
                  <a:gd name="T25" fmla="*/ 0 h 56"/>
                  <a:gd name="T26" fmla="*/ 0 w 159"/>
                  <a:gd name="T27" fmla="*/ 0 h 56"/>
                  <a:gd name="T28" fmla="*/ 0 w 159"/>
                  <a:gd name="T29" fmla="*/ 0 h 56"/>
                  <a:gd name="T30" fmla="*/ 0 w 159"/>
                  <a:gd name="T31" fmla="*/ 0 h 56"/>
                  <a:gd name="T32" fmla="*/ 0 w 159"/>
                  <a:gd name="T33" fmla="*/ 0 h 56"/>
                  <a:gd name="T34" fmla="*/ 0 w 159"/>
                  <a:gd name="T35" fmla="*/ 0 h 56"/>
                  <a:gd name="T36" fmla="*/ 0 w 159"/>
                  <a:gd name="T37" fmla="*/ 0 h 56"/>
                  <a:gd name="T38" fmla="*/ 0 w 159"/>
                  <a:gd name="T39" fmla="*/ 0 h 56"/>
                  <a:gd name="T40" fmla="*/ 0 w 159"/>
                  <a:gd name="T41" fmla="*/ 0 h 56"/>
                  <a:gd name="T42" fmla="*/ 0 w 159"/>
                  <a:gd name="T43" fmla="*/ 0 h 56"/>
                  <a:gd name="T44" fmla="*/ 0 w 159"/>
                  <a:gd name="T45" fmla="*/ 0 h 56"/>
                  <a:gd name="T46" fmla="*/ 0 w 159"/>
                  <a:gd name="T47" fmla="*/ 0 h 56"/>
                  <a:gd name="T48" fmla="*/ 0 w 159"/>
                  <a:gd name="T49" fmla="*/ 0 h 56"/>
                  <a:gd name="T50" fmla="*/ 0 w 159"/>
                  <a:gd name="T51" fmla="*/ 0 h 56"/>
                  <a:gd name="T52" fmla="*/ 0 w 159"/>
                  <a:gd name="T53" fmla="*/ 0 h 56"/>
                  <a:gd name="T54" fmla="*/ 0 w 159"/>
                  <a:gd name="T55" fmla="*/ 0 h 56"/>
                  <a:gd name="T56" fmla="*/ 0 w 159"/>
                  <a:gd name="T57" fmla="*/ 0 h 56"/>
                  <a:gd name="T58" fmla="*/ 0 w 159"/>
                  <a:gd name="T59" fmla="*/ 0 h 56"/>
                  <a:gd name="T60" fmla="*/ 0 w 159"/>
                  <a:gd name="T61" fmla="*/ 0 h 56"/>
                  <a:gd name="T62" fmla="*/ 0 w 159"/>
                  <a:gd name="T63" fmla="*/ 0 h 56"/>
                  <a:gd name="T64" fmla="*/ 0 w 159"/>
                  <a:gd name="T65" fmla="*/ 0 h 56"/>
                  <a:gd name="T66" fmla="*/ 0 w 159"/>
                  <a:gd name="T67" fmla="*/ 0 h 56"/>
                  <a:gd name="T68" fmla="*/ 0 w 15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3" name="Freeform 433"/>
              <p:cNvSpPr>
                <a:spLocks/>
              </p:cNvSpPr>
              <p:nvPr/>
            </p:nvSpPr>
            <p:spPr bwMode="auto">
              <a:xfrm>
                <a:off x="1655656" y="1573528"/>
                <a:ext cx="1621248" cy="861697"/>
              </a:xfrm>
              <a:custGeom>
                <a:avLst/>
                <a:gdLst>
                  <a:gd name="T0" fmla="*/ 0 w 3734"/>
                  <a:gd name="T1" fmla="*/ 0 h 1644"/>
                  <a:gd name="T2" fmla="*/ 0 w 3734"/>
                  <a:gd name="T3" fmla="*/ 0 h 1644"/>
                  <a:gd name="T4" fmla="*/ 0 w 3734"/>
                  <a:gd name="T5" fmla="*/ 0 h 1644"/>
                  <a:gd name="T6" fmla="*/ 0 w 3734"/>
                  <a:gd name="T7" fmla="*/ 0 h 1644"/>
                  <a:gd name="T8" fmla="*/ 0 w 3734"/>
                  <a:gd name="T9" fmla="*/ 0 h 1644"/>
                  <a:gd name="T10" fmla="*/ 0 w 3734"/>
                  <a:gd name="T11" fmla="*/ 0 h 1644"/>
                  <a:gd name="T12" fmla="*/ 0 w 3734"/>
                  <a:gd name="T13" fmla="*/ 0 h 1644"/>
                  <a:gd name="T14" fmla="*/ 0 w 3734"/>
                  <a:gd name="T15" fmla="*/ 0 h 1644"/>
                  <a:gd name="T16" fmla="*/ 0 w 3734"/>
                  <a:gd name="T17" fmla="*/ 0 h 1644"/>
                  <a:gd name="T18" fmla="*/ 0 w 3734"/>
                  <a:gd name="T19" fmla="*/ 0 h 1644"/>
                  <a:gd name="T20" fmla="*/ 0 w 3734"/>
                  <a:gd name="T21" fmla="*/ 0 h 1644"/>
                  <a:gd name="T22" fmla="*/ 0 w 3734"/>
                  <a:gd name="T23" fmla="*/ 0 h 1644"/>
                  <a:gd name="T24" fmla="*/ 0 w 3734"/>
                  <a:gd name="T25" fmla="*/ 0 h 1644"/>
                  <a:gd name="T26" fmla="*/ 0 w 3734"/>
                  <a:gd name="T27" fmla="*/ 0 h 1644"/>
                  <a:gd name="T28" fmla="*/ 0 w 3734"/>
                  <a:gd name="T29" fmla="*/ 0 h 1644"/>
                  <a:gd name="T30" fmla="*/ 0 w 3734"/>
                  <a:gd name="T31" fmla="*/ 0 h 1644"/>
                  <a:gd name="T32" fmla="*/ 0 w 3734"/>
                  <a:gd name="T33" fmla="*/ 0 h 1644"/>
                  <a:gd name="T34" fmla="*/ 0 w 3734"/>
                  <a:gd name="T35" fmla="*/ 0 h 1644"/>
                  <a:gd name="T36" fmla="*/ 0 w 3734"/>
                  <a:gd name="T37" fmla="*/ 0 h 1644"/>
                  <a:gd name="T38" fmla="*/ 0 w 3734"/>
                  <a:gd name="T39" fmla="*/ 0 h 1644"/>
                  <a:gd name="T40" fmla="*/ 0 w 3734"/>
                  <a:gd name="T41" fmla="*/ 0 h 1644"/>
                  <a:gd name="T42" fmla="*/ 0 w 3734"/>
                  <a:gd name="T43" fmla="*/ 0 h 1644"/>
                  <a:gd name="T44" fmla="*/ 0 w 3734"/>
                  <a:gd name="T45" fmla="*/ 0 h 1644"/>
                  <a:gd name="T46" fmla="*/ 0 w 3734"/>
                  <a:gd name="T47" fmla="*/ 0 h 1644"/>
                  <a:gd name="T48" fmla="*/ 0 w 3734"/>
                  <a:gd name="T49" fmla="*/ 0 h 1644"/>
                  <a:gd name="T50" fmla="*/ 0 w 3734"/>
                  <a:gd name="T51" fmla="*/ 0 h 1644"/>
                  <a:gd name="T52" fmla="*/ 0 w 3734"/>
                  <a:gd name="T53" fmla="*/ 0 h 1644"/>
                  <a:gd name="T54" fmla="*/ 0 w 3734"/>
                  <a:gd name="T55" fmla="*/ 0 h 1644"/>
                  <a:gd name="T56" fmla="*/ 0 w 3734"/>
                  <a:gd name="T57" fmla="*/ 0 h 1644"/>
                  <a:gd name="T58" fmla="*/ 0 w 3734"/>
                  <a:gd name="T59" fmla="*/ 0 h 1644"/>
                  <a:gd name="T60" fmla="*/ 0 w 3734"/>
                  <a:gd name="T61" fmla="*/ 0 h 1644"/>
                  <a:gd name="T62" fmla="*/ 0 w 3734"/>
                  <a:gd name="T63" fmla="*/ 0 h 1644"/>
                  <a:gd name="T64" fmla="*/ 0 w 3734"/>
                  <a:gd name="T65" fmla="*/ 0 h 1644"/>
                  <a:gd name="T66" fmla="*/ 0 w 3734"/>
                  <a:gd name="T67" fmla="*/ 0 h 1644"/>
                  <a:gd name="T68" fmla="*/ 0 w 3734"/>
                  <a:gd name="T69" fmla="*/ 0 h 1644"/>
                  <a:gd name="T70" fmla="*/ 0 w 3734"/>
                  <a:gd name="T71" fmla="*/ 0 h 1644"/>
                  <a:gd name="T72" fmla="*/ 0 w 3734"/>
                  <a:gd name="T73" fmla="*/ 0 h 1644"/>
                  <a:gd name="T74" fmla="*/ 0 w 3734"/>
                  <a:gd name="T75" fmla="*/ 0 h 1644"/>
                  <a:gd name="T76" fmla="*/ 0 w 3734"/>
                  <a:gd name="T77" fmla="*/ 0 h 1644"/>
                  <a:gd name="T78" fmla="*/ 0 w 3734"/>
                  <a:gd name="T79" fmla="*/ 0 h 1644"/>
                  <a:gd name="T80" fmla="*/ 0 w 3734"/>
                  <a:gd name="T81" fmla="*/ 0 h 1644"/>
                  <a:gd name="T82" fmla="*/ 0 w 3734"/>
                  <a:gd name="T83" fmla="*/ 0 h 1644"/>
                  <a:gd name="T84" fmla="*/ 0 w 3734"/>
                  <a:gd name="T85" fmla="*/ 0 h 1644"/>
                  <a:gd name="T86" fmla="*/ 0 w 3734"/>
                  <a:gd name="T87" fmla="*/ 0 h 1644"/>
                  <a:gd name="T88" fmla="*/ 0 w 3734"/>
                  <a:gd name="T89" fmla="*/ 0 h 1644"/>
                  <a:gd name="T90" fmla="*/ 0 w 3734"/>
                  <a:gd name="T91" fmla="*/ 0 h 1644"/>
                  <a:gd name="T92" fmla="*/ 0 w 3734"/>
                  <a:gd name="T93" fmla="*/ 0 h 1644"/>
                  <a:gd name="T94" fmla="*/ 0 w 3734"/>
                  <a:gd name="T95" fmla="*/ 0 h 1644"/>
                  <a:gd name="T96" fmla="*/ 0 w 3734"/>
                  <a:gd name="T97" fmla="*/ 0 h 1644"/>
                  <a:gd name="T98" fmla="*/ 0 w 3734"/>
                  <a:gd name="T99" fmla="*/ 0 h 1644"/>
                  <a:gd name="T100" fmla="*/ 0 w 3734"/>
                  <a:gd name="T101" fmla="*/ 0 h 1644"/>
                  <a:gd name="T102" fmla="*/ 0 w 3734"/>
                  <a:gd name="T103" fmla="*/ 0 h 1644"/>
                  <a:gd name="T104" fmla="*/ 0 w 3734"/>
                  <a:gd name="T105" fmla="*/ 0 h 1644"/>
                  <a:gd name="T106" fmla="*/ 0 w 3734"/>
                  <a:gd name="T107" fmla="*/ 0 h 1644"/>
                  <a:gd name="T108" fmla="*/ 0 w 3734"/>
                  <a:gd name="T109" fmla="*/ 0 h 1644"/>
                  <a:gd name="T110" fmla="*/ 0 w 3734"/>
                  <a:gd name="T111" fmla="*/ 0 h 1644"/>
                  <a:gd name="T112" fmla="*/ 0 w 3734"/>
                  <a:gd name="T113" fmla="*/ 0 h 1644"/>
                  <a:gd name="T114" fmla="*/ 0 w 3734"/>
                  <a:gd name="T115" fmla="*/ 0 h 1644"/>
                  <a:gd name="T116" fmla="*/ 0 w 3734"/>
                  <a:gd name="T117" fmla="*/ 0 h 1644"/>
                  <a:gd name="T118" fmla="*/ 0 w 3734"/>
                  <a:gd name="T119" fmla="*/ 0 h 1644"/>
                  <a:gd name="T120" fmla="*/ 0 w 3734"/>
                  <a:gd name="T121" fmla="*/ 0 h 1644"/>
                  <a:gd name="T122" fmla="*/ 0 w 3734"/>
                  <a:gd name="T123" fmla="*/ 0 h 1644"/>
                  <a:gd name="T124" fmla="*/ 0 w 3734"/>
                  <a:gd name="T125" fmla="*/ 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245" name="Freeform 437"/>
            <p:cNvSpPr>
              <a:spLocks/>
            </p:cNvSpPr>
            <p:nvPr>
              <p:custDataLst>
                <p:tags r:id="rId225"/>
              </p:custDataLst>
            </p:nvPr>
          </p:nvSpPr>
          <p:spPr bwMode="auto">
            <a:xfrm>
              <a:off x="1423119" y="3340500"/>
              <a:ext cx="6882" cy="24776"/>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grpSp>
          <p:nvGrpSpPr>
            <p:cNvPr id="246" name="Group 245"/>
            <p:cNvGrpSpPr/>
            <p:nvPr>
              <p:custDataLst>
                <p:tags r:id="rId226"/>
              </p:custDataLst>
            </p:nvPr>
          </p:nvGrpSpPr>
          <p:grpSpPr>
            <a:xfrm>
              <a:off x="686048" y="4233795"/>
              <a:ext cx="166547" cy="447336"/>
              <a:chOff x="2789238" y="4476750"/>
              <a:chExt cx="384175" cy="1031875"/>
            </a:xfrm>
            <a:grpFill/>
          </p:grpSpPr>
          <p:sp>
            <p:nvSpPr>
              <p:cNvPr id="429" name="Freeform 439"/>
              <p:cNvSpPr>
                <a:spLocks/>
              </p:cNvSpPr>
              <p:nvPr/>
            </p:nvSpPr>
            <p:spPr bwMode="auto">
              <a:xfrm>
                <a:off x="2999872" y="5112837"/>
                <a:ext cx="19871" cy="26700"/>
              </a:xfrm>
              <a:custGeom>
                <a:avLst/>
                <a:gdLst>
                  <a:gd name="T0" fmla="*/ 5 w 46"/>
                  <a:gd name="T1" fmla="*/ 1 h 51"/>
                  <a:gd name="T2" fmla="*/ 2 w 46"/>
                  <a:gd name="T3" fmla="*/ 0 h 51"/>
                  <a:gd name="T4" fmla="*/ 1 w 46"/>
                  <a:gd name="T5" fmla="*/ 1 h 51"/>
                  <a:gd name="T6" fmla="*/ 1 w 46"/>
                  <a:gd name="T7" fmla="*/ 1 h 51"/>
                  <a:gd name="T8" fmla="*/ 0 w 46"/>
                  <a:gd name="T9" fmla="*/ 1 h 51"/>
                  <a:gd name="T10" fmla="*/ 0 w 46"/>
                  <a:gd name="T11" fmla="*/ 2 h 51"/>
                  <a:gd name="T12" fmla="*/ 0 w 46"/>
                  <a:gd name="T13" fmla="*/ 2 h 51"/>
                  <a:gd name="T14" fmla="*/ 0 w 46"/>
                  <a:gd name="T15" fmla="*/ 2 h 51"/>
                  <a:gd name="T16" fmla="*/ 0 w 46"/>
                  <a:gd name="T17" fmla="*/ 3 h 51"/>
                  <a:gd name="T18" fmla="*/ 0 w 46"/>
                  <a:gd name="T19" fmla="*/ 3 h 51"/>
                  <a:gd name="T20" fmla="*/ 0 w 46"/>
                  <a:gd name="T21" fmla="*/ 4 h 51"/>
                  <a:gd name="T22" fmla="*/ 1 w 46"/>
                  <a:gd name="T23" fmla="*/ 5 h 51"/>
                  <a:gd name="T24" fmla="*/ 1 w 46"/>
                  <a:gd name="T25" fmla="*/ 5 h 51"/>
                  <a:gd name="T26" fmla="*/ 1 w 46"/>
                  <a:gd name="T27" fmla="*/ 5 h 51"/>
                  <a:gd name="T28" fmla="*/ 2 w 46"/>
                  <a:gd name="T29" fmla="*/ 6 h 51"/>
                  <a:gd name="T30" fmla="*/ 2 w 46"/>
                  <a:gd name="T31" fmla="*/ 6 h 51"/>
                  <a:gd name="T32" fmla="*/ 2 w 46"/>
                  <a:gd name="T33" fmla="*/ 6 h 51"/>
                  <a:gd name="T34" fmla="*/ 2 w 46"/>
                  <a:gd name="T35" fmla="*/ 6 h 51"/>
                  <a:gd name="T36" fmla="*/ 4 w 46"/>
                  <a:gd name="T37" fmla="*/ 6 h 51"/>
                  <a:gd name="T38" fmla="*/ 5 w 46"/>
                  <a:gd name="T39" fmla="*/ 6 h 51"/>
                  <a:gd name="T40" fmla="*/ 5 w 46"/>
                  <a:gd name="T41" fmla="*/ 4 h 51"/>
                  <a:gd name="T42" fmla="*/ 5 w 46"/>
                  <a:gd name="T43" fmla="*/ 3 h 51"/>
                  <a:gd name="T44" fmla="*/ 5 w 46"/>
                  <a:gd name="T45" fmla="*/ 2 h 51"/>
                  <a:gd name="T46" fmla="*/ 5 w 4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30" name="Freeform 440"/>
              <p:cNvSpPr>
                <a:spLocks/>
              </p:cNvSpPr>
              <p:nvPr/>
            </p:nvSpPr>
            <p:spPr bwMode="auto">
              <a:xfrm>
                <a:off x="3014444" y="5425384"/>
                <a:ext cx="83459" cy="83241"/>
              </a:xfrm>
              <a:custGeom>
                <a:avLst/>
                <a:gdLst>
                  <a:gd name="T0" fmla="*/ 0 w 192"/>
                  <a:gd name="T1" fmla="*/ 0 h 158"/>
                  <a:gd name="T2" fmla="*/ 0 w 192"/>
                  <a:gd name="T3" fmla="*/ 2 h 158"/>
                  <a:gd name="T4" fmla="*/ 0 w 192"/>
                  <a:gd name="T5" fmla="*/ 3 h 158"/>
                  <a:gd name="T6" fmla="*/ 0 w 192"/>
                  <a:gd name="T7" fmla="*/ 4 h 158"/>
                  <a:gd name="T8" fmla="*/ 1 w 192"/>
                  <a:gd name="T9" fmla="*/ 6 h 158"/>
                  <a:gd name="T10" fmla="*/ 1 w 192"/>
                  <a:gd name="T11" fmla="*/ 7 h 158"/>
                  <a:gd name="T12" fmla="*/ 2 w 192"/>
                  <a:gd name="T13" fmla="*/ 8 h 158"/>
                  <a:gd name="T14" fmla="*/ 2 w 192"/>
                  <a:gd name="T15" fmla="*/ 9 h 158"/>
                  <a:gd name="T16" fmla="*/ 3 w 192"/>
                  <a:gd name="T17" fmla="*/ 10 h 158"/>
                  <a:gd name="T18" fmla="*/ 5 w 192"/>
                  <a:gd name="T19" fmla="*/ 14 h 158"/>
                  <a:gd name="T20" fmla="*/ 7 w 192"/>
                  <a:gd name="T21" fmla="*/ 17 h 158"/>
                  <a:gd name="T22" fmla="*/ 8 w 192"/>
                  <a:gd name="T23" fmla="*/ 17 h 158"/>
                  <a:gd name="T24" fmla="*/ 9 w 192"/>
                  <a:gd name="T25" fmla="*/ 17 h 158"/>
                  <a:gd name="T26" fmla="*/ 9 w 192"/>
                  <a:gd name="T27" fmla="*/ 17 h 158"/>
                  <a:gd name="T28" fmla="*/ 10 w 192"/>
                  <a:gd name="T29" fmla="*/ 17 h 158"/>
                  <a:gd name="T30" fmla="*/ 11 w 192"/>
                  <a:gd name="T31" fmla="*/ 18 h 158"/>
                  <a:gd name="T32" fmla="*/ 13 w 192"/>
                  <a:gd name="T33" fmla="*/ 18 h 158"/>
                  <a:gd name="T34" fmla="*/ 16 w 192"/>
                  <a:gd name="T35" fmla="*/ 17 h 158"/>
                  <a:gd name="T36" fmla="*/ 21 w 192"/>
                  <a:gd name="T37" fmla="*/ 17 h 158"/>
                  <a:gd name="T38" fmla="*/ 20 w 192"/>
                  <a:gd name="T39" fmla="*/ 17 h 158"/>
                  <a:gd name="T40" fmla="*/ 19 w 192"/>
                  <a:gd name="T41" fmla="*/ 17 h 158"/>
                  <a:gd name="T42" fmla="*/ 18 w 192"/>
                  <a:gd name="T43" fmla="*/ 17 h 158"/>
                  <a:gd name="T44" fmla="*/ 17 w 192"/>
                  <a:gd name="T45" fmla="*/ 17 h 158"/>
                  <a:gd name="T46" fmla="*/ 16 w 192"/>
                  <a:gd name="T47" fmla="*/ 16 h 158"/>
                  <a:gd name="T48" fmla="*/ 14 w 192"/>
                  <a:gd name="T49" fmla="*/ 15 h 158"/>
                  <a:gd name="T50" fmla="*/ 12 w 192"/>
                  <a:gd name="T51" fmla="*/ 15 h 158"/>
                  <a:gd name="T52" fmla="*/ 11 w 192"/>
                  <a:gd name="T53" fmla="*/ 13 h 158"/>
                  <a:gd name="T54" fmla="*/ 10 w 192"/>
                  <a:gd name="T55" fmla="*/ 12 h 158"/>
                  <a:gd name="T56" fmla="*/ 8 w 192"/>
                  <a:gd name="T57" fmla="*/ 11 h 158"/>
                  <a:gd name="T58" fmla="*/ 7 w 192"/>
                  <a:gd name="T59" fmla="*/ 10 h 158"/>
                  <a:gd name="T60" fmla="*/ 6 w 192"/>
                  <a:gd name="T61" fmla="*/ 8 h 158"/>
                  <a:gd name="T62" fmla="*/ 5 w 192"/>
                  <a:gd name="T63" fmla="*/ 7 h 158"/>
                  <a:gd name="T64" fmla="*/ 4 w 192"/>
                  <a:gd name="T65" fmla="*/ 6 h 158"/>
                  <a:gd name="T66" fmla="*/ 3 w 192"/>
                  <a:gd name="T67" fmla="*/ 4 h 158"/>
                  <a:gd name="T68" fmla="*/ 2 w 192"/>
                  <a:gd name="T69" fmla="*/ 3 h 158"/>
                  <a:gd name="T70" fmla="*/ 2 w 192"/>
                  <a:gd name="T71" fmla="*/ 2 h 158"/>
                  <a:gd name="T72" fmla="*/ 1 w 192"/>
                  <a:gd name="T73" fmla="*/ 1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31" name="Freeform 441"/>
              <p:cNvSpPr>
                <a:spLocks/>
              </p:cNvSpPr>
              <p:nvPr/>
            </p:nvSpPr>
            <p:spPr bwMode="auto">
              <a:xfrm>
                <a:off x="2789238" y="4476750"/>
                <a:ext cx="384175" cy="951775"/>
              </a:xfrm>
              <a:custGeom>
                <a:avLst/>
                <a:gdLst>
                  <a:gd name="T0" fmla="*/ 83 w 884"/>
                  <a:gd name="T1" fmla="*/ 46 h 1818"/>
                  <a:gd name="T2" fmla="*/ 94 w 884"/>
                  <a:gd name="T3" fmla="*/ 38 h 1818"/>
                  <a:gd name="T4" fmla="*/ 95 w 884"/>
                  <a:gd name="T5" fmla="*/ 26 h 1818"/>
                  <a:gd name="T6" fmla="*/ 91 w 884"/>
                  <a:gd name="T7" fmla="*/ 21 h 1818"/>
                  <a:gd name="T8" fmla="*/ 91 w 884"/>
                  <a:gd name="T9" fmla="*/ 29 h 1818"/>
                  <a:gd name="T10" fmla="*/ 83 w 884"/>
                  <a:gd name="T11" fmla="*/ 36 h 1818"/>
                  <a:gd name="T12" fmla="*/ 72 w 884"/>
                  <a:gd name="T13" fmla="*/ 37 h 1818"/>
                  <a:gd name="T14" fmla="*/ 67 w 884"/>
                  <a:gd name="T15" fmla="*/ 32 h 1818"/>
                  <a:gd name="T16" fmla="*/ 71 w 884"/>
                  <a:gd name="T17" fmla="*/ 24 h 1818"/>
                  <a:gd name="T18" fmla="*/ 58 w 884"/>
                  <a:gd name="T19" fmla="*/ 16 h 1818"/>
                  <a:gd name="T20" fmla="*/ 46 w 884"/>
                  <a:gd name="T21" fmla="*/ 10 h 1818"/>
                  <a:gd name="T22" fmla="*/ 40 w 884"/>
                  <a:gd name="T23" fmla="*/ 1 h 1818"/>
                  <a:gd name="T24" fmla="*/ 31 w 884"/>
                  <a:gd name="T25" fmla="*/ 2 h 1818"/>
                  <a:gd name="T26" fmla="*/ 25 w 884"/>
                  <a:gd name="T27" fmla="*/ 3 h 1818"/>
                  <a:gd name="T28" fmla="*/ 18 w 884"/>
                  <a:gd name="T29" fmla="*/ 1 h 1818"/>
                  <a:gd name="T30" fmla="*/ 10 w 884"/>
                  <a:gd name="T31" fmla="*/ 6 h 1818"/>
                  <a:gd name="T32" fmla="*/ 7 w 884"/>
                  <a:gd name="T33" fmla="*/ 13 h 1818"/>
                  <a:gd name="T34" fmla="*/ 3 w 884"/>
                  <a:gd name="T35" fmla="*/ 20 h 1818"/>
                  <a:gd name="T36" fmla="*/ 6 w 884"/>
                  <a:gd name="T37" fmla="*/ 28 h 1818"/>
                  <a:gd name="T38" fmla="*/ 6 w 884"/>
                  <a:gd name="T39" fmla="*/ 35 h 1818"/>
                  <a:gd name="T40" fmla="*/ 0 w 884"/>
                  <a:gd name="T41" fmla="*/ 48 h 1818"/>
                  <a:gd name="T42" fmla="*/ 1 w 884"/>
                  <a:gd name="T43" fmla="*/ 68 h 1818"/>
                  <a:gd name="T44" fmla="*/ 8 w 884"/>
                  <a:gd name="T45" fmla="*/ 77 h 1818"/>
                  <a:gd name="T46" fmla="*/ 7 w 884"/>
                  <a:gd name="T47" fmla="*/ 84 h 1818"/>
                  <a:gd name="T48" fmla="*/ 7 w 884"/>
                  <a:gd name="T49" fmla="*/ 90 h 1818"/>
                  <a:gd name="T50" fmla="*/ 9 w 884"/>
                  <a:gd name="T51" fmla="*/ 94 h 1818"/>
                  <a:gd name="T52" fmla="*/ 6 w 884"/>
                  <a:gd name="T53" fmla="*/ 100 h 1818"/>
                  <a:gd name="T54" fmla="*/ 9 w 884"/>
                  <a:gd name="T55" fmla="*/ 109 h 1818"/>
                  <a:gd name="T56" fmla="*/ 9 w 884"/>
                  <a:gd name="T57" fmla="*/ 117 h 1818"/>
                  <a:gd name="T58" fmla="*/ 9 w 884"/>
                  <a:gd name="T59" fmla="*/ 128 h 1818"/>
                  <a:gd name="T60" fmla="*/ 15 w 884"/>
                  <a:gd name="T61" fmla="*/ 141 h 1818"/>
                  <a:gd name="T62" fmla="*/ 21 w 884"/>
                  <a:gd name="T63" fmla="*/ 155 h 1818"/>
                  <a:gd name="T64" fmla="*/ 23 w 884"/>
                  <a:gd name="T65" fmla="*/ 163 h 1818"/>
                  <a:gd name="T66" fmla="*/ 25 w 884"/>
                  <a:gd name="T67" fmla="*/ 170 h 1818"/>
                  <a:gd name="T68" fmla="*/ 23 w 884"/>
                  <a:gd name="T69" fmla="*/ 177 h 1818"/>
                  <a:gd name="T70" fmla="*/ 22 w 884"/>
                  <a:gd name="T71" fmla="*/ 183 h 1818"/>
                  <a:gd name="T72" fmla="*/ 25 w 884"/>
                  <a:gd name="T73" fmla="*/ 191 h 1818"/>
                  <a:gd name="T74" fmla="*/ 33 w 884"/>
                  <a:gd name="T75" fmla="*/ 197 h 1818"/>
                  <a:gd name="T76" fmla="*/ 42 w 884"/>
                  <a:gd name="T77" fmla="*/ 200 h 1818"/>
                  <a:gd name="T78" fmla="*/ 49 w 884"/>
                  <a:gd name="T79" fmla="*/ 198 h 1818"/>
                  <a:gd name="T80" fmla="*/ 49 w 884"/>
                  <a:gd name="T81" fmla="*/ 189 h 1818"/>
                  <a:gd name="T82" fmla="*/ 51 w 884"/>
                  <a:gd name="T83" fmla="*/ 179 h 1818"/>
                  <a:gd name="T84" fmla="*/ 53 w 884"/>
                  <a:gd name="T85" fmla="*/ 168 h 1818"/>
                  <a:gd name="T86" fmla="*/ 45 w 884"/>
                  <a:gd name="T87" fmla="*/ 165 h 1818"/>
                  <a:gd name="T88" fmla="*/ 43 w 884"/>
                  <a:gd name="T89" fmla="*/ 159 h 1818"/>
                  <a:gd name="T90" fmla="*/ 49 w 884"/>
                  <a:gd name="T91" fmla="*/ 155 h 1818"/>
                  <a:gd name="T92" fmla="*/ 52 w 884"/>
                  <a:gd name="T93" fmla="*/ 148 h 1818"/>
                  <a:gd name="T94" fmla="*/ 49 w 884"/>
                  <a:gd name="T95" fmla="*/ 136 h 1818"/>
                  <a:gd name="T96" fmla="*/ 46 w 884"/>
                  <a:gd name="T97" fmla="*/ 127 h 1818"/>
                  <a:gd name="T98" fmla="*/ 56 w 884"/>
                  <a:gd name="T99" fmla="*/ 130 h 1818"/>
                  <a:gd name="T100" fmla="*/ 61 w 884"/>
                  <a:gd name="T101" fmla="*/ 128 h 1818"/>
                  <a:gd name="T102" fmla="*/ 60 w 884"/>
                  <a:gd name="T103" fmla="*/ 120 h 1818"/>
                  <a:gd name="T104" fmla="*/ 61 w 884"/>
                  <a:gd name="T105" fmla="*/ 114 h 1818"/>
                  <a:gd name="T106" fmla="*/ 73 w 884"/>
                  <a:gd name="T107" fmla="*/ 114 h 1818"/>
                  <a:gd name="T108" fmla="*/ 86 w 884"/>
                  <a:gd name="T109" fmla="*/ 108 h 1818"/>
                  <a:gd name="T110" fmla="*/ 88 w 884"/>
                  <a:gd name="T111" fmla="*/ 98 h 1818"/>
                  <a:gd name="T112" fmla="*/ 84 w 884"/>
                  <a:gd name="T113" fmla="*/ 95 h 1818"/>
                  <a:gd name="T114" fmla="*/ 82 w 884"/>
                  <a:gd name="T115" fmla="*/ 90 h 1818"/>
                  <a:gd name="T116" fmla="*/ 74 w 884"/>
                  <a:gd name="T117" fmla="*/ 84 h 1818"/>
                  <a:gd name="T118" fmla="*/ 75 w 884"/>
                  <a:gd name="T119" fmla="*/ 59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grpSp>
        <p:sp>
          <p:nvSpPr>
            <p:cNvPr id="247" name="Freeform 442"/>
            <p:cNvSpPr>
              <a:spLocks/>
            </p:cNvSpPr>
            <p:nvPr>
              <p:custDataLst>
                <p:tags r:id="rId227"/>
              </p:custDataLst>
            </p:nvPr>
          </p:nvSpPr>
          <p:spPr bwMode="auto">
            <a:xfrm>
              <a:off x="1860820" y="3346005"/>
              <a:ext cx="53680" cy="47487"/>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grpFill/>
            <a:ln w="9525" cmpd="sng">
              <a:solidFill>
                <a:srgbClr val="FFFFFF"/>
              </a:solidFill>
              <a:prstDash val="solid"/>
              <a:round/>
              <a:headEnd/>
              <a:tailEnd/>
            </a:ln>
          </p:spPr>
          <p:txBody>
            <a:bodyPr/>
            <a:lstStyle/>
            <a:p>
              <a:endParaRPr lang="en-GB" dirty="0"/>
            </a:p>
          </p:txBody>
        </p:sp>
        <p:sp>
          <p:nvSpPr>
            <p:cNvPr id="248" name="Freeform 443"/>
            <p:cNvSpPr>
              <a:spLocks/>
            </p:cNvSpPr>
            <p:nvPr>
              <p:custDataLst>
                <p:tags r:id="rId228"/>
              </p:custDataLst>
            </p:nvPr>
          </p:nvSpPr>
          <p:spPr bwMode="auto">
            <a:xfrm>
              <a:off x="1629582" y="3160877"/>
              <a:ext cx="90844" cy="65380"/>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grpFill/>
            <a:ln w="9525" cmpd="sng">
              <a:solidFill>
                <a:srgbClr val="FFFFFF"/>
              </a:solidFill>
              <a:prstDash val="solid"/>
              <a:round/>
              <a:headEnd/>
              <a:tailEnd/>
            </a:ln>
          </p:spPr>
          <p:txBody>
            <a:bodyPr/>
            <a:lstStyle/>
            <a:p>
              <a:endParaRPr lang="en-GB" dirty="0"/>
            </a:p>
          </p:txBody>
        </p:sp>
        <p:sp>
          <p:nvSpPr>
            <p:cNvPr id="249" name="Freeform 444"/>
            <p:cNvSpPr>
              <a:spLocks/>
            </p:cNvSpPr>
            <p:nvPr>
              <p:custDataLst>
                <p:tags r:id="rId229"/>
              </p:custDataLst>
            </p:nvPr>
          </p:nvSpPr>
          <p:spPr bwMode="auto">
            <a:xfrm>
              <a:off x="1567643" y="3304713"/>
              <a:ext cx="35787" cy="37852"/>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0" name="Freeform 445"/>
            <p:cNvSpPr>
              <a:spLocks/>
            </p:cNvSpPr>
            <p:nvPr>
              <p:custDataLst>
                <p:tags r:id="rId230"/>
              </p:custDataLst>
            </p:nvPr>
          </p:nvSpPr>
          <p:spPr bwMode="auto">
            <a:xfrm>
              <a:off x="858788" y="3927542"/>
              <a:ext cx="35787" cy="24776"/>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1" name="Freeform 446"/>
            <p:cNvSpPr>
              <a:spLocks/>
            </p:cNvSpPr>
            <p:nvPr>
              <p:custDataLst>
                <p:tags r:id="rId231"/>
              </p:custDataLst>
            </p:nvPr>
          </p:nvSpPr>
          <p:spPr bwMode="auto">
            <a:xfrm>
              <a:off x="1636464" y="3319853"/>
              <a:ext cx="57810" cy="41981"/>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2" name="Freeform 449"/>
            <p:cNvSpPr>
              <a:spLocks/>
            </p:cNvSpPr>
            <p:nvPr>
              <p:custDataLst>
                <p:tags r:id="rId232"/>
              </p:custDataLst>
            </p:nvPr>
          </p:nvSpPr>
          <p:spPr bwMode="auto">
            <a:xfrm>
              <a:off x="2570364" y="3646753"/>
              <a:ext cx="24087" cy="24776"/>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grpFill/>
            <a:ln w="9525" cmpd="sng">
              <a:solidFill>
                <a:srgbClr val="FFFFFF"/>
              </a:solidFill>
              <a:prstDash val="solid"/>
              <a:round/>
              <a:headEnd/>
              <a:tailEnd/>
            </a:ln>
          </p:spPr>
          <p:txBody>
            <a:bodyPr/>
            <a:lstStyle/>
            <a:p>
              <a:endParaRPr lang="en-GB" dirty="0"/>
            </a:p>
          </p:txBody>
        </p:sp>
        <p:sp>
          <p:nvSpPr>
            <p:cNvPr id="253" name="Freeform 450"/>
            <p:cNvSpPr>
              <a:spLocks/>
            </p:cNvSpPr>
            <p:nvPr>
              <p:custDataLst>
                <p:tags r:id="rId233"/>
              </p:custDataLst>
            </p:nvPr>
          </p:nvSpPr>
          <p:spPr bwMode="auto">
            <a:xfrm>
              <a:off x="556664" y="3760996"/>
              <a:ext cx="129383" cy="227109"/>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accent3">
                <a:lumMod val="75000"/>
              </a:schemeClr>
            </a:solidFill>
            <a:ln w="9525" cap="flat" cmpd="sng">
              <a:solidFill>
                <a:srgbClr val="FFFFFF"/>
              </a:solidFill>
              <a:prstDash val="solid"/>
              <a:round/>
              <a:headEnd type="none" w="med" len="med"/>
              <a:tailEnd type="none" w="med" len="med"/>
            </a:ln>
          </p:spPr>
          <p:txBody>
            <a:bodyPr/>
            <a:lstStyle/>
            <a:p>
              <a:endParaRPr lang="en-GB" dirty="0"/>
            </a:p>
          </p:txBody>
        </p:sp>
        <p:sp>
          <p:nvSpPr>
            <p:cNvPr id="254" name="Freeform 452"/>
            <p:cNvSpPr>
              <a:spLocks/>
            </p:cNvSpPr>
            <p:nvPr>
              <p:custDataLst>
                <p:tags r:id="rId234"/>
              </p:custDataLst>
            </p:nvPr>
          </p:nvSpPr>
          <p:spPr bwMode="auto">
            <a:xfrm>
              <a:off x="1546997" y="3288884"/>
              <a:ext cx="55057" cy="49551"/>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5" name="Freeform 453"/>
            <p:cNvSpPr>
              <a:spLocks/>
            </p:cNvSpPr>
            <p:nvPr>
              <p:custDataLst>
                <p:tags r:id="rId235"/>
              </p:custDataLst>
            </p:nvPr>
          </p:nvSpPr>
          <p:spPr bwMode="auto">
            <a:xfrm>
              <a:off x="1525663" y="3227633"/>
              <a:ext cx="72950" cy="33722"/>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6" name="Freeform 454"/>
            <p:cNvSpPr>
              <a:spLocks/>
            </p:cNvSpPr>
            <p:nvPr>
              <p:custDataLst>
                <p:tags r:id="rId236"/>
              </p:custDataLst>
            </p:nvPr>
          </p:nvSpPr>
          <p:spPr bwMode="auto">
            <a:xfrm>
              <a:off x="1509834" y="3165007"/>
              <a:ext cx="13076" cy="26152"/>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7" name="Freeform 455"/>
            <p:cNvSpPr>
              <a:spLocks/>
            </p:cNvSpPr>
            <p:nvPr>
              <p:custDataLst>
                <p:tags r:id="rId237"/>
              </p:custDataLst>
            </p:nvPr>
          </p:nvSpPr>
          <p:spPr bwMode="auto">
            <a:xfrm>
              <a:off x="1497446" y="3167071"/>
              <a:ext cx="11011" cy="25464"/>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grpFill/>
            <a:ln w="9525" cmpd="sng">
              <a:solidFill>
                <a:srgbClr val="FFFFFF"/>
              </a:solidFill>
              <a:prstDash val="solid"/>
              <a:round/>
              <a:headEnd/>
              <a:tailEnd/>
            </a:ln>
          </p:spPr>
          <p:txBody>
            <a:bodyPr/>
            <a:lstStyle/>
            <a:p>
              <a:endParaRPr lang="en-GB" dirty="0"/>
            </a:p>
          </p:txBody>
        </p:sp>
        <p:sp>
          <p:nvSpPr>
            <p:cNvPr id="258" name="Freeform 456"/>
            <p:cNvSpPr>
              <a:spLocks/>
            </p:cNvSpPr>
            <p:nvPr>
              <p:custDataLst>
                <p:tags r:id="rId238"/>
              </p:custDataLst>
            </p:nvPr>
          </p:nvSpPr>
          <p:spPr bwMode="auto">
            <a:xfrm>
              <a:off x="1484370" y="3143672"/>
              <a:ext cx="22711" cy="33722"/>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59" name="Freeform 458"/>
            <p:cNvSpPr>
              <a:spLocks/>
            </p:cNvSpPr>
            <p:nvPr>
              <p:custDataLst>
                <p:tags r:id="rId239"/>
              </p:custDataLst>
            </p:nvPr>
          </p:nvSpPr>
          <p:spPr bwMode="auto">
            <a:xfrm>
              <a:off x="1496069" y="3334306"/>
              <a:ext cx="7571" cy="24776"/>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0" name="Freeform 459"/>
            <p:cNvSpPr>
              <a:spLocks/>
            </p:cNvSpPr>
            <p:nvPr>
              <p:custDataLst>
                <p:tags r:id="rId240"/>
              </p:custDataLst>
            </p:nvPr>
          </p:nvSpPr>
          <p:spPr bwMode="auto">
            <a:xfrm>
              <a:off x="1373568" y="3226257"/>
              <a:ext cx="128007" cy="118372"/>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1" name="Freeform 460"/>
            <p:cNvSpPr>
              <a:spLocks/>
            </p:cNvSpPr>
            <p:nvPr>
              <p:custDataLst>
                <p:tags r:id="rId241"/>
              </p:custDataLst>
            </p:nvPr>
          </p:nvSpPr>
          <p:spPr bwMode="auto">
            <a:xfrm>
              <a:off x="1808516" y="3328112"/>
              <a:ext cx="65380" cy="35787"/>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grpFill/>
            <a:ln w="9525" cmpd="sng">
              <a:solidFill>
                <a:srgbClr val="FFFFFF"/>
              </a:solidFill>
              <a:prstDash val="solid"/>
              <a:round/>
              <a:headEnd/>
              <a:tailEnd/>
            </a:ln>
          </p:spPr>
          <p:txBody>
            <a:bodyPr/>
            <a:lstStyle/>
            <a:p>
              <a:endParaRPr lang="en-GB" dirty="0"/>
            </a:p>
          </p:txBody>
        </p:sp>
        <p:sp>
          <p:nvSpPr>
            <p:cNvPr id="262" name="Freeform 461"/>
            <p:cNvSpPr>
              <a:spLocks/>
            </p:cNvSpPr>
            <p:nvPr>
              <p:custDataLst>
                <p:tags r:id="rId242"/>
              </p:custDataLst>
            </p:nvPr>
          </p:nvSpPr>
          <p:spPr bwMode="auto">
            <a:xfrm>
              <a:off x="1613065" y="3354264"/>
              <a:ext cx="64004" cy="75015"/>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grpFill/>
            <a:ln w="9525" cmpd="sng">
              <a:solidFill>
                <a:srgbClr val="FFFFFF"/>
              </a:solidFill>
              <a:prstDash val="solid"/>
              <a:round/>
              <a:headEnd/>
              <a:tailEnd/>
            </a:ln>
          </p:spPr>
          <p:txBody>
            <a:bodyPr/>
            <a:lstStyle/>
            <a:p>
              <a:endParaRPr lang="en-GB" dirty="0"/>
            </a:p>
          </p:txBody>
        </p:sp>
        <p:sp>
          <p:nvSpPr>
            <p:cNvPr id="263" name="Freeform 464"/>
            <p:cNvSpPr>
              <a:spLocks/>
            </p:cNvSpPr>
            <p:nvPr>
              <p:custDataLst>
                <p:tags r:id="rId243"/>
              </p:custDataLst>
            </p:nvPr>
          </p:nvSpPr>
          <p:spPr bwMode="auto">
            <a:xfrm>
              <a:off x="2136792" y="3435473"/>
              <a:ext cx="300059" cy="37920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264" name="Freeform 469"/>
            <p:cNvSpPr>
              <a:spLocks/>
            </p:cNvSpPr>
            <p:nvPr>
              <p:custDataLst>
                <p:tags r:id="rId244"/>
              </p:custDataLst>
            </p:nvPr>
          </p:nvSpPr>
          <p:spPr bwMode="auto">
            <a:xfrm>
              <a:off x="1598613" y="3138166"/>
              <a:ext cx="70197" cy="2890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5" name="Freeform 472"/>
            <p:cNvSpPr>
              <a:spLocks/>
            </p:cNvSpPr>
            <p:nvPr>
              <p:custDataLst>
                <p:tags r:id="rId245"/>
              </p:custDataLst>
            </p:nvPr>
          </p:nvSpPr>
          <p:spPr bwMode="auto">
            <a:xfrm>
              <a:off x="1597924" y="3158813"/>
              <a:ext cx="57122" cy="36475"/>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6" name="Freeform 473"/>
            <p:cNvSpPr>
              <a:spLocks/>
            </p:cNvSpPr>
            <p:nvPr>
              <p:custDataLst>
                <p:tags r:id="rId246"/>
              </p:custDataLst>
            </p:nvPr>
          </p:nvSpPr>
          <p:spPr bwMode="auto">
            <a:xfrm>
              <a:off x="1470606" y="3231763"/>
              <a:ext cx="8259" cy="26152"/>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7" name="Freeform 481"/>
            <p:cNvSpPr>
              <a:spLocks/>
            </p:cNvSpPr>
            <p:nvPr>
              <p:custDataLst>
                <p:tags r:id="rId247"/>
              </p:custDataLst>
            </p:nvPr>
          </p:nvSpPr>
          <p:spPr bwMode="auto">
            <a:xfrm>
              <a:off x="2846335" y="3296454"/>
              <a:ext cx="8259" cy="24776"/>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8" name="Freeform 482"/>
            <p:cNvSpPr>
              <a:spLocks/>
            </p:cNvSpPr>
            <p:nvPr>
              <p:custDataLst>
                <p:tags r:id="rId248"/>
              </p:custDataLst>
            </p:nvPr>
          </p:nvSpPr>
          <p:spPr bwMode="auto">
            <a:xfrm>
              <a:off x="2785085" y="3297143"/>
              <a:ext cx="61250" cy="54368"/>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69" name="Freeform 483"/>
            <p:cNvSpPr>
              <a:spLocks/>
            </p:cNvSpPr>
            <p:nvPr>
              <p:custDataLst>
                <p:tags r:id="rId249"/>
              </p:custDataLst>
            </p:nvPr>
          </p:nvSpPr>
          <p:spPr bwMode="auto">
            <a:xfrm>
              <a:off x="2772009" y="3450613"/>
              <a:ext cx="22711" cy="24776"/>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0" name="Freeform 484"/>
            <p:cNvSpPr>
              <a:spLocks/>
            </p:cNvSpPr>
            <p:nvPr>
              <p:custDataLst>
                <p:tags r:id="rId250"/>
              </p:custDataLst>
            </p:nvPr>
          </p:nvSpPr>
          <p:spPr bwMode="auto">
            <a:xfrm>
              <a:off x="2748610" y="3456807"/>
              <a:ext cx="26152" cy="36475"/>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1" name="Freeform 485"/>
            <p:cNvSpPr>
              <a:spLocks/>
            </p:cNvSpPr>
            <p:nvPr>
              <p:custDataLst>
                <p:tags r:id="rId251"/>
              </p:custDataLst>
            </p:nvPr>
          </p:nvSpPr>
          <p:spPr bwMode="auto">
            <a:xfrm>
              <a:off x="2755492" y="3353576"/>
              <a:ext cx="90844" cy="105984"/>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2" name="Freeform 486"/>
            <p:cNvSpPr>
              <a:spLocks/>
            </p:cNvSpPr>
            <p:nvPr>
              <p:custDataLst>
                <p:tags r:id="rId252"/>
              </p:custDataLst>
            </p:nvPr>
          </p:nvSpPr>
          <p:spPr bwMode="auto">
            <a:xfrm>
              <a:off x="1708038" y="2872518"/>
              <a:ext cx="46798" cy="26152"/>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3" name="Freeform 487"/>
            <p:cNvSpPr>
              <a:spLocks/>
            </p:cNvSpPr>
            <p:nvPr>
              <p:custDataLst>
                <p:tags r:id="rId253"/>
              </p:custDataLst>
            </p:nvPr>
          </p:nvSpPr>
          <p:spPr bwMode="auto">
            <a:xfrm>
              <a:off x="1769977" y="2864948"/>
              <a:ext cx="27528" cy="24776"/>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4" name="Freeform 488"/>
            <p:cNvSpPr>
              <a:spLocks/>
            </p:cNvSpPr>
            <p:nvPr>
              <p:custDataLst>
                <p:tags r:id="rId254"/>
              </p:custDataLst>
            </p:nvPr>
          </p:nvSpPr>
          <p:spPr bwMode="auto">
            <a:xfrm>
              <a:off x="1785806" y="2868388"/>
              <a:ext cx="56433" cy="24776"/>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5" name="Freeform 489"/>
            <p:cNvSpPr>
              <a:spLocks/>
            </p:cNvSpPr>
            <p:nvPr>
              <p:custDataLst>
                <p:tags r:id="rId255"/>
              </p:custDataLst>
            </p:nvPr>
          </p:nvSpPr>
          <p:spPr bwMode="auto">
            <a:xfrm>
              <a:off x="2017044" y="2948909"/>
              <a:ext cx="17893" cy="24776"/>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6" name="Freeform 490"/>
            <p:cNvSpPr>
              <a:spLocks/>
            </p:cNvSpPr>
            <p:nvPr>
              <p:custDataLst>
                <p:tags r:id="rId256"/>
              </p:custDataLst>
            </p:nvPr>
          </p:nvSpPr>
          <p:spPr bwMode="auto">
            <a:xfrm>
              <a:off x="1977816" y="2887658"/>
              <a:ext cx="6882" cy="25464"/>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7" name="Freeform 491"/>
            <p:cNvSpPr>
              <a:spLocks/>
            </p:cNvSpPr>
            <p:nvPr>
              <p:custDataLst>
                <p:tags r:id="rId257"/>
              </p:custDataLst>
            </p:nvPr>
          </p:nvSpPr>
          <p:spPr bwMode="auto">
            <a:xfrm>
              <a:off x="1987451" y="2869765"/>
              <a:ext cx="6194" cy="26152"/>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8" name="Freeform 492"/>
            <p:cNvSpPr>
              <a:spLocks/>
            </p:cNvSpPr>
            <p:nvPr>
              <p:custDataLst>
                <p:tags r:id="rId258"/>
              </p:custDataLst>
            </p:nvPr>
          </p:nvSpPr>
          <p:spPr bwMode="auto">
            <a:xfrm>
              <a:off x="2050078" y="2920004"/>
              <a:ext cx="7570" cy="24776"/>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79" name="Freeform 493"/>
            <p:cNvSpPr>
              <a:spLocks/>
            </p:cNvSpPr>
            <p:nvPr>
              <p:custDataLst>
                <p:tags r:id="rId259"/>
              </p:custDataLst>
            </p:nvPr>
          </p:nvSpPr>
          <p:spPr bwMode="auto">
            <a:xfrm>
              <a:off x="2073477" y="2869765"/>
              <a:ext cx="40604" cy="26152"/>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0" name="Freeform 494"/>
            <p:cNvSpPr>
              <a:spLocks/>
            </p:cNvSpPr>
            <p:nvPr>
              <p:custDataLst>
                <p:tags r:id="rId260"/>
              </p:custDataLst>
            </p:nvPr>
          </p:nvSpPr>
          <p:spPr bwMode="auto">
            <a:xfrm>
              <a:off x="2099629" y="2880776"/>
              <a:ext cx="44733" cy="26152"/>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1" name="Freeform 495"/>
            <p:cNvSpPr>
              <a:spLocks/>
            </p:cNvSpPr>
            <p:nvPr>
              <p:custDataLst>
                <p:tags r:id="rId261"/>
              </p:custDataLst>
            </p:nvPr>
          </p:nvSpPr>
          <p:spPr bwMode="auto">
            <a:xfrm>
              <a:off x="2150556" y="2886970"/>
              <a:ext cx="35787" cy="24776"/>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2" name="Freeform 496"/>
            <p:cNvSpPr>
              <a:spLocks/>
            </p:cNvSpPr>
            <p:nvPr>
              <p:custDataLst>
                <p:tags r:id="rId262"/>
              </p:custDataLst>
            </p:nvPr>
          </p:nvSpPr>
          <p:spPr bwMode="auto">
            <a:xfrm>
              <a:off x="2379042" y="2941339"/>
              <a:ext cx="34410" cy="25464"/>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3" name="Freeform 497"/>
            <p:cNvSpPr>
              <a:spLocks/>
            </p:cNvSpPr>
            <p:nvPr>
              <p:custDataLst>
                <p:tags r:id="rId263"/>
              </p:custDataLst>
            </p:nvPr>
          </p:nvSpPr>
          <p:spPr bwMode="auto">
            <a:xfrm>
              <a:off x="2407947" y="2948909"/>
              <a:ext cx="14452" cy="24776"/>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4" name="Freeform 498"/>
            <p:cNvSpPr>
              <a:spLocks/>
            </p:cNvSpPr>
            <p:nvPr>
              <p:custDataLst>
                <p:tags r:id="rId264"/>
              </p:custDataLst>
            </p:nvPr>
          </p:nvSpPr>
          <p:spPr bwMode="auto">
            <a:xfrm>
              <a:off x="2421022" y="2953726"/>
              <a:ext cx="22711" cy="25464"/>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5" name="Freeform 499"/>
            <p:cNvSpPr>
              <a:spLocks/>
            </p:cNvSpPr>
            <p:nvPr>
              <p:custDataLst>
                <p:tags r:id="rId265"/>
              </p:custDataLst>
            </p:nvPr>
          </p:nvSpPr>
          <p:spPr bwMode="auto">
            <a:xfrm>
              <a:off x="2321920" y="2942027"/>
              <a:ext cx="26840" cy="25464"/>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6" name="Freeform 500"/>
            <p:cNvSpPr>
              <a:spLocks/>
            </p:cNvSpPr>
            <p:nvPr>
              <p:custDataLst>
                <p:tags r:id="rId266"/>
              </p:custDataLst>
            </p:nvPr>
          </p:nvSpPr>
          <p:spPr bwMode="auto">
            <a:xfrm>
              <a:off x="2451992" y="2916563"/>
              <a:ext cx="60562" cy="24776"/>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7" name="Freeform 501"/>
            <p:cNvSpPr>
              <a:spLocks/>
            </p:cNvSpPr>
            <p:nvPr>
              <p:custDataLst>
                <p:tags r:id="rId267"/>
              </p:custDataLst>
            </p:nvPr>
          </p:nvSpPr>
          <p:spPr bwMode="auto">
            <a:xfrm>
              <a:off x="2521501" y="2920004"/>
              <a:ext cx="41293" cy="24776"/>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8" name="Freeform 502"/>
            <p:cNvSpPr>
              <a:spLocks/>
            </p:cNvSpPr>
            <p:nvPr>
              <p:custDataLst>
                <p:tags r:id="rId268"/>
              </p:custDataLst>
            </p:nvPr>
          </p:nvSpPr>
          <p:spPr bwMode="auto">
            <a:xfrm>
              <a:off x="2504296" y="2940651"/>
              <a:ext cx="27528" cy="25464"/>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89" name="Freeform 503"/>
            <p:cNvSpPr>
              <a:spLocks/>
            </p:cNvSpPr>
            <p:nvPr>
              <p:custDataLst>
                <p:tags r:id="rId269"/>
              </p:custDataLst>
            </p:nvPr>
          </p:nvSpPr>
          <p:spPr bwMode="auto">
            <a:xfrm>
              <a:off x="2495349" y="2939274"/>
              <a:ext cx="8947" cy="25464"/>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0" name="Line 504"/>
            <p:cNvSpPr>
              <a:spLocks noChangeShapeType="1"/>
            </p:cNvSpPr>
            <p:nvPr>
              <p:custDataLst>
                <p:tags r:id="rId270"/>
              </p:custDataLst>
            </p:nvPr>
          </p:nvSpPr>
          <p:spPr bwMode="auto">
            <a:xfrm flipV="1">
              <a:off x="2496037" y="2938586"/>
              <a:ext cx="0" cy="688"/>
            </a:xfrm>
            <a:prstGeom prst="lin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91" name="Freeform 505"/>
            <p:cNvSpPr>
              <a:spLocks/>
            </p:cNvSpPr>
            <p:nvPr>
              <p:custDataLst>
                <p:tags r:id="rId271"/>
              </p:custDataLst>
            </p:nvPr>
          </p:nvSpPr>
          <p:spPr bwMode="auto">
            <a:xfrm>
              <a:off x="2136104" y="2907616"/>
              <a:ext cx="4818" cy="24087"/>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2" name="Freeform 506"/>
            <p:cNvSpPr>
              <a:spLocks/>
            </p:cNvSpPr>
            <p:nvPr>
              <p:custDataLst>
                <p:tags r:id="rId272"/>
              </p:custDataLst>
            </p:nvPr>
          </p:nvSpPr>
          <p:spPr bwMode="auto">
            <a:xfrm>
              <a:off x="2460938" y="2938586"/>
              <a:ext cx="4129" cy="24776"/>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3" name="Freeform 507"/>
            <p:cNvSpPr>
              <a:spLocks/>
            </p:cNvSpPr>
            <p:nvPr>
              <p:custDataLst>
                <p:tags r:id="rId273"/>
              </p:custDataLst>
            </p:nvPr>
          </p:nvSpPr>
          <p:spPr bwMode="auto">
            <a:xfrm>
              <a:off x="2440981" y="2922757"/>
              <a:ext cx="4129" cy="24776"/>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4" name="Freeform 508"/>
            <p:cNvSpPr>
              <a:spLocks/>
            </p:cNvSpPr>
            <p:nvPr>
              <p:custDataLst>
                <p:tags r:id="rId274"/>
              </p:custDataLst>
            </p:nvPr>
          </p:nvSpPr>
          <p:spPr bwMode="auto">
            <a:xfrm>
              <a:off x="2657766" y="3169824"/>
              <a:ext cx="5506" cy="25464"/>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5" name="Freeform 509"/>
            <p:cNvSpPr>
              <a:spLocks/>
            </p:cNvSpPr>
            <p:nvPr>
              <p:custDataLst>
                <p:tags r:id="rId275"/>
              </p:custDataLst>
            </p:nvPr>
          </p:nvSpPr>
          <p:spPr bwMode="auto">
            <a:xfrm>
              <a:off x="2785085" y="2962673"/>
              <a:ext cx="24087" cy="25464"/>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6" name="Freeform 510"/>
            <p:cNvSpPr>
              <a:spLocks/>
            </p:cNvSpPr>
            <p:nvPr>
              <p:custDataLst>
                <p:tags r:id="rId276"/>
              </p:custDataLst>
            </p:nvPr>
          </p:nvSpPr>
          <p:spPr bwMode="auto">
            <a:xfrm>
              <a:off x="2844271" y="3115456"/>
              <a:ext cx="6194" cy="24776"/>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7" name="Freeform 511"/>
            <p:cNvSpPr>
              <a:spLocks/>
            </p:cNvSpPr>
            <p:nvPr>
              <p:custDataLst>
                <p:tags r:id="rId277"/>
              </p:custDataLst>
            </p:nvPr>
          </p:nvSpPr>
          <p:spPr bwMode="auto">
            <a:xfrm>
              <a:off x="2908963" y="3164318"/>
              <a:ext cx="18581" cy="26152"/>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8" name="Freeform 512"/>
            <p:cNvSpPr>
              <a:spLocks/>
            </p:cNvSpPr>
            <p:nvPr>
              <p:custDataLst>
                <p:tags r:id="rId278"/>
              </p:custDataLst>
            </p:nvPr>
          </p:nvSpPr>
          <p:spPr bwMode="auto">
            <a:xfrm>
              <a:off x="2930985" y="3171200"/>
              <a:ext cx="8259" cy="25464"/>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299" name="Freeform 513"/>
            <p:cNvSpPr>
              <a:spLocks/>
            </p:cNvSpPr>
            <p:nvPr>
              <p:custDataLst>
                <p:tags r:id="rId279"/>
              </p:custDataLst>
            </p:nvPr>
          </p:nvSpPr>
          <p:spPr bwMode="auto">
            <a:xfrm>
              <a:off x="2872487" y="3226257"/>
              <a:ext cx="6194" cy="24776"/>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0" name="Freeform 514"/>
            <p:cNvSpPr>
              <a:spLocks/>
            </p:cNvSpPr>
            <p:nvPr>
              <p:custDataLst>
                <p:tags r:id="rId280"/>
              </p:custDataLst>
            </p:nvPr>
          </p:nvSpPr>
          <p:spPr bwMode="auto">
            <a:xfrm>
              <a:off x="2877305" y="3238645"/>
              <a:ext cx="1376" cy="26152"/>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1" name="Freeform 515"/>
            <p:cNvSpPr>
              <a:spLocks/>
            </p:cNvSpPr>
            <p:nvPr>
              <p:custDataLst>
                <p:tags r:id="rId281"/>
              </p:custDataLst>
            </p:nvPr>
          </p:nvSpPr>
          <p:spPr bwMode="auto">
            <a:xfrm>
              <a:off x="2871799" y="3274432"/>
              <a:ext cx="4129" cy="24088"/>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2" name="Freeform 516"/>
            <p:cNvSpPr>
              <a:spLocks/>
            </p:cNvSpPr>
            <p:nvPr>
              <p:custDataLst>
                <p:tags r:id="rId282"/>
              </p:custDataLst>
            </p:nvPr>
          </p:nvSpPr>
          <p:spPr bwMode="auto">
            <a:xfrm>
              <a:off x="2862165" y="3289572"/>
              <a:ext cx="0" cy="25464"/>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3" name="Freeform 517"/>
            <p:cNvSpPr>
              <a:spLocks/>
            </p:cNvSpPr>
            <p:nvPr>
              <p:custDataLst>
                <p:tags r:id="rId283"/>
              </p:custDataLst>
            </p:nvPr>
          </p:nvSpPr>
          <p:spPr bwMode="auto">
            <a:xfrm>
              <a:off x="2862165" y="3289572"/>
              <a:ext cx="3441" cy="25464"/>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4" name="Freeform 518"/>
            <p:cNvSpPr>
              <a:spLocks/>
            </p:cNvSpPr>
            <p:nvPr>
              <p:custDataLst>
                <p:tags r:id="rId284"/>
              </p:custDataLst>
            </p:nvPr>
          </p:nvSpPr>
          <p:spPr bwMode="auto">
            <a:xfrm>
              <a:off x="2755492" y="3110638"/>
              <a:ext cx="7571" cy="26152"/>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5" name="Freeform 519"/>
            <p:cNvSpPr>
              <a:spLocks/>
            </p:cNvSpPr>
            <p:nvPr>
              <p:custDataLst>
                <p:tags r:id="rId285"/>
              </p:custDataLst>
            </p:nvPr>
          </p:nvSpPr>
          <p:spPr bwMode="auto">
            <a:xfrm>
              <a:off x="1591731" y="3171200"/>
              <a:ext cx="20646" cy="25464"/>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6" name="Freeform 520"/>
            <p:cNvSpPr>
              <a:spLocks/>
            </p:cNvSpPr>
            <p:nvPr>
              <p:custDataLst>
                <p:tags r:id="rId286"/>
              </p:custDataLst>
            </p:nvPr>
          </p:nvSpPr>
          <p:spPr bwMode="auto">
            <a:xfrm>
              <a:off x="1786494" y="2994331"/>
              <a:ext cx="18582" cy="25464"/>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7" name="Freeform 521"/>
            <p:cNvSpPr>
              <a:spLocks/>
            </p:cNvSpPr>
            <p:nvPr>
              <p:custDataLst>
                <p:tags r:id="rId287"/>
              </p:custDataLst>
            </p:nvPr>
          </p:nvSpPr>
          <p:spPr bwMode="auto">
            <a:xfrm>
              <a:off x="1801634" y="2913122"/>
              <a:ext cx="99102" cy="70885"/>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8" name="Freeform 522"/>
            <p:cNvSpPr>
              <a:spLocks/>
            </p:cNvSpPr>
            <p:nvPr>
              <p:custDataLst>
                <p:tags r:id="rId288"/>
              </p:custDataLst>
            </p:nvPr>
          </p:nvSpPr>
          <p:spPr bwMode="auto">
            <a:xfrm>
              <a:off x="1711479" y="3048011"/>
              <a:ext cx="13764" cy="24087"/>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09" name="Freeform 523"/>
            <p:cNvSpPr>
              <a:spLocks/>
            </p:cNvSpPr>
            <p:nvPr>
              <p:custDataLst>
                <p:tags r:id="rId289"/>
              </p:custDataLst>
            </p:nvPr>
          </p:nvSpPr>
          <p:spPr bwMode="auto">
            <a:xfrm>
              <a:off x="2710759" y="3176706"/>
              <a:ext cx="85338" cy="11630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grpSp>
          <p:nvGrpSpPr>
            <p:cNvPr id="310" name="Group 309"/>
            <p:cNvGrpSpPr/>
            <p:nvPr>
              <p:custDataLst>
                <p:tags r:id="rId290"/>
              </p:custDataLst>
            </p:nvPr>
          </p:nvGrpSpPr>
          <p:grpSpPr>
            <a:xfrm>
              <a:off x="2186343" y="3157436"/>
              <a:ext cx="291112" cy="166547"/>
              <a:chOff x="6249988" y="1993900"/>
              <a:chExt cx="671512" cy="384175"/>
            </a:xfrm>
            <a:grpFill/>
          </p:grpSpPr>
          <p:sp>
            <p:nvSpPr>
              <p:cNvPr id="427" name="Freeform 525"/>
              <p:cNvSpPr>
                <a:spLocks/>
              </p:cNvSpPr>
              <p:nvPr/>
            </p:nvSpPr>
            <p:spPr bwMode="auto">
              <a:xfrm>
                <a:off x="6816243" y="1993900"/>
                <a:ext cx="105257" cy="13540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endParaRPr lang="en-GB" dirty="0"/>
              </a:p>
            </p:txBody>
          </p:sp>
          <p:sp>
            <p:nvSpPr>
              <p:cNvPr id="428" name="Freeform 526"/>
              <p:cNvSpPr>
                <a:spLocks/>
              </p:cNvSpPr>
              <p:nvPr/>
            </p:nvSpPr>
            <p:spPr bwMode="auto">
              <a:xfrm>
                <a:off x="6249988" y="2324542"/>
                <a:ext cx="111919" cy="53533"/>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endParaRPr lang="en-GB" dirty="0"/>
              </a:p>
            </p:txBody>
          </p:sp>
        </p:grpSp>
        <p:sp>
          <p:nvSpPr>
            <p:cNvPr id="311" name="Freeform 528"/>
            <p:cNvSpPr>
              <a:spLocks/>
            </p:cNvSpPr>
            <p:nvPr>
              <p:custDataLst>
                <p:tags r:id="rId291"/>
              </p:custDataLst>
            </p:nvPr>
          </p:nvSpPr>
          <p:spPr bwMode="auto">
            <a:xfrm>
              <a:off x="1549750" y="3284755"/>
              <a:ext cx="24776" cy="24776"/>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12" name="Freeform 529"/>
            <p:cNvSpPr>
              <a:spLocks/>
            </p:cNvSpPr>
            <p:nvPr>
              <p:custDataLst>
                <p:tags r:id="rId292"/>
              </p:custDataLst>
            </p:nvPr>
          </p:nvSpPr>
          <p:spPr bwMode="auto">
            <a:xfrm>
              <a:off x="1436884" y="3376975"/>
              <a:ext cx="6882" cy="24776"/>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13" name="Freeform 534"/>
            <p:cNvSpPr>
              <a:spLocks/>
            </p:cNvSpPr>
            <p:nvPr>
              <p:custDataLst>
                <p:tags r:id="rId293"/>
              </p:custDataLst>
            </p:nvPr>
          </p:nvSpPr>
          <p:spPr bwMode="auto">
            <a:xfrm>
              <a:off x="2682542" y="3578620"/>
              <a:ext cx="18582" cy="34410"/>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grpFill/>
            <a:ln w="9525" cmpd="sng">
              <a:solidFill>
                <a:srgbClr val="FFFFFF"/>
              </a:solidFill>
              <a:prstDash val="solid"/>
              <a:round/>
              <a:headEnd/>
              <a:tailEnd/>
            </a:ln>
          </p:spPr>
          <p:txBody>
            <a:bodyPr/>
            <a:lstStyle/>
            <a:p>
              <a:endParaRPr lang="en-GB" dirty="0"/>
            </a:p>
          </p:txBody>
        </p:sp>
        <p:grpSp>
          <p:nvGrpSpPr>
            <p:cNvPr id="314" name="Group 313"/>
            <p:cNvGrpSpPr/>
            <p:nvPr>
              <p:custDataLst>
                <p:tags r:id="rId294"/>
              </p:custDataLst>
            </p:nvPr>
          </p:nvGrpSpPr>
          <p:grpSpPr>
            <a:xfrm>
              <a:off x="1662616" y="3348070"/>
              <a:ext cx="209216" cy="87402"/>
              <a:chOff x="5041901" y="2433638"/>
              <a:chExt cx="482600" cy="201612"/>
            </a:xfrm>
            <a:grpFill/>
          </p:grpSpPr>
          <p:sp>
            <p:nvSpPr>
              <p:cNvPr id="422" name="Freeform 536"/>
              <p:cNvSpPr>
                <a:spLocks/>
              </p:cNvSpPr>
              <p:nvPr/>
            </p:nvSpPr>
            <p:spPr bwMode="auto">
              <a:xfrm>
                <a:off x="5041901" y="2498217"/>
                <a:ext cx="5318" cy="4725"/>
              </a:xfrm>
              <a:custGeom>
                <a:avLst/>
                <a:gdLst>
                  <a:gd name="T0" fmla="*/ 1 w 13"/>
                  <a:gd name="T1" fmla="*/ 0 h 7"/>
                  <a:gd name="T2" fmla="*/ 1 w 13"/>
                  <a:gd name="T3" fmla="*/ 0 h 7"/>
                  <a:gd name="T4" fmla="*/ 1 w 13"/>
                  <a:gd name="T5" fmla="*/ 0 h 7"/>
                  <a:gd name="T6" fmla="*/ 0 w 13"/>
                  <a:gd name="T7" fmla="*/ 1 h 7"/>
                  <a:gd name="T8" fmla="*/ 0 w 13"/>
                  <a:gd name="T9" fmla="*/ 1 h 7"/>
                  <a:gd name="T10" fmla="*/ 1 w 13"/>
                  <a:gd name="T11" fmla="*/ 0 h 7"/>
                  <a:gd name="T12" fmla="*/ 1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23" name="Freeform 537"/>
              <p:cNvSpPr>
                <a:spLocks/>
              </p:cNvSpPr>
              <p:nvPr/>
            </p:nvSpPr>
            <p:spPr bwMode="auto">
              <a:xfrm>
                <a:off x="5088433" y="2602173"/>
                <a:ext cx="13295" cy="4725"/>
              </a:xfrm>
              <a:custGeom>
                <a:avLst/>
                <a:gdLst>
                  <a:gd name="T0" fmla="*/ 0 w 34"/>
                  <a:gd name="T1" fmla="*/ 1 h 8"/>
                  <a:gd name="T2" fmla="*/ 1 w 34"/>
                  <a:gd name="T3" fmla="*/ 1 h 8"/>
                  <a:gd name="T4" fmla="*/ 1 w 34"/>
                  <a:gd name="T5" fmla="*/ 0 h 8"/>
                  <a:gd name="T6" fmla="*/ 2 w 34"/>
                  <a:gd name="T7" fmla="*/ 0 h 8"/>
                  <a:gd name="T8" fmla="*/ 3 w 34"/>
                  <a:gd name="T9" fmla="*/ 0 h 8"/>
                  <a:gd name="T10" fmla="*/ 3 w 34"/>
                  <a:gd name="T11" fmla="*/ 0 h 8"/>
                  <a:gd name="T12" fmla="*/ 2 w 34"/>
                  <a:gd name="T13" fmla="*/ 1 h 8"/>
                  <a:gd name="T14" fmla="*/ 2 w 34"/>
                  <a:gd name="T15" fmla="*/ 1 h 8"/>
                  <a:gd name="T16" fmla="*/ 1 w 34"/>
                  <a:gd name="T17" fmla="*/ 1 h 8"/>
                  <a:gd name="T18" fmla="*/ 1 w 34"/>
                  <a:gd name="T19" fmla="*/ 1 h 8"/>
                  <a:gd name="T20" fmla="*/ 1 w 34"/>
                  <a:gd name="T21" fmla="*/ 1 h 8"/>
                  <a:gd name="T22" fmla="*/ 0 w 34"/>
                  <a:gd name="T23" fmla="*/ 1 h 8"/>
                  <a:gd name="T24" fmla="*/ 0 w 34"/>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24" name="Freeform 538"/>
              <p:cNvSpPr>
                <a:spLocks/>
              </p:cNvSpPr>
              <p:nvPr/>
            </p:nvSpPr>
            <p:spPr bwMode="auto">
              <a:xfrm>
                <a:off x="5113693" y="2619499"/>
                <a:ext cx="5318" cy="12601"/>
              </a:xfrm>
              <a:custGeom>
                <a:avLst/>
                <a:gdLst>
                  <a:gd name="T0" fmla="*/ 0 w 13"/>
                  <a:gd name="T1" fmla="*/ 3 h 24"/>
                  <a:gd name="T2" fmla="*/ 0 w 13"/>
                  <a:gd name="T3" fmla="*/ 0 h 24"/>
                  <a:gd name="T4" fmla="*/ 1 w 13"/>
                  <a:gd name="T5" fmla="*/ 1 h 24"/>
                  <a:gd name="T6" fmla="*/ 0 w 13"/>
                  <a:gd name="T7" fmla="*/ 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25" name="Freeform 539"/>
              <p:cNvSpPr>
                <a:spLocks/>
              </p:cNvSpPr>
              <p:nvPr/>
            </p:nvSpPr>
            <p:spPr bwMode="auto">
              <a:xfrm>
                <a:off x="5073808" y="2439938"/>
                <a:ext cx="45202" cy="36227"/>
              </a:xfrm>
              <a:custGeom>
                <a:avLst/>
                <a:gdLst>
                  <a:gd name="T0" fmla="*/ 0 w 107"/>
                  <a:gd name="T1" fmla="*/ 1 h 69"/>
                  <a:gd name="T2" fmla="*/ 0 w 107"/>
                  <a:gd name="T3" fmla="*/ 3 h 69"/>
                  <a:gd name="T4" fmla="*/ 0 w 107"/>
                  <a:gd name="T5" fmla="*/ 5 h 69"/>
                  <a:gd name="T6" fmla="*/ 0 w 107"/>
                  <a:gd name="T7" fmla="*/ 7 h 69"/>
                  <a:gd name="T8" fmla="*/ 0 w 107"/>
                  <a:gd name="T9" fmla="*/ 8 h 69"/>
                  <a:gd name="T10" fmla="*/ 2 w 107"/>
                  <a:gd name="T11" fmla="*/ 7 h 69"/>
                  <a:gd name="T12" fmla="*/ 5 w 107"/>
                  <a:gd name="T13" fmla="*/ 6 h 69"/>
                  <a:gd name="T14" fmla="*/ 9 w 107"/>
                  <a:gd name="T15" fmla="*/ 6 h 69"/>
                  <a:gd name="T16" fmla="*/ 11 w 107"/>
                  <a:gd name="T17" fmla="*/ 5 h 69"/>
                  <a:gd name="T18" fmla="*/ 10 w 107"/>
                  <a:gd name="T19" fmla="*/ 4 h 69"/>
                  <a:gd name="T20" fmla="*/ 10 w 107"/>
                  <a:gd name="T21" fmla="*/ 4 h 69"/>
                  <a:gd name="T22" fmla="*/ 9 w 107"/>
                  <a:gd name="T23" fmla="*/ 3 h 69"/>
                  <a:gd name="T24" fmla="*/ 8 w 107"/>
                  <a:gd name="T25" fmla="*/ 3 h 69"/>
                  <a:gd name="T26" fmla="*/ 7 w 107"/>
                  <a:gd name="T27" fmla="*/ 3 h 69"/>
                  <a:gd name="T28" fmla="*/ 7 w 107"/>
                  <a:gd name="T29" fmla="*/ 2 h 69"/>
                  <a:gd name="T30" fmla="*/ 6 w 107"/>
                  <a:gd name="T31" fmla="*/ 2 h 69"/>
                  <a:gd name="T32" fmla="*/ 6 w 107"/>
                  <a:gd name="T33" fmla="*/ 1 h 69"/>
                  <a:gd name="T34" fmla="*/ 6 w 107"/>
                  <a:gd name="T35" fmla="*/ 1 h 69"/>
                  <a:gd name="T36" fmla="*/ 6 w 107"/>
                  <a:gd name="T37" fmla="*/ 0 h 69"/>
                  <a:gd name="T38" fmla="*/ 5 w 107"/>
                  <a:gd name="T39" fmla="*/ 0 h 69"/>
                  <a:gd name="T40" fmla="*/ 4 w 107"/>
                  <a:gd name="T41" fmla="*/ 0 h 69"/>
                  <a:gd name="T42" fmla="*/ 2 w 107"/>
                  <a:gd name="T43" fmla="*/ 1 h 69"/>
                  <a:gd name="T44" fmla="*/ 0 w 10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sp>
            <p:nvSpPr>
              <p:cNvPr id="426" name="Freeform 540"/>
              <p:cNvSpPr>
                <a:spLocks/>
              </p:cNvSpPr>
              <p:nvPr/>
            </p:nvSpPr>
            <p:spPr bwMode="auto">
              <a:xfrm>
                <a:off x="5059184" y="2433638"/>
                <a:ext cx="465317" cy="201612"/>
              </a:xfrm>
              <a:custGeom>
                <a:avLst/>
                <a:gdLst>
                  <a:gd name="T0" fmla="*/ 106 w 1070"/>
                  <a:gd name="T1" fmla="*/ 14 h 382"/>
                  <a:gd name="T2" fmla="*/ 104 w 1070"/>
                  <a:gd name="T3" fmla="*/ 12 h 382"/>
                  <a:gd name="T4" fmla="*/ 103 w 1070"/>
                  <a:gd name="T5" fmla="*/ 6 h 382"/>
                  <a:gd name="T6" fmla="*/ 100 w 1070"/>
                  <a:gd name="T7" fmla="*/ 4 h 382"/>
                  <a:gd name="T8" fmla="*/ 87 w 1070"/>
                  <a:gd name="T9" fmla="*/ 2 h 382"/>
                  <a:gd name="T10" fmla="*/ 78 w 1070"/>
                  <a:gd name="T11" fmla="*/ 6 h 382"/>
                  <a:gd name="T12" fmla="*/ 73 w 1070"/>
                  <a:gd name="T13" fmla="*/ 7 h 382"/>
                  <a:gd name="T14" fmla="*/ 68 w 1070"/>
                  <a:gd name="T15" fmla="*/ 7 h 382"/>
                  <a:gd name="T16" fmla="*/ 65 w 1070"/>
                  <a:gd name="T17" fmla="*/ 5 h 382"/>
                  <a:gd name="T18" fmla="*/ 60 w 1070"/>
                  <a:gd name="T19" fmla="*/ 4 h 382"/>
                  <a:gd name="T20" fmla="*/ 56 w 1070"/>
                  <a:gd name="T21" fmla="*/ 2 h 382"/>
                  <a:gd name="T22" fmla="*/ 52 w 1070"/>
                  <a:gd name="T23" fmla="*/ 2 h 382"/>
                  <a:gd name="T24" fmla="*/ 50 w 1070"/>
                  <a:gd name="T25" fmla="*/ 0 h 382"/>
                  <a:gd name="T26" fmla="*/ 42 w 1070"/>
                  <a:gd name="T27" fmla="*/ 2 h 382"/>
                  <a:gd name="T28" fmla="*/ 32 w 1070"/>
                  <a:gd name="T29" fmla="*/ 3 h 382"/>
                  <a:gd name="T30" fmla="*/ 27 w 1070"/>
                  <a:gd name="T31" fmla="*/ 5 h 382"/>
                  <a:gd name="T32" fmla="*/ 15 w 1070"/>
                  <a:gd name="T33" fmla="*/ 7 h 382"/>
                  <a:gd name="T34" fmla="*/ 19 w 1070"/>
                  <a:gd name="T35" fmla="*/ 8 h 382"/>
                  <a:gd name="T36" fmla="*/ 18 w 1070"/>
                  <a:gd name="T37" fmla="*/ 10 h 382"/>
                  <a:gd name="T38" fmla="*/ 12 w 1070"/>
                  <a:gd name="T39" fmla="*/ 10 h 382"/>
                  <a:gd name="T40" fmla="*/ 5 w 1070"/>
                  <a:gd name="T41" fmla="*/ 10 h 382"/>
                  <a:gd name="T42" fmla="*/ 1 w 1070"/>
                  <a:gd name="T43" fmla="*/ 12 h 382"/>
                  <a:gd name="T44" fmla="*/ 0 w 1070"/>
                  <a:gd name="T45" fmla="*/ 16 h 382"/>
                  <a:gd name="T46" fmla="*/ 2 w 1070"/>
                  <a:gd name="T47" fmla="*/ 19 h 382"/>
                  <a:gd name="T48" fmla="*/ 2 w 1070"/>
                  <a:gd name="T49" fmla="*/ 22 h 382"/>
                  <a:gd name="T50" fmla="*/ 2 w 1070"/>
                  <a:gd name="T51" fmla="*/ 23 h 382"/>
                  <a:gd name="T52" fmla="*/ 5 w 1070"/>
                  <a:gd name="T53" fmla="*/ 26 h 382"/>
                  <a:gd name="T54" fmla="*/ 6 w 1070"/>
                  <a:gd name="T55" fmla="*/ 29 h 382"/>
                  <a:gd name="T56" fmla="*/ 8 w 1070"/>
                  <a:gd name="T57" fmla="*/ 30 h 382"/>
                  <a:gd name="T58" fmla="*/ 10 w 1070"/>
                  <a:gd name="T59" fmla="*/ 33 h 382"/>
                  <a:gd name="T60" fmla="*/ 22 w 1070"/>
                  <a:gd name="T61" fmla="*/ 40 h 382"/>
                  <a:gd name="T62" fmla="*/ 27 w 1070"/>
                  <a:gd name="T63" fmla="*/ 42 h 382"/>
                  <a:gd name="T64" fmla="*/ 28 w 1070"/>
                  <a:gd name="T65" fmla="*/ 40 h 382"/>
                  <a:gd name="T66" fmla="*/ 30 w 1070"/>
                  <a:gd name="T67" fmla="*/ 38 h 382"/>
                  <a:gd name="T68" fmla="*/ 32 w 1070"/>
                  <a:gd name="T69" fmla="*/ 36 h 382"/>
                  <a:gd name="T70" fmla="*/ 36 w 1070"/>
                  <a:gd name="T71" fmla="*/ 36 h 382"/>
                  <a:gd name="T72" fmla="*/ 39 w 1070"/>
                  <a:gd name="T73" fmla="*/ 40 h 382"/>
                  <a:gd name="T74" fmla="*/ 43 w 1070"/>
                  <a:gd name="T75" fmla="*/ 42 h 382"/>
                  <a:gd name="T76" fmla="*/ 48 w 1070"/>
                  <a:gd name="T77" fmla="*/ 40 h 382"/>
                  <a:gd name="T78" fmla="*/ 53 w 1070"/>
                  <a:gd name="T79" fmla="*/ 38 h 382"/>
                  <a:gd name="T80" fmla="*/ 56 w 1070"/>
                  <a:gd name="T81" fmla="*/ 37 h 382"/>
                  <a:gd name="T82" fmla="*/ 60 w 1070"/>
                  <a:gd name="T83" fmla="*/ 37 h 382"/>
                  <a:gd name="T84" fmla="*/ 61 w 1070"/>
                  <a:gd name="T85" fmla="*/ 41 h 382"/>
                  <a:gd name="T86" fmla="*/ 63 w 1070"/>
                  <a:gd name="T87" fmla="*/ 42 h 382"/>
                  <a:gd name="T88" fmla="*/ 66 w 1070"/>
                  <a:gd name="T89" fmla="*/ 41 h 382"/>
                  <a:gd name="T90" fmla="*/ 69 w 1070"/>
                  <a:gd name="T91" fmla="*/ 38 h 382"/>
                  <a:gd name="T92" fmla="*/ 80 w 1070"/>
                  <a:gd name="T93" fmla="*/ 37 h 382"/>
                  <a:gd name="T94" fmla="*/ 89 w 1070"/>
                  <a:gd name="T95" fmla="*/ 36 h 382"/>
                  <a:gd name="T96" fmla="*/ 98 w 1070"/>
                  <a:gd name="T97" fmla="*/ 32 h 382"/>
                  <a:gd name="T98" fmla="*/ 103 w 1070"/>
                  <a:gd name="T99" fmla="*/ 32 h 382"/>
                  <a:gd name="T100" fmla="*/ 108 w 1070"/>
                  <a:gd name="T101" fmla="*/ 33 h 382"/>
                  <a:gd name="T102" fmla="*/ 113 w 1070"/>
                  <a:gd name="T103" fmla="*/ 35 h 382"/>
                  <a:gd name="T104" fmla="*/ 113 w 1070"/>
                  <a:gd name="T105" fmla="*/ 30 h 382"/>
                  <a:gd name="T106" fmla="*/ 110 w 1070"/>
                  <a:gd name="T107" fmla="*/ 24 h 382"/>
                  <a:gd name="T108" fmla="*/ 109 w 1070"/>
                  <a:gd name="T109" fmla="*/ 19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dirty="0"/>
              </a:p>
            </p:txBody>
          </p:sp>
        </p:grpSp>
        <p:sp>
          <p:nvSpPr>
            <p:cNvPr id="315" name="Freeform 541"/>
            <p:cNvSpPr>
              <a:spLocks/>
            </p:cNvSpPr>
            <p:nvPr>
              <p:custDataLst>
                <p:tags r:id="rId295"/>
              </p:custDataLst>
            </p:nvPr>
          </p:nvSpPr>
          <p:spPr bwMode="auto">
            <a:xfrm>
              <a:off x="790656" y="3847710"/>
              <a:ext cx="43357" cy="52992"/>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16" name="Freeform 542"/>
            <p:cNvSpPr>
              <a:spLocks/>
            </p:cNvSpPr>
            <p:nvPr>
              <p:custDataLst>
                <p:tags r:id="rId296"/>
              </p:custDataLst>
            </p:nvPr>
          </p:nvSpPr>
          <p:spPr bwMode="auto">
            <a:xfrm>
              <a:off x="2500855" y="3603396"/>
              <a:ext cx="90156" cy="198893"/>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grpFill/>
            <a:ln w="9525" cmpd="sng">
              <a:solidFill>
                <a:srgbClr val="FFFFFF"/>
              </a:solidFill>
              <a:prstDash val="solid"/>
              <a:round/>
              <a:headEnd/>
              <a:tailEnd/>
            </a:ln>
          </p:spPr>
          <p:txBody>
            <a:bodyPr/>
            <a:lstStyle/>
            <a:p>
              <a:endParaRPr lang="en-GB" dirty="0"/>
            </a:p>
          </p:txBody>
        </p:sp>
        <p:sp>
          <p:nvSpPr>
            <p:cNvPr id="317" name="Freeform 543"/>
            <p:cNvSpPr>
              <a:spLocks/>
            </p:cNvSpPr>
            <p:nvPr>
              <p:custDataLst>
                <p:tags r:id="rId297"/>
              </p:custDataLst>
            </p:nvPr>
          </p:nvSpPr>
          <p:spPr bwMode="auto">
            <a:xfrm>
              <a:off x="2538706" y="3900702"/>
              <a:ext cx="11011" cy="24776"/>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grpFill/>
            <a:ln w="9525" cmpd="sng">
              <a:solidFill>
                <a:srgbClr val="FFFFFF"/>
              </a:solidFill>
              <a:prstDash val="solid"/>
              <a:round/>
              <a:headEnd/>
              <a:tailEnd/>
            </a:ln>
          </p:spPr>
          <p:txBody>
            <a:bodyPr/>
            <a:lstStyle/>
            <a:p>
              <a:endParaRPr lang="en-GB" dirty="0"/>
            </a:p>
          </p:txBody>
        </p:sp>
        <p:grpSp>
          <p:nvGrpSpPr>
            <p:cNvPr id="318" name="Group 317"/>
            <p:cNvGrpSpPr/>
            <p:nvPr/>
          </p:nvGrpSpPr>
          <p:grpSpPr>
            <a:xfrm>
              <a:off x="1124437" y="3402439"/>
              <a:ext cx="922888" cy="944911"/>
              <a:chOff x="3800475" y="2559050"/>
              <a:chExt cx="2128838" cy="2179638"/>
            </a:xfrm>
            <a:grpFill/>
          </p:grpSpPr>
          <p:sp>
            <p:nvSpPr>
              <p:cNvPr id="325" name="Freeform 10"/>
              <p:cNvSpPr>
                <a:spLocks/>
              </p:cNvSpPr>
              <p:nvPr>
                <p:custDataLst>
                  <p:tags r:id="rId304"/>
                </p:custDataLst>
              </p:nvPr>
            </p:nvSpPr>
            <p:spPr bwMode="auto">
              <a:xfrm>
                <a:off x="4748213" y="2559050"/>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26" name="Freeform 32"/>
              <p:cNvSpPr>
                <a:spLocks/>
              </p:cNvSpPr>
              <p:nvPr>
                <p:custDataLst>
                  <p:tags r:id="rId305"/>
                </p:custDataLst>
              </p:nvPr>
            </p:nvSpPr>
            <p:spPr bwMode="auto">
              <a:xfrm>
                <a:off x="4538663" y="3336925"/>
                <a:ext cx="296862"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27" name="Freeform 33"/>
              <p:cNvSpPr>
                <a:spLocks/>
              </p:cNvSpPr>
              <p:nvPr>
                <p:custDataLst>
                  <p:tags r:id="rId306"/>
                </p:custDataLst>
              </p:nvPr>
            </p:nvSpPr>
            <p:spPr bwMode="auto">
              <a:xfrm>
                <a:off x="5381625" y="3201988"/>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grpFill/>
              <a:ln w="9525" cmpd="sng">
                <a:solidFill>
                  <a:srgbClr val="FFFFFF"/>
                </a:solidFill>
                <a:prstDash val="solid"/>
                <a:round/>
                <a:headEnd/>
                <a:tailEnd/>
              </a:ln>
            </p:spPr>
            <p:txBody>
              <a:bodyPr/>
              <a:lstStyle/>
              <a:p>
                <a:endParaRPr lang="en-GB" dirty="0"/>
              </a:p>
            </p:txBody>
          </p:sp>
          <p:sp>
            <p:nvSpPr>
              <p:cNvPr id="328" name="Freeform 35"/>
              <p:cNvSpPr>
                <a:spLocks/>
              </p:cNvSpPr>
              <p:nvPr>
                <p:custDataLst>
                  <p:tags r:id="rId307"/>
                </p:custDataLst>
              </p:nvPr>
            </p:nvSpPr>
            <p:spPr bwMode="auto">
              <a:xfrm>
                <a:off x="5707063" y="2927350"/>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grpFill/>
              <a:ln w="9525" cmpd="sng">
                <a:solidFill>
                  <a:srgbClr val="FFFFFF"/>
                </a:solidFill>
                <a:prstDash val="solid"/>
                <a:round/>
                <a:headEnd/>
                <a:tailEnd/>
              </a:ln>
            </p:spPr>
            <p:txBody>
              <a:bodyPr/>
              <a:lstStyle/>
              <a:p>
                <a:endParaRPr lang="en-GB" dirty="0"/>
              </a:p>
            </p:txBody>
          </p:sp>
          <p:sp>
            <p:nvSpPr>
              <p:cNvPr id="329" name="Freeform 36"/>
              <p:cNvSpPr>
                <a:spLocks/>
              </p:cNvSpPr>
              <p:nvPr>
                <p:custDataLst>
                  <p:tags r:id="rId308"/>
                </p:custDataLst>
              </p:nvPr>
            </p:nvSpPr>
            <p:spPr bwMode="auto">
              <a:xfrm>
                <a:off x="5826125" y="2932113"/>
                <a:ext cx="14288"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grpFill/>
              <a:ln w="9525" cmpd="sng">
                <a:solidFill>
                  <a:srgbClr val="FFFFFF"/>
                </a:solidFill>
                <a:prstDash val="solid"/>
                <a:round/>
                <a:headEnd/>
                <a:tailEnd/>
              </a:ln>
            </p:spPr>
            <p:txBody>
              <a:bodyPr/>
              <a:lstStyle/>
              <a:p>
                <a:endParaRPr lang="en-GB" dirty="0"/>
              </a:p>
            </p:txBody>
          </p:sp>
          <p:sp>
            <p:nvSpPr>
              <p:cNvPr id="330" name="Freeform 115"/>
              <p:cNvSpPr>
                <a:spLocks/>
              </p:cNvSpPr>
              <p:nvPr>
                <p:custDataLst>
                  <p:tags r:id="rId309"/>
                </p:custDataLst>
              </p:nvPr>
            </p:nvSpPr>
            <p:spPr bwMode="auto">
              <a:xfrm>
                <a:off x="5789613" y="3365500"/>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grpFill/>
              <a:ln w="9525" cmpd="sng">
                <a:solidFill>
                  <a:srgbClr val="FFFFFF"/>
                </a:solidFill>
                <a:prstDash val="solid"/>
                <a:round/>
                <a:headEnd/>
                <a:tailEnd/>
              </a:ln>
            </p:spPr>
            <p:txBody>
              <a:bodyPr/>
              <a:lstStyle/>
              <a:p>
                <a:endParaRPr lang="en-GB" dirty="0"/>
              </a:p>
            </p:txBody>
          </p:sp>
          <p:sp>
            <p:nvSpPr>
              <p:cNvPr id="331" name="Freeform 116"/>
              <p:cNvSpPr>
                <a:spLocks/>
              </p:cNvSpPr>
              <p:nvPr>
                <p:custDataLst>
                  <p:tags r:id="rId310"/>
                </p:custDataLst>
              </p:nvPr>
            </p:nvSpPr>
            <p:spPr bwMode="auto">
              <a:xfrm>
                <a:off x="5492750" y="3227388"/>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grpFill/>
              <a:ln w="9525" cmpd="sng">
                <a:solidFill>
                  <a:srgbClr val="FFFFFF"/>
                </a:solidFill>
                <a:prstDash val="solid"/>
                <a:round/>
                <a:headEnd/>
                <a:tailEnd/>
              </a:ln>
            </p:spPr>
            <p:txBody>
              <a:bodyPr/>
              <a:lstStyle/>
              <a:p>
                <a:endParaRPr lang="en-GB" dirty="0"/>
              </a:p>
            </p:txBody>
          </p:sp>
          <p:sp>
            <p:nvSpPr>
              <p:cNvPr id="332" name="Freeform 159"/>
              <p:cNvSpPr>
                <a:spLocks/>
              </p:cNvSpPr>
              <p:nvPr>
                <p:custDataLst>
                  <p:tags r:id="rId311"/>
                </p:custDataLst>
              </p:nvPr>
            </p:nvSpPr>
            <p:spPr bwMode="auto">
              <a:xfrm>
                <a:off x="4675188" y="3652838"/>
                <a:ext cx="11112"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grpFill/>
              <a:ln w="9525" cmpd="sng">
                <a:solidFill>
                  <a:srgbClr val="FFFFFF"/>
                </a:solidFill>
                <a:prstDash val="solid"/>
                <a:round/>
                <a:headEnd/>
                <a:tailEnd/>
              </a:ln>
            </p:spPr>
            <p:txBody>
              <a:bodyPr/>
              <a:lstStyle/>
              <a:p>
                <a:endParaRPr lang="en-GB" dirty="0"/>
              </a:p>
            </p:txBody>
          </p:sp>
          <p:sp>
            <p:nvSpPr>
              <p:cNvPr id="333" name="Freeform 160"/>
              <p:cNvSpPr>
                <a:spLocks/>
              </p:cNvSpPr>
              <p:nvPr>
                <p:custDataLst>
                  <p:tags r:id="rId312"/>
                </p:custDataLst>
              </p:nvPr>
            </p:nvSpPr>
            <p:spPr bwMode="auto">
              <a:xfrm>
                <a:off x="4598988" y="3792538"/>
                <a:ext cx="14287"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grpFill/>
              <a:ln w="9525" cmpd="sng">
                <a:solidFill>
                  <a:srgbClr val="FFFFFF"/>
                </a:solidFill>
                <a:prstDash val="solid"/>
                <a:round/>
                <a:headEnd/>
                <a:tailEnd/>
              </a:ln>
            </p:spPr>
            <p:txBody>
              <a:bodyPr/>
              <a:lstStyle/>
              <a:p>
                <a:endParaRPr lang="en-GB" dirty="0"/>
              </a:p>
            </p:txBody>
          </p:sp>
          <p:sp>
            <p:nvSpPr>
              <p:cNvPr id="334" name="Freeform 232"/>
              <p:cNvSpPr>
                <a:spLocks/>
              </p:cNvSpPr>
              <p:nvPr>
                <p:custDataLst>
                  <p:tags r:id="rId313"/>
                </p:custDataLst>
              </p:nvPr>
            </p:nvSpPr>
            <p:spPr bwMode="auto">
              <a:xfrm>
                <a:off x="5289550" y="2700338"/>
                <a:ext cx="33338"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grpFill/>
              <a:ln w="9525" cmpd="sng">
                <a:solidFill>
                  <a:srgbClr val="FFFFFF"/>
                </a:solidFill>
                <a:prstDash val="solid"/>
                <a:round/>
                <a:headEnd/>
                <a:tailEnd/>
              </a:ln>
            </p:spPr>
            <p:txBody>
              <a:bodyPr/>
              <a:lstStyle/>
              <a:p>
                <a:endParaRPr lang="en-GB" dirty="0"/>
              </a:p>
            </p:txBody>
          </p:sp>
          <p:sp>
            <p:nvSpPr>
              <p:cNvPr id="335" name="Freeform 233"/>
              <p:cNvSpPr>
                <a:spLocks/>
              </p:cNvSpPr>
              <p:nvPr>
                <p:custDataLst>
                  <p:tags r:id="rId314"/>
                </p:custDataLst>
              </p:nvPr>
            </p:nvSpPr>
            <p:spPr bwMode="auto">
              <a:xfrm>
                <a:off x="5238750" y="2752725"/>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grpFill/>
              <a:ln w="9525" cmpd="sng">
                <a:solidFill>
                  <a:srgbClr val="FFFFFF"/>
                </a:solidFill>
                <a:prstDash val="solid"/>
                <a:round/>
                <a:headEnd/>
                <a:tailEnd/>
              </a:ln>
            </p:spPr>
            <p:txBody>
              <a:bodyPr/>
              <a:lstStyle/>
              <a:p>
                <a:endParaRPr lang="en-GB" dirty="0"/>
              </a:p>
            </p:txBody>
          </p:sp>
          <p:sp>
            <p:nvSpPr>
              <p:cNvPr id="336" name="Freeform 235"/>
              <p:cNvSpPr>
                <a:spLocks/>
              </p:cNvSpPr>
              <p:nvPr>
                <p:custDataLst>
                  <p:tags r:id="rId315"/>
                </p:custDataLst>
              </p:nvPr>
            </p:nvSpPr>
            <p:spPr bwMode="auto">
              <a:xfrm>
                <a:off x="4052888" y="2917825"/>
                <a:ext cx="306387"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grpFill/>
              <a:ln w="9525" cmpd="sng">
                <a:solidFill>
                  <a:srgbClr val="FFFFFF"/>
                </a:solidFill>
                <a:prstDash val="solid"/>
                <a:round/>
                <a:headEnd/>
                <a:tailEnd/>
              </a:ln>
            </p:spPr>
            <p:txBody>
              <a:bodyPr/>
              <a:lstStyle/>
              <a:p>
                <a:endParaRPr lang="en-GB" dirty="0"/>
              </a:p>
            </p:txBody>
          </p:sp>
          <p:sp>
            <p:nvSpPr>
              <p:cNvPr id="337" name="Freeform 236"/>
              <p:cNvSpPr>
                <a:spLocks/>
              </p:cNvSpPr>
              <p:nvPr>
                <p:custDataLst>
                  <p:tags r:id="rId316"/>
                </p:custDataLst>
              </p:nvPr>
            </p:nvSpPr>
            <p:spPr bwMode="auto">
              <a:xfrm>
                <a:off x="4168775" y="2978150"/>
                <a:ext cx="414338"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grpFill/>
              <a:ln w="9525" cmpd="sng">
                <a:solidFill>
                  <a:srgbClr val="FFFFFF"/>
                </a:solidFill>
                <a:prstDash val="solid"/>
                <a:round/>
                <a:headEnd/>
                <a:tailEnd/>
              </a:ln>
            </p:spPr>
            <p:txBody>
              <a:bodyPr/>
              <a:lstStyle/>
              <a:p>
                <a:endParaRPr lang="en-GB" dirty="0"/>
              </a:p>
            </p:txBody>
          </p:sp>
          <p:sp>
            <p:nvSpPr>
              <p:cNvPr id="338" name="Freeform 237"/>
              <p:cNvSpPr>
                <a:spLocks/>
              </p:cNvSpPr>
              <p:nvPr>
                <p:custDataLst>
                  <p:tags r:id="rId317"/>
                </p:custDataLst>
              </p:nvPr>
            </p:nvSpPr>
            <p:spPr bwMode="auto">
              <a:xfrm>
                <a:off x="4267200" y="2584450"/>
                <a:ext cx="493713"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grpFill/>
              <a:ln w="9525" cmpd="sng">
                <a:solidFill>
                  <a:srgbClr val="FFFFFF"/>
                </a:solidFill>
                <a:prstDash val="solid"/>
                <a:round/>
                <a:headEnd/>
                <a:tailEnd/>
              </a:ln>
            </p:spPr>
            <p:txBody>
              <a:bodyPr/>
              <a:lstStyle/>
              <a:p>
                <a:endParaRPr lang="en-GB" dirty="0"/>
              </a:p>
            </p:txBody>
          </p:sp>
          <p:sp>
            <p:nvSpPr>
              <p:cNvPr id="339" name="Freeform 238"/>
              <p:cNvSpPr>
                <a:spLocks/>
              </p:cNvSpPr>
              <p:nvPr>
                <p:custDataLst>
                  <p:tags r:id="rId318"/>
                </p:custDataLst>
              </p:nvPr>
            </p:nvSpPr>
            <p:spPr bwMode="auto">
              <a:xfrm>
                <a:off x="4703763" y="2719388"/>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grpFill/>
              <a:ln w="9525" cmpd="sng">
                <a:solidFill>
                  <a:srgbClr val="FFFFFF"/>
                </a:solidFill>
                <a:prstDash val="solid"/>
                <a:round/>
                <a:headEnd/>
                <a:tailEnd/>
              </a:ln>
            </p:spPr>
            <p:txBody>
              <a:bodyPr/>
              <a:lstStyle/>
              <a:p>
                <a:endParaRPr lang="en-GB" dirty="0"/>
              </a:p>
            </p:txBody>
          </p:sp>
          <p:sp>
            <p:nvSpPr>
              <p:cNvPr id="340" name="Freeform 239"/>
              <p:cNvSpPr>
                <a:spLocks/>
              </p:cNvSpPr>
              <p:nvPr>
                <p:custDataLst>
                  <p:tags r:id="rId319"/>
                </p:custDataLst>
              </p:nvPr>
            </p:nvSpPr>
            <p:spPr bwMode="auto">
              <a:xfrm>
                <a:off x="4656138" y="2584450"/>
                <a:ext cx="93662"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grpFill/>
              <a:ln w="9525" cmpd="sng">
                <a:solidFill>
                  <a:srgbClr val="FFFFFF"/>
                </a:solidFill>
                <a:prstDash val="solid"/>
                <a:round/>
                <a:headEnd/>
                <a:tailEnd/>
              </a:ln>
            </p:spPr>
            <p:txBody>
              <a:bodyPr/>
              <a:lstStyle/>
              <a:p>
                <a:endParaRPr lang="en-GB" dirty="0"/>
              </a:p>
            </p:txBody>
          </p:sp>
          <p:sp>
            <p:nvSpPr>
              <p:cNvPr id="341" name="Freeform 240"/>
              <p:cNvSpPr>
                <a:spLocks/>
              </p:cNvSpPr>
              <p:nvPr>
                <p:custDataLst>
                  <p:tags r:id="rId320"/>
                </p:custDataLst>
              </p:nvPr>
            </p:nvSpPr>
            <p:spPr bwMode="auto">
              <a:xfrm>
                <a:off x="4038600" y="2895600"/>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grpFill/>
              <a:ln w="9525" cmpd="sng">
                <a:solidFill>
                  <a:srgbClr val="FFFFFF"/>
                </a:solidFill>
                <a:prstDash val="solid"/>
                <a:round/>
                <a:headEnd/>
                <a:tailEnd/>
              </a:ln>
            </p:spPr>
            <p:txBody>
              <a:bodyPr/>
              <a:lstStyle/>
              <a:p>
                <a:endParaRPr lang="en-GB" dirty="0"/>
              </a:p>
            </p:txBody>
          </p:sp>
          <p:sp>
            <p:nvSpPr>
              <p:cNvPr id="342" name="Freeform 246"/>
              <p:cNvSpPr>
                <a:spLocks/>
              </p:cNvSpPr>
              <p:nvPr>
                <p:custDataLst>
                  <p:tags r:id="rId321"/>
                </p:custDataLst>
              </p:nvPr>
            </p:nvSpPr>
            <p:spPr bwMode="auto">
              <a:xfrm>
                <a:off x="5221288" y="2635250"/>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grpFill/>
              <a:ln w="9525" cmpd="sng">
                <a:solidFill>
                  <a:srgbClr val="FFFFFF"/>
                </a:solidFill>
                <a:prstDash val="solid"/>
                <a:round/>
                <a:headEnd/>
                <a:tailEnd/>
              </a:ln>
            </p:spPr>
            <p:txBody>
              <a:bodyPr/>
              <a:lstStyle/>
              <a:p>
                <a:endParaRPr lang="en-GB" dirty="0"/>
              </a:p>
            </p:txBody>
          </p:sp>
          <p:sp>
            <p:nvSpPr>
              <p:cNvPr id="343" name="Freeform 247"/>
              <p:cNvSpPr>
                <a:spLocks/>
              </p:cNvSpPr>
              <p:nvPr>
                <p:custDataLst>
                  <p:tags r:id="rId322"/>
                </p:custDataLst>
              </p:nvPr>
            </p:nvSpPr>
            <p:spPr bwMode="auto">
              <a:xfrm>
                <a:off x="4829175" y="3427413"/>
                <a:ext cx="325438"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grpFill/>
              <a:ln w="9525" cmpd="sng">
                <a:solidFill>
                  <a:srgbClr val="FFFFFF"/>
                </a:solidFill>
                <a:prstDash val="solid"/>
                <a:round/>
                <a:headEnd/>
                <a:tailEnd/>
              </a:ln>
            </p:spPr>
            <p:txBody>
              <a:bodyPr/>
              <a:lstStyle/>
              <a:p>
                <a:endParaRPr lang="en-GB" dirty="0"/>
              </a:p>
            </p:txBody>
          </p:sp>
          <p:sp>
            <p:nvSpPr>
              <p:cNvPr id="344" name="Freeform 248"/>
              <p:cNvSpPr>
                <a:spLocks/>
              </p:cNvSpPr>
              <p:nvPr>
                <p:custDataLst>
                  <p:tags r:id="rId323"/>
                </p:custDataLst>
              </p:nvPr>
            </p:nvSpPr>
            <p:spPr bwMode="auto">
              <a:xfrm>
                <a:off x="4765675" y="3595688"/>
                <a:ext cx="500063"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grpFill/>
              <a:ln w="9525" cmpd="sng">
                <a:solidFill>
                  <a:srgbClr val="FFFFFF"/>
                </a:solidFill>
                <a:prstDash val="solid"/>
                <a:round/>
                <a:headEnd/>
                <a:tailEnd/>
              </a:ln>
            </p:spPr>
            <p:txBody>
              <a:bodyPr/>
              <a:lstStyle/>
              <a:p>
                <a:endParaRPr lang="en-GB" dirty="0"/>
              </a:p>
            </p:txBody>
          </p:sp>
          <p:sp>
            <p:nvSpPr>
              <p:cNvPr id="345" name="Freeform 249"/>
              <p:cNvSpPr>
                <a:spLocks/>
              </p:cNvSpPr>
              <p:nvPr>
                <p:custDataLst>
                  <p:tags r:id="rId324"/>
                </p:custDataLst>
              </p:nvPr>
            </p:nvSpPr>
            <p:spPr bwMode="auto">
              <a:xfrm>
                <a:off x="4702175" y="3695700"/>
                <a:ext cx="55563"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grpFill/>
              <a:ln w="9525" cmpd="sng">
                <a:solidFill>
                  <a:srgbClr val="FFFFFF"/>
                </a:solidFill>
                <a:prstDash val="solid"/>
                <a:round/>
                <a:headEnd/>
                <a:tailEnd/>
              </a:ln>
            </p:spPr>
            <p:txBody>
              <a:bodyPr/>
              <a:lstStyle/>
              <a:p>
                <a:endParaRPr lang="en-GB" dirty="0"/>
              </a:p>
            </p:txBody>
          </p:sp>
          <p:sp>
            <p:nvSpPr>
              <p:cNvPr id="346" name="Freeform 250"/>
              <p:cNvSpPr>
                <a:spLocks/>
              </p:cNvSpPr>
              <p:nvPr>
                <p:custDataLst>
                  <p:tags r:id="rId325"/>
                </p:custDataLst>
              </p:nvPr>
            </p:nvSpPr>
            <p:spPr bwMode="auto">
              <a:xfrm>
                <a:off x="4684713" y="3695700"/>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grpFill/>
              <a:ln w="9525" cmpd="sng">
                <a:solidFill>
                  <a:srgbClr val="FFFFFF"/>
                </a:solidFill>
                <a:prstDash val="solid"/>
                <a:round/>
                <a:headEnd/>
                <a:tailEnd/>
              </a:ln>
            </p:spPr>
            <p:txBody>
              <a:bodyPr/>
              <a:lstStyle/>
              <a:p>
                <a:endParaRPr lang="en-GB" dirty="0"/>
              </a:p>
            </p:txBody>
          </p:sp>
          <p:sp>
            <p:nvSpPr>
              <p:cNvPr id="347" name="Freeform 251"/>
              <p:cNvSpPr>
                <a:spLocks/>
              </p:cNvSpPr>
              <p:nvPr>
                <p:custDataLst>
                  <p:tags r:id="rId326"/>
                </p:custDataLst>
              </p:nvPr>
            </p:nvSpPr>
            <p:spPr bwMode="auto">
              <a:xfrm>
                <a:off x="5218113" y="4100513"/>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grpFill/>
              <a:ln w="9525" cmpd="sng">
                <a:solidFill>
                  <a:srgbClr val="FFFFFF"/>
                </a:solidFill>
                <a:prstDash val="solid"/>
                <a:round/>
                <a:headEnd/>
                <a:tailEnd/>
              </a:ln>
            </p:spPr>
            <p:txBody>
              <a:bodyPr/>
              <a:lstStyle/>
              <a:p>
                <a:endParaRPr lang="en-GB" dirty="0"/>
              </a:p>
            </p:txBody>
          </p:sp>
          <p:sp>
            <p:nvSpPr>
              <p:cNvPr id="348" name="Freeform 252"/>
              <p:cNvSpPr>
                <a:spLocks/>
              </p:cNvSpPr>
              <p:nvPr>
                <p:custDataLst>
                  <p:tags r:id="rId327"/>
                </p:custDataLst>
              </p:nvPr>
            </p:nvSpPr>
            <p:spPr bwMode="auto">
              <a:xfrm>
                <a:off x="4953000" y="4340225"/>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grpFill/>
              <a:ln w="9525" cmpd="sng">
                <a:solidFill>
                  <a:srgbClr val="FFFFFF"/>
                </a:solidFill>
                <a:prstDash val="solid"/>
                <a:round/>
                <a:headEnd/>
                <a:tailEnd/>
              </a:ln>
            </p:spPr>
            <p:txBody>
              <a:bodyPr/>
              <a:lstStyle/>
              <a:p>
                <a:endParaRPr lang="en-GB" dirty="0"/>
              </a:p>
            </p:txBody>
          </p:sp>
          <p:sp>
            <p:nvSpPr>
              <p:cNvPr id="349" name="Freeform 253"/>
              <p:cNvSpPr>
                <a:spLocks/>
              </p:cNvSpPr>
              <p:nvPr>
                <p:custDataLst>
                  <p:tags r:id="rId328"/>
                </p:custDataLst>
              </p:nvPr>
            </p:nvSpPr>
            <p:spPr bwMode="auto">
              <a:xfrm>
                <a:off x="5526088" y="4141788"/>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grpFill/>
              <a:ln w="9525" cmpd="sng">
                <a:solidFill>
                  <a:srgbClr val="FFFFFF"/>
                </a:solidFill>
                <a:prstDash val="solid"/>
                <a:round/>
                <a:headEnd/>
                <a:tailEnd/>
              </a:ln>
            </p:spPr>
            <p:txBody>
              <a:bodyPr/>
              <a:lstStyle/>
              <a:p>
                <a:endParaRPr lang="en-GB" dirty="0"/>
              </a:p>
            </p:txBody>
          </p:sp>
          <p:sp>
            <p:nvSpPr>
              <p:cNvPr id="350" name="Freeform 254"/>
              <p:cNvSpPr>
                <a:spLocks/>
              </p:cNvSpPr>
              <p:nvPr>
                <p:custDataLst>
                  <p:tags r:id="rId329"/>
                </p:custDataLst>
              </p:nvPr>
            </p:nvSpPr>
            <p:spPr bwMode="auto">
              <a:xfrm>
                <a:off x="5202238" y="3840163"/>
                <a:ext cx="36512"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grpFill/>
              <a:ln w="9525" cmpd="sng">
                <a:solidFill>
                  <a:srgbClr val="FFFFFF"/>
                </a:solidFill>
                <a:prstDash val="solid"/>
                <a:round/>
                <a:headEnd/>
                <a:tailEnd/>
              </a:ln>
            </p:spPr>
            <p:txBody>
              <a:bodyPr/>
              <a:lstStyle/>
              <a:p>
                <a:endParaRPr lang="en-GB" dirty="0"/>
              </a:p>
            </p:txBody>
          </p:sp>
          <p:sp>
            <p:nvSpPr>
              <p:cNvPr id="351" name="Freeform 255"/>
              <p:cNvSpPr>
                <a:spLocks/>
              </p:cNvSpPr>
              <p:nvPr>
                <p:custDataLst>
                  <p:tags r:id="rId330"/>
                </p:custDataLst>
              </p:nvPr>
            </p:nvSpPr>
            <p:spPr bwMode="auto">
              <a:xfrm>
                <a:off x="5191125" y="3800475"/>
                <a:ext cx="55563"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52" name="Freeform 257"/>
              <p:cNvSpPr>
                <a:spLocks/>
              </p:cNvSpPr>
              <p:nvPr>
                <p:custDataLst>
                  <p:tags r:id="rId331"/>
                </p:custDataLst>
              </p:nvPr>
            </p:nvSpPr>
            <p:spPr bwMode="auto">
              <a:xfrm>
                <a:off x="5524500" y="3157538"/>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grpFill/>
              <a:ln w="9525" cmpd="sng">
                <a:solidFill>
                  <a:srgbClr val="FFFFFF"/>
                </a:solidFill>
                <a:prstDash val="solid"/>
                <a:round/>
                <a:headEnd/>
                <a:tailEnd/>
              </a:ln>
            </p:spPr>
            <p:txBody>
              <a:bodyPr/>
              <a:lstStyle/>
              <a:p>
                <a:endParaRPr lang="en-GB" dirty="0"/>
              </a:p>
            </p:txBody>
          </p:sp>
          <p:sp>
            <p:nvSpPr>
              <p:cNvPr id="353" name="Freeform 258"/>
              <p:cNvSpPr>
                <a:spLocks/>
              </p:cNvSpPr>
              <p:nvPr>
                <p:custDataLst>
                  <p:tags r:id="rId332"/>
                </p:custDataLst>
              </p:nvPr>
            </p:nvSpPr>
            <p:spPr bwMode="auto">
              <a:xfrm>
                <a:off x="5719763" y="2932113"/>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354" name="Freeform 259"/>
              <p:cNvSpPr>
                <a:spLocks/>
              </p:cNvSpPr>
              <p:nvPr>
                <p:custDataLst>
                  <p:tags r:id="rId333"/>
                </p:custDataLst>
              </p:nvPr>
            </p:nvSpPr>
            <p:spPr bwMode="auto">
              <a:xfrm>
                <a:off x="5407025" y="2584450"/>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grpFill/>
              <a:ln w="9525" cmpd="sng">
                <a:solidFill>
                  <a:srgbClr val="FFFFFF"/>
                </a:solidFill>
                <a:prstDash val="solid"/>
                <a:round/>
                <a:headEnd/>
                <a:tailEnd/>
              </a:ln>
            </p:spPr>
            <p:txBody>
              <a:bodyPr/>
              <a:lstStyle/>
              <a:p>
                <a:endParaRPr lang="en-GB" dirty="0"/>
              </a:p>
            </p:txBody>
          </p:sp>
          <p:sp>
            <p:nvSpPr>
              <p:cNvPr id="355" name="Freeform 263"/>
              <p:cNvSpPr>
                <a:spLocks/>
              </p:cNvSpPr>
              <p:nvPr>
                <p:custDataLst>
                  <p:tags r:id="rId334"/>
                </p:custDataLst>
              </p:nvPr>
            </p:nvSpPr>
            <p:spPr bwMode="auto">
              <a:xfrm>
                <a:off x="4052888" y="3371850"/>
                <a:ext cx="80962"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grpFill/>
              <a:ln w="9525" cmpd="sng">
                <a:solidFill>
                  <a:srgbClr val="FFFFFF"/>
                </a:solidFill>
                <a:prstDash val="solid"/>
                <a:round/>
                <a:headEnd/>
                <a:tailEnd/>
              </a:ln>
            </p:spPr>
            <p:txBody>
              <a:bodyPr/>
              <a:lstStyle/>
              <a:p>
                <a:endParaRPr lang="en-GB" dirty="0"/>
              </a:p>
            </p:txBody>
          </p:sp>
          <p:sp>
            <p:nvSpPr>
              <p:cNvPr id="356" name="Freeform 264"/>
              <p:cNvSpPr>
                <a:spLocks/>
              </p:cNvSpPr>
              <p:nvPr>
                <p:custDataLst>
                  <p:tags r:id="rId335"/>
                </p:custDataLst>
              </p:nvPr>
            </p:nvSpPr>
            <p:spPr bwMode="auto">
              <a:xfrm>
                <a:off x="4137025" y="3454400"/>
                <a:ext cx="74613"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grpFill/>
              <a:ln w="9525" cmpd="sng">
                <a:solidFill>
                  <a:srgbClr val="FFFFFF"/>
                </a:solidFill>
                <a:prstDash val="solid"/>
                <a:round/>
                <a:headEnd/>
                <a:tailEnd/>
              </a:ln>
            </p:spPr>
            <p:txBody>
              <a:bodyPr/>
              <a:lstStyle/>
              <a:p>
                <a:endParaRPr lang="en-GB" dirty="0"/>
              </a:p>
            </p:txBody>
          </p:sp>
          <p:sp>
            <p:nvSpPr>
              <p:cNvPr id="357" name="Freeform 265"/>
              <p:cNvSpPr>
                <a:spLocks/>
              </p:cNvSpPr>
              <p:nvPr>
                <p:custDataLst>
                  <p:tags r:id="rId336"/>
                </p:custDataLst>
              </p:nvPr>
            </p:nvSpPr>
            <p:spPr bwMode="auto">
              <a:xfrm>
                <a:off x="4179888" y="3505200"/>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grpFill/>
              <a:ln w="9525" cmpd="sng">
                <a:solidFill>
                  <a:srgbClr val="FFFFFF"/>
                </a:solidFill>
                <a:prstDash val="solid"/>
                <a:round/>
                <a:headEnd/>
                <a:tailEnd/>
              </a:ln>
            </p:spPr>
            <p:txBody>
              <a:bodyPr/>
              <a:lstStyle/>
              <a:p>
                <a:endParaRPr lang="en-GB" dirty="0"/>
              </a:p>
            </p:txBody>
          </p:sp>
          <p:sp>
            <p:nvSpPr>
              <p:cNvPr id="358" name="Freeform 266"/>
              <p:cNvSpPr>
                <a:spLocks/>
              </p:cNvSpPr>
              <p:nvPr>
                <p:custDataLst>
                  <p:tags r:id="rId337"/>
                </p:custDataLst>
              </p:nvPr>
            </p:nvSpPr>
            <p:spPr bwMode="auto">
              <a:xfrm>
                <a:off x="4394200" y="3424238"/>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59" name="Freeform 267"/>
              <p:cNvSpPr>
                <a:spLocks/>
              </p:cNvSpPr>
              <p:nvPr>
                <p:custDataLst>
                  <p:tags r:id="rId338"/>
                </p:custDataLst>
              </p:nvPr>
            </p:nvSpPr>
            <p:spPr bwMode="auto">
              <a:xfrm>
                <a:off x="4046538" y="3321050"/>
                <a:ext cx="87312"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grpFill/>
              <a:ln w="9525" cmpd="sng">
                <a:solidFill>
                  <a:srgbClr val="FFFFFF"/>
                </a:solidFill>
                <a:prstDash val="solid"/>
                <a:round/>
                <a:headEnd/>
                <a:tailEnd/>
              </a:ln>
            </p:spPr>
            <p:txBody>
              <a:bodyPr/>
              <a:lstStyle/>
              <a:p>
                <a:endParaRPr lang="en-GB" dirty="0"/>
              </a:p>
            </p:txBody>
          </p:sp>
          <p:sp>
            <p:nvSpPr>
              <p:cNvPr id="360" name="Freeform 268"/>
              <p:cNvSpPr>
                <a:spLocks/>
              </p:cNvSpPr>
              <p:nvPr>
                <p:custDataLst>
                  <p:tags r:id="rId339"/>
                </p:custDataLst>
              </p:nvPr>
            </p:nvSpPr>
            <p:spPr bwMode="auto">
              <a:xfrm>
                <a:off x="4471988" y="3417888"/>
                <a:ext cx="42862"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grpFill/>
              <a:ln w="9525" cmpd="sng">
                <a:solidFill>
                  <a:srgbClr val="FFFFFF"/>
                </a:solidFill>
                <a:prstDash val="solid"/>
                <a:round/>
                <a:headEnd/>
                <a:tailEnd/>
              </a:ln>
            </p:spPr>
            <p:txBody>
              <a:bodyPr/>
              <a:lstStyle/>
              <a:p>
                <a:endParaRPr lang="en-GB" dirty="0"/>
              </a:p>
            </p:txBody>
          </p:sp>
          <p:sp>
            <p:nvSpPr>
              <p:cNvPr id="361" name="Freeform 269"/>
              <p:cNvSpPr>
                <a:spLocks/>
              </p:cNvSpPr>
              <p:nvPr>
                <p:custDataLst>
                  <p:tags r:id="rId340"/>
                </p:custDataLst>
              </p:nvPr>
            </p:nvSpPr>
            <p:spPr bwMode="auto">
              <a:xfrm>
                <a:off x="4497388" y="3379788"/>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grpFill/>
              <a:ln w="9525" cmpd="sng">
                <a:solidFill>
                  <a:srgbClr val="FFFFFF"/>
                </a:solidFill>
                <a:prstDash val="solid"/>
                <a:round/>
                <a:headEnd/>
                <a:tailEnd/>
              </a:ln>
            </p:spPr>
            <p:txBody>
              <a:bodyPr/>
              <a:lstStyle/>
              <a:p>
                <a:endParaRPr lang="en-GB" dirty="0"/>
              </a:p>
            </p:txBody>
          </p:sp>
          <p:sp>
            <p:nvSpPr>
              <p:cNvPr id="362" name="Freeform 270"/>
              <p:cNvSpPr>
                <a:spLocks/>
              </p:cNvSpPr>
              <p:nvPr>
                <p:custDataLst>
                  <p:tags r:id="rId341"/>
                </p:custDataLst>
              </p:nvPr>
            </p:nvSpPr>
            <p:spPr bwMode="auto">
              <a:xfrm>
                <a:off x="5226050" y="4584700"/>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grpFill/>
              <a:ln w="9525" cmpd="sng">
                <a:solidFill>
                  <a:srgbClr val="FFFFFF"/>
                </a:solidFill>
                <a:prstDash val="solid"/>
                <a:round/>
                <a:headEnd/>
                <a:tailEnd/>
              </a:ln>
            </p:spPr>
            <p:txBody>
              <a:bodyPr/>
              <a:lstStyle/>
              <a:p>
                <a:endParaRPr lang="en-GB" dirty="0"/>
              </a:p>
            </p:txBody>
          </p:sp>
          <p:sp>
            <p:nvSpPr>
              <p:cNvPr id="363" name="Freeform 271"/>
              <p:cNvSpPr>
                <a:spLocks/>
              </p:cNvSpPr>
              <p:nvPr>
                <p:custDataLst>
                  <p:tags r:id="rId342"/>
                </p:custDataLst>
              </p:nvPr>
            </p:nvSpPr>
            <p:spPr bwMode="auto">
              <a:xfrm>
                <a:off x="5121275" y="4681538"/>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grpFill/>
              <a:ln w="9525" cmpd="sng">
                <a:solidFill>
                  <a:srgbClr val="FFFFFF"/>
                </a:solidFill>
                <a:prstDash val="solid"/>
                <a:round/>
                <a:headEnd/>
                <a:tailEnd/>
              </a:ln>
            </p:spPr>
            <p:txBody>
              <a:bodyPr/>
              <a:lstStyle/>
              <a:p>
                <a:endParaRPr lang="en-GB" dirty="0"/>
              </a:p>
            </p:txBody>
          </p:sp>
          <p:sp>
            <p:nvSpPr>
              <p:cNvPr id="364" name="Freeform 355"/>
              <p:cNvSpPr>
                <a:spLocks/>
              </p:cNvSpPr>
              <p:nvPr>
                <p:custDataLst>
                  <p:tags r:id="rId343"/>
                </p:custDataLst>
              </p:nvPr>
            </p:nvSpPr>
            <p:spPr bwMode="auto">
              <a:xfrm>
                <a:off x="5016500" y="3040063"/>
                <a:ext cx="411163"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endParaRPr lang="en-GB" dirty="0"/>
              </a:p>
            </p:txBody>
          </p:sp>
          <p:sp>
            <p:nvSpPr>
              <p:cNvPr id="365" name="Freeform 356"/>
              <p:cNvSpPr>
                <a:spLocks/>
              </p:cNvSpPr>
              <p:nvPr>
                <p:custDataLst>
                  <p:tags r:id="rId344"/>
                </p:custDataLst>
              </p:nvPr>
            </p:nvSpPr>
            <p:spPr bwMode="auto">
              <a:xfrm>
                <a:off x="5500688" y="3379788"/>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grpFill/>
              <a:ln w="9525" cmpd="sng">
                <a:solidFill>
                  <a:srgbClr val="FFFFFF"/>
                </a:solidFill>
                <a:prstDash val="solid"/>
                <a:round/>
                <a:headEnd/>
                <a:tailEnd/>
              </a:ln>
            </p:spPr>
            <p:txBody>
              <a:bodyPr/>
              <a:lstStyle/>
              <a:p>
                <a:endParaRPr lang="en-GB" dirty="0"/>
              </a:p>
            </p:txBody>
          </p:sp>
          <p:sp>
            <p:nvSpPr>
              <p:cNvPr id="366" name="Freeform 357"/>
              <p:cNvSpPr>
                <a:spLocks/>
              </p:cNvSpPr>
              <p:nvPr>
                <p:custDataLst>
                  <p:tags r:id="rId345"/>
                </p:custDataLst>
              </p:nvPr>
            </p:nvSpPr>
            <p:spPr bwMode="auto">
              <a:xfrm>
                <a:off x="5508625" y="3367088"/>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grpFill/>
              <a:ln w="9525" cmpd="sng">
                <a:solidFill>
                  <a:srgbClr val="FFFFFF"/>
                </a:solidFill>
                <a:prstDash val="solid"/>
                <a:round/>
                <a:headEnd/>
                <a:tailEnd/>
              </a:ln>
            </p:spPr>
            <p:txBody>
              <a:bodyPr/>
              <a:lstStyle/>
              <a:p>
                <a:endParaRPr lang="en-GB" dirty="0"/>
              </a:p>
            </p:txBody>
          </p:sp>
          <p:sp>
            <p:nvSpPr>
              <p:cNvPr id="367" name="Freeform 358"/>
              <p:cNvSpPr>
                <a:spLocks/>
              </p:cNvSpPr>
              <p:nvPr>
                <p:custDataLst>
                  <p:tags r:id="rId346"/>
                </p:custDataLst>
              </p:nvPr>
            </p:nvSpPr>
            <p:spPr bwMode="auto">
              <a:xfrm>
                <a:off x="5307013" y="3278188"/>
                <a:ext cx="363537"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68" name="Freeform 366"/>
              <p:cNvSpPr>
                <a:spLocks/>
              </p:cNvSpPr>
              <p:nvPr>
                <p:custDataLst>
                  <p:tags r:id="rId347"/>
                </p:custDataLst>
              </p:nvPr>
            </p:nvSpPr>
            <p:spPr bwMode="auto">
              <a:xfrm>
                <a:off x="5815013" y="4445000"/>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grpFill/>
              <a:ln w="9525" cmpd="sng">
                <a:solidFill>
                  <a:srgbClr val="FFFFFF"/>
                </a:solidFill>
                <a:prstDash val="solid"/>
                <a:round/>
                <a:headEnd/>
                <a:tailEnd/>
              </a:ln>
            </p:spPr>
            <p:txBody>
              <a:bodyPr/>
              <a:lstStyle/>
              <a:p>
                <a:endParaRPr lang="en-GB" dirty="0"/>
              </a:p>
            </p:txBody>
          </p:sp>
          <p:sp>
            <p:nvSpPr>
              <p:cNvPr id="369" name="Freeform 367"/>
              <p:cNvSpPr>
                <a:spLocks/>
              </p:cNvSpPr>
              <p:nvPr>
                <p:custDataLst>
                  <p:tags r:id="rId348"/>
                </p:custDataLst>
              </p:nvPr>
            </p:nvSpPr>
            <p:spPr bwMode="auto">
              <a:xfrm>
                <a:off x="5786438" y="4471988"/>
                <a:ext cx="23812"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grpFill/>
              <a:ln w="9525" cmpd="sng">
                <a:solidFill>
                  <a:srgbClr val="FFFFFF"/>
                </a:solidFill>
                <a:prstDash val="solid"/>
                <a:round/>
                <a:headEnd/>
                <a:tailEnd/>
              </a:ln>
            </p:spPr>
            <p:txBody>
              <a:bodyPr/>
              <a:lstStyle/>
              <a:p>
                <a:endParaRPr lang="en-GB" dirty="0"/>
              </a:p>
            </p:txBody>
          </p:sp>
          <p:grpSp>
            <p:nvGrpSpPr>
              <p:cNvPr id="370" name="Group 369"/>
              <p:cNvGrpSpPr/>
              <p:nvPr>
                <p:custDataLst>
                  <p:tags r:id="rId349"/>
                </p:custDataLst>
              </p:nvPr>
            </p:nvGrpSpPr>
            <p:grpSpPr>
              <a:xfrm>
                <a:off x="5627688" y="3963988"/>
                <a:ext cx="168275" cy="103187"/>
                <a:chOff x="5627688" y="3963988"/>
                <a:chExt cx="168275" cy="103187"/>
              </a:xfrm>
              <a:grpFill/>
            </p:grpSpPr>
            <p:sp>
              <p:nvSpPr>
                <p:cNvPr id="411" name="Freeform 369"/>
                <p:cNvSpPr>
                  <a:spLocks/>
                </p:cNvSpPr>
                <p:nvPr/>
              </p:nvSpPr>
              <p:spPr bwMode="auto">
                <a:xfrm>
                  <a:off x="5765000" y="4003675"/>
                  <a:ext cx="6731" cy="9525"/>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endParaRPr lang="en-GB" dirty="0"/>
                </a:p>
              </p:txBody>
            </p:sp>
            <p:sp>
              <p:nvSpPr>
                <p:cNvPr id="412" name="Line 370"/>
                <p:cNvSpPr>
                  <a:spLocks noChangeShapeType="1"/>
                </p:cNvSpPr>
                <p:nvPr/>
              </p:nvSpPr>
              <p:spPr bwMode="auto">
                <a:xfrm>
                  <a:off x="5765000" y="4006850"/>
                  <a:ext cx="2692" cy="1587"/>
                </a:xfrm>
                <a:prstGeom prst="line">
                  <a:avLst/>
                </a:prstGeom>
                <a:grpFill/>
                <a:ln w="9525">
                  <a:solidFill>
                    <a:srgbClr val="FFFFFF"/>
                  </a:solidFill>
                  <a:round/>
                  <a:headEnd/>
                  <a:tailEnd/>
                </a:ln>
                <a:extLst/>
              </p:spPr>
              <p:txBody>
                <a:bodyPr/>
                <a:lstStyle/>
                <a:p>
                  <a:endParaRPr lang="en-GB" dirty="0"/>
                </a:p>
              </p:txBody>
            </p:sp>
            <p:sp>
              <p:nvSpPr>
                <p:cNvPr id="413" name="Freeform 371"/>
                <p:cNvSpPr>
                  <a:spLocks/>
                </p:cNvSpPr>
                <p:nvPr/>
              </p:nvSpPr>
              <p:spPr bwMode="auto">
                <a:xfrm>
                  <a:off x="5725961" y="4037013"/>
                  <a:ext cx="6731" cy="9525"/>
                </a:xfrm>
                <a:custGeom>
                  <a:avLst/>
                  <a:gdLst>
                    <a:gd name="T0" fmla="*/ 0 w 14"/>
                    <a:gd name="T1" fmla="*/ 0 h 19"/>
                    <a:gd name="T2" fmla="*/ 0 w 14"/>
                    <a:gd name="T3" fmla="*/ 0 h 19"/>
                    <a:gd name="T4" fmla="*/ 0 w 14"/>
                    <a:gd name="T5" fmla="*/ 0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endParaRPr lang="en-GB" dirty="0"/>
                </a:p>
              </p:txBody>
            </p:sp>
            <p:sp>
              <p:nvSpPr>
                <p:cNvPr id="414" name="Freeform 372"/>
                <p:cNvSpPr>
                  <a:spLocks/>
                </p:cNvSpPr>
                <p:nvPr/>
              </p:nvSpPr>
              <p:spPr bwMode="auto">
                <a:xfrm>
                  <a:off x="5690959" y="4057650"/>
                  <a:ext cx="2692" cy="9525"/>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endParaRPr lang="en-GB" dirty="0"/>
                </a:p>
              </p:txBody>
            </p:sp>
            <p:sp>
              <p:nvSpPr>
                <p:cNvPr id="415" name="Freeform 373"/>
                <p:cNvSpPr>
                  <a:spLocks/>
                </p:cNvSpPr>
                <p:nvPr/>
              </p:nvSpPr>
              <p:spPr bwMode="auto">
                <a:xfrm>
                  <a:off x="5786540" y="3963988"/>
                  <a:ext cx="9423" cy="6350"/>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endParaRPr lang="en-GB" dirty="0"/>
                </a:p>
              </p:txBody>
            </p:sp>
            <p:sp>
              <p:nvSpPr>
                <p:cNvPr id="416" name="Line 374"/>
                <p:cNvSpPr>
                  <a:spLocks noChangeShapeType="1"/>
                </p:cNvSpPr>
                <p:nvPr/>
              </p:nvSpPr>
              <p:spPr bwMode="auto">
                <a:xfrm>
                  <a:off x="5791924" y="3963988"/>
                  <a:ext cx="1346" cy="3175"/>
                </a:xfrm>
                <a:prstGeom prst="line">
                  <a:avLst/>
                </a:prstGeom>
                <a:grpFill/>
                <a:ln w="9525">
                  <a:solidFill>
                    <a:srgbClr val="FFFFFF"/>
                  </a:solidFill>
                  <a:round/>
                  <a:headEnd/>
                  <a:tailEnd/>
                </a:ln>
                <a:extLst/>
              </p:spPr>
              <p:txBody>
                <a:bodyPr/>
                <a:lstStyle/>
                <a:p>
                  <a:endParaRPr lang="en-GB" dirty="0"/>
                </a:p>
              </p:txBody>
            </p:sp>
            <p:sp>
              <p:nvSpPr>
                <p:cNvPr id="417" name="Freeform 375"/>
                <p:cNvSpPr>
                  <a:spLocks/>
                </p:cNvSpPr>
                <p:nvPr/>
              </p:nvSpPr>
              <p:spPr bwMode="auto">
                <a:xfrm>
                  <a:off x="5627688" y="4051300"/>
                  <a:ext cx="9423" cy="9525"/>
                </a:xfrm>
                <a:custGeom>
                  <a:avLst/>
                  <a:gdLst>
                    <a:gd name="T0" fmla="*/ 0 w 20"/>
                    <a:gd name="T1" fmla="*/ 0 h 18"/>
                    <a:gd name="T2" fmla="*/ 0 w 20"/>
                    <a:gd name="T3" fmla="*/ 0 h 18"/>
                    <a:gd name="T4" fmla="*/ 0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endParaRPr lang="en-GB" dirty="0"/>
                </a:p>
              </p:txBody>
            </p:sp>
            <p:sp>
              <p:nvSpPr>
                <p:cNvPr id="418" name="Freeform 376"/>
                <p:cNvSpPr>
                  <a:spLocks/>
                </p:cNvSpPr>
                <p:nvPr/>
              </p:nvSpPr>
              <p:spPr bwMode="auto">
                <a:xfrm>
                  <a:off x="5633073" y="4054475"/>
                  <a:ext cx="4039" cy="6350"/>
                </a:xfrm>
                <a:custGeom>
                  <a:avLst/>
                  <a:gdLst>
                    <a:gd name="T0" fmla="*/ 0 w 7"/>
                    <a:gd name="T1" fmla="*/ 0 h 12"/>
                    <a:gd name="T2" fmla="*/ 0 w 7"/>
                    <a:gd name="T3" fmla="*/ 0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endParaRPr lang="en-GB" dirty="0"/>
                </a:p>
              </p:txBody>
            </p:sp>
            <p:sp>
              <p:nvSpPr>
                <p:cNvPr id="419" name="Freeform 377"/>
                <p:cNvSpPr>
                  <a:spLocks/>
                </p:cNvSpPr>
                <p:nvPr/>
              </p:nvSpPr>
              <p:spPr bwMode="auto">
                <a:xfrm>
                  <a:off x="5627688" y="4051300"/>
                  <a:ext cx="9423" cy="9525"/>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endParaRPr lang="en-GB" dirty="0"/>
                </a:p>
              </p:txBody>
            </p:sp>
            <p:sp>
              <p:nvSpPr>
                <p:cNvPr id="420" name="Freeform 378"/>
                <p:cNvSpPr>
                  <a:spLocks/>
                </p:cNvSpPr>
                <p:nvPr/>
              </p:nvSpPr>
              <p:spPr bwMode="auto">
                <a:xfrm>
                  <a:off x="5690959" y="4057650"/>
                  <a:ext cx="2692" cy="9525"/>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endParaRPr lang="en-GB" dirty="0"/>
                </a:p>
              </p:txBody>
            </p:sp>
            <p:sp>
              <p:nvSpPr>
                <p:cNvPr id="421" name="Freeform 379"/>
                <p:cNvSpPr>
                  <a:spLocks/>
                </p:cNvSpPr>
                <p:nvPr/>
              </p:nvSpPr>
              <p:spPr bwMode="auto">
                <a:xfrm>
                  <a:off x="5765000" y="4003675"/>
                  <a:ext cx="6731" cy="9525"/>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endParaRPr lang="en-GB" dirty="0"/>
                </a:p>
              </p:txBody>
            </p:sp>
          </p:grpSp>
          <p:sp>
            <p:nvSpPr>
              <p:cNvPr id="371" name="Freeform 380"/>
              <p:cNvSpPr>
                <a:spLocks/>
              </p:cNvSpPr>
              <p:nvPr>
                <p:custDataLst>
                  <p:tags r:id="rId350"/>
                </p:custDataLst>
              </p:nvPr>
            </p:nvSpPr>
            <p:spPr bwMode="auto">
              <a:xfrm>
                <a:off x="4756150" y="3956050"/>
                <a:ext cx="319088"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grpFill/>
              <a:ln w="9525" cmpd="sng">
                <a:solidFill>
                  <a:srgbClr val="FFFFFF"/>
                </a:solidFill>
                <a:prstDash val="solid"/>
                <a:round/>
                <a:headEnd/>
                <a:tailEnd/>
              </a:ln>
            </p:spPr>
            <p:txBody>
              <a:bodyPr/>
              <a:lstStyle/>
              <a:p>
                <a:endParaRPr lang="en-GB" dirty="0"/>
              </a:p>
            </p:txBody>
          </p:sp>
          <p:sp>
            <p:nvSpPr>
              <p:cNvPr id="372" name="Freeform 381"/>
              <p:cNvSpPr>
                <a:spLocks/>
              </p:cNvSpPr>
              <p:nvPr>
                <p:custDataLst>
                  <p:tags r:id="rId351"/>
                </p:custDataLst>
              </p:nvPr>
            </p:nvSpPr>
            <p:spPr bwMode="auto">
              <a:xfrm>
                <a:off x="4767263" y="3929063"/>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grpFill/>
              <a:ln w="9525" cmpd="sng">
                <a:solidFill>
                  <a:srgbClr val="FFFFFF"/>
                </a:solidFill>
                <a:prstDash val="solid"/>
                <a:round/>
                <a:headEnd/>
                <a:tailEnd/>
              </a:ln>
            </p:spPr>
            <p:txBody>
              <a:bodyPr/>
              <a:lstStyle/>
              <a:p>
                <a:endParaRPr lang="en-GB" dirty="0"/>
              </a:p>
            </p:txBody>
          </p:sp>
          <p:sp>
            <p:nvSpPr>
              <p:cNvPr id="373" name="Freeform 383"/>
              <p:cNvSpPr>
                <a:spLocks/>
              </p:cNvSpPr>
              <p:nvPr>
                <p:custDataLst>
                  <p:tags r:id="rId352"/>
                </p:custDataLst>
              </p:nvPr>
            </p:nvSpPr>
            <p:spPr bwMode="auto">
              <a:xfrm>
                <a:off x="5016500" y="3040063"/>
                <a:ext cx="411163"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endParaRPr lang="en-GB" dirty="0"/>
              </a:p>
            </p:txBody>
          </p:sp>
          <p:grpSp>
            <p:nvGrpSpPr>
              <p:cNvPr id="374" name="Group 373"/>
              <p:cNvGrpSpPr/>
              <p:nvPr>
                <p:custDataLst>
                  <p:tags r:id="rId353"/>
                </p:custDataLst>
              </p:nvPr>
            </p:nvGrpSpPr>
            <p:grpSpPr>
              <a:xfrm>
                <a:off x="3800475" y="3241675"/>
                <a:ext cx="80963" cy="82550"/>
                <a:chOff x="3800475" y="3241675"/>
                <a:chExt cx="80963" cy="82550"/>
              </a:xfrm>
              <a:grpFill/>
            </p:grpSpPr>
            <p:sp>
              <p:nvSpPr>
                <p:cNvPr id="405" name="Freeform 385"/>
                <p:cNvSpPr>
                  <a:spLocks/>
                </p:cNvSpPr>
                <p:nvPr/>
              </p:nvSpPr>
              <p:spPr bwMode="auto">
                <a:xfrm>
                  <a:off x="3800475" y="3241675"/>
                  <a:ext cx="19929" cy="17133"/>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endParaRPr lang="en-GB" dirty="0"/>
                </a:p>
              </p:txBody>
            </p:sp>
            <p:sp>
              <p:nvSpPr>
                <p:cNvPr id="406" name="Freeform 386"/>
                <p:cNvSpPr>
                  <a:spLocks/>
                </p:cNvSpPr>
                <p:nvPr/>
              </p:nvSpPr>
              <p:spPr bwMode="auto">
                <a:xfrm>
                  <a:off x="3825387" y="3258808"/>
                  <a:ext cx="24912" cy="10903"/>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endParaRPr lang="en-GB" dirty="0"/>
                </a:p>
              </p:txBody>
            </p:sp>
            <p:sp>
              <p:nvSpPr>
                <p:cNvPr id="407" name="Freeform 387"/>
                <p:cNvSpPr>
                  <a:spLocks/>
                </p:cNvSpPr>
                <p:nvPr/>
              </p:nvSpPr>
              <p:spPr bwMode="auto">
                <a:xfrm>
                  <a:off x="3868982" y="3246348"/>
                  <a:ext cx="6228" cy="18691"/>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endParaRPr lang="en-GB" dirty="0"/>
                </a:p>
              </p:txBody>
            </p:sp>
            <p:sp>
              <p:nvSpPr>
                <p:cNvPr id="408" name="Freeform 388"/>
                <p:cNvSpPr>
                  <a:spLocks/>
                </p:cNvSpPr>
                <p:nvPr/>
              </p:nvSpPr>
              <p:spPr bwMode="auto">
                <a:xfrm>
                  <a:off x="3867737" y="3269711"/>
                  <a:ext cx="13701" cy="17133"/>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endParaRPr lang="en-GB" dirty="0"/>
                </a:p>
              </p:txBody>
            </p:sp>
            <p:sp>
              <p:nvSpPr>
                <p:cNvPr id="409" name="Freeform 389"/>
                <p:cNvSpPr>
                  <a:spLocks/>
                </p:cNvSpPr>
                <p:nvPr/>
              </p:nvSpPr>
              <p:spPr bwMode="auto">
                <a:xfrm>
                  <a:off x="3845316" y="3296189"/>
                  <a:ext cx="19929" cy="28036"/>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endParaRPr lang="en-GB" dirty="0"/>
                </a:p>
              </p:txBody>
            </p:sp>
            <p:sp>
              <p:nvSpPr>
                <p:cNvPr id="410" name="Freeform 390"/>
                <p:cNvSpPr>
                  <a:spLocks/>
                </p:cNvSpPr>
                <p:nvPr/>
              </p:nvSpPr>
              <p:spPr bwMode="auto">
                <a:xfrm>
                  <a:off x="3827878" y="3311765"/>
                  <a:ext cx="11210" cy="10903"/>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endParaRPr lang="en-GB" dirty="0"/>
                </a:p>
              </p:txBody>
            </p:sp>
          </p:grpSp>
          <p:sp>
            <p:nvSpPr>
              <p:cNvPr id="375" name="Freeform 434"/>
              <p:cNvSpPr>
                <a:spLocks/>
              </p:cNvSpPr>
              <p:nvPr>
                <p:custDataLst>
                  <p:tags r:id="rId354"/>
                </p:custDataLst>
              </p:nvPr>
            </p:nvSpPr>
            <p:spPr bwMode="auto">
              <a:xfrm>
                <a:off x="5216525" y="3646488"/>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76" name="Freeform 435"/>
              <p:cNvSpPr>
                <a:spLocks/>
              </p:cNvSpPr>
              <p:nvPr>
                <p:custDataLst>
                  <p:tags r:id="rId355"/>
                </p:custDataLst>
              </p:nvPr>
            </p:nvSpPr>
            <p:spPr bwMode="auto">
              <a:xfrm>
                <a:off x="5322888" y="3797300"/>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grpFill/>
              <a:ln w="9525" cmpd="sng">
                <a:solidFill>
                  <a:srgbClr val="FFFFFF"/>
                </a:solidFill>
                <a:prstDash val="solid"/>
                <a:round/>
                <a:headEnd/>
                <a:tailEnd/>
              </a:ln>
            </p:spPr>
            <p:txBody>
              <a:bodyPr/>
              <a:lstStyle/>
              <a:p>
                <a:endParaRPr lang="en-GB" dirty="0"/>
              </a:p>
            </p:txBody>
          </p:sp>
          <p:sp>
            <p:nvSpPr>
              <p:cNvPr id="377" name="Freeform 436"/>
              <p:cNvSpPr>
                <a:spLocks/>
              </p:cNvSpPr>
              <p:nvPr>
                <p:custDataLst>
                  <p:tags r:id="rId356"/>
                </p:custDataLst>
              </p:nvPr>
            </p:nvSpPr>
            <p:spPr bwMode="auto">
              <a:xfrm>
                <a:off x="4813300" y="3033713"/>
                <a:ext cx="249238"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grpFill/>
              <a:ln w="9525" cmpd="sng">
                <a:solidFill>
                  <a:srgbClr val="FFFFFF"/>
                </a:solidFill>
                <a:prstDash val="solid"/>
                <a:round/>
                <a:headEnd/>
                <a:tailEnd/>
              </a:ln>
            </p:spPr>
            <p:txBody>
              <a:bodyPr/>
              <a:lstStyle/>
              <a:p>
                <a:endParaRPr lang="en-GB" dirty="0"/>
              </a:p>
            </p:txBody>
          </p:sp>
          <p:sp>
            <p:nvSpPr>
              <p:cNvPr id="378" name="Freeform 447"/>
              <p:cNvSpPr>
                <a:spLocks/>
              </p:cNvSpPr>
              <p:nvPr>
                <p:custDataLst>
                  <p:tags r:id="rId357"/>
                </p:custDataLst>
              </p:nvPr>
            </p:nvSpPr>
            <p:spPr bwMode="auto">
              <a:xfrm>
                <a:off x="4337050" y="3295650"/>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grpFill/>
              <a:ln w="9525" cmpd="sng">
                <a:solidFill>
                  <a:srgbClr val="FFFFFF"/>
                </a:solidFill>
                <a:prstDash val="solid"/>
                <a:round/>
                <a:headEnd/>
                <a:tailEnd/>
              </a:ln>
            </p:spPr>
            <p:txBody>
              <a:bodyPr/>
              <a:lstStyle/>
              <a:p>
                <a:endParaRPr lang="en-GB" dirty="0"/>
              </a:p>
            </p:txBody>
          </p:sp>
          <p:sp>
            <p:nvSpPr>
              <p:cNvPr id="379" name="Freeform 448"/>
              <p:cNvSpPr>
                <a:spLocks/>
              </p:cNvSpPr>
              <p:nvPr>
                <p:custDataLst>
                  <p:tags r:id="rId358"/>
                </p:custDataLst>
              </p:nvPr>
            </p:nvSpPr>
            <p:spPr bwMode="auto">
              <a:xfrm>
                <a:off x="4684713" y="3363913"/>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grpFill/>
              <a:ln w="9525" cmpd="sng">
                <a:solidFill>
                  <a:srgbClr val="FFFFFF"/>
                </a:solidFill>
                <a:prstDash val="solid"/>
                <a:round/>
                <a:headEnd/>
                <a:tailEnd/>
              </a:ln>
            </p:spPr>
            <p:txBody>
              <a:bodyPr/>
              <a:lstStyle/>
              <a:p>
                <a:endParaRPr lang="en-GB" dirty="0"/>
              </a:p>
            </p:txBody>
          </p:sp>
          <p:sp>
            <p:nvSpPr>
              <p:cNvPr id="380" name="Freeform 451"/>
              <p:cNvSpPr>
                <a:spLocks/>
              </p:cNvSpPr>
              <p:nvPr>
                <p:custDataLst>
                  <p:tags r:id="rId359"/>
                </p:custDataLst>
              </p:nvPr>
            </p:nvSpPr>
            <p:spPr bwMode="auto">
              <a:xfrm>
                <a:off x="4743450" y="3654425"/>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grpFill/>
              <a:ln w="9525" cmpd="sng">
                <a:solidFill>
                  <a:srgbClr val="FFFFFF"/>
                </a:solidFill>
                <a:prstDash val="solid"/>
                <a:round/>
                <a:headEnd/>
                <a:tailEnd/>
              </a:ln>
            </p:spPr>
            <p:txBody>
              <a:bodyPr/>
              <a:lstStyle/>
              <a:p>
                <a:endParaRPr lang="en-GB" dirty="0"/>
              </a:p>
            </p:txBody>
          </p:sp>
          <p:sp>
            <p:nvSpPr>
              <p:cNvPr id="381" name="Freeform 457"/>
              <p:cNvSpPr>
                <a:spLocks/>
              </p:cNvSpPr>
              <p:nvPr>
                <p:custDataLst>
                  <p:tags r:id="rId360"/>
                </p:custDataLst>
              </p:nvPr>
            </p:nvSpPr>
            <p:spPr bwMode="auto">
              <a:xfrm>
                <a:off x="5062538" y="2767013"/>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grpFill/>
              <a:ln w="9525" cap="flat" cmpd="sng">
                <a:solidFill>
                  <a:srgbClr val="FFFFFF"/>
                </a:solidFill>
                <a:prstDash val="solid"/>
                <a:round/>
                <a:headEnd type="none" w="med" len="med"/>
                <a:tailEnd type="none" w="med" len="med"/>
              </a:ln>
            </p:spPr>
            <p:txBody>
              <a:bodyPr/>
              <a:lstStyle/>
              <a:p>
                <a:endParaRPr lang="en-GB" dirty="0"/>
              </a:p>
            </p:txBody>
          </p:sp>
          <p:sp>
            <p:nvSpPr>
              <p:cNvPr id="382" name="Freeform 462"/>
              <p:cNvSpPr>
                <a:spLocks/>
              </p:cNvSpPr>
              <p:nvPr>
                <p:custDataLst>
                  <p:tags r:id="rId361"/>
                </p:custDataLst>
              </p:nvPr>
            </p:nvSpPr>
            <p:spPr bwMode="auto">
              <a:xfrm>
                <a:off x="5011738" y="2640013"/>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83" name="Freeform 463"/>
              <p:cNvSpPr>
                <a:spLocks/>
              </p:cNvSpPr>
              <p:nvPr>
                <p:custDataLst>
                  <p:tags r:id="rId362"/>
                </p:custDataLst>
              </p:nvPr>
            </p:nvSpPr>
            <p:spPr bwMode="auto">
              <a:xfrm>
                <a:off x="4090988" y="3371850"/>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grpFill/>
              <a:ln w="9525" cmpd="sng">
                <a:solidFill>
                  <a:srgbClr val="FFFFFF"/>
                </a:solidFill>
                <a:prstDash val="solid"/>
                <a:round/>
                <a:headEnd/>
                <a:tailEnd/>
              </a:ln>
            </p:spPr>
            <p:txBody>
              <a:bodyPr/>
              <a:lstStyle/>
              <a:p>
                <a:endParaRPr lang="en-GB" dirty="0"/>
              </a:p>
            </p:txBody>
          </p:sp>
          <p:sp>
            <p:nvSpPr>
              <p:cNvPr id="384" name="Freeform 465"/>
              <p:cNvSpPr>
                <a:spLocks/>
              </p:cNvSpPr>
              <p:nvPr>
                <p:custDataLst>
                  <p:tags r:id="rId363"/>
                </p:custDataLst>
              </p:nvPr>
            </p:nvSpPr>
            <p:spPr bwMode="auto">
              <a:xfrm>
                <a:off x="4257675" y="3430588"/>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grpFill/>
              <a:ln w="9525" cmpd="sng">
                <a:solidFill>
                  <a:srgbClr val="FFFFFF"/>
                </a:solidFill>
                <a:prstDash val="solid"/>
                <a:round/>
                <a:headEnd/>
                <a:tailEnd/>
              </a:ln>
            </p:spPr>
            <p:txBody>
              <a:bodyPr/>
              <a:lstStyle/>
              <a:p>
                <a:endParaRPr lang="en-GB" dirty="0"/>
              </a:p>
            </p:txBody>
          </p:sp>
          <p:sp>
            <p:nvSpPr>
              <p:cNvPr id="385" name="Freeform 466"/>
              <p:cNvSpPr>
                <a:spLocks/>
              </p:cNvSpPr>
              <p:nvPr>
                <p:custDataLst>
                  <p:tags r:id="rId364"/>
                </p:custDataLst>
              </p:nvPr>
            </p:nvSpPr>
            <p:spPr bwMode="auto">
              <a:xfrm>
                <a:off x="5326063" y="3625850"/>
                <a:ext cx="192087"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86" name="Freeform 467"/>
              <p:cNvSpPr>
                <a:spLocks/>
              </p:cNvSpPr>
              <p:nvPr>
                <p:custDataLst>
                  <p:tags r:id="rId365"/>
                </p:custDataLst>
              </p:nvPr>
            </p:nvSpPr>
            <p:spPr bwMode="auto">
              <a:xfrm>
                <a:off x="5308600" y="2711450"/>
                <a:ext cx="101600" cy="130175"/>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grpFill/>
              <a:ln w="9525" cmpd="sng">
                <a:solidFill>
                  <a:srgbClr val="FFFFFF"/>
                </a:solidFill>
                <a:prstDash val="solid"/>
                <a:round/>
                <a:headEnd/>
                <a:tailEnd/>
              </a:ln>
            </p:spPr>
            <p:txBody>
              <a:bodyPr/>
              <a:lstStyle/>
              <a:p>
                <a:pPr>
                  <a:defRPr/>
                </a:pPr>
                <a:endParaRPr lang="en-GB" dirty="0"/>
              </a:p>
            </p:txBody>
          </p:sp>
          <p:sp>
            <p:nvSpPr>
              <p:cNvPr id="387" name="Freeform 468"/>
              <p:cNvSpPr>
                <a:spLocks/>
              </p:cNvSpPr>
              <p:nvPr>
                <p:custDataLst>
                  <p:tags r:id="rId366"/>
                </p:custDataLst>
              </p:nvPr>
            </p:nvSpPr>
            <p:spPr bwMode="auto">
              <a:xfrm>
                <a:off x="5607050" y="2814638"/>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grpFill/>
              <a:ln w="9525" cmpd="sng">
                <a:solidFill>
                  <a:srgbClr val="FFFFFF"/>
                </a:solidFill>
                <a:prstDash val="solid"/>
                <a:round/>
                <a:headEnd/>
                <a:tailEnd/>
              </a:ln>
            </p:spPr>
            <p:txBody>
              <a:bodyPr/>
              <a:lstStyle/>
              <a:p>
                <a:endParaRPr lang="en-GB" dirty="0"/>
              </a:p>
            </p:txBody>
          </p:sp>
          <p:sp>
            <p:nvSpPr>
              <p:cNvPr id="388" name="Freeform 470"/>
              <p:cNvSpPr>
                <a:spLocks/>
              </p:cNvSpPr>
              <p:nvPr>
                <p:custDataLst>
                  <p:tags r:id="rId367"/>
                </p:custDataLst>
              </p:nvPr>
            </p:nvSpPr>
            <p:spPr bwMode="auto">
              <a:xfrm>
                <a:off x="5305425" y="2670175"/>
                <a:ext cx="30163"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grpFill/>
              <a:ln w="9525" cmpd="sng">
                <a:solidFill>
                  <a:srgbClr val="FFFFFF"/>
                </a:solidFill>
                <a:prstDash val="solid"/>
                <a:round/>
                <a:headEnd/>
                <a:tailEnd/>
              </a:ln>
            </p:spPr>
            <p:txBody>
              <a:bodyPr/>
              <a:lstStyle/>
              <a:p>
                <a:endParaRPr lang="en-GB" dirty="0"/>
              </a:p>
            </p:txBody>
          </p:sp>
          <p:sp>
            <p:nvSpPr>
              <p:cNvPr id="389" name="Freeform 471"/>
              <p:cNvSpPr>
                <a:spLocks/>
              </p:cNvSpPr>
              <p:nvPr>
                <p:custDataLst>
                  <p:tags r:id="rId368"/>
                </p:custDataLst>
              </p:nvPr>
            </p:nvSpPr>
            <p:spPr bwMode="auto">
              <a:xfrm>
                <a:off x="5121275" y="4681538"/>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grpFill/>
              <a:ln w="9525" cmpd="sng">
                <a:solidFill>
                  <a:srgbClr val="FFFFFF"/>
                </a:solidFill>
                <a:prstDash val="solid"/>
                <a:round/>
                <a:headEnd/>
                <a:tailEnd/>
              </a:ln>
            </p:spPr>
            <p:txBody>
              <a:bodyPr/>
              <a:lstStyle/>
              <a:p>
                <a:endParaRPr lang="en-GB" dirty="0"/>
              </a:p>
            </p:txBody>
          </p:sp>
          <p:sp>
            <p:nvSpPr>
              <p:cNvPr id="390" name="Freeform 474"/>
              <p:cNvSpPr>
                <a:spLocks/>
              </p:cNvSpPr>
              <p:nvPr>
                <p:custDataLst>
                  <p:tags r:id="rId369"/>
                </p:custDataLst>
              </p:nvPr>
            </p:nvSpPr>
            <p:spPr bwMode="auto">
              <a:xfrm>
                <a:off x="5295900" y="4067175"/>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grpFill/>
              <a:ln w="9525" cmpd="sng">
                <a:solidFill>
                  <a:srgbClr val="FFFFFF"/>
                </a:solidFill>
                <a:prstDash val="solid"/>
                <a:round/>
                <a:headEnd/>
                <a:tailEnd/>
              </a:ln>
            </p:spPr>
            <p:txBody>
              <a:bodyPr/>
              <a:lstStyle/>
              <a:p>
                <a:endParaRPr lang="en-GB" dirty="0"/>
              </a:p>
            </p:txBody>
          </p:sp>
          <p:sp>
            <p:nvSpPr>
              <p:cNvPr id="391" name="Freeform 475"/>
              <p:cNvSpPr>
                <a:spLocks/>
              </p:cNvSpPr>
              <p:nvPr>
                <p:custDataLst>
                  <p:tags r:id="rId370"/>
                </p:custDataLst>
              </p:nvPr>
            </p:nvSpPr>
            <p:spPr bwMode="auto">
              <a:xfrm>
                <a:off x="4787900" y="2638425"/>
                <a:ext cx="14288"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grpFill/>
              <a:ln w="9525" cmpd="sng">
                <a:solidFill>
                  <a:srgbClr val="FFFFFF"/>
                </a:solidFill>
                <a:prstDash val="solid"/>
                <a:round/>
                <a:headEnd/>
                <a:tailEnd/>
              </a:ln>
            </p:spPr>
            <p:txBody>
              <a:bodyPr/>
              <a:lstStyle/>
              <a:p>
                <a:endParaRPr lang="en-GB" dirty="0"/>
              </a:p>
            </p:txBody>
          </p:sp>
          <p:sp>
            <p:nvSpPr>
              <p:cNvPr id="392" name="Freeform 476"/>
              <p:cNvSpPr>
                <a:spLocks/>
              </p:cNvSpPr>
              <p:nvPr>
                <p:custDataLst>
                  <p:tags r:id="rId371"/>
                </p:custDataLst>
              </p:nvPr>
            </p:nvSpPr>
            <p:spPr bwMode="auto">
              <a:xfrm>
                <a:off x="5106988" y="4259263"/>
                <a:ext cx="188912"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grpFill/>
              <a:ln w="9525" cmpd="sng">
                <a:solidFill>
                  <a:srgbClr val="FFFFFF"/>
                </a:solidFill>
                <a:prstDash val="solid"/>
                <a:round/>
                <a:headEnd/>
                <a:tailEnd/>
              </a:ln>
            </p:spPr>
            <p:txBody>
              <a:bodyPr/>
              <a:lstStyle/>
              <a:p>
                <a:endParaRPr lang="en-GB" dirty="0"/>
              </a:p>
            </p:txBody>
          </p:sp>
          <p:sp>
            <p:nvSpPr>
              <p:cNvPr id="393" name="Freeform 477"/>
              <p:cNvSpPr>
                <a:spLocks/>
              </p:cNvSpPr>
              <p:nvPr>
                <p:custDataLst>
                  <p:tags r:id="rId372"/>
                </p:custDataLst>
              </p:nvPr>
            </p:nvSpPr>
            <p:spPr bwMode="auto">
              <a:xfrm>
                <a:off x="5019675" y="4035425"/>
                <a:ext cx="293688"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grpFill/>
              <a:ln w="9525" cmpd="sng">
                <a:solidFill>
                  <a:srgbClr val="FFFFFF"/>
                </a:solidFill>
                <a:prstDash val="solid"/>
                <a:round/>
                <a:headEnd/>
                <a:tailEnd/>
              </a:ln>
            </p:spPr>
            <p:txBody>
              <a:bodyPr/>
              <a:lstStyle/>
              <a:p>
                <a:endParaRPr lang="en-GB" dirty="0"/>
              </a:p>
            </p:txBody>
          </p:sp>
          <p:sp>
            <p:nvSpPr>
              <p:cNvPr id="394" name="Freeform 478"/>
              <p:cNvSpPr>
                <a:spLocks/>
              </p:cNvSpPr>
              <p:nvPr>
                <p:custDataLst>
                  <p:tags r:id="rId373"/>
                </p:custDataLst>
              </p:nvPr>
            </p:nvSpPr>
            <p:spPr bwMode="auto">
              <a:xfrm>
                <a:off x="4756150" y="4308475"/>
                <a:ext cx="350838"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grpFill/>
              <a:ln w="9525" cmpd="sng">
                <a:solidFill>
                  <a:srgbClr val="FFFFFF"/>
                </a:solidFill>
                <a:prstDash val="solid"/>
                <a:round/>
                <a:headEnd/>
                <a:tailEnd/>
              </a:ln>
            </p:spPr>
            <p:txBody>
              <a:bodyPr/>
              <a:lstStyle/>
              <a:p>
                <a:endParaRPr lang="en-GB" dirty="0"/>
              </a:p>
            </p:txBody>
          </p:sp>
          <p:sp>
            <p:nvSpPr>
              <p:cNvPr id="395" name="Freeform 479"/>
              <p:cNvSpPr>
                <a:spLocks/>
              </p:cNvSpPr>
              <p:nvPr>
                <p:custDataLst>
                  <p:tags r:id="rId374"/>
                </p:custDataLst>
              </p:nvPr>
            </p:nvSpPr>
            <p:spPr bwMode="auto">
              <a:xfrm>
                <a:off x="4035425" y="3243263"/>
                <a:ext cx="161925" cy="141287"/>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grpFill/>
              <a:ln w="9525" cmpd="sng">
                <a:solidFill>
                  <a:srgbClr val="FFFFFF"/>
                </a:solidFill>
                <a:prstDash val="solid"/>
                <a:round/>
                <a:headEnd/>
                <a:tailEnd/>
              </a:ln>
            </p:spPr>
            <p:txBody>
              <a:bodyPr/>
              <a:lstStyle/>
              <a:p>
                <a:endParaRPr lang="en-GB" dirty="0"/>
              </a:p>
            </p:txBody>
          </p:sp>
          <p:sp>
            <p:nvSpPr>
              <p:cNvPr id="396" name="Freeform 480"/>
              <p:cNvSpPr>
                <a:spLocks/>
              </p:cNvSpPr>
              <p:nvPr>
                <p:custDataLst>
                  <p:tags r:id="rId375"/>
                </p:custDataLst>
              </p:nvPr>
            </p:nvSpPr>
            <p:spPr bwMode="auto">
              <a:xfrm>
                <a:off x="5208588" y="3800475"/>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accent3">
                  <a:lumMod val="75000"/>
                </a:schemeClr>
              </a:solidFill>
              <a:ln w="9525" cmpd="sng">
                <a:solidFill>
                  <a:srgbClr val="FFFFFF"/>
                </a:solidFill>
                <a:prstDash val="solid"/>
                <a:round/>
                <a:headEnd/>
                <a:tailEnd/>
              </a:ln>
            </p:spPr>
            <p:txBody>
              <a:bodyPr/>
              <a:lstStyle/>
              <a:p>
                <a:endParaRPr lang="en-GB" dirty="0"/>
              </a:p>
            </p:txBody>
          </p:sp>
          <p:sp>
            <p:nvSpPr>
              <p:cNvPr id="397" name="Freeform 527"/>
              <p:cNvSpPr>
                <a:spLocks/>
              </p:cNvSpPr>
              <p:nvPr>
                <p:custDataLst>
                  <p:tags r:id="rId376"/>
                </p:custDataLst>
              </p:nvPr>
            </p:nvSpPr>
            <p:spPr bwMode="auto">
              <a:xfrm>
                <a:off x="5307013" y="2743200"/>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98" name="Freeform 530"/>
              <p:cNvSpPr>
                <a:spLocks/>
              </p:cNvSpPr>
              <p:nvPr>
                <p:custDataLst>
                  <p:tags r:id="rId377"/>
                </p:custDataLst>
              </p:nvPr>
            </p:nvSpPr>
            <p:spPr bwMode="auto">
              <a:xfrm>
                <a:off x="4113213" y="2846388"/>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99" name="Freeform 531"/>
              <p:cNvSpPr>
                <a:spLocks/>
              </p:cNvSpPr>
              <p:nvPr>
                <p:custDataLst>
                  <p:tags r:id="rId378"/>
                </p:custDataLst>
              </p:nvPr>
            </p:nvSpPr>
            <p:spPr bwMode="auto">
              <a:xfrm>
                <a:off x="4054475" y="2862263"/>
                <a:ext cx="23813"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400" name="Freeform 532"/>
              <p:cNvSpPr>
                <a:spLocks/>
              </p:cNvSpPr>
              <p:nvPr>
                <p:custDataLst>
                  <p:tags r:id="rId379"/>
                </p:custDataLst>
              </p:nvPr>
            </p:nvSpPr>
            <p:spPr bwMode="auto">
              <a:xfrm>
                <a:off x="4029075" y="2855913"/>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401" name="Freeform 533"/>
              <p:cNvSpPr>
                <a:spLocks/>
              </p:cNvSpPr>
              <p:nvPr>
                <p:custDataLst>
                  <p:tags r:id="rId380"/>
                </p:custDataLst>
              </p:nvPr>
            </p:nvSpPr>
            <p:spPr bwMode="auto">
              <a:xfrm>
                <a:off x="5300663" y="2584450"/>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grpFill/>
              <a:ln w="9525" cmpd="sng">
                <a:solidFill>
                  <a:srgbClr val="FFFFFF"/>
                </a:solidFill>
                <a:prstDash val="solid"/>
                <a:round/>
                <a:headEnd/>
                <a:tailEnd/>
              </a:ln>
            </p:spPr>
            <p:txBody>
              <a:bodyPr/>
              <a:lstStyle/>
              <a:p>
                <a:endParaRPr lang="en-GB" dirty="0"/>
              </a:p>
            </p:txBody>
          </p:sp>
          <p:sp>
            <p:nvSpPr>
              <p:cNvPr id="402" name="Freeform 544"/>
              <p:cNvSpPr>
                <a:spLocks/>
              </p:cNvSpPr>
              <p:nvPr>
                <p:custDataLst>
                  <p:tags r:id="rId381"/>
                </p:custDataLst>
              </p:nvPr>
            </p:nvSpPr>
            <p:spPr bwMode="auto">
              <a:xfrm>
                <a:off x="5754688" y="2967038"/>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403" name="Freeform 545"/>
              <p:cNvSpPr>
                <a:spLocks/>
              </p:cNvSpPr>
              <p:nvPr>
                <p:custDataLst>
                  <p:tags r:id="rId382"/>
                </p:custDataLst>
              </p:nvPr>
            </p:nvSpPr>
            <p:spPr bwMode="auto">
              <a:xfrm>
                <a:off x="4481513" y="3021013"/>
                <a:ext cx="376237"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grpFill/>
              <a:ln w="9525" cmpd="sng">
                <a:solidFill>
                  <a:srgbClr val="FFFFFF"/>
                </a:solidFill>
                <a:prstDash val="solid"/>
                <a:round/>
                <a:headEnd/>
                <a:tailEnd/>
              </a:ln>
            </p:spPr>
            <p:txBody>
              <a:bodyPr/>
              <a:lstStyle/>
              <a:p>
                <a:endParaRPr lang="en-GB" dirty="0"/>
              </a:p>
            </p:txBody>
          </p:sp>
          <p:sp>
            <p:nvSpPr>
              <p:cNvPr id="404" name="Freeform 546"/>
              <p:cNvSpPr>
                <a:spLocks/>
              </p:cNvSpPr>
              <p:nvPr>
                <p:custDataLst>
                  <p:tags r:id="rId383"/>
                </p:custDataLst>
              </p:nvPr>
            </p:nvSpPr>
            <p:spPr bwMode="auto">
              <a:xfrm>
                <a:off x="4151313" y="2638425"/>
                <a:ext cx="300037"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grpFill/>
              <a:ln w="9525" cap="flat" cmpd="sng">
                <a:solidFill>
                  <a:srgbClr val="FFFFFF"/>
                </a:solidFill>
                <a:prstDash val="solid"/>
                <a:round/>
                <a:headEnd type="none" w="med" len="med"/>
                <a:tailEnd type="none" w="med" len="med"/>
              </a:ln>
            </p:spPr>
            <p:txBody>
              <a:bodyPr/>
              <a:lstStyle/>
              <a:p>
                <a:endParaRPr lang="en-GB" dirty="0"/>
              </a:p>
            </p:txBody>
          </p:sp>
        </p:grpSp>
        <p:sp>
          <p:nvSpPr>
            <p:cNvPr id="319" name="Freeform 547"/>
            <p:cNvSpPr>
              <a:spLocks/>
            </p:cNvSpPr>
            <p:nvPr>
              <p:custDataLst>
                <p:tags r:id="rId298"/>
              </p:custDataLst>
            </p:nvPr>
          </p:nvSpPr>
          <p:spPr bwMode="auto">
            <a:xfrm>
              <a:off x="1580031" y="2972996"/>
              <a:ext cx="102543" cy="39916"/>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20" name="Freeform 548"/>
            <p:cNvSpPr>
              <a:spLocks/>
            </p:cNvSpPr>
            <p:nvPr>
              <p:custDataLst>
                <p:tags r:id="rId299"/>
              </p:custDataLst>
            </p:nvPr>
          </p:nvSpPr>
          <p:spPr bwMode="auto">
            <a:xfrm>
              <a:off x="1801634" y="2966114"/>
              <a:ext cx="46798" cy="26152"/>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21" name="Freeform 549"/>
            <p:cNvSpPr>
              <a:spLocks/>
            </p:cNvSpPr>
            <p:nvPr>
              <p:custDataLst>
                <p:tags r:id="rId300"/>
              </p:custDataLst>
            </p:nvPr>
          </p:nvSpPr>
          <p:spPr bwMode="auto">
            <a:xfrm>
              <a:off x="1863573" y="2958544"/>
              <a:ext cx="27528" cy="24776"/>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22" name="Freeform 550"/>
            <p:cNvSpPr>
              <a:spLocks/>
            </p:cNvSpPr>
            <p:nvPr>
              <p:custDataLst>
                <p:tags r:id="rId301"/>
              </p:custDataLst>
            </p:nvPr>
          </p:nvSpPr>
          <p:spPr bwMode="auto">
            <a:xfrm>
              <a:off x="1879402" y="2961985"/>
              <a:ext cx="56433" cy="24776"/>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grpFill/>
            <a:ln w="9525" cap="flat" cmpd="sng">
              <a:solidFill>
                <a:srgbClr val="FFFFFF"/>
              </a:solidFill>
              <a:prstDash val="solid"/>
              <a:round/>
              <a:headEnd type="none" w="med" len="med"/>
              <a:tailEnd type="none" w="med" len="med"/>
            </a:ln>
            <a:effectLst/>
            <a:extLst/>
          </p:spPr>
          <p:txBody>
            <a:bodyPr/>
            <a:lstStyle/>
            <a:p>
              <a:endParaRPr lang="en-GB" dirty="0"/>
            </a:p>
          </p:txBody>
        </p:sp>
        <p:sp>
          <p:nvSpPr>
            <p:cNvPr id="323" name="Freeform 83"/>
            <p:cNvSpPr>
              <a:spLocks/>
            </p:cNvSpPr>
            <p:nvPr>
              <p:custDataLst>
                <p:tags r:id="rId302"/>
              </p:custDataLst>
            </p:nvPr>
          </p:nvSpPr>
          <p:spPr bwMode="auto">
            <a:xfrm>
              <a:off x="3281284" y="4277152"/>
              <a:ext cx="19270" cy="1995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grpFill/>
            <a:ln w="9525" cmpd="sng">
              <a:solidFill>
                <a:srgbClr val="FFFFFF"/>
              </a:solidFill>
              <a:prstDash val="solid"/>
              <a:round/>
              <a:headEnd/>
              <a:tailEnd/>
            </a:ln>
          </p:spPr>
          <p:txBody>
            <a:bodyPr/>
            <a:lstStyle/>
            <a:p>
              <a:endParaRPr lang="en-GB" dirty="0"/>
            </a:p>
          </p:txBody>
        </p:sp>
        <p:sp>
          <p:nvSpPr>
            <p:cNvPr id="324" name="Freeform 88"/>
            <p:cNvSpPr>
              <a:spLocks/>
            </p:cNvSpPr>
            <p:nvPr>
              <p:custDataLst>
                <p:tags r:id="rId303"/>
              </p:custDataLst>
            </p:nvPr>
          </p:nvSpPr>
          <p:spPr bwMode="auto">
            <a:xfrm>
              <a:off x="3305371" y="4281282"/>
              <a:ext cx="9635" cy="24776"/>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grpFill/>
            <a:ln w="9525" cmpd="sng">
              <a:solidFill>
                <a:srgbClr val="FFFFFF"/>
              </a:solidFill>
              <a:prstDash val="solid"/>
              <a:round/>
              <a:headEnd/>
              <a:tailEnd/>
            </a:ln>
          </p:spPr>
          <p:txBody>
            <a:bodyPr/>
            <a:lstStyle/>
            <a:p>
              <a:endParaRPr lang="en-GB" dirty="0"/>
            </a:p>
          </p:txBody>
        </p:sp>
      </p:grpSp>
      <p:pic>
        <p:nvPicPr>
          <p:cNvPr id="1026" name="Picture 2" descr="http://site.mugen-sas.com/img/product_features/cible-couleursMugen_1406536022_c.jpg"/>
          <p:cNvPicPr>
            <a:picLocks noChangeAspect="1" noChangeArrowheads="1"/>
          </p:cNvPicPr>
          <p:nvPr/>
        </p:nvPicPr>
        <p:blipFill>
          <a:blip r:embed="rId38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211" y="987574"/>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1475656" y="1203598"/>
            <a:ext cx="7200800" cy="355551"/>
          </a:xfrm>
        </p:spPr>
        <p:txBody>
          <a:bodyPr/>
          <a:lstStyle/>
          <a:p>
            <a:r>
              <a:rPr lang="en-GB" dirty="0"/>
              <a:t>Acumen’s mission is to change the way the world tackles poverty by investing in companies, leaders and ideas.</a:t>
            </a:r>
          </a:p>
        </p:txBody>
      </p:sp>
      <p:sp>
        <p:nvSpPr>
          <p:cNvPr id="3" name="Content Placeholder 2"/>
          <p:cNvSpPr>
            <a:spLocks noGrp="1"/>
          </p:cNvSpPr>
          <p:nvPr>
            <p:ph sz="half" idx="2"/>
          </p:nvPr>
        </p:nvSpPr>
        <p:spPr>
          <a:xfrm>
            <a:off x="1475656" y="1491630"/>
            <a:ext cx="7073478" cy="1372641"/>
          </a:xfrm>
        </p:spPr>
        <p:txBody>
          <a:bodyPr/>
          <a:lstStyle/>
          <a:p>
            <a:r>
              <a:rPr lang="en-GB" sz="1400" dirty="0">
                <a:solidFill>
                  <a:schemeClr val="tx1">
                    <a:lumMod val="60000"/>
                    <a:lumOff val="40000"/>
                  </a:schemeClr>
                </a:solidFill>
              </a:rPr>
              <a:t>Acumen invests patient capital in early-stage, innovative business models that serve the poor and have the potential to scale over time, achieve financial viability, and </a:t>
            </a:r>
            <a:r>
              <a:rPr lang="en-GB" sz="1400" dirty="0" smtClean="0">
                <a:solidFill>
                  <a:schemeClr val="tx1">
                    <a:lumMod val="60000"/>
                    <a:lumOff val="40000"/>
                  </a:schemeClr>
                </a:solidFill>
              </a:rPr>
              <a:t>helps transform </a:t>
            </a:r>
            <a:r>
              <a:rPr lang="en-GB" sz="1400" dirty="0">
                <a:solidFill>
                  <a:schemeClr val="tx1">
                    <a:lumMod val="60000"/>
                    <a:lumOff val="40000"/>
                  </a:schemeClr>
                </a:solidFill>
              </a:rPr>
              <a:t>systems which keep people in poverty.  </a:t>
            </a:r>
          </a:p>
        </p:txBody>
      </p:sp>
      <p:sp>
        <p:nvSpPr>
          <p:cNvPr id="6" name="Slide Number Placeholder 5"/>
          <p:cNvSpPr>
            <a:spLocks noGrp="1"/>
          </p:cNvSpPr>
          <p:nvPr>
            <p:ph type="sldNum" sz="quarter" idx="10"/>
          </p:nvPr>
        </p:nvSpPr>
        <p:spPr/>
        <p:txBody>
          <a:bodyPr/>
          <a:lstStyle/>
          <a:p>
            <a:fld id="{E52D2AFC-71C4-4511-B128-4ECEE52D3027}" type="slidenum">
              <a:rPr lang="en-ZA" smtClean="0"/>
              <a:pPr/>
              <a:t>6</a:t>
            </a:fld>
            <a:endParaRPr lang="en-ZA" dirty="0"/>
          </a:p>
        </p:txBody>
      </p:sp>
      <p:sp>
        <p:nvSpPr>
          <p:cNvPr id="26" name="Title 10"/>
          <p:cNvSpPr>
            <a:spLocks noGrp="1"/>
          </p:cNvSpPr>
          <p:nvPr>
            <p:ph type="title"/>
          </p:nvPr>
        </p:nvSpPr>
        <p:spPr>
          <a:xfrm>
            <a:off x="2434680" y="309078"/>
            <a:ext cx="6601816" cy="641226"/>
          </a:xfrm>
        </p:spPr>
        <p:txBody>
          <a:bodyPr>
            <a:normAutofit/>
          </a:bodyPr>
          <a:lstStyle/>
          <a:p>
            <a:r>
              <a:rPr lang="en-GB" dirty="0"/>
              <a:t>Background </a:t>
            </a:r>
          </a:p>
        </p:txBody>
      </p:sp>
      <p:sp>
        <p:nvSpPr>
          <p:cNvPr id="15" name="Text Placeholder 11"/>
          <p:cNvSpPr txBox="1">
            <a:spLocks/>
          </p:cNvSpPr>
          <p:nvPr/>
        </p:nvSpPr>
        <p:spPr>
          <a:xfrm>
            <a:off x="374665" y="2427734"/>
            <a:ext cx="2664296" cy="355551"/>
          </a:xfrm>
          <a:prstGeom prst="rect">
            <a:avLst/>
          </a:prstGeom>
        </p:spPr>
        <p:txBody>
          <a:bodyPr anchor="b">
            <a:noAutofit/>
          </a:bodyPr>
          <a:lstStyle>
            <a:lvl1pPr marL="0" indent="0" algn="l" defTabSz="914400" rtl="0" eaLnBrk="1" latinLnBrk="0" hangingPunct="1">
              <a:spcBef>
                <a:spcPct val="20000"/>
              </a:spcBef>
              <a:buFont typeface="Arial" panose="020B0604020202020204" pitchFamily="34" charset="0"/>
              <a:buNone/>
              <a:defRPr sz="1800" b="1" kern="1200">
                <a:solidFill>
                  <a:srgbClr val="575756"/>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bg1">
                    <a:lumMod val="6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bg1">
                    <a:lumMod val="6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GB" dirty="0"/>
              <a:t>Geography </a:t>
            </a:r>
          </a:p>
        </p:txBody>
      </p:sp>
      <p:sp>
        <p:nvSpPr>
          <p:cNvPr id="571" name="Text Placeholder 11"/>
          <p:cNvSpPr>
            <a:spLocks noGrp="1"/>
          </p:cNvSpPr>
          <p:nvPr>
            <p:ph type="body" idx="1"/>
          </p:nvPr>
        </p:nvSpPr>
        <p:spPr>
          <a:xfrm>
            <a:off x="4716016" y="2427734"/>
            <a:ext cx="2664296" cy="355551"/>
          </a:xfrm>
        </p:spPr>
        <p:txBody>
          <a:bodyPr/>
          <a:lstStyle/>
          <a:p>
            <a:r>
              <a:rPr lang="en-GB" dirty="0"/>
              <a:t>Sectors</a:t>
            </a:r>
          </a:p>
        </p:txBody>
      </p:sp>
      <p:sp>
        <p:nvSpPr>
          <p:cNvPr id="572" name="Content Placeholder 12"/>
          <p:cNvSpPr>
            <a:spLocks noGrp="1"/>
          </p:cNvSpPr>
          <p:nvPr>
            <p:ph sz="half" idx="2"/>
          </p:nvPr>
        </p:nvSpPr>
        <p:spPr>
          <a:xfrm>
            <a:off x="4790986" y="2771876"/>
            <a:ext cx="2535470" cy="613334"/>
          </a:xfrm>
        </p:spPr>
        <p:txBody>
          <a:bodyPr/>
          <a:lstStyle/>
          <a:p>
            <a:pPr marL="285750" indent="-285750">
              <a:buFont typeface="Arial" panose="020B0604020202020204" pitchFamily="34" charset="0"/>
              <a:buChar char="•"/>
            </a:pPr>
            <a:r>
              <a:rPr lang="en-GB" sz="1600" dirty="0">
                <a:solidFill>
                  <a:schemeClr val="tx1">
                    <a:lumMod val="60000"/>
                    <a:lumOff val="40000"/>
                  </a:schemeClr>
                </a:solidFill>
              </a:rPr>
              <a:t>Agriculture</a:t>
            </a:r>
          </a:p>
          <a:p>
            <a:pPr marL="285750" indent="-285750">
              <a:buFont typeface="Arial" panose="020B0604020202020204" pitchFamily="34" charset="0"/>
              <a:buChar char="•"/>
            </a:pPr>
            <a:r>
              <a:rPr lang="en-GB" sz="1600" dirty="0">
                <a:solidFill>
                  <a:schemeClr val="tx1">
                    <a:lumMod val="60000"/>
                    <a:lumOff val="40000"/>
                  </a:schemeClr>
                </a:solidFill>
              </a:rPr>
              <a:t>Education</a:t>
            </a:r>
          </a:p>
          <a:p>
            <a:pPr marL="285750" indent="-285750">
              <a:buFont typeface="Arial" panose="020B0604020202020204" pitchFamily="34" charset="0"/>
              <a:buChar char="•"/>
            </a:pPr>
            <a:r>
              <a:rPr lang="en-GB" sz="1600" dirty="0">
                <a:solidFill>
                  <a:schemeClr val="tx1">
                    <a:lumMod val="60000"/>
                    <a:lumOff val="40000"/>
                  </a:schemeClr>
                </a:solidFill>
              </a:rPr>
              <a:t>Energy</a:t>
            </a:r>
          </a:p>
          <a:p>
            <a:pPr marL="285750" indent="-285750">
              <a:buFont typeface="Arial" panose="020B0604020202020204" pitchFamily="34" charset="0"/>
              <a:buChar char="•"/>
            </a:pPr>
            <a:r>
              <a:rPr lang="en-GB" sz="1600" dirty="0">
                <a:solidFill>
                  <a:schemeClr val="tx1">
                    <a:lumMod val="60000"/>
                    <a:lumOff val="40000"/>
                  </a:schemeClr>
                </a:solidFill>
              </a:rPr>
              <a:t>Healthcare</a:t>
            </a:r>
          </a:p>
        </p:txBody>
      </p:sp>
      <p:pic>
        <p:nvPicPr>
          <p:cNvPr id="574" name="Picture 573"/>
          <p:cNvPicPr>
            <a:picLocks noChangeAspect="1"/>
          </p:cNvPicPr>
          <p:nvPr/>
        </p:nvPicPr>
        <p:blipFill>
          <a:blip r:embed="rId387" cstate="print">
            <a:extLst>
              <a:ext uri="{28A0092B-C50C-407E-A947-70E740481C1C}">
                <a14:useLocalDpi xmlns:a14="http://schemas.microsoft.com/office/drawing/2010/main" val="0"/>
              </a:ext>
            </a:extLst>
          </a:blip>
          <a:stretch>
            <a:fillRect/>
          </a:stretch>
        </p:blipFill>
        <p:spPr>
          <a:xfrm>
            <a:off x="8028384" y="99108"/>
            <a:ext cx="904089" cy="534645"/>
          </a:xfrm>
          <a:prstGeom prst="rect">
            <a:avLst/>
          </a:prstGeom>
        </p:spPr>
      </p:pic>
    </p:spTree>
    <p:extLst>
      <p:ext uri="{BB962C8B-B14F-4D97-AF65-F5344CB8AC3E}">
        <p14:creationId xmlns:p14="http://schemas.microsoft.com/office/powerpoint/2010/main" val="427903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cacao de colom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927" y="3724625"/>
            <a:ext cx="1079000" cy="719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idx="1"/>
          </p:nvPr>
        </p:nvSpPr>
        <p:spPr>
          <a:xfrm>
            <a:off x="395175" y="1131590"/>
            <a:ext cx="2664296" cy="355551"/>
          </a:xfrm>
        </p:spPr>
        <p:txBody>
          <a:bodyPr/>
          <a:lstStyle/>
          <a:p>
            <a:r>
              <a:rPr lang="en-GB" dirty="0"/>
              <a:t>Stage </a:t>
            </a:r>
          </a:p>
        </p:txBody>
      </p:sp>
      <p:sp>
        <p:nvSpPr>
          <p:cNvPr id="13" name="Content Placeholder 12"/>
          <p:cNvSpPr>
            <a:spLocks noGrp="1"/>
          </p:cNvSpPr>
          <p:nvPr>
            <p:ph sz="half" idx="2"/>
          </p:nvPr>
        </p:nvSpPr>
        <p:spPr>
          <a:xfrm>
            <a:off x="395175" y="1422411"/>
            <a:ext cx="2664296" cy="613334"/>
          </a:xfrm>
        </p:spPr>
        <p:txBody>
          <a:bodyPr/>
          <a:lstStyle/>
          <a:p>
            <a:r>
              <a:rPr lang="en-GB" sz="1300" dirty="0">
                <a:solidFill>
                  <a:schemeClr val="tx1">
                    <a:lumMod val="60000"/>
                    <a:lumOff val="40000"/>
                  </a:schemeClr>
                </a:solidFill>
              </a:rPr>
              <a:t>Venture stage.  Post-seed stage, typically post-pilot and post revenue generation.  Typically Series A or pre-Series A transaction.</a:t>
            </a:r>
          </a:p>
        </p:txBody>
      </p:sp>
      <p:sp>
        <p:nvSpPr>
          <p:cNvPr id="11" name="Title 10"/>
          <p:cNvSpPr>
            <a:spLocks noGrp="1"/>
          </p:cNvSpPr>
          <p:nvPr>
            <p:ph type="title"/>
          </p:nvPr>
        </p:nvSpPr>
        <p:spPr>
          <a:xfrm>
            <a:off x="2434680" y="309078"/>
            <a:ext cx="6601816" cy="641226"/>
          </a:xfrm>
        </p:spPr>
        <p:txBody>
          <a:bodyPr>
            <a:normAutofit/>
          </a:bodyPr>
          <a:lstStyle/>
          <a:p>
            <a:r>
              <a:rPr lang="en-GB" dirty="0"/>
              <a:t>Investment Mandate </a:t>
            </a:r>
          </a:p>
        </p:txBody>
      </p:sp>
      <p:sp>
        <p:nvSpPr>
          <p:cNvPr id="30" name="Text Placeholder 11"/>
          <p:cNvSpPr>
            <a:spLocks noGrp="1"/>
          </p:cNvSpPr>
          <p:nvPr>
            <p:ph type="body" idx="1"/>
          </p:nvPr>
        </p:nvSpPr>
        <p:spPr>
          <a:xfrm>
            <a:off x="3133096" y="1128801"/>
            <a:ext cx="2086976" cy="355551"/>
          </a:xfrm>
        </p:spPr>
        <p:txBody>
          <a:bodyPr/>
          <a:lstStyle/>
          <a:p>
            <a:r>
              <a:rPr lang="en-GB" dirty="0"/>
              <a:t>Duration </a:t>
            </a:r>
          </a:p>
        </p:txBody>
      </p:sp>
      <p:sp>
        <p:nvSpPr>
          <p:cNvPr id="31" name="Content Placeholder 12"/>
          <p:cNvSpPr>
            <a:spLocks noGrp="1"/>
          </p:cNvSpPr>
          <p:nvPr>
            <p:ph sz="half" idx="2"/>
          </p:nvPr>
        </p:nvSpPr>
        <p:spPr>
          <a:xfrm>
            <a:off x="3133097" y="1419622"/>
            <a:ext cx="2086976" cy="613334"/>
          </a:xfrm>
        </p:spPr>
        <p:txBody>
          <a:bodyPr/>
          <a:lstStyle/>
          <a:p>
            <a:r>
              <a:rPr lang="en-US" sz="1300" dirty="0">
                <a:solidFill>
                  <a:schemeClr val="tx1">
                    <a:lumMod val="60000"/>
                    <a:lumOff val="40000"/>
                  </a:schemeClr>
                </a:solidFill>
              </a:rPr>
              <a:t>Patient capital with long-term time horizon (8-10 years).  Ability to lead rounds and co-invest with other investors.</a:t>
            </a:r>
          </a:p>
          <a:p>
            <a:endParaRPr lang="en-GB" sz="1300" dirty="0">
              <a:solidFill>
                <a:schemeClr val="tx1">
                  <a:lumMod val="60000"/>
                  <a:lumOff val="40000"/>
                </a:schemeClr>
              </a:solidFill>
            </a:endParaRPr>
          </a:p>
        </p:txBody>
      </p:sp>
      <p:sp>
        <p:nvSpPr>
          <p:cNvPr id="34" name="Text Placeholder 11"/>
          <p:cNvSpPr>
            <a:spLocks noGrp="1"/>
          </p:cNvSpPr>
          <p:nvPr>
            <p:ph type="body" idx="1"/>
          </p:nvPr>
        </p:nvSpPr>
        <p:spPr>
          <a:xfrm>
            <a:off x="5121482" y="1128801"/>
            <a:ext cx="3842054" cy="355551"/>
          </a:xfrm>
        </p:spPr>
        <p:txBody>
          <a:bodyPr/>
          <a:lstStyle/>
          <a:p>
            <a:r>
              <a:rPr lang="en-GB" dirty="0"/>
              <a:t>Size &amp; structure </a:t>
            </a:r>
          </a:p>
        </p:txBody>
      </p:sp>
      <p:sp>
        <p:nvSpPr>
          <p:cNvPr id="35" name="Content Placeholder 12"/>
          <p:cNvSpPr>
            <a:spLocks noGrp="1"/>
          </p:cNvSpPr>
          <p:nvPr>
            <p:ph sz="half" idx="2"/>
          </p:nvPr>
        </p:nvSpPr>
        <p:spPr>
          <a:xfrm>
            <a:off x="5148064" y="1419622"/>
            <a:ext cx="3815472" cy="613334"/>
          </a:xfrm>
        </p:spPr>
        <p:txBody>
          <a:bodyPr/>
          <a:lstStyle/>
          <a:p>
            <a:r>
              <a:rPr lang="en-GB" sz="1300" dirty="0">
                <a:solidFill>
                  <a:schemeClr val="tx1">
                    <a:lumMod val="60000"/>
                    <a:lumOff val="40000"/>
                  </a:schemeClr>
                </a:solidFill>
              </a:rPr>
              <a:t>Typically invest preferred equity, but have the flexibility to invest convertible debt and term debt.</a:t>
            </a:r>
          </a:p>
          <a:p>
            <a:r>
              <a:rPr lang="en-GB" sz="1300" dirty="0">
                <a:solidFill>
                  <a:schemeClr val="tx1">
                    <a:lumMod val="60000"/>
                    <a:lumOff val="40000"/>
                  </a:schemeClr>
                </a:solidFill>
              </a:rPr>
              <a:t>Investment size ranges from $250k - $1M for first investment with potential to provide follow-on investment.</a:t>
            </a:r>
          </a:p>
        </p:txBody>
      </p:sp>
      <p:sp>
        <p:nvSpPr>
          <p:cNvPr id="36" name="Text Placeholder 11"/>
          <p:cNvSpPr>
            <a:spLocks noGrp="1"/>
          </p:cNvSpPr>
          <p:nvPr>
            <p:ph type="body" idx="1"/>
          </p:nvPr>
        </p:nvSpPr>
        <p:spPr>
          <a:xfrm>
            <a:off x="395175" y="2643758"/>
            <a:ext cx="2664000" cy="355551"/>
          </a:xfrm>
        </p:spPr>
        <p:txBody>
          <a:bodyPr/>
          <a:lstStyle/>
          <a:p>
            <a:r>
              <a:rPr lang="en-GB" dirty="0"/>
              <a:t>Investees</a:t>
            </a:r>
          </a:p>
        </p:txBody>
      </p:sp>
      <p:sp>
        <p:nvSpPr>
          <p:cNvPr id="37" name="Content Placeholder 12"/>
          <p:cNvSpPr>
            <a:spLocks noGrp="1"/>
          </p:cNvSpPr>
          <p:nvPr>
            <p:ph sz="half" idx="2"/>
          </p:nvPr>
        </p:nvSpPr>
        <p:spPr>
          <a:xfrm>
            <a:off x="395175" y="2934579"/>
            <a:ext cx="5327697" cy="613334"/>
          </a:xfrm>
        </p:spPr>
        <p:txBody>
          <a:bodyPr/>
          <a:lstStyle/>
          <a:p>
            <a:pPr marL="285750" indent="-285750">
              <a:buFont typeface="Arial" panose="020B0604020202020204" pitchFamily="34" charset="0"/>
              <a:buChar char="•"/>
            </a:pPr>
            <a:r>
              <a:rPr lang="en-GB" sz="1300" dirty="0">
                <a:solidFill>
                  <a:schemeClr val="tx1">
                    <a:lumMod val="60000"/>
                    <a:lumOff val="40000"/>
                  </a:schemeClr>
                </a:solidFill>
              </a:rPr>
              <a:t>72 active portfolio companies.  </a:t>
            </a:r>
            <a:endParaRPr lang="en-GB" sz="1300" dirty="0" smtClean="0">
              <a:solidFill>
                <a:schemeClr val="tx1">
                  <a:lumMod val="60000"/>
                  <a:lumOff val="40000"/>
                </a:schemeClr>
              </a:solidFill>
            </a:endParaRPr>
          </a:p>
          <a:p>
            <a:pPr marL="285750" indent="-285750">
              <a:buFont typeface="Arial" panose="020B0604020202020204" pitchFamily="34" charset="0"/>
              <a:buChar char="•"/>
            </a:pPr>
            <a:r>
              <a:rPr lang="en-GB" sz="1300" dirty="0">
                <a:solidFill>
                  <a:schemeClr val="tx1">
                    <a:lumMod val="60000"/>
                    <a:lumOff val="40000"/>
                  </a:schemeClr>
                </a:solidFill>
              </a:rPr>
              <a:t>I</a:t>
            </a:r>
            <a:r>
              <a:rPr lang="en-GB" sz="1300" dirty="0" smtClean="0">
                <a:solidFill>
                  <a:schemeClr val="tx1">
                    <a:lumMod val="60000"/>
                    <a:lumOff val="40000"/>
                  </a:schemeClr>
                </a:solidFill>
              </a:rPr>
              <a:t>nvested </a:t>
            </a:r>
            <a:r>
              <a:rPr lang="en-GB" sz="1300" dirty="0" err="1" smtClean="0">
                <a:solidFill>
                  <a:schemeClr val="tx1">
                    <a:lumMod val="60000"/>
                    <a:lumOff val="40000"/>
                  </a:schemeClr>
                </a:solidFill>
              </a:rPr>
              <a:t>approx</a:t>
            </a:r>
            <a:r>
              <a:rPr lang="en-GB" sz="1300" dirty="0" smtClean="0">
                <a:solidFill>
                  <a:schemeClr val="tx1">
                    <a:lumMod val="60000"/>
                    <a:lumOff val="40000"/>
                  </a:schemeClr>
                </a:solidFill>
              </a:rPr>
              <a:t> </a:t>
            </a:r>
            <a:r>
              <a:rPr lang="en-GB" sz="1300" dirty="0">
                <a:solidFill>
                  <a:schemeClr val="tx1">
                    <a:lumMod val="60000"/>
                    <a:lumOff val="40000"/>
                  </a:schemeClr>
                </a:solidFill>
              </a:rPr>
              <a:t>$15M-$20M per year over the last few years in new investments and follow-on investments. </a:t>
            </a:r>
            <a:endParaRPr lang="en-GB" sz="1300" dirty="0" smtClean="0">
              <a:solidFill>
                <a:schemeClr val="tx1">
                  <a:lumMod val="60000"/>
                  <a:lumOff val="40000"/>
                </a:schemeClr>
              </a:solidFill>
            </a:endParaRPr>
          </a:p>
          <a:p>
            <a:pPr marL="285750" indent="-285750">
              <a:buFont typeface="Arial" panose="020B0604020202020204" pitchFamily="34" charset="0"/>
              <a:buChar char="•"/>
            </a:pPr>
            <a:r>
              <a:rPr lang="en-GB" sz="1300" dirty="0" smtClean="0">
                <a:solidFill>
                  <a:schemeClr val="tx1">
                    <a:lumMod val="60000"/>
                    <a:lumOff val="40000"/>
                  </a:schemeClr>
                </a:solidFill>
              </a:rPr>
              <a:t>Invested </a:t>
            </a:r>
            <a:r>
              <a:rPr lang="en-GB" sz="1300" dirty="0">
                <a:solidFill>
                  <a:schemeClr val="tx1">
                    <a:lumMod val="60000"/>
                    <a:lumOff val="40000"/>
                  </a:schemeClr>
                </a:solidFill>
              </a:rPr>
              <a:t>in 12-20 companies per year over the last couple years.</a:t>
            </a:r>
          </a:p>
        </p:txBody>
      </p:sp>
      <p:sp>
        <p:nvSpPr>
          <p:cNvPr id="29" name="Text Placeholder 1"/>
          <p:cNvSpPr txBox="1">
            <a:spLocks/>
          </p:cNvSpPr>
          <p:nvPr/>
        </p:nvSpPr>
        <p:spPr>
          <a:xfrm>
            <a:off x="5722872" y="2642928"/>
            <a:ext cx="2979118" cy="355551"/>
          </a:xfrm>
          <a:prstGeom prst="rect">
            <a:avLst/>
          </a:prstGeom>
        </p:spPr>
        <p:txBody>
          <a:bodyPr anchor="b">
            <a:noAutofit/>
          </a:bodyPr>
          <a:lstStyle>
            <a:lvl1pPr marL="0" indent="0" algn="l" defTabSz="914400" rtl="0" eaLnBrk="1" latinLnBrk="0" hangingPunct="1">
              <a:spcBef>
                <a:spcPct val="20000"/>
              </a:spcBef>
              <a:buFont typeface="Arial" panose="020B0604020202020204" pitchFamily="34" charset="0"/>
              <a:buNone/>
              <a:defRPr sz="1800" b="1" kern="1200">
                <a:solidFill>
                  <a:srgbClr val="575756"/>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bg1">
                    <a:lumMod val="6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bg1">
                    <a:lumMod val="6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GB" dirty="0"/>
              <a:t>Return expectation </a:t>
            </a:r>
          </a:p>
        </p:txBody>
      </p:sp>
      <p:sp>
        <p:nvSpPr>
          <p:cNvPr id="32" name="Content Placeholder 2"/>
          <p:cNvSpPr txBox="1">
            <a:spLocks/>
          </p:cNvSpPr>
          <p:nvPr/>
        </p:nvSpPr>
        <p:spPr>
          <a:xfrm>
            <a:off x="5722872" y="2955956"/>
            <a:ext cx="2979118" cy="1372641"/>
          </a:xfrm>
          <a:prstGeom prst="rect">
            <a:avLst/>
          </a:prstGeom>
        </p:spPr>
        <p:txBody>
          <a:bodyPr/>
          <a:lstStyle>
            <a:lvl1pPr marL="0" indent="0" algn="l" defTabSz="914400" rtl="0" eaLnBrk="1" latinLnBrk="0" hangingPunct="1">
              <a:spcBef>
                <a:spcPct val="20000"/>
              </a:spcBef>
              <a:buClr>
                <a:srgbClr val="E30613"/>
              </a:buClr>
              <a:buSzPct val="90000"/>
              <a:buFont typeface="Wingdings" charset="2"/>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E30613"/>
              </a:buClr>
              <a:buSzPct val="90000"/>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E30613"/>
              </a:buClr>
              <a:buSzPct val="90000"/>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E30613"/>
              </a:buClr>
              <a:buSzPct val="90000"/>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E30613"/>
              </a:buClr>
              <a:buSzPct val="90000"/>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GB" sz="1300" dirty="0">
                <a:solidFill>
                  <a:schemeClr val="tx1">
                    <a:lumMod val="60000"/>
                    <a:lumOff val="40000"/>
                  </a:schemeClr>
                </a:solidFill>
              </a:rPr>
              <a:t>Acumen seeks to achieve a 1.0x cash on cash return on its portfolio of investments.  Return expectations per investment vary on a case by case basis.  </a:t>
            </a:r>
          </a:p>
        </p:txBody>
      </p:sp>
      <p:pic>
        <p:nvPicPr>
          <p:cNvPr id="1028" name="Picture 4" descr="d.light de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607" y="3838734"/>
            <a:ext cx="1087766" cy="7434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iqitza Health Care Limi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838" y="4356554"/>
            <a:ext cx="1583159" cy="2256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uBridg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3" y="3968995"/>
            <a:ext cx="1209831" cy="6049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99108"/>
            <a:ext cx="904089" cy="534645"/>
          </a:xfrm>
          <a:prstGeom prst="rect">
            <a:avLst/>
          </a:prstGeom>
        </p:spPr>
      </p:pic>
    </p:spTree>
    <p:extLst>
      <p:ext uri="{BB962C8B-B14F-4D97-AF65-F5344CB8AC3E}">
        <p14:creationId xmlns:p14="http://schemas.microsoft.com/office/powerpoint/2010/main" val="164990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86102" y="937411"/>
            <a:ext cx="7266419" cy="355551"/>
          </a:xfrm>
        </p:spPr>
        <p:txBody>
          <a:bodyPr/>
          <a:lstStyle/>
          <a:p>
            <a:r>
              <a:rPr lang="en-GB" dirty="0"/>
              <a:t>How do you scout for deals?</a:t>
            </a:r>
          </a:p>
        </p:txBody>
      </p:sp>
      <p:sp>
        <p:nvSpPr>
          <p:cNvPr id="3" name="Content Placeholder 2"/>
          <p:cNvSpPr>
            <a:spLocks noGrp="1"/>
          </p:cNvSpPr>
          <p:nvPr>
            <p:ph sz="half" idx="2"/>
          </p:nvPr>
        </p:nvSpPr>
        <p:spPr>
          <a:xfrm>
            <a:off x="1386102" y="1292962"/>
            <a:ext cx="7266418" cy="761839"/>
          </a:xfrm>
        </p:spPr>
        <p:txBody>
          <a:bodyPr/>
          <a:lstStyle/>
          <a:p>
            <a:r>
              <a:rPr lang="en-GB" sz="1400" dirty="0">
                <a:solidFill>
                  <a:schemeClr val="tx1">
                    <a:lumMod val="60000"/>
                    <a:lumOff val="40000"/>
                  </a:schemeClr>
                </a:solidFill>
              </a:rPr>
              <a:t>Acumen has offices in each of the regions in which it invests and also an office in NY that sources pipeline opportunities.  Sourcing of deals includes local professional networks, business plan competitions, incubators and accelerators, inbound submissions, and co-investor referrals.</a:t>
            </a:r>
          </a:p>
        </p:txBody>
      </p:sp>
      <p:sp>
        <p:nvSpPr>
          <p:cNvPr id="4" name="Text Placeholder 3"/>
          <p:cNvSpPr>
            <a:spLocks noGrp="1"/>
          </p:cNvSpPr>
          <p:nvPr>
            <p:ph type="body" sz="quarter" idx="3"/>
          </p:nvPr>
        </p:nvSpPr>
        <p:spPr>
          <a:xfrm>
            <a:off x="1399480" y="2770392"/>
            <a:ext cx="7253040" cy="588957"/>
          </a:xfrm>
        </p:spPr>
        <p:txBody>
          <a:bodyPr/>
          <a:lstStyle/>
          <a:p>
            <a:r>
              <a:rPr lang="en-GB" dirty="0"/>
              <a:t>What are the main things you look for in an organisation before initiating discussion?</a:t>
            </a:r>
          </a:p>
        </p:txBody>
      </p:sp>
      <p:sp>
        <p:nvSpPr>
          <p:cNvPr id="5" name="Content Placeholder 4"/>
          <p:cNvSpPr>
            <a:spLocks noGrp="1"/>
          </p:cNvSpPr>
          <p:nvPr>
            <p:ph sz="quarter" idx="4"/>
          </p:nvPr>
        </p:nvSpPr>
        <p:spPr>
          <a:xfrm>
            <a:off x="1403648" y="3359349"/>
            <a:ext cx="7283153" cy="1588665"/>
          </a:xfrm>
        </p:spPr>
        <p:txBody>
          <a:bodyPr/>
          <a:lstStyle/>
          <a:p>
            <a:pPr marL="342900" indent="-342900">
              <a:buFont typeface="+mj-lt"/>
              <a:buAutoNum type="arabicPeriod"/>
            </a:pPr>
            <a:r>
              <a:rPr lang="en-GB" sz="1400" dirty="0">
                <a:solidFill>
                  <a:schemeClr val="tx1">
                    <a:lumMod val="60000"/>
                    <a:lumOff val="40000"/>
                  </a:schemeClr>
                </a:solidFill>
              </a:rPr>
              <a:t>Fit with geographic and sector focus</a:t>
            </a:r>
          </a:p>
          <a:p>
            <a:pPr marL="342900" indent="-342900">
              <a:buFont typeface="+mj-lt"/>
              <a:buAutoNum type="arabicPeriod"/>
            </a:pPr>
            <a:r>
              <a:rPr lang="en-GB" sz="1400" dirty="0">
                <a:solidFill>
                  <a:schemeClr val="tx1">
                    <a:lumMod val="60000"/>
                    <a:lumOff val="40000"/>
                  </a:schemeClr>
                </a:solidFill>
              </a:rPr>
              <a:t>Focus on Acumen’s target market</a:t>
            </a:r>
          </a:p>
          <a:p>
            <a:pPr marL="342900" indent="-342900">
              <a:buFont typeface="+mj-lt"/>
              <a:buAutoNum type="arabicPeriod"/>
            </a:pPr>
            <a:r>
              <a:rPr lang="en-GB" sz="1400" dirty="0">
                <a:solidFill>
                  <a:schemeClr val="tx1">
                    <a:lumMod val="60000"/>
                    <a:lumOff val="40000"/>
                  </a:schemeClr>
                </a:solidFill>
              </a:rPr>
              <a:t>Stage of enterprise and capital required</a:t>
            </a:r>
          </a:p>
        </p:txBody>
      </p:sp>
      <p:sp>
        <p:nvSpPr>
          <p:cNvPr id="6" name="Slide Number Placeholder 5"/>
          <p:cNvSpPr>
            <a:spLocks noGrp="1"/>
          </p:cNvSpPr>
          <p:nvPr>
            <p:ph type="sldNum" sz="quarter" idx="10"/>
          </p:nvPr>
        </p:nvSpPr>
        <p:spPr/>
        <p:txBody>
          <a:bodyPr/>
          <a:lstStyle/>
          <a:p>
            <a:fld id="{E52D2AFC-71C4-4511-B128-4ECEE52D3027}" type="slidenum">
              <a:rPr lang="en-ZA" smtClean="0"/>
              <a:pPr/>
              <a:t>8</a:t>
            </a:fld>
            <a:endParaRPr lang="en-ZA" dirty="0"/>
          </a:p>
        </p:txBody>
      </p:sp>
      <p:sp>
        <p:nvSpPr>
          <p:cNvPr id="8" name="Title 10"/>
          <p:cNvSpPr>
            <a:spLocks noGrp="1"/>
          </p:cNvSpPr>
          <p:nvPr>
            <p:ph type="title"/>
          </p:nvPr>
        </p:nvSpPr>
        <p:spPr>
          <a:xfrm>
            <a:off x="2434680" y="309078"/>
            <a:ext cx="6601816" cy="641226"/>
          </a:xfrm>
        </p:spPr>
        <p:txBody>
          <a:bodyPr>
            <a:normAutofit/>
          </a:bodyPr>
          <a:lstStyle/>
          <a:p>
            <a:r>
              <a:rPr lang="en-GB" dirty="0"/>
              <a:t>Finding Deals </a:t>
            </a:r>
          </a:p>
        </p:txBody>
      </p:sp>
      <p:pic>
        <p:nvPicPr>
          <p:cNvPr id="10" name="Picture 2" descr="https://image.freepik.com/free-icon/magnifier_318-50440.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366" y="993784"/>
            <a:ext cx="897682" cy="8976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onceptdraw.com/a3044c3/p58/preview/640/pict--quality-management-management-pictograms-vector-stencils-library"/>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358" y="2716439"/>
            <a:ext cx="1041698" cy="10384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99108"/>
            <a:ext cx="904089" cy="534645"/>
          </a:xfrm>
          <a:prstGeom prst="rect">
            <a:avLst/>
          </a:prstGeom>
        </p:spPr>
      </p:pic>
    </p:spTree>
    <p:extLst>
      <p:ext uri="{BB962C8B-B14F-4D97-AF65-F5344CB8AC3E}">
        <p14:creationId xmlns:p14="http://schemas.microsoft.com/office/powerpoint/2010/main" val="257943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Elbow Connector 29"/>
          <p:cNvCxnSpPr/>
          <p:nvPr/>
        </p:nvCxnSpPr>
        <p:spPr>
          <a:xfrm rot="5400000" flipH="1" flipV="1">
            <a:off x="1415026" y="1102890"/>
            <a:ext cx="12700" cy="1844326"/>
          </a:xfrm>
          <a:prstGeom prst="bentConnector3">
            <a:avLst>
              <a:gd name="adj1" fmla="val 6550055"/>
            </a:avLst>
          </a:prstGeom>
        </p:spPr>
        <p:style>
          <a:lnRef idx="1">
            <a:schemeClr val="accent6"/>
          </a:lnRef>
          <a:fillRef idx="0">
            <a:schemeClr val="accent6"/>
          </a:fillRef>
          <a:effectRef idx="0">
            <a:schemeClr val="accent6"/>
          </a:effectRef>
          <a:fontRef idx="minor">
            <a:schemeClr val="tx1"/>
          </a:fontRef>
        </p:style>
      </p:cxnSp>
      <p:sp>
        <p:nvSpPr>
          <p:cNvPr id="6" name="Slide Number Placeholder 5"/>
          <p:cNvSpPr>
            <a:spLocks noGrp="1"/>
          </p:cNvSpPr>
          <p:nvPr>
            <p:ph type="sldNum" sz="quarter" idx="10"/>
          </p:nvPr>
        </p:nvSpPr>
        <p:spPr>
          <a:xfrm>
            <a:off x="420688" y="4818186"/>
            <a:ext cx="2133600" cy="273844"/>
          </a:xfrm>
        </p:spPr>
        <p:txBody>
          <a:bodyPr/>
          <a:lstStyle/>
          <a:p>
            <a:fld id="{E52D2AFC-71C4-4511-B128-4ECEE52D3027}" type="slidenum">
              <a:rPr lang="en-ZA" smtClean="0"/>
              <a:pPr/>
              <a:t>9</a:t>
            </a:fld>
            <a:endParaRPr lang="en-ZA" dirty="0"/>
          </a:p>
        </p:txBody>
      </p:sp>
      <p:sp>
        <p:nvSpPr>
          <p:cNvPr id="8" name="Title 10"/>
          <p:cNvSpPr>
            <a:spLocks noGrp="1"/>
          </p:cNvSpPr>
          <p:nvPr>
            <p:ph type="title"/>
          </p:nvPr>
        </p:nvSpPr>
        <p:spPr>
          <a:xfrm>
            <a:off x="2434680" y="309078"/>
            <a:ext cx="6601816" cy="641226"/>
          </a:xfrm>
        </p:spPr>
        <p:txBody>
          <a:bodyPr>
            <a:normAutofit/>
          </a:bodyPr>
          <a:lstStyle/>
          <a:p>
            <a:r>
              <a:rPr lang="en-GB" dirty="0"/>
              <a:t>Investment Process</a:t>
            </a:r>
          </a:p>
        </p:txBody>
      </p:sp>
      <p:cxnSp>
        <p:nvCxnSpPr>
          <p:cNvPr id="26" name="Elbow Connector 25"/>
          <p:cNvCxnSpPr>
            <a:stCxn id="14" idx="3"/>
            <a:endCxn id="14" idx="4"/>
          </p:cNvCxnSpPr>
          <p:nvPr/>
        </p:nvCxnSpPr>
        <p:spPr>
          <a:xfrm rot="5400000" flipH="1" flipV="1">
            <a:off x="1426686" y="448122"/>
            <a:ext cx="12700" cy="1844326"/>
          </a:xfrm>
          <a:prstGeom prst="bentConnector3">
            <a:avLst>
              <a:gd name="adj1" fmla="val -395362"/>
            </a:avLst>
          </a:prstGeom>
        </p:spPr>
        <p:style>
          <a:lnRef idx="1">
            <a:schemeClr val="accent6"/>
          </a:lnRef>
          <a:fillRef idx="0">
            <a:schemeClr val="accent6"/>
          </a:fillRef>
          <a:effectRef idx="0">
            <a:schemeClr val="accent6"/>
          </a:effectRef>
          <a:fontRef idx="minor">
            <a:schemeClr val="tx1"/>
          </a:fontRef>
        </p:style>
      </p:cxnSp>
      <p:cxnSp>
        <p:nvCxnSpPr>
          <p:cNvPr id="37" name="Elbow Connector 36"/>
          <p:cNvCxnSpPr/>
          <p:nvPr/>
        </p:nvCxnSpPr>
        <p:spPr>
          <a:xfrm rot="5400000" flipH="1" flipV="1">
            <a:off x="3502751" y="1095421"/>
            <a:ext cx="12700" cy="1844326"/>
          </a:xfrm>
          <a:prstGeom prst="bentConnector3">
            <a:avLst>
              <a:gd name="adj1" fmla="val 6550055"/>
            </a:avLst>
          </a:prstGeom>
        </p:spPr>
        <p:style>
          <a:lnRef idx="1">
            <a:schemeClr val="accent3"/>
          </a:lnRef>
          <a:fillRef idx="0">
            <a:schemeClr val="accent3"/>
          </a:fillRef>
          <a:effectRef idx="0">
            <a:schemeClr val="accent3"/>
          </a:effectRef>
          <a:fontRef idx="minor">
            <a:schemeClr val="tx1"/>
          </a:fontRef>
        </p:style>
      </p:cxnSp>
      <p:cxnSp>
        <p:nvCxnSpPr>
          <p:cNvPr id="38" name="Elbow Connector 37"/>
          <p:cNvCxnSpPr/>
          <p:nvPr/>
        </p:nvCxnSpPr>
        <p:spPr>
          <a:xfrm rot="5400000" flipH="1" flipV="1">
            <a:off x="5598581" y="1090190"/>
            <a:ext cx="12700" cy="1844326"/>
          </a:xfrm>
          <a:prstGeom prst="bentConnector3">
            <a:avLst>
              <a:gd name="adj1" fmla="val 6550055"/>
            </a:avLst>
          </a:prstGeom>
        </p:spPr>
        <p:style>
          <a:lnRef idx="1">
            <a:schemeClr val="accent4"/>
          </a:lnRef>
          <a:fillRef idx="0">
            <a:schemeClr val="accent4"/>
          </a:fillRef>
          <a:effectRef idx="0">
            <a:schemeClr val="accent4"/>
          </a:effectRef>
          <a:fontRef idx="minor">
            <a:schemeClr val="tx1"/>
          </a:fontRef>
        </p:style>
      </p:cxnSp>
      <p:cxnSp>
        <p:nvCxnSpPr>
          <p:cNvPr id="39" name="Elbow Connector 38"/>
          <p:cNvCxnSpPr/>
          <p:nvPr/>
        </p:nvCxnSpPr>
        <p:spPr>
          <a:xfrm rot="5400000" flipH="1" flipV="1">
            <a:off x="7661230" y="1099340"/>
            <a:ext cx="12700" cy="1844326"/>
          </a:xfrm>
          <a:prstGeom prst="bentConnector3">
            <a:avLst>
              <a:gd name="adj1" fmla="val 6550055"/>
            </a:avLst>
          </a:pr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40" name="Rectangle 39"/>
          <p:cNvSpPr/>
          <p:nvPr/>
        </p:nvSpPr>
        <p:spPr>
          <a:xfrm>
            <a:off x="619846" y="1002858"/>
            <a:ext cx="161368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75000"/>
                  </a:schemeClr>
                </a:solidFill>
                <a:latin typeface="+mj-lt"/>
              </a:rPr>
              <a:t>1 week</a:t>
            </a:r>
            <a:endParaRPr lang="en-GB" sz="1400" dirty="0">
              <a:solidFill>
                <a:schemeClr val="tx1">
                  <a:lumMod val="75000"/>
                </a:schemeClr>
              </a:solidFill>
              <a:latin typeface="+mj-lt"/>
            </a:endParaRPr>
          </a:p>
        </p:txBody>
      </p:sp>
      <p:sp>
        <p:nvSpPr>
          <p:cNvPr id="42" name="Rectangle 41"/>
          <p:cNvSpPr/>
          <p:nvPr/>
        </p:nvSpPr>
        <p:spPr>
          <a:xfrm>
            <a:off x="2702260" y="997528"/>
            <a:ext cx="161368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75000"/>
                  </a:schemeClr>
                </a:solidFill>
                <a:latin typeface="+mj-lt"/>
              </a:rPr>
              <a:t>2-3 weeks</a:t>
            </a:r>
            <a:endParaRPr lang="en-GB" sz="1400" dirty="0">
              <a:solidFill>
                <a:schemeClr val="tx1">
                  <a:lumMod val="75000"/>
                </a:schemeClr>
              </a:solidFill>
              <a:latin typeface="+mj-lt"/>
            </a:endParaRPr>
          </a:p>
        </p:txBody>
      </p:sp>
      <p:sp>
        <p:nvSpPr>
          <p:cNvPr id="43" name="Rectangle 42"/>
          <p:cNvSpPr/>
          <p:nvPr/>
        </p:nvSpPr>
        <p:spPr>
          <a:xfrm>
            <a:off x="4791570" y="992904"/>
            <a:ext cx="161368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75000"/>
                  </a:schemeClr>
                </a:solidFill>
                <a:latin typeface="+mj-lt"/>
              </a:rPr>
              <a:t>2-3 months</a:t>
            </a:r>
            <a:endParaRPr lang="en-GB" sz="1400" dirty="0">
              <a:solidFill>
                <a:schemeClr val="tx1">
                  <a:lumMod val="75000"/>
                </a:schemeClr>
              </a:solidFill>
              <a:latin typeface="+mj-lt"/>
            </a:endParaRPr>
          </a:p>
        </p:txBody>
      </p:sp>
      <p:sp>
        <p:nvSpPr>
          <p:cNvPr id="44" name="Rectangle 43"/>
          <p:cNvSpPr/>
          <p:nvPr/>
        </p:nvSpPr>
        <p:spPr>
          <a:xfrm>
            <a:off x="6873984" y="987574"/>
            <a:ext cx="161368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75000"/>
                  </a:schemeClr>
                </a:solidFill>
                <a:latin typeface="+mj-lt"/>
              </a:rPr>
              <a:t>1-2 months</a:t>
            </a:r>
            <a:endParaRPr lang="en-GB" sz="1400" dirty="0">
              <a:solidFill>
                <a:schemeClr val="tx1">
                  <a:lumMod val="75000"/>
                </a:schemeClr>
              </a:solidFill>
              <a:latin typeface="+mj-lt"/>
            </a:endParaRPr>
          </a:p>
        </p:txBody>
      </p:sp>
      <p:grpSp>
        <p:nvGrpSpPr>
          <p:cNvPr id="13" name="Group 12"/>
          <p:cNvGrpSpPr/>
          <p:nvPr/>
        </p:nvGrpSpPr>
        <p:grpSpPr>
          <a:xfrm>
            <a:off x="420688" y="1370285"/>
            <a:ext cx="8259240" cy="2569617"/>
            <a:chOff x="974494" y="2406534"/>
            <a:chExt cx="7150138" cy="2090175"/>
          </a:xfrm>
        </p:grpSpPr>
        <p:sp>
          <p:nvSpPr>
            <p:cNvPr id="14" name="Freeform 13"/>
            <p:cNvSpPr/>
            <p:nvPr/>
          </p:nvSpPr>
          <p:spPr>
            <a:xfrm rot="16200000">
              <a:off x="800313" y="2580716"/>
              <a:ext cx="2090174" cy="1741811"/>
            </a:xfrm>
            <a:custGeom>
              <a:avLst/>
              <a:gdLst>
                <a:gd name="connsiteX0" fmla="*/ 0 w 1741811"/>
                <a:gd name="connsiteY0" fmla="*/ 87091 h 2090173"/>
                <a:gd name="connsiteX1" fmla="*/ 87091 w 1741811"/>
                <a:gd name="connsiteY1" fmla="*/ 0 h 2090173"/>
                <a:gd name="connsiteX2" fmla="*/ 1654720 w 1741811"/>
                <a:gd name="connsiteY2" fmla="*/ 0 h 2090173"/>
                <a:gd name="connsiteX3" fmla="*/ 1741811 w 1741811"/>
                <a:gd name="connsiteY3" fmla="*/ 87091 h 2090173"/>
                <a:gd name="connsiteX4" fmla="*/ 1741811 w 1741811"/>
                <a:gd name="connsiteY4" fmla="*/ 2003082 h 2090173"/>
                <a:gd name="connsiteX5" fmla="*/ 1654720 w 1741811"/>
                <a:gd name="connsiteY5" fmla="*/ 2090173 h 2090173"/>
                <a:gd name="connsiteX6" fmla="*/ 87091 w 1741811"/>
                <a:gd name="connsiteY6" fmla="*/ 2090173 h 2090173"/>
                <a:gd name="connsiteX7" fmla="*/ 0 w 1741811"/>
                <a:gd name="connsiteY7" fmla="*/ 2003082 h 2090173"/>
                <a:gd name="connsiteX8" fmla="*/ 0 w 1741811"/>
                <a:gd name="connsiteY8" fmla="*/ 87091 h 20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811" h="2090173">
                  <a:moveTo>
                    <a:pt x="1669235" y="1"/>
                  </a:moveTo>
                  <a:cubicBezTo>
                    <a:pt x="1709317" y="1"/>
                    <a:pt x="1741811" y="46792"/>
                    <a:pt x="1741811" y="104510"/>
                  </a:cubicBezTo>
                  <a:lnTo>
                    <a:pt x="1741811" y="1985663"/>
                  </a:lnTo>
                  <a:cubicBezTo>
                    <a:pt x="1741811" y="2043381"/>
                    <a:pt x="1709317" y="2090172"/>
                    <a:pt x="1669235" y="2090172"/>
                  </a:cubicBezTo>
                  <a:lnTo>
                    <a:pt x="72576" y="2090172"/>
                  </a:lnTo>
                  <a:cubicBezTo>
                    <a:pt x="32494" y="2090172"/>
                    <a:pt x="0" y="2043381"/>
                    <a:pt x="0" y="1985663"/>
                  </a:cubicBezTo>
                  <a:lnTo>
                    <a:pt x="0" y="104510"/>
                  </a:lnTo>
                  <a:cubicBezTo>
                    <a:pt x="0" y="46792"/>
                    <a:pt x="32494" y="1"/>
                    <a:pt x="72576" y="1"/>
                  </a:cubicBezTo>
                  <a:lnTo>
                    <a:pt x="1669235" y="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76231" tIns="72010" rIns="93346" bIns="1393447" numCol="1" spcCol="1270" anchor="t" anchorCtr="0">
              <a:noAutofit/>
            </a:bodyPr>
            <a:lstStyle/>
            <a:p>
              <a:pPr lvl="0" algn="r" defTabSz="933450">
                <a:lnSpc>
                  <a:spcPct val="90000"/>
                </a:lnSpc>
                <a:spcBef>
                  <a:spcPct val="0"/>
                </a:spcBef>
                <a:spcAft>
                  <a:spcPct val="35000"/>
                </a:spcAft>
              </a:pPr>
              <a:r>
                <a:rPr lang="en-GB" sz="1400" dirty="0">
                  <a:latin typeface="+mj-lt"/>
                </a:rPr>
                <a:t>Initial Meetings</a:t>
              </a:r>
            </a:p>
          </p:txBody>
        </p:sp>
        <p:sp>
          <p:nvSpPr>
            <p:cNvPr id="15" name="Freeform 14"/>
            <p:cNvSpPr/>
            <p:nvPr/>
          </p:nvSpPr>
          <p:spPr>
            <a:xfrm>
              <a:off x="1403648" y="2406535"/>
              <a:ext cx="1216859" cy="2090173"/>
            </a:xfrm>
            <a:custGeom>
              <a:avLst/>
              <a:gdLst>
                <a:gd name="connsiteX0" fmla="*/ 0 w 1297649"/>
                <a:gd name="connsiteY0" fmla="*/ 0 h 2090173"/>
                <a:gd name="connsiteX1" fmla="*/ 1297649 w 1297649"/>
                <a:gd name="connsiteY1" fmla="*/ 0 h 2090173"/>
                <a:gd name="connsiteX2" fmla="*/ 1297649 w 1297649"/>
                <a:gd name="connsiteY2" fmla="*/ 2090173 h 2090173"/>
                <a:gd name="connsiteX3" fmla="*/ 0 w 1297649"/>
                <a:gd name="connsiteY3" fmla="*/ 2090173 h 2090173"/>
                <a:gd name="connsiteX4" fmla="*/ 0 w 1297649"/>
                <a:gd name="connsiteY4" fmla="*/ 0 h 209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49" h="2090173">
                  <a:moveTo>
                    <a:pt x="0" y="0"/>
                  </a:moveTo>
                  <a:lnTo>
                    <a:pt x="1297649" y="0"/>
                  </a:lnTo>
                  <a:lnTo>
                    <a:pt x="1297649" y="2090173"/>
                  </a:lnTo>
                  <a:lnTo>
                    <a:pt x="0" y="2090173"/>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defTabSz="800100">
                <a:lnSpc>
                  <a:spcPct val="90000"/>
                </a:lnSpc>
                <a:spcBef>
                  <a:spcPct val="0"/>
                </a:spcBef>
                <a:spcAft>
                  <a:spcPct val="35000"/>
                </a:spcAft>
              </a:pPr>
              <a:r>
                <a:rPr lang="en-US" sz="1200" dirty="0">
                  <a:latin typeface="+mj-lt"/>
                </a:rPr>
                <a:t>Meet entrepreneur and discuss pitch deck and/or business plan</a:t>
              </a:r>
            </a:p>
            <a:p>
              <a:pPr lvl="0" defTabSz="800100">
                <a:lnSpc>
                  <a:spcPct val="90000"/>
                </a:lnSpc>
                <a:spcBef>
                  <a:spcPct val="0"/>
                </a:spcBef>
                <a:spcAft>
                  <a:spcPct val="35000"/>
                </a:spcAft>
              </a:pPr>
              <a:endParaRPr lang="en-US" sz="1200" dirty="0" smtClean="0">
                <a:latin typeface="+mj-lt"/>
              </a:endParaRPr>
            </a:p>
            <a:p>
              <a:pPr lvl="0" defTabSz="800100">
                <a:lnSpc>
                  <a:spcPct val="90000"/>
                </a:lnSpc>
                <a:spcBef>
                  <a:spcPct val="0"/>
                </a:spcBef>
                <a:spcAft>
                  <a:spcPct val="35000"/>
                </a:spcAft>
              </a:pPr>
              <a:r>
                <a:rPr lang="en-US" sz="1200" dirty="0" smtClean="0">
                  <a:latin typeface="+mj-lt"/>
                </a:rPr>
                <a:t>Discuss </a:t>
              </a:r>
              <a:r>
                <a:rPr lang="en-US" sz="1200" dirty="0">
                  <a:latin typeface="+mj-lt"/>
                </a:rPr>
                <a:t>idea, plan, and team</a:t>
              </a:r>
            </a:p>
          </p:txBody>
        </p:sp>
        <p:sp>
          <p:nvSpPr>
            <p:cNvPr id="16" name="Freeform 15"/>
            <p:cNvSpPr/>
            <p:nvPr/>
          </p:nvSpPr>
          <p:spPr>
            <a:xfrm rot="16200000">
              <a:off x="2603088" y="2580716"/>
              <a:ext cx="2090174" cy="1741812"/>
            </a:xfrm>
            <a:custGeom>
              <a:avLst/>
              <a:gdLst>
                <a:gd name="connsiteX0" fmla="*/ 0 w 1741811"/>
                <a:gd name="connsiteY0" fmla="*/ 87091 h 2090173"/>
                <a:gd name="connsiteX1" fmla="*/ 87091 w 1741811"/>
                <a:gd name="connsiteY1" fmla="*/ 0 h 2090173"/>
                <a:gd name="connsiteX2" fmla="*/ 1654720 w 1741811"/>
                <a:gd name="connsiteY2" fmla="*/ 0 h 2090173"/>
                <a:gd name="connsiteX3" fmla="*/ 1741811 w 1741811"/>
                <a:gd name="connsiteY3" fmla="*/ 87091 h 2090173"/>
                <a:gd name="connsiteX4" fmla="*/ 1741811 w 1741811"/>
                <a:gd name="connsiteY4" fmla="*/ 2003082 h 2090173"/>
                <a:gd name="connsiteX5" fmla="*/ 1654720 w 1741811"/>
                <a:gd name="connsiteY5" fmla="*/ 2090173 h 2090173"/>
                <a:gd name="connsiteX6" fmla="*/ 87091 w 1741811"/>
                <a:gd name="connsiteY6" fmla="*/ 2090173 h 2090173"/>
                <a:gd name="connsiteX7" fmla="*/ 0 w 1741811"/>
                <a:gd name="connsiteY7" fmla="*/ 2003082 h 2090173"/>
                <a:gd name="connsiteX8" fmla="*/ 0 w 1741811"/>
                <a:gd name="connsiteY8" fmla="*/ 87091 h 20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811" h="2090173">
                  <a:moveTo>
                    <a:pt x="1669235" y="1"/>
                  </a:moveTo>
                  <a:cubicBezTo>
                    <a:pt x="1709317" y="1"/>
                    <a:pt x="1741811" y="46792"/>
                    <a:pt x="1741811" y="104510"/>
                  </a:cubicBezTo>
                  <a:lnTo>
                    <a:pt x="1741811" y="1985663"/>
                  </a:lnTo>
                  <a:cubicBezTo>
                    <a:pt x="1741811" y="2043381"/>
                    <a:pt x="1709317" y="2090172"/>
                    <a:pt x="1669235" y="2090172"/>
                  </a:cubicBezTo>
                  <a:lnTo>
                    <a:pt x="72576" y="2090172"/>
                  </a:lnTo>
                  <a:cubicBezTo>
                    <a:pt x="32494" y="2090172"/>
                    <a:pt x="0" y="2043381"/>
                    <a:pt x="0" y="1985663"/>
                  </a:cubicBezTo>
                  <a:lnTo>
                    <a:pt x="0" y="104510"/>
                  </a:lnTo>
                  <a:cubicBezTo>
                    <a:pt x="0" y="46792"/>
                    <a:pt x="32494" y="1"/>
                    <a:pt x="72576" y="1"/>
                  </a:cubicBezTo>
                  <a:lnTo>
                    <a:pt x="1669235" y="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76231" tIns="72010" rIns="93345" bIns="1393448" numCol="1" spcCol="1270" anchor="t" anchorCtr="0">
              <a:noAutofit/>
            </a:bodyPr>
            <a:lstStyle/>
            <a:p>
              <a:pPr lvl="0" algn="r" defTabSz="933450">
                <a:lnSpc>
                  <a:spcPct val="90000"/>
                </a:lnSpc>
                <a:spcBef>
                  <a:spcPct val="0"/>
                </a:spcBef>
                <a:spcAft>
                  <a:spcPct val="35000"/>
                </a:spcAft>
              </a:pPr>
              <a:r>
                <a:rPr lang="en-GB" sz="1400" dirty="0">
                  <a:latin typeface="+mj-lt"/>
                </a:rPr>
                <a:t>Initial Due Diligence</a:t>
              </a:r>
            </a:p>
          </p:txBody>
        </p:sp>
        <p:sp>
          <p:nvSpPr>
            <p:cNvPr id="17" name="Flowchart: Extract 16"/>
            <p:cNvSpPr/>
            <p:nvPr/>
          </p:nvSpPr>
          <p:spPr>
            <a:xfrm rot="5400000">
              <a:off x="2683452" y="4117165"/>
              <a:ext cx="205055" cy="261271"/>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3264978" y="2406535"/>
              <a:ext cx="1158304" cy="2090173"/>
            </a:xfrm>
            <a:custGeom>
              <a:avLst/>
              <a:gdLst>
                <a:gd name="connsiteX0" fmla="*/ 0 w 1297649"/>
                <a:gd name="connsiteY0" fmla="*/ 0 h 2090173"/>
                <a:gd name="connsiteX1" fmla="*/ 1297649 w 1297649"/>
                <a:gd name="connsiteY1" fmla="*/ 0 h 2090173"/>
                <a:gd name="connsiteX2" fmla="*/ 1297649 w 1297649"/>
                <a:gd name="connsiteY2" fmla="*/ 2090173 h 2090173"/>
                <a:gd name="connsiteX3" fmla="*/ 0 w 1297649"/>
                <a:gd name="connsiteY3" fmla="*/ 2090173 h 2090173"/>
                <a:gd name="connsiteX4" fmla="*/ 0 w 1297649"/>
                <a:gd name="connsiteY4" fmla="*/ 0 h 209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49" h="2090173">
                  <a:moveTo>
                    <a:pt x="0" y="0"/>
                  </a:moveTo>
                  <a:lnTo>
                    <a:pt x="1297649" y="0"/>
                  </a:lnTo>
                  <a:lnTo>
                    <a:pt x="1297649" y="2090173"/>
                  </a:lnTo>
                  <a:lnTo>
                    <a:pt x="0" y="2090173"/>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defTabSz="800100">
                <a:lnSpc>
                  <a:spcPct val="90000"/>
                </a:lnSpc>
                <a:spcBef>
                  <a:spcPct val="0"/>
                </a:spcBef>
                <a:spcAft>
                  <a:spcPct val="35000"/>
                </a:spcAft>
              </a:pPr>
              <a:r>
                <a:rPr lang="en-US" sz="1200" dirty="0" smtClean="0">
                  <a:latin typeface="+mj-lt"/>
                </a:rPr>
                <a:t>Speak </a:t>
              </a:r>
              <a:r>
                <a:rPr lang="en-US" sz="1200" dirty="0">
                  <a:latin typeface="+mj-lt"/>
                </a:rPr>
                <a:t>with Entrepreneur to get </a:t>
              </a:r>
              <a:r>
                <a:rPr lang="en-US" sz="1200" dirty="0" smtClean="0">
                  <a:latin typeface="+mj-lt"/>
                </a:rPr>
                <a:t>information </a:t>
              </a:r>
              <a:r>
                <a:rPr lang="en-US" sz="1200" dirty="0">
                  <a:latin typeface="+mj-lt"/>
                </a:rPr>
                <a:t>to write the Preliminary Investment Memo (“PIM”)</a:t>
              </a:r>
            </a:p>
            <a:p>
              <a:pPr lvl="0" defTabSz="800100">
                <a:lnSpc>
                  <a:spcPct val="90000"/>
                </a:lnSpc>
                <a:spcBef>
                  <a:spcPct val="0"/>
                </a:spcBef>
                <a:spcAft>
                  <a:spcPct val="35000"/>
                </a:spcAft>
              </a:pPr>
              <a:r>
                <a:rPr lang="en-US" sz="1200" dirty="0" smtClean="0">
                  <a:latin typeface="+mj-lt"/>
                </a:rPr>
                <a:t>Details </a:t>
              </a:r>
              <a:r>
                <a:rPr lang="en-US" sz="1200" dirty="0">
                  <a:latin typeface="+mj-lt"/>
                </a:rPr>
                <a:t>on financial projections, contemplated deal structure, and market dynamics</a:t>
              </a:r>
            </a:p>
          </p:txBody>
        </p:sp>
        <p:sp>
          <p:nvSpPr>
            <p:cNvPr id="19" name="Freeform 18"/>
            <p:cNvSpPr/>
            <p:nvPr/>
          </p:nvSpPr>
          <p:spPr>
            <a:xfrm rot="16200000">
              <a:off x="4405864" y="2580715"/>
              <a:ext cx="2090173" cy="1741812"/>
            </a:xfrm>
            <a:custGeom>
              <a:avLst/>
              <a:gdLst>
                <a:gd name="connsiteX0" fmla="*/ 0 w 1741811"/>
                <a:gd name="connsiteY0" fmla="*/ 87091 h 2090173"/>
                <a:gd name="connsiteX1" fmla="*/ 87091 w 1741811"/>
                <a:gd name="connsiteY1" fmla="*/ 0 h 2090173"/>
                <a:gd name="connsiteX2" fmla="*/ 1654720 w 1741811"/>
                <a:gd name="connsiteY2" fmla="*/ 0 h 2090173"/>
                <a:gd name="connsiteX3" fmla="*/ 1741811 w 1741811"/>
                <a:gd name="connsiteY3" fmla="*/ 87091 h 2090173"/>
                <a:gd name="connsiteX4" fmla="*/ 1741811 w 1741811"/>
                <a:gd name="connsiteY4" fmla="*/ 2003082 h 2090173"/>
                <a:gd name="connsiteX5" fmla="*/ 1654720 w 1741811"/>
                <a:gd name="connsiteY5" fmla="*/ 2090173 h 2090173"/>
                <a:gd name="connsiteX6" fmla="*/ 87091 w 1741811"/>
                <a:gd name="connsiteY6" fmla="*/ 2090173 h 2090173"/>
                <a:gd name="connsiteX7" fmla="*/ 0 w 1741811"/>
                <a:gd name="connsiteY7" fmla="*/ 2003082 h 2090173"/>
                <a:gd name="connsiteX8" fmla="*/ 0 w 1741811"/>
                <a:gd name="connsiteY8" fmla="*/ 87091 h 20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811" h="2090173">
                  <a:moveTo>
                    <a:pt x="1669235" y="1"/>
                  </a:moveTo>
                  <a:cubicBezTo>
                    <a:pt x="1709317" y="1"/>
                    <a:pt x="1741811" y="46792"/>
                    <a:pt x="1741811" y="104510"/>
                  </a:cubicBezTo>
                  <a:lnTo>
                    <a:pt x="1741811" y="1985663"/>
                  </a:lnTo>
                  <a:cubicBezTo>
                    <a:pt x="1741811" y="2043381"/>
                    <a:pt x="1709317" y="2090172"/>
                    <a:pt x="1669235" y="2090172"/>
                  </a:cubicBezTo>
                  <a:lnTo>
                    <a:pt x="72576" y="2090172"/>
                  </a:lnTo>
                  <a:cubicBezTo>
                    <a:pt x="32494" y="2090172"/>
                    <a:pt x="0" y="2043381"/>
                    <a:pt x="0" y="1985663"/>
                  </a:cubicBezTo>
                  <a:lnTo>
                    <a:pt x="0" y="104510"/>
                  </a:lnTo>
                  <a:cubicBezTo>
                    <a:pt x="0" y="46792"/>
                    <a:pt x="32494" y="1"/>
                    <a:pt x="72576" y="1"/>
                  </a:cubicBezTo>
                  <a:lnTo>
                    <a:pt x="1669235" y="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76230" tIns="72009" rIns="93346" bIns="1393449" numCol="1" spcCol="1270" anchor="t" anchorCtr="0">
              <a:noAutofit/>
            </a:bodyPr>
            <a:lstStyle/>
            <a:p>
              <a:pPr lvl="0" algn="r" defTabSz="933450">
                <a:lnSpc>
                  <a:spcPct val="90000"/>
                </a:lnSpc>
                <a:spcBef>
                  <a:spcPct val="0"/>
                </a:spcBef>
                <a:spcAft>
                  <a:spcPct val="35000"/>
                </a:spcAft>
              </a:pPr>
              <a:r>
                <a:rPr lang="en-GB" sz="1400" dirty="0">
                  <a:latin typeface="+mj-lt"/>
                </a:rPr>
                <a:t>Formal Due Diligence</a:t>
              </a:r>
            </a:p>
          </p:txBody>
        </p:sp>
        <p:sp>
          <p:nvSpPr>
            <p:cNvPr id="20" name="Flowchart: Extract 19"/>
            <p:cNvSpPr/>
            <p:nvPr/>
          </p:nvSpPr>
          <p:spPr>
            <a:xfrm rot="5400000">
              <a:off x="4486226" y="4117165"/>
              <a:ext cx="205055" cy="261271"/>
            </a:xfrm>
            <a:prstGeom prst="flowChartExtra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5006791" y="2406535"/>
              <a:ext cx="1219266" cy="2090173"/>
            </a:xfrm>
            <a:custGeom>
              <a:avLst/>
              <a:gdLst>
                <a:gd name="connsiteX0" fmla="*/ 0 w 1297649"/>
                <a:gd name="connsiteY0" fmla="*/ 0 h 2090173"/>
                <a:gd name="connsiteX1" fmla="*/ 1297649 w 1297649"/>
                <a:gd name="connsiteY1" fmla="*/ 0 h 2090173"/>
                <a:gd name="connsiteX2" fmla="*/ 1297649 w 1297649"/>
                <a:gd name="connsiteY2" fmla="*/ 2090173 h 2090173"/>
                <a:gd name="connsiteX3" fmla="*/ 0 w 1297649"/>
                <a:gd name="connsiteY3" fmla="*/ 2090173 h 2090173"/>
                <a:gd name="connsiteX4" fmla="*/ 0 w 1297649"/>
                <a:gd name="connsiteY4" fmla="*/ 0 h 209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49" h="2090173">
                  <a:moveTo>
                    <a:pt x="0" y="0"/>
                  </a:moveTo>
                  <a:lnTo>
                    <a:pt x="1297649" y="0"/>
                  </a:lnTo>
                  <a:lnTo>
                    <a:pt x="1297649" y="2090173"/>
                  </a:lnTo>
                  <a:lnTo>
                    <a:pt x="0" y="2090173"/>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defTabSz="800100">
                <a:lnSpc>
                  <a:spcPct val="90000"/>
                </a:lnSpc>
                <a:spcBef>
                  <a:spcPct val="0"/>
                </a:spcBef>
                <a:spcAft>
                  <a:spcPct val="35000"/>
                </a:spcAft>
              </a:pPr>
              <a:r>
                <a:rPr lang="en-US" sz="1200" dirty="0" smtClean="0">
                  <a:latin typeface="+mj-lt"/>
                </a:rPr>
                <a:t>Includes </a:t>
              </a:r>
              <a:r>
                <a:rPr lang="en-US" sz="1200" dirty="0">
                  <a:latin typeface="+mj-lt"/>
                </a:rPr>
                <a:t>financial, legal, operational and impact diligence.  </a:t>
              </a:r>
            </a:p>
            <a:p>
              <a:pPr lvl="0" defTabSz="800100">
                <a:lnSpc>
                  <a:spcPct val="90000"/>
                </a:lnSpc>
                <a:spcBef>
                  <a:spcPct val="0"/>
                </a:spcBef>
                <a:spcAft>
                  <a:spcPct val="35000"/>
                </a:spcAft>
              </a:pPr>
              <a:r>
                <a:rPr lang="en-US" sz="1200" dirty="0">
                  <a:latin typeface="+mj-lt"/>
                </a:rPr>
                <a:t>Site visits and customer interviews</a:t>
              </a:r>
            </a:p>
            <a:p>
              <a:pPr lvl="0" defTabSz="800100">
                <a:lnSpc>
                  <a:spcPct val="90000"/>
                </a:lnSpc>
                <a:spcBef>
                  <a:spcPct val="0"/>
                </a:spcBef>
                <a:spcAft>
                  <a:spcPct val="35000"/>
                </a:spcAft>
              </a:pPr>
              <a:endParaRPr lang="en-US" sz="1200" dirty="0" smtClean="0">
                <a:latin typeface="+mj-lt"/>
              </a:endParaRPr>
            </a:p>
            <a:p>
              <a:pPr lvl="0" defTabSz="800100">
                <a:lnSpc>
                  <a:spcPct val="90000"/>
                </a:lnSpc>
                <a:spcBef>
                  <a:spcPct val="0"/>
                </a:spcBef>
                <a:spcAft>
                  <a:spcPct val="35000"/>
                </a:spcAft>
              </a:pPr>
              <a:r>
                <a:rPr lang="en-US" sz="1200" dirty="0" smtClean="0">
                  <a:latin typeface="+mj-lt"/>
                </a:rPr>
                <a:t>Timeline </a:t>
              </a:r>
              <a:r>
                <a:rPr lang="en-US" sz="1200" dirty="0">
                  <a:latin typeface="+mj-lt"/>
                </a:rPr>
                <a:t>dependent upon company preparedness and resources</a:t>
              </a:r>
            </a:p>
          </p:txBody>
        </p:sp>
        <p:sp>
          <p:nvSpPr>
            <p:cNvPr id="22" name="Freeform 21"/>
            <p:cNvSpPr/>
            <p:nvPr/>
          </p:nvSpPr>
          <p:spPr>
            <a:xfrm rot="16200000">
              <a:off x="6208639" y="2580715"/>
              <a:ext cx="2090173" cy="1741812"/>
            </a:xfrm>
            <a:custGeom>
              <a:avLst/>
              <a:gdLst>
                <a:gd name="connsiteX0" fmla="*/ 0 w 1741811"/>
                <a:gd name="connsiteY0" fmla="*/ 87091 h 2090173"/>
                <a:gd name="connsiteX1" fmla="*/ 87091 w 1741811"/>
                <a:gd name="connsiteY1" fmla="*/ 0 h 2090173"/>
                <a:gd name="connsiteX2" fmla="*/ 1654720 w 1741811"/>
                <a:gd name="connsiteY2" fmla="*/ 0 h 2090173"/>
                <a:gd name="connsiteX3" fmla="*/ 1741811 w 1741811"/>
                <a:gd name="connsiteY3" fmla="*/ 87091 h 2090173"/>
                <a:gd name="connsiteX4" fmla="*/ 1741811 w 1741811"/>
                <a:gd name="connsiteY4" fmla="*/ 2003082 h 2090173"/>
                <a:gd name="connsiteX5" fmla="*/ 1654720 w 1741811"/>
                <a:gd name="connsiteY5" fmla="*/ 2090173 h 2090173"/>
                <a:gd name="connsiteX6" fmla="*/ 87091 w 1741811"/>
                <a:gd name="connsiteY6" fmla="*/ 2090173 h 2090173"/>
                <a:gd name="connsiteX7" fmla="*/ 0 w 1741811"/>
                <a:gd name="connsiteY7" fmla="*/ 2003082 h 2090173"/>
                <a:gd name="connsiteX8" fmla="*/ 0 w 1741811"/>
                <a:gd name="connsiteY8" fmla="*/ 87091 h 20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811" h="2090173">
                  <a:moveTo>
                    <a:pt x="1669235" y="1"/>
                  </a:moveTo>
                  <a:cubicBezTo>
                    <a:pt x="1709317" y="1"/>
                    <a:pt x="1741811" y="46792"/>
                    <a:pt x="1741811" y="104510"/>
                  </a:cubicBezTo>
                  <a:lnTo>
                    <a:pt x="1741811" y="1985663"/>
                  </a:lnTo>
                  <a:cubicBezTo>
                    <a:pt x="1741811" y="2043381"/>
                    <a:pt x="1709317" y="2090172"/>
                    <a:pt x="1669235" y="2090172"/>
                  </a:cubicBezTo>
                  <a:lnTo>
                    <a:pt x="72576" y="2090172"/>
                  </a:lnTo>
                  <a:cubicBezTo>
                    <a:pt x="32494" y="2090172"/>
                    <a:pt x="0" y="2043381"/>
                    <a:pt x="0" y="1985663"/>
                  </a:cubicBezTo>
                  <a:lnTo>
                    <a:pt x="0" y="104510"/>
                  </a:lnTo>
                  <a:cubicBezTo>
                    <a:pt x="0" y="46792"/>
                    <a:pt x="32494" y="1"/>
                    <a:pt x="72576" y="1"/>
                  </a:cubicBezTo>
                  <a:lnTo>
                    <a:pt x="1669235" y="1"/>
                  </a:lnTo>
                  <a:close/>
                </a:path>
              </a:pathLst>
            </a:custGeom>
            <a:solidFill>
              <a:schemeClr val="accent5">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76230" tIns="72009" rIns="93346" bIns="1393449" numCol="1" spcCol="1270" anchor="t" anchorCtr="0">
              <a:noAutofit/>
            </a:bodyPr>
            <a:lstStyle/>
            <a:p>
              <a:pPr lvl="0" algn="r" defTabSz="933450">
                <a:lnSpc>
                  <a:spcPct val="90000"/>
                </a:lnSpc>
                <a:spcBef>
                  <a:spcPct val="0"/>
                </a:spcBef>
                <a:spcAft>
                  <a:spcPct val="35000"/>
                </a:spcAft>
              </a:pPr>
              <a:r>
                <a:rPr lang="en-GB" sz="1400" dirty="0">
                  <a:latin typeface="+mj-lt"/>
                </a:rPr>
                <a:t>IC Approval and Closing</a:t>
              </a:r>
            </a:p>
          </p:txBody>
        </p:sp>
        <p:sp>
          <p:nvSpPr>
            <p:cNvPr id="23" name="Flowchart: Extract 22"/>
            <p:cNvSpPr/>
            <p:nvPr/>
          </p:nvSpPr>
          <p:spPr>
            <a:xfrm rot="5400000">
              <a:off x="6289002" y="4117165"/>
              <a:ext cx="205055" cy="261271"/>
            </a:xfrm>
            <a:prstGeom prst="flowChartExtra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23"/>
            <p:cNvSpPr/>
            <p:nvPr/>
          </p:nvSpPr>
          <p:spPr>
            <a:xfrm>
              <a:off x="6804248" y="2406535"/>
              <a:ext cx="1224583" cy="2090173"/>
            </a:xfrm>
            <a:custGeom>
              <a:avLst/>
              <a:gdLst>
                <a:gd name="connsiteX0" fmla="*/ 0 w 1297649"/>
                <a:gd name="connsiteY0" fmla="*/ 0 h 2090173"/>
                <a:gd name="connsiteX1" fmla="*/ 1297649 w 1297649"/>
                <a:gd name="connsiteY1" fmla="*/ 0 h 2090173"/>
                <a:gd name="connsiteX2" fmla="*/ 1297649 w 1297649"/>
                <a:gd name="connsiteY2" fmla="*/ 2090173 h 2090173"/>
                <a:gd name="connsiteX3" fmla="*/ 0 w 1297649"/>
                <a:gd name="connsiteY3" fmla="*/ 2090173 h 2090173"/>
                <a:gd name="connsiteX4" fmla="*/ 0 w 1297649"/>
                <a:gd name="connsiteY4" fmla="*/ 0 h 209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49" h="2090173">
                  <a:moveTo>
                    <a:pt x="0" y="0"/>
                  </a:moveTo>
                  <a:lnTo>
                    <a:pt x="1297649" y="0"/>
                  </a:lnTo>
                  <a:lnTo>
                    <a:pt x="1297649" y="2090173"/>
                  </a:lnTo>
                  <a:lnTo>
                    <a:pt x="0" y="2090173"/>
                  </a:lnTo>
                  <a:lnTo>
                    <a:pt x="0" y="0"/>
                  </a:lnTo>
                  <a:close/>
                </a:path>
              </a:pathLst>
            </a:custGeom>
            <a:noFill/>
            <a:ln>
              <a:noFill/>
            </a:ln>
            <a:sp3d/>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defTabSz="800100">
                <a:lnSpc>
                  <a:spcPct val="90000"/>
                </a:lnSpc>
                <a:spcBef>
                  <a:spcPct val="0"/>
                </a:spcBef>
                <a:spcAft>
                  <a:spcPct val="35000"/>
                </a:spcAft>
              </a:pPr>
              <a:r>
                <a:rPr lang="en-US" sz="1200" dirty="0">
                  <a:latin typeface="+mj-lt"/>
                </a:rPr>
                <a:t>Deals are typically approved with agreed upon term sheet and structure.</a:t>
              </a:r>
            </a:p>
            <a:p>
              <a:pPr lvl="0" defTabSz="800100">
                <a:lnSpc>
                  <a:spcPct val="90000"/>
                </a:lnSpc>
                <a:spcBef>
                  <a:spcPct val="0"/>
                </a:spcBef>
                <a:spcAft>
                  <a:spcPct val="35000"/>
                </a:spcAft>
              </a:pPr>
              <a:endParaRPr lang="en-US" sz="1200" dirty="0" smtClean="0">
                <a:latin typeface="+mj-lt"/>
              </a:endParaRPr>
            </a:p>
            <a:p>
              <a:pPr lvl="0" defTabSz="800100">
                <a:lnSpc>
                  <a:spcPct val="90000"/>
                </a:lnSpc>
                <a:spcBef>
                  <a:spcPct val="0"/>
                </a:spcBef>
                <a:spcAft>
                  <a:spcPct val="35000"/>
                </a:spcAft>
              </a:pPr>
              <a:r>
                <a:rPr lang="en-US" sz="1200" dirty="0" smtClean="0">
                  <a:latin typeface="+mj-lt"/>
                </a:rPr>
                <a:t>Post </a:t>
              </a:r>
              <a:r>
                <a:rPr lang="en-US" sz="1200" dirty="0">
                  <a:latin typeface="+mj-lt"/>
                </a:rPr>
                <a:t>IC approval includes finalizing legal documentation and disbursement</a:t>
              </a:r>
            </a:p>
          </p:txBody>
        </p:sp>
      </p:grpSp>
      <p:sp>
        <p:nvSpPr>
          <p:cNvPr id="45" name="Rectangle 44"/>
          <p:cNvSpPr/>
          <p:nvPr/>
        </p:nvSpPr>
        <p:spPr>
          <a:xfrm>
            <a:off x="623612" y="3811169"/>
            <a:ext cx="1613680" cy="704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lumMod val="75000"/>
                  </a:schemeClr>
                </a:solidFill>
                <a:latin typeface="+mj-lt"/>
              </a:rPr>
              <a:t>Decision </a:t>
            </a:r>
            <a:r>
              <a:rPr lang="en-GB" sz="1400" dirty="0" smtClean="0">
                <a:solidFill>
                  <a:schemeClr val="tx1">
                    <a:lumMod val="75000"/>
                  </a:schemeClr>
                </a:solidFill>
                <a:latin typeface="+mj-lt"/>
              </a:rPr>
              <a:t>Makers</a:t>
            </a:r>
          </a:p>
          <a:p>
            <a:pPr algn="ctr"/>
            <a:endParaRPr lang="en-GB" sz="1200" dirty="0" smtClean="0">
              <a:solidFill>
                <a:schemeClr val="tx1">
                  <a:lumMod val="75000"/>
                </a:schemeClr>
              </a:solidFill>
              <a:latin typeface="+mj-lt"/>
            </a:endParaRPr>
          </a:p>
          <a:p>
            <a:pPr algn="ctr"/>
            <a:r>
              <a:rPr lang="en-GB" sz="1200" dirty="0" smtClean="0">
                <a:solidFill>
                  <a:schemeClr val="tx1">
                    <a:lumMod val="75000"/>
                  </a:schemeClr>
                </a:solidFill>
                <a:latin typeface="+mj-lt"/>
              </a:rPr>
              <a:t>Portfolio </a:t>
            </a:r>
            <a:r>
              <a:rPr lang="en-GB" sz="1200" dirty="0">
                <a:solidFill>
                  <a:schemeClr val="tx1">
                    <a:lumMod val="75000"/>
                  </a:schemeClr>
                </a:solidFill>
                <a:latin typeface="+mj-lt"/>
              </a:rPr>
              <a:t>Manager</a:t>
            </a:r>
          </a:p>
          <a:p>
            <a:pPr algn="ctr"/>
            <a:endParaRPr lang="en-GB" sz="1400" dirty="0">
              <a:solidFill>
                <a:schemeClr val="tx1">
                  <a:lumMod val="75000"/>
                </a:schemeClr>
              </a:solidFill>
              <a:latin typeface="+mj-lt"/>
            </a:endParaRPr>
          </a:p>
        </p:txBody>
      </p:sp>
      <p:sp>
        <p:nvSpPr>
          <p:cNvPr id="46" name="Rectangle 45"/>
          <p:cNvSpPr/>
          <p:nvPr/>
        </p:nvSpPr>
        <p:spPr>
          <a:xfrm>
            <a:off x="2706026" y="3805839"/>
            <a:ext cx="1613680" cy="704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400" dirty="0">
                <a:solidFill>
                  <a:schemeClr val="tx1">
                    <a:lumMod val="75000"/>
                  </a:schemeClr>
                </a:solidFill>
                <a:latin typeface="+mj-lt"/>
              </a:rPr>
              <a:t>Decision </a:t>
            </a:r>
            <a:r>
              <a:rPr lang="en-GB" sz="1400" dirty="0" smtClean="0">
                <a:solidFill>
                  <a:schemeClr val="tx1">
                    <a:lumMod val="75000"/>
                  </a:schemeClr>
                </a:solidFill>
                <a:latin typeface="+mj-lt"/>
              </a:rPr>
              <a:t>Makers</a:t>
            </a:r>
          </a:p>
          <a:p>
            <a:pPr algn="ctr"/>
            <a:endParaRPr lang="en-US" sz="1200" dirty="0" smtClean="0">
              <a:solidFill>
                <a:schemeClr val="tx1">
                  <a:lumMod val="75000"/>
                </a:schemeClr>
              </a:solidFill>
              <a:latin typeface="+mj-lt"/>
            </a:endParaRPr>
          </a:p>
          <a:p>
            <a:pPr algn="ctr"/>
            <a:r>
              <a:rPr lang="en-US" sz="1200" dirty="0" smtClean="0">
                <a:solidFill>
                  <a:schemeClr val="tx1">
                    <a:lumMod val="75000"/>
                  </a:schemeClr>
                </a:solidFill>
                <a:latin typeface="+mj-lt"/>
              </a:rPr>
              <a:t>Portfolio </a:t>
            </a:r>
            <a:r>
              <a:rPr lang="en-US" sz="1200" dirty="0">
                <a:solidFill>
                  <a:schemeClr val="tx1">
                    <a:lumMod val="75000"/>
                  </a:schemeClr>
                </a:solidFill>
                <a:latin typeface="+mj-lt"/>
              </a:rPr>
              <a:t>Manager </a:t>
            </a:r>
            <a:r>
              <a:rPr lang="en-US" sz="1200" dirty="0" smtClean="0">
                <a:solidFill>
                  <a:schemeClr val="tx1">
                    <a:lumMod val="75000"/>
                  </a:schemeClr>
                </a:solidFill>
                <a:latin typeface="+mj-lt"/>
              </a:rPr>
              <a:t>&amp; Deal Team </a:t>
            </a:r>
          </a:p>
        </p:txBody>
      </p:sp>
      <p:sp>
        <p:nvSpPr>
          <p:cNvPr id="47" name="Rectangle 46"/>
          <p:cNvSpPr/>
          <p:nvPr/>
        </p:nvSpPr>
        <p:spPr>
          <a:xfrm>
            <a:off x="4795336" y="3801215"/>
            <a:ext cx="1613680" cy="704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400" dirty="0">
                <a:solidFill>
                  <a:schemeClr val="tx1">
                    <a:lumMod val="75000"/>
                  </a:schemeClr>
                </a:solidFill>
                <a:latin typeface="+mj-lt"/>
              </a:rPr>
              <a:t>Decision </a:t>
            </a:r>
            <a:r>
              <a:rPr lang="en-GB" sz="1400" dirty="0" smtClean="0">
                <a:solidFill>
                  <a:schemeClr val="tx1">
                    <a:lumMod val="75000"/>
                  </a:schemeClr>
                </a:solidFill>
                <a:latin typeface="+mj-lt"/>
              </a:rPr>
              <a:t>Makers</a:t>
            </a:r>
          </a:p>
          <a:p>
            <a:pPr algn="ctr"/>
            <a:endParaRPr lang="en-US" sz="1200" dirty="0" smtClean="0">
              <a:solidFill>
                <a:schemeClr val="tx1">
                  <a:lumMod val="75000"/>
                </a:schemeClr>
              </a:solidFill>
              <a:latin typeface="+mj-lt"/>
            </a:endParaRPr>
          </a:p>
          <a:p>
            <a:pPr algn="ctr"/>
            <a:r>
              <a:rPr lang="en-US" sz="1200" dirty="0" smtClean="0">
                <a:solidFill>
                  <a:schemeClr val="tx1">
                    <a:lumMod val="75000"/>
                  </a:schemeClr>
                </a:solidFill>
                <a:latin typeface="+mj-lt"/>
              </a:rPr>
              <a:t>Portfolio </a:t>
            </a:r>
            <a:r>
              <a:rPr lang="en-US" sz="1200" dirty="0">
                <a:solidFill>
                  <a:schemeClr val="tx1">
                    <a:lumMod val="75000"/>
                  </a:schemeClr>
                </a:solidFill>
                <a:latin typeface="+mj-lt"/>
              </a:rPr>
              <a:t>Leadership Team (“PLT</a:t>
            </a:r>
            <a:r>
              <a:rPr lang="en-US" sz="1200" dirty="0" smtClean="0">
                <a:solidFill>
                  <a:schemeClr val="tx1">
                    <a:lumMod val="75000"/>
                  </a:schemeClr>
                </a:solidFill>
                <a:latin typeface="+mj-lt"/>
              </a:rPr>
              <a:t>”)</a:t>
            </a:r>
            <a:endParaRPr lang="en-GB" sz="900" dirty="0">
              <a:solidFill>
                <a:schemeClr val="tx1">
                  <a:lumMod val="75000"/>
                </a:schemeClr>
              </a:solidFill>
              <a:latin typeface="+mj-lt"/>
            </a:endParaRPr>
          </a:p>
        </p:txBody>
      </p:sp>
      <p:sp>
        <p:nvSpPr>
          <p:cNvPr id="48" name="Rectangle 47"/>
          <p:cNvSpPr/>
          <p:nvPr/>
        </p:nvSpPr>
        <p:spPr>
          <a:xfrm>
            <a:off x="6877750" y="3795885"/>
            <a:ext cx="1613680" cy="704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lumMod val="75000"/>
                  </a:schemeClr>
                </a:solidFill>
                <a:latin typeface="+mj-lt"/>
              </a:rPr>
              <a:t>Decision </a:t>
            </a:r>
            <a:r>
              <a:rPr lang="en-GB" sz="1400" dirty="0" smtClean="0">
                <a:solidFill>
                  <a:schemeClr val="tx1">
                    <a:lumMod val="75000"/>
                  </a:schemeClr>
                </a:solidFill>
                <a:latin typeface="+mj-lt"/>
              </a:rPr>
              <a:t>Makers</a:t>
            </a:r>
          </a:p>
          <a:p>
            <a:pPr algn="ctr"/>
            <a:endParaRPr lang="en-US" sz="1200" dirty="0" smtClean="0">
              <a:solidFill>
                <a:schemeClr val="tx1">
                  <a:lumMod val="75000"/>
                </a:schemeClr>
              </a:solidFill>
              <a:latin typeface="+mj-lt"/>
            </a:endParaRPr>
          </a:p>
          <a:p>
            <a:pPr algn="ctr"/>
            <a:r>
              <a:rPr lang="en-US" sz="1200" dirty="0" smtClean="0">
                <a:solidFill>
                  <a:schemeClr val="tx1">
                    <a:lumMod val="75000"/>
                  </a:schemeClr>
                </a:solidFill>
                <a:latin typeface="+mj-lt"/>
              </a:rPr>
              <a:t>Investment Committee</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99108"/>
            <a:ext cx="904089" cy="534645"/>
          </a:xfrm>
          <a:prstGeom prst="rect">
            <a:avLst/>
          </a:prstGeom>
        </p:spPr>
      </p:pic>
    </p:spTree>
    <p:extLst>
      <p:ext uri="{BB962C8B-B14F-4D97-AF65-F5344CB8AC3E}">
        <p14:creationId xmlns:p14="http://schemas.microsoft.com/office/powerpoint/2010/main" val="3778851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heme/theme1.xml><?xml version="1.0" encoding="utf-8"?>
<a:theme xmlns:a="http://schemas.openxmlformats.org/drawingml/2006/main" name="1_GSMA">
  <a:themeElements>
    <a:clrScheme name="GSMA Colours">
      <a:dk1>
        <a:srgbClr val="5C5C5C"/>
      </a:dk1>
      <a:lt1>
        <a:srgbClr val="FFFFFF"/>
      </a:lt1>
      <a:dk2>
        <a:srgbClr val="262626"/>
      </a:dk2>
      <a:lt2>
        <a:srgbClr val="FFFFFF"/>
      </a:lt2>
      <a:accent1>
        <a:srgbClr val="FF0000"/>
      </a:accent1>
      <a:accent2>
        <a:srgbClr val="000000"/>
      </a:accent2>
      <a:accent3>
        <a:srgbClr val="94C0BE"/>
      </a:accent3>
      <a:accent4>
        <a:srgbClr val="878787"/>
      </a:accent4>
      <a:accent5>
        <a:srgbClr val="FF0000"/>
      </a:accent5>
      <a:accent6>
        <a:srgbClr val="000000"/>
      </a:accent6>
      <a:hlink>
        <a:srgbClr val="94C0BE"/>
      </a:hlink>
      <a:folHlink>
        <a:srgbClr val="87878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1453</Words>
  <Application>Microsoft Office PowerPoint</Application>
  <PresentationFormat>On-screen Show (16:9)</PresentationFormat>
  <Paragraphs>215</Paragraphs>
  <Slides>17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Futura LT Book</vt:lpstr>
      <vt:lpstr>Garamond</vt:lpstr>
      <vt:lpstr>Sketch Rockwell</vt:lpstr>
      <vt:lpstr>Times New Roman</vt:lpstr>
      <vt:lpstr>Wingdings</vt:lpstr>
      <vt:lpstr>1_GSMA</vt:lpstr>
      <vt:lpstr>Investor Roundtable : Impact Funds </vt:lpstr>
      <vt:lpstr>Table of Contents</vt:lpstr>
      <vt:lpstr>GSMA Mobile for Development Utilities </vt:lpstr>
      <vt:lpstr>Why is M4D Utilities hosting the investor roundtable series?</vt:lpstr>
      <vt:lpstr>PowerPoint Presentation</vt:lpstr>
      <vt:lpstr>Background </vt:lpstr>
      <vt:lpstr>Investment Mandate </vt:lpstr>
      <vt:lpstr>Finding Deals </vt:lpstr>
      <vt:lpstr>Investment Process</vt:lpstr>
      <vt:lpstr>Red Flags</vt:lpstr>
      <vt:lpstr>PowerPoint Presentation</vt:lpstr>
      <vt:lpstr>Background </vt:lpstr>
      <vt:lpstr>Investment Mandate </vt:lpstr>
      <vt:lpstr>Finding Deals </vt:lpstr>
      <vt:lpstr>Investment Process</vt:lpstr>
      <vt:lpstr>Red Flags</vt:lpstr>
      <vt:lpstr>Q&amp;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Ramos</dc:creator>
  <cp:lastModifiedBy>Wade Owojori</cp:lastModifiedBy>
  <cp:revision>315</cp:revision>
  <dcterms:created xsi:type="dcterms:W3CDTF">2015-08-18T07:33:33Z</dcterms:created>
  <dcterms:modified xsi:type="dcterms:W3CDTF">2016-10-13T10:43:22Z</dcterms:modified>
</cp:coreProperties>
</file>