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5"/>
  </p:notesMasterIdLst>
  <p:sldIdLst>
    <p:sldId id="256" r:id="rId5"/>
    <p:sldId id="445" r:id="rId6"/>
    <p:sldId id="438" r:id="rId7"/>
    <p:sldId id="426" r:id="rId8"/>
    <p:sldId id="430" r:id="rId9"/>
    <p:sldId id="267" r:id="rId10"/>
    <p:sldId id="402" r:id="rId11"/>
    <p:sldId id="470" r:id="rId12"/>
    <p:sldId id="425" r:id="rId13"/>
    <p:sldId id="472" r:id="rId14"/>
    <p:sldId id="473" r:id="rId15"/>
    <p:sldId id="441" r:id="rId16"/>
    <p:sldId id="447" r:id="rId17"/>
    <p:sldId id="465" r:id="rId18"/>
    <p:sldId id="449" r:id="rId19"/>
    <p:sldId id="474" r:id="rId20"/>
    <p:sldId id="450" r:id="rId21"/>
    <p:sldId id="464" r:id="rId22"/>
    <p:sldId id="454" r:id="rId23"/>
    <p:sldId id="443"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tthew Wilson" initials="MW" lastIdx="5" clrIdx="0">
    <p:extLst>
      <p:ext uri="{19B8F6BF-5375-455C-9EA6-DF929625EA0E}">
        <p15:presenceInfo xmlns:p15="http://schemas.microsoft.com/office/powerpoint/2012/main" userId="S::mwilson@gsma.com::ba72190a-c13d-4061-9386-ec1f22cc9d3e" providerId="AD"/>
      </p:ext>
    </p:extLst>
  </p:cmAuthor>
  <p:cmAuthor id="2" name="Zach White" initials="ZW" lastIdx="4" clrIdx="1">
    <p:extLst>
      <p:ext uri="{19B8F6BF-5375-455C-9EA6-DF929625EA0E}">
        <p15:presenceInfo xmlns:p15="http://schemas.microsoft.com/office/powerpoint/2012/main" userId="S-1-5-21-3346166985-1548841365-2365452741-41515" providerId="AD"/>
      </p:ext>
    </p:extLst>
  </p:cmAuthor>
  <p:cmAuthor id="3" name="George Kibala Bauer" initials="GKB" lastIdx="10" clrIdx="2">
    <p:extLst>
      <p:ext uri="{19B8F6BF-5375-455C-9EA6-DF929625EA0E}">
        <p15:presenceInfo xmlns:p15="http://schemas.microsoft.com/office/powerpoint/2012/main" userId="S-1-5-21-3346166985-1548841365-2365452741-39147" providerId="AD"/>
      </p:ext>
    </p:extLst>
  </p:cmAuthor>
  <p:cmAuthor id="4" name="Ilana Cohen" initials="IC" lastIdx="11" clrIdx="3">
    <p:extLst>
      <p:ext uri="{19B8F6BF-5375-455C-9EA6-DF929625EA0E}">
        <p15:presenceInfo xmlns:p15="http://schemas.microsoft.com/office/powerpoint/2012/main" userId="S::icohen@gsma.com::6e6a2f30-d57a-4b07-8085-689a65a4730c" providerId="AD"/>
      </p:ext>
    </p:extLst>
  </p:cmAuthor>
  <p:cmAuthor id="5" name="Jisas Lemasagarai" initials="JL" lastIdx="8" clrIdx="4">
    <p:extLst>
      <p:ext uri="{19B8F6BF-5375-455C-9EA6-DF929625EA0E}">
        <p15:presenceInfo xmlns:p15="http://schemas.microsoft.com/office/powerpoint/2012/main" userId="S::jlemasagarai@gsma.com::0129d851-0227-4fba-9a9d-a91c45c2040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5B3A1"/>
    <a:srgbClr val="E9E9E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FA0B3B-B78B-4701-A8D4-6981BD0B616F}" v="6" dt="2021-06-10T07:34:14.940"/>
    <p1510:client id="{7732138D-78EB-4BD1-BD4C-A19E88341DBD}" v="6" dt="2021-06-10T08:42:42.9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isas Lemasagarai" userId="0129d851-0227-4fba-9a9d-a91c45c2040b" providerId="ADAL" clId="{60FA0B3B-B78B-4701-A8D4-6981BD0B616F}"/>
    <pc:docChg chg="custSel modSld">
      <pc:chgData name="Jisas Lemasagarai" userId="0129d851-0227-4fba-9a9d-a91c45c2040b" providerId="ADAL" clId="{60FA0B3B-B78B-4701-A8D4-6981BD0B616F}" dt="2021-06-10T08:22:12.917" v="186" actId="20577"/>
      <pc:docMkLst>
        <pc:docMk/>
      </pc:docMkLst>
      <pc:sldChg chg="delCm">
        <pc:chgData name="Jisas Lemasagarai" userId="0129d851-0227-4fba-9a9d-a91c45c2040b" providerId="ADAL" clId="{60FA0B3B-B78B-4701-A8D4-6981BD0B616F}" dt="2021-06-10T07:30:54.262" v="162" actId="1592"/>
        <pc:sldMkLst>
          <pc:docMk/>
          <pc:sldMk cId="2257716330" sldId="256"/>
        </pc:sldMkLst>
      </pc:sldChg>
      <pc:sldChg chg="delSp mod">
        <pc:chgData name="Jisas Lemasagarai" userId="0129d851-0227-4fba-9a9d-a91c45c2040b" providerId="ADAL" clId="{60FA0B3B-B78B-4701-A8D4-6981BD0B616F}" dt="2021-06-10T07:31:14.511" v="163" actId="478"/>
        <pc:sldMkLst>
          <pc:docMk/>
          <pc:sldMk cId="653862098" sldId="445"/>
        </pc:sldMkLst>
        <pc:spChg chg="del">
          <ac:chgData name="Jisas Lemasagarai" userId="0129d851-0227-4fba-9a9d-a91c45c2040b" providerId="ADAL" clId="{60FA0B3B-B78B-4701-A8D4-6981BD0B616F}" dt="2021-06-10T07:31:14.511" v="163" actId="478"/>
          <ac:spMkLst>
            <pc:docMk/>
            <pc:sldMk cId="653862098" sldId="445"/>
            <ac:spMk id="2" creationId="{0539D9E5-BCD2-4089-92F4-AB5A5C0D8037}"/>
          </ac:spMkLst>
        </pc:spChg>
      </pc:sldChg>
      <pc:sldChg chg="addSp delSp modSp mod">
        <pc:chgData name="Jisas Lemasagarai" userId="0129d851-0227-4fba-9a9d-a91c45c2040b" providerId="ADAL" clId="{60FA0B3B-B78B-4701-A8D4-6981BD0B616F}" dt="2021-06-09T13:48:53.033" v="159" actId="1076"/>
        <pc:sldMkLst>
          <pc:docMk/>
          <pc:sldMk cId="2611986353" sldId="449"/>
        </pc:sldMkLst>
        <pc:spChg chg="mod">
          <ac:chgData name="Jisas Lemasagarai" userId="0129d851-0227-4fba-9a9d-a91c45c2040b" providerId="ADAL" clId="{60FA0B3B-B78B-4701-A8D4-6981BD0B616F}" dt="2021-06-09T13:48:48.800" v="158" actId="1076"/>
          <ac:spMkLst>
            <pc:docMk/>
            <pc:sldMk cId="2611986353" sldId="449"/>
            <ac:spMk id="28" creationId="{5BBF696B-785E-4D43-8090-DEB3803318E0}"/>
          </ac:spMkLst>
        </pc:spChg>
        <pc:spChg chg="mod">
          <ac:chgData name="Jisas Lemasagarai" userId="0129d851-0227-4fba-9a9d-a91c45c2040b" providerId="ADAL" clId="{60FA0B3B-B78B-4701-A8D4-6981BD0B616F}" dt="2021-06-09T13:48:53.033" v="159" actId="1076"/>
          <ac:spMkLst>
            <pc:docMk/>
            <pc:sldMk cId="2611986353" sldId="449"/>
            <ac:spMk id="31" creationId="{FFB22580-4B20-4773-BBAD-DBA295D49073}"/>
          </ac:spMkLst>
        </pc:spChg>
        <pc:spChg chg="add del mod">
          <ac:chgData name="Jisas Lemasagarai" userId="0129d851-0227-4fba-9a9d-a91c45c2040b" providerId="ADAL" clId="{60FA0B3B-B78B-4701-A8D4-6981BD0B616F}" dt="2021-06-09T13:46:26.674" v="147" actId="478"/>
          <ac:spMkLst>
            <pc:docMk/>
            <pc:sldMk cId="2611986353" sldId="449"/>
            <ac:spMk id="33" creationId="{4A3BAA4B-FCDA-4682-A4A3-BF888EEEAD4E}"/>
          </ac:spMkLst>
        </pc:spChg>
        <pc:spChg chg="add mod">
          <ac:chgData name="Jisas Lemasagarai" userId="0129d851-0227-4fba-9a9d-a91c45c2040b" providerId="ADAL" clId="{60FA0B3B-B78B-4701-A8D4-6981BD0B616F}" dt="2021-06-09T13:48:41.999" v="156" actId="1076"/>
          <ac:spMkLst>
            <pc:docMk/>
            <pc:sldMk cId="2611986353" sldId="449"/>
            <ac:spMk id="34" creationId="{6E5CEE52-B97F-4455-B5E9-0C4B1BE19ACC}"/>
          </ac:spMkLst>
        </pc:spChg>
        <pc:spChg chg="del">
          <ac:chgData name="Jisas Lemasagarai" userId="0129d851-0227-4fba-9a9d-a91c45c2040b" providerId="ADAL" clId="{60FA0B3B-B78B-4701-A8D4-6981BD0B616F}" dt="2021-06-09T13:48:29.151" v="153" actId="478"/>
          <ac:spMkLst>
            <pc:docMk/>
            <pc:sldMk cId="2611986353" sldId="449"/>
            <ac:spMk id="38" creationId="{4BF369FD-F063-44A6-BDB6-3B27D65093D5}"/>
          </ac:spMkLst>
        </pc:spChg>
        <pc:spChg chg="mod">
          <ac:chgData name="Jisas Lemasagarai" userId="0129d851-0227-4fba-9a9d-a91c45c2040b" providerId="ADAL" clId="{60FA0B3B-B78B-4701-A8D4-6981BD0B616F}" dt="2021-06-09T13:48:38.937" v="155" actId="1076"/>
          <ac:spMkLst>
            <pc:docMk/>
            <pc:sldMk cId="2611986353" sldId="449"/>
            <ac:spMk id="39" creationId="{8F69F571-838F-4387-8F1D-C410E1BD0411}"/>
          </ac:spMkLst>
        </pc:spChg>
        <pc:spChg chg="del mod">
          <ac:chgData name="Jisas Lemasagarai" userId="0129d851-0227-4fba-9a9d-a91c45c2040b" providerId="ADAL" clId="{60FA0B3B-B78B-4701-A8D4-6981BD0B616F}" dt="2021-06-09T13:48:27.570" v="152" actId="478"/>
          <ac:spMkLst>
            <pc:docMk/>
            <pc:sldMk cId="2611986353" sldId="449"/>
            <ac:spMk id="40" creationId="{52D0D2CD-89FB-443A-8D43-43A5F8D59EDA}"/>
          </ac:spMkLst>
        </pc:spChg>
        <pc:picChg chg="mod">
          <ac:chgData name="Jisas Lemasagarai" userId="0129d851-0227-4fba-9a9d-a91c45c2040b" providerId="ADAL" clId="{60FA0B3B-B78B-4701-A8D4-6981BD0B616F}" dt="2021-06-09T13:48:44.458" v="157" actId="1076"/>
          <ac:picMkLst>
            <pc:docMk/>
            <pc:sldMk cId="2611986353" sldId="449"/>
            <ac:picMk id="22" creationId="{126571E0-D2DB-4E0F-B5F1-E859B05C8D9E}"/>
          </ac:picMkLst>
        </pc:picChg>
        <pc:picChg chg="mod">
          <ac:chgData name="Jisas Lemasagarai" userId="0129d851-0227-4fba-9a9d-a91c45c2040b" providerId="ADAL" clId="{60FA0B3B-B78B-4701-A8D4-6981BD0B616F}" dt="2021-06-09T13:48:34.758" v="154" actId="1076"/>
          <ac:picMkLst>
            <pc:docMk/>
            <pc:sldMk cId="2611986353" sldId="449"/>
            <ac:picMk id="26" creationId="{7C03A81D-83E8-44BD-876A-B81D360BF319}"/>
          </ac:picMkLst>
        </pc:picChg>
      </pc:sldChg>
      <pc:sldChg chg="modSp mod">
        <pc:chgData name="Jisas Lemasagarai" userId="0129d851-0227-4fba-9a9d-a91c45c2040b" providerId="ADAL" clId="{60FA0B3B-B78B-4701-A8D4-6981BD0B616F}" dt="2021-06-09T08:15:44.020" v="93" actId="20577"/>
        <pc:sldMkLst>
          <pc:docMk/>
          <pc:sldMk cId="2210474293" sldId="465"/>
        </pc:sldMkLst>
        <pc:spChg chg="mod">
          <ac:chgData name="Jisas Lemasagarai" userId="0129d851-0227-4fba-9a9d-a91c45c2040b" providerId="ADAL" clId="{60FA0B3B-B78B-4701-A8D4-6981BD0B616F}" dt="2021-06-09T08:15:44.020" v="93" actId="20577"/>
          <ac:spMkLst>
            <pc:docMk/>
            <pc:sldMk cId="2210474293" sldId="465"/>
            <ac:spMk id="9" creationId="{D0A71314-6FE9-F64D-A941-7A141C56EE70}"/>
          </ac:spMkLst>
        </pc:spChg>
      </pc:sldChg>
      <pc:sldChg chg="modSp mod">
        <pc:chgData name="Jisas Lemasagarai" userId="0129d851-0227-4fba-9a9d-a91c45c2040b" providerId="ADAL" clId="{60FA0B3B-B78B-4701-A8D4-6981BD0B616F}" dt="2021-06-10T08:22:12.917" v="186" actId="20577"/>
        <pc:sldMkLst>
          <pc:docMk/>
          <pc:sldMk cId="3165071524" sldId="474"/>
        </pc:sldMkLst>
        <pc:spChg chg="mod">
          <ac:chgData name="Jisas Lemasagarai" userId="0129d851-0227-4fba-9a9d-a91c45c2040b" providerId="ADAL" clId="{60FA0B3B-B78B-4701-A8D4-6981BD0B616F}" dt="2021-06-10T08:22:12.917" v="186" actId="20577"/>
          <ac:spMkLst>
            <pc:docMk/>
            <pc:sldMk cId="3165071524" sldId="474"/>
            <ac:spMk id="9" creationId="{D0A71314-6FE9-F64D-A941-7A141C56EE70}"/>
          </ac:spMkLst>
        </pc:spChg>
        <pc:spChg chg="mod">
          <ac:chgData name="Jisas Lemasagarai" userId="0129d851-0227-4fba-9a9d-a91c45c2040b" providerId="ADAL" clId="{60FA0B3B-B78B-4701-A8D4-6981BD0B616F}" dt="2021-06-09T13:49:13.059" v="161" actId="20577"/>
          <ac:spMkLst>
            <pc:docMk/>
            <pc:sldMk cId="3165071524" sldId="474"/>
            <ac:spMk id="11" creationId="{FD20EDC9-727A-49F8-B918-778173B6E4C6}"/>
          </ac:spMkLst>
        </pc:spChg>
      </pc:sldChg>
    </pc:docChg>
  </pc:docChgLst>
  <pc:docChgLst>
    <pc:chgData name="Jisas Lemasagarai" userId="S::jlemasagarai@gsma.com::0129d851-0227-4fba-9a9d-a91c45c2040b" providerId="AD" clId="Web-{D0A1C14D-897E-49F4-B0D0-578BA008DCD5}"/>
    <pc:docChg chg="modSld">
      <pc:chgData name="Jisas Lemasagarai" userId="S::jlemasagarai@gsma.com::0129d851-0227-4fba-9a9d-a91c45c2040b" providerId="AD" clId="Web-{D0A1C14D-897E-49F4-B0D0-578BA008DCD5}" dt="2021-06-08T11:15:02.190" v="6" actId="20577"/>
      <pc:docMkLst>
        <pc:docMk/>
      </pc:docMkLst>
      <pc:sldChg chg="delSp modSp">
        <pc:chgData name="Jisas Lemasagarai" userId="S::jlemasagarai@gsma.com::0129d851-0227-4fba-9a9d-a91c45c2040b" providerId="AD" clId="Web-{D0A1C14D-897E-49F4-B0D0-578BA008DCD5}" dt="2021-06-08T11:15:02.190" v="6" actId="20577"/>
        <pc:sldMkLst>
          <pc:docMk/>
          <pc:sldMk cId="2611986353" sldId="449"/>
        </pc:sldMkLst>
        <pc:spChg chg="mod">
          <ac:chgData name="Jisas Lemasagarai" userId="S::jlemasagarai@gsma.com::0129d851-0227-4fba-9a9d-a91c45c2040b" providerId="AD" clId="Web-{D0A1C14D-897E-49F4-B0D0-578BA008DCD5}" dt="2021-06-08T11:15:02.190" v="6" actId="20577"/>
          <ac:spMkLst>
            <pc:docMk/>
            <pc:sldMk cId="2611986353" sldId="449"/>
            <ac:spMk id="31" creationId="{FFB22580-4B20-4773-BBAD-DBA295D49073}"/>
          </ac:spMkLst>
        </pc:spChg>
        <pc:spChg chg="del">
          <ac:chgData name="Jisas Lemasagarai" userId="S::jlemasagarai@gsma.com::0129d851-0227-4fba-9a9d-a91c45c2040b" providerId="AD" clId="Web-{D0A1C14D-897E-49F4-B0D0-578BA008DCD5}" dt="2021-06-08T11:14:51.143" v="0"/>
          <ac:spMkLst>
            <pc:docMk/>
            <pc:sldMk cId="2611986353" sldId="449"/>
            <ac:spMk id="33" creationId="{B95EF73F-D74A-184C-B8CB-140F49BEEAC2}"/>
          </ac:spMkLst>
        </pc:spChg>
      </pc:sldChg>
    </pc:docChg>
  </pc:docChgLst>
  <pc:docChgLst>
    <pc:chgData name="Sam Valdes" userId="S::svaldes@gsma.com::30be61e2-0d1c-43d4-b6c6-9691adb7a372" providerId="AD" clId="Web-{7732138D-78EB-4BD1-BD4C-A19E88341DBD}"/>
    <pc:docChg chg="modSld">
      <pc:chgData name="Sam Valdes" userId="S::svaldes@gsma.com::30be61e2-0d1c-43d4-b6c6-9691adb7a372" providerId="AD" clId="Web-{7732138D-78EB-4BD1-BD4C-A19E88341DBD}" dt="2021-06-10T08:42:42.961" v="2" actId="20577"/>
      <pc:docMkLst>
        <pc:docMk/>
      </pc:docMkLst>
      <pc:sldChg chg="modSp">
        <pc:chgData name="Sam Valdes" userId="S::svaldes@gsma.com::30be61e2-0d1c-43d4-b6c6-9691adb7a372" providerId="AD" clId="Web-{7732138D-78EB-4BD1-BD4C-A19E88341DBD}" dt="2021-06-10T08:42:42.961" v="2" actId="20577"/>
        <pc:sldMkLst>
          <pc:docMk/>
          <pc:sldMk cId="2669074351" sldId="443"/>
        </pc:sldMkLst>
        <pc:spChg chg="mod">
          <ac:chgData name="Sam Valdes" userId="S::svaldes@gsma.com::30be61e2-0d1c-43d4-b6c6-9691adb7a372" providerId="AD" clId="Web-{7732138D-78EB-4BD1-BD4C-A19E88341DBD}" dt="2021-06-10T08:42:42.961" v="2" actId="20577"/>
          <ac:spMkLst>
            <pc:docMk/>
            <pc:sldMk cId="2669074351" sldId="443"/>
            <ac:spMk id="7" creationId="{6D717C6F-5044-4919-867A-0EB9FE77C6E4}"/>
          </ac:spMkLst>
        </pc:spChg>
      </pc:sldChg>
    </pc:docChg>
  </pc:docChgLst>
  <pc:docChgLst>
    <pc:chgData name="Jisas Lemasagarai" userId="S::jlemasagarai@gsma.com::0129d851-0227-4fba-9a9d-a91c45c2040b" providerId="AD" clId="Web-{C4B33F59-7687-4D87-B87E-D905A75DC1BC}"/>
    <pc:docChg chg="modSld">
      <pc:chgData name="Jisas Lemasagarai" userId="S::jlemasagarai@gsma.com::0129d851-0227-4fba-9a9d-a91c45c2040b" providerId="AD" clId="Web-{C4B33F59-7687-4D87-B87E-D905A75DC1BC}" dt="2021-06-08T11:22:45.851" v="21" actId="20577"/>
      <pc:docMkLst>
        <pc:docMk/>
      </pc:docMkLst>
      <pc:sldChg chg="modSp">
        <pc:chgData name="Jisas Lemasagarai" userId="S::jlemasagarai@gsma.com::0129d851-0227-4fba-9a9d-a91c45c2040b" providerId="AD" clId="Web-{C4B33F59-7687-4D87-B87E-D905A75DC1BC}" dt="2021-06-08T11:22:45.851" v="21" actId="20577"/>
        <pc:sldMkLst>
          <pc:docMk/>
          <pc:sldMk cId="2210474293" sldId="465"/>
        </pc:sldMkLst>
        <pc:spChg chg="mod">
          <ac:chgData name="Jisas Lemasagarai" userId="S::jlemasagarai@gsma.com::0129d851-0227-4fba-9a9d-a91c45c2040b" providerId="AD" clId="Web-{C4B33F59-7687-4D87-B87E-D905A75DC1BC}" dt="2021-06-08T11:22:45.851" v="21" actId="20577"/>
          <ac:spMkLst>
            <pc:docMk/>
            <pc:sldMk cId="2210474293" sldId="465"/>
            <ac:spMk id="9" creationId="{D0A71314-6FE9-F64D-A941-7A141C56EE70}"/>
          </ac:spMkLst>
        </pc:spChg>
      </pc:sldChg>
    </pc:docChg>
  </pc:docChgLst>
  <pc:docChgLst>
    <pc:chgData name="Jisas Lemasagarai" userId="S::jlemasagarai@gsma.com::0129d851-0227-4fba-9a9d-a91c45c2040b" providerId="AD" clId="Web-{7021D516-F1D8-4EF1-9EAC-B9E055BE5DAB}"/>
    <pc:docChg chg="modSld">
      <pc:chgData name="Jisas Lemasagarai" userId="S::jlemasagarai@gsma.com::0129d851-0227-4fba-9a9d-a91c45c2040b" providerId="AD" clId="Web-{7021D516-F1D8-4EF1-9EAC-B9E055BE5DAB}" dt="2021-06-08T12:14:16.204" v="5" actId="20577"/>
      <pc:docMkLst>
        <pc:docMk/>
      </pc:docMkLst>
      <pc:sldChg chg="addSp modSp">
        <pc:chgData name="Jisas Lemasagarai" userId="S::jlemasagarai@gsma.com::0129d851-0227-4fba-9a9d-a91c45c2040b" providerId="AD" clId="Web-{7021D516-F1D8-4EF1-9EAC-B9E055BE5DAB}" dt="2021-06-08T12:14:16.204" v="5" actId="20577"/>
        <pc:sldMkLst>
          <pc:docMk/>
          <pc:sldMk cId="653862098" sldId="445"/>
        </pc:sldMkLst>
        <pc:spChg chg="add">
          <ac:chgData name="Jisas Lemasagarai" userId="S::jlemasagarai@gsma.com::0129d851-0227-4fba-9a9d-a91c45c2040b" providerId="AD" clId="Web-{7021D516-F1D8-4EF1-9EAC-B9E055BE5DAB}" dt="2021-06-08T12:13:40.469" v="0"/>
          <ac:spMkLst>
            <pc:docMk/>
            <pc:sldMk cId="653862098" sldId="445"/>
            <ac:spMk id="2" creationId="{0539D9E5-BCD2-4089-92F4-AB5A5C0D8037}"/>
          </ac:spMkLst>
        </pc:spChg>
        <pc:spChg chg="mod">
          <ac:chgData name="Jisas Lemasagarai" userId="S::jlemasagarai@gsma.com::0129d851-0227-4fba-9a9d-a91c45c2040b" providerId="AD" clId="Web-{7021D516-F1D8-4EF1-9EAC-B9E055BE5DAB}" dt="2021-06-08T12:14:16.204" v="5" actId="20577"/>
          <ac:spMkLst>
            <pc:docMk/>
            <pc:sldMk cId="653862098" sldId="445"/>
            <ac:spMk id="12" creationId="{F5950326-409A-AC42-B28A-7C85B1F3C95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DA82AB-0F2C-4E0B-BB92-02D0E8A4E3D3}" type="datetimeFigureOut">
              <a:rPr lang="en-GB" smtClean="0"/>
              <a:t>10/06/2021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E9336A-3C79-476F-BA31-8FA47E738600}" type="slidenum">
              <a:rPr lang="en-GB" smtClean="0"/>
              <a:t>‹#›</a:t>
            </a:fld>
            <a:endParaRPr lang="en-GB"/>
          </a:p>
        </p:txBody>
      </p:sp>
    </p:spTree>
    <p:extLst>
      <p:ext uri="{BB962C8B-B14F-4D97-AF65-F5344CB8AC3E}">
        <p14:creationId xmlns:p14="http://schemas.microsoft.com/office/powerpoint/2010/main" val="28972011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9AFBF66-52C9-452F-A384-900EAB7BAE9A}" type="slidenum">
              <a:rPr lang="en-GB" smtClean="0"/>
              <a:t>3</a:t>
            </a:fld>
            <a:endParaRPr lang="en-GB"/>
          </a:p>
        </p:txBody>
      </p:sp>
    </p:spTree>
    <p:extLst>
      <p:ext uri="{BB962C8B-B14F-4D97-AF65-F5344CB8AC3E}">
        <p14:creationId xmlns:p14="http://schemas.microsoft.com/office/powerpoint/2010/main" val="3456065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D60E9E-F9B7-442E-A5E4-7D27FEA7D4A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33003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a:effectLst/>
                <a:latin typeface="Arial" panose="020B0604020202020204" pitchFamily="34" charset="0"/>
                <a:ea typeface="Calibri" panose="020F0502020204030204" pitchFamily="34" charset="0"/>
                <a:cs typeface="Times New Roman" panose="02020603050405020304" pitchFamily="18" charset="0"/>
              </a:rPr>
              <a:t>Mobile for Development has 10 years of experience running innovation funds on a multitude of topics and our approach has always been to fund projects that are inclusive, have a clear socio-economic impact, are working towards commercial sustainability and have the potential to reach end users at scale.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BAB3DE85-D434-4BBC-9015-12FDE0313ADE}" type="slidenum">
              <a:rPr lang="en-GB" smtClean="0"/>
              <a:t>7</a:t>
            </a:fld>
            <a:endParaRPr lang="en-GB"/>
          </a:p>
        </p:txBody>
      </p:sp>
    </p:spTree>
    <p:extLst>
      <p:ext uri="{BB962C8B-B14F-4D97-AF65-F5344CB8AC3E}">
        <p14:creationId xmlns:p14="http://schemas.microsoft.com/office/powerpoint/2010/main" val="2941654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Symbol" panose="05050102010706020507" pitchFamily="18" charset="2"/>
              <a:buChar char=""/>
            </a:pPr>
            <a:r>
              <a:rPr lang="en-GB" sz="1800">
                <a:effectLst/>
                <a:latin typeface="Arial" panose="020B0604020202020204" pitchFamily="34" charset="0"/>
                <a:ea typeface="Calibri" panose="020F0502020204030204" pitchFamily="34" charset="0"/>
                <a:cs typeface="Times New Roman" panose="02020603050405020304" pitchFamily="18" charset="0"/>
              </a:rPr>
              <a:t>The current round of innovation fund which we announced last month is </a:t>
            </a:r>
            <a:r>
              <a:rPr lang="en-GB" sz="1800" b="1">
                <a:effectLst/>
                <a:latin typeface="Arial" panose="020B0604020202020204" pitchFamily="34" charset="0"/>
                <a:ea typeface="Calibri" panose="020F0502020204030204" pitchFamily="34" charset="0"/>
                <a:cs typeface="Times New Roman" panose="02020603050405020304" pitchFamily="18" charset="0"/>
              </a:rPr>
              <a:t>The GSMA Innovation Fund for Digital Urban Services,</a:t>
            </a:r>
            <a:r>
              <a:rPr lang="en-GB" sz="1800">
                <a:effectLst/>
                <a:latin typeface="Arial" panose="020B0604020202020204" pitchFamily="34" charset="0"/>
                <a:ea typeface="Calibri" panose="020F0502020204030204" pitchFamily="34" charset="0"/>
                <a:cs typeface="Times New Roman" panose="02020603050405020304" pitchFamily="18" charset="0"/>
              </a:rPr>
              <a:t> which seeks to scale digital solutions that provide </a:t>
            </a:r>
            <a:r>
              <a:rPr lang="en-GB" sz="1800" b="1">
                <a:effectLst/>
                <a:latin typeface="Arial" panose="020B0604020202020204" pitchFamily="34" charset="0"/>
                <a:ea typeface="Calibri" panose="020F0502020204030204" pitchFamily="34" charset="0"/>
                <a:cs typeface="Times New Roman" panose="02020603050405020304" pitchFamily="18" charset="0"/>
              </a:rPr>
              <a:t>essential urban services to underserved populations</a:t>
            </a:r>
            <a:r>
              <a:rPr lang="en-GB" sz="1800">
                <a:effectLst/>
                <a:latin typeface="Arial" panose="020B0604020202020204" pitchFamily="34" charset="0"/>
                <a:ea typeface="Calibri" panose="020F0502020204030204" pitchFamily="34" charset="0"/>
                <a:cs typeface="Times New Roman" panose="02020603050405020304" pitchFamily="18" charset="0"/>
              </a:rPr>
              <a:t> from low- and middle-income countries in Africa, South and Southeast Asia.</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buFont typeface="Symbol" panose="05050102010706020507" pitchFamily="18" charset="2"/>
              <a:buNone/>
            </a:pPr>
            <a:r>
              <a:rPr lang="en-GB" sz="1800">
                <a:effectLst/>
                <a:latin typeface="Arial" panose="020B0604020202020204" pitchFamily="34" charset="0"/>
                <a:ea typeface="Calibri" panose="020F0502020204030204" pitchFamily="34" charset="0"/>
                <a:cs typeface="Times New Roman" panose="02020603050405020304" pitchFamily="18" charset="0"/>
              </a:rPr>
              <a:t>Why this particular focus?</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n-GB" sz="1800">
                <a:effectLst/>
                <a:latin typeface="Arial" panose="020B0604020202020204" pitchFamily="34" charset="0"/>
                <a:ea typeface="Calibri" panose="020F0502020204030204" pitchFamily="34" charset="0"/>
                <a:cs typeface="Times New Roman" panose="02020603050405020304" pitchFamily="18" charset="0"/>
              </a:rPr>
              <a: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a:effectLst/>
                <a:latin typeface="Arial" panose="020B0604020202020204" pitchFamily="34" charset="0"/>
                <a:ea typeface="Calibri" panose="020F0502020204030204" pitchFamily="34" charset="0"/>
                <a:cs typeface="Times New Roman" panose="02020603050405020304" pitchFamily="18" charset="0"/>
              </a:rPr>
              <a:t>Urban services such as, energy, water, sanitation and plastics and waste management are essential to the well-being of city dwellers and the resilience of cities, particularly amidst a changing climate.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n-GB" sz="1800">
                <a:effectLst/>
                <a:latin typeface="Arial" panose="020B0604020202020204" pitchFamily="34" charset="0"/>
                <a:ea typeface="Calibri" panose="020F0502020204030204" pitchFamily="34" charset="0"/>
                <a:cs typeface="Times New Roman" panose="02020603050405020304" pitchFamily="18" charset="0"/>
              </a:rPr>
              <a: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a:effectLst/>
                <a:latin typeface="Arial" panose="020B0604020202020204" pitchFamily="34" charset="0"/>
                <a:ea typeface="Calibri" panose="020F0502020204030204" pitchFamily="34" charset="0"/>
                <a:cs typeface="Times New Roman" panose="02020603050405020304" pitchFamily="18" charset="0"/>
              </a:rPr>
              <a:t>While there has been a historic rise in mobile connectivity in low- and middle-income countries, and particularly in cities, billions of people still lack access to these basic services.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n-GB" sz="1800">
                <a:effectLst/>
                <a:latin typeface="Arial" panose="020B0604020202020204" pitchFamily="34" charset="0"/>
                <a:ea typeface="Calibri" panose="020F0502020204030204" pitchFamily="34" charset="0"/>
                <a:cs typeface="Times New Roman" panose="02020603050405020304" pitchFamily="18" charset="0"/>
              </a:rPr>
              <a: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a:effectLst/>
                <a:latin typeface="Arial" panose="020B0604020202020204" pitchFamily="34" charset="0"/>
                <a:ea typeface="Calibri" panose="020F0502020204030204" pitchFamily="34" charset="0"/>
                <a:cs typeface="Times New Roman" panose="02020603050405020304" pitchFamily="18" charset="0"/>
              </a:rPr>
              <a:t>And, with rapidly expanding informal settlements across Africa and Asia, where 90 per cent of global urban growth from now until 2050 will be concentrated, water shortages, unsanitary conditions, unreliable power provision, and inadequate waste management could remain a defining reality for many.</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n-GB" sz="1800">
                <a:effectLst/>
                <a:latin typeface="Arial" panose="020B0604020202020204" pitchFamily="34" charset="0"/>
                <a:ea typeface="Calibri" panose="020F0502020204030204" pitchFamily="34" charset="0"/>
                <a:cs typeface="Times New Roman" panose="02020603050405020304" pitchFamily="18" charset="0"/>
              </a:rPr>
              <a: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n-GB" sz="1800">
                <a:effectLst/>
                <a:latin typeface="Arial" panose="020B0604020202020204" pitchFamily="34" charset="0"/>
                <a:ea typeface="Calibri" panose="020F0502020204030204" pitchFamily="34" charset="0"/>
                <a:cs typeface="Times New Roman" panose="02020603050405020304" pitchFamily="18" charset="0"/>
              </a:rPr>
              <a: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a:effectLst/>
                <a:latin typeface="Arial" panose="020B0604020202020204" pitchFamily="34" charset="0"/>
                <a:ea typeface="Calibri" panose="020F0502020204030204" pitchFamily="34" charset="0"/>
                <a:cs typeface="Times New Roman" panose="02020603050405020304" pitchFamily="18" charset="0"/>
              </a:rPr>
              <a:t>To tackle these challenges, the local private sector can play an important role in leveraging digital technology and working with mobile operators and the public sector to deliver sustainable and equitable services.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BAB3DE85-D434-4BBC-9015-12FDE0313ADE}" type="slidenum">
              <a:rPr lang="en-GB" smtClean="0"/>
              <a:t>8</a:t>
            </a:fld>
            <a:endParaRPr lang="en-GB"/>
          </a:p>
        </p:txBody>
      </p:sp>
    </p:spTree>
    <p:extLst>
      <p:ext uri="{BB962C8B-B14F-4D97-AF65-F5344CB8AC3E}">
        <p14:creationId xmlns:p14="http://schemas.microsoft.com/office/powerpoint/2010/main" val="30666990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619D6DA-C53A-4F60-8BB7-D36ADB061AAB}" type="slidenum">
              <a:rPr lang="en-GB" smtClean="0"/>
              <a:t>11</a:t>
            </a:fld>
            <a:endParaRPr lang="en-GB"/>
          </a:p>
        </p:txBody>
      </p:sp>
    </p:spTree>
    <p:extLst>
      <p:ext uri="{BB962C8B-B14F-4D97-AF65-F5344CB8AC3E}">
        <p14:creationId xmlns:p14="http://schemas.microsoft.com/office/powerpoint/2010/main" val="391267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Start of Announcement Activities:</a:t>
            </a:r>
          </a:p>
          <a:p>
            <a:r>
              <a:rPr lang="en-GB"/>
              <a:t>1. Press release to announce fund launch (and release the term sheet)</a:t>
            </a:r>
          </a:p>
          <a:p>
            <a:r>
              <a:rPr lang="en-GB"/>
              <a:t>2. Internal Blogs to promote the fund and link to term sheet</a:t>
            </a:r>
          </a:p>
          <a:p>
            <a:r>
              <a:rPr lang="en-GB"/>
              <a:t>3. Blogs with external stakeholders (strategic partners) to further spread the word</a:t>
            </a:r>
          </a:p>
          <a:p>
            <a:r>
              <a:rPr lang="en-GB"/>
              <a:t>4.  Launch Video (the Assistive tech video for reference https://www.youtube.com/watch?v=Y9OFe9zxK3c)</a:t>
            </a:r>
          </a:p>
          <a:p>
            <a:r>
              <a:rPr lang="en-GB"/>
              <a:t>5. Email our strategic partners or stakeholders about the fund (can have one-on-one calls with a few in case they have extensive reach) </a:t>
            </a:r>
          </a:p>
          <a:p>
            <a:endParaRPr lang="en-GB"/>
          </a:p>
        </p:txBody>
      </p:sp>
      <p:sp>
        <p:nvSpPr>
          <p:cNvPr id="4" name="Slide Number Placeholder 3"/>
          <p:cNvSpPr>
            <a:spLocks noGrp="1"/>
          </p:cNvSpPr>
          <p:nvPr>
            <p:ph type="sldNum" sz="quarter" idx="5"/>
          </p:nvPr>
        </p:nvSpPr>
        <p:spPr/>
        <p:txBody>
          <a:bodyPr/>
          <a:lstStyle/>
          <a:p>
            <a:fld id="{8619D6DA-C53A-4F60-8BB7-D36ADB061AAB}" type="slidenum">
              <a:rPr lang="en-GB" smtClean="0"/>
              <a:t>12</a:t>
            </a:fld>
            <a:endParaRPr lang="en-GB"/>
          </a:p>
        </p:txBody>
      </p:sp>
    </p:spTree>
    <p:extLst>
      <p:ext uri="{BB962C8B-B14F-4D97-AF65-F5344CB8AC3E}">
        <p14:creationId xmlns:p14="http://schemas.microsoft.com/office/powerpoint/2010/main" val="42530040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0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EB1F586D-4CB3-6846-9C99-84E6F86D4907}"/>
              </a:ext>
            </a:extLst>
          </p:cNvPr>
          <p:cNvSpPr/>
          <p:nvPr userDrawn="1"/>
        </p:nvSpPr>
        <p:spPr>
          <a:xfrm>
            <a:off x="-5" y="0"/>
            <a:ext cx="12164401" cy="6858000"/>
          </a:xfrm>
          <a:prstGeom prst="rect">
            <a:avLst/>
          </a:prstGeom>
          <a:solidFill>
            <a:srgbClr val="000000">
              <a:alpha val="37000"/>
            </a:srgbClr>
          </a:solidFill>
          <a:ln w="12700">
            <a:miter lim="400000"/>
          </a:ln>
        </p:spPr>
        <p:txBody>
          <a:bodyPr lIns="45718" tIns="45718" rIns="45718" bIns="45718" anchor="ctr"/>
          <a:lstStyle/>
          <a:p>
            <a:pPr algn="ctr">
              <a:defRPr sz="2400">
                <a:solidFill>
                  <a:srgbClr val="FFFFFF"/>
                </a:solidFill>
                <a:latin typeface="+mn-lt"/>
                <a:ea typeface="+mn-ea"/>
                <a:cs typeface="+mn-cs"/>
                <a:sym typeface="Calibri"/>
              </a:defRPr>
            </a:pPr>
            <a:endParaRPr/>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Title 1">
            <a:extLst>
              <a:ext uri="{FF2B5EF4-FFF2-40B4-BE49-F238E27FC236}">
                <a16:creationId xmlns:a16="http://schemas.microsoft.com/office/drawing/2014/main" id="{61A4C879-79FE-8D46-9323-CCFD5ED496FB}"/>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a:t>Click to edit Master title style</a:t>
            </a:r>
            <a:endParaRPr lang="en-US"/>
          </a:p>
        </p:txBody>
      </p:sp>
      <p:sp>
        <p:nvSpPr>
          <p:cNvPr id="23" name="Text Placeholder 15">
            <a:extLst>
              <a:ext uri="{FF2B5EF4-FFF2-40B4-BE49-F238E27FC236}">
                <a16:creationId xmlns:a16="http://schemas.microsoft.com/office/drawing/2014/main" id="{AAFCB4AC-DCA2-674E-A671-CF0B716E3C9C}"/>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a:t>Speaker Name + Surname</a:t>
            </a:r>
          </a:p>
        </p:txBody>
      </p:sp>
      <p:sp>
        <p:nvSpPr>
          <p:cNvPr id="24" name="Text Placeholder 15">
            <a:extLst>
              <a:ext uri="{FF2B5EF4-FFF2-40B4-BE49-F238E27FC236}">
                <a16:creationId xmlns:a16="http://schemas.microsoft.com/office/drawing/2014/main" id="{8C728530-F1B9-9942-A7B5-6BECF76D6FFB}"/>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a:t>Date</a:t>
            </a:r>
          </a:p>
        </p:txBody>
      </p:sp>
    </p:spTree>
    <p:extLst>
      <p:ext uri="{BB962C8B-B14F-4D97-AF65-F5344CB8AC3E}">
        <p14:creationId xmlns:p14="http://schemas.microsoft.com/office/powerpoint/2010/main" val="2219763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0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1771A873-CF18-D745-A5E3-D1208252796B}"/>
              </a:ext>
            </a:extLst>
          </p:cNvPr>
          <p:cNvSpPr/>
          <p:nvPr userDrawn="1"/>
        </p:nvSpPr>
        <p:spPr>
          <a:xfrm>
            <a:off x="-5" y="0"/>
            <a:ext cx="12164401" cy="6858000"/>
          </a:xfrm>
          <a:prstGeom prst="rect">
            <a:avLst/>
          </a:prstGeom>
          <a:solidFill>
            <a:srgbClr val="000000">
              <a:alpha val="24000"/>
            </a:srgbClr>
          </a:solidFill>
          <a:ln w="12700">
            <a:miter lim="400000"/>
          </a:ln>
        </p:spPr>
        <p:txBody>
          <a:bodyPr lIns="45718" tIns="45718" rIns="45718" bIns="45718" anchor="ctr"/>
          <a:lstStyle/>
          <a:p>
            <a:pPr algn="ctr">
              <a:defRPr sz="2400">
                <a:solidFill>
                  <a:srgbClr val="FFFFFF"/>
                </a:solidFill>
                <a:latin typeface="+mn-lt"/>
                <a:ea typeface="+mn-ea"/>
                <a:cs typeface="+mn-cs"/>
                <a:sym typeface="Calibri"/>
              </a:defRPr>
            </a:pPr>
            <a:endParaRPr/>
          </a:p>
        </p:txBody>
      </p:sp>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 Placeholder 15">
            <a:extLst>
              <a:ext uri="{FF2B5EF4-FFF2-40B4-BE49-F238E27FC236}">
                <a16:creationId xmlns:a16="http://schemas.microsoft.com/office/drawing/2014/main" id="{9CECE4C7-7DD4-3F46-85BB-57FCE0DEBB3B}"/>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a:t>Speaker Name + Surname</a:t>
            </a:r>
          </a:p>
        </p:txBody>
      </p:sp>
      <p:sp>
        <p:nvSpPr>
          <p:cNvPr id="16" name="Text Placeholder 15">
            <a:extLst>
              <a:ext uri="{FF2B5EF4-FFF2-40B4-BE49-F238E27FC236}">
                <a16:creationId xmlns:a16="http://schemas.microsoft.com/office/drawing/2014/main" id="{29F10D02-8609-F548-878A-349AA1261E85}"/>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a:t>Date</a:t>
            </a:r>
          </a:p>
        </p:txBody>
      </p:sp>
    </p:spTree>
    <p:extLst>
      <p:ext uri="{BB962C8B-B14F-4D97-AF65-F5344CB8AC3E}">
        <p14:creationId xmlns:p14="http://schemas.microsoft.com/office/powerpoint/2010/main" val="2864768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0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EFBB22BA-964B-7942-B933-76CE3EB12F7F}"/>
              </a:ext>
            </a:extLst>
          </p:cNvPr>
          <p:cNvSpPr/>
          <p:nvPr userDrawn="1"/>
        </p:nvSpPr>
        <p:spPr>
          <a:xfrm>
            <a:off x="-5" y="0"/>
            <a:ext cx="12164401" cy="6858000"/>
          </a:xfrm>
          <a:prstGeom prst="rect">
            <a:avLst/>
          </a:prstGeom>
          <a:solidFill>
            <a:srgbClr val="000000">
              <a:alpha val="34000"/>
            </a:srgbClr>
          </a:solidFill>
          <a:ln w="12700">
            <a:miter lim="400000"/>
          </a:ln>
        </p:spPr>
        <p:txBody>
          <a:bodyPr lIns="45718" tIns="45718" rIns="45718" bIns="45718" anchor="ctr"/>
          <a:lstStyle/>
          <a:p>
            <a:pPr algn="ctr">
              <a:defRPr sz="2400">
                <a:solidFill>
                  <a:srgbClr val="FFFFFF"/>
                </a:solidFill>
                <a:latin typeface="+mn-lt"/>
                <a:ea typeface="+mn-ea"/>
                <a:cs typeface="+mn-cs"/>
                <a:sym typeface="Calibri"/>
              </a:defRPr>
            </a:pPr>
            <a:endParaRPr/>
          </a:p>
        </p:txBody>
      </p:sp>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FF39B905-E50C-8646-A876-8288FB8691DB}"/>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a:t>Speaker Name + Surname</a:t>
            </a:r>
          </a:p>
        </p:txBody>
      </p:sp>
      <p:sp>
        <p:nvSpPr>
          <p:cNvPr id="14" name="Text Placeholder 15">
            <a:extLst>
              <a:ext uri="{FF2B5EF4-FFF2-40B4-BE49-F238E27FC236}">
                <a16:creationId xmlns:a16="http://schemas.microsoft.com/office/drawing/2014/main" id="{B729F0A4-A7AC-0D45-B78F-CCB2D11B1B21}"/>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a:t>Date</a:t>
            </a:r>
          </a:p>
        </p:txBody>
      </p:sp>
    </p:spTree>
    <p:extLst>
      <p:ext uri="{BB962C8B-B14F-4D97-AF65-F5344CB8AC3E}">
        <p14:creationId xmlns:p14="http://schemas.microsoft.com/office/powerpoint/2010/main" val="440312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0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AF2AAE37-9C00-9E4F-87E3-46F1A5BF608B}"/>
              </a:ext>
            </a:extLst>
          </p:cNvPr>
          <p:cNvSpPr/>
          <p:nvPr userDrawn="1"/>
        </p:nvSpPr>
        <p:spPr>
          <a:xfrm>
            <a:off x="-5" y="0"/>
            <a:ext cx="12164401" cy="6858000"/>
          </a:xfrm>
          <a:prstGeom prst="rect">
            <a:avLst/>
          </a:prstGeom>
          <a:solidFill>
            <a:srgbClr val="000000">
              <a:alpha val="44000"/>
            </a:srgbClr>
          </a:solidFill>
          <a:ln w="12700">
            <a:miter lim="400000"/>
          </a:ln>
        </p:spPr>
        <p:txBody>
          <a:bodyPr lIns="45718" tIns="45718" rIns="45718" bIns="45718" anchor="ctr"/>
          <a:lstStyle/>
          <a:p>
            <a:pPr algn="ctr">
              <a:defRPr sz="2400">
                <a:solidFill>
                  <a:srgbClr val="FFFFFF"/>
                </a:solidFill>
                <a:latin typeface="+mn-lt"/>
                <a:ea typeface="+mn-ea"/>
                <a:cs typeface="+mn-cs"/>
                <a:sym typeface="Calibri"/>
              </a:defRPr>
            </a:pPr>
            <a:endParaRPr/>
          </a:p>
        </p:txBody>
      </p:sp>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ext Placeholder 15">
            <a:extLst>
              <a:ext uri="{FF2B5EF4-FFF2-40B4-BE49-F238E27FC236}">
                <a16:creationId xmlns:a16="http://schemas.microsoft.com/office/drawing/2014/main" id="{13DFDCA4-C360-8B41-AC6F-537BC734BBBC}"/>
              </a:ext>
            </a:extLst>
          </p:cNvPr>
          <p:cNvSpPr>
            <a:spLocks noGrp="1"/>
          </p:cNvSpPr>
          <p:nvPr>
            <p:ph type="body" sz="quarter" idx="10" hasCustomPrompt="1"/>
          </p:nvPr>
        </p:nvSpPr>
        <p:spPr>
          <a:xfrm>
            <a:off x="485808" y="6290095"/>
            <a:ext cx="8315325" cy="307975"/>
          </a:xfrm>
        </p:spPr>
        <p:txBody>
          <a:bodyPr/>
          <a:lstStyle>
            <a:lvl1pPr>
              <a:buNone/>
              <a:defRPr sz="1600">
                <a:solidFill>
                  <a:schemeClr val="bg1"/>
                </a:solidFill>
              </a:defRPr>
            </a:lvl1pPr>
          </a:lstStyle>
          <a:p>
            <a:pPr lvl="0"/>
            <a:r>
              <a:rPr lang="en-US"/>
              <a:t>Speaker Name + Surname</a:t>
            </a:r>
          </a:p>
        </p:txBody>
      </p:sp>
      <p:sp>
        <p:nvSpPr>
          <p:cNvPr id="18" name="Text Placeholder 15">
            <a:extLst>
              <a:ext uri="{FF2B5EF4-FFF2-40B4-BE49-F238E27FC236}">
                <a16:creationId xmlns:a16="http://schemas.microsoft.com/office/drawing/2014/main" id="{F34C4CE6-86AF-5D40-AB79-6A5D0F6C5C4C}"/>
              </a:ext>
            </a:extLst>
          </p:cNvPr>
          <p:cNvSpPr>
            <a:spLocks noGrp="1"/>
          </p:cNvSpPr>
          <p:nvPr>
            <p:ph type="body" sz="quarter" idx="11" hasCustomPrompt="1"/>
          </p:nvPr>
        </p:nvSpPr>
        <p:spPr>
          <a:xfrm>
            <a:off x="8964418" y="6290095"/>
            <a:ext cx="2586445" cy="307975"/>
          </a:xfrm>
        </p:spPr>
        <p:txBody>
          <a:bodyPr/>
          <a:lstStyle>
            <a:lvl1pPr algn="r">
              <a:buNone/>
              <a:defRPr sz="1600">
                <a:solidFill>
                  <a:schemeClr val="bg1"/>
                </a:solidFill>
              </a:defRPr>
            </a:lvl1pPr>
          </a:lstStyle>
          <a:p>
            <a:pPr lvl="0"/>
            <a:r>
              <a:rPr lang="en-US"/>
              <a:t>Date</a:t>
            </a:r>
          </a:p>
        </p:txBody>
      </p:sp>
    </p:spTree>
    <p:extLst>
      <p:ext uri="{BB962C8B-B14F-4D97-AF65-F5344CB8AC3E}">
        <p14:creationId xmlns:p14="http://schemas.microsoft.com/office/powerpoint/2010/main" val="111020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0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83F4CFE0-530A-3945-96C1-7FC34792C07A}"/>
              </a:ext>
            </a:extLst>
          </p:cNvPr>
          <p:cNvSpPr/>
          <p:nvPr userDrawn="1"/>
        </p:nvSpPr>
        <p:spPr>
          <a:xfrm>
            <a:off x="-5" y="0"/>
            <a:ext cx="12164401" cy="6858000"/>
          </a:xfrm>
          <a:prstGeom prst="rect">
            <a:avLst/>
          </a:prstGeom>
          <a:solidFill>
            <a:srgbClr val="000000">
              <a:alpha val="41000"/>
            </a:srgbClr>
          </a:solidFill>
          <a:ln w="12700">
            <a:miter lim="400000"/>
          </a:ln>
        </p:spPr>
        <p:txBody>
          <a:bodyPr lIns="45718" tIns="45718" rIns="45718" bIns="45718" anchor="ctr"/>
          <a:lstStyle/>
          <a:p>
            <a:pPr algn="ctr">
              <a:defRPr sz="2400">
                <a:solidFill>
                  <a:srgbClr val="FFFFFF"/>
                </a:solidFill>
                <a:latin typeface="+mn-lt"/>
                <a:ea typeface="+mn-ea"/>
                <a:cs typeface="+mn-cs"/>
                <a:sym typeface="Calibri"/>
              </a:defRPr>
            </a:pPr>
            <a:endParaRPr/>
          </a:p>
        </p:txBody>
      </p:sp>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EA3CFA60-BABD-1541-8365-4BC42AE3BCAF}"/>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a:t>Speaker Name + Surname</a:t>
            </a:r>
          </a:p>
        </p:txBody>
      </p:sp>
      <p:sp>
        <p:nvSpPr>
          <p:cNvPr id="14" name="Text Placeholder 15">
            <a:extLst>
              <a:ext uri="{FF2B5EF4-FFF2-40B4-BE49-F238E27FC236}">
                <a16:creationId xmlns:a16="http://schemas.microsoft.com/office/drawing/2014/main" id="{88E825F5-5DB6-AC4B-900B-E83CFD4BA4D8}"/>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a:t>Date</a:t>
            </a:r>
          </a:p>
        </p:txBody>
      </p:sp>
    </p:spTree>
    <p:extLst>
      <p:ext uri="{BB962C8B-B14F-4D97-AF65-F5344CB8AC3E}">
        <p14:creationId xmlns:p14="http://schemas.microsoft.com/office/powerpoint/2010/main" val="3877074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0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129DF18F-65B3-474E-B340-D1CA93EFDAAB}"/>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a:t>Speaker Name + Surname</a:t>
            </a:r>
          </a:p>
        </p:txBody>
      </p:sp>
      <p:sp>
        <p:nvSpPr>
          <p:cNvPr id="14" name="Text Placeholder 15">
            <a:extLst>
              <a:ext uri="{FF2B5EF4-FFF2-40B4-BE49-F238E27FC236}">
                <a16:creationId xmlns:a16="http://schemas.microsoft.com/office/drawing/2014/main" id="{879448E7-EF0D-124B-857F-B63967D0CA7E}"/>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a:t>Date</a:t>
            </a:r>
          </a:p>
        </p:txBody>
      </p:sp>
    </p:spTree>
    <p:extLst>
      <p:ext uri="{BB962C8B-B14F-4D97-AF65-F5344CB8AC3E}">
        <p14:creationId xmlns:p14="http://schemas.microsoft.com/office/powerpoint/2010/main" val="229106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07">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D24944D7-EADF-5D4B-9BF9-6FEC663AFBE1}"/>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a:t>Speaker Name + Surname</a:t>
            </a:r>
          </a:p>
        </p:txBody>
      </p:sp>
      <p:sp>
        <p:nvSpPr>
          <p:cNvPr id="14" name="Text Placeholder 15">
            <a:extLst>
              <a:ext uri="{FF2B5EF4-FFF2-40B4-BE49-F238E27FC236}">
                <a16:creationId xmlns:a16="http://schemas.microsoft.com/office/drawing/2014/main" id="{3F6933B3-1E15-374C-B991-B11E239E3700}"/>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a:t>Date</a:t>
            </a:r>
          </a:p>
        </p:txBody>
      </p:sp>
    </p:spTree>
    <p:extLst>
      <p:ext uri="{BB962C8B-B14F-4D97-AF65-F5344CB8AC3E}">
        <p14:creationId xmlns:p14="http://schemas.microsoft.com/office/powerpoint/2010/main" val="3130009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08">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5">
            <a:extLst>
              <a:ext uri="{FF2B5EF4-FFF2-40B4-BE49-F238E27FC236}">
                <a16:creationId xmlns:a16="http://schemas.microsoft.com/office/drawing/2014/main" id="{4070FC5B-AC29-DF43-966D-C010EBBA1B99}"/>
              </a:ext>
            </a:extLst>
          </p:cNvPr>
          <p:cNvSpPr>
            <a:spLocks noGrp="1"/>
          </p:cNvSpPr>
          <p:nvPr>
            <p:ph type="body" sz="quarter" idx="10" hasCustomPrompt="1"/>
          </p:nvPr>
        </p:nvSpPr>
        <p:spPr>
          <a:xfrm>
            <a:off x="490166" y="6294450"/>
            <a:ext cx="8315325" cy="307975"/>
          </a:xfrm>
        </p:spPr>
        <p:txBody>
          <a:bodyPr/>
          <a:lstStyle>
            <a:lvl1pPr>
              <a:buNone/>
              <a:defRPr sz="1600">
                <a:solidFill>
                  <a:schemeClr val="bg1"/>
                </a:solidFill>
              </a:defRPr>
            </a:lvl1pPr>
          </a:lstStyle>
          <a:p>
            <a:pPr lvl="0"/>
            <a:r>
              <a:rPr lang="en-US"/>
              <a:t>Speaker Name + Surname</a:t>
            </a:r>
          </a:p>
        </p:txBody>
      </p:sp>
      <p:sp>
        <p:nvSpPr>
          <p:cNvPr id="12" name="Text Placeholder 15">
            <a:extLst>
              <a:ext uri="{FF2B5EF4-FFF2-40B4-BE49-F238E27FC236}">
                <a16:creationId xmlns:a16="http://schemas.microsoft.com/office/drawing/2014/main" id="{3D69C87B-DCED-344F-972D-72ED23A20A4C}"/>
              </a:ext>
            </a:extLst>
          </p:cNvPr>
          <p:cNvSpPr>
            <a:spLocks noGrp="1"/>
          </p:cNvSpPr>
          <p:nvPr>
            <p:ph type="body" sz="quarter" idx="11" hasCustomPrompt="1"/>
          </p:nvPr>
        </p:nvSpPr>
        <p:spPr>
          <a:xfrm>
            <a:off x="8968776" y="6294450"/>
            <a:ext cx="2586445" cy="307975"/>
          </a:xfrm>
        </p:spPr>
        <p:txBody>
          <a:bodyPr/>
          <a:lstStyle>
            <a:lvl1pPr algn="r">
              <a:buNone/>
              <a:defRPr sz="1600">
                <a:solidFill>
                  <a:schemeClr val="bg1"/>
                </a:solidFill>
              </a:defRPr>
            </a:lvl1pPr>
          </a:lstStyle>
          <a:p>
            <a:pPr lvl="0"/>
            <a:r>
              <a:rPr lang="en-US"/>
              <a:t>Date</a:t>
            </a:r>
          </a:p>
        </p:txBody>
      </p:sp>
    </p:spTree>
    <p:extLst>
      <p:ext uri="{BB962C8B-B14F-4D97-AF65-F5344CB8AC3E}">
        <p14:creationId xmlns:p14="http://schemas.microsoft.com/office/powerpoint/2010/main" val="381244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0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E6D5-3D37-6749-848E-0A90B6663382}"/>
              </a:ext>
            </a:extLst>
          </p:cNvPr>
          <p:cNvSpPr>
            <a:spLocks noGrp="1"/>
          </p:cNvSpPr>
          <p:nvPr>
            <p:ph type="title" hasCustomPrompt="1"/>
          </p:nvPr>
        </p:nvSpPr>
        <p:spPr>
          <a:xfrm>
            <a:off x="4531658" y="511201"/>
            <a:ext cx="6965411" cy="730800"/>
          </a:xfrm>
        </p:spPr>
        <p:txBody>
          <a:bodyPr/>
          <a:lstStyle/>
          <a:p>
            <a:r>
              <a:rPr lang="en-GB"/>
              <a:t>Section title</a:t>
            </a:r>
            <a:endParaRPr lang="en-US"/>
          </a:p>
        </p:txBody>
      </p:sp>
      <p:sp>
        <p:nvSpPr>
          <p:cNvPr id="12" name="Text Placeholder 3">
            <a:extLst>
              <a:ext uri="{FF2B5EF4-FFF2-40B4-BE49-F238E27FC236}">
                <a16:creationId xmlns:a16="http://schemas.microsoft.com/office/drawing/2014/main" id="{8D5B4920-061A-3745-96C8-D548FAE0A94F}"/>
              </a:ext>
            </a:extLst>
          </p:cNvPr>
          <p:cNvSpPr>
            <a:spLocks noGrp="1"/>
          </p:cNvSpPr>
          <p:nvPr>
            <p:ph type="body" sz="half" idx="2"/>
          </p:nvPr>
        </p:nvSpPr>
        <p:spPr>
          <a:xfrm>
            <a:off x="600795" y="1825200"/>
            <a:ext cx="2893200" cy="3437942"/>
          </a:xfrm>
        </p:spPr>
        <p:txBody>
          <a:bodyPr>
            <a:normAutofit/>
          </a:bodyPr>
          <a:lstStyle>
            <a:lvl1pPr marL="0" inden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3" name="Content Placeholder 2">
            <a:extLst>
              <a:ext uri="{FF2B5EF4-FFF2-40B4-BE49-F238E27FC236}">
                <a16:creationId xmlns:a16="http://schemas.microsoft.com/office/drawing/2014/main" id="{C1CE1E26-4127-864E-AC5A-EBBB29DC8163}"/>
              </a:ext>
            </a:extLst>
          </p:cNvPr>
          <p:cNvSpPr>
            <a:spLocks noGrp="1"/>
          </p:cNvSpPr>
          <p:nvPr>
            <p:ph idx="1"/>
          </p:nvPr>
        </p:nvSpPr>
        <p:spPr>
          <a:xfrm>
            <a:off x="4531658" y="1353599"/>
            <a:ext cx="6965412" cy="4699955"/>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endParaRPr lang="en-US"/>
          </a:p>
        </p:txBody>
      </p:sp>
      <p:sp>
        <p:nvSpPr>
          <p:cNvPr id="17" name="Slide Number Placeholder 5">
            <a:extLst>
              <a:ext uri="{FF2B5EF4-FFF2-40B4-BE49-F238E27FC236}">
                <a16:creationId xmlns:a16="http://schemas.microsoft.com/office/drawing/2014/main" id="{1AC800F6-7151-B542-A427-3657FAF8AAD4}"/>
              </a:ext>
            </a:extLst>
          </p:cNvPr>
          <p:cNvSpPr>
            <a:spLocks noGrp="1"/>
          </p:cNvSpPr>
          <p:nvPr>
            <p:ph type="sldNum" sz="quarter" idx="4"/>
          </p:nvPr>
        </p:nvSpPr>
        <p:spPr>
          <a:xfrm>
            <a:off x="8724052"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cxnSp>
        <p:nvCxnSpPr>
          <p:cNvPr id="22" name="Straight Connector 21">
            <a:extLst>
              <a:ext uri="{FF2B5EF4-FFF2-40B4-BE49-F238E27FC236}">
                <a16:creationId xmlns:a16="http://schemas.microsoft.com/office/drawing/2014/main" id="{1E33D316-F465-4548-B6D5-4C78A6DA7EEB}"/>
              </a:ext>
            </a:extLst>
          </p:cNvPr>
          <p:cNvCxnSpPr>
            <a:cxnSpLocks/>
          </p:cNvCxnSpPr>
          <p:nvPr userDrawn="1"/>
        </p:nvCxnSpPr>
        <p:spPr>
          <a:xfrm>
            <a:off x="4532400" y="6205400"/>
            <a:ext cx="69660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0B38F44B-E913-C249-B47C-1F35A1183940}"/>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solidFill>
                  <a:schemeClr val="bg1"/>
                </a:solidFill>
                <a:latin typeface="Arial" panose="020B0604020202020204" pitchFamily="34" charset="0"/>
                <a:cs typeface="Arial" panose="020B0604020202020204" pitchFamily="34" charset="0"/>
              </a:rPr>
              <a:t>CONFIDENTIAL   </a:t>
            </a:r>
            <a:r>
              <a:rPr lang="en-US" sz="900" b="0" i="0">
                <a:solidFill>
                  <a:schemeClr val="bg1"/>
                </a:solidFill>
                <a:latin typeface="Arial" panose="020B0604020202020204" pitchFamily="34" charset="0"/>
                <a:cs typeface="Arial" panose="020B0604020202020204" pitchFamily="34" charset="0"/>
              </a:rPr>
              <a:t>© GSMA 2020</a:t>
            </a:r>
          </a:p>
        </p:txBody>
      </p:sp>
      <p:pic>
        <p:nvPicPr>
          <p:cNvPr id="25" name="Picture 24">
            <a:extLst>
              <a:ext uri="{FF2B5EF4-FFF2-40B4-BE49-F238E27FC236}">
                <a16:creationId xmlns:a16="http://schemas.microsoft.com/office/drawing/2014/main" id="{FFF92351-9E62-9546-BE0F-A87D0EADBA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spTree>
    <p:extLst>
      <p:ext uri="{BB962C8B-B14F-4D97-AF65-F5344CB8AC3E}">
        <p14:creationId xmlns:p14="http://schemas.microsoft.com/office/powerpoint/2010/main" val="1748389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0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E6D5-3D37-6749-848E-0A90B6663382}"/>
              </a:ext>
            </a:extLst>
          </p:cNvPr>
          <p:cNvSpPr>
            <a:spLocks noGrp="1"/>
          </p:cNvSpPr>
          <p:nvPr>
            <p:ph type="title" hasCustomPrompt="1"/>
          </p:nvPr>
        </p:nvSpPr>
        <p:spPr>
          <a:xfrm>
            <a:off x="4531658" y="511201"/>
            <a:ext cx="6965411" cy="730800"/>
          </a:xfrm>
        </p:spPr>
        <p:txBody>
          <a:bodyPr/>
          <a:lstStyle/>
          <a:p>
            <a:r>
              <a:rPr lang="en-GB"/>
              <a:t>Section title</a:t>
            </a:r>
            <a:endParaRPr lang="en-US"/>
          </a:p>
        </p:txBody>
      </p:sp>
      <p:sp>
        <p:nvSpPr>
          <p:cNvPr id="12" name="Text Placeholder 3">
            <a:extLst>
              <a:ext uri="{FF2B5EF4-FFF2-40B4-BE49-F238E27FC236}">
                <a16:creationId xmlns:a16="http://schemas.microsoft.com/office/drawing/2014/main" id="{8D5B4920-061A-3745-96C8-D548FAE0A94F}"/>
              </a:ext>
            </a:extLst>
          </p:cNvPr>
          <p:cNvSpPr>
            <a:spLocks noGrp="1"/>
          </p:cNvSpPr>
          <p:nvPr>
            <p:ph type="body" sz="half" idx="2"/>
          </p:nvPr>
        </p:nvSpPr>
        <p:spPr>
          <a:xfrm>
            <a:off x="600795" y="1825200"/>
            <a:ext cx="2893200" cy="3437942"/>
          </a:xfrm>
        </p:spPr>
        <p:txBody>
          <a:bodyPr>
            <a:normAutofit/>
          </a:bodyPr>
          <a:lstStyle>
            <a:lvl1pPr marL="0" inden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3" name="Content Placeholder 2">
            <a:extLst>
              <a:ext uri="{FF2B5EF4-FFF2-40B4-BE49-F238E27FC236}">
                <a16:creationId xmlns:a16="http://schemas.microsoft.com/office/drawing/2014/main" id="{C1CE1E26-4127-864E-AC5A-EBBB29DC8163}"/>
              </a:ext>
            </a:extLst>
          </p:cNvPr>
          <p:cNvSpPr>
            <a:spLocks noGrp="1"/>
          </p:cNvSpPr>
          <p:nvPr>
            <p:ph idx="1"/>
          </p:nvPr>
        </p:nvSpPr>
        <p:spPr>
          <a:xfrm>
            <a:off x="4531658" y="1353599"/>
            <a:ext cx="6965412" cy="4699955"/>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endParaRPr lang="en-US"/>
          </a:p>
        </p:txBody>
      </p:sp>
      <p:sp>
        <p:nvSpPr>
          <p:cNvPr id="17" name="Slide Number Placeholder 5">
            <a:extLst>
              <a:ext uri="{FF2B5EF4-FFF2-40B4-BE49-F238E27FC236}">
                <a16:creationId xmlns:a16="http://schemas.microsoft.com/office/drawing/2014/main" id="{1AC800F6-7151-B542-A427-3657FAF8AAD4}"/>
              </a:ext>
            </a:extLst>
          </p:cNvPr>
          <p:cNvSpPr>
            <a:spLocks noGrp="1"/>
          </p:cNvSpPr>
          <p:nvPr>
            <p:ph type="sldNum" sz="quarter" idx="4"/>
          </p:nvPr>
        </p:nvSpPr>
        <p:spPr>
          <a:xfrm>
            <a:off x="8724052"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cxnSp>
        <p:nvCxnSpPr>
          <p:cNvPr id="22" name="Straight Connector 21">
            <a:extLst>
              <a:ext uri="{FF2B5EF4-FFF2-40B4-BE49-F238E27FC236}">
                <a16:creationId xmlns:a16="http://schemas.microsoft.com/office/drawing/2014/main" id="{1E33D316-F465-4548-B6D5-4C78A6DA7EEB}"/>
              </a:ext>
            </a:extLst>
          </p:cNvPr>
          <p:cNvCxnSpPr>
            <a:cxnSpLocks/>
          </p:cNvCxnSpPr>
          <p:nvPr userDrawn="1"/>
        </p:nvCxnSpPr>
        <p:spPr>
          <a:xfrm>
            <a:off x="4532400" y="6205400"/>
            <a:ext cx="69660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0B38F44B-E913-C249-B47C-1F35A1183940}"/>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a:solidFill>
                  <a:schemeClr val="bg1"/>
                </a:solidFill>
                <a:latin typeface="Arial" panose="020B0604020202020204" pitchFamily="34" charset="0"/>
                <a:cs typeface="Arial" panose="020B0604020202020204" pitchFamily="34" charset="0"/>
              </a:rPr>
              <a:t>© GSMA 2020</a:t>
            </a:r>
          </a:p>
        </p:txBody>
      </p:sp>
      <p:pic>
        <p:nvPicPr>
          <p:cNvPr id="25" name="Picture 24">
            <a:extLst>
              <a:ext uri="{FF2B5EF4-FFF2-40B4-BE49-F238E27FC236}">
                <a16:creationId xmlns:a16="http://schemas.microsoft.com/office/drawing/2014/main" id="{FFF92351-9E62-9546-BE0F-A87D0EADBA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spTree>
    <p:extLst>
      <p:ext uri="{BB962C8B-B14F-4D97-AF65-F5344CB8AC3E}">
        <p14:creationId xmlns:p14="http://schemas.microsoft.com/office/powerpoint/2010/main" val="164052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0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E6D5-3D37-6749-848E-0A90B6663382}"/>
              </a:ext>
            </a:extLst>
          </p:cNvPr>
          <p:cNvSpPr>
            <a:spLocks noGrp="1"/>
          </p:cNvSpPr>
          <p:nvPr>
            <p:ph type="title" hasCustomPrompt="1"/>
          </p:nvPr>
        </p:nvSpPr>
        <p:spPr>
          <a:xfrm>
            <a:off x="4531658" y="511201"/>
            <a:ext cx="6965411" cy="730800"/>
          </a:xfrm>
        </p:spPr>
        <p:txBody>
          <a:bodyPr/>
          <a:lstStyle/>
          <a:p>
            <a:r>
              <a:rPr lang="en-GB"/>
              <a:t>Section title</a:t>
            </a:r>
            <a:endParaRPr lang="en-US"/>
          </a:p>
        </p:txBody>
      </p:sp>
      <p:sp>
        <p:nvSpPr>
          <p:cNvPr id="12" name="Text Placeholder 3">
            <a:extLst>
              <a:ext uri="{FF2B5EF4-FFF2-40B4-BE49-F238E27FC236}">
                <a16:creationId xmlns:a16="http://schemas.microsoft.com/office/drawing/2014/main" id="{8D5B4920-061A-3745-96C8-D548FAE0A94F}"/>
              </a:ext>
            </a:extLst>
          </p:cNvPr>
          <p:cNvSpPr>
            <a:spLocks noGrp="1"/>
          </p:cNvSpPr>
          <p:nvPr>
            <p:ph type="body" sz="half" idx="2"/>
          </p:nvPr>
        </p:nvSpPr>
        <p:spPr>
          <a:xfrm>
            <a:off x="600795" y="1825200"/>
            <a:ext cx="2893200" cy="3437942"/>
          </a:xfrm>
        </p:spPr>
        <p:txBody>
          <a:bodyPr>
            <a:normAutofit/>
          </a:bodyPr>
          <a:lstStyle>
            <a:lvl1pPr marL="0" inden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3" name="Content Placeholder 2">
            <a:extLst>
              <a:ext uri="{FF2B5EF4-FFF2-40B4-BE49-F238E27FC236}">
                <a16:creationId xmlns:a16="http://schemas.microsoft.com/office/drawing/2014/main" id="{C1CE1E26-4127-864E-AC5A-EBBB29DC8163}"/>
              </a:ext>
            </a:extLst>
          </p:cNvPr>
          <p:cNvSpPr>
            <a:spLocks noGrp="1"/>
          </p:cNvSpPr>
          <p:nvPr>
            <p:ph idx="1"/>
          </p:nvPr>
        </p:nvSpPr>
        <p:spPr>
          <a:xfrm>
            <a:off x="4531658" y="1353599"/>
            <a:ext cx="6965412" cy="4699955"/>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endParaRPr lang="en-US"/>
          </a:p>
        </p:txBody>
      </p:sp>
      <p:sp>
        <p:nvSpPr>
          <p:cNvPr id="17" name="Slide Number Placeholder 5">
            <a:extLst>
              <a:ext uri="{FF2B5EF4-FFF2-40B4-BE49-F238E27FC236}">
                <a16:creationId xmlns:a16="http://schemas.microsoft.com/office/drawing/2014/main" id="{1AC800F6-7151-B542-A427-3657FAF8AAD4}"/>
              </a:ext>
            </a:extLst>
          </p:cNvPr>
          <p:cNvSpPr>
            <a:spLocks noGrp="1"/>
          </p:cNvSpPr>
          <p:nvPr>
            <p:ph type="sldNum" sz="quarter" idx="4"/>
          </p:nvPr>
        </p:nvSpPr>
        <p:spPr>
          <a:xfrm>
            <a:off x="8724052"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cxnSp>
        <p:nvCxnSpPr>
          <p:cNvPr id="22" name="Straight Connector 21">
            <a:extLst>
              <a:ext uri="{FF2B5EF4-FFF2-40B4-BE49-F238E27FC236}">
                <a16:creationId xmlns:a16="http://schemas.microsoft.com/office/drawing/2014/main" id="{1E33D316-F465-4548-B6D5-4C78A6DA7EEB}"/>
              </a:ext>
            </a:extLst>
          </p:cNvPr>
          <p:cNvCxnSpPr>
            <a:cxnSpLocks/>
          </p:cNvCxnSpPr>
          <p:nvPr userDrawn="1"/>
        </p:nvCxnSpPr>
        <p:spPr>
          <a:xfrm>
            <a:off x="4532400" y="6205400"/>
            <a:ext cx="69660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0B38F44B-E913-C249-B47C-1F35A1183940}"/>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solidFill>
                  <a:schemeClr val="bg1"/>
                </a:solidFill>
                <a:latin typeface="Arial" panose="020B0604020202020204" pitchFamily="34" charset="0"/>
                <a:cs typeface="Arial" panose="020B0604020202020204" pitchFamily="34" charset="0"/>
              </a:rPr>
              <a:t>CONFIDENTIAL   </a:t>
            </a:r>
            <a:r>
              <a:rPr lang="en-US" sz="900" b="0" i="0">
                <a:solidFill>
                  <a:schemeClr val="bg1"/>
                </a:solidFill>
                <a:latin typeface="Arial" panose="020B0604020202020204" pitchFamily="34" charset="0"/>
                <a:cs typeface="Arial" panose="020B0604020202020204" pitchFamily="34" charset="0"/>
              </a:rPr>
              <a:t>© GSMA 2020</a:t>
            </a:r>
          </a:p>
        </p:txBody>
      </p:sp>
      <p:pic>
        <p:nvPicPr>
          <p:cNvPr id="25" name="Picture 24">
            <a:extLst>
              <a:ext uri="{FF2B5EF4-FFF2-40B4-BE49-F238E27FC236}">
                <a16:creationId xmlns:a16="http://schemas.microsoft.com/office/drawing/2014/main" id="{FFF92351-9E62-9546-BE0F-A87D0EADBA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spTree>
    <p:extLst>
      <p:ext uri="{BB962C8B-B14F-4D97-AF65-F5344CB8AC3E}">
        <p14:creationId xmlns:p14="http://schemas.microsoft.com/office/powerpoint/2010/main" val="27400177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 colour 01">
    <p:bg>
      <p:bgPr>
        <a:solidFill>
          <a:srgbClr val="99CCCC"/>
        </a:solidFill>
        <a:effectLst/>
      </p:bgPr>
    </p:bg>
    <p:spTree>
      <p:nvGrpSpPr>
        <p:cNvPr id="1" name=""/>
        <p:cNvGrpSpPr/>
        <p:nvPr/>
      </p:nvGrpSpPr>
      <p:grpSpPr>
        <a:xfrm>
          <a:off x="0" y="0"/>
          <a:ext cx="0" cy="0"/>
          <a:chOff x="0" y="0"/>
          <a:chExt cx="0" cy="0"/>
        </a:xfrm>
      </p:grpSpPr>
      <p:pic>
        <p:nvPicPr>
          <p:cNvPr id="9" name="Image" descr="Image">
            <a:extLst>
              <a:ext uri="{FF2B5EF4-FFF2-40B4-BE49-F238E27FC236}">
                <a16:creationId xmlns:a16="http://schemas.microsoft.com/office/drawing/2014/main" id="{FB1E8BDF-7D60-CB43-97F6-B08927A14812}"/>
              </a:ext>
            </a:extLst>
          </p:cNvPr>
          <p:cNvPicPr>
            <a:picLocks noChangeAspect="1"/>
          </p:cNvPicPr>
          <p:nvPr userDrawn="1"/>
        </p:nvPicPr>
        <p:blipFill>
          <a:blip r:embed="rId2" cstate="screen">
            <a:alphaModFix/>
            <a:extLst>
              <a:ext uri="{28A0092B-C50C-407E-A947-70E740481C1C}">
                <a14:useLocalDpi xmlns:a14="http://schemas.microsoft.com/office/drawing/2010/main"/>
              </a:ext>
            </a:extLst>
          </a:blip>
          <a:srcRect l="12316" t="20517" r="9888" b="14205"/>
          <a:stretch>
            <a:fillRect/>
          </a:stretch>
        </p:blipFill>
        <p:spPr>
          <a:xfrm>
            <a:off x="0" y="0"/>
            <a:ext cx="12209744" cy="6829712"/>
          </a:xfrm>
          <a:prstGeom prst="rect">
            <a:avLst/>
          </a:prstGeom>
          <a:ln w="12700">
            <a:miter lim="400000"/>
          </a:ln>
        </p:spPr>
      </p:pic>
      <p:sp>
        <p:nvSpPr>
          <p:cNvPr id="2" name="Title 1">
            <a:extLst>
              <a:ext uri="{FF2B5EF4-FFF2-40B4-BE49-F238E27FC236}">
                <a16:creationId xmlns:a16="http://schemas.microsoft.com/office/drawing/2014/main" id="{AD2AE016-136F-7440-866C-EC6553F403CB}"/>
              </a:ext>
            </a:extLst>
          </p:cNvPr>
          <p:cNvSpPr>
            <a:spLocks noGrp="1"/>
          </p:cNvSpPr>
          <p:nvPr>
            <p:ph type="title"/>
          </p:nvPr>
        </p:nvSpPr>
        <p:spPr>
          <a:xfrm>
            <a:off x="600805" y="509733"/>
            <a:ext cx="10871200" cy="730799"/>
          </a:xfr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FCE0F07-2398-0440-9CC3-B797313FB253}"/>
              </a:ext>
            </a:extLst>
          </p:cNvPr>
          <p:cNvSpPr>
            <a:spLocks noGrp="1"/>
          </p:cNvSpPr>
          <p:nvPr>
            <p:ph idx="1"/>
          </p:nvPr>
        </p:nvSpPr>
        <p:spPr>
          <a:xfrm>
            <a:off x="601200" y="1353599"/>
            <a:ext cx="10871200" cy="4650851"/>
          </a:xfrm>
        </p:spPr>
        <p:txBody>
          <a:bodyPr/>
          <a:lstStyle>
            <a:lvl1pPr>
              <a:lnSpc>
                <a:spcPct val="90000"/>
              </a:lnSpc>
              <a:spcAft>
                <a:spcPts val="600"/>
              </a:spcAft>
              <a:defRPr/>
            </a:lvl1pPr>
            <a:lvl2pPr>
              <a:lnSpc>
                <a:spcPct val="90000"/>
              </a:lnSpc>
              <a:spcAft>
                <a:spcPts val="600"/>
              </a:spcAft>
              <a:defRPr/>
            </a:lvl2pPr>
            <a:lvl3pPr>
              <a:lnSpc>
                <a:spcPct val="90000"/>
              </a:lnSpc>
              <a:spcAft>
                <a:spcPts val="600"/>
              </a:spcAft>
              <a:defRPr/>
            </a:lvl3pPr>
            <a:lvl4pPr>
              <a:lnSpc>
                <a:spcPct val="90000"/>
              </a:lnSpc>
              <a:spcAft>
                <a:spcPts val="600"/>
              </a:spcAft>
              <a:defRPr/>
            </a:lvl4pPr>
            <a:lvl5pPr>
              <a:lnSpc>
                <a:spcPct val="90000"/>
              </a:lnSpc>
              <a:spcAft>
                <a:spcPts val="600"/>
              </a:spcAf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Slide Number Placeholder 5">
            <a:extLst>
              <a:ext uri="{FF2B5EF4-FFF2-40B4-BE49-F238E27FC236}">
                <a16:creationId xmlns:a16="http://schemas.microsoft.com/office/drawing/2014/main" id="{A1448BF0-E27C-3145-BC7C-2F6948FB8965}"/>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sp>
        <p:nvSpPr>
          <p:cNvPr id="20" name="Rectangle 19">
            <a:extLst>
              <a:ext uri="{FF2B5EF4-FFF2-40B4-BE49-F238E27FC236}">
                <a16:creationId xmlns:a16="http://schemas.microsoft.com/office/drawing/2014/main" id="{23009ADB-48D5-B741-85F6-00BCEF57561C}"/>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solidFill>
                  <a:schemeClr val="bg1">
                    <a:lumMod val="50000"/>
                  </a:schemeClr>
                </a:solidFill>
                <a:latin typeface="Arial" panose="020B0604020202020204" pitchFamily="34" charset="0"/>
                <a:cs typeface="Arial" panose="020B0604020202020204" pitchFamily="34" charset="0"/>
              </a:rPr>
              <a:t>CONFIDENTIAL   </a:t>
            </a:r>
            <a:r>
              <a:rPr lang="en-US" sz="900" b="0" i="0">
                <a:solidFill>
                  <a:schemeClr val="bg1">
                    <a:lumMod val="50000"/>
                  </a:schemeClr>
                </a:solidFill>
                <a:latin typeface="Arial" panose="020B0604020202020204" pitchFamily="34" charset="0"/>
                <a:cs typeface="Arial" panose="020B0604020202020204" pitchFamily="34" charset="0"/>
              </a:rPr>
              <a:t>© GSMA 2020</a:t>
            </a:r>
          </a:p>
        </p:txBody>
      </p:sp>
      <p:pic>
        <p:nvPicPr>
          <p:cNvPr id="21" name="Picture 20">
            <a:extLst>
              <a:ext uri="{FF2B5EF4-FFF2-40B4-BE49-F238E27FC236}">
                <a16:creationId xmlns:a16="http://schemas.microsoft.com/office/drawing/2014/main" id="{59EE8F10-79B1-3843-85A2-5D189960B2B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2" name="Straight Connector 21">
            <a:extLst>
              <a:ext uri="{FF2B5EF4-FFF2-40B4-BE49-F238E27FC236}">
                <a16:creationId xmlns:a16="http://schemas.microsoft.com/office/drawing/2014/main" id="{C432CE1E-1D03-6845-B8C7-9EC98143D881}"/>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2378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 colour 02">
    <p:bg>
      <p:bgPr>
        <a:solidFill>
          <a:srgbClr val="DE002B"/>
        </a:solidFill>
        <a:effectLst/>
      </p:bgPr>
    </p:bg>
    <p:spTree>
      <p:nvGrpSpPr>
        <p:cNvPr id="1" name=""/>
        <p:cNvGrpSpPr/>
        <p:nvPr/>
      </p:nvGrpSpPr>
      <p:grpSpPr>
        <a:xfrm>
          <a:off x="0" y="0"/>
          <a:ext cx="0" cy="0"/>
          <a:chOff x="0" y="0"/>
          <a:chExt cx="0" cy="0"/>
        </a:xfrm>
      </p:grpSpPr>
      <p:pic>
        <p:nvPicPr>
          <p:cNvPr id="9" name="Image" descr="Image">
            <a:extLst>
              <a:ext uri="{FF2B5EF4-FFF2-40B4-BE49-F238E27FC236}">
                <a16:creationId xmlns:a16="http://schemas.microsoft.com/office/drawing/2014/main" id="{FB1E8BDF-7D60-CB43-97F6-B08927A14812}"/>
              </a:ext>
            </a:extLst>
          </p:cNvPr>
          <p:cNvPicPr>
            <a:picLocks noChangeAspect="1"/>
          </p:cNvPicPr>
          <p:nvPr userDrawn="1"/>
        </p:nvPicPr>
        <p:blipFill>
          <a:blip r:embed="rId2" cstate="screen">
            <a:alphaModFix amt="88000"/>
            <a:extLst>
              <a:ext uri="{28A0092B-C50C-407E-A947-70E740481C1C}">
                <a14:useLocalDpi xmlns:a14="http://schemas.microsoft.com/office/drawing/2010/main"/>
              </a:ext>
            </a:extLst>
          </a:blip>
          <a:srcRect l="12316" t="20517" r="9888" b="14205"/>
          <a:stretch>
            <a:fillRect/>
          </a:stretch>
        </p:blipFill>
        <p:spPr>
          <a:xfrm>
            <a:off x="0" y="0"/>
            <a:ext cx="12209744" cy="6829712"/>
          </a:xfrm>
          <a:prstGeom prst="rect">
            <a:avLst/>
          </a:prstGeom>
          <a:ln w="12700">
            <a:miter lim="400000"/>
          </a:ln>
        </p:spPr>
      </p:pic>
      <p:sp>
        <p:nvSpPr>
          <p:cNvPr id="2" name="Title 1">
            <a:extLst>
              <a:ext uri="{FF2B5EF4-FFF2-40B4-BE49-F238E27FC236}">
                <a16:creationId xmlns:a16="http://schemas.microsoft.com/office/drawing/2014/main" id="{AD2AE016-136F-7440-866C-EC6553F403CB}"/>
              </a:ext>
            </a:extLst>
          </p:cNvPr>
          <p:cNvSpPr>
            <a:spLocks noGrp="1"/>
          </p:cNvSpPr>
          <p:nvPr>
            <p:ph type="title"/>
          </p:nvPr>
        </p:nvSpPr>
        <p:spPr>
          <a:xfrm>
            <a:off x="600805" y="509733"/>
            <a:ext cx="10871200" cy="730799"/>
          </a:xfrm>
        </p:spPr>
        <p:txBody>
          <a:bodyPr/>
          <a:lstStyle>
            <a:lvl1pPr>
              <a:defRPr>
                <a:solidFill>
                  <a:schemeClr val="bg1"/>
                </a:solidFill>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6FCE0F07-2398-0440-9CC3-B797313FB253}"/>
              </a:ext>
            </a:extLst>
          </p:cNvPr>
          <p:cNvSpPr>
            <a:spLocks noGrp="1"/>
          </p:cNvSpPr>
          <p:nvPr>
            <p:ph idx="1"/>
          </p:nvPr>
        </p:nvSpPr>
        <p:spPr>
          <a:xfrm>
            <a:off x="601200" y="1353599"/>
            <a:ext cx="10871200" cy="4650851"/>
          </a:xfrm>
        </p:spPr>
        <p:txBody>
          <a:bodyPr/>
          <a:lstStyle>
            <a:lvl1pPr>
              <a:lnSpc>
                <a:spcPct val="90000"/>
              </a:lnSpc>
              <a:spcAft>
                <a:spcPts val="600"/>
              </a:spcAft>
              <a:buClr>
                <a:srgbClr val="242529"/>
              </a:buClr>
              <a:defRPr>
                <a:solidFill>
                  <a:schemeClr val="bg1"/>
                </a:solidFill>
              </a:defRPr>
            </a:lvl1pPr>
            <a:lvl2pPr>
              <a:lnSpc>
                <a:spcPct val="90000"/>
              </a:lnSpc>
              <a:spcAft>
                <a:spcPts val="600"/>
              </a:spcAft>
              <a:buClr>
                <a:srgbClr val="242529"/>
              </a:buClr>
              <a:defRPr>
                <a:solidFill>
                  <a:schemeClr val="bg1"/>
                </a:solidFill>
              </a:defRPr>
            </a:lvl2pPr>
            <a:lvl3pPr>
              <a:lnSpc>
                <a:spcPct val="90000"/>
              </a:lnSpc>
              <a:spcAft>
                <a:spcPts val="600"/>
              </a:spcAft>
              <a:buClr>
                <a:srgbClr val="242529"/>
              </a:buClr>
              <a:defRPr>
                <a:solidFill>
                  <a:schemeClr val="bg1"/>
                </a:solidFill>
              </a:defRPr>
            </a:lvl3pPr>
            <a:lvl4pPr>
              <a:lnSpc>
                <a:spcPct val="90000"/>
              </a:lnSpc>
              <a:spcAft>
                <a:spcPts val="600"/>
              </a:spcAft>
              <a:buClr>
                <a:srgbClr val="242529"/>
              </a:buClr>
              <a:defRPr>
                <a:solidFill>
                  <a:schemeClr val="bg1"/>
                </a:solidFill>
              </a:defRPr>
            </a:lvl4pPr>
            <a:lvl5pPr>
              <a:lnSpc>
                <a:spcPct val="90000"/>
              </a:lnSpc>
              <a:spcAft>
                <a:spcPts val="600"/>
              </a:spcAft>
              <a:buClr>
                <a:srgbClr val="242529"/>
              </a:buCl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Slide Number Placeholder 5">
            <a:extLst>
              <a:ext uri="{FF2B5EF4-FFF2-40B4-BE49-F238E27FC236}">
                <a16:creationId xmlns:a16="http://schemas.microsoft.com/office/drawing/2014/main" id="{A1448BF0-E27C-3145-BC7C-2F6948FB8965}"/>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sp>
        <p:nvSpPr>
          <p:cNvPr id="20" name="Rectangle 19">
            <a:extLst>
              <a:ext uri="{FF2B5EF4-FFF2-40B4-BE49-F238E27FC236}">
                <a16:creationId xmlns:a16="http://schemas.microsoft.com/office/drawing/2014/main" id="{23009ADB-48D5-B741-85F6-00BCEF57561C}"/>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solidFill>
                  <a:schemeClr val="bg1">
                    <a:lumMod val="50000"/>
                  </a:schemeClr>
                </a:solidFill>
                <a:latin typeface="Arial" panose="020B0604020202020204" pitchFamily="34" charset="0"/>
                <a:cs typeface="Arial" panose="020B0604020202020204" pitchFamily="34" charset="0"/>
              </a:rPr>
              <a:t>CONFIDENTIAL   </a:t>
            </a:r>
            <a:r>
              <a:rPr lang="en-US" sz="900" b="0" i="0">
                <a:solidFill>
                  <a:schemeClr val="bg1">
                    <a:lumMod val="50000"/>
                  </a:schemeClr>
                </a:solidFill>
                <a:latin typeface="Arial" panose="020B0604020202020204" pitchFamily="34" charset="0"/>
                <a:cs typeface="Arial" panose="020B0604020202020204" pitchFamily="34" charset="0"/>
              </a:rPr>
              <a:t>© GSMA 2020</a:t>
            </a:r>
          </a:p>
        </p:txBody>
      </p:sp>
      <p:pic>
        <p:nvPicPr>
          <p:cNvPr id="21" name="Picture 20">
            <a:extLst>
              <a:ext uri="{FF2B5EF4-FFF2-40B4-BE49-F238E27FC236}">
                <a16:creationId xmlns:a16="http://schemas.microsoft.com/office/drawing/2014/main" id="{59EE8F10-79B1-3843-85A2-5D189960B2B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2" name="Straight Connector 21">
            <a:extLst>
              <a:ext uri="{FF2B5EF4-FFF2-40B4-BE49-F238E27FC236}">
                <a16:creationId xmlns:a16="http://schemas.microsoft.com/office/drawing/2014/main" id="{C432CE1E-1D03-6845-B8C7-9EC98143D881}"/>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09725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 colour 03">
    <p:bg>
      <p:bgPr>
        <a:solidFill>
          <a:srgbClr val="242529"/>
        </a:solidFill>
        <a:effectLst/>
      </p:bgPr>
    </p:bg>
    <p:spTree>
      <p:nvGrpSpPr>
        <p:cNvPr id="1" name=""/>
        <p:cNvGrpSpPr/>
        <p:nvPr/>
      </p:nvGrpSpPr>
      <p:grpSpPr>
        <a:xfrm>
          <a:off x="0" y="0"/>
          <a:ext cx="0" cy="0"/>
          <a:chOff x="0" y="0"/>
          <a:chExt cx="0" cy="0"/>
        </a:xfrm>
      </p:grpSpPr>
      <p:pic>
        <p:nvPicPr>
          <p:cNvPr id="9" name="Image" descr="Image">
            <a:extLst>
              <a:ext uri="{FF2B5EF4-FFF2-40B4-BE49-F238E27FC236}">
                <a16:creationId xmlns:a16="http://schemas.microsoft.com/office/drawing/2014/main" id="{FB1E8BDF-7D60-CB43-97F6-B08927A14812}"/>
              </a:ext>
            </a:extLst>
          </p:cNvPr>
          <p:cNvPicPr>
            <a:picLocks noChangeAspect="1"/>
          </p:cNvPicPr>
          <p:nvPr userDrawn="1"/>
        </p:nvPicPr>
        <p:blipFill>
          <a:blip r:embed="rId2" cstate="screen">
            <a:alphaModFix amt="65000"/>
            <a:extLst>
              <a:ext uri="{28A0092B-C50C-407E-A947-70E740481C1C}">
                <a14:useLocalDpi xmlns:a14="http://schemas.microsoft.com/office/drawing/2010/main"/>
              </a:ext>
            </a:extLst>
          </a:blip>
          <a:srcRect l="12316" t="20517" r="9888" b="14205"/>
          <a:stretch>
            <a:fillRect/>
          </a:stretch>
        </p:blipFill>
        <p:spPr>
          <a:xfrm>
            <a:off x="0" y="0"/>
            <a:ext cx="12209744" cy="6829712"/>
          </a:xfrm>
          <a:prstGeom prst="rect">
            <a:avLst/>
          </a:prstGeom>
          <a:ln w="12700">
            <a:miter lim="400000"/>
          </a:ln>
        </p:spPr>
      </p:pic>
      <p:sp>
        <p:nvSpPr>
          <p:cNvPr id="2" name="Title 1">
            <a:extLst>
              <a:ext uri="{FF2B5EF4-FFF2-40B4-BE49-F238E27FC236}">
                <a16:creationId xmlns:a16="http://schemas.microsoft.com/office/drawing/2014/main" id="{AD2AE016-136F-7440-866C-EC6553F403CB}"/>
              </a:ext>
            </a:extLst>
          </p:cNvPr>
          <p:cNvSpPr>
            <a:spLocks noGrp="1"/>
          </p:cNvSpPr>
          <p:nvPr>
            <p:ph type="title"/>
          </p:nvPr>
        </p:nvSpPr>
        <p:spPr>
          <a:xfrm>
            <a:off x="600805" y="509733"/>
            <a:ext cx="10871200" cy="730799"/>
          </a:xfrm>
        </p:spPr>
        <p:txBody>
          <a:bodyPr/>
          <a:lstStyle>
            <a:lvl1pPr>
              <a:defRPr>
                <a:solidFill>
                  <a:schemeClr val="bg1"/>
                </a:solidFill>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6FCE0F07-2398-0440-9CC3-B797313FB253}"/>
              </a:ext>
            </a:extLst>
          </p:cNvPr>
          <p:cNvSpPr>
            <a:spLocks noGrp="1"/>
          </p:cNvSpPr>
          <p:nvPr>
            <p:ph idx="1"/>
          </p:nvPr>
        </p:nvSpPr>
        <p:spPr>
          <a:xfrm>
            <a:off x="601200" y="1353599"/>
            <a:ext cx="10871200" cy="4650851"/>
          </a:xfrm>
        </p:spPr>
        <p:txBody>
          <a:bodyPr/>
          <a:lstStyle>
            <a:lvl1pPr>
              <a:lnSpc>
                <a:spcPct val="90000"/>
              </a:lnSpc>
              <a:spcAft>
                <a:spcPts val="600"/>
              </a:spcAft>
              <a:defRPr>
                <a:solidFill>
                  <a:schemeClr val="bg1"/>
                </a:solidFill>
              </a:defRPr>
            </a:lvl1pPr>
            <a:lvl2pPr>
              <a:lnSpc>
                <a:spcPct val="90000"/>
              </a:lnSpc>
              <a:spcAft>
                <a:spcPts val="600"/>
              </a:spcAft>
              <a:defRPr>
                <a:solidFill>
                  <a:schemeClr val="bg1"/>
                </a:solidFill>
              </a:defRPr>
            </a:lvl2pPr>
            <a:lvl3pPr>
              <a:lnSpc>
                <a:spcPct val="90000"/>
              </a:lnSpc>
              <a:spcAft>
                <a:spcPts val="600"/>
              </a:spcAft>
              <a:defRPr>
                <a:solidFill>
                  <a:schemeClr val="bg1"/>
                </a:solidFill>
              </a:defRPr>
            </a:lvl3pPr>
            <a:lvl4pPr>
              <a:lnSpc>
                <a:spcPct val="90000"/>
              </a:lnSpc>
              <a:spcAft>
                <a:spcPts val="600"/>
              </a:spcAft>
              <a:defRPr>
                <a:solidFill>
                  <a:schemeClr val="bg1"/>
                </a:solidFill>
              </a:defRPr>
            </a:lvl4pPr>
            <a:lvl5pPr>
              <a:lnSpc>
                <a:spcPct val="90000"/>
              </a:lnSpc>
              <a:spcAft>
                <a:spcPts val="600"/>
              </a:spcAft>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Slide Number Placeholder 5">
            <a:extLst>
              <a:ext uri="{FF2B5EF4-FFF2-40B4-BE49-F238E27FC236}">
                <a16:creationId xmlns:a16="http://schemas.microsoft.com/office/drawing/2014/main" id="{A1448BF0-E27C-3145-BC7C-2F6948FB8965}"/>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sp>
        <p:nvSpPr>
          <p:cNvPr id="20" name="Rectangle 19">
            <a:extLst>
              <a:ext uri="{FF2B5EF4-FFF2-40B4-BE49-F238E27FC236}">
                <a16:creationId xmlns:a16="http://schemas.microsoft.com/office/drawing/2014/main" id="{23009ADB-48D5-B741-85F6-00BCEF57561C}"/>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solidFill>
                  <a:schemeClr val="bg1">
                    <a:lumMod val="50000"/>
                  </a:schemeClr>
                </a:solidFill>
                <a:latin typeface="Arial" panose="020B0604020202020204" pitchFamily="34" charset="0"/>
                <a:cs typeface="Arial" panose="020B0604020202020204" pitchFamily="34" charset="0"/>
              </a:rPr>
              <a:t>CONFIDENTIAL   </a:t>
            </a:r>
            <a:r>
              <a:rPr lang="en-US" sz="900" b="0" i="0">
                <a:solidFill>
                  <a:schemeClr val="bg1">
                    <a:lumMod val="50000"/>
                  </a:schemeClr>
                </a:solidFill>
                <a:latin typeface="Arial" panose="020B0604020202020204" pitchFamily="34" charset="0"/>
                <a:cs typeface="Arial" panose="020B0604020202020204" pitchFamily="34" charset="0"/>
              </a:rPr>
              <a:t>© GSMA 2020</a:t>
            </a:r>
          </a:p>
        </p:txBody>
      </p:sp>
      <p:pic>
        <p:nvPicPr>
          <p:cNvPr id="21" name="Picture 20">
            <a:extLst>
              <a:ext uri="{FF2B5EF4-FFF2-40B4-BE49-F238E27FC236}">
                <a16:creationId xmlns:a16="http://schemas.microsoft.com/office/drawing/2014/main" id="{59EE8F10-79B1-3843-85A2-5D189960B2B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2" name="Straight Connector 21">
            <a:extLst>
              <a:ext uri="{FF2B5EF4-FFF2-40B4-BE49-F238E27FC236}">
                <a16:creationId xmlns:a16="http://schemas.microsoft.com/office/drawing/2014/main" id="{C432CE1E-1D03-6845-B8C7-9EC98143D881}"/>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94177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AE016-136F-7440-866C-EC6553F403CB}"/>
              </a:ext>
            </a:extLst>
          </p:cNvPr>
          <p:cNvSpPr>
            <a:spLocks noGrp="1"/>
          </p:cNvSpPr>
          <p:nvPr>
            <p:ph type="title"/>
          </p:nvPr>
        </p:nvSpPr>
        <p:spPr>
          <a:xfrm>
            <a:off x="600805" y="509733"/>
            <a:ext cx="10871200" cy="730799"/>
          </a:xfr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FCE0F07-2398-0440-9CC3-B797313FB253}"/>
              </a:ext>
            </a:extLst>
          </p:cNvPr>
          <p:cNvSpPr>
            <a:spLocks noGrp="1"/>
          </p:cNvSpPr>
          <p:nvPr>
            <p:ph idx="1"/>
          </p:nvPr>
        </p:nvSpPr>
        <p:spPr>
          <a:xfrm>
            <a:off x="601200" y="1353599"/>
            <a:ext cx="10871200" cy="4650851"/>
          </a:xfrm>
        </p:spPr>
        <p:txBody>
          <a:bodyPr/>
          <a:lstStyle>
            <a:lvl1pPr>
              <a:lnSpc>
                <a:spcPct val="90000"/>
              </a:lnSpc>
              <a:spcAft>
                <a:spcPts val="600"/>
              </a:spcAft>
              <a:defRPr/>
            </a:lvl1pPr>
            <a:lvl2pPr>
              <a:lnSpc>
                <a:spcPct val="90000"/>
              </a:lnSpc>
              <a:spcAft>
                <a:spcPts val="600"/>
              </a:spcAft>
              <a:defRPr/>
            </a:lvl2pPr>
            <a:lvl3pPr>
              <a:lnSpc>
                <a:spcPct val="90000"/>
              </a:lnSpc>
              <a:spcAft>
                <a:spcPts val="600"/>
              </a:spcAft>
              <a:defRPr/>
            </a:lvl3pPr>
            <a:lvl4pPr>
              <a:lnSpc>
                <a:spcPct val="90000"/>
              </a:lnSpc>
              <a:spcAft>
                <a:spcPts val="600"/>
              </a:spcAft>
              <a:defRPr/>
            </a:lvl4pPr>
            <a:lvl5pPr>
              <a:lnSpc>
                <a:spcPct val="90000"/>
              </a:lnSpc>
              <a:spcAft>
                <a:spcPts val="600"/>
              </a:spcAf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Slide Number Placeholder 5">
            <a:extLst>
              <a:ext uri="{FF2B5EF4-FFF2-40B4-BE49-F238E27FC236}">
                <a16:creationId xmlns:a16="http://schemas.microsoft.com/office/drawing/2014/main" id="{A1448BF0-E27C-3145-BC7C-2F6948FB8965}"/>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sp>
        <p:nvSpPr>
          <p:cNvPr id="20" name="Rectangle 19">
            <a:extLst>
              <a:ext uri="{FF2B5EF4-FFF2-40B4-BE49-F238E27FC236}">
                <a16:creationId xmlns:a16="http://schemas.microsoft.com/office/drawing/2014/main" id="{23009ADB-48D5-B741-85F6-00BCEF57561C}"/>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a:solidFill>
                  <a:schemeClr val="bg1">
                    <a:lumMod val="50000"/>
                  </a:schemeClr>
                </a:solidFill>
                <a:latin typeface="Arial" panose="020B0604020202020204" pitchFamily="34" charset="0"/>
                <a:cs typeface="Arial" panose="020B0604020202020204" pitchFamily="34" charset="0"/>
              </a:rPr>
              <a:t>© GSMA 2020</a:t>
            </a:r>
          </a:p>
        </p:txBody>
      </p:sp>
      <p:pic>
        <p:nvPicPr>
          <p:cNvPr id="21" name="Picture 20">
            <a:extLst>
              <a:ext uri="{FF2B5EF4-FFF2-40B4-BE49-F238E27FC236}">
                <a16:creationId xmlns:a16="http://schemas.microsoft.com/office/drawing/2014/main" id="{59EE8F10-79B1-3843-85A2-5D189960B2B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2" name="Straight Connector 21">
            <a:extLst>
              <a:ext uri="{FF2B5EF4-FFF2-40B4-BE49-F238E27FC236}">
                <a16:creationId xmlns:a16="http://schemas.microsoft.com/office/drawing/2014/main" id="{C432CE1E-1D03-6845-B8C7-9EC98143D881}"/>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07637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4DE08-6CCA-BD4F-8EEE-338DB0C18D1D}"/>
              </a:ext>
            </a:extLst>
          </p:cNvPr>
          <p:cNvSpPr>
            <a:spLocks noGrp="1"/>
          </p:cNvSpPr>
          <p:nvPr>
            <p:ph type="title"/>
          </p:nvPr>
        </p:nvSpPr>
        <p:spPr>
          <a:xfrm>
            <a:off x="600805" y="509732"/>
            <a:ext cx="10871200" cy="732268"/>
          </a:xfr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0E1B177-83D0-9B41-8657-4A2992CD3E94}"/>
              </a:ext>
            </a:extLst>
          </p:cNvPr>
          <p:cNvSpPr>
            <a:spLocks noGrp="1"/>
          </p:cNvSpPr>
          <p:nvPr>
            <p:ph sz="half" idx="1"/>
          </p:nvPr>
        </p:nvSpPr>
        <p:spPr>
          <a:xfrm>
            <a:off x="600805" y="1353599"/>
            <a:ext cx="5418995" cy="4650847"/>
          </a:xfrm>
        </p:spPr>
        <p:txBody>
          <a:bodyPr/>
          <a:lstStyle>
            <a:lvl1pPr>
              <a:lnSpc>
                <a:spcPct val="90000"/>
              </a:lnSpc>
              <a:spcAft>
                <a:spcPts val="600"/>
              </a:spcAft>
              <a:defRPr sz="2400"/>
            </a:lvl1pPr>
            <a:lvl2pPr>
              <a:lnSpc>
                <a:spcPct val="90000"/>
              </a:lnSpc>
              <a:spcAft>
                <a:spcPts val="600"/>
              </a:spcAft>
              <a:defRPr sz="2000"/>
            </a:lvl2pPr>
            <a:lvl3pPr>
              <a:lnSpc>
                <a:spcPct val="90000"/>
              </a:lnSpc>
              <a:spcAft>
                <a:spcPts val="600"/>
              </a:spcAft>
              <a:defRPr sz="1800"/>
            </a:lvl3pPr>
            <a:lvl4pPr>
              <a:lnSpc>
                <a:spcPct val="90000"/>
              </a:lnSpc>
              <a:spcAft>
                <a:spcPts val="600"/>
              </a:spcAft>
              <a:defRPr sz="1600"/>
            </a:lvl4pPr>
            <a:lvl5pPr>
              <a:lnSpc>
                <a:spcPct val="90000"/>
              </a:lnSpc>
              <a:spcAft>
                <a:spcPts val="600"/>
              </a:spcAft>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2908A70D-8678-2C44-A1FD-DCB317ACC8B2}"/>
              </a:ext>
            </a:extLst>
          </p:cNvPr>
          <p:cNvSpPr>
            <a:spLocks noGrp="1"/>
          </p:cNvSpPr>
          <p:nvPr>
            <p:ph sz="half" idx="2"/>
          </p:nvPr>
        </p:nvSpPr>
        <p:spPr>
          <a:xfrm>
            <a:off x="6172200" y="1353599"/>
            <a:ext cx="5324870" cy="4650847"/>
          </a:xfrm>
        </p:spPr>
        <p:txBody>
          <a:bodyPr/>
          <a:lstStyle>
            <a:lvl1pPr>
              <a:lnSpc>
                <a:spcPct val="90000"/>
              </a:lnSpc>
              <a:spcAft>
                <a:spcPts val="600"/>
              </a:spcAft>
              <a:defRPr sz="2400"/>
            </a:lvl1pPr>
            <a:lvl2pPr>
              <a:lnSpc>
                <a:spcPct val="90000"/>
              </a:lnSpc>
              <a:spcAft>
                <a:spcPts val="600"/>
              </a:spcAft>
              <a:defRPr sz="2000"/>
            </a:lvl2pPr>
            <a:lvl3pPr>
              <a:lnSpc>
                <a:spcPct val="90000"/>
              </a:lnSpc>
              <a:spcAft>
                <a:spcPts val="600"/>
              </a:spcAft>
              <a:defRPr sz="1800"/>
            </a:lvl3pPr>
            <a:lvl4pPr>
              <a:lnSpc>
                <a:spcPct val="90000"/>
              </a:lnSpc>
              <a:spcAft>
                <a:spcPts val="600"/>
              </a:spcAft>
              <a:defRPr sz="1600"/>
            </a:lvl4pPr>
            <a:lvl5pPr>
              <a:lnSpc>
                <a:spcPct val="90000"/>
              </a:lnSpc>
              <a:spcAft>
                <a:spcPts val="600"/>
              </a:spcAft>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Slide Number Placeholder 5">
            <a:extLst>
              <a:ext uri="{FF2B5EF4-FFF2-40B4-BE49-F238E27FC236}">
                <a16:creationId xmlns:a16="http://schemas.microsoft.com/office/drawing/2014/main" id="{E30DFE5A-5B6A-A546-A8CD-81CCEAA8975C}"/>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sp>
        <p:nvSpPr>
          <p:cNvPr id="22" name="Rectangle 21">
            <a:extLst>
              <a:ext uri="{FF2B5EF4-FFF2-40B4-BE49-F238E27FC236}">
                <a16:creationId xmlns:a16="http://schemas.microsoft.com/office/drawing/2014/main" id="{6DB85DC9-71B4-C44F-9038-6754B5535C5F}"/>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a:solidFill>
                  <a:schemeClr val="bg1">
                    <a:lumMod val="50000"/>
                  </a:schemeClr>
                </a:solidFill>
                <a:latin typeface="Arial" panose="020B0604020202020204" pitchFamily="34" charset="0"/>
                <a:cs typeface="Arial" panose="020B0604020202020204" pitchFamily="34" charset="0"/>
              </a:rPr>
              <a:t>© GSMA 2020</a:t>
            </a:r>
          </a:p>
        </p:txBody>
      </p:sp>
      <p:pic>
        <p:nvPicPr>
          <p:cNvPr id="23" name="Picture 22">
            <a:extLst>
              <a:ext uri="{FF2B5EF4-FFF2-40B4-BE49-F238E27FC236}">
                <a16:creationId xmlns:a16="http://schemas.microsoft.com/office/drawing/2014/main" id="{27260769-2531-AD49-ACF0-87D01B4E68D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4" name="Straight Connector 23">
            <a:extLst>
              <a:ext uri="{FF2B5EF4-FFF2-40B4-BE49-F238E27FC236}">
                <a16:creationId xmlns:a16="http://schemas.microsoft.com/office/drawing/2014/main" id="{42A8F455-052A-2A48-8C82-81BE1B3C20DF}"/>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35775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223879-95C7-744E-B4C0-2384DD262C08}"/>
              </a:ext>
            </a:extLst>
          </p:cNvPr>
          <p:cNvSpPr>
            <a:spLocks noGrp="1"/>
          </p:cNvSpPr>
          <p:nvPr>
            <p:ph type="body" idx="1"/>
          </p:nvPr>
        </p:nvSpPr>
        <p:spPr>
          <a:xfrm>
            <a:off x="601200" y="1353600"/>
            <a:ext cx="5396375" cy="823912"/>
          </a:xfrm>
        </p:spPr>
        <p:txBody>
          <a:bodyPr anchor="t"/>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C5AD00B-958A-784A-93E7-A8DC6AD69722}"/>
              </a:ext>
            </a:extLst>
          </p:cNvPr>
          <p:cNvSpPr>
            <a:spLocks noGrp="1"/>
          </p:cNvSpPr>
          <p:nvPr>
            <p:ph sz="half" idx="2"/>
          </p:nvPr>
        </p:nvSpPr>
        <p:spPr>
          <a:xfrm>
            <a:off x="601200" y="2199612"/>
            <a:ext cx="5396375" cy="3804836"/>
          </a:xfrm>
        </p:spPr>
        <p:txBody>
          <a:bodyPr/>
          <a:lstStyle>
            <a:lvl1pPr>
              <a:lnSpc>
                <a:spcPct val="90000"/>
              </a:lnSpc>
              <a:spcAft>
                <a:spcPts val="600"/>
              </a:spcAft>
              <a:defRPr sz="2400"/>
            </a:lvl1pPr>
            <a:lvl2pPr>
              <a:lnSpc>
                <a:spcPct val="90000"/>
              </a:lnSpc>
              <a:spcAft>
                <a:spcPts val="600"/>
              </a:spcAft>
              <a:defRPr sz="2000"/>
            </a:lvl2pPr>
            <a:lvl3pPr>
              <a:lnSpc>
                <a:spcPct val="90000"/>
              </a:lnSpc>
              <a:spcAft>
                <a:spcPts val="600"/>
              </a:spcAft>
              <a:defRPr sz="1800"/>
            </a:lvl3pPr>
            <a:lvl4pPr>
              <a:lnSpc>
                <a:spcPct val="90000"/>
              </a:lnSpc>
              <a:spcAft>
                <a:spcPts val="600"/>
              </a:spcAft>
              <a:defRPr sz="1600"/>
            </a:lvl4pPr>
            <a:lvl5pPr>
              <a:lnSpc>
                <a:spcPct val="90000"/>
              </a:lnSpc>
              <a:spcAft>
                <a:spcPts val="600"/>
              </a:spcAft>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115825B-D2F4-4C4A-9159-78C8BA22BE8C}"/>
              </a:ext>
            </a:extLst>
          </p:cNvPr>
          <p:cNvSpPr>
            <a:spLocks noGrp="1"/>
          </p:cNvSpPr>
          <p:nvPr>
            <p:ph type="body" sz="quarter" idx="3"/>
          </p:nvPr>
        </p:nvSpPr>
        <p:spPr>
          <a:xfrm>
            <a:off x="6172200" y="1353600"/>
            <a:ext cx="5363816" cy="823912"/>
          </a:xfrm>
        </p:spPr>
        <p:txBody>
          <a:bodyPr anchor="t"/>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EC9BE72-E931-B543-AC19-16D0CAE86FA5}"/>
              </a:ext>
            </a:extLst>
          </p:cNvPr>
          <p:cNvSpPr>
            <a:spLocks noGrp="1"/>
          </p:cNvSpPr>
          <p:nvPr>
            <p:ph sz="quarter" idx="4"/>
          </p:nvPr>
        </p:nvSpPr>
        <p:spPr>
          <a:xfrm>
            <a:off x="6172200" y="2199612"/>
            <a:ext cx="5363816" cy="3804836"/>
          </a:xfrm>
        </p:spPr>
        <p:txBody>
          <a:bodyPr/>
          <a:lstStyle>
            <a:lvl1pPr>
              <a:lnSpc>
                <a:spcPct val="90000"/>
              </a:lnSpc>
              <a:spcAft>
                <a:spcPts val="600"/>
              </a:spcAft>
              <a:defRPr sz="2400"/>
            </a:lvl1pPr>
            <a:lvl2pPr>
              <a:lnSpc>
                <a:spcPct val="90000"/>
              </a:lnSpc>
              <a:spcAft>
                <a:spcPts val="600"/>
              </a:spcAft>
              <a:defRPr sz="2000"/>
            </a:lvl2pPr>
            <a:lvl3pPr>
              <a:lnSpc>
                <a:spcPct val="90000"/>
              </a:lnSpc>
              <a:spcAft>
                <a:spcPts val="600"/>
              </a:spcAft>
              <a:defRPr sz="1800"/>
            </a:lvl3pPr>
            <a:lvl4pPr>
              <a:lnSpc>
                <a:spcPct val="90000"/>
              </a:lnSpc>
              <a:spcAft>
                <a:spcPts val="600"/>
              </a:spcAft>
              <a:defRPr sz="1600"/>
            </a:lvl4pPr>
            <a:lvl5pPr>
              <a:lnSpc>
                <a:spcPct val="90000"/>
              </a:lnSpc>
              <a:spcAft>
                <a:spcPts val="600"/>
              </a:spcAft>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tle Placeholder 1">
            <a:extLst>
              <a:ext uri="{FF2B5EF4-FFF2-40B4-BE49-F238E27FC236}">
                <a16:creationId xmlns:a16="http://schemas.microsoft.com/office/drawing/2014/main" id="{8CBEFB31-5488-1B4D-80F7-810D7F81AD85}"/>
              </a:ext>
            </a:extLst>
          </p:cNvPr>
          <p:cNvSpPr>
            <a:spLocks noGrp="1"/>
          </p:cNvSpPr>
          <p:nvPr>
            <p:ph type="title"/>
          </p:nvPr>
        </p:nvSpPr>
        <p:spPr>
          <a:xfrm>
            <a:off x="601200" y="511201"/>
            <a:ext cx="10895870" cy="730800"/>
          </a:xfrm>
          <a:prstGeom prst="rect">
            <a:avLst/>
          </a:prstGeom>
        </p:spPr>
        <p:txBody>
          <a:bodyPr vert="horz" lIns="91440" tIns="45720" rIns="91440" bIns="45720" rtlCol="0" anchor="t">
            <a:normAutofit/>
          </a:bodyPr>
          <a:lstStyle/>
          <a:p>
            <a:r>
              <a:rPr lang="en-GB"/>
              <a:t>Click to edit Master title style</a:t>
            </a:r>
            <a:endParaRPr lang="en-US"/>
          </a:p>
        </p:txBody>
      </p:sp>
      <p:sp>
        <p:nvSpPr>
          <p:cNvPr id="17" name="Slide Number Placeholder 5">
            <a:extLst>
              <a:ext uri="{FF2B5EF4-FFF2-40B4-BE49-F238E27FC236}">
                <a16:creationId xmlns:a16="http://schemas.microsoft.com/office/drawing/2014/main" id="{C574936D-7640-FB43-A51E-704166CF31AF}"/>
              </a:ext>
            </a:extLst>
          </p:cNvPr>
          <p:cNvSpPr>
            <a:spLocks noGrp="1"/>
          </p:cNvSpPr>
          <p:nvPr>
            <p:ph type="sldNum" sz="quarter" idx="10"/>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sp>
        <p:nvSpPr>
          <p:cNvPr id="25" name="Rectangle 24">
            <a:extLst>
              <a:ext uri="{FF2B5EF4-FFF2-40B4-BE49-F238E27FC236}">
                <a16:creationId xmlns:a16="http://schemas.microsoft.com/office/drawing/2014/main" id="{3E9DDA8F-9733-B74E-A03C-03659F2552DA}"/>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a:solidFill>
                  <a:schemeClr val="bg1">
                    <a:lumMod val="50000"/>
                  </a:schemeClr>
                </a:solidFill>
                <a:latin typeface="Arial" panose="020B0604020202020204" pitchFamily="34" charset="0"/>
                <a:cs typeface="Arial" panose="020B0604020202020204" pitchFamily="34" charset="0"/>
              </a:rPr>
              <a:t>© GSMA 2020</a:t>
            </a:r>
          </a:p>
        </p:txBody>
      </p:sp>
      <p:pic>
        <p:nvPicPr>
          <p:cNvPr id="26" name="Picture 25">
            <a:extLst>
              <a:ext uri="{FF2B5EF4-FFF2-40B4-BE49-F238E27FC236}">
                <a16:creationId xmlns:a16="http://schemas.microsoft.com/office/drawing/2014/main" id="{2574502A-9AAD-B347-B19E-A6EC1D53E53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7" name="Straight Connector 26">
            <a:extLst>
              <a:ext uri="{FF2B5EF4-FFF2-40B4-BE49-F238E27FC236}">
                <a16:creationId xmlns:a16="http://schemas.microsoft.com/office/drawing/2014/main" id="{A490B76F-2EC4-0447-8FD4-680036942B33}"/>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85692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0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E6D5-3D37-6749-848E-0A90B6663382}"/>
              </a:ext>
            </a:extLst>
          </p:cNvPr>
          <p:cNvSpPr>
            <a:spLocks noGrp="1"/>
          </p:cNvSpPr>
          <p:nvPr>
            <p:ph type="title"/>
          </p:nvPr>
        </p:nvSpPr>
        <p:spPr>
          <a:xfrm>
            <a:off x="600805" y="509732"/>
            <a:ext cx="10871200" cy="732268"/>
          </a:xfrm>
        </p:spPr>
        <p:txBody>
          <a:bodyPr/>
          <a:lstStyle/>
          <a:p>
            <a:r>
              <a:rPr lang="en-GB"/>
              <a:t>Click to edit Master title style</a:t>
            </a:r>
            <a:endParaRPr lang="en-US"/>
          </a:p>
        </p:txBody>
      </p:sp>
      <p:sp>
        <p:nvSpPr>
          <p:cNvPr id="12" name="Slide Number Placeholder 5">
            <a:extLst>
              <a:ext uri="{FF2B5EF4-FFF2-40B4-BE49-F238E27FC236}">
                <a16:creationId xmlns:a16="http://schemas.microsoft.com/office/drawing/2014/main" id="{3AA9A0E5-05F0-AF4B-8F6A-2B3C13619A71}"/>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sp>
        <p:nvSpPr>
          <p:cNvPr id="17" name="Rectangle 16">
            <a:extLst>
              <a:ext uri="{FF2B5EF4-FFF2-40B4-BE49-F238E27FC236}">
                <a16:creationId xmlns:a16="http://schemas.microsoft.com/office/drawing/2014/main" id="{C27D56F6-6667-284C-88C0-B0B023CE468F}"/>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a:solidFill>
                  <a:schemeClr val="bg1">
                    <a:lumMod val="50000"/>
                  </a:schemeClr>
                </a:solidFill>
                <a:latin typeface="Arial" panose="020B0604020202020204" pitchFamily="34" charset="0"/>
                <a:cs typeface="Arial" panose="020B0604020202020204" pitchFamily="34" charset="0"/>
              </a:rPr>
              <a:t>© GSMA 2020</a:t>
            </a:r>
          </a:p>
        </p:txBody>
      </p:sp>
      <p:pic>
        <p:nvPicPr>
          <p:cNvPr id="18" name="Picture 17">
            <a:extLst>
              <a:ext uri="{FF2B5EF4-FFF2-40B4-BE49-F238E27FC236}">
                <a16:creationId xmlns:a16="http://schemas.microsoft.com/office/drawing/2014/main" id="{826C649F-9CDC-EA43-9606-EC2AAC15C9E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19" name="Straight Connector 18">
            <a:extLst>
              <a:ext uri="{FF2B5EF4-FFF2-40B4-BE49-F238E27FC236}">
                <a16:creationId xmlns:a16="http://schemas.microsoft.com/office/drawing/2014/main" id="{E1F10FE9-FCF9-5F4C-9E43-2A5667866EBF}"/>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59441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E6D5-3D37-6749-848E-0A90B6663382}"/>
              </a:ext>
            </a:extLst>
          </p:cNvPr>
          <p:cNvSpPr>
            <a:spLocks noGrp="1"/>
          </p:cNvSpPr>
          <p:nvPr>
            <p:ph type="title"/>
          </p:nvPr>
        </p:nvSpPr>
        <p:spPr>
          <a:xfrm>
            <a:off x="600805" y="509731"/>
            <a:ext cx="10871200" cy="717185"/>
          </a:xfrm>
        </p:spPr>
        <p:txBody>
          <a:bodyPr/>
          <a:lstStyle/>
          <a:p>
            <a:r>
              <a:rPr lang="en-GB"/>
              <a:t>Click to edit Master title style</a:t>
            </a:r>
            <a:endParaRPr lang="en-US"/>
          </a:p>
        </p:txBody>
      </p:sp>
      <p:sp>
        <p:nvSpPr>
          <p:cNvPr id="7" name="Slide Number Placeholder 5">
            <a:extLst>
              <a:ext uri="{FF2B5EF4-FFF2-40B4-BE49-F238E27FC236}">
                <a16:creationId xmlns:a16="http://schemas.microsoft.com/office/drawing/2014/main" id="{B2B643E4-7F45-AE43-9691-FB97DEE015D6}"/>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spTree>
    <p:extLst>
      <p:ext uri="{BB962C8B-B14F-4D97-AF65-F5344CB8AC3E}">
        <p14:creationId xmlns:p14="http://schemas.microsoft.com/office/powerpoint/2010/main" val="13234243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79C3B183-AFA4-CD41-AC07-01ADAF7F78BE}"/>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spTree>
    <p:extLst>
      <p:ext uri="{BB962C8B-B14F-4D97-AF65-F5344CB8AC3E}">
        <p14:creationId xmlns:p14="http://schemas.microsoft.com/office/powerpoint/2010/main" val="33353444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 with Caption Righ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81E4F47-3745-A141-909D-AD31B8797A08}"/>
              </a:ext>
            </a:extLst>
          </p:cNvPr>
          <p:cNvSpPr>
            <a:spLocks noGrp="1"/>
          </p:cNvSpPr>
          <p:nvPr>
            <p:ph type="pic" idx="1"/>
          </p:nvPr>
        </p:nvSpPr>
        <p:spPr>
          <a:xfrm>
            <a:off x="5183188" y="0"/>
            <a:ext cx="7008812"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15643ED-02CF-EC41-AC72-3D036D473A78}"/>
              </a:ext>
            </a:extLst>
          </p:cNvPr>
          <p:cNvSpPr>
            <a:spLocks noGrp="1"/>
          </p:cNvSpPr>
          <p:nvPr>
            <p:ph type="body" sz="half" idx="2"/>
          </p:nvPr>
        </p:nvSpPr>
        <p:spPr>
          <a:xfrm>
            <a:off x="609600" y="1353599"/>
            <a:ext cx="4406899" cy="462204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8" name="Title 6">
            <a:extLst>
              <a:ext uri="{FF2B5EF4-FFF2-40B4-BE49-F238E27FC236}">
                <a16:creationId xmlns:a16="http://schemas.microsoft.com/office/drawing/2014/main" id="{EBC6415E-A716-FC42-884E-B448212FCD66}"/>
              </a:ext>
            </a:extLst>
          </p:cNvPr>
          <p:cNvSpPr>
            <a:spLocks noGrp="1"/>
          </p:cNvSpPr>
          <p:nvPr>
            <p:ph type="title" hasCustomPrompt="1"/>
          </p:nvPr>
        </p:nvSpPr>
        <p:spPr>
          <a:xfrm>
            <a:off x="609600" y="511200"/>
            <a:ext cx="4406899" cy="642257"/>
          </a:xfrm>
        </p:spPr>
        <p:txBody>
          <a:bodyPr anchor="t" anchorCtr="0">
            <a:noAutofit/>
          </a:bodyPr>
          <a:lstStyle>
            <a:lvl1pPr>
              <a:defRPr sz="3400"/>
            </a:lvl1pPr>
          </a:lstStyle>
          <a:p>
            <a:r>
              <a:rPr lang="en-GB"/>
              <a:t>Click to edit title</a:t>
            </a:r>
          </a:p>
        </p:txBody>
      </p:sp>
      <p:cxnSp>
        <p:nvCxnSpPr>
          <p:cNvPr id="23" name="Straight Connector 22">
            <a:extLst>
              <a:ext uri="{FF2B5EF4-FFF2-40B4-BE49-F238E27FC236}">
                <a16:creationId xmlns:a16="http://schemas.microsoft.com/office/drawing/2014/main" id="{67D1E628-36C9-BE40-BFE5-7391F454833A}"/>
              </a:ext>
            </a:extLst>
          </p:cNvPr>
          <p:cNvCxnSpPr>
            <a:cxnSpLocks/>
          </p:cNvCxnSpPr>
          <p:nvPr userDrawn="1"/>
        </p:nvCxnSpPr>
        <p:spPr>
          <a:xfrm>
            <a:off x="601200" y="6205400"/>
            <a:ext cx="44172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7F1AE543-AFDC-A14A-9E77-DC66FC0D962F}"/>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a:solidFill>
                  <a:schemeClr val="bg1">
                    <a:lumMod val="50000"/>
                  </a:schemeClr>
                </a:solidFill>
                <a:latin typeface="Arial" panose="020B0604020202020204" pitchFamily="34" charset="0"/>
                <a:cs typeface="Arial" panose="020B0604020202020204" pitchFamily="34" charset="0"/>
              </a:rPr>
              <a:t>© GSMA 2020</a:t>
            </a:r>
          </a:p>
        </p:txBody>
      </p:sp>
      <p:pic>
        <p:nvPicPr>
          <p:cNvPr id="26" name="Picture 25">
            <a:extLst>
              <a:ext uri="{FF2B5EF4-FFF2-40B4-BE49-F238E27FC236}">
                <a16:creationId xmlns:a16="http://schemas.microsoft.com/office/drawing/2014/main" id="{786D83A8-4070-F44C-BCF0-18CD5A786E6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spTree>
    <p:extLst>
      <p:ext uri="{BB962C8B-B14F-4D97-AF65-F5344CB8AC3E}">
        <p14:creationId xmlns:p14="http://schemas.microsoft.com/office/powerpoint/2010/main" val="34082198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with Caption Lef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81E4F47-3745-A141-909D-AD31B8797A08}"/>
              </a:ext>
            </a:extLst>
          </p:cNvPr>
          <p:cNvSpPr>
            <a:spLocks noGrp="1"/>
          </p:cNvSpPr>
          <p:nvPr>
            <p:ph type="pic" idx="1"/>
          </p:nvPr>
        </p:nvSpPr>
        <p:spPr>
          <a:xfrm>
            <a:off x="6068" y="0"/>
            <a:ext cx="7008812"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15643ED-02CF-EC41-AC72-3D036D473A78}"/>
              </a:ext>
            </a:extLst>
          </p:cNvPr>
          <p:cNvSpPr>
            <a:spLocks noGrp="1"/>
          </p:cNvSpPr>
          <p:nvPr>
            <p:ph type="body" sz="half" idx="2"/>
          </p:nvPr>
        </p:nvSpPr>
        <p:spPr>
          <a:xfrm>
            <a:off x="7279349" y="1353599"/>
            <a:ext cx="4406899" cy="462204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8" name="Title 6">
            <a:extLst>
              <a:ext uri="{FF2B5EF4-FFF2-40B4-BE49-F238E27FC236}">
                <a16:creationId xmlns:a16="http://schemas.microsoft.com/office/drawing/2014/main" id="{EBC6415E-A716-FC42-884E-B448212FCD66}"/>
              </a:ext>
            </a:extLst>
          </p:cNvPr>
          <p:cNvSpPr>
            <a:spLocks noGrp="1"/>
          </p:cNvSpPr>
          <p:nvPr>
            <p:ph type="title" hasCustomPrompt="1"/>
          </p:nvPr>
        </p:nvSpPr>
        <p:spPr>
          <a:xfrm>
            <a:off x="7279349" y="511200"/>
            <a:ext cx="4406899" cy="642257"/>
          </a:xfrm>
        </p:spPr>
        <p:txBody>
          <a:bodyPr anchor="t" anchorCtr="0">
            <a:noAutofit/>
          </a:bodyPr>
          <a:lstStyle>
            <a:lvl1pPr>
              <a:defRPr sz="3400"/>
            </a:lvl1pPr>
          </a:lstStyle>
          <a:p>
            <a:r>
              <a:rPr lang="en-GB"/>
              <a:t>Click to edit title</a:t>
            </a:r>
          </a:p>
        </p:txBody>
      </p:sp>
      <p:cxnSp>
        <p:nvCxnSpPr>
          <p:cNvPr id="23" name="Straight Connector 22">
            <a:extLst>
              <a:ext uri="{FF2B5EF4-FFF2-40B4-BE49-F238E27FC236}">
                <a16:creationId xmlns:a16="http://schemas.microsoft.com/office/drawing/2014/main" id="{67D1E628-36C9-BE40-BFE5-7391F454833A}"/>
              </a:ext>
            </a:extLst>
          </p:cNvPr>
          <p:cNvCxnSpPr>
            <a:cxnSpLocks/>
          </p:cNvCxnSpPr>
          <p:nvPr userDrawn="1"/>
        </p:nvCxnSpPr>
        <p:spPr>
          <a:xfrm>
            <a:off x="7270949" y="6205400"/>
            <a:ext cx="44172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7F1AE543-AFDC-A14A-9E77-DC66FC0D962F}"/>
              </a:ext>
            </a:extLst>
          </p:cNvPr>
          <p:cNvSpPr/>
          <p:nvPr userDrawn="1"/>
        </p:nvSpPr>
        <p:spPr>
          <a:xfrm>
            <a:off x="7272000"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a:solidFill>
                  <a:schemeClr val="bg1">
                    <a:lumMod val="50000"/>
                  </a:schemeClr>
                </a:solidFill>
                <a:latin typeface="Arial" panose="020B0604020202020204" pitchFamily="34" charset="0"/>
                <a:cs typeface="Arial" panose="020B0604020202020204" pitchFamily="34" charset="0"/>
              </a:rPr>
              <a:t>© GSMA 2020</a:t>
            </a:r>
          </a:p>
        </p:txBody>
      </p:sp>
      <p:pic>
        <p:nvPicPr>
          <p:cNvPr id="26" name="Picture 25">
            <a:extLst>
              <a:ext uri="{FF2B5EF4-FFF2-40B4-BE49-F238E27FC236}">
                <a16:creationId xmlns:a16="http://schemas.microsoft.com/office/drawing/2014/main" id="{786D83A8-4070-F44C-BCF0-18CD5A786E6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spTree>
    <p:extLst>
      <p:ext uri="{BB962C8B-B14F-4D97-AF65-F5344CB8AC3E}">
        <p14:creationId xmlns:p14="http://schemas.microsoft.com/office/powerpoint/2010/main" val="8391923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5DE3E122-F89E-9446-AEF1-0688A7BA8813}" type="datetimeFigureOut">
              <a:rPr lang="en-US" smtClean="0"/>
              <a:t>6/10/2021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DC3644-DC48-0849-9693-8FA1C4A9C35F}" type="slidenum">
              <a:rPr lang="en-US" smtClean="0"/>
              <a:t>‹#›</a:t>
            </a:fld>
            <a:endParaRPr lang="en-US"/>
          </a:p>
        </p:txBody>
      </p:sp>
    </p:spTree>
    <p:extLst>
      <p:ext uri="{BB962C8B-B14F-4D97-AF65-F5344CB8AC3E}">
        <p14:creationId xmlns:p14="http://schemas.microsoft.com/office/powerpoint/2010/main" val="1023880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D317B5-ABF3-BB43-A191-2FA976D93E35}"/>
              </a:ext>
            </a:extLst>
          </p:cNvPr>
          <p:cNvSpPr>
            <a:spLocks noGrp="1"/>
          </p:cNvSpPr>
          <p:nvPr>
            <p:ph type="title"/>
          </p:nvPr>
        </p:nvSpPr>
        <p:spPr>
          <a:xfrm>
            <a:off x="600805" y="509731"/>
            <a:ext cx="10871200" cy="730799"/>
          </a:xfrm>
          <a:prstGeom prst="rect">
            <a:avLst/>
          </a:prstGeom>
        </p:spPr>
        <p:txBody>
          <a:bodyPr vert="horz" lIns="91440" tIns="45720" rIns="91440" bIns="45720" rtlCol="0" anchor="t">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E10CEA4-9B83-FD47-89BB-C811C644B1A7}"/>
              </a:ext>
            </a:extLst>
          </p:cNvPr>
          <p:cNvSpPr>
            <a:spLocks noGrp="1"/>
          </p:cNvSpPr>
          <p:nvPr>
            <p:ph type="body" idx="1"/>
          </p:nvPr>
        </p:nvSpPr>
        <p:spPr>
          <a:xfrm>
            <a:off x="601200" y="1352549"/>
            <a:ext cx="10871200" cy="473573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Slide Number Placeholder 5">
            <a:extLst>
              <a:ext uri="{FF2B5EF4-FFF2-40B4-BE49-F238E27FC236}">
                <a16:creationId xmlns:a16="http://schemas.microsoft.com/office/drawing/2014/main" id="{E1C31D04-82E1-FE41-88B2-D6C895D996EE}"/>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spTree>
    <p:extLst>
      <p:ext uri="{BB962C8B-B14F-4D97-AF65-F5344CB8AC3E}">
        <p14:creationId xmlns:p14="http://schemas.microsoft.com/office/powerpoint/2010/main" val="10028762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4" r:id="rId23"/>
  </p:sldLayoutIdLst>
  <p:hf hdr="0" ftr="0" dt="0"/>
  <p:txStyles>
    <p:titleStyle>
      <a:lvl1pPr algn="l" defTabSz="914400" rtl="0" eaLnBrk="1" latinLnBrk="0" hangingPunct="1">
        <a:lnSpc>
          <a:spcPct val="90000"/>
        </a:lnSpc>
        <a:spcBef>
          <a:spcPct val="0"/>
        </a:spcBef>
        <a:buNone/>
        <a:defRPr sz="3200" b="1"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spcAft>
          <a:spcPts val="600"/>
        </a:spcAft>
        <a:buClr>
          <a:srgbClr val="DE002B"/>
        </a:buClr>
        <a:buSzPct val="90000"/>
        <a:buFont typeface="Wingdings" pitchFamily="2" charset="2"/>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jpeg"/><Relationship Id="rId18" Type="http://schemas.openxmlformats.org/officeDocument/2006/relationships/image" Target="../media/image38.png"/><Relationship Id="rId26" Type="http://schemas.openxmlformats.org/officeDocument/2006/relationships/image" Target="../media/image46.png"/><Relationship Id="rId3" Type="http://schemas.openxmlformats.org/officeDocument/2006/relationships/image" Target="../media/image23.emf"/><Relationship Id="rId21" Type="http://schemas.openxmlformats.org/officeDocument/2006/relationships/image" Target="../media/image41.png"/><Relationship Id="rId7" Type="http://schemas.openxmlformats.org/officeDocument/2006/relationships/image" Target="../media/image27.png"/><Relationship Id="rId12" Type="http://schemas.openxmlformats.org/officeDocument/2006/relationships/image" Target="../media/image32.png"/><Relationship Id="rId17" Type="http://schemas.openxmlformats.org/officeDocument/2006/relationships/image" Target="../media/image37.png"/><Relationship Id="rId25" Type="http://schemas.openxmlformats.org/officeDocument/2006/relationships/image" Target="../media/image45.jpeg"/><Relationship Id="rId2" Type="http://schemas.openxmlformats.org/officeDocument/2006/relationships/image" Target="../media/image22.jpeg"/><Relationship Id="rId16" Type="http://schemas.openxmlformats.org/officeDocument/2006/relationships/image" Target="../media/image36.png"/><Relationship Id="rId20" Type="http://schemas.openxmlformats.org/officeDocument/2006/relationships/image" Target="../media/image40.png"/><Relationship Id="rId1" Type="http://schemas.openxmlformats.org/officeDocument/2006/relationships/slideLayout" Target="../slideLayouts/slideLayout15.xml"/><Relationship Id="rId6" Type="http://schemas.openxmlformats.org/officeDocument/2006/relationships/image" Target="../media/image26.png"/><Relationship Id="rId11" Type="http://schemas.openxmlformats.org/officeDocument/2006/relationships/image" Target="../media/image31.png"/><Relationship Id="rId24" Type="http://schemas.openxmlformats.org/officeDocument/2006/relationships/image" Target="../media/image44.png"/><Relationship Id="rId5" Type="http://schemas.openxmlformats.org/officeDocument/2006/relationships/image" Target="../media/image25.png"/><Relationship Id="rId15" Type="http://schemas.openxmlformats.org/officeDocument/2006/relationships/image" Target="../media/image35.png"/><Relationship Id="rId23" Type="http://schemas.openxmlformats.org/officeDocument/2006/relationships/image" Target="../media/image43.png"/><Relationship Id="rId28" Type="http://schemas.openxmlformats.org/officeDocument/2006/relationships/image" Target="../media/image48.emf"/><Relationship Id="rId10" Type="http://schemas.openxmlformats.org/officeDocument/2006/relationships/image" Target="../media/image30.png"/><Relationship Id="rId19" Type="http://schemas.openxmlformats.org/officeDocument/2006/relationships/image" Target="../media/image39.png"/><Relationship Id="rId4" Type="http://schemas.openxmlformats.org/officeDocument/2006/relationships/image" Target="../media/image24.emf"/><Relationship Id="rId9" Type="http://schemas.openxmlformats.org/officeDocument/2006/relationships/image" Target="../media/image29.jpeg"/><Relationship Id="rId14" Type="http://schemas.openxmlformats.org/officeDocument/2006/relationships/image" Target="../media/image34.jpeg"/><Relationship Id="rId22" Type="http://schemas.openxmlformats.org/officeDocument/2006/relationships/image" Target="../media/image42.png"/><Relationship Id="rId27" Type="http://schemas.openxmlformats.org/officeDocument/2006/relationships/image" Target="../media/image47.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slideLayout" Target="../slideLayouts/slideLayout10.xml"/><Relationship Id="rId6" Type="http://schemas.openxmlformats.org/officeDocument/2006/relationships/image" Target="../media/image59.emf"/><Relationship Id="rId5" Type="http://schemas.openxmlformats.org/officeDocument/2006/relationships/image" Target="../media/image58.emf"/><Relationship Id="rId4" Type="http://schemas.openxmlformats.org/officeDocument/2006/relationships/image" Target="../media/image57.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5.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1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1.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10.xml"/><Relationship Id="rId4" Type="http://schemas.openxmlformats.org/officeDocument/2006/relationships/image" Target="../media/image69.jpeg"/></Relationships>
</file>

<file path=ppt/slides/_rels/slide1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hyperlink" Target="https://www.gsma.com/digitalurbanservices" TargetMode="External"/><Relationship Id="rId2" Type="http://schemas.openxmlformats.org/officeDocument/2006/relationships/image" Target="../media/image70.png"/><Relationship Id="rId1" Type="http://schemas.openxmlformats.org/officeDocument/2006/relationships/slideLayout" Target="../slideLayouts/slideLayout10.xml"/><Relationship Id="rId4" Type="http://schemas.openxmlformats.org/officeDocument/2006/relationships/hyperlink" Target="mailto:GSMAIF@gsma.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diagram&#10;&#10;Description automatically generated">
            <a:extLst>
              <a:ext uri="{FF2B5EF4-FFF2-40B4-BE49-F238E27FC236}">
                <a16:creationId xmlns:a16="http://schemas.microsoft.com/office/drawing/2014/main" id="{B5BAC2B7-F989-FD48-96B0-AD76870B8BF3}"/>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 Placeholder 10">
            <a:extLst>
              <a:ext uri="{FF2B5EF4-FFF2-40B4-BE49-F238E27FC236}">
                <a16:creationId xmlns:a16="http://schemas.microsoft.com/office/drawing/2014/main" id="{6C408766-E16C-EE47-9691-72395A4D0541}"/>
              </a:ext>
            </a:extLst>
          </p:cNvPr>
          <p:cNvSpPr txBox="1">
            <a:spLocks/>
          </p:cNvSpPr>
          <p:nvPr/>
        </p:nvSpPr>
        <p:spPr>
          <a:xfrm>
            <a:off x="10073181" y="6389452"/>
            <a:ext cx="2586445" cy="307975"/>
          </a:xfrm>
          <a:prstGeom prst="rect">
            <a:avLst/>
          </a:prstGeom>
        </p:spPr>
        <p:txBody>
          <a:bodyPr>
            <a:normAutofit fontScale="77500" lnSpcReduction="20000"/>
          </a:bodyPr>
          <a:lstStyle>
            <a:lvl1pPr marL="228600" indent="-228600" algn="l" defTabSz="914400" rtl="0" eaLnBrk="1" latinLnBrk="0" hangingPunct="1">
              <a:lnSpc>
                <a:spcPct val="90000"/>
              </a:lnSpc>
              <a:spcBef>
                <a:spcPts val="1000"/>
              </a:spcBef>
              <a:spcAft>
                <a:spcPts val="600"/>
              </a:spcAft>
              <a:buClr>
                <a:srgbClr val="DE002B"/>
              </a:buClr>
              <a:buSzPct val="90000"/>
              <a:buFont typeface="Wingdings" pitchFamily="2" charset="2"/>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bg1"/>
                </a:solidFill>
              </a:rPr>
              <a:t>June 2021</a:t>
            </a:r>
          </a:p>
        </p:txBody>
      </p:sp>
    </p:spTree>
    <p:extLst>
      <p:ext uri="{BB962C8B-B14F-4D97-AF65-F5344CB8AC3E}">
        <p14:creationId xmlns:p14="http://schemas.microsoft.com/office/powerpoint/2010/main" val="22577163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3AEC25-AC7A-084B-B34D-72581E4BDC94}"/>
              </a:ext>
            </a:extLst>
          </p:cNvPr>
          <p:cNvSpPr>
            <a:spLocks noGrp="1"/>
          </p:cNvSpPr>
          <p:nvPr>
            <p:ph type="body" sz="half" idx="2"/>
          </p:nvPr>
        </p:nvSpPr>
        <p:spPr>
          <a:xfrm>
            <a:off x="257894" y="511201"/>
            <a:ext cx="3488605" cy="3437942"/>
          </a:xfrm>
        </p:spPr>
        <p:txBody>
          <a:bodyPr>
            <a:normAutofit/>
          </a:bodyPr>
          <a:lstStyle/>
          <a:p>
            <a:r>
              <a:rPr lang="en-US" sz="3600"/>
              <a:t>Session Agenda</a:t>
            </a:r>
          </a:p>
        </p:txBody>
      </p:sp>
      <p:sp>
        <p:nvSpPr>
          <p:cNvPr id="5" name="Slide Number Placeholder 4">
            <a:extLst>
              <a:ext uri="{FF2B5EF4-FFF2-40B4-BE49-F238E27FC236}">
                <a16:creationId xmlns:a16="http://schemas.microsoft.com/office/drawing/2014/main" id="{04333237-0713-C246-BABF-76C2AD9D1F2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900" b="0" i="0" u="none" strike="noStrike" kern="1200" cap="none" spc="0" normalizeH="0" baseline="0" noProof="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F5950326-409A-AC42-B28A-7C85B1F3C95D}"/>
              </a:ext>
            </a:extLst>
          </p:cNvPr>
          <p:cNvSpPr txBox="1"/>
          <p:nvPr/>
        </p:nvSpPr>
        <p:spPr>
          <a:xfrm>
            <a:off x="4448905" y="511201"/>
            <a:ext cx="7048164" cy="5416868"/>
          </a:xfrm>
          <a:prstGeom prst="rect">
            <a:avLst/>
          </a:prstGeom>
          <a:noFill/>
          <a:ln w="12700">
            <a:noFill/>
          </a:ln>
        </p:spPr>
        <p:txBody>
          <a:bodyPr wrap="square" lIns="91440" tIns="45720" rIns="91440" bIns="45720" rtlCol="0" anchor="t">
            <a:spAutoFit/>
          </a:bodyPr>
          <a:lstStyle>
            <a:defPPr>
              <a:defRPr lang="en-US"/>
            </a:defPPr>
            <a:lvl1pPr marL="342900" indent="-342900">
              <a:buAutoNum type="arabicPeriod"/>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0" indent="0">
              <a:buNone/>
              <a:defRPr/>
            </a:pPr>
            <a:r>
              <a:rPr kumimoji="0" lang="en-GB" sz="1800" b="0" i="0" u="none" strike="noStrike" kern="1200" cap="none" spc="0" normalizeH="0" baseline="0" noProof="0">
                <a:ln>
                  <a:noFill/>
                </a:ln>
                <a:solidFill>
                  <a:srgbClr val="242428"/>
                </a:solidFill>
                <a:effectLst/>
                <a:uLnTx/>
                <a:uFillTx/>
                <a:latin typeface="Arial"/>
                <a:ea typeface="Times New Roman" panose="02020603050405020304" pitchFamily="18" charset="0"/>
                <a:cs typeface="Arial"/>
              </a:rPr>
              <a:t>10:00 – 10:05	</a:t>
            </a:r>
            <a:r>
              <a:rPr kumimoji="0" lang="en-GB" sz="1800" b="0" i="0" u="none" strike="noStrike" kern="1200" cap="none" spc="0" normalizeH="0" baseline="0" noProof="0">
                <a:ln>
                  <a:noFill/>
                </a:ln>
                <a:solidFill>
                  <a:srgbClr val="FF0000"/>
                </a:solidFill>
                <a:effectLst/>
                <a:uLnTx/>
                <a:uFillTx/>
                <a:latin typeface="Arial"/>
                <a:ea typeface="Times New Roman" panose="02020603050405020304" pitchFamily="18" charset="0"/>
                <a:cs typeface="Arial"/>
              </a:rPr>
              <a:t>Welcome and </a:t>
            </a:r>
            <a:r>
              <a:rPr kumimoji="0" lang="en-GB" sz="1800" b="0" i="0" u="none" strike="noStrike" kern="1200" cap="none" spc="0" normalizeH="0" baseline="0" noProof="0">
                <a:ln>
                  <a:noFill/>
                </a:ln>
                <a:solidFill>
                  <a:srgbClr val="FF0000"/>
                </a:solidFill>
                <a:effectLst/>
                <a:uLnTx/>
                <a:uFillTx/>
                <a:latin typeface="Arial"/>
                <a:cs typeface="Arial"/>
              </a:rPr>
              <a:t>Introduction to the GSMA</a:t>
            </a:r>
            <a:r>
              <a:rPr lang="en-GB" sz="1800">
                <a:solidFill>
                  <a:srgbClr val="FF0000"/>
                </a:solidFill>
                <a:latin typeface="Arial"/>
                <a:cs typeface="Arial"/>
              </a:rPr>
              <a:t> </a:t>
            </a:r>
            <a:endParaRPr kumimoji="0" lang="en-GB" sz="18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a:solidFill>
                <a:srgbClr val="FF0000"/>
              </a:solidFill>
              <a:latin typeface="Arial" panose="020B0604020202020204" pitchFamily="34" charset="0"/>
              <a:cs typeface="Arial" panose="020B0604020202020204" pitchFamily="34" charset="0"/>
            </a:endParaRPr>
          </a:p>
          <a:p>
            <a:pPr marL="0" indent="0">
              <a:buNone/>
              <a:defRPr/>
            </a:pPr>
            <a:r>
              <a:rPr lang="en-GB" sz="1800">
                <a:solidFill>
                  <a:srgbClr val="242428"/>
                </a:solidFill>
                <a:latin typeface="Arial"/>
                <a:cs typeface="Arial"/>
              </a:rPr>
              <a:t>10:05 – 10:15</a:t>
            </a:r>
            <a:r>
              <a:rPr kumimoji="0" lang="en-GB" sz="1800" b="0" i="0" u="none" strike="noStrike" kern="1200" cap="none" spc="0" normalizeH="0" baseline="0" noProof="0">
                <a:ln>
                  <a:noFill/>
                </a:ln>
                <a:solidFill>
                  <a:srgbClr val="FF0000"/>
                </a:solidFill>
                <a:effectLst/>
                <a:uLnTx/>
                <a:uFillTx/>
                <a:latin typeface="Arial"/>
                <a:cs typeface="Arial"/>
              </a:rPr>
              <a:t>	Introduction to the GSMA Innovation Fund for 		Digital Urban Services</a:t>
            </a:r>
            <a:r>
              <a:rPr lang="en-GB" sz="1800">
                <a:solidFill>
                  <a:srgbClr val="FF0000"/>
                </a:solidFill>
                <a:latin typeface="Arial"/>
                <a:cs typeface="Arial"/>
              </a:rPr>
              <a:t>     		</a:t>
            </a:r>
            <a:endParaRPr lang="en-GB" sz="1800" b="0" i="0" u="none" strike="noStrike" kern="1200" cap="none" spc="0" normalizeH="0" baseline="0" noProof="0">
              <a:ln>
                <a:noFill/>
              </a:ln>
              <a:solidFill>
                <a:srgbClr val="FF000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a:solidFill>
                <a:srgbClr val="FF00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a:solidFill>
                  <a:srgbClr val="242428"/>
                </a:solidFill>
                <a:latin typeface="Arial"/>
                <a:cs typeface="Arial"/>
              </a:rPr>
              <a:t>10:15 – 10: 25	</a:t>
            </a:r>
            <a:r>
              <a:rPr kumimoji="0" lang="en-GB" sz="1800" b="0" i="0" u="none" strike="noStrike" kern="1200" cap="none" spc="0" normalizeH="0" baseline="0" noProof="0">
                <a:ln>
                  <a:noFill/>
                </a:ln>
                <a:solidFill>
                  <a:srgbClr val="FF0000"/>
                </a:solidFill>
                <a:effectLst/>
                <a:uLnTx/>
                <a:uFillTx/>
                <a:latin typeface="Arial"/>
                <a:cs typeface="Arial"/>
              </a:rPr>
              <a:t>Introduction to </a:t>
            </a:r>
            <a:r>
              <a:rPr kumimoji="0" lang="en-GB" sz="1800" i="0" strike="noStrike" kern="1200" cap="none" spc="0" normalizeH="0" baseline="0" noProof="0">
                <a:ln>
                  <a:noFill/>
                </a:ln>
                <a:solidFill>
                  <a:srgbClr val="FF0000"/>
                </a:solidFill>
                <a:effectLst/>
                <a:uLnTx/>
                <a:uFillTx/>
                <a:latin typeface="Arial"/>
                <a:cs typeface="Arial"/>
              </a:rPr>
              <a:t>digital innovation in </a:t>
            </a:r>
            <a:r>
              <a:rPr lang="en-GB" sz="1800">
                <a:solidFill>
                  <a:srgbClr val="FF0000"/>
                </a:solidFill>
                <a:latin typeface="Arial"/>
                <a:cs typeface="Arial"/>
              </a:rPr>
              <a:t>energy</a:t>
            </a:r>
            <a:endParaRPr lang="en-GB" sz="1800">
              <a:solidFill>
                <a:srgbClr val="FF00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i="1">
                <a:solidFill>
                  <a:srgbClr val="242428"/>
                </a:solidFill>
                <a:latin typeface="Arial"/>
                <a:cs typeface="Arial"/>
              </a:rPr>
              <a:t>		- </a:t>
            </a:r>
            <a:r>
              <a:rPr lang="en-GB" sz="1600">
                <a:solidFill>
                  <a:srgbClr val="242428"/>
                </a:solidFill>
                <a:latin typeface="Arial"/>
                <a:cs typeface="Arial"/>
              </a:rPr>
              <a:t>Our view of the challenge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u="none" strike="noStrike" kern="1200" cap="none" spc="0" normalizeH="0" baseline="0" noProof="0">
                <a:ln>
                  <a:noFill/>
                </a:ln>
                <a:solidFill>
                  <a:srgbClr val="242428"/>
                </a:solidFill>
                <a:effectLst/>
                <a:uLnTx/>
                <a:uFillTx/>
                <a:latin typeface="Arial"/>
                <a:cs typeface="Arial"/>
              </a:rPr>
              <a:t>		- Insights from </a:t>
            </a:r>
            <a:r>
              <a:rPr lang="en-GB" sz="1600">
                <a:solidFill>
                  <a:srgbClr val="242428"/>
                </a:solidFill>
                <a:latin typeface="Arial"/>
                <a:cs typeface="Arial"/>
              </a:rPr>
              <a:t>use cases</a:t>
            </a:r>
            <a:endParaRPr lang="en-GB" sz="1600" b="0" u="none" strike="noStrike" kern="1200" cap="none" spc="0" normalizeH="0" baseline="0" noProof="0">
              <a:ln>
                <a:noFill/>
              </a:ln>
              <a:solidFill>
                <a:srgbClr val="242428"/>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a:solidFill>
                  <a:srgbClr val="242428"/>
                </a:solidFill>
                <a:latin typeface="Arial"/>
                <a:cs typeface="Arial"/>
              </a:rPr>
              <a:t>		- Learning Agenda for the Innovation Fund</a:t>
            </a:r>
            <a:endParaRPr lang="en-GB" sz="1600" b="0" u="none" strike="noStrike" kern="1200" cap="none" spc="0" normalizeH="0" baseline="0" noProof="0">
              <a:ln>
                <a:noFill/>
              </a:ln>
              <a:solidFill>
                <a:srgbClr val="242428"/>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a:solidFill>
                <a:srgbClr val="242428"/>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42428"/>
                </a:solidFill>
                <a:effectLst/>
                <a:uLnTx/>
                <a:uFillTx/>
                <a:latin typeface="Arial"/>
                <a:cs typeface="Arial"/>
              </a:rPr>
              <a:t>10:25 – 10:50	</a:t>
            </a:r>
            <a:r>
              <a:rPr kumimoji="0" lang="en-GB" sz="1800" i="0" strike="noStrike" kern="1200" cap="none" spc="0" normalizeH="0" baseline="0" noProof="0">
                <a:ln>
                  <a:noFill/>
                </a:ln>
                <a:solidFill>
                  <a:srgbClr val="FF0000"/>
                </a:solidFill>
                <a:effectLst/>
                <a:uLnTx/>
                <a:uFillTx/>
                <a:latin typeface="Arial"/>
                <a:cs typeface="Arial"/>
              </a:rPr>
              <a:t>Panel discussion</a:t>
            </a:r>
            <a:endParaRPr lang="en-GB" sz="1800" i="0" strike="noStrike" kern="1200" cap="none" spc="0" normalizeH="0" baseline="0" noProof="0">
              <a:ln>
                <a:noFill/>
              </a:ln>
              <a:solidFill>
                <a:srgbClr val="FF0000"/>
              </a:solidFill>
              <a:effectLst/>
              <a:uLnTx/>
              <a:uFillTx/>
              <a:latin typeface="Arial"/>
              <a:cs typeface="Arial"/>
            </a:endParaRPr>
          </a:p>
          <a:p>
            <a:pPr marL="0" indent="0" algn="l" rtl="0" fontAlgn="base">
              <a:buNone/>
            </a:pPr>
            <a:r>
              <a:rPr lang="en-GB" sz="1800" b="0" i="0">
                <a:solidFill>
                  <a:srgbClr val="242428"/>
                </a:solidFill>
                <a:effectLst/>
                <a:latin typeface="Arial"/>
                <a:cs typeface="Arial"/>
              </a:rPr>
              <a:t>		</a:t>
            </a:r>
            <a:r>
              <a:rPr lang="en-GB" sz="1600" b="0" i="0">
                <a:solidFill>
                  <a:srgbClr val="242428"/>
                </a:solidFill>
                <a:effectLst/>
                <a:latin typeface="Arial"/>
                <a:cs typeface="Arial"/>
              </a:rPr>
              <a:t>- </a:t>
            </a:r>
            <a:r>
              <a:rPr lang="en-GB" sz="1600" b="1" i="0">
                <a:solidFill>
                  <a:srgbClr val="000000"/>
                </a:solidFill>
                <a:effectLst/>
                <a:latin typeface="Arial"/>
                <a:cs typeface="Arial"/>
              </a:rPr>
              <a:t>Andron Mendes</a:t>
            </a:r>
            <a:r>
              <a:rPr lang="en-GB" sz="1600" b="0" i="0">
                <a:solidFill>
                  <a:srgbClr val="000000"/>
                </a:solidFill>
                <a:effectLst/>
                <a:latin typeface="Arial"/>
                <a:cs typeface="Arial"/>
              </a:rPr>
              <a:t>, Co-Founder and CFO, </a:t>
            </a:r>
            <a:r>
              <a:rPr lang="en-GB" sz="1600" b="0" i="0" err="1">
                <a:solidFill>
                  <a:srgbClr val="000000"/>
                </a:solidFill>
                <a:effectLst/>
                <a:latin typeface="Arial"/>
                <a:cs typeface="Arial"/>
              </a:rPr>
              <a:t>KopaGas</a:t>
            </a:r>
            <a:r>
              <a:rPr lang="en-GB" sz="1600" b="0" i="0">
                <a:solidFill>
                  <a:srgbClr val="000000"/>
                </a:solidFill>
                <a:effectLst/>
                <a:latin typeface="Arial"/>
                <a:cs typeface="Arial"/>
              </a:rPr>
              <a:t>  </a:t>
            </a:r>
            <a:endParaRPr lang="en-GB" sz="1600">
              <a:solidFill>
                <a:srgbClr val="000000"/>
              </a:solidFill>
              <a:latin typeface="Arial"/>
              <a:cs typeface="Arial"/>
            </a:endParaRPr>
          </a:p>
          <a:p>
            <a:pPr marL="0" indent="0" algn="l" rtl="0" fontAlgn="base">
              <a:buNone/>
            </a:pPr>
            <a:r>
              <a:rPr lang="en-GB" sz="1600" b="0" i="0">
                <a:solidFill>
                  <a:srgbClr val="000000"/>
                </a:solidFill>
                <a:effectLst/>
                <a:latin typeface="Arial"/>
                <a:cs typeface="Arial"/>
              </a:rPr>
              <a:t>		- </a:t>
            </a:r>
            <a:r>
              <a:rPr lang="en-GB" sz="1600" b="1" i="0">
                <a:solidFill>
                  <a:srgbClr val="000000"/>
                </a:solidFill>
                <a:effectLst/>
                <a:latin typeface="Arial"/>
                <a:cs typeface="Arial"/>
              </a:rPr>
              <a:t>Emma Stephenson</a:t>
            </a:r>
            <a:r>
              <a:rPr lang="en-GB" sz="1600" b="0" i="0">
                <a:solidFill>
                  <a:srgbClr val="000000"/>
                </a:solidFill>
                <a:effectLst/>
                <a:latin typeface="Arial"/>
                <a:cs typeface="Arial"/>
              </a:rPr>
              <a:t>, Sustainable Mobility Lead, 			Shell Foundation</a:t>
            </a:r>
            <a:endParaRPr lang="en-GB" sz="1600">
              <a:solidFill>
                <a:srgbClr val="000000"/>
              </a:solidFill>
              <a:latin typeface="Arial"/>
              <a:cs typeface="Arial"/>
            </a:endParaRPr>
          </a:p>
          <a:p>
            <a:pPr marL="0" indent="0" algn="l" rtl="0" fontAlgn="base">
              <a:buNone/>
            </a:pPr>
            <a:r>
              <a:rPr lang="en-GB" sz="1600" b="0" i="0">
                <a:solidFill>
                  <a:srgbClr val="000000"/>
                </a:solidFill>
                <a:effectLst/>
                <a:latin typeface="Arial"/>
                <a:cs typeface="Arial"/>
              </a:rPr>
              <a:t>		- </a:t>
            </a:r>
            <a:r>
              <a:rPr lang="en-GB" sz="1600" b="1" i="0">
                <a:solidFill>
                  <a:srgbClr val="000000"/>
                </a:solidFill>
                <a:effectLst/>
                <a:latin typeface="Arial"/>
                <a:cs typeface="Arial"/>
              </a:rPr>
              <a:t>Daniel </a:t>
            </a:r>
            <a:r>
              <a:rPr lang="en-GB" sz="1600" b="1" i="0" err="1">
                <a:solidFill>
                  <a:srgbClr val="000000"/>
                </a:solidFill>
                <a:effectLst/>
                <a:latin typeface="Arial"/>
                <a:cs typeface="Arial"/>
              </a:rPr>
              <a:t>Kitwa</a:t>
            </a:r>
            <a:r>
              <a:rPr lang="en-GB" sz="1600">
                <a:solidFill>
                  <a:srgbClr val="000000"/>
                </a:solidFill>
                <a:latin typeface="Arial"/>
                <a:cs typeface="Arial"/>
              </a:rPr>
              <a:t>,</a:t>
            </a:r>
            <a:r>
              <a:rPr lang="en-GB" sz="1600" b="0" i="0">
                <a:solidFill>
                  <a:srgbClr val="000000"/>
                </a:solidFill>
                <a:effectLst/>
                <a:latin typeface="Arial"/>
                <a:cs typeface="Arial"/>
              </a:rPr>
              <a:t> Manager - Energy, Climate Change &amp; 		Agriculture practice, </a:t>
            </a:r>
            <a:r>
              <a:rPr lang="en-GB" sz="1600" b="0" i="0" err="1">
                <a:solidFill>
                  <a:srgbClr val="000000"/>
                </a:solidFill>
                <a:effectLst/>
                <a:latin typeface="Arial"/>
                <a:cs typeface="Arial"/>
              </a:rPr>
              <a:t>Intellecap</a:t>
            </a:r>
            <a:r>
              <a:rPr lang="en-GB" sz="1600" b="0" i="0">
                <a:solidFill>
                  <a:srgbClr val="000000"/>
                </a:solidFill>
                <a:effectLst/>
                <a:latin typeface="Arial"/>
                <a:cs typeface="Arial"/>
              </a:rPr>
              <a:t>  </a:t>
            </a:r>
          </a:p>
          <a:p>
            <a:pPr marL="0" lvl="0" indent="0">
              <a:buNone/>
              <a:defRPr/>
            </a:pPr>
            <a:endParaRPr lang="en-GB" sz="1800">
              <a:solidFill>
                <a:srgbClr val="242428"/>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a:solidFill>
                  <a:srgbClr val="242428"/>
                </a:solidFill>
                <a:latin typeface="Arial"/>
                <a:cs typeface="Arial"/>
              </a:rPr>
              <a:t>10:50 – 11:00	</a:t>
            </a:r>
            <a:r>
              <a:rPr lang="en-GB" sz="1800">
                <a:solidFill>
                  <a:srgbClr val="FF0000"/>
                </a:solidFill>
                <a:latin typeface="Arial"/>
                <a:cs typeface="Arial"/>
              </a:rPr>
              <a:t>Q&amp;A and Wrap-Up</a:t>
            </a:r>
          </a:p>
          <a:p>
            <a:pPr marL="0" indent="0">
              <a:buNone/>
              <a:defRPr/>
            </a:pPr>
            <a:r>
              <a:rPr lang="en-GB" sz="1800">
                <a:solidFill>
                  <a:srgbClr val="FF0000"/>
                </a:solidFill>
                <a:latin typeface="Arial"/>
                <a:cs typeface="Arial"/>
              </a:rPr>
              <a:t>		</a:t>
            </a:r>
            <a:r>
              <a:rPr lang="en-GB" sz="1600" i="1">
                <a:solidFill>
                  <a:srgbClr val="242428"/>
                </a:solidFill>
                <a:latin typeface="Arial"/>
                <a:cs typeface="Arial"/>
              </a:rPr>
              <a:t>- </a:t>
            </a:r>
            <a:r>
              <a:rPr lang="en-GB" sz="1600">
                <a:solidFill>
                  <a:srgbClr val="242428"/>
                </a:solidFill>
                <a:latin typeface="Arial"/>
                <a:cs typeface="Arial"/>
              </a:rPr>
              <a:t>Audience questions </a:t>
            </a:r>
            <a:endParaRPr lang="en-GB" sz="1600">
              <a:solidFill>
                <a:srgbClr val="242428"/>
              </a:solidFill>
              <a:latin typeface="Arial" panose="020B0604020202020204" pitchFamily="34" charset="0"/>
              <a:cs typeface="Arial" panose="020B0604020202020204" pitchFamily="34" charset="0"/>
            </a:endParaRPr>
          </a:p>
          <a:p>
            <a:pPr marL="0" indent="0">
              <a:buNone/>
              <a:defRPr/>
            </a:pPr>
            <a:r>
              <a:rPr lang="en-GB" sz="1600">
                <a:solidFill>
                  <a:srgbClr val="242428"/>
                </a:solidFill>
                <a:latin typeface="Arial"/>
                <a:cs typeface="Arial"/>
              </a:rPr>
              <a:t>		- Fund application details and resources </a:t>
            </a:r>
            <a:endParaRPr lang="en-GB" sz="1600">
              <a:solidFill>
                <a:srgbClr val="24242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3862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B0B576-B6CF-4C44-B335-75EB76C71C92}"/>
              </a:ext>
            </a:extLst>
          </p:cNvPr>
          <p:cNvSpPr>
            <a:spLocks noGrp="1"/>
          </p:cNvSpPr>
          <p:nvPr>
            <p:ph type="title"/>
          </p:nvPr>
        </p:nvSpPr>
        <p:spPr/>
        <p:txBody>
          <a:bodyPr/>
          <a:lstStyle/>
          <a:p>
            <a:r>
              <a:rPr lang="en-GB"/>
              <a:t>Questions</a:t>
            </a:r>
          </a:p>
        </p:txBody>
      </p:sp>
      <p:pic>
        <p:nvPicPr>
          <p:cNvPr id="9" name="Picture 8">
            <a:extLst>
              <a:ext uri="{FF2B5EF4-FFF2-40B4-BE49-F238E27FC236}">
                <a16:creationId xmlns:a16="http://schemas.microsoft.com/office/drawing/2014/main" id="{4A6BA4DE-998D-44F4-B4F3-E540A24BC56A}"/>
              </a:ext>
            </a:extLst>
          </p:cNvPr>
          <p:cNvPicPr>
            <a:picLocks noChangeAspect="1"/>
          </p:cNvPicPr>
          <p:nvPr/>
        </p:nvPicPr>
        <p:blipFill>
          <a:blip r:embed="rId3"/>
          <a:stretch>
            <a:fillRect/>
          </a:stretch>
        </p:blipFill>
        <p:spPr>
          <a:xfrm>
            <a:off x="704400" y="1532713"/>
            <a:ext cx="6646597" cy="3750193"/>
          </a:xfrm>
          <a:prstGeom prst="rect">
            <a:avLst/>
          </a:prstGeom>
        </p:spPr>
      </p:pic>
      <p:cxnSp>
        <p:nvCxnSpPr>
          <p:cNvPr id="11" name="Straight Arrow Connector 10">
            <a:extLst>
              <a:ext uri="{FF2B5EF4-FFF2-40B4-BE49-F238E27FC236}">
                <a16:creationId xmlns:a16="http://schemas.microsoft.com/office/drawing/2014/main" id="{832C6424-B297-460D-8A82-AE426BE1539E}"/>
              </a:ext>
            </a:extLst>
          </p:cNvPr>
          <p:cNvCxnSpPr>
            <a:cxnSpLocks/>
          </p:cNvCxnSpPr>
          <p:nvPr/>
        </p:nvCxnSpPr>
        <p:spPr>
          <a:xfrm flipH="1">
            <a:off x="7502152" y="3630399"/>
            <a:ext cx="768088" cy="1"/>
          </a:xfrm>
          <a:prstGeom prst="straightConnector1">
            <a:avLst/>
          </a:prstGeom>
          <a:ln w="762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2107D338-3EA0-4F8A-8877-B4A6F2AEACED}"/>
              </a:ext>
            </a:extLst>
          </p:cNvPr>
          <p:cNvSpPr txBox="1"/>
          <p:nvPr/>
        </p:nvSpPr>
        <p:spPr>
          <a:xfrm>
            <a:off x="8421393" y="3295643"/>
            <a:ext cx="3552829" cy="820866"/>
          </a:xfrm>
          <a:prstGeom prst="rect">
            <a:avLst/>
          </a:prstGeom>
          <a:noFill/>
        </p:spPr>
        <p:txBody>
          <a:bodyPr wrap="square" lIns="0" tIns="0" rIns="0" bIns="0" rtlCol="0" anchor="t" anchorCtr="0">
            <a:spAutoFit/>
          </a:bodyPr>
          <a:lstStyle/>
          <a:p>
            <a:pPr defTabSz="914377">
              <a:defRPr/>
            </a:pPr>
            <a:r>
              <a:rPr lang="en-GB" sz="2667" b="1">
                <a:solidFill>
                  <a:srgbClr val="FF0000"/>
                </a:solidFill>
                <a:latin typeface="Arial"/>
              </a:rPr>
              <a:t>TYPE QUESTIONS HERE</a:t>
            </a:r>
            <a:endParaRPr lang="en-GB" sz="1067">
              <a:solidFill>
                <a:srgbClr val="000000"/>
              </a:solidFill>
              <a:latin typeface="Arial"/>
            </a:endParaRPr>
          </a:p>
        </p:txBody>
      </p:sp>
      <p:sp>
        <p:nvSpPr>
          <p:cNvPr id="15" name="Oval 14">
            <a:extLst>
              <a:ext uri="{FF2B5EF4-FFF2-40B4-BE49-F238E27FC236}">
                <a16:creationId xmlns:a16="http://schemas.microsoft.com/office/drawing/2014/main" id="{096FB755-4ABF-4BA0-8CAC-DB7D5D79548F}"/>
              </a:ext>
            </a:extLst>
          </p:cNvPr>
          <p:cNvSpPr/>
          <p:nvPr/>
        </p:nvSpPr>
        <p:spPr>
          <a:xfrm>
            <a:off x="5685828" y="3476379"/>
            <a:ext cx="1665171" cy="308043"/>
          </a:xfrm>
          <a:prstGeom prst="ellipse">
            <a:avLst/>
          </a:prstGeom>
          <a:noFill/>
          <a:ln w="381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7">
              <a:defRPr/>
            </a:pPr>
            <a:endParaRPr lang="en-GB" sz="1200">
              <a:solidFill>
                <a:srgbClr val="FFFFFF"/>
              </a:solidFill>
              <a:latin typeface="Arial"/>
            </a:endParaRPr>
          </a:p>
        </p:txBody>
      </p:sp>
    </p:spTree>
    <p:extLst>
      <p:ext uri="{BB962C8B-B14F-4D97-AF65-F5344CB8AC3E}">
        <p14:creationId xmlns:p14="http://schemas.microsoft.com/office/powerpoint/2010/main" val="3930479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Oval 53">
            <a:extLst>
              <a:ext uri="{FF2B5EF4-FFF2-40B4-BE49-F238E27FC236}">
                <a16:creationId xmlns:a16="http://schemas.microsoft.com/office/drawing/2014/main" id="{16FEBBE7-7158-0B46-B36D-13BC7454E7C8}"/>
              </a:ext>
            </a:extLst>
          </p:cNvPr>
          <p:cNvSpPr/>
          <p:nvPr/>
        </p:nvSpPr>
        <p:spPr>
          <a:xfrm>
            <a:off x="9638960" y="2678550"/>
            <a:ext cx="839581" cy="8807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1F12118A-C41B-0349-9183-29DA4AF97922}"/>
              </a:ext>
            </a:extLst>
          </p:cNvPr>
          <p:cNvSpPr/>
          <p:nvPr/>
        </p:nvSpPr>
        <p:spPr>
          <a:xfrm>
            <a:off x="574819" y="1877046"/>
            <a:ext cx="839581" cy="8807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7" name="TextBox 6"/>
          <p:cNvSpPr txBox="1"/>
          <p:nvPr/>
        </p:nvSpPr>
        <p:spPr>
          <a:xfrm>
            <a:off x="8606965" y="4249362"/>
            <a:ext cx="2903570" cy="126188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718" tIns="45718" rIns="45718" bIns="45718">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2400" b="1">
                <a:solidFill>
                  <a:srgbClr val="DE002B"/>
                </a:solidFill>
                <a:latin typeface="Arial"/>
                <a:ea typeface="Arial"/>
                <a:cs typeface="Arial"/>
                <a:sym typeface="Arial"/>
              </a:defRPr>
            </a:pPr>
            <a:r>
              <a:rPr kumimoji="0" lang="en-GB" sz="2800" b="1" i="0" u="none" strike="noStrike" kern="1200" cap="none" spc="0" normalizeH="0" baseline="0" noProof="0">
                <a:ln>
                  <a:noFill/>
                </a:ln>
                <a:solidFill>
                  <a:srgbClr val="DE002B"/>
                </a:solidFill>
                <a:effectLst/>
                <a:uLnTx/>
                <a:uFillTx/>
                <a:latin typeface="Arial"/>
                <a:cs typeface="Arial"/>
                <a:sym typeface="Arial"/>
              </a:rPr>
              <a:t>94 million+</a:t>
            </a:r>
            <a:endParaRPr kumimoji="0" sz="2800" b="1" i="0" u="none" strike="noStrike" kern="1200" cap="none" spc="0" normalizeH="0" baseline="0" noProof="0">
              <a:ln>
                <a:noFill/>
              </a:ln>
              <a:solidFill>
                <a:srgbClr val="DE002B"/>
              </a:solidFill>
              <a:effectLst/>
              <a:uLnTx/>
              <a:uFillTx/>
              <a:latin typeface="Arial"/>
              <a:cs typeface="Arial"/>
              <a:sym typeface="Arial"/>
            </a:endParaRPr>
          </a:p>
          <a:p>
            <a:pPr marL="0" marR="0" lvl="0" indent="0" algn="r"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a:ln>
                  <a:noFill/>
                </a:ln>
                <a:solidFill>
                  <a:srgbClr val="242428"/>
                </a:solidFill>
                <a:effectLst/>
                <a:uLnTx/>
                <a:uFillTx/>
                <a:latin typeface="Arial"/>
                <a:cs typeface="Arial"/>
                <a:sym typeface="Arial"/>
              </a:rPr>
              <a:t>lives impacted</a:t>
            </a:r>
            <a:endParaRPr kumimoji="0" lang="en-GB" sz="1600" b="0" i="0" u="none" strike="noStrike" kern="1200" cap="none" spc="0" normalizeH="0" baseline="0" noProof="0">
              <a:ln>
                <a:noFill/>
              </a:ln>
              <a:solidFill>
                <a:srgbClr val="242428"/>
              </a:solidFill>
              <a:effectLst/>
              <a:uLnTx/>
              <a:uFillTx/>
              <a:latin typeface="Arial"/>
              <a:cs typeface="Arial"/>
              <a:sym typeface="Arial"/>
            </a:endParaRPr>
          </a:p>
          <a:p>
            <a:pPr marL="0" marR="0" lvl="0" indent="0" algn="r"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a:ln>
                  <a:noFill/>
                </a:ln>
                <a:solidFill>
                  <a:srgbClr val="242428"/>
                </a:solidFill>
                <a:effectLst/>
                <a:uLnTx/>
                <a:uFillTx/>
                <a:latin typeface="Arial"/>
                <a:cs typeface="Arial"/>
                <a:sym typeface="Arial"/>
              </a:rPr>
              <a:t>through Mobile</a:t>
            </a:r>
            <a:endParaRPr kumimoji="0" lang="en-GB" sz="1600" b="0" i="0" u="none" strike="noStrike" kern="1200" cap="none" spc="0" normalizeH="0" baseline="0" noProof="0">
              <a:ln>
                <a:noFill/>
              </a:ln>
              <a:solidFill>
                <a:srgbClr val="242428"/>
              </a:solidFill>
              <a:effectLst/>
              <a:uLnTx/>
              <a:uFillTx/>
              <a:latin typeface="Arial"/>
              <a:cs typeface="Arial"/>
              <a:sym typeface="Arial"/>
            </a:endParaRPr>
          </a:p>
          <a:p>
            <a:pPr marL="0" marR="0" lvl="0" indent="0" algn="r"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a:ln>
                  <a:noFill/>
                </a:ln>
                <a:solidFill>
                  <a:srgbClr val="242428"/>
                </a:solidFill>
                <a:effectLst/>
                <a:uLnTx/>
                <a:uFillTx/>
                <a:latin typeface="Arial"/>
                <a:cs typeface="Arial"/>
                <a:sym typeface="Arial"/>
              </a:rPr>
              <a:t>for Development</a:t>
            </a:r>
          </a:p>
        </p:txBody>
      </p:sp>
      <p:sp>
        <p:nvSpPr>
          <p:cNvPr id="198" name="TextBox 7"/>
          <p:cNvSpPr txBox="1"/>
          <p:nvPr/>
        </p:nvSpPr>
        <p:spPr>
          <a:xfrm>
            <a:off x="1650023" y="2261599"/>
            <a:ext cx="1260000" cy="101565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8" tIns="45718" rIns="45718" bIns="45718">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2800" b="1" i="0" u="none" strike="noStrike" kern="1200" cap="none" spc="0" normalizeH="0" baseline="0" noProof="0">
                <a:ln>
                  <a:noFill/>
                </a:ln>
                <a:solidFill>
                  <a:srgbClr val="DE002B"/>
                </a:solidFill>
                <a:effectLst/>
                <a:uLnTx/>
                <a:uFillTx/>
                <a:latin typeface="Arial"/>
                <a:cs typeface="Arial"/>
                <a:sym typeface="Arial"/>
              </a:rPr>
              <a:t>750+</a:t>
            </a:r>
          </a:p>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a:ln>
                  <a:noFill/>
                </a:ln>
                <a:solidFill>
                  <a:srgbClr val="242428"/>
                </a:solidFill>
                <a:effectLst/>
                <a:uLnTx/>
                <a:uFillTx/>
                <a:latin typeface="Arial"/>
                <a:cs typeface="Arial"/>
                <a:sym typeface="Arial"/>
              </a:rPr>
              <a:t>mobile operators</a:t>
            </a:r>
          </a:p>
        </p:txBody>
      </p:sp>
      <p:sp>
        <p:nvSpPr>
          <p:cNvPr id="199" name="TextBox 11"/>
          <p:cNvSpPr txBox="1"/>
          <p:nvPr/>
        </p:nvSpPr>
        <p:spPr>
          <a:xfrm>
            <a:off x="5770918" y="2249930"/>
            <a:ext cx="2298733" cy="101565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718" tIns="45718" rIns="45718" bIns="45718">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a:ln>
                  <a:noFill/>
                </a:ln>
                <a:solidFill>
                  <a:srgbClr val="242428"/>
                </a:solidFill>
                <a:effectLst/>
                <a:uLnTx/>
                <a:uFillTx/>
                <a:latin typeface="Arial"/>
                <a:cs typeface="Arial"/>
                <a:sym typeface="Arial"/>
              </a:rPr>
              <a:t>Nearly </a:t>
            </a:r>
            <a:r>
              <a:rPr kumimoji="0" sz="2800" b="1" i="0" u="none" strike="noStrike" kern="1200" cap="none" spc="0" normalizeH="0" baseline="0" noProof="0">
                <a:ln>
                  <a:noFill/>
                </a:ln>
                <a:solidFill>
                  <a:srgbClr val="DE002B"/>
                </a:solidFill>
                <a:effectLst/>
                <a:uLnTx/>
                <a:uFillTx/>
                <a:latin typeface="Arial"/>
                <a:cs typeface="Arial"/>
                <a:sym typeface="Arial"/>
              </a:rPr>
              <a:t>200,000</a:t>
            </a:r>
            <a:r>
              <a:rPr kumimoji="0" sz="1600" b="0" i="0" u="none" strike="noStrike" kern="1200" cap="none" spc="0" normalizeH="0" baseline="0" noProof="0">
                <a:ln>
                  <a:noFill/>
                </a:ln>
                <a:solidFill>
                  <a:srgbClr val="242428"/>
                </a:solidFill>
                <a:effectLst/>
                <a:uLnTx/>
                <a:uFillTx/>
                <a:latin typeface="Arial"/>
                <a:cs typeface="Arial"/>
                <a:sym typeface="Arial"/>
              </a:rPr>
              <a:t> attendees</a:t>
            </a:r>
            <a:r>
              <a:rPr kumimoji="0" lang="en-GB" sz="1600" b="0" i="0" u="none" strike="noStrike" kern="1200" cap="none" spc="0" normalizeH="0" baseline="0" noProof="0">
                <a:ln>
                  <a:noFill/>
                </a:ln>
                <a:solidFill>
                  <a:srgbClr val="242428"/>
                </a:solidFill>
                <a:effectLst/>
                <a:uLnTx/>
                <a:uFillTx/>
                <a:latin typeface="Arial"/>
                <a:cs typeface="Arial"/>
                <a:sym typeface="Arial"/>
              </a:rPr>
              <a:t> </a:t>
            </a:r>
            <a:r>
              <a:rPr kumimoji="0" sz="1600" b="0" i="0" u="none" strike="noStrike" kern="1200" cap="none" spc="0" normalizeH="0" baseline="0" noProof="0">
                <a:ln>
                  <a:noFill/>
                </a:ln>
                <a:solidFill>
                  <a:srgbClr val="242428"/>
                </a:solidFill>
                <a:effectLst/>
                <a:uLnTx/>
                <a:uFillTx/>
                <a:latin typeface="Arial"/>
                <a:cs typeface="Arial"/>
                <a:sym typeface="Arial"/>
              </a:rPr>
              <a:t>worldwide</a:t>
            </a:r>
            <a:r>
              <a:rPr kumimoji="0" lang="en-GB" sz="1600" b="0" i="0" u="none" strike="noStrike" kern="1200" cap="none" spc="0" normalizeH="0" baseline="0" noProof="0">
                <a:ln>
                  <a:noFill/>
                </a:ln>
                <a:solidFill>
                  <a:srgbClr val="242428"/>
                </a:solidFill>
                <a:effectLst/>
                <a:uLnTx/>
                <a:uFillTx/>
                <a:latin typeface="Arial"/>
                <a:cs typeface="Arial"/>
                <a:sym typeface="Arial"/>
              </a:rPr>
              <a:t> </a:t>
            </a:r>
            <a:r>
              <a:rPr kumimoji="0" sz="1600" b="0" i="0" u="none" strike="noStrike" kern="1200" cap="none" spc="0" normalizeH="0" baseline="0" noProof="0">
                <a:ln>
                  <a:noFill/>
                </a:ln>
                <a:solidFill>
                  <a:srgbClr val="242428"/>
                </a:solidFill>
                <a:effectLst/>
                <a:uLnTx/>
                <a:uFillTx/>
                <a:latin typeface="Arial"/>
                <a:cs typeface="Arial"/>
                <a:sym typeface="Arial"/>
              </a:rPr>
              <a:t>come to our events</a:t>
            </a:r>
          </a:p>
        </p:txBody>
      </p:sp>
      <p:sp>
        <p:nvSpPr>
          <p:cNvPr id="204" name="TextBox 16"/>
          <p:cNvSpPr txBox="1"/>
          <p:nvPr/>
        </p:nvSpPr>
        <p:spPr>
          <a:xfrm>
            <a:off x="8946051" y="2213023"/>
            <a:ext cx="2843410" cy="101565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718" tIns="45718" rIns="45718" bIns="45718">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2400" b="1">
                <a:solidFill>
                  <a:srgbClr val="DE002B"/>
                </a:solidFill>
                <a:latin typeface="Arial"/>
                <a:ea typeface="Arial"/>
                <a:cs typeface="Arial"/>
                <a:sym typeface="Arial"/>
              </a:defRPr>
            </a:pPr>
            <a:r>
              <a:rPr kumimoji="0" lang="en-GB" sz="2800" b="1" i="0" u="none" strike="noStrike" kern="1200" cap="none" spc="0" normalizeH="0" baseline="0" noProof="0">
                <a:ln>
                  <a:noFill/>
                </a:ln>
                <a:solidFill>
                  <a:srgbClr val="DE002B"/>
                </a:solidFill>
                <a:effectLst/>
                <a:uLnTx/>
                <a:uFillTx/>
                <a:latin typeface="Arial"/>
                <a:cs typeface="Arial"/>
                <a:sym typeface="Arial"/>
              </a:rPr>
              <a:t>In </a:t>
            </a:r>
            <a:r>
              <a:rPr kumimoji="0" sz="2800" b="1" i="0" u="none" strike="noStrike" kern="1200" cap="none" spc="0" normalizeH="0" baseline="0" noProof="0">
                <a:ln>
                  <a:noFill/>
                </a:ln>
                <a:solidFill>
                  <a:srgbClr val="DE002B"/>
                </a:solidFill>
                <a:effectLst/>
                <a:uLnTx/>
                <a:uFillTx/>
                <a:latin typeface="Arial"/>
                <a:cs typeface="Arial"/>
                <a:sym typeface="Arial"/>
              </a:rPr>
              <a:t>2016</a:t>
            </a:r>
          </a:p>
          <a:p>
            <a:pPr marL="0" marR="0" lvl="0" indent="0" algn="r"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a:ln>
                  <a:noFill/>
                </a:ln>
                <a:solidFill>
                  <a:srgbClr val="242428"/>
                </a:solidFill>
                <a:effectLst/>
                <a:uLnTx/>
                <a:uFillTx/>
                <a:latin typeface="Arial"/>
                <a:cs typeface="Arial"/>
                <a:sym typeface="Arial"/>
              </a:rPr>
              <a:t>we're the first sector to </a:t>
            </a:r>
            <a:r>
              <a:rPr kumimoji="0" lang="en-GB" sz="1600" b="0" i="0" u="none" strike="noStrike" kern="1200" cap="none" spc="0" normalizeH="0" baseline="0" noProof="0">
                <a:ln>
                  <a:noFill/>
                </a:ln>
                <a:solidFill>
                  <a:srgbClr val="242428"/>
                </a:solidFill>
                <a:effectLst/>
                <a:uLnTx/>
                <a:uFillTx/>
                <a:latin typeface="Arial"/>
                <a:cs typeface="Arial"/>
                <a:sym typeface="Arial"/>
              </a:rPr>
              <a:t>commit </a:t>
            </a:r>
            <a:r>
              <a:rPr kumimoji="0" sz="1600" b="0" i="0" u="none" strike="noStrike" kern="1200" cap="none" spc="0" normalizeH="0" baseline="0" noProof="0">
                <a:ln>
                  <a:noFill/>
                </a:ln>
                <a:solidFill>
                  <a:srgbClr val="242428"/>
                </a:solidFill>
                <a:effectLst/>
                <a:uLnTx/>
                <a:uFillTx/>
                <a:latin typeface="Arial"/>
                <a:cs typeface="Arial"/>
                <a:sym typeface="Arial"/>
              </a:rPr>
              <a:t>to the </a:t>
            </a:r>
            <a:r>
              <a:rPr kumimoji="0" lang="en-GB" sz="1600" b="0" i="0" u="none" strike="noStrike" kern="1200" cap="none" spc="0" normalizeH="0" baseline="0" noProof="0">
                <a:ln>
                  <a:noFill/>
                </a:ln>
                <a:solidFill>
                  <a:srgbClr val="242428"/>
                </a:solidFill>
                <a:effectLst/>
                <a:uLnTx/>
                <a:uFillTx/>
                <a:latin typeface="Arial"/>
                <a:cs typeface="Arial"/>
                <a:sym typeface="Arial"/>
              </a:rPr>
              <a:t>SDGs</a:t>
            </a:r>
            <a:endParaRPr kumimoji="0" sz="1600" b="0" i="0" u="none" strike="noStrike" kern="1200" cap="none" spc="0" normalizeH="0" baseline="0" noProof="0">
              <a:ln>
                <a:noFill/>
              </a:ln>
              <a:solidFill>
                <a:srgbClr val="242428"/>
              </a:solidFill>
              <a:effectLst/>
              <a:uLnTx/>
              <a:uFillTx/>
              <a:latin typeface="Arial"/>
              <a:cs typeface="Arial"/>
              <a:sym typeface="Arial"/>
            </a:endParaRPr>
          </a:p>
        </p:txBody>
      </p:sp>
      <p:sp>
        <p:nvSpPr>
          <p:cNvPr id="209" name="TextBox 7"/>
          <p:cNvSpPr txBox="1"/>
          <p:nvPr/>
        </p:nvSpPr>
        <p:spPr>
          <a:xfrm>
            <a:off x="1663769" y="1940110"/>
            <a:ext cx="2278250" cy="33855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718" tIns="45718" rIns="45718" bIns="45718">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a:ln>
                  <a:noFill/>
                </a:ln>
                <a:solidFill>
                  <a:srgbClr val="242428"/>
                </a:solidFill>
                <a:effectLst/>
                <a:uLnTx/>
                <a:uFillTx/>
                <a:latin typeface="Arial"/>
                <a:cs typeface="Arial"/>
                <a:sym typeface="Arial"/>
              </a:rPr>
              <a:t>GSMA Membership:</a:t>
            </a:r>
          </a:p>
        </p:txBody>
      </p:sp>
      <p:sp>
        <p:nvSpPr>
          <p:cNvPr id="210" name="TextBox 7"/>
          <p:cNvSpPr txBox="1"/>
          <p:nvPr/>
        </p:nvSpPr>
        <p:spPr>
          <a:xfrm>
            <a:off x="2620874" y="2275174"/>
            <a:ext cx="1152936" cy="150810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718" tIns="45718" rIns="45718" bIns="45718">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2800" b="1" i="0" u="none" strike="noStrike" kern="1200" cap="none" spc="0" normalizeH="0" baseline="0" noProof="0">
                <a:ln>
                  <a:noFill/>
                </a:ln>
                <a:solidFill>
                  <a:srgbClr val="DE002B"/>
                </a:solidFill>
                <a:effectLst/>
                <a:uLnTx/>
                <a:uFillTx/>
                <a:latin typeface="Arial"/>
                <a:cs typeface="Arial"/>
                <a:sym typeface="Arial"/>
              </a:rPr>
              <a:t>400</a:t>
            </a:r>
          </a:p>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a:ln>
                  <a:noFill/>
                </a:ln>
                <a:solidFill>
                  <a:srgbClr val="242428"/>
                </a:solidFill>
                <a:effectLst/>
                <a:uLnTx/>
                <a:uFillTx/>
                <a:latin typeface="Arial"/>
                <a:cs typeface="Arial"/>
                <a:sym typeface="Arial"/>
              </a:rPr>
              <a:t>companies in the broader ecosystem</a:t>
            </a:r>
          </a:p>
        </p:txBody>
      </p:sp>
      <p:pic>
        <p:nvPicPr>
          <p:cNvPr id="219" name="Image" descr="Image"/>
          <p:cNvPicPr>
            <a:picLocks noChangeAspect="1"/>
          </p:cNvPicPr>
          <p:nvPr/>
        </p:nvPicPr>
        <p:blipFill>
          <a:blip r:embed="rId3"/>
          <a:stretch>
            <a:fillRect/>
          </a:stretch>
        </p:blipFill>
        <p:spPr>
          <a:xfrm>
            <a:off x="771308" y="4427478"/>
            <a:ext cx="617681" cy="1032911"/>
          </a:xfrm>
          <a:prstGeom prst="rect">
            <a:avLst/>
          </a:prstGeom>
          <a:ln w="12700">
            <a:miter lim="400000"/>
          </a:ln>
        </p:spPr>
      </p:pic>
      <p:sp>
        <p:nvSpPr>
          <p:cNvPr id="201" name="TextBox 13"/>
          <p:cNvSpPr txBox="1"/>
          <p:nvPr/>
        </p:nvSpPr>
        <p:spPr>
          <a:xfrm>
            <a:off x="1414400" y="4436103"/>
            <a:ext cx="1578180" cy="1446546"/>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718" tIns="45718" rIns="45718" bIns="45718">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2800" b="1" i="0" u="none" strike="noStrike" kern="1200" cap="none" spc="0" normalizeH="0" baseline="0" noProof="0">
                <a:ln>
                  <a:noFill/>
                </a:ln>
                <a:solidFill>
                  <a:srgbClr val="DE002B"/>
                </a:solidFill>
                <a:effectLst/>
                <a:uLnTx/>
                <a:uFillTx/>
                <a:latin typeface="Arial"/>
                <a:cs typeface="Arial"/>
                <a:sym typeface="Arial"/>
              </a:rPr>
              <a:t>5.2</a:t>
            </a:r>
            <a:r>
              <a:rPr kumimoji="0" lang="en-GB" sz="2800" b="1" i="0" u="none" strike="noStrike" kern="1200" cap="none" spc="0" normalizeH="0" baseline="0" noProof="0">
                <a:ln>
                  <a:noFill/>
                </a:ln>
                <a:solidFill>
                  <a:srgbClr val="DE002B"/>
                </a:solidFill>
                <a:effectLst/>
                <a:uLnTx/>
                <a:uFillTx/>
                <a:latin typeface="Arial"/>
                <a:cs typeface="Arial"/>
                <a:sym typeface="Arial"/>
              </a:rPr>
              <a:t> billion</a:t>
            </a:r>
            <a:r>
              <a:rPr kumimoji="0" sz="2800" b="1" i="0" u="none" strike="noStrike" kern="1200" cap="none" spc="0" normalizeH="0" baseline="0" noProof="0">
                <a:ln>
                  <a:noFill/>
                </a:ln>
                <a:solidFill>
                  <a:srgbClr val="DE002B"/>
                </a:solidFill>
                <a:effectLst/>
                <a:uLnTx/>
                <a:uFillTx/>
                <a:latin typeface="Arial"/>
                <a:cs typeface="Arial"/>
                <a:sym typeface="Arial"/>
              </a:rPr>
              <a:t>+</a:t>
            </a:r>
          </a:p>
          <a:p>
            <a:pPr marL="0" marR="0" lvl="0" indent="0" algn="r"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a:ln>
                  <a:noFill/>
                </a:ln>
                <a:solidFill>
                  <a:srgbClr val="242428"/>
                </a:solidFill>
                <a:effectLst/>
                <a:uLnTx/>
                <a:uFillTx/>
                <a:latin typeface="Arial"/>
                <a:cs typeface="Arial"/>
                <a:sym typeface="Arial"/>
              </a:rPr>
              <a:t>unique mobile subscribers</a:t>
            </a:r>
          </a:p>
        </p:txBody>
      </p:sp>
      <p:sp>
        <p:nvSpPr>
          <p:cNvPr id="78" name="Oval 77">
            <a:extLst>
              <a:ext uri="{FF2B5EF4-FFF2-40B4-BE49-F238E27FC236}">
                <a16:creationId xmlns:a16="http://schemas.microsoft.com/office/drawing/2014/main" id="{4C169289-9B54-F940-B093-6A6C9BD387FB}"/>
              </a:ext>
            </a:extLst>
          </p:cNvPr>
          <p:cNvSpPr/>
          <p:nvPr/>
        </p:nvSpPr>
        <p:spPr>
          <a:xfrm>
            <a:off x="4473922" y="2771865"/>
            <a:ext cx="839581" cy="8807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221" name="Image" descr="Image"/>
          <p:cNvPicPr>
            <a:picLocks noChangeAspect="1"/>
          </p:cNvPicPr>
          <p:nvPr/>
        </p:nvPicPr>
        <p:blipFill>
          <a:blip r:embed="rId4"/>
          <a:stretch>
            <a:fillRect/>
          </a:stretch>
        </p:blipFill>
        <p:spPr>
          <a:xfrm>
            <a:off x="4509881" y="2216982"/>
            <a:ext cx="982957" cy="1032912"/>
          </a:xfrm>
          <a:prstGeom prst="rect">
            <a:avLst/>
          </a:prstGeom>
          <a:ln w="12700">
            <a:miter lim="400000"/>
          </a:ln>
        </p:spPr>
      </p:pic>
      <p:pic>
        <p:nvPicPr>
          <p:cNvPr id="214" name="Image" descr="Image"/>
          <p:cNvPicPr>
            <a:picLocks noChangeAspect="1"/>
          </p:cNvPicPr>
          <p:nvPr/>
        </p:nvPicPr>
        <p:blipFill>
          <a:blip r:embed="rId5"/>
          <a:stretch>
            <a:fillRect/>
          </a:stretch>
        </p:blipFill>
        <p:spPr>
          <a:xfrm>
            <a:off x="8559699" y="4364128"/>
            <a:ext cx="1034673" cy="1032911"/>
          </a:xfrm>
          <a:prstGeom prst="rect">
            <a:avLst/>
          </a:prstGeom>
          <a:ln w="12700">
            <a:miter lim="400000"/>
          </a:ln>
        </p:spPr>
      </p:pic>
      <p:pic>
        <p:nvPicPr>
          <p:cNvPr id="215" name="Image" descr="Image"/>
          <p:cNvPicPr>
            <a:picLocks noChangeAspect="1"/>
          </p:cNvPicPr>
          <p:nvPr/>
        </p:nvPicPr>
        <p:blipFill>
          <a:blip r:embed="rId6"/>
          <a:stretch>
            <a:fillRect/>
          </a:stretch>
        </p:blipFill>
        <p:spPr>
          <a:xfrm>
            <a:off x="609920" y="2213023"/>
            <a:ext cx="940458" cy="1032912"/>
          </a:xfrm>
          <a:prstGeom prst="rect">
            <a:avLst/>
          </a:prstGeom>
          <a:ln w="12700">
            <a:miter lim="400000"/>
          </a:ln>
        </p:spPr>
      </p:pic>
      <p:sp>
        <p:nvSpPr>
          <p:cNvPr id="51" name="TextBox 11">
            <a:extLst>
              <a:ext uri="{FF2B5EF4-FFF2-40B4-BE49-F238E27FC236}">
                <a16:creationId xmlns:a16="http://schemas.microsoft.com/office/drawing/2014/main" id="{77E39318-B74E-3E4A-BA33-9FD5222EBD11}"/>
              </a:ext>
            </a:extLst>
          </p:cNvPr>
          <p:cNvSpPr txBox="1"/>
          <p:nvPr/>
        </p:nvSpPr>
        <p:spPr>
          <a:xfrm>
            <a:off x="5752301" y="4297407"/>
            <a:ext cx="2005442" cy="150810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718" tIns="45718" rIns="45718" bIns="45718">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lang="en-GB" sz="2800" b="1" i="0" u="none" strike="noStrike" kern="1200" cap="none" spc="0" normalizeH="0" baseline="0" noProof="0">
                <a:ln>
                  <a:noFill/>
                </a:ln>
                <a:solidFill>
                  <a:srgbClr val="DE002B"/>
                </a:solidFill>
                <a:effectLst/>
                <a:uLnTx/>
                <a:uFillTx/>
                <a:latin typeface="Arial"/>
                <a:cs typeface="Arial"/>
                <a:sym typeface="Arial"/>
              </a:rPr>
              <a:t>3</a:t>
            </a:r>
            <a:r>
              <a:rPr kumimoji="0" sz="2800" b="1" i="0" u="none" strike="noStrike" kern="1200" cap="none" spc="0" normalizeH="0" baseline="0" noProof="0">
                <a:ln>
                  <a:noFill/>
                </a:ln>
                <a:solidFill>
                  <a:srgbClr val="DE002B"/>
                </a:solidFill>
                <a:effectLst/>
                <a:uLnTx/>
                <a:uFillTx/>
                <a:latin typeface="Arial"/>
                <a:cs typeface="Arial"/>
                <a:sym typeface="Arial"/>
              </a:rPr>
              <a:t>0</a:t>
            </a:r>
            <a:r>
              <a:rPr lang="en-GB" sz="2800" b="1">
                <a:solidFill>
                  <a:srgbClr val="DE002B"/>
                </a:solidFill>
                <a:latin typeface="Arial"/>
                <a:cs typeface="Arial"/>
                <a:sym typeface="Arial"/>
              </a:rPr>
              <a:t> million</a:t>
            </a:r>
            <a:r>
              <a:rPr kumimoji="0" sz="1600" b="0" i="0" u="none" strike="noStrike" kern="1200" cap="none" spc="0" normalizeH="0" baseline="0" noProof="0">
                <a:ln>
                  <a:noFill/>
                </a:ln>
                <a:solidFill>
                  <a:srgbClr val="242428"/>
                </a:solidFill>
                <a:effectLst/>
                <a:uLnTx/>
                <a:uFillTx/>
                <a:latin typeface="Arial"/>
                <a:cs typeface="Arial"/>
                <a:sym typeface="Arial"/>
              </a:rPr>
              <a:t> </a:t>
            </a:r>
            <a:r>
              <a:rPr kumimoji="0" lang="en-GB" sz="1600" b="0" i="0" u="none" strike="noStrike" kern="1200" cap="none" spc="0" normalizeH="0" baseline="0" noProof="0">
                <a:ln>
                  <a:noFill/>
                </a:ln>
                <a:solidFill>
                  <a:srgbClr val="242428"/>
                </a:solidFill>
                <a:effectLst/>
                <a:uLnTx/>
                <a:uFillTx/>
                <a:latin typeface="Arial"/>
                <a:cs typeface="Arial"/>
                <a:sym typeface="Arial"/>
              </a:rPr>
              <a:t>data points included in GSMA Intelligence’s database</a:t>
            </a:r>
            <a:endParaRPr kumimoji="0" sz="1600" b="0" i="0" u="none" strike="noStrike" kern="1200" cap="none" spc="0" normalizeH="0" baseline="0" noProof="0">
              <a:ln>
                <a:noFill/>
              </a:ln>
              <a:solidFill>
                <a:srgbClr val="242428"/>
              </a:solidFill>
              <a:effectLst/>
              <a:uLnTx/>
              <a:uFillTx/>
              <a:latin typeface="Arial"/>
              <a:cs typeface="Arial"/>
              <a:sym typeface="Arial"/>
            </a:endParaRPr>
          </a:p>
        </p:txBody>
      </p:sp>
      <p:sp>
        <p:nvSpPr>
          <p:cNvPr id="56" name="Oval 55">
            <a:extLst>
              <a:ext uri="{FF2B5EF4-FFF2-40B4-BE49-F238E27FC236}">
                <a16:creationId xmlns:a16="http://schemas.microsoft.com/office/drawing/2014/main" id="{55F028B9-7DCF-854D-AFAB-C28852C82C89}"/>
              </a:ext>
            </a:extLst>
          </p:cNvPr>
          <p:cNvSpPr/>
          <p:nvPr/>
        </p:nvSpPr>
        <p:spPr>
          <a:xfrm>
            <a:off x="8106471" y="1126506"/>
            <a:ext cx="839581" cy="8807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6BB4C400-0205-A14B-8201-982B1C648CCC}"/>
              </a:ext>
            </a:extLst>
          </p:cNvPr>
          <p:cNvPicPr>
            <a:picLocks noChangeAspect="1"/>
          </p:cNvPicPr>
          <p:nvPr/>
        </p:nvPicPr>
        <p:blipFill>
          <a:blip r:embed="rId7"/>
          <a:stretch>
            <a:fillRect/>
          </a:stretch>
        </p:blipFill>
        <p:spPr>
          <a:xfrm>
            <a:off x="4403826" y="4249362"/>
            <a:ext cx="1262445" cy="1262445"/>
          </a:xfrm>
          <a:prstGeom prst="rect">
            <a:avLst/>
          </a:prstGeom>
        </p:spPr>
      </p:pic>
      <p:pic>
        <p:nvPicPr>
          <p:cNvPr id="213" name="Image" descr="Image"/>
          <p:cNvPicPr>
            <a:picLocks noChangeAspect="1"/>
          </p:cNvPicPr>
          <p:nvPr/>
        </p:nvPicPr>
        <p:blipFill>
          <a:blip r:embed="rId8"/>
          <a:stretch>
            <a:fillRect/>
          </a:stretch>
        </p:blipFill>
        <p:spPr>
          <a:xfrm>
            <a:off x="8429098" y="2221632"/>
            <a:ext cx="1033907" cy="1032911"/>
          </a:xfrm>
          <a:prstGeom prst="rect">
            <a:avLst/>
          </a:prstGeom>
          <a:ln w="12700">
            <a:miter lim="400000"/>
          </a:ln>
        </p:spPr>
      </p:pic>
      <p:sp>
        <p:nvSpPr>
          <p:cNvPr id="22" name="Title 1">
            <a:extLst>
              <a:ext uri="{FF2B5EF4-FFF2-40B4-BE49-F238E27FC236}">
                <a16:creationId xmlns:a16="http://schemas.microsoft.com/office/drawing/2014/main" id="{5C6D61F2-3154-F74D-9C98-13C8E6B39B27}"/>
              </a:ext>
            </a:extLst>
          </p:cNvPr>
          <p:cNvSpPr txBox="1">
            <a:spLocks/>
          </p:cNvSpPr>
          <p:nvPr/>
        </p:nvSpPr>
        <p:spPr>
          <a:xfrm>
            <a:off x="600805" y="509733"/>
            <a:ext cx="10871200" cy="73079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a:solidFill>
                  <a:schemeClr val="tx1"/>
                </a:solidFill>
                <a:latin typeface="Arial" panose="020B0604020202020204" pitchFamily="34" charset="0"/>
                <a:ea typeface="+mj-ea"/>
                <a:cs typeface="Arial" panose="020B0604020202020204" pitchFamily="34" charset="0"/>
              </a:defRPr>
            </a:lvl1pPr>
          </a:lstStyle>
          <a:p>
            <a:r>
              <a:rPr lang="en-US"/>
              <a:t>About the GSMA</a:t>
            </a:r>
          </a:p>
        </p:txBody>
      </p:sp>
    </p:spTree>
    <p:extLst>
      <p:ext uri="{BB962C8B-B14F-4D97-AF65-F5344CB8AC3E}">
        <p14:creationId xmlns:p14="http://schemas.microsoft.com/office/powerpoint/2010/main" val="376809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6099531" y="1318766"/>
            <a:ext cx="6074421" cy="2042520"/>
          </a:xfrm>
          <a:prstGeom prst="rect">
            <a:avLst/>
          </a:prstGeom>
          <a:solidFill>
            <a:srgbClr val="99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A132344-E88F-0D48-BE02-EFF88DA31AB2}"/>
              </a:ext>
            </a:extLst>
          </p:cNvPr>
          <p:cNvSpPr>
            <a:spLocks noGrp="1"/>
          </p:cNvSpPr>
          <p:nvPr>
            <p:ph type="title"/>
          </p:nvPr>
        </p:nvSpPr>
        <p:spPr/>
        <p:txBody>
          <a:bodyPr/>
          <a:lstStyle/>
          <a:p>
            <a:r>
              <a:rPr lang="en-US"/>
              <a:t>About Mobile for Development</a:t>
            </a:r>
          </a:p>
        </p:txBody>
      </p:sp>
      <p:sp>
        <p:nvSpPr>
          <p:cNvPr id="4" name="Slide Number Placeholder 3">
            <a:extLst>
              <a:ext uri="{FF2B5EF4-FFF2-40B4-BE49-F238E27FC236}">
                <a16:creationId xmlns:a16="http://schemas.microsoft.com/office/drawing/2014/main" id="{CBE69F60-F763-1546-AAF5-A1CAB94704BB}"/>
              </a:ext>
            </a:extLst>
          </p:cNvPr>
          <p:cNvSpPr>
            <a:spLocks noGrp="1"/>
          </p:cNvSpPr>
          <p:nvPr>
            <p:ph type="sldNum" sz="quarter" idx="4"/>
          </p:nvPr>
        </p:nvSpPr>
        <p:spPr>
          <a:xfrm>
            <a:off x="8762999" y="6210778"/>
            <a:ext cx="2773017" cy="28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900" b="0" i="0" u="none" strike="noStrike" kern="1200" cap="none" spc="0" normalizeH="0" baseline="0" noProof="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317D7F3E-FC41-AE49-8B79-54F41C96D1D6}"/>
              </a:ext>
            </a:extLst>
          </p:cNvPr>
          <p:cNvSpPr/>
          <p:nvPr/>
        </p:nvSpPr>
        <p:spPr>
          <a:xfrm>
            <a:off x="6265161" y="3136373"/>
            <a:ext cx="25359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242428"/>
                </a:solidFill>
                <a:effectLst/>
                <a:uLnTx/>
                <a:uFillTx/>
                <a:latin typeface="Calibri" panose="020F0502020204030204"/>
                <a:ea typeface="+mn-ea"/>
                <a:cs typeface="+mn-cs"/>
              </a:rPr>
              <a:t> </a:t>
            </a:r>
          </a:p>
        </p:txBody>
      </p:sp>
      <p:sp>
        <p:nvSpPr>
          <p:cNvPr id="10" name="Rectangle 9">
            <a:extLst>
              <a:ext uri="{FF2B5EF4-FFF2-40B4-BE49-F238E27FC236}">
                <a16:creationId xmlns:a16="http://schemas.microsoft.com/office/drawing/2014/main" id="{F2A2EC71-BA80-674D-8025-0EDF1E86BCE7}"/>
              </a:ext>
            </a:extLst>
          </p:cNvPr>
          <p:cNvSpPr/>
          <p:nvPr/>
        </p:nvSpPr>
        <p:spPr>
          <a:xfrm>
            <a:off x="6265161" y="3136373"/>
            <a:ext cx="25359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242428"/>
                </a:solidFill>
                <a:effectLst/>
                <a:uLnTx/>
                <a:uFillTx/>
                <a:latin typeface="Calibri" panose="020F0502020204030204"/>
                <a:ea typeface="+mn-ea"/>
                <a:cs typeface="+mn-cs"/>
              </a:rPr>
              <a:t> </a:t>
            </a:r>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3119" y="5600547"/>
            <a:ext cx="1200000" cy="440000"/>
          </a:xfrm>
          <a:prstGeom prst="rect">
            <a:avLst/>
          </a:prstGeom>
        </p:spPr>
      </p:pic>
      <p:sp>
        <p:nvSpPr>
          <p:cNvPr id="14" name="Rectangle 13"/>
          <p:cNvSpPr/>
          <p:nvPr/>
        </p:nvSpPr>
        <p:spPr>
          <a:xfrm>
            <a:off x="0" y="1329288"/>
            <a:ext cx="6042053" cy="2042520"/>
          </a:xfrm>
          <a:prstGeom prst="rect">
            <a:avLst/>
          </a:prstGeom>
          <a:solidFill>
            <a:srgbClr val="DE00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5" name="Picture 14"/>
          <p:cNvPicPr>
            <a:picLocks noChangeAspect="1"/>
          </p:cNvPicPr>
          <p:nvPr/>
        </p:nvPicPr>
        <p:blipFill>
          <a:blip r:embed="rId3"/>
          <a:stretch>
            <a:fillRect/>
          </a:stretch>
        </p:blipFill>
        <p:spPr>
          <a:xfrm>
            <a:off x="585195" y="1706595"/>
            <a:ext cx="939196" cy="1487060"/>
          </a:xfrm>
          <a:prstGeom prst="rect">
            <a:avLst/>
          </a:prstGeom>
        </p:spPr>
      </p:pic>
      <p:pic>
        <p:nvPicPr>
          <p:cNvPr id="16" name="Picture 15"/>
          <p:cNvPicPr>
            <a:picLocks noChangeAspect="1"/>
          </p:cNvPicPr>
          <p:nvPr/>
        </p:nvPicPr>
        <p:blipFill>
          <a:blip r:embed="rId4"/>
          <a:stretch>
            <a:fillRect/>
          </a:stretch>
        </p:blipFill>
        <p:spPr>
          <a:xfrm>
            <a:off x="6627248" y="1908226"/>
            <a:ext cx="931333" cy="863600"/>
          </a:xfrm>
          <a:prstGeom prst="rect">
            <a:avLst/>
          </a:prstGeom>
        </p:spPr>
      </p:pic>
      <p:sp>
        <p:nvSpPr>
          <p:cNvPr id="17" name="Rectangle 16"/>
          <p:cNvSpPr/>
          <p:nvPr/>
        </p:nvSpPr>
        <p:spPr>
          <a:xfrm>
            <a:off x="1746597" y="1734100"/>
            <a:ext cx="4116148" cy="9543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a:ln>
                  <a:noFill/>
                </a:ln>
                <a:solidFill>
                  <a:srgbClr val="FFFFFF"/>
                </a:solidFill>
                <a:effectLst/>
                <a:uLnTx/>
                <a:uFillTx/>
                <a:latin typeface="Arial" charset="0"/>
                <a:ea typeface="Arial" charset="0"/>
                <a:cs typeface="Arial" charset="0"/>
              </a:rPr>
              <a:t>We drive innovation in digital technology to reduce inequalities in our world.</a:t>
            </a:r>
          </a:p>
        </p:txBody>
      </p:sp>
      <p:sp>
        <p:nvSpPr>
          <p:cNvPr id="18" name="Rectangle 17"/>
          <p:cNvSpPr/>
          <p:nvPr/>
        </p:nvSpPr>
        <p:spPr>
          <a:xfrm>
            <a:off x="7688764" y="1670027"/>
            <a:ext cx="3609047" cy="124162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a:ln>
                  <a:noFill/>
                </a:ln>
                <a:solidFill>
                  <a:srgbClr val="231F1F"/>
                </a:solidFill>
                <a:effectLst/>
                <a:uLnTx/>
                <a:uFillTx/>
                <a:latin typeface="Arial" charset="0"/>
                <a:ea typeface="Arial" charset="0"/>
                <a:cs typeface="Arial" charset="0"/>
              </a:rPr>
              <a:t>Mobile for Development unlocks private sector action to launch and scale transformative digital technology.</a:t>
            </a:r>
          </a:p>
        </p:txBody>
      </p:sp>
      <p:pic>
        <p:nvPicPr>
          <p:cNvPr id="19" name="Picture 18"/>
          <p:cNvPicPr>
            <a:picLocks noChangeAspect="1"/>
          </p:cNvPicPr>
          <p:nvPr/>
        </p:nvPicPr>
        <p:blipFill>
          <a:blip r:embed="rId5"/>
          <a:stretch>
            <a:fillRect/>
          </a:stretch>
        </p:blipFill>
        <p:spPr>
          <a:xfrm>
            <a:off x="1843690" y="3866397"/>
            <a:ext cx="1083733" cy="491067"/>
          </a:xfrm>
          <a:prstGeom prst="rect">
            <a:avLst/>
          </a:prstGeom>
        </p:spPr>
      </p:pic>
      <p:pic>
        <p:nvPicPr>
          <p:cNvPr id="20" name="Picture 19"/>
          <p:cNvPicPr>
            <a:picLocks noChangeAspect="1"/>
          </p:cNvPicPr>
          <p:nvPr/>
        </p:nvPicPr>
        <p:blipFill>
          <a:blip r:embed="rId6"/>
          <a:stretch>
            <a:fillRect/>
          </a:stretch>
        </p:blipFill>
        <p:spPr>
          <a:xfrm>
            <a:off x="3416591" y="3920922"/>
            <a:ext cx="1320800" cy="270933"/>
          </a:xfrm>
          <a:prstGeom prst="rect">
            <a:avLst/>
          </a:prstGeom>
        </p:spPr>
      </p:pic>
      <p:pic>
        <p:nvPicPr>
          <p:cNvPr id="21" name="Picture 20"/>
          <p:cNvPicPr>
            <a:picLocks noChangeAspect="1"/>
          </p:cNvPicPr>
          <p:nvPr/>
        </p:nvPicPr>
        <p:blipFill>
          <a:blip r:embed="rId7"/>
          <a:stretch>
            <a:fillRect/>
          </a:stretch>
        </p:blipFill>
        <p:spPr>
          <a:xfrm>
            <a:off x="2976324" y="5569186"/>
            <a:ext cx="880533" cy="440267"/>
          </a:xfrm>
          <a:prstGeom prst="rect">
            <a:avLst/>
          </a:prstGeom>
        </p:spPr>
      </p:pic>
      <p:pic>
        <p:nvPicPr>
          <p:cNvPr id="22" name="Picture 21"/>
          <p:cNvPicPr>
            <a:picLocks noChangeAspect="1"/>
          </p:cNvPicPr>
          <p:nvPr/>
        </p:nvPicPr>
        <p:blipFill>
          <a:blip r:embed="rId8"/>
          <a:stretch>
            <a:fillRect/>
          </a:stretch>
        </p:blipFill>
        <p:spPr>
          <a:xfrm>
            <a:off x="644257" y="3796410"/>
            <a:ext cx="762000" cy="643467"/>
          </a:xfrm>
          <a:prstGeom prst="rect">
            <a:avLst/>
          </a:prstGeom>
        </p:spPr>
      </p:pic>
      <p:pic>
        <p:nvPicPr>
          <p:cNvPr id="23" name="Picture 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77441" y="3961063"/>
            <a:ext cx="1048888" cy="431457"/>
          </a:xfrm>
          <a:prstGeom prst="rect">
            <a:avLst/>
          </a:prstGeom>
        </p:spPr>
      </p:pic>
      <p:pic>
        <p:nvPicPr>
          <p:cNvPr id="24" name="Picture 23"/>
          <p:cNvPicPr>
            <a:picLocks noChangeAspect="1"/>
          </p:cNvPicPr>
          <p:nvPr/>
        </p:nvPicPr>
        <p:blipFill>
          <a:blip r:embed="rId10"/>
          <a:stretch>
            <a:fillRect/>
          </a:stretch>
        </p:blipFill>
        <p:spPr>
          <a:xfrm>
            <a:off x="6199925" y="4536520"/>
            <a:ext cx="643467" cy="677333"/>
          </a:xfrm>
          <a:prstGeom prst="rect">
            <a:avLst/>
          </a:prstGeom>
        </p:spPr>
      </p:pic>
      <p:pic>
        <p:nvPicPr>
          <p:cNvPr id="25" name="Picture 24"/>
          <p:cNvPicPr>
            <a:picLocks noChangeAspect="1"/>
          </p:cNvPicPr>
          <p:nvPr/>
        </p:nvPicPr>
        <p:blipFill>
          <a:blip r:embed="rId11"/>
          <a:stretch>
            <a:fillRect/>
          </a:stretch>
        </p:blipFill>
        <p:spPr>
          <a:xfrm>
            <a:off x="8900235" y="4615914"/>
            <a:ext cx="1100667" cy="677333"/>
          </a:xfrm>
          <a:prstGeom prst="rect">
            <a:avLst/>
          </a:prstGeom>
        </p:spPr>
      </p:pic>
      <p:pic>
        <p:nvPicPr>
          <p:cNvPr id="26" name="Picture 2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675198" y="3920922"/>
            <a:ext cx="647159" cy="394443"/>
          </a:xfrm>
          <a:prstGeom prst="rect">
            <a:avLst/>
          </a:prstGeom>
        </p:spPr>
      </p:pic>
      <p:pic>
        <p:nvPicPr>
          <p:cNvPr id="27" name="Picture 2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555843" y="3976951"/>
            <a:ext cx="894725" cy="415568"/>
          </a:xfrm>
          <a:prstGeom prst="rect">
            <a:avLst/>
          </a:prstGeom>
        </p:spPr>
      </p:pic>
      <p:pic>
        <p:nvPicPr>
          <p:cNvPr id="28" name="Picture 2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656345" y="3718469"/>
            <a:ext cx="926727" cy="926727"/>
          </a:xfrm>
          <a:prstGeom prst="rect">
            <a:avLst/>
          </a:prstGeom>
        </p:spPr>
      </p:pic>
      <p:pic>
        <p:nvPicPr>
          <p:cNvPr id="29" name="Picture 2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852997" y="4026677"/>
            <a:ext cx="401720" cy="328301"/>
          </a:xfrm>
          <a:prstGeom prst="rect">
            <a:avLst/>
          </a:prstGeom>
        </p:spPr>
      </p:pic>
      <p:pic>
        <p:nvPicPr>
          <p:cNvPr id="30" name="Picture 29"/>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196846" y="4698831"/>
            <a:ext cx="449569" cy="449569"/>
          </a:xfrm>
          <a:prstGeom prst="rect">
            <a:avLst/>
          </a:prstGeom>
        </p:spPr>
      </p:pic>
      <p:pic>
        <p:nvPicPr>
          <p:cNvPr id="31" name="Picture 30"/>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9136742" y="5545505"/>
            <a:ext cx="453301" cy="528000"/>
          </a:xfrm>
          <a:prstGeom prst="rect">
            <a:avLst/>
          </a:prstGeom>
        </p:spPr>
      </p:pic>
      <p:pic>
        <p:nvPicPr>
          <p:cNvPr id="32" name="Picture 31"/>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936896" y="4838012"/>
            <a:ext cx="864000" cy="188607"/>
          </a:xfrm>
          <a:prstGeom prst="rect">
            <a:avLst/>
          </a:prstGeom>
        </p:spPr>
      </p:pic>
      <p:pic>
        <p:nvPicPr>
          <p:cNvPr id="33" name="Picture 3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0981323" y="4764685"/>
            <a:ext cx="819180" cy="322639"/>
          </a:xfrm>
          <a:prstGeom prst="rect">
            <a:avLst/>
          </a:prstGeom>
        </p:spPr>
      </p:pic>
      <p:pic>
        <p:nvPicPr>
          <p:cNvPr id="34" name="Picture 33"/>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000710" y="5639743"/>
            <a:ext cx="819007" cy="361612"/>
          </a:xfrm>
          <a:prstGeom prst="rect">
            <a:avLst/>
          </a:prstGeom>
        </p:spPr>
      </p:pic>
      <p:pic>
        <p:nvPicPr>
          <p:cNvPr id="35" name="Picture 34"/>
          <p:cNvPicPr>
            <a:picLocks noChangeAspect="1"/>
          </p:cNvPicPr>
          <p:nvPr/>
        </p:nvPicPr>
        <p:blipFill rotWithShape="1">
          <a:blip r:embed="rId21">
            <a:extLst>
              <a:ext uri="{28A0092B-C50C-407E-A947-70E740481C1C}">
                <a14:useLocalDpi xmlns:a14="http://schemas.microsoft.com/office/drawing/2010/main" val="0"/>
              </a:ext>
            </a:extLst>
          </a:blip>
          <a:srcRect l="26750" t="17648" r="27417" b="17552"/>
          <a:stretch/>
        </p:blipFill>
        <p:spPr>
          <a:xfrm>
            <a:off x="8123817" y="5545505"/>
            <a:ext cx="636105" cy="503629"/>
          </a:xfrm>
          <a:prstGeom prst="rect">
            <a:avLst/>
          </a:prstGeom>
        </p:spPr>
      </p:pic>
      <p:pic>
        <p:nvPicPr>
          <p:cNvPr id="36" name="Picture 35"/>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10190625" y="4710684"/>
            <a:ext cx="489531" cy="490821"/>
          </a:xfrm>
          <a:prstGeom prst="rect">
            <a:avLst/>
          </a:prstGeom>
        </p:spPr>
      </p:pic>
      <p:pic>
        <p:nvPicPr>
          <p:cNvPr id="37" name="Picture 36"/>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9894143" y="5569187"/>
            <a:ext cx="727808" cy="523113"/>
          </a:xfrm>
          <a:prstGeom prst="rect">
            <a:avLst/>
          </a:prstGeom>
        </p:spPr>
      </p:pic>
      <p:pic>
        <p:nvPicPr>
          <p:cNvPr id="38" name="Picture 37"/>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10877716" y="5602921"/>
            <a:ext cx="1022976" cy="422535"/>
          </a:xfrm>
          <a:prstGeom prst="rect">
            <a:avLst/>
          </a:prstGeom>
        </p:spPr>
      </p:pic>
      <p:pic>
        <p:nvPicPr>
          <p:cNvPr id="39" name="Picture 38">
            <a:extLst>
              <a:ext uri="{FF2B5EF4-FFF2-40B4-BE49-F238E27FC236}">
                <a16:creationId xmlns:a16="http://schemas.microsoft.com/office/drawing/2014/main" id="{EE47B418-1D8D-6B43-BB09-41FB8FBB8071}"/>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2047771" y="4652685"/>
            <a:ext cx="1239903" cy="611685"/>
          </a:xfrm>
          <a:prstGeom prst="rect">
            <a:avLst/>
          </a:prstGeom>
        </p:spPr>
      </p:pic>
      <p:pic>
        <p:nvPicPr>
          <p:cNvPr id="40" name="Picture 39">
            <a:extLst>
              <a:ext uri="{FF2B5EF4-FFF2-40B4-BE49-F238E27FC236}">
                <a16:creationId xmlns:a16="http://schemas.microsoft.com/office/drawing/2014/main" id="{136AB3F5-EC64-6B42-83BC-0A06651DC2D6}"/>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1273627" y="5471702"/>
            <a:ext cx="1271879" cy="577433"/>
          </a:xfrm>
          <a:prstGeom prst="rect">
            <a:avLst/>
          </a:prstGeom>
        </p:spPr>
      </p:pic>
      <p:pic>
        <p:nvPicPr>
          <p:cNvPr id="41" name="Picture 40">
            <a:extLst>
              <a:ext uri="{FF2B5EF4-FFF2-40B4-BE49-F238E27FC236}">
                <a16:creationId xmlns:a16="http://schemas.microsoft.com/office/drawing/2014/main" id="{DF83556E-54E0-3045-B53A-C602C49194A1}"/>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3634362" y="4742667"/>
            <a:ext cx="1285661" cy="379295"/>
          </a:xfrm>
          <a:prstGeom prst="rect">
            <a:avLst/>
          </a:prstGeom>
        </p:spPr>
      </p:pic>
      <p:pic>
        <p:nvPicPr>
          <p:cNvPr id="42" name="Picture 41">
            <a:extLst>
              <a:ext uri="{FF2B5EF4-FFF2-40B4-BE49-F238E27FC236}">
                <a16:creationId xmlns:a16="http://schemas.microsoft.com/office/drawing/2014/main" id="{D5D9063D-18BC-6249-8FF1-AF24E10D3D8E}"/>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224541" y="4621131"/>
            <a:ext cx="1740616" cy="918904"/>
          </a:xfrm>
          <a:prstGeom prst="rect">
            <a:avLst/>
          </a:prstGeom>
        </p:spPr>
      </p:pic>
    </p:spTree>
    <p:extLst>
      <p:ext uri="{BB962C8B-B14F-4D97-AF65-F5344CB8AC3E}">
        <p14:creationId xmlns:p14="http://schemas.microsoft.com/office/powerpoint/2010/main" val="2618778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881B1F-BB61-0141-9AEA-C4AC0F7BB31D}"/>
              </a:ext>
            </a:extLst>
          </p:cNvPr>
          <p:cNvSpPr>
            <a:spLocks noGrp="1"/>
          </p:cNvSpPr>
          <p:nvPr>
            <p:ph type="sldNum" sz="quarter" idx="4"/>
          </p:nvPr>
        </p:nvSpPr>
        <p:spPr/>
        <p:txBody>
          <a:bodyPr/>
          <a:lstStyle/>
          <a:p>
            <a:pPr defTabSz="914377">
              <a:defRPr/>
            </a:pPr>
            <a:r>
              <a:rPr lang="en-ZA" sz="1067">
                <a:solidFill>
                  <a:srgbClr val="5C5C5C">
                    <a:tint val="75000"/>
                  </a:srgbClr>
                </a:solidFill>
                <a:latin typeface="Arial" panose="020B0604020202020204" pitchFamily="34" charset="0"/>
                <a:cs typeface="Arial" panose="020B0604020202020204" pitchFamily="34" charset="0"/>
              </a:rPr>
              <a:t> </a:t>
            </a:r>
          </a:p>
        </p:txBody>
      </p:sp>
      <p:sp>
        <p:nvSpPr>
          <p:cNvPr id="9" name="TextBox 8">
            <a:extLst>
              <a:ext uri="{FF2B5EF4-FFF2-40B4-BE49-F238E27FC236}">
                <a16:creationId xmlns:a16="http://schemas.microsoft.com/office/drawing/2014/main" id="{2D36A0C2-22B9-7F47-B6CD-D931F7AFE129}"/>
              </a:ext>
            </a:extLst>
          </p:cNvPr>
          <p:cNvSpPr txBox="1"/>
          <p:nvPr/>
        </p:nvSpPr>
        <p:spPr>
          <a:xfrm>
            <a:off x="0" y="152948"/>
            <a:ext cx="4130143" cy="584775"/>
          </a:xfrm>
          <a:prstGeom prst="rect">
            <a:avLst/>
          </a:prstGeom>
          <a:noFill/>
        </p:spPr>
        <p:txBody>
          <a:bodyPr wrap="square" rtlCol="0">
            <a:spAutoFit/>
          </a:bodyPr>
          <a:lstStyle/>
          <a:p>
            <a:pPr defTabSz="1219170"/>
            <a:r>
              <a:rPr lang="en-GB" sz="3200" b="1">
                <a:solidFill>
                  <a:schemeClr val="bg1"/>
                </a:solidFill>
                <a:latin typeface="Arial" panose="020B0604020202020204" pitchFamily="34" charset="0"/>
                <a:cs typeface="Arial" panose="020B0604020202020204" pitchFamily="34" charset="0"/>
              </a:rPr>
              <a:t>Our Programmes   </a:t>
            </a:r>
            <a:endParaRPr lang="en-KE" sz="3200" b="1">
              <a:solidFill>
                <a:schemeClr val="bg1"/>
              </a:solidFill>
              <a:latin typeface="Arial" panose="020B0604020202020204" pitchFamily="34" charset="0"/>
              <a:cs typeface="Arial" panose="020B0604020202020204" pitchFamily="34" charset="0"/>
            </a:endParaRPr>
          </a:p>
        </p:txBody>
      </p:sp>
      <p:sp>
        <p:nvSpPr>
          <p:cNvPr id="5" name="Google Shape;497;p53">
            <a:extLst>
              <a:ext uri="{FF2B5EF4-FFF2-40B4-BE49-F238E27FC236}">
                <a16:creationId xmlns:a16="http://schemas.microsoft.com/office/drawing/2014/main" id="{5DFA67EF-596E-48C0-AC3C-5E7A865D43CA}"/>
              </a:ext>
            </a:extLst>
          </p:cNvPr>
          <p:cNvSpPr txBox="1"/>
          <p:nvPr/>
        </p:nvSpPr>
        <p:spPr>
          <a:xfrm>
            <a:off x="4218384" y="3742157"/>
            <a:ext cx="7643795" cy="1935581"/>
          </a:xfrm>
          <a:prstGeom prst="rect">
            <a:avLst/>
          </a:prstGeom>
          <a:solidFill>
            <a:srgbClr val="99CCCC"/>
          </a:solidFill>
          <a:ln>
            <a:noFill/>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LnTx/>
                <a:uFillTx/>
                <a:latin typeface="Calibri" panose="020F0502020204030204"/>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en-GB" sz="1600">
              <a:latin typeface="Arial" panose="020B0604020202020204" pitchFamily="34" charset="0"/>
              <a:cs typeface="Arial" panose="020B0604020202020204" pitchFamily="34" charset="0"/>
            </a:endParaRPr>
          </a:p>
          <a:p>
            <a:endParaRPr lang="en-GB" sz="1600">
              <a:latin typeface="Arial" panose="020B0604020202020204" pitchFamily="34" charset="0"/>
              <a:cs typeface="Arial" panose="020B0604020202020204" pitchFamily="34" charset="0"/>
            </a:endParaRPr>
          </a:p>
          <a:p>
            <a:pPr algn="l"/>
            <a:r>
              <a:rPr lang="en-GB" sz="1600" b="1">
                <a:solidFill>
                  <a:schemeClr val="tx1"/>
                </a:solidFill>
                <a:latin typeface="Arial" panose="020B0604020202020204" pitchFamily="34" charset="0"/>
                <a:cs typeface="Arial" panose="020B0604020202020204" pitchFamily="34" charset="0"/>
              </a:rPr>
              <a:t>Key Activities:</a:t>
            </a:r>
          </a:p>
          <a:p>
            <a:pPr marL="342900" indent="-342900" algn="l">
              <a:buFont typeface="Arial" panose="020B0604020202020204" pitchFamily="34" charset="0"/>
              <a:buChar char="•"/>
            </a:pPr>
            <a:r>
              <a:rPr lang="en-GB" sz="1600">
                <a:solidFill>
                  <a:schemeClr val="tx1"/>
                </a:solidFill>
                <a:latin typeface="Arial" panose="020B0604020202020204" pitchFamily="34" charset="0"/>
                <a:cs typeface="Arial" panose="020B0604020202020204" pitchFamily="34" charset="0"/>
              </a:rPr>
              <a:t>De-risking and catalysing Innovation</a:t>
            </a:r>
          </a:p>
          <a:p>
            <a:pPr marL="342900" indent="-342900" algn="l">
              <a:buFont typeface="Arial" panose="020B0604020202020204" pitchFamily="34" charset="0"/>
              <a:buChar char="•"/>
            </a:pPr>
            <a:r>
              <a:rPr lang="en-GB" sz="1600">
                <a:solidFill>
                  <a:schemeClr val="tx1"/>
                </a:solidFill>
                <a:latin typeface="Arial" panose="020B0604020202020204" pitchFamily="34" charset="0"/>
                <a:cs typeface="Arial" panose="020B0604020202020204" pitchFamily="34" charset="0"/>
              </a:rPr>
              <a:t>Research and Insights</a:t>
            </a:r>
          </a:p>
          <a:p>
            <a:pPr marL="342900" indent="-342900" algn="l">
              <a:buFont typeface="Arial" panose="020B0604020202020204" pitchFamily="34" charset="0"/>
              <a:buChar char="•"/>
            </a:pPr>
            <a:r>
              <a:rPr lang="en-GB" sz="1600">
                <a:solidFill>
                  <a:schemeClr val="tx1"/>
                </a:solidFill>
                <a:latin typeface="Arial" panose="020B0604020202020204" pitchFamily="34" charset="0"/>
                <a:cs typeface="Arial" panose="020B0604020202020204" pitchFamily="34" charset="0"/>
              </a:rPr>
              <a:t>Partnership facilitation and convening</a:t>
            </a:r>
          </a:p>
          <a:p>
            <a:pPr marL="342900" indent="-342900" algn="l">
              <a:buFont typeface="Arial" panose="020B0604020202020204" pitchFamily="34" charset="0"/>
              <a:buChar char="•"/>
            </a:pPr>
            <a:r>
              <a:rPr lang="en-GB" sz="1600">
                <a:solidFill>
                  <a:schemeClr val="tx1"/>
                </a:solidFill>
                <a:latin typeface="Arial" panose="020B0604020202020204" pitchFamily="34" charset="0"/>
                <a:cs typeface="Arial" panose="020B0604020202020204" pitchFamily="34" charset="0"/>
              </a:rPr>
              <a:t>Technical advisory to stakeholders </a:t>
            </a:r>
          </a:p>
          <a:p>
            <a:r>
              <a:rPr lang="en-GB" sz="1600">
                <a:latin typeface="Arial" panose="020B0604020202020204" pitchFamily="34" charset="0"/>
                <a:cs typeface="Arial" panose="020B0604020202020204" pitchFamily="34" charset="0"/>
              </a:rPr>
              <a:t> </a:t>
            </a:r>
          </a:p>
          <a:p>
            <a:endParaRPr lang="en-GB" sz="1600">
              <a:latin typeface="Arial" panose="020B0604020202020204" pitchFamily="34" charset="0"/>
              <a:cs typeface="Arial" panose="020B0604020202020204" pitchFamily="34" charset="0"/>
            </a:endParaRPr>
          </a:p>
        </p:txBody>
      </p:sp>
      <p:sp>
        <p:nvSpPr>
          <p:cNvPr id="10" name="Google Shape;497;p53">
            <a:extLst>
              <a:ext uri="{FF2B5EF4-FFF2-40B4-BE49-F238E27FC236}">
                <a16:creationId xmlns:a16="http://schemas.microsoft.com/office/drawing/2014/main" id="{417F73EA-B143-4C13-B266-984D09E98D75}"/>
              </a:ext>
            </a:extLst>
          </p:cNvPr>
          <p:cNvSpPr txBox="1"/>
          <p:nvPr/>
        </p:nvSpPr>
        <p:spPr>
          <a:xfrm>
            <a:off x="4130143" y="417771"/>
            <a:ext cx="7732037" cy="2304661"/>
          </a:xfrm>
          <a:prstGeom prst="rect">
            <a:avLst/>
          </a:prstGeom>
          <a:solidFill>
            <a:srgbClr val="DE002B"/>
          </a:solidFill>
          <a:ln>
            <a:noFill/>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fontAlgn="auto">
              <a:lnSpc>
                <a:spcPct val="100000"/>
              </a:lnSpc>
              <a:spcBef>
                <a:spcPts val="0"/>
              </a:spcBef>
              <a:spcAft>
                <a:spcPts val="0"/>
              </a:spcAft>
              <a:buClrTx/>
              <a:buSzTx/>
              <a:buFontTx/>
              <a:buNone/>
              <a:tabLst/>
              <a:defRPr kumimoji="0" b="0" i="0" u="none" strike="noStrike" cap="none" spc="0" normalizeH="0" baseline="0">
                <a:ln>
                  <a:noFill/>
                </a:ln>
                <a:solidFill>
                  <a:srgbClr val="FFFFFF"/>
                </a:solidFill>
                <a:effectLst/>
                <a:uLnTx/>
                <a:uFillTx/>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342900" indent="-342900">
              <a:buClr>
                <a:srgbClr val="FF0000"/>
              </a:buClr>
              <a:buFont typeface="Wingdings" panose="05000000000000000000" pitchFamily="2" charset="2"/>
              <a:buChar char="§"/>
            </a:pPr>
            <a:r>
              <a:rPr lang="en-GB" sz="1600" b="1">
                <a:solidFill>
                  <a:schemeClr val="bg1"/>
                </a:solidFill>
                <a:latin typeface="Arial" panose="020B0604020202020204" pitchFamily="34" charset="0"/>
                <a:cs typeface="Arial" panose="020B0604020202020204" pitchFamily="34" charset="0"/>
              </a:rPr>
              <a:t>The Digital Utilities</a:t>
            </a:r>
            <a:r>
              <a:rPr lang="en-GB" sz="1600">
                <a:solidFill>
                  <a:schemeClr val="bg1"/>
                </a:solidFill>
                <a:latin typeface="Arial" panose="020B0604020202020204" pitchFamily="34" charset="0"/>
                <a:cs typeface="Arial" panose="020B0604020202020204" pitchFamily="34" charset="0"/>
              </a:rPr>
              <a:t> programme supports urban resilience in low- and middle-income countries by enabling access to essential utility services through digital solutions</a:t>
            </a:r>
          </a:p>
          <a:p>
            <a:pPr>
              <a:buClr>
                <a:srgbClr val="FF0000"/>
              </a:buClr>
            </a:pPr>
            <a:endParaRPr lang="en-GB" sz="1600">
              <a:solidFill>
                <a:schemeClr val="bg1"/>
              </a:solidFill>
            </a:endParaRPr>
          </a:p>
          <a:p>
            <a:pPr marL="342900" indent="-342900">
              <a:buClr>
                <a:srgbClr val="FF0000"/>
              </a:buClr>
              <a:buFont typeface="Wingdings" panose="05000000000000000000" pitchFamily="2" charset="2"/>
              <a:buChar char="§"/>
            </a:pPr>
            <a:r>
              <a:rPr lang="en-GB" sz="1600" b="1">
                <a:solidFill>
                  <a:schemeClr val="bg1"/>
                </a:solidFill>
                <a:latin typeface="Arial" panose="020B0604020202020204" pitchFamily="34" charset="0"/>
                <a:cs typeface="Arial" panose="020B0604020202020204" pitchFamily="34" charset="0"/>
              </a:rPr>
              <a:t>The </a:t>
            </a:r>
            <a:r>
              <a:rPr lang="en-GB" sz="1600" b="1" err="1">
                <a:solidFill>
                  <a:schemeClr val="bg1"/>
                </a:solidFill>
                <a:latin typeface="Arial" panose="020B0604020202020204" pitchFamily="34" charset="0"/>
                <a:cs typeface="Arial" panose="020B0604020202020204" pitchFamily="34" charset="0"/>
              </a:rPr>
              <a:t>ClimateTech</a:t>
            </a:r>
            <a:r>
              <a:rPr lang="en-GB" sz="1600">
                <a:solidFill>
                  <a:schemeClr val="bg1"/>
                </a:solidFill>
                <a:latin typeface="Arial" panose="020B0604020202020204" pitchFamily="34" charset="0"/>
                <a:cs typeface="Arial" panose="020B0604020202020204" pitchFamily="34" charset="0"/>
              </a:rPr>
              <a:t> programme unlocks the power of digital technology to create a low-carbon and climate-resilient future.</a:t>
            </a:r>
          </a:p>
        </p:txBody>
      </p:sp>
    </p:spTree>
    <p:extLst>
      <p:ext uri="{BB962C8B-B14F-4D97-AF65-F5344CB8AC3E}">
        <p14:creationId xmlns:p14="http://schemas.microsoft.com/office/powerpoint/2010/main" val="115600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29041FC-044F-43FE-8727-E140CFB7033B}"/>
              </a:ext>
            </a:extLst>
          </p:cNvPr>
          <p:cNvPicPr>
            <a:picLocks noChangeAspect="1"/>
          </p:cNvPicPr>
          <p:nvPr/>
        </p:nvPicPr>
        <p:blipFill rotWithShape="1">
          <a:blip r:embed="rId3">
            <a:extLst>
              <a:ext uri="{28A0092B-C50C-407E-A947-70E740481C1C}">
                <a14:useLocalDpi xmlns:a14="http://schemas.microsoft.com/office/drawing/2010/main" val="0"/>
              </a:ext>
            </a:extLst>
          </a:blip>
          <a:srcRect l="6121" r="25660" b="-1"/>
          <a:stretch/>
        </p:blipFill>
        <p:spPr>
          <a:xfrm>
            <a:off x="5183188" y="10"/>
            <a:ext cx="7008812" cy="6857989"/>
          </a:xfrm>
          <a:prstGeom prst="rect">
            <a:avLst/>
          </a:prstGeom>
          <a:noFill/>
        </p:spPr>
      </p:pic>
      <p:sp>
        <p:nvSpPr>
          <p:cNvPr id="3" name="Text Placeholder 2">
            <a:extLst>
              <a:ext uri="{FF2B5EF4-FFF2-40B4-BE49-F238E27FC236}">
                <a16:creationId xmlns:a16="http://schemas.microsoft.com/office/drawing/2014/main" id="{B6CED96C-9992-8842-8134-465E33962797}"/>
              </a:ext>
            </a:extLst>
          </p:cNvPr>
          <p:cNvSpPr>
            <a:spLocks noGrp="1"/>
          </p:cNvSpPr>
          <p:nvPr>
            <p:ph type="body" sz="half" idx="2"/>
          </p:nvPr>
        </p:nvSpPr>
        <p:spPr>
          <a:xfrm>
            <a:off x="609600" y="1353599"/>
            <a:ext cx="4406899" cy="4622045"/>
          </a:xfrm>
        </p:spPr>
        <p:txBody>
          <a:bodyPr>
            <a:normAutofit/>
          </a:bodyPr>
          <a:lstStyle/>
          <a:p>
            <a:endParaRPr lang="en-GB"/>
          </a:p>
          <a:p>
            <a:endParaRPr lang="en-GB"/>
          </a:p>
          <a:p>
            <a:endParaRPr lang="en-GB"/>
          </a:p>
          <a:p>
            <a:r>
              <a:rPr lang="en-GB"/>
              <a:t>The GSMA Innovation Fund supports innovative digital solutions in emerging markets.</a:t>
            </a:r>
          </a:p>
          <a:p>
            <a:endParaRPr lang="en-GB"/>
          </a:p>
          <a:p>
            <a:r>
              <a:rPr lang="en-GB">
                <a:effectLst/>
              </a:rPr>
              <a:t>The GSMA has 10 years of experience running innovation funds on a multitude of topics within Mobile for Development.</a:t>
            </a:r>
            <a:endParaRPr lang="en-US"/>
          </a:p>
          <a:p>
            <a:endParaRPr lang="en-US"/>
          </a:p>
        </p:txBody>
      </p:sp>
      <p:sp>
        <p:nvSpPr>
          <p:cNvPr id="4" name="Title 3">
            <a:extLst>
              <a:ext uri="{FF2B5EF4-FFF2-40B4-BE49-F238E27FC236}">
                <a16:creationId xmlns:a16="http://schemas.microsoft.com/office/drawing/2014/main" id="{E11780EC-BE07-1348-9682-1D9025FAA8CD}"/>
              </a:ext>
            </a:extLst>
          </p:cNvPr>
          <p:cNvSpPr>
            <a:spLocks noGrp="1"/>
          </p:cNvSpPr>
          <p:nvPr>
            <p:ph type="title"/>
          </p:nvPr>
        </p:nvSpPr>
        <p:spPr>
          <a:xfrm>
            <a:off x="609600" y="511200"/>
            <a:ext cx="4406899" cy="642257"/>
          </a:xfrm>
        </p:spPr>
        <p:txBody>
          <a:bodyPr anchor="t">
            <a:noAutofit/>
          </a:bodyPr>
          <a:lstStyle/>
          <a:p>
            <a:r>
              <a:rPr lang="en-US" sz="3200"/>
              <a:t>The GSMA Innovation Fund</a:t>
            </a:r>
          </a:p>
        </p:txBody>
      </p:sp>
    </p:spTree>
    <p:extLst>
      <p:ext uri="{BB962C8B-B14F-4D97-AF65-F5344CB8AC3E}">
        <p14:creationId xmlns:p14="http://schemas.microsoft.com/office/powerpoint/2010/main" val="2177130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3AEC25-AC7A-084B-B34D-72581E4BDC94}"/>
              </a:ext>
            </a:extLst>
          </p:cNvPr>
          <p:cNvSpPr>
            <a:spLocks noGrp="1"/>
          </p:cNvSpPr>
          <p:nvPr>
            <p:ph type="body" sz="half" idx="2"/>
          </p:nvPr>
        </p:nvSpPr>
        <p:spPr>
          <a:xfrm>
            <a:off x="257894" y="511201"/>
            <a:ext cx="3488605" cy="3437942"/>
          </a:xfrm>
        </p:spPr>
        <p:txBody>
          <a:bodyPr>
            <a:normAutofit/>
          </a:bodyPr>
          <a:lstStyle/>
          <a:p>
            <a:r>
              <a:rPr lang="en-US" sz="3200"/>
              <a:t>The GSMA Innovation Fund for </a:t>
            </a:r>
            <a:r>
              <a:rPr lang="en-US" sz="3200" b="1">
                <a:solidFill>
                  <a:schemeClr val="tx1"/>
                </a:solidFill>
              </a:rPr>
              <a:t>Digital Urban Services</a:t>
            </a:r>
          </a:p>
          <a:p>
            <a:endParaRPr lang="en-US" sz="3600"/>
          </a:p>
        </p:txBody>
      </p:sp>
      <p:sp>
        <p:nvSpPr>
          <p:cNvPr id="5" name="Slide Number Placeholder 4">
            <a:extLst>
              <a:ext uri="{FF2B5EF4-FFF2-40B4-BE49-F238E27FC236}">
                <a16:creationId xmlns:a16="http://schemas.microsoft.com/office/drawing/2014/main" id="{04333237-0713-C246-BABF-76C2AD9D1F2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900" b="0" i="0" u="none" strike="noStrike" kern="1200" cap="none" spc="0" normalizeH="0" baseline="0" noProof="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CB639BCB-02AD-7B49-A8BA-2A472FEBACA4}"/>
              </a:ext>
            </a:extLst>
          </p:cNvPr>
          <p:cNvSpPr txBox="1"/>
          <p:nvPr/>
        </p:nvSpPr>
        <p:spPr>
          <a:xfrm>
            <a:off x="4448904" y="511201"/>
            <a:ext cx="7048165" cy="923330"/>
          </a:xfrm>
          <a:prstGeom prst="rect">
            <a:avLst/>
          </a:prstGeom>
          <a:noFill/>
          <a:ln w="12700">
            <a:noFill/>
          </a:ln>
        </p:spPr>
        <p:txBody>
          <a:bodyPr wrap="square" rtlCol="0">
            <a:spAutoFit/>
          </a:bodyPr>
          <a:lstStyle>
            <a:defPPr>
              <a:defRPr lang="en-US"/>
            </a:defPPr>
            <a:lvl1pPr marL="342900" indent="-342900">
              <a:buAutoNum type="arabicPeriod"/>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42428"/>
                </a:solidFill>
                <a:effectLst/>
                <a:uLnTx/>
                <a:uFillTx/>
                <a:latin typeface="Arial" panose="020B0604020202020204" pitchFamily="34" charset="0"/>
                <a:ea typeface="+mn-ea"/>
                <a:cs typeface="Arial" panose="020B0604020202020204" pitchFamily="34" charset="0"/>
              </a:rPr>
              <a:t>The GSMA Innovation Fund for Digital Urban Services </a:t>
            </a:r>
            <a:r>
              <a:rPr lang="en-GB" sz="1800">
                <a:solidFill>
                  <a:srgbClr val="242428"/>
                </a:solidFill>
                <a:latin typeface="Arial" panose="020B0604020202020204" pitchFamily="34" charset="0"/>
                <a:cs typeface="Arial" panose="020B0604020202020204" pitchFamily="34" charset="0"/>
              </a:rPr>
              <a:t>will</a:t>
            </a:r>
            <a:r>
              <a:rPr kumimoji="0" lang="en-GB" sz="1800" b="0" i="0" u="none" strike="noStrike" kern="1200" cap="none" spc="0" normalizeH="0" baseline="0" noProof="0">
                <a:ln>
                  <a:noFill/>
                </a:ln>
                <a:solidFill>
                  <a:srgbClr val="242428"/>
                </a:solidFill>
                <a:effectLst/>
                <a:uLnTx/>
                <a:uFillTx/>
                <a:latin typeface="Arial" panose="020B0604020202020204" pitchFamily="34" charset="0"/>
                <a:ea typeface="+mn-ea"/>
                <a:cs typeface="Arial" panose="020B0604020202020204" pitchFamily="34" charset="0"/>
              </a:rPr>
              <a:t> </a:t>
            </a:r>
            <a:r>
              <a:rPr kumimoji="0" lang="en-GB" sz="1800" b="1" i="0" u="none" strike="noStrike" kern="1200" cap="none" spc="0" normalizeH="0" baseline="0" noProof="0">
                <a:ln>
                  <a:noFill/>
                </a:ln>
                <a:solidFill>
                  <a:srgbClr val="242428"/>
                </a:solidFill>
                <a:effectLst/>
                <a:uLnTx/>
                <a:uFillTx/>
                <a:latin typeface="Arial" panose="020B0604020202020204" pitchFamily="34" charset="0"/>
                <a:ea typeface="+mn-ea"/>
                <a:cs typeface="Arial" panose="020B0604020202020204" pitchFamily="34" charset="0"/>
              </a:rPr>
              <a:t>test, scale and extract insights from innovative urban services that are inclusive and impactful.</a:t>
            </a:r>
          </a:p>
        </p:txBody>
      </p:sp>
      <p:pic>
        <p:nvPicPr>
          <p:cNvPr id="6" name="Picture 5" descr="A close up of a map&#10;&#10;Description automatically generated">
            <a:extLst>
              <a:ext uri="{FF2B5EF4-FFF2-40B4-BE49-F238E27FC236}">
                <a16:creationId xmlns:a16="http://schemas.microsoft.com/office/drawing/2014/main" id="{AE2019EB-D5AA-40F0-84A8-1BF84BAD2ACA}"/>
              </a:ext>
            </a:extLst>
          </p:cNvPr>
          <p:cNvPicPr>
            <a:picLocks noChangeAspect="1"/>
          </p:cNvPicPr>
          <p:nvPr/>
        </p:nvPicPr>
        <p:blipFill rotWithShape="1">
          <a:blip r:embed="rId3">
            <a:extLst>
              <a:ext uri="{28A0092B-C50C-407E-A947-70E740481C1C}">
                <a14:useLocalDpi xmlns:a14="http://schemas.microsoft.com/office/drawing/2010/main" val="0"/>
              </a:ext>
            </a:extLst>
          </a:blip>
          <a:srcRect l="3086" t="14133" r="5314" b="4639"/>
          <a:stretch/>
        </p:blipFill>
        <p:spPr>
          <a:xfrm>
            <a:off x="7095839" y="1374607"/>
            <a:ext cx="5103636" cy="4850088"/>
          </a:xfrm>
          <a:prstGeom prst="rect">
            <a:avLst/>
          </a:prstGeom>
        </p:spPr>
      </p:pic>
      <p:sp>
        <p:nvSpPr>
          <p:cNvPr id="7" name="Rectangle 6">
            <a:extLst>
              <a:ext uri="{FF2B5EF4-FFF2-40B4-BE49-F238E27FC236}">
                <a16:creationId xmlns:a16="http://schemas.microsoft.com/office/drawing/2014/main" id="{21A7B445-5510-4774-9495-644ED60CE18E}"/>
              </a:ext>
            </a:extLst>
          </p:cNvPr>
          <p:cNvSpPr/>
          <p:nvPr/>
        </p:nvSpPr>
        <p:spPr>
          <a:xfrm>
            <a:off x="4902103" y="3504513"/>
            <a:ext cx="1960336" cy="444629"/>
          </a:xfrm>
          <a:prstGeom prst="rect">
            <a:avLst/>
          </a:prstGeom>
          <a:solidFill>
            <a:srgbClr val="262626">
              <a:lumMod val="10000"/>
              <a:lumOff val="90000"/>
            </a:srgb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ENERGY</a:t>
            </a:r>
          </a:p>
        </p:txBody>
      </p:sp>
      <p:sp>
        <p:nvSpPr>
          <p:cNvPr id="8" name="Rectangle 7">
            <a:extLst>
              <a:ext uri="{FF2B5EF4-FFF2-40B4-BE49-F238E27FC236}">
                <a16:creationId xmlns:a16="http://schemas.microsoft.com/office/drawing/2014/main" id="{DC5AD108-ACCD-45C6-8618-0AAFD364287B}"/>
              </a:ext>
            </a:extLst>
          </p:cNvPr>
          <p:cNvSpPr/>
          <p:nvPr/>
        </p:nvSpPr>
        <p:spPr>
          <a:xfrm>
            <a:off x="4933681" y="4290376"/>
            <a:ext cx="1928758" cy="444628"/>
          </a:xfrm>
          <a:prstGeom prst="rect">
            <a:avLst/>
          </a:prstGeom>
          <a:solidFill>
            <a:srgbClr val="262626">
              <a:lumMod val="10000"/>
              <a:lumOff val="90000"/>
            </a:srgb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WATER</a:t>
            </a:r>
          </a:p>
        </p:txBody>
      </p:sp>
      <p:sp>
        <p:nvSpPr>
          <p:cNvPr id="9" name="Rectangle 8">
            <a:extLst>
              <a:ext uri="{FF2B5EF4-FFF2-40B4-BE49-F238E27FC236}">
                <a16:creationId xmlns:a16="http://schemas.microsoft.com/office/drawing/2014/main" id="{1B98B7E9-F48B-4034-9A62-008905F47C00}"/>
              </a:ext>
            </a:extLst>
          </p:cNvPr>
          <p:cNvSpPr/>
          <p:nvPr/>
        </p:nvSpPr>
        <p:spPr>
          <a:xfrm>
            <a:off x="4959100" y="5076237"/>
            <a:ext cx="1903339" cy="400515"/>
          </a:xfrm>
          <a:prstGeom prst="rect">
            <a:avLst/>
          </a:prstGeom>
          <a:solidFill>
            <a:srgbClr val="262626">
              <a:lumMod val="10000"/>
              <a:lumOff val="90000"/>
            </a:srgb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SANITATION</a:t>
            </a:r>
          </a:p>
        </p:txBody>
      </p:sp>
      <p:sp>
        <p:nvSpPr>
          <p:cNvPr id="10" name="Rectangle 9">
            <a:extLst>
              <a:ext uri="{FF2B5EF4-FFF2-40B4-BE49-F238E27FC236}">
                <a16:creationId xmlns:a16="http://schemas.microsoft.com/office/drawing/2014/main" id="{D5050795-7004-486C-9CCB-7259C582D4D2}"/>
              </a:ext>
            </a:extLst>
          </p:cNvPr>
          <p:cNvSpPr/>
          <p:nvPr/>
        </p:nvSpPr>
        <p:spPr>
          <a:xfrm>
            <a:off x="4859251" y="2580293"/>
            <a:ext cx="2003188" cy="557790"/>
          </a:xfrm>
          <a:prstGeom prst="rect">
            <a:avLst/>
          </a:prstGeom>
          <a:solidFill>
            <a:srgbClr val="262626">
              <a:lumMod val="10000"/>
              <a:lumOff val="90000"/>
            </a:srgb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PLASTIC AND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WASTE MANAGEMENT </a:t>
            </a:r>
            <a:endParaRPr kumimoji="0" lang="en-GB" sz="1200" b="1" i="0" u="none" strike="noStrike" kern="0" cap="none" spc="0" normalizeH="0" baseline="0" noProof="0">
              <a:ln>
                <a:noFill/>
              </a:ln>
              <a:solidFill>
                <a:srgbClr val="C00000"/>
              </a:solidFill>
              <a:effectLst/>
              <a:uLnTx/>
              <a:uFillTx/>
              <a:latin typeface="Arial" panose="020B0604020202020204" pitchFamily="34" charset="0"/>
              <a:ea typeface="+mn-ea"/>
              <a:cs typeface="Arial" panose="020B0604020202020204" pitchFamily="34" charset="0"/>
            </a:endParaRPr>
          </a:p>
        </p:txBody>
      </p:sp>
      <p:pic>
        <p:nvPicPr>
          <p:cNvPr id="11" name="Picture 10" descr="Icon&#10;&#10;Description automatically generated">
            <a:extLst>
              <a:ext uri="{FF2B5EF4-FFF2-40B4-BE49-F238E27FC236}">
                <a16:creationId xmlns:a16="http://schemas.microsoft.com/office/drawing/2014/main" id="{67017AC1-C82F-4489-96FB-A4B64B6B6585}"/>
              </a:ext>
            </a:extLst>
          </p:cNvPr>
          <p:cNvPicPr>
            <a:picLocks noChangeAspect="1"/>
          </p:cNvPicPr>
          <p:nvPr/>
        </p:nvPicPr>
        <p:blipFill>
          <a:blip r:embed="rId4"/>
          <a:stretch>
            <a:fillRect/>
          </a:stretch>
        </p:blipFill>
        <p:spPr>
          <a:xfrm>
            <a:off x="4164941" y="4914201"/>
            <a:ext cx="567925" cy="567925"/>
          </a:xfrm>
          <a:prstGeom prst="rect">
            <a:avLst/>
          </a:prstGeom>
        </p:spPr>
      </p:pic>
      <p:pic>
        <p:nvPicPr>
          <p:cNvPr id="14" name="Picture 13" descr="Icon&#10;&#10;Description automatically generated">
            <a:extLst>
              <a:ext uri="{FF2B5EF4-FFF2-40B4-BE49-F238E27FC236}">
                <a16:creationId xmlns:a16="http://schemas.microsoft.com/office/drawing/2014/main" id="{A76BCC4F-3B8A-4F0D-BD3F-AABE33695461}"/>
              </a:ext>
            </a:extLst>
          </p:cNvPr>
          <p:cNvPicPr>
            <a:picLocks noChangeAspect="1"/>
          </p:cNvPicPr>
          <p:nvPr/>
        </p:nvPicPr>
        <p:blipFill>
          <a:blip r:embed="rId5"/>
          <a:stretch>
            <a:fillRect/>
          </a:stretch>
        </p:blipFill>
        <p:spPr>
          <a:xfrm>
            <a:off x="4214837" y="3476789"/>
            <a:ext cx="549895" cy="549895"/>
          </a:xfrm>
          <a:prstGeom prst="rect">
            <a:avLst/>
          </a:prstGeom>
        </p:spPr>
      </p:pic>
      <p:pic>
        <p:nvPicPr>
          <p:cNvPr id="15" name="Picture 14">
            <a:extLst>
              <a:ext uri="{FF2B5EF4-FFF2-40B4-BE49-F238E27FC236}">
                <a16:creationId xmlns:a16="http://schemas.microsoft.com/office/drawing/2014/main" id="{62D56A29-4ED4-4F99-92A8-0D0C80045800}"/>
              </a:ext>
            </a:extLst>
          </p:cNvPr>
          <p:cNvPicPr>
            <a:picLocks noChangeAspect="1"/>
          </p:cNvPicPr>
          <p:nvPr/>
        </p:nvPicPr>
        <p:blipFill>
          <a:blip r:embed="rId6"/>
          <a:stretch>
            <a:fillRect/>
          </a:stretch>
        </p:blipFill>
        <p:spPr>
          <a:xfrm>
            <a:off x="4326581" y="4275409"/>
            <a:ext cx="326405" cy="459595"/>
          </a:xfrm>
          <a:prstGeom prst="rect">
            <a:avLst/>
          </a:prstGeom>
        </p:spPr>
      </p:pic>
      <p:pic>
        <p:nvPicPr>
          <p:cNvPr id="16" name="Picture 15" descr="Icon&#10;&#10;Description automatically generated">
            <a:extLst>
              <a:ext uri="{FF2B5EF4-FFF2-40B4-BE49-F238E27FC236}">
                <a16:creationId xmlns:a16="http://schemas.microsoft.com/office/drawing/2014/main" id="{8FA9357F-92C6-472A-AB11-002EB6A64898}"/>
              </a:ext>
            </a:extLst>
          </p:cNvPr>
          <p:cNvPicPr>
            <a:picLocks noChangeAspect="1"/>
          </p:cNvPicPr>
          <p:nvPr/>
        </p:nvPicPr>
        <p:blipFill>
          <a:blip r:embed="rId7"/>
          <a:stretch>
            <a:fillRect/>
          </a:stretch>
        </p:blipFill>
        <p:spPr>
          <a:xfrm>
            <a:off x="4291335" y="2634501"/>
            <a:ext cx="396900" cy="396900"/>
          </a:xfrm>
          <a:prstGeom prst="rect">
            <a:avLst/>
          </a:prstGeom>
        </p:spPr>
      </p:pic>
      <p:sp>
        <p:nvSpPr>
          <p:cNvPr id="17" name="TextBox 16">
            <a:extLst>
              <a:ext uri="{FF2B5EF4-FFF2-40B4-BE49-F238E27FC236}">
                <a16:creationId xmlns:a16="http://schemas.microsoft.com/office/drawing/2014/main" id="{403E5BF1-F4AA-4DEB-AF5B-667C330A7209}"/>
              </a:ext>
            </a:extLst>
          </p:cNvPr>
          <p:cNvSpPr txBox="1"/>
          <p:nvPr/>
        </p:nvSpPr>
        <p:spPr>
          <a:xfrm>
            <a:off x="4676634" y="1648125"/>
            <a:ext cx="2442852" cy="923330"/>
          </a:xfrm>
          <a:prstGeom prst="rect">
            <a:avLst/>
          </a:prstGeom>
          <a:noFill/>
        </p:spPr>
        <p:txBody>
          <a:bodyPr wrap="square" rtlCol="0">
            <a:spAutoFit/>
          </a:bodyPr>
          <a:lstStyle/>
          <a:p>
            <a:pPr algn="ctr"/>
            <a:r>
              <a:rPr kumimoji="0" lang="en-GB" b="1" i="0" u="none" strike="noStrike" kern="0" cap="none" spc="0" normalizeH="0" baseline="0" noProof="0">
                <a:ln>
                  <a:noFill/>
                </a:ln>
                <a:solidFill>
                  <a:srgbClr val="C00000"/>
                </a:solidFill>
                <a:effectLst/>
                <a:uLnTx/>
                <a:uFillTx/>
                <a:latin typeface="Arial"/>
                <a:ea typeface="+mn-ea"/>
                <a:cs typeface="+mn-cs"/>
              </a:rPr>
              <a:t>Essential urban services</a:t>
            </a:r>
          </a:p>
          <a:p>
            <a:endParaRPr lang="en-GB"/>
          </a:p>
        </p:txBody>
      </p:sp>
    </p:spTree>
    <p:extLst>
      <p:ext uri="{BB962C8B-B14F-4D97-AF65-F5344CB8AC3E}">
        <p14:creationId xmlns:p14="http://schemas.microsoft.com/office/powerpoint/2010/main" val="1622030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3AEC25-AC7A-084B-B34D-72581E4BDC94}"/>
              </a:ext>
            </a:extLst>
          </p:cNvPr>
          <p:cNvSpPr>
            <a:spLocks noGrp="1"/>
          </p:cNvSpPr>
          <p:nvPr>
            <p:ph type="body" sz="half" idx="2"/>
          </p:nvPr>
        </p:nvSpPr>
        <p:spPr>
          <a:xfrm>
            <a:off x="257894" y="511201"/>
            <a:ext cx="3488605" cy="3437942"/>
          </a:xfrm>
        </p:spPr>
        <p:txBody>
          <a:bodyPr>
            <a:normAutofit/>
          </a:bodyPr>
          <a:lstStyle/>
          <a:p>
            <a:r>
              <a:rPr lang="en-US" sz="3600" b="1">
                <a:solidFill>
                  <a:schemeClr val="bg2">
                    <a:lumMod val="10000"/>
                  </a:schemeClr>
                </a:solidFill>
              </a:rPr>
              <a:t>Objective</a:t>
            </a:r>
            <a:r>
              <a:rPr lang="en-US" sz="3600"/>
              <a:t> of the Innovation Fund</a:t>
            </a:r>
          </a:p>
        </p:txBody>
      </p:sp>
      <p:sp>
        <p:nvSpPr>
          <p:cNvPr id="5" name="Slide Number Placeholder 4">
            <a:extLst>
              <a:ext uri="{FF2B5EF4-FFF2-40B4-BE49-F238E27FC236}">
                <a16:creationId xmlns:a16="http://schemas.microsoft.com/office/drawing/2014/main" id="{04333237-0713-C246-BABF-76C2AD9D1F2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900" b="0" i="0" u="none" strike="noStrike" kern="1200" cap="none" spc="0" normalizeH="0" baseline="0" noProof="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13" name="Rectangle 12">
            <a:extLst>
              <a:ext uri="{FF2B5EF4-FFF2-40B4-BE49-F238E27FC236}">
                <a16:creationId xmlns:a16="http://schemas.microsoft.com/office/drawing/2014/main" id="{90A5655D-DF85-F145-86A0-455525224999}"/>
              </a:ext>
            </a:extLst>
          </p:cNvPr>
          <p:cNvSpPr/>
          <p:nvPr/>
        </p:nvSpPr>
        <p:spPr>
          <a:xfrm>
            <a:off x="4448904" y="511201"/>
            <a:ext cx="7048165" cy="3970318"/>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C00000"/>
                </a:solidFill>
                <a:effectLst/>
                <a:uLnTx/>
                <a:uFillTx/>
                <a:latin typeface="Arial"/>
                <a:ea typeface="+mn-ea"/>
                <a:cs typeface="+mn-cs"/>
              </a:rPr>
              <a:t>The Innovation Fund will aim to demonstrate:</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0" cap="none" spc="0" normalizeH="0" baseline="0" noProof="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0" normalizeH="0" baseline="0" noProof="0">
                <a:ln>
                  <a:noFill/>
                </a:ln>
                <a:solidFill>
                  <a:srgbClr val="E7E6E6">
                    <a:lumMod val="10000"/>
                  </a:srgbClr>
                </a:solidFill>
                <a:effectLst/>
                <a:uLnTx/>
                <a:uFillTx/>
                <a:latin typeface="Arial"/>
                <a:ea typeface="+mn-ea"/>
                <a:cs typeface="+mn-cs"/>
              </a:rPr>
              <a:t>How digital technology, including mobile, can support and scale the delivery of urban services to underserved populations;</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0" cap="none" spc="0" normalizeH="0" baseline="0" noProof="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0" normalizeH="0" baseline="0" noProof="0">
                <a:ln>
                  <a:noFill/>
                </a:ln>
                <a:solidFill>
                  <a:srgbClr val="E7E6E6">
                    <a:lumMod val="10000"/>
                  </a:srgbClr>
                </a:solidFill>
                <a:effectLst/>
                <a:uLnTx/>
                <a:uFillTx/>
                <a:latin typeface="Arial"/>
                <a:ea typeface="+mn-ea"/>
                <a:cs typeface="+mn-cs"/>
              </a:rPr>
              <a:t>The socio-economic, commercial and environmental/climate impact of digital urban services;</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0" cap="none" spc="0" normalizeH="0" baseline="0" noProof="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0" normalizeH="0" baseline="0" noProof="0">
                <a:ln>
                  <a:noFill/>
                </a:ln>
                <a:solidFill>
                  <a:srgbClr val="E7E6E6">
                    <a:lumMod val="10000"/>
                  </a:srgbClr>
                </a:solidFill>
                <a:effectLst/>
                <a:uLnTx/>
                <a:uFillTx/>
                <a:latin typeface="Arial"/>
                <a:ea typeface="+mn-ea"/>
                <a:cs typeface="+mn-cs"/>
              </a:rPr>
              <a:t>The business and/or partnership models required to enable digital urban services to be adopted at scale; and</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0" cap="none" spc="0" normalizeH="0" baseline="0" noProof="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0" normalizeH="0" baseline="0" noProof="0">
                <a:ln>
                  <a:noFill/>
                </a:ln>
                <a:solidFill>
                  <a:srgbClr val="E7E6E6">
                    <a:lumMod val="10000"/>
                  </a:srgbClr>
                </a:solidFill>
                <a:effectLst/>
                <a:uLnTx/>
                <a:uFillTx/>
                <a:latin typeface="Arial"/>
                <a:ea typeface="+mn-ea"/>
                <a:cs typeface="+mn-cs"/>
              </a:rPr>
              <a:t>How partnerships with mobile operators and other technology companies can improve the scale and sustainability of digital urban services.</a:t>
            </a:r>
          </a:p>
        </p:txBody>
      </p:sp>
    </p:spTree>
    <p:extLst>
      <p:ext uri="{BB962C8B-B14F-4D97-AF65-F5344CB8AC3E}">
        <p14:creationId xmlns:p14="http://schemas.microsoft.com/office/powerpoint/2010/main" val="869726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4333237-0713-C246-BABF-76C2AD9D1F2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900" b="0" i="0" u="none" strike="noStrike" kern="1200" cap="none" spc="0" normalizeH="0" baseline="0" noProof="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14" name="Text Placeholder 2">
            <a:extLst>
              <a:ext uri="{FF2B5EF4-FFF2-40B4-BE49-F238E27FC236}">
                <a16:creationId xmlns:a16="http://schemas.microsoft.com/office/drawing/2014/main" id="{30FE0A9E-2258-8446-B767-0203D618B9ED}"/>
              </a:ext>
            </a:extLst>
          </p:cNvPr>
          <p:cNvSpPr>
            <a:spLocks noGrp="1"/>
          </p:cNvSpPr>
          <p:nvPr>
            <p:ph type="body" sz="half" idx="2"/>
          </p:nvPr>
        </p:nvSpPr>
        <p:spPr>
          <a:xfrm>
            <a:off x="257894" y="511201"/>
            <a:ext cx="3590206" cy="3437942"/>
          </a:xfrm>
        </p:spPr>
        <p:txBody>
          <a:bodyPr>
            <a:normAutofit/>
          </a:bodyPr>
          <a:lstStyle/>
          <a:p>
            <a:r>
              <a:rPr lang="en-US" sz="3600" b="1">
                <a:solidFill>
                  <a:schemeClr val="bg2">
                    <a:lumMod val="10000"/>
                  </a:schemeClr>
                </a:solidFill>
              </a:rPr>
              <a:t>Support Provided to Grantees</a:t>
            </a:r>
            <a:r>
              <a:rPr lang="en-US" sz="3600">
                <a:solidFill>
                  <a:schemeClr val="bg2">
                    <a:lumMod val="10000"/>
                  </a:schemeClr>
                </a:solidFill>
              </a:rPr>
              <a:t> </a:t>
            </a:r>
            <a:r>
              <a:rPr lang="en-US" sz="3600"/>
              <a:t>through the Innovation Fund</a:t>
            </a:r>
          </a:p>
        </p:txBody>
      </p:sp>
      <p:sp>
        <p:nvSpPr>
          <p:cNvPr id="15" name="Rectangle 14">
            <a:extLst>
              <a:ext uri="{FF2B5EF4-FFF2-40B4-BE49-F238E27FC236}">
                <a16:creationId xmlns:a16="http://schemas.microsoft.com/office/drawing/2014/main" id="{61027AC7-1992-8447-953C-DFDDEC6F4025}"/>
              </a:ext>
            </a:extLst>
          </p:cNvPr>
          <p:cNvSpPr/>
          <p:nvPr/>
        </p:nvSpPr>
        <p:spPr>
          <a:xfrm>
            <a:off x="4559300" y="511201"/>
            <a:ext cx="6937769" cy="364551"/>
          </a:xfrm>
          <a:prstGeom prst="rect">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a:ea typeface="+mn-ea"/>
                <a:cs typeface="+mn-cs"/>
              </a:rPr>
              <a:t>Support provided to grantees will include:</a:t>
            </a:r>
          </a:p>
        </p:txBody>
      </p:sp>
      <p:sp>
        <p:nvSpPr>
          <p:cNvPr id="16" name="Rectangle 15">
            <a:extLst>
              <a:ext uri="{FF2B5EF4-FFF2-40B4-BE49-F238E27FC236}">
                <a16:creationId xmlns:a16="http://schemas.microsoft.com/office/drawing/2014/main" id="{297FFA3E-8FF3-2646-98E7-0F52B919D9B5}"/>
              </a:ext>
            </a:extLst>
          </p:cNvPr>
          <p:cNvSpPr/>
          <p:nvPr/>
        </p:nvSpPr>
        <p:spPr>
          <a:xfrm>
            <a:off x="5410200" y="1091776"/>
            <a:ext cx="6086869" cy="4770537"/>
          </a:xfrm>
          <a:prstGeom prst="rect">
            <a:avLst/>
          </a:prstGeom>
        </p:spPr>
        <p:txBody>
          <a:bodyPr wrap="square">
            <a:spAutoFit/>
          </a:bodyPr>
          <a:lstStyle/>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a:ln>
                  <a:noFill/>
                </a:ln>
                <a:solidFill>
                  <a:srgbClr val="E7E6E6">
                    <a:lumMod val="10000"/>
                  </a:srgbClr>
                </a:solidFill>
                <a:effectLst/>
                <a:uLnTx/>
                <a:uFillTx/>
                <a:latin typeface="Arial"/>
                <a:ea typeface="+mn-ea"/>
                <a:cs typeface="+mn-cs"/>
              </a:rPr>
              <a:t>Grant funding between £100,000 - £250,000 to support projects over 15 to 18 months; matching component required</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0" cap="none" spc="0" normalizeH="0" baseline="0" noProof="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a:ln>
                  <a:noFill/>
                </a:ln>
                <a:solidFill>
                  <a:srgbClr val="E7E6E6">
                    <a:lumMod val="10000"/>
                  </a:srgbClr>
                </a:solidFill>
                <a:effectLst/>
                <a:uLnTx/>
                <a:uFillTx/>
                <a:latin typeface="Arial"/>
                <a:ea typeface="+mn-ea"/>
                <a:cs typeface="+mn-cs"/>
              </a:rPr>
              <a:t>Bootcamps and regular online clinics on topics such as product or service improvement, human-</a:t>
            </a:r>
            <a:r>
              <a:rPr kumimoji="0" lang="en-GB" sz="1600" b="0" i="0" u="none" strike="noStrike" kern="0" cap="none" spc="0" normalizeH="0" baseline="0" noProof="0" err="1">
                <a:ln>
                  <a:noFill/>
                </a:ln>
                <a:solidFill>
                  <a:srgbClr val="E7E6E6">
                    <a:lumMod val="10000"/>
                  </a:srgbClr>
                </a:solidFill>
                <a:effectLst/>
                <a:uLnTx/>
                <a:uFillTx/>
                <a:latin typeface="Arial"/>
                <a:ea typeface="+mn-ea"/>
                <a:cs typeface="+mn-cs"/>
              </a:rPr>
              <a:t>centered</a:t>
            </a:r>
            <a:r>
              <a:rPr kumimoji="0" lang="en-GB" sz="1600" b="0" i="0" u="none" strike="noStrike" kern="0" cap="none" spc="0" normalizeH="0" baseline="0" noProof="0">
                <a:ln>
                  <a:noFill/>
                </a:ln>
                <a:solidFill>
                  <a:srgbClr val="E7E6E6">
                    <a:lumMod val="10000"/>
                  </a:srgbClr>
                </a:solidFill>
                <a:effectLst/>
                <a:uLnTx/>
                <a:uFillTx/>
                <a:latin typeface="Arial"/>
                <a:ea typeface="+mn-ea"/>
                <a:cs typeface="+mn-cs"/>
              </a:rPr>
              <a:t> design and usability testing;</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0" cap="none" spc="0" normalizeH="0" baseline="0" noProof="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a:ln>
                  <a:noFill/>
                </a:ln>
                <a:solidFill>
                  <a:srgbClr val="E7E6E6">
                    <a:lumMod val="10000"/>
                  </a:srgbClr>
                </a:solidFill>
                <a:effectLst/>
                <a:uLnTx/>
                <a:uFillTx/>
                <a:latin typeface="Arial"/>
                <a:ea typeface="+mn-ea"/>
                <a:cs typeface="+mn-cs"/>
              </a:rPr>
              <a:t>Learning exchange opportunities with other grantees and networking opportunities with other GSMA partners;</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0" cap="none" spc="0" normalizeH="0" baseline="0" noProof="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a:ln>
                  <a:noFill/>
                </a:ln>
                <a:solidFill>
                  <a:srgbClr val="E7E6E6">
                    <a:lumMod val="10000"/>
                  </a:srgbClr>
                </a:solidFill>
                <a:effectLst/>
                <a:uLnTx/>
                <a:uFillTx/>
                <a:latin typeface="Arial"/>
                <a:ea typeface="+mn-ea"/>
                <a:cs typeface="+mn-cs"/>
              </a:rPr>
              <a:t>Monitoring and evaluation support to evidence socio-economic impact and promote product improvement;</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0" cap="none" spc="0" normalizeH="0" baseline="0" noProof="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a:ln>
                  <a:noFill/>
                </a:ln>
                <a:solidFill>
                  <a:srgbClr val="E7E6E6">
                    <a:lumMod val="10000"/>
                  </a:srgbClr>
                </a:solidFill>
                <a:effectLst/>
                <a:uLnTx/>
                <a:uFillTx/>
                <a:latin typeface="Arial"/>
                <a:ea typeface="+mn-ea"/>
                <a:cs typeface="+mn-cs"/>
              </a:rPr>
              <a:t>Facilitation of relationships with mobile operators and public sector organisations where relevant;</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0" cap="none" spc="0" normalizeH="0" baseline="0" noProof="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a:ln>
                  <a:noFill/>
                </a:ln>
                <a:solidFill>
                  <a:srgbClr val="E7E6E6">
                    <a:lumMod val="10000"/>
                  </a:srgbClr>
                </a:solidFill>
                <a:effectLst/>
                <a:uLnTx/>
                <a:uFillTx/>
                <a:latin typeface="Arial"/>
                <a:ea typeface="+mn-ea"/>
                <a:cs typeface="+mn-cs"/>
              </a:rPr>
              <a:t>Opportunity to increase your visibility and raising your profile to potential investors and partners through profiling in GSMA publications, social media and events.</a:t>
            </a:r>
          </a:p>
        </p:txBody>
      </p:sp>
      <p:pic>
        <p:nvPicPr>
          <p:cNvPr id="17" name="Picture 16">
            <a:extLst>
              <a:ext uri="{FF2B5EF4-FFF2-40B4-BE49-F238E27FC236}">
                <a16:creationId xmlns:a16="http://schemas.microsoft.com/office/drawing/2014/main" id="{993EC73E-D9A2-1E44-90C1-F9D3C63CEF6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89567" y="1409276"/>
            <a:ext cx="605873" cy="605873"/>
          </a:xfrm>
          <a:prstGeom prst="rect">
            <a:avLst/>
          </a:prstGeom>
        </p:spPr>
      </p:pic>
      <p:pic>
        <p:nvPicPr>
          <p:cNvPr id="18" name="Picture 17">
            <a:extLst>
              <a:ext uri="{FF2B5EF4-FFF2-40B4-BE49-F238E27FC236}">
                <a16:creationId xmlns:a16="http://schemas.microsoft.com/office/drawing/2014/main" id="{03ADB1BE-A6A0-CD41-869D-5E346E52EE2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84670" y="2320614"/>
            <a:ext cx="630108" cy="630108"/>
          </a:xfrm>
          <a:prstGeom prst="rect">
            <a:avLst/>
          </a:prstGeom>
        </p:spPr>
      </p:pic>
      <p:pic>
        <p:nvPicPr>
          <p:cNvPr id="19" name="Picture 18">
            <a:extLst>
              <a:ext uri="{FF2B5EF4-FFF2-40B4-BE49-F238E27FC236}">
                <a16:creationId xmlns:a16="http://schemas.microsoft.com/office/drawing/2014/main" id="{2793CE2A-FEA6-7046-B06C-57C7F30AE24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96787" y="4169335"/>
            <a:ext cx="605873" cy="605873"/>
          </a:xfrm>
          <a:prstGeom prst="rect">
            <a:avLst/>
          </a:prstGeom>
        </p:spPr>
      </p:pic>
      <p:pic>
        <p:nvPicPr>
          <p:cNvPr id="20" name="Picture 19">
            <a:extLst>
              <a:ext uri="{FF2B5EF4-FFF2-40B4-BE49-F238E27FC236}">
                <a16:creationId xmlns:a16="http://schemas.microsoft.com/office/drawing/2014/main" id="{D2C6280E-DC08-384C-BA40-55C7447134C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96787" y="5080318"/>
            <a:ext cx="605873" cy="605873"/>
          </a:xfrm>
          <a:prstGeom prst="rect">
            <a:avLst/>
          </a:prstGeom>
        </p:spPr>
      </p:pic>
      <p:pic>
        <p:nvPicPr>
          <p:cNvPr id="21" name="Picture 20">
            <a:extLst>
              <a:ext uri="{FF2B5EF4-FFF2-40B4-BE49-F238E27FC236}">
                <a16:creationId xmlns:a16="http://schemas.microsoft.com/office/drawing/2014/main" id="{4B46F880-A99A-C34A-8FEB-4FE464D0BB3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584670" y="3259612"/>
            <a:ext cx="604613" cy="604613"/>
          </a:xfrm>
          <a:prstGeom prst="rect">
            <a:avLst/>
          </a:prstGeom>
        </p:spPr>
      </p:pic>
    </p:spTree>
    <p:extLst>
      <p:ext uri="{BB962C8B-B14F-4D97-AF65-F5344CB8AC3E}">
        <p14:creationId xmlns:p14="http://schemas.microsoft.com/office/powerpoint/2010/main" val="2506364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8447343-6635-C14E-9332-6AAECC7FC8FE}"/>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900" b="0" i="0" u="none" strike="noStrike" kern="1200" cap="none" spc="0" normalizeH="0" baseline="0" noProof="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B7BCE39A-B02B-7848-AC26-AEDF1198AEBB}"/>
              </a:ext>
            </a:extLst>
          </p:cNvPr>
          <p:cNvSpPr/>
          <p:nvPr/>
        </p:nvSpPr>
        <p:spPr>
          <a:xfrm>
            <a:off x="4636859" y="511201"/>
            <a:ext cx="6860210" cy="364551"/>
          </a:xfrm>
          <a:prstGeom prst="rect">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a:ea typeface="+mn-ea"/>
                <a:cs typeface="+mn-cs"/>
              </a:rPr>
              <a:t>Key eligibility criteria:</a:t>
            </a:r>
          </a:p>
        </p:txBody>
      </p:sp>
      <p:sp>
        <p:nvSpPr>
          <p:cNvPr id="21" name="Rectangle 20">
            <a:extLst>
              <a:ext uri="{FF2B5EF4-FFF2-40B4-BE49-F238E27FC236}">
                <a16:creationId xmlns:a16="http://schemas.microsoft.com/office/drawing/2014/main" id="{DACB5456-E62B-C040-A961-5E71A4ADFBAB}"/>
              </a:ext>
            </a:extLst>
          </p:cNvPr>
          <p:cNvSpPr/>
          <p:nvPr/>
        </p:nvSpPr>
        <p:spPr>
          <a:xfrm>
            <a:off x="4636859" y="1091776"/>
            <a:ext cx="6860210" cy="2862322"/>
          </a:xfrm>
          <a:prstGeom prst="rect">
            <a:avLst/>
          </a:prstGeom>
        </p:spPr>
        <p:txBody>
          <a:bodyPr wrap="square">
            <a:spAutoFit/>
          </a:bodyPr>
          <a:lstStyle/>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r>
              <a:rPr kumimoji="0" lang="en-GB" sz="1800" b="0" i="0" u="none" strike="noStrike" kern="0" cap="none" spc="0" normalizeH="0" baseline="0" noProof="0">
                <a:ln>
                  <a:noFill/>
                </a:ln>
                <a:solidFill>
                  <a:srgbClr val="E7E6E6">
                    <a:lumMod val="10000"/>
                  </a:srgbClr>
                </a:solidFill>
                <a:effectLst/>
                <a:uLnTx/>
                <a:uFillTx/>
                <a:latin typeface="Arial"/>
                <a:ea typeface="+mn-ea"/>
                <a:cs typeface="+mn-cs"/>
              </a:rPr>
              <a:t>Start-ups, small to medium sized private sector companies, and social enterprises;</a:t>
            </a: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endParaRPr kumimoji="0" lang="en-GB" sz="1800" b="0" i="0" u="none" strike="noStrike" kern="0" cap="none" spc="0" normalizeH="0" baseline="0" noProof="0">
              <a:ln>
                <a:noFill/>
              </a:ln>
              <a:solidFill>
                <a:srgbClr val="E7E6E6">
                  <a:lumMod val="10000"/>
                </a:srgbClr>
              </a:solidFill>
              <a:effectLst/>
              <a:uLnTx/>
              <a:uFillTx/>
              <a:latin typeface="Arial"/>
              <a:ea typeface="+mn-ea"/>
              <a:cs typeface="+mn-cs"/>
            </a:endParaRP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r>
              <a:rPr kumimoji="0" lang="en-GB" sz="1800" b="0" i="0" u="none" strike="noStrike" kern="0" cap="none" spc="0" normalizeH="0" baseline="0" noProof="0">
                <a:ln>
                  <a:noFill/>
                </a:ln>
                <a:solidFill>
                  <a:srgbClr val="E7E6E6">
                    <a:lumMod val="10000"/>
                  </a:srgbClr>
                </a:solidFill>
                <a:effectLst/>
                <a:uLnTx/>
                <a:uFillTx/>
                <a:latin typeface="Arial"/>
                <a:ea typeface="+mn-ea"/>
                <a:cs typeface="+mn-cs"/>
              </a:rPr>
              <a:t>Can demonstrate the long-term sustainability and scalability of the innovation beyond the lifespan of the grant; and</a:t>
            </a: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endParaRPr kumimoji="0" lang="en-GB" sz="1800" b="0" i="0" u="none" strike="noStrike" kern="0" cap="none" spc="0" normalizeH="0" baseline="0" noProof="0">
              <a:ln>
                <a:noFill/>
              </a:ln>
              <a:solidFill>
                <a:srgbClr val="E7E6E6">
                  <a:lumMod val="10000"/>
                </a:srgbClr>
              </a:solidFill>
              <a:effectLst/>
              <a:uLnTx/>
              <a:uFillTx/>
              <a:latin typeface="Arial"/>
              <a:ea typeface="+mn-ea"/>
              <a:cs typeface="+mn-cs"/>
            </a:endParaRP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r>
              <a:rPr kumimoji="0" lang="en-GB" sz="1800" b="0" i="0" u="none" strike="noStrike" kern="0" cap="none" spc="0" normalizeH="0" baseline="0" noProof="0">
                <a:ln>
                  <a:noFill/>
                </a:ln>
                <a:solidFill>
                  <a:srgbClr val="E7E6E6">
                    <a:lumMod val="10000"/>
                  </a:srgbClr>
                </a:solidFill>
                <a:effectLst/>
                <a:uLnTx/>
                <a:uFillTx/>
                <a:latin typeface="Arial"/>
                <a:ea typeface="+mn-ea"/>
                <a:cs typeface="+mn-cs"/>
              </a:rPr>
              <a:t>Have active users and revenue in at least one eligible low- or middle-income market.</a:t>
            </a: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endParaRPr lang="en-GB" kern="0">
              <a:solidFill>
                <a:srgbClr val="E7E6E6">
                  <a:lumMod val="10000"/>
                </a:srgbClr>
              </a:solidFill>
              <a:latin typeface="Arial"/>
            </a:endParaRP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endParaRPr kumimoji="0" lang="en-GB" sz="1800" b="0" i="0" u="none" strike="noStrike" kern="0" cap="none" spc="0" normalizeH="0" baseline="0" noProof="0">
              <a:ln>
                <a:noFill/>
              </a:ln>
              <a:solidFill>
                <a:srgbClr val="E7E6E6">
                  <a:lumMod val="10000"/>
                </a:srgbClr>
              </a:solidFill>
              <a:effectLst/>
              <a:uLnTx/>
              <a:uFillTx/>
              <a:latin typeface="Arial"/>
              <a:ea typeface="+mn-ea"/>
              <a:cs typeface="+mn-cs"/>
            </a:endParaRPr>
          </a:p>
        </p:txBody>
      </p:sp>
      <p:sp>
        <p:nvSpPr>
          <p:cNvPr id="22" name="Text Placeholder 2">
            <a:extLst>
              <a:ext uri="{FF2B5EF4-FFF2-40B4-BE49-F238E27FC236}">
                <a16:creationId xmlns:a16="http://schemas.microsoft.com/office/drawing/2014/main" id="{C248C0C4-055E-5C43-8927-C18F7DE50C74}"/>
              </a:ext>
            </a:extLst>
          </p:cNvPr>
          <p:cNvSpPr>
            <a:spLocks noGrp="1"/>
          </p:cNvSpPr>
          <p:nvPr>
            <p:ph type="body" sz="half" idx="2"/>
          </p:nvPr>
        </p:nvSpPr>
        <p:spPr>
          <a:xfrm>
            <a:off x="257894" y="511200"/>
            <a:ext cx="3488605" cy="5673699"/>
          </a:xfrm>
        </p:spPr>
        <p:txBody>
          <a:bodyPr>
            <a:normAutofit/>
          </a:bodyPr>
          <a:lstStyle/>
          <a:p>
            <a:r>
              <a:rPr lang="en-US" sz="3600" b="1">
                <a:solidFill>
                  <a:srgbClr val="FF0000"/>
                </a:solidFill>
              </a:rPr>
              <a:t>Eligibility Criteria </a:t>
            </a:r>
            <a:r>
              <a:rPr lang="en-US" sz="3600"/>
              <a:t>for the Innovation Fund</a:t>
            </a:r>
          </a:p>
        </p:txBody>
      </p:sp>
      <p:sp>
        <p:nvSpPr>
          <p:cNvPr id="23" name="Rectangle 22">
            <a:extLst>
              <a:ext uri="{FF2B5EF4-FFF2-40B4-BE49-F238E27FC236}">
                <a16:creationId xmlns:a16="http://schemas.microsoft.com/office/drawing/2014/main" id="{C89D6E9B-140E-BC46-8414-8AEEF6CE9C75}"/>
              </a:ext>
            </a:extLst>
          </p:cNvPr>
          <p:cNvSpPr/>
          <p:nvPr/>
        </p:nvSpPr>
        <p:spPr>
          <a:xfrm>
            <a:off x="4636859" y="3649412"/>
            <a:ext cx="6968012" cy="1415772"/>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kern="0">
                <a:solidFill>
                  <a:srgbClr val="E7E6E6">
                    <a:lumMod val="10000"/>
                  </a:srgbClr>
                </a:solidFill>
                <a:latin typeface="Arial"/>
              </a:rPr>
              <a:t>These types of organisations will not be eligible to apply to the Innovation Fund: </a:t>
            </a:r>
            <a:r>
              <a:rPr lang="en-GB" b="1" kern="0">
                <a:solidFill>
                  <a:srgbClr val="E7E6E6">
                    <a:lumMod val="10000"/>
                  </a:srgbClr>
                </a:solidFill>
                <a:latin typeface="Arial"/>
              </a:rPr>
              <a:t>Governments (or appointed government agencies); Mobile Network Operators; University or Academic organisations; start-up accelerators and incubators.</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5C5C5C"/>
              </a:solidFill>
              <a:effectLst/>
              <a:uLnTx/>
              <a:uFillTx/>
              <a:latin typeface="Arial"/>
              <a:ea typeface="+mn-ea"/>
              <a:cs typeface="+mn-cs"/>
            </a:endParaRPr>
          </a:p>
        </p:txBody>
      </p:sp>
      <p:sp>
        <p:nvSpPr>
          <p:cNvPr id="2" name="TextBox 1">
            <a:extLst>
              <a:ext uri="{FF2B5EF4-FFF2-40B4-BE49-F238E27FC236}">
                <a16:creationId xmlns:a16="http://schemas.microsoft.com/office/drawing/2014/main" id="{6A023143-F20C-4182-A742-C6BCC14E829B}"/>
              </a:ext>
            </a:extLst>
          </p:cNvPr>
          <p:cNvSpPr txBox="1"/>
          <p:nvPr/>
        </p:nvSpPr>
        <p:spPr>
          <a:xfrm>
            <a:off x="5679440" y="4977964"/>
            <a:ext cx="5140960" cy="1200329"/>
          </a:xfrm>
          <a:prstGeom prst="rect">
            <a:avLst/>
          </a:prstGeom>
          <a:noFill/>
        </p:spPr>
        <p:txBody>
          <a:bodyPr wrap="square" rtlCol="0">
            <a:spAutoFit/>
          </a:bodyPr>
          <a:lstStyle/>
          <a:p>
            <a:pPr algn="ctr" rtl="0" fontAlgn="base"/>
            <a:r>
              <a:rPr lang="en-GB" b="1" i="0" u="none" strike="noStrike">
                <a:solidFill>
                  <a:srgbClr val="C00000"/>
                </a:solidFill>
                <a:effectLst/>
                <a:latin typeface="Arial" panose="020B0604020202020204" pitchFamily="34" charset="0"/>
              </a:rPr>
              <a:t>Geography</a:t>
            </a:r>
            <a:r>
              <a:rPr lang="en-GB" b="0" i="0" u="none" strike="noStrike">
                <a:solidFill>
                  <a:srgbClr val="242428"/>
                </a:solidFill>
                <a:effectLst/>
                <a:latin typeface="Arial" panose="020B0604020202020204" pitchFamily="34" charset="0"/>
              </a:rPr>
              <a:t>: </a:t>
            </a:r>
            <a:r>
              <a:rPr lang="en-US" b="0" i="0">
                <a:solidFill>
                  <a:srgbClr val="242428"/>
                </a:solidFill>
                <a:effectLst/>
                <a:latin typeface="Arial" panose="020B0604020202020204" pitchFamily="34" charset="0"/>
              </a:rPr>
              <a:t>​</a:t>
            </a:r>
            <a:endParaRPr lang="en-US" b="0" i="0">
              <a:solidFill>
                <a:srgbClr val="242428"/>
              </a:solidFill>
              <a:effectLst/>
              <a:latin typeface="Segoe UI" panose="020B0502040204020203" pitchFamily="34" charset="0"/>
            </a:endParaRPr>
          </a:p>
          <a:p>
            <a:pPr algn="l" rtl="0" fontAlgn="base"/>
            <a:r>
              <a:rPr lang="en-GB" b="0" i="0" u="none" strike="noStrike">
                <a:solidFill>
                  <a:srgbClr val="242428"/>
                </a:solidFill>
                <a:effectLst/>
                <a:latin typeface="Arial" panose="020B0604020202020204" pitchFamily="34" charset="0"/>
              </a:rPr>
              <a:t>Low- and middle-income countries in Africa, South Asia and Southeast Asia; </a:t>
            </a:r>
            <a:r>
              <a:rPr lang="en-GB" b="0" i="1" u="none" strike="noStrike">
                <a:solidFill>
                  <a:srgbClr val="242428"/>
                </a:solidFill>
                <a:effectLst/>
                <a:latin typeface="Arial" panose="020B0604020202020204" pitchFamily="34" charset="0"/>
              </a:rPr>
              <a:t>some exclusions apply – see Terms and Conditions</a:t>
            </a:r>
            <a:endParaRPr lang="en-GB" b="0" i="0">
              <a:solidFill>
                <a:srgbClr val="242428"/>
              </a:solidFill>
              <a:effectLst/>
              <a:latin typeface="Segoe UI" panose="020B0502040204020203" pitchFamily="34" charset="0"/>
            </a:endParaRPr>
          </a:p>
        </p:txBody>
      </p:sp>
    </p:spTree>
    <p:extLst>
      <p:ext uri="{BB962C8B-B14F-4D97-AF65-F5344CB8AC3E}">
        <p14:creationId xmlns:p14="http://schemas.microsoft.com/office/powerpoint/2010/main" val="1706602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47B01-75F2-214E-BD7A-4094B640AB76}"/>
              </a:ext>
            </a:extLst>
          </p:cNvPr>
          <p:cNvSpPr>
            <a:spLocks noGrp="1"/>
          </p:cNvSpPr>
          <p:nvPr>
            <p:ph type="title"/>
          </p:nvPr>
        </p:nvSpPr>
        <p:spPr/>
        <p:txBody>
          <a:bodyPr/>
          <a:lstStyle/>
          <a:p>
            <a:r>
              <a:rPr lang="en-US"/>
              <a:t>Innovation Fund Key Dates</a:t>
            </a:r>
          </a:p>
        </p:txBody>
      </p:sp>
      <p:sp>
        <p:nvSpPr>
          <p:cNvPr id="4" name="Slide Number Placeholder 3">
            <a:extLst>
              <a:ext uri="{FF2B5EF4-FFF2-40B4-BE49-F238E27FC236}">
                <a16:creationId xmlns:a16="http://schemas.microsoft.com/office/drawing/2014/main" id="{A8EE0E02-9EDA-DC45-8D13-695E438623F7}"/>
              </a:ext>
            </a:extLst>
          </p:cNvPr>
          <p:cNvSpPr>
            <a:spLocks noGrp="1"/>
          </p:cNvSpPr>
          <p:nvPr>
            <p:ph type="sldNum" sz="quarter" idx="4"/>
          </p:nvPr>
        </p:nvSpPr>
        <p:spPr>
          <a:xfrm>
            <a:off x="8762400" y="6418160"/>
            <a:ext cx="2773017" cy="28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900" b="0" i="0" u="none" strike="noStrike" kern="1200" cap="none" spc="0" normalizeH="0" baseline="0" noProof="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5" name="Rounded Rectangle">
            <a:extLst>
              <a:ext uri="{FF2B5EF4-FFF2-40B4-BE49-F238E27FC236}">
                <a16:creationId xmlns:a16="http://schemas.microsoft.com/office/drawing/2014/main" id="{FB6984A7-E918-D242-A593-33C97EEAEB11}"/>
              </a:ext>
            </a:extLst>
          </p:cNvPr>
          <p:cNvSpPr/>
          <p:nvPr/>
        </p:nvSpPr>
        <p:spPr>
          <a:xfrm>
            <a:off x="680914" y="1373689"/>
            <a:ext cx="2038816" cy="3881217"/>
          </a:xfrm>
          <a:prstGeom prst="roundRect">
            <a:avLst>
              <a:gd name="adj" fmla="val 9355"/>
            </a:avLst>
          </a:prstGeom>
          <a:solidFill>
            <a:srgbClr val="2E2E38"/>
          </a:solidFill>
          <a:ln w="6350">
            <a:solidFill>
              <a:srgbClr val="D0CECE"/>
            </a:solidFill>
          </a:ln>
        </p:spPr>
        <p:txBody>
          <a:bodyPr lIns="45718" tIns="45718" rIns="45718" bIns="45718"/>
          <a:lstStyle/>
          <a:p>
            <a:pPr marL="0" marR="0" lvl="0" indent="0" algn="l" defTabSz="914400" rtl="0" eaLnBrk="1" fontAlgn="auto" latinLnBrk="0" hangingPunct="1">
              <a:lnSpc>
                <a:spcPct val="100000"/>
              </a:lnSpc>
              <a:spcBef>
                <a:spcPts val="0"/>
              </a:spcBef>
              <a:spcAft>
                <a:spcPts val="0"/>
              </a:spcAft>
              <a:buClrTx/>
              <a:buSzTx/>
              <a:buFontTx/>
              <a:buNone/>
              <a:tabLst/>
              <a:defRPr sz="2400">
                <a:latin typeface="+mn-lt"/>
                <a:ea typeface="+mn-ea"/>
                <a:cs typeface="+mn-cs"/>
                <a:sym typeface="Calibri"/>
              </a:defRPr>
            </a:pPr>
            <a:endParaRPr kumimoji="0" sz="2400" b="0" i="0" u="none" strike="noStrike" kern="1200" cap="none" spc="0" normalizeH="0" baseline="0" noProof="0">
              <a:ln>
                <a:noFill/>
              </a:ln>
              <a:solidFill>
                <a:srgbClr val="242428"/>
              </a:solidFill>
              <a:effectLst/>
              <a:uLnTx/>
              <a:uFillTx/>
              <a:latin typeface="Calibri" panose="020F0502020204030204"/>
              <a:ea typeface="+mn-ea"/>
              <a:cs typeface="+mn-cs"/>
              <a:sym typeface="Calibri"/>
            </a:endParaRPr>
          </a:p>
        </p:txBody>
      </p:sp>
      <p:sp>
        <p:nvSpPr>
          <p:cNvPr id="7" name="Google Shape;500;p53">
            <a:extLst>
              <a:ext uri="{FF2B5EF4-FFF2-40B4-BE49-F238E27FC236}">
                <a16:creationId xmlns:a16="http://schemas.microsoft.com/office/drawing/2014/main" id="{F6B4A358-989F-244A-B3D1-2731AFD65083}"/>
              </a:ext>
            </a:extLst>
          </p:cNvPr>
          <p:cNvSpPr txBox="1"/>
          <p:nvPr/>
        </p:nvSpPr>
        <p:spPr>
          <a:xfrm>
            <a:off x="745735" y="1618783"/>
            <a:ext cx="1909174" cy="3323944"/>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a:spAutoFit/>
          </a:bodyPr>
          <a:lstStyle/>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i="0" u="none" strike="noStrike" kern="1200" cap="none" spc="0" normalizeH="0" baseline="0" noProof="0">
                <a:ln>
                  <a:noFill/>
                </a:ln>
                <a:solidFill>
                  <a:srgbClr val="FF0000"/>
                </a:solidFill>
                <a:effectLst/>
                <a:uLnTx/>
                <a:uFillTx/>
                <a:latin typeface="Arial"/>
                <a:cs typeface="Arial"/>
                <a:sym typeface="Arial"/>
              </a:rPr>
              <a:t>17 May 2021</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0" u="none" strike="noStrike" kern="1200" cap="none" spc="0" normalizeH="0" baseline="0" noProof="0">
              <a:ln>
                <a:noFill/>
              </a:ln>
              <a:solidFill>
                <a:srgbClr val="FF0000"/>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u="none" strike="noStrike" kern="1200" cap="none" spc="0" normalizeH="0" baseline="0" noProof="0">
                <a:ln>
                  <a:noFill/>
                </a:ln>
                <a:solidFill>
                  <a:srgbClr val="FFFFFF"/>
                </a:solidFill>
                <a:effectLst/>
                <a:uLnTx/>
                <a:uFillTx/>
                <a:latin typeface="Arial"/>
                <a:cs typeface="Arial"/>
                <a:sym typeface="Arial"/>
              </a:rPr>
              <a:t>ANNOUNCEMENT &amp; OPEN OF APPLICATIONS</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a:ln>
                <a:noFill/>
              </a:ln>
              <a:solidFill>
                <a:srgbClr val="FFFFFF"/>
              </a:solidFill>
              <a:effectLst/>
              <a:uLnTx/>
              <a:uFillTx/>
              <a:latin typeface="Arial"/>
              <a:cs typeface="Arial"/>
              <a:sym typeface="Arial"/>
            </a:endParaRPr>
          </a:p>
          <a:p>
            <a:pPr rtl="0" fontAlgn="base"/>
            <a:r>
              <a:rPr kumimoji="0" lang="en-US" sz="1400" b="1" i="0" u="none" strike="noStrike" kern="1200" cap="none" spc="0" normalizeH="0" baseline="0" noProof="1">
                <a:ln>
                  <a:noFill/>
                </a:ln>
                <a:solidFill>
                  <a:srgbClr val="FFFFFF"/>
                </a:solidFill>
                <a:effectLst/>
                <a:uLnTx/>
                <a:uFillTx/>
                <a:latin typeface="Arial"/>
                <a:cs typeface="Arial"/>
                <a:sym typeface="Arial"/>
              </a:rPr>
              <a:t>Press Release to announce the fund; Release of Terms Sheet; </a:t>
            </a:r>
            <a:r>
              <a:rPr lang="en-GB" sz="1400" b="1">
                <a:solidFill>
                  <a:srgbClr val="FFFFFF"/>
                </a:solidFill>
                <a:latin typeface="Arial"/>
                <a:cs typeface="Arial"/>
              </a:rPr>
              <a:t>Applicants will have </a:t>
            </a:r>
            <a:r>
              <a:rPr lang="en-US" sz="1400" b="1">
                <a:solidFill>
                  <a:srgbClr val="FFFFFF"/>
                </a:solidFill>
                <a:latin typeface="Arial"/>
                <a:cs typeface="Arial"/>
              </a:rPr>
              <a:t>​</a:t>
            </a:r>
            <a:r>
              <a:rPr lang="en-GB" sz="1400" b="1">
                <a:solidFill>
                  <a:srgbClr val="FFFFFF"/>
                </a:solidFill>
                <a:latin typeface="Arial"/>
                <a:cs typeface="Arial"/>
              </a:rPr>
              <a:t>7 weeks </a:t>
            </a:r>
            <a:r>
              <a:rPr lang="en-US" sz="1400" b="1">
                <a:solidFill>
                  <a:srgbClr val="FFFFFF"/>
                </a:solidFill>
                <a:latin typeface="Arial"/>
                <a:cs typeface="Arial"/>
              </a:rPr>
              <a:t>​</a:t>
            </a:r>
          </a:p>
          <a:p>
            <a:pPr rtl="0" fontAlgn="base"/>
            <a:r>
              <a:rPr lang="en-GB" sz="1400" b="1">
                <a:solidFill>
                  <a:srgbClr val="FFFFFF"/>
                </a:solidFill>
                <a:latin typeface="Arial"/>
                <a:cs typeface="Arial"/>
              </a:rPr>
              <a:t>to submit a pitch via</a:t>
            </a:r>
            <a:r>
              <a:rPr lang="en-US" sz="1400" b="1">
                <a:solidFill>
                  <a:srgbClr val="FFFFFF"/>
                </a:solidFill>
                <a:latin typeface="Arial"/>
                <a:cs typeface="Arial"/>
              </a:rPr>
              <a:t>​</a:t>
            </a:r>
          </a:p>
          <a:p>
            <a:pPr rtl="0" fontAlgn="base"/>
            <a:r>
              <a:rPr lang="en-GB" sz="1400" b="1">
                <a:solidFill>
                  <a:srgbClr val="FFFFFF"/>
                </a:solidFill>
                <a:latin typeface="Arial"/>
                <a:cs typeface="Arial"/>
              </a:rPr>
              <a:t> an online form</a:t>
            </a:r>
            <a:endParaRPr lang="en-US" sz="1400" b="1">
              <a:solidFill>
                <a:srgbClr val="FFFFFF"/>
              </a:solidFill>
              <a:latin typeface="Arial"/>
              <a:cs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a:ln>
                <a:noFill/>
              </a:ln>
              <a:solidFill>
                <a:srgbClr val="FFFFFF"/>
              </a:solidFill>
              <a:effectLst/>
              <a:uLnTx/>
              <a:uFillTx/>
              <a:latin typeface="Arial"/>
              <a:cs typeface="Arial"/>
              <a:sym typeface="Arial"/>
            </a:endParaRPr>
          </a:p>
        </p:txBody>
      </p:sp>
      <p:sp>
        <p:nvSpPr>
          <p:cNvPr id="8" name="Rounded Rectangle">
            <a:extLst>
              <a:ext uri="{FF2B5EF4-FFF2-40B4-BE49-F238E27FC236}">
                <a16:creationId xmlns:a16="http://schemas.microsoft.com/office/drawing/2014/main" id="{4FCE3D61-CC16-964C-9E60-40782B54846D}"/>
              </a:ext>
            </a:extLst>
          </p:cNvPr>
          <p:cNvSpPr/>
          <p:nvPr/>
        </p:nvSpPr>
        <p:spPr>
          <a:xfrm>
            <a:off x="2906114" y="1373689"/>
            <a:ext cx="2038816" cy="3881217"/>
          </a:xfrm>
          <a:prstGeom prst="roundRect">
            <a:avLst>
              <a:gd name="adj" fmla="val 9355"/>
            </a:avLst>
          </a:prstGeom>
          <a:solidFill>
            <a:srgbClr val="2E2E38"/>
          </a:solidFill>
          <a:ln w="6350">
            <a:solidFill>
              <a:srgbClr val="D0CECE"/>
            </a:solidFill>
          </a:ln>
        </p:spPr>
        <p:txBody>
          <a:bodyPr lIns="45718" tIns="45718" rIns="45718" bIns="45718"/>
          <a:lstStyle/>
          <a:p>
            <a:pPr marL="0" marR="0" lvl="0" indent="0" algn="l" defTabSz="914400" rtl="0" eaLnBrk="1" fontAlgn="auto" latinLnBrk="0" hangingPunct="1">
              <a:lnSpc>
                <a:spcPct val="100000"/>
              </a:lnSpc>
              <a:spcBef>
                <a:spcPts val="0"/>
              </a:spcBef>
              <a:spcAft>
                <a:spcPts val="0"/>
              </a:spcAft>
              <a:buClrTx/>
              <a:buSzTx/>
              <a:buFontTx/>
              <a:buNone/>
              <a:tabLst/>
              <a:defRPr sz="2400">
                <a:latin typeface="+mn-lt"/>
                <a:ea typeface="+mn-ea"/>
                <a:cs typeface="+mn-cs"/>
                <a:sym typeface="Calibri"/>
              </a:defRPr>
            </a:pPr>
            <a:endParaRPr kumimoji="0" sz="2400" b="0" i="0" u="none" strike="noStrike" kern="1200" cap="none" spc="0" normalizeH="0" baseline="0" noProof="0">
              <a:ln>
                <a:noFill/>
              </a:ln>
              <a:solidFill>
                <a:srgbClr val="242428"/>
              </a:solidFill>
              <a:effectLst/>
              <a:uLnTx/>
              <a:uFillTx/>
              <a:latin typeface="Calibri" panose="020F0502020204030204"/>
              <a:ea typeface="+mn-ea"/>
              <a:cs typeface="+mn-cs"/>
              <a:sym typeface="Calibri"/>
            </a:endParaRPr>
          </a:p>
        </p:txBody>
      </p:sp>
      <p:sp>
        <p:nvSpPr>
          <p:cNvPr id="9" name="Google Shape;500;p53">
            <a:extLst>
              <a:ext uri="{FF2B5EF4-FFF2-40B4-BE49-F238E27FC236}">
                <a16:creationId xmlns:a16="http://schemas.microsoft.com/office/drawing/2014/main" id="{247D9AE6-BD99-3049-B066-BA1FFF13027C}"/>
              </a:ext>
            </a:extLst>
          </p:cNvPr>
          <p:cNvSpPr txBox="1"/>
          <p:nvPr/>
        </p:nvSpPr>
        <p:spPr>
          <a:xfrm>
            <a:off x="2982020" y="1618783"/>
            <a:ext cx="1909174" cy="286228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a:spAutoFit/>
          </a:bodyPr>
          <a:lstStyle/>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i="0" u="none" strike="noStrike" kern="1200" cap="none" spc="0" normalizeH="0" baseline="0" noProof="0">
                <a:ln>
                  <a:noFill/>
                </a:ln>
                <a:solidFill>
                  <a:srgbClr val="FF0000"/>
                </a:solidFill>
                <a:effectLst/>
                <a:uLnTx/>
                <a:uFillTx/>
                <a:latin typeface="Arial"/>
                <a:cs typeface="Arial"/>
                <a:sym typeface="Arial"/>
              </a:rPr>
              <a:t>2 June 2021</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0" u="none" strike="noStrike" kern="1200" cap="none" spc="0" normalizeH="0" baseline="0" noProof="0">
              <a:ln>
                <a:noFill/>
              </a:ln>
              <a:solidFill>
                <a:srgbClr val="FF0000"/>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u="none" strike="noStrike" kern="1200" cap="none" spc="0" normalizeH="0" baseline="0" noProof="0">
                <a:ln>
                  <a:noFill/>
                </a:ln>
                <a:solidFill>
                  <a:srgbClr val="FFFFFF"/>
                </a:solidFill>
                <a:effectLst/>
                <a:uLnTx/>
                <a:uFillTx/>
                <a:latin typeface="Arial"/>
                <a:cs typeface="Arial"/>
                <a:sym typeface="Arial"/>
              </a:rPr>
              <a:t>LAUNCH WEBINAR</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US" sz="1400" b="1" i="0" u="none" strike="noStrike" kern="1200" cap="none" spc="0" normalizeH="0" baseline="0" noProof="1">
                <a:ln>
                  <a:noFill/>
                </a:ln>
                <a:solidFill>
                  <a:srgbClr val="FFFFFF"/>
                </a:solidFill>
                <a:effectLst/>
                <a:uLnTx/>
                <a:uFillTx/>
                <a:latin typeface="Arial"/>
                <a:cs typeface="Arial"/>
                <a:sym typeface="Arial"/>
              </a:rPr>
              <a:t>The GSMA will host a webinar to explain the fund, the eligibility criteria and the application process</a:t>
            </a:r>
          </a:p>
        </p:txBody>
      </p:sp>
      <p:sp>
        <p:nvSpPr>
          <p:cNvPr id="10" name="Rounded Rectangle">
            <a:extLst>
              <a:ext uri="{FF2B5EF4-FFF2-40B4-BE49-F238E27FC236}">
                <a16:creationId xmlns:a16="http://schemas.microsoft.com/office/drawing/2014/main" id="{E8A3F494-2DEC-A141-8C81-39DD50153FBF}"/>
              </a:ext>
            </a:extLst>
          </p:cNvPr>
          <p:cNvSpPr/>
          <p:nvPr/>
        </p:nvSpPr>
        <p:spPr>
          <a:xfrm>
            <a:off x="5102943" y="1373689"/>
            <a:ext cx="2038816" cy="3881217"/>
          </a:xfrm>
          <a:prstGeom prst="roundRect">
            <a:avLst>
              <a:gd name="adj" fmla="val 9355"/>
            </a:avLst>
          </a:prstGeom>
          <a:solidFill>
            <a:srgbClr val="2E2E38"/>
          </a:solidFill>
          <a:ln w="6350">
            <a:solidFill>
              <a:srgbClr val="D0CECE"/>
            </a:solidFill>
          </a:ln>
        </p:spPr>
        <p:txBody>
          <a:bodyPr lIns="45718" tIns="45718" rIns="45718" bIns="45718"/>
          <a:lstStyle/>
          <a:p>
            <a:pPr marL="0" marR="0" lvl="0" indent="0" algn="l" defTabSz="914400" rtl="0" eaLnBrk="1" fontAlgn="auto" latinLnBrk="0" hangingPunct="1">
              <a:lnSpc>
                <a:spcPct val="100000"/>
              </a:lnSpc>
              <a:spcBef>
                <a:spcPts val="0"/>
              </a:spcBef>
              <a:spcAft>
                <a:spcPts val="0"/>
              </a:spcAft>
              <a:buClrTx/>
              <a:buSzTx/>
              <a:buFontTx/>
              <a:buNone/>
              <a:tabLst/>
              <a:defRPr sz="2400">
                <a:latin typeface="+mn-lt"/>
                <a:ea typeface="+mn-ea"/>
                <a:cs typeface="+mn-cs"/>
                <a:sym typeface="Calibri"/>
              </a:defRPr>
            </a:pPr>
            <a:endParaRPr kumimoji="0" sz="2400" b="0" i="0" u="none" strike="noStrike" kern="1200" cap="none" spc="0" normalizeH="0" baseline="0" noProof="0">
              <a:ln>
                <a:noFill/>
              </a:ln>
              <a:solidFill>
                <a:srgbClr val="242428"/>
              </a:solidFill>
              <a:effectLst/>
              <a:uLnTx/>
              <a:uFillTx/>
              <a:latin typeface="Calibri" panose="020F0502020204030204"/>
              <a:ea typeface="+mn-ea"/>
              <a:cs typeface="+mn-cs"/>
              <a:sym typeface="Calibri"/>
            </a:endParaRPr>
          </a:p>
        </p:txBody>
      </p:sp>
      <p:sp>
        <p:nvSpPr>
          <p:cNvPr id="11" name="Google Shape;500;p53">
            <a:extLst>
              <a:ext uri="{FF2B5EF4-FFF2-40B4-BE49-F238E27FC236}">
                <a16:creationId xmlns:a16="http://schemas.microsoft.com/office/drawing/2014/main" id="{812C7F61-1AB8-B646-A936-4C26D29B2492}"/>
              </a:ext>
            </a:extLst>
          </p:cNvPr>
          <p:cNvSpPr txBox="1"/>
          <p:nvPr/>
        </p:nvSpPr>
        <p:spPr>
          <a:xfrm>
            <a:off x="5178849" y="1618783"/>
            <a:ext cx="1909174" cy="347783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i="0" u="none" strike="noStrike" kern="1200" cap="none" spc="0" normalizeH="0" baseline="0" noProof="0">
                <a:ln>
                  <a:noFill/>
                </a:ln>
                <a:solidFill>
                  <a:srgbClr val="FF0000"/>
                </a:solidFill>
                <a:effectLst/>
                <a:uLnTx/>
                <a:uFillTx/>
                <a:latin typeface="Arial"/>
                <a:cs typeface="Arial"/>
                <a:sym typeface="Arial"/>
              </a:rPr>
              <a:t>7 - 10 June 2021</a:t>
            </a:r>
          </a:p>
          <a:p>
            <a:pPr marL="0" marR="0" lvl="0" indent="0" algn="ctr"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0" u="none" strike="noStrike" kern="1200" cap="none" spc="0" normalizeH="0" baseline="0" noProof="0">
              <a:ln>
                <a:noFill/>
              </a:ln>
              <a:solidFill>
                <a:srgbClr val="FF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u="none" strike="noStrike" kern="1200" cap="none" spc="0" normalizeH="0" baseline="0" noProof="0">
                <a:ln>
                  <a:noFill/>
                </a:ln>
                <a:solidFill>
                  <a:srgbClr val="FFFFFF"/>
                </a:solidFill>
                <a:effectLst/>
                <a:uLnTx/>
                <a:uFillTx/>
                <a:latin typeface="Arial"/>
                <a:cs typeface="Arial"/>
                <a:sym typeface="Arial"/>
              </a:rPr>
              <a:t>SECTOR DEEP DIVES</a:t>
            </a:r>
          </a:p>
          <a:p>
            <a:pPr marL="0" marR="0" lvl="0" indent="0" algn="ctr"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a:ln>
                <a:noFill/>
              </a:ln>
              <a:solidFill>
                <a:srgbClr val="FFFFFF"/>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US" sz="1400" b="1" i="0" u="none" strike="noStrike" kern="1200" cap="none" spc="0" normalizeH="0" baseline="0" noProof="1">
              <a:ln>
                <a:noFill/>
              </a:ln>
              <a:solidFill>
                <a:srgbClr val="FFFFFF"/>
              </a:solidFill>
              <a:effectLst/>
              <a:uLnTx/>
              <a:uFillTx/>
              <a:latin typeface="Arial"/>
              <a:cs typeface="Arial"/>
              <a:sym typeface="Arial"/>
            </a:endParaRPr>
          </a:p>
          <a:p>
            <a:pPr>
              <a:defRPr sz="1600" b="1">
                <a:solidFill>
                  <a:srgbClr val="FFFFFF"/>
                </a:solidFill>
                <a:latin typeface="Arial"/>
                <a:ea typeface="Arial"/>
                <a:cs typeface="Arial"/>
                <a:sym typeface="Arial"/>
              </a:defRPr>
            </a:pPr>
            <a:r>
              <a:rPr kumimoji="0" lang="en-US" sz="1400" b="1" i="0" u="none" strike="noStrike" kern="1200" cap="none" spc="0" normalizeH="0" baseline="0" noProof="1">
                <a:ln>
                  <a:noFill/>
                </a:ln>
                <a:solidFill>
                  <a:srgbClr val="FFFFFF"/>
                </a:solidFill>
                <a:effectLst/>
                <a:uLnTx/>
                <a:uFillTx/>
                <a:latin typeface="Arial"/>
                <a:cs typeface="Arial"/>
                <a:sym typeface="Arial"/>
              </a:rPr>
              <a:t>Virtual sessions on </a:t>
            </a:r>
            <a:r>
              <a:rPr lang="en-US" sz="1400" b="1" noProof="1">
                <a:solidFill>
                  <a:srgbClr val="FFFFFF"/>
                </a:solidFill>
                <a:latin typeface="Arial"/>
                <a:cs typeface="Arial"/>
                <a:sym typeface="Arial"/>
              </a:rPr>
              <a:t>Plastic and Waste</a:t>
            </a:r>
            <a:r>
              <a:rPr kumimoji="0" lang="en-US" sz="1400" b="1" i="0" u="none" strike="noStrike" kern="1200" cap="none" spc="0" normalizeH="0" baseline="0" noProof="1">
                <a:ln>
                  <a:noFill/>
                </a:ln>
                <a:solidFill>
                  <a:srgbClr val="FFFFFF"/>
                </a:solidFill>
                <a:effectLst/>
                <a:uLnTx/>
                <a:uFillTx/>
                <a:latin typeface="Arial"/>
                <a:cs typeface="Arial"/>
                <a:sym typeface="Arial"/>
              </a:rPr>
              <a:t> Management, Water, </a:t>
            </a:r>
            <a:r>
              <a:rPr lang="en-US" sz="1400" b="1" noProof="1">
                <a:solidFill>
                  <a:srgbClr val="FFFFFF"/>
                </a:solidFill>
                <a:latin typeface="Arial"/>
                <a:cs typeface="Arial"/>
                <a:sym typeface="Arial"/>
              </a:rPr>
              <a:t>Sanitation</a:t>
            </a:r>
            <a:r>
              <a:rPr kumimoji="0" lang="en-US" sz="1400" b="1" i="0" u="none" strike="noStrike" kern="1200" cap="none" spc="0" normalizeH="0" baseline="0" noProof="1">
                <a:ln>
                  <a:noFill/>
                </a:ln>
                <a:solidFill>
                  <a:srgbClr val="FFFFFF"/>
                </a:solidFill>
                <a:effectLst/>
                <a:uLnTx/>
                <a:uFillTx/>
                <a:latin typeface="Arial"/>
                <a:cs typeface="Arial"/>
                <a:sym typeface="Arial"/>
              </a:rPr>
              <a:t> and </a:t>
            </a:r>
            <a:r>
              <a:rPr lang="en-US" sz="1400" b="1" noProof="1">
                <a:solidFill>
                  <a:srgbClr val="FFFFFF"/>
                </a:solidFill>
                <a:latin typeface="Arial"/>
                <a:cs typeface="Arial"/>
                <a:sym typeface="Arial"/>
              </a:rPr>
              <a:t>Energy</a:t>
            </a:r>
            <a:r>
              <a:rPr kumimoji="0" lang="en-US" sz="1400" b="1" i="0" u="none" strike="noStrike" kern="1200" cap="none" spc="0" normalizeH="0" baseline="0" noProof="1">
                <a:ln>
                  <a:noFill/>
                </a:ln>
                <a:solidFill>
                  <a:srgbClr val="FFFFFF"/>
                </a:solidFill>
                <a:effectLst/>
                <a:uLnTx/>
                <a:uFillTx/>
                <a:latin typeface="Arial"/>
                <a:cs typeface="Arial"/>
                <a:sym typeface="Arial"/>
              </a:rPr>
              <a:t> to understand sector challenges and the Innovation Fund learning agenda</a:t>
            </a:r>
            <a:endParaRPr lang="en-US" sz="1400" b="1" i="0" u="none" strike="noStrike" kern="1200" cap="none" spc="0" normalizeH="0" baseline="0" noProof="1">
              <a:ln>
                <a:noFill/>
              </a:ln>
              <a:solidFill>
                <a:srgbClr val="FFFFFF"/>
              </a:solidFill>
              <a:effectLst/>
              <a:uLnTx/>
              <a:uFillTx/>
              <a:latin typeface="Arial"/>
              <a:cs typeface="Arial"/>
            </a:endParaRPr>
          </a:p>
        </p:txBody>
      </p:sp>
      <p:sp>
        <p:nvSpPr>
          <p:cNvPr id="12" name="Rounded Rectangle">
            <a:extLst>
              <a:ext uri="{FF2B5EF4-FFF2-40B4-BE49-F238E27FC236}">
                <a16:creationId xmlns:a16="http://schemas.microsoft.com/office/drawing/2014/main" id="{4C55676D-22F5-4741-A681-83DA9CCF0E00}"/>
              </a:ext>
            </a:extLst>
          </p:cNvPr>
          <p:cNvSpPr/>
          <p:nvPr/>
        </p:nvSpPr>
        <p:spPr>
          <a:xfrm>
            <a:off x="7299772" y="1373689"/>
            <a:ext cx="2038816" cy="3881217"/>
          </a:xfrm>
          <a:prstGeom prst="roundRect">
            <a:avLst>
              <a:gd name="adj" fmla="val 9355"/>
            </a:avLst>
          </a:prstGeom>
          <a:solidFill>
            <a:srgbClr val="2E2E38"/>
          </a:solidFill>
          <a:ln w="6350">
            <a:solidFill>
              <a:srgbClr val="D0CECE"/>
            </a:solidFill>
          </a:ln>
        </p:spPr>
        <p:txBody>
          <a:bodyPr lIns="45718" tIns="45718" rIns="45718" bIns="45718"/>
          <a:lstStyle/>
          <a:p>
            <a:pPr marL="0" marR="0" lvl="0" indent="0" algn="l" defTabSz="914400" rtl="0" eaLnBrk="1" fontAlgn="auto" latinLnBrk="0" hangingPunct="1">
              <a:lnSpc>
                <a:spcPct val="100000"/>
              </a:lnSpc>
              <a:spcBef>
                <a:spcPts val="0"/>
              </a:spcBef>
              <a:spcAft>
                <a:spcPts val="0"/>
              </a:spcAft>
              <a:buClrTx/>
              <a:buSzTx/>
              <a:buFontTx/>
              <a:buNone/>
              <a:tabLst/>
              <a:defRPr sz="2400">
                <a:latin typeface="+mn-lt"/>
                <a:ea typeface="+mn-ea"/>
                <a:cs typeface="+mn-cs"/>
                <a:sym typeface="Calibri"/>
              </a:defRPr>
            </a:pPr>
            <a:endParaRPr kumimoji="0" sz="2400" b="0" i="0" u="none" strike="noStrike" kern="1200" cap="none" spc="0" normalizeH="0" baseline="0" noProof="0">
              <a:ln>
                <a:noFill/>
              </a:ln>
              <a:solidFill>
                <a:srgbClr val="242428"/>
              </a:solidFill>
              <a:effectLst/>
              <a:uLnTx/>
              <a:uFillTx/>
              <a:latin typeface="Calibri" panose="020F0502020204030204"/>
              <a:ea typeface="+mn-ea"/>
              <a:cs typeface="+mn-cs"/>
              <a:sym typeface="Calibri"/>
            </a:endParaRPr>
          </a:p>
        </p:txBody>
      </p:sp>
      <p:sp>
        <p:nvSpPr>
          <p:cNvPr id="13" name="Google Shape;500;p53">
            <a:extLst>
              <a:ext uri="{FF2B5EF4-FFF2-40B4-BE49-F238E27FC236}">
                <a16:creationId xmlns:a16="http://schemas.microsoft.com/office/drawing/2014/main" id="{558F9FA9-7820-A848-9490-D18A5C787D15}"/>
              </a:ext>
            </a:extLst>
          </p:cNvPr>
          <p:cNvSpPr txBox="1"/>
          <p:nvPr/>
        </p:nvSpPr>
        <p:spPr>
          <a:xfrm>
            <a:off x="7375678" y="1618783"/>
            <a:ext cx="1909174" cy="21851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a:spAutoFit/>
          </a:bodyPr>
          <a:lstStyle/>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i="0" u="none" strike="noStrike" kern="1200" cap="none" spc="0" normalizeH="0" baseline="0" noProof="0">
                <a:ln>
                  <a:noFill/>
                </a:ln>
                <a:solidFill>
                  <a:srgbClr val="FF0000"/>
                </a:solidFill>
                <a:effectLst/>
                <a:uLnTx/>
                <a:uFillTx/>
                <a:latin typeface="Arial"/>
                <a:cs typeface="Arial"/>
                <a:sym typeface="Arial"/>
              </a:rPr>
              <a:t>2 July 2021</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u="none" strike="noStrike" kern="1200" cap="none" spc="0" normalizeH="0" baseline="0" noProof="0">
                <a:ln>
                  <a:noFill/>
                </a:ln>
                <a:solidFill>
                  <a:srgbClr val="FFFFFF"/>
                </a:solidFill>
                <a:effectLst/>
                <a:uLnTx/>
                <a:uFillTx/>
                <a:latin typeface="Arial"/>
                <a:cs typeface="Arial"/>
                <a:sym typeface="Arial"/>
              </a:rPr>
              <a:t>APPLICATIONS CLOSE</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US" sz="1400" b="1" i="0" u="none" strike="noStrike" kern="1200" cap="none" spc="0" normalizeH="0" baseline="0" noProof="1">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US" sz="1400" b="1" i="0" u="none" strike="noStrike" kern="1200" cap="none" spc="0" normalizeH="0" baseline="0" noProof="1">
                <a:ln>
                  <a:noFill/>
                </a:ln>
                <a:solidFill>
                  <a:srgbClr val="FFFFFF"/>
                </a:solidFill>
                <a:effectLst/>
                <a:uLnTx/>
                <a:uFillTx/>
                <a:latin typeface="Arial"/>
                <a:cs typeface="Arial"/>
                <a:sym typeface="Arial"/>
              </a:rPr>
              <a:t>The Pitch Submission Stage closes </a:t>
            </a:r>
          </a:p>
        </p:txBody>
      </p:sp>
      <p:sp>
        <p:nvSpPr>
          <p:cNvPr id="17" name="TextBox 16">
            <a:extLst>
              <a:ext uri="{FF2B5EF4-FFF2-40B4-BE49-F238E27FC236}">
                <a16:creationId xmlns:a16="http://schemas.microsoft.com/office/drawing/2014/main" id="{8746B59C-71E2-8E43-99DD-6B522EE49666}"/>
              </a:ext>
            </a:extLst>
          </p:cNvPr>
          <p:cNvSpPr txBox="1"/>
          <p:nvPr/>
        </p:nvSpPr>
        <p:spPr>
          <a:xfrm>
            <a:off x="600805" y="5559973"/>
            <a:ext cx="7146195"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GB" sz="1800">
                <a:effectLst/>
                <a:latin typeface="Arial" panose="020B0604020202020204" pitchFamily="34" charset="0"/>
                <a:ea typeface="Calibri" panose="020F0502020204030204" pitchFamily="34" charset="0"/>
                <a:cs typeface="Arial" panose="020B0604020202020204" pitchFamily="34" charset="0"/>
              </a:rPr>
              <a:t>The selection will be made in late November, with contracting completed by March 2022</a:t>
            </a:r>
            <a:endParaRPr kumimoji="0" lang="en-GB" sz="1200" b="1" i="1" u="none" strike="noStrike" kern="1200" cap="none" spc="0" normalizeH="0" baseline="0" noProof="0">
              <a:ln>
                <a:noFill/>
              </a:ln>
              <a:effectLst/>
              <a:uLnTx/>
              <a:uFillTx/>
              <a:latin typeface="Arial" panose="020B0604020202020204" pitchFamily="34" charset="0"/>
              <a:cs typeface="Arial" panose="020B0604020202020204" pitchFamily="34" charset="0"/>
            </a:endParaRPr>
          </a:p>
        </p:txBody>
      </p:sp>
      <p:sp>
        <p:nvSpPr>
          <p:cNvPr id="18" name="Rounded Rectangle">
            <a:extLst>
              <a:ext uri="{FF2B5EF4-FFF2-40B4-BE49-F238E27FC236}">
                <a16:creationId xmlns:a16="http://schemas.microsoft.com/office/drawing/2014/main" id="{33B38F73-A39B-4E0C-BB5C-DDD8FFABB53F}"/>
              </a:ext>
            </a:extLst>
          </p:cNvPr>
          <p:cNvSpPr/>
          <p:nvPr/>
        </p:nvSpPr>
        <p:spPr>
          <a:xfrm>
            <a:off x="9414494" y="1373689"/>
            <a:ext cx="2120923" cy="3881217"/>
          </a:xfrm>
          <a:prstGeom prst="roundRect">
            <a:avLst>
              <a:gd name="adj" fmla="val 9355"/>
            </a:avLst>
          </a:prstGeom>
          <a:solidFill>
            <a:srgbClr val="2E2E38"/>
          </a:solidFill>
          <a:ln w="6350">
            <a:solidFill>
              <a:srgbClr val="D0CECE"/>
            </a:solidFill>
          </a:ln>
        </p:spPr>
        <p:txBody>
          <a:bodyPr lIns="45718" tIns="45718" rIns="45718" bIns="45718"/>
          <a:lstStyle/>
          <a:p>
            <a:pPr marL="0" marR="0" lvl="0" indent="0" algn="l" defTabSz="914400" rtl="0" eaLnBrk="1" fontAlgn="auto" latinLnBrk="0" hangingPunct="1">
              <a:lnSpc>
                <a:spcPct val="100000"/>
              </a:lnSpc>
              <a:spcBef>
                <a:spcPts val="0"/>
              </a:spcBef>
              <a:spcAft>
                <a:spcPts val="0"/>
              </a:spcAft>
              <a:buClrTx/>
              <a:buSzTx/>
              <a:buFontTx/>
              <a:buNone/>
              <a:tabLst/>
              <a:defRPr sz="2400">
                <a:latin typeface="+mn-lt"/>
                <a:ea typeface="+mn-ea"/>
                <a:cs typeface="+mn-cs"/>
                <a:sym typeface="Calibri"/>
              </a:defRPr>
            </a:pPr>
            <a:endParaRPr kumimoji="0" sz="2400" b="0" i="0" u="none" strike="noStrike" kern="1200" cap="none" spc="0" normalizeH="0" baseline="0" noProof="0">
              <a:ln>
                <a:noFill/>
              </a:ln>
              <a:solidFill>
                <a:srgbClr val="242428"/>
              </a:solidFill>
              <a:effectLst/>
              <a:uLnTx/>
              <a:uFillTx/>
              <a:latin typeface="Calibri" panose="020F0502020204030204"/>
              <a:ea typeface="+mn-ea"/>
              <a:cs typeface="+mn-cs"/>
              <a:sym typeface="Calibri"/>
            </a:endParaRPr>
          </a:p>
        </p:txBody>
      </p:sp>
      <p:sp>
        <p:nvSpPr>
          <p:cNvPr id="19" name="Google Shape;500;p53">
            <a:extLst>
              <a:ext uri="{FF2B5EF4-FFF2-40B4-BE49-F238E27FC236}">
                <a16:creationId xmlns:a16="http://schemas.microsoft.com/office/drawing/2014/main" id="{F5585566-D1E4-4BD4-B224-F1A6BED7B496}"/>
              </a:ext>
            </a:extLst>
          </p:cNvPr>
          <p:cNvSpPr txBox="1"/>
          <p:nvPr/>
        </p:nvSpPr>
        <p:spPr>
          <a:xfrm>
            <a:off x="9490399" y="1618783"/>
            <a:ext cx="1955865" cy="326238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a:spAutoFit/>
          </a:bodyPr>
          <a:lstStyle/>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i="0" u="none" strike="noStrike" kern="1200" cap="none" spc="0" normalizeH="0" baseline="0" noProof="0">
                <a:ln>
                  <a:noFill/>
                </a:ln>
                <a:solidFill>
                  <a:srgbClr val="FF0000"/>
                </a:solidFill>
                <a:effectLst/>
                <a:uLnTx/>
                <a:uFillTx/>
                <a:latin typeface="Arial"/>
                <a:cs typeface="Arial"/>
                <a:sym typeface="Arial"/>
              </a:rPr>
              <a:t>2 Aug – 5 Nov 2021</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u="none" strike="noStrike" kern="1200" cap="none" spc="0" normalizeH="0" baseline="0" noProof="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u="none" strike="noStrike" kern="1200" cap="none" spc="0" normalizeH="0" baseline="0" noProof="0">
                <a:ln>
                  <a:noFill/>
                </a:ln>
                <a:solidFill>
                  <a:srgbClr val="FFFFFF"/>
                </a:solidFill>
                <a:effectLst/>
                <a:uLnTx/>
                <a:uFillTx/>
                <a:latin typeface="Arial"/>
                <a:cs typeface="Arial"/>
                <a:sym typeface="Arial"/>
              </a:rPr>
              <a:t>PR</a:t>
            </a:r>
            <a:r>
              <a:rPr lang="en-GB" sz="1600" b="1">
                <a:solidFill>
                  <a:srgbClr val="FFFFFF"/>
                </a:solidFill>
                <a:latin typeface="Arial"/>
                <a:cs typeface="Arial"/>
                <a:sym typeface="Arial"/>
              </a:rPr>
              <a:t>OPOSAL STAGE</a:t>
            </a:r>
            <a:endParaRPr kumimoji="0" lang="en-GB" sz="1600" b="1" u="none" strike="noStrike" kern="1200" cap="none" spc="0" normalizeH="0" baseline="0" noProof="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US" sz="1400" b="1" i="0" u="none" strike="noStrike" kern="1200" cap="none" spc="0" normalizeH="0" baseline="0" noProof="1">
              <a:ln>
                <a:noFill/>
              </a:ln>
              <a:solidFill>
                <a:srgbClr val="FFFFFF"/>
              </a:solidFill>
              <a:effectLst/>
              <a:uLnTx/>
              <a:uFillTx/>
              <a:latin typeface="Arial"/>
              <a:cs typeface="Arial"/>
              <a:sym typeface="Arial"/>
            </a:endParaRPr>
          </a:p>
          <a:p>
            <a:pPr algn="l" rtl="0" fontAlgn="base"/>
            <a:r>
              <a:rPr lang="en-GB" sz="1400" b="1">
                <a:solidFill>
                  <a:srgbClr val="FFFFFF"/>
                </a:solidFill>
                <a:latin typeface="Arial"/>
                <a:cs typeface="Arial"/>
              </a:rPr>
              <a:t>Shortlisted applicants </a:t>
            </a:r>
            <a:r>
              <a:rPr lang="en-US" sz="1400" b="1">
                <a:solidFill>
                  <a:srgbClr val="FFFFFF"/>
                </a:solidFill>
                <a:latin typeface="Arial"/>
                <a:cs typeface="Arial"/>
              </a:rPr>
              <a:t>​</a:t>
            </a:r>
          </a:p>
          <a:p>
            <a:pPr algn="l" rtl="0" fontAlgn="base"/>
            <a:r>
              <a:rPr lang="en-GB" sz="1400" b="1">
                <a:solidFill>
                  <a:srgbClr val="FFFFFF"/>
                </a:solidFill>
                <a:latin typeface="Arial"/>
                <a:cs typeface="Arial"/>
              </a:rPr>
              <a:t>submit a full project proposal including:</a:t>
            </a:r>
            <a:r>
              <a:rPr lang="en-US" sz="1400" b="1">
                <a:solidFill>
                  <a:srgbClr val="FFFFFF"/>
                </a:solidFill>
                <a:latin typeface="Arial"/>
                <a:cs typeface="Arial"/>
              </a:rPr>
              <a:t>​</a:t>
            </a:r>
          </a:p>
          <a:p>
            <a:pPr algn="l" rtl="0" fontAlgn="base">
              <a:buFont typeface="Arial" panose="020B0604020202020204" pitchFamily="34" charset="0"/>
              <a:buChar char="•"/>
            </a:pPr>
            <a:r>
              <a:rPr lang="en-GB" sz="1400" b="1">
                <a:solidFill>
                  <a:srgbClr val="FFFFFF"/>
                </a:solidFill>
                <a:latin typeface="Arial"/>
                <a:cs typeface="Arial"/>
              </a:rPr>
              <a:t> Technical proposal </a:t>
            </a:r>
            <a:r>
              <a:rPr lang="en-US" sz="1400" b="1">
                <a:solidFill>
                  <a:srgbClr val="FFFFFF"/>
                </a:solidFill>
                <a:latin typeface="Arial"/>
                <a:cs typeface="Arial"/>
              </a:rPr>
              <a:t>​</a:t>
            </a:r>
          </a:p>
          <a:p>
            <a:pPr algn="l" rtl="0" fontAlgn="base">
              <a:buFont typeface="Arial" panose="020B0604020202020204" pitchFamily="34" charset="0"/>
              <a:buChar char="•"/>
            </a:pPr>
            <a:r>
              <a:rPr lang="en-GB" sz="1400" b="1">
                <a:solidFill>
                  <a:srgbClr val="FFFFFF"/>
                </a:solidFill>
                <a:latin typeface="Arial"/>
                <a:cs typeface="Arial"/>
              </a:rPr>
              <a:t> Project implementation plan </a:t>
            </a:r>
            <a:r>
              <a:rPr lang="en-US" sz="1400" b="1">
                <a:solidFill>
                  <a:srgbClr val="FFFFFF"/>
                </a:solidFill>
                <a:latin typeface="Arial"/>
                <a:cs typeface="Arial"/>
              </a:rPr>
              <a:t>​</a:t>
            </a:r>
          </a:p>
          <a:p>
            <a:pPr algn="l" rtl="0" fontAlgn="base">
              <a:buFont typeface="Arial" panose="020B0604020202020204" pitchFamily="34" charset="0"/>
              <a:buChar char="•"/>
            </a:pPr>
            <a:r>
              <a:rPr lang="en-GB" sz="1400" b="1">
                <a:solidFill>
                  <a:srgbClr val="FFFFFF"/>
                </a:solidFill>
                <a:latin typeface="Arial"/>
                <a:cs typeface="Arial"/>
              </a:rPr>
              <a:t> Budget </a:t>
            </a:r>
            <a:r>
              <a:rPr lang="en-US" sz="1400" b="1">
                <a:solidFill>
                  <a:srgbClr val="FFFFFF"/>
                </a:solidFill>
                <a:latin typeface="Arial"/>
                <a:cs typeface="Arial"/>
              </a:rPr>
              <a:t>​</a:t>
            </a:r>
          </a:p>
        </p:txBody>
      </p:sp>
    </p:spTree>
    <p:extLst>
      <p:ext uri="{BB962C8B-B14F-4D97-AF65-F5344CB8AC3E}">
        <p14:creationId xmlns:p14="http://schemas.microsoft.com/office/powerpoint/2010/main" val="17028664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F9B428-D791-084D-AF59-859CB76C4490}"/>
              </a:ext>
            </a:extLst>
          </p:cNvPr>
          <p:cNvSpPr>
            <a:spLocks noGrp="1"/>
          </p:cNvSpPr>
          <p:nvPr>
            <p:ph type="title"/>
          </p:nvPr>
        </p:nvSpPr>
        <p:spPr>
          <a:xfrm>
            <a:off x="1691639" y="2567133"/>
            <a:ext cx="9932765" cy="730799"/>
          </a:xfrm>
        </p:spPr>
        <p:txBody>
          <a:bodyPr anchor="ctr">
            <a:normAutofit/>
          </a:bodyPr>
          <a:lstStyle/>
          <a:p>
            <a:r>
              <a:rPr lang="en-US">
                <a:solidFill>
                  <a:schemeClr val="bg2">
                    <a:lumMod val="10000"/>
                  </a:schemeClr>
                </a:solidFill>
              </a:rPr>
              <a:t>Introduction to urban energy</a:t>
            </a:r>
          </a:p>
        </p:txBody>
      </p:sp>
      <p:pic>
        <p:nvPicPr>
          <p:cNvPr id="12" name="Picture 11">
            <a:extLst>
              <a:ext uri="{FF2B5EF4-FFF2-40B4-BE49-F238E27FC236}">
                <a16:creationId xmlns:a16="http://schemas.microsoft.com/office/drawing/2014/main" id="{13BBB992-03C0-BD49-B5D3-7512800DF30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47554" y="2210489"/>
            <a:ext cx="1444085" cy="1444085"/>
          </a:xfrm>
          <a:prstGeom prst="rect">
            <a:avLst/>
          </a:prstGeom>
        </p:spPr>
      </p:pic>
    </p:spTree>
    <p:extLst>
      <p:ext uri="{BB962C8B-B14F-4D97-AF65-F5344CB8AC3E}">
        <p14:creationId xmlns:p14="http://schemas.microsoft.com/office/powerpoint/2010/main" val="463089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D49B7BC-1263-334F-994B-39077014410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3443" y="199694"/>
            <a:ext cx="1036800" cy="1036800"/>
          </a:xfrm>
          <a:prstGeom prst="rect">
            <a:avLst/>
          </a:prstGeom>
        </p:spPr>
      </p:pic>
      <p:sp>
        <p:nvSpPr>
          <p:cNvPr id="2" name="Title 1">
            <a:extLst>
              <a:ext uri="{FF2B5EF4-FFF2-40B4-BE49-F238E27FC236}">
                <a16:creationId xmlns:a16="http://schemas.microsoft.com/office/drawing/2014/main" id="{FA132344-E88F-0D48-BE02-EFF88DA31AB2}"/>
              </a:ext>
            </a:extLst>
          </p:cNvPr>
          <p:cNvSpPr>
            <a:spLocks noGrp="1"/>
          </p:cNvSpPr>
          <p:nvPr>
            <p:ph type="title"/>
          </p:nvPr>
        </p:nvSpPr>
        <p:spPr>
          <a:xfrm>
            <a:off x="1381529" y="381091"/>
            <a:ext cx="10700075" cy="730799"/>
          </a:xfrm>
        </p:spPr>
        <p:txBody>
          <a:bodyPr/>
          <a:lstStyle/>
          <a:p>
            <a:r>
              <a:rPr lang="en-US">
                <a:solidFill>
                  <a:schemeClr val="bg2">
                    <a:lumMod val="10000"/>
                  </a:schemeClr>
                </a:solidFill>
              </a:rPr>
              <a:t>Energy</a:t>
            </a:r>
          </a:p>
        </p:txBody>
      </p:sp>
      <p:sp>
        <p:nvSpPr>
          <p:cNvPr id="4" name="Slide Number Placeholder 3">
            <a:extLst>
              <a:ext uri="{FF2B5EF4-FFF2-40B4-BE49-F238E27FC236}">
                <a16:creationId xmlns:a16="http://schemas.microsoft.com/office/drawing/2014/main" id="{CBE69F60-F763-1546-AAF5-A1CAB94704BB}"/>
              </a:ext>
            </a:extLst>
          </p:cNvPr>
          <p:cNvSpPr>
            <a:spLocks noGrp="1"/>
          </p:cNvSpPr>
          <p:nvPr>
            <p:ph type="sldNum" sz="quarter" idx="4"/>
          </p:nvPr>
        </p:nvSpPr>
        <p:spPr>
          <a:xfrm>
            <a:off x="8762999" y="6408000"/>
            <a:ext cx="2773017" cy="28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900" b="0" i="0" u="none" strike="noStrike" kern="1200" cap="none" spc="0" normalizeH="0" baseline="0" noProof="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D0A71314-6FE9-F64D-A941-7A141C56EE70}"/>
              </a:ext>
            </a:extLst>
          </p:cNvPr>
          <p:cNvSpPr/>
          <p:nvPr/>
        </p:nvSpPr>
        <p:spPr>
          <a:xfrm>
            <a:off x="600806" y="996433"/>
            <a:ext cx="10935210" cy="532453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a:latin typeface="Arial"/>
                <a:cs typeface="Arial"/>
              </a:rPr>
              <a:t>According to the World Bank, over 600 million people are expected to still be without electricity in 2030. Due to rapid urbanisation and the growth of informal settlements, which are often cut off from the national electricity grid, low-income households are particularly affected by unreliable energy access.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242428"/>
              </a:solidFill>
              <a:effectLst/>
              <a:uLnTx/>
              <a:uFillTx/>
              <a:latin typeface="Arial" panose="020B0604020202020204" pitchFamily="34" charset="0"/>
              <a:ea typeface="+mn-ea"/>
              <a:cs typeface="Arial" panose="020B0604020202020204" pitchFamily="34" charset="0"/>
            </a:endParaRPr>
          </a:p>
          <a:p>
            <a:pPr>
              <a:defRPr/>
            </a:pPr>
            <a:r>
              <a:rPr lang="en-GB" sz="1600" b="1">
                <a:solidFill>
                  <a:srgbClr val="C00000"/>
                </a:solidFill>
                <a:latin typeface="Arial"/>
                <a:cs typeface="Arial"/>
              </a:rPr>
              <a:t>Some critical sector challenges include: </a:t>
            </a:r>
          </a:p>
          <a:p>
            <a:pPr marL="285750" marR="0" lvl="0" indent="-285750" fontAlgn="auto">
              <a:lnSpc>
                <a:spcPct val="100000"/>
              </a:lnSpc>
              <a:spcBef>
                <a:spcPts val="0"/>
              </a:spcBef>
              <a:spcAft>
                <a:spcPts val="0"/>
              </a:spcAft>
              <a:buClr>
                <a:srgbClr val="FF0000"/>
              </a:buClr>
              <a:buSzTx/>
              <a:buFont typeface="Wingdings" panose="05000000000000000000" pitchFamily="2" charset="2"/>
              <a:buChar char="§"/>
              <a:tabLst/>
              <a:defRPr/>
            </a:pPr>
            <a:r>
              <a:rPr lang="en-GB" sz="1400" b="1">
                <a:latin typeface="Arial"/>
                <a:cs typeface="Arial"/>
              </a:rPr>
              <a:t>Rising energy demand in cities across LMICs - </a:t>
            </a:r>
            <a:r>
              <a:rPr lang="en-GB" sz="1400">
                <a:latin typeface="Arial"/>
                <a:cs typeface="Arial"/>
              </a:rPr>
              <a:t>additional attention needs to be placed on urban energy provision, especially on transition from dirty to clean fuels.</a:t>
            </a:r>
          </a:p>
          <a:p>
            <a:pPr marL="285750" indent="-285750">
              <a:buClr>
                <a:srgbClr val="FF0000"/>
              </a:buClr>
              <a:buFont typeface="Wingdings" panose="05000000000000000000" pitchFamily="2" charset="2"/>
              <a:buChar char="§"/>
              <a:defRPr/>
            </a:pPr>
            <a:r>
              <a:rPr lang="en-GB" sz="1400" b="1">
                <a:latin typeface="Arial"/>
                <a:cs typeface="Arial"/>
              </a:rPr>
              <a:t>Affordability and reliability </a:t>
            </a:r>
            <a:r>
              <a:rPr lang="en-GB" sz="1400">
                <a:latin typeface="Arial"/>
                <a:cs typeface="Arial"/>
              </a:rPr>
              <a:t>– lack of planning puts several countries at risk of not only failing to meet SDG 7, but also depressing the economic potential of emerging cities. </a:t>
            </a:r>
            <a:endParaRPr lang="en-GB" sz="1400">
              <a:latin typeface="Arial" panose="020B0604020202020204" pitchFamily="34" charset="0"/>
              <a:cs typeface="Arial" panose="020B0604020202020204" pitchFamily="34" charset="0"/>
            </a:endParaRPr>
          </a:p>
          <a:p>
            <a:pPr marL="285750" indent="-285750">
              <a:buClr>
                <a:srgbClr val="FF0000"/>
              </a:buClr>
              <a:buFont typeface="Wingdings" panose="05000000000000000000" pitchFamily="2" charset="2"/>
              <a:buChar char="§"/>
              <a:defRPr/>
            </a:pPr>
            <a:r>
              <a:rPr lang="en-GB" sz="1400" b="1">
                <a:latin typeface="Arial"/>
                <a:cs typeface="Arial"/>
              </a:rPr>
              <a:t>Access to clean cooking solutions has increased slowly </a:t>
            </a:r>
            <a:r>
              <a:rPr lang="en-GB" sz="1400">
                <a:latin typeface="Arial"/>
                <a:cs typeface="Arial"/>
              </a:rPr>
              <a:t>– Where SE4All estimates that $4 billion is required annually to ensure universal access to cleaner cooking options</a:t>
            </a:r>
          </a:p>
          <a:p>
            <a:pPr marL="285750" indent="-285750">
              <a:buClr>
                <a:srgbClr val="FF0000"/>
              </a:buClr>
              <a:buFont typeface="Wingdings" panose="05000000000000000000" pitchFamily="2" charset="2"/>
              <a:buChar char="§"/>
              <a:defRPr/>
            </a:pPr>
            <a:r>
              <a:rPr lang="en-GB" sz="1400" b="1">
                <a:latin typeface="Arial"/>
                <a:cs typeface="Arial"/>
              </a:rPr>
              <a:t>Electric mobility (e-mobility) holds high promise in Africa and Asia  </a:t>
            </a:r>
            <a:r>
              <a:rPr lang="en-GB" sz="1400">
                <a:latin typeface="Arial"/>
                <a:cs typeface="Arial"/>
              </a:rPr>
              <a:t>- but governments need to facilitate e-mobility solutions through policies, regulations, standards for charging, and basic consumer protection frameworks with low fiscal costs.</a:t>
            </a:r>
            <a:endParaRPr lang="en-GB" sz="140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b="1">
              <a:solidFill>
                <a:srgbClr val="C000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C00000"/>
                </a:solidFill>
                <a:effectLst/>
                <a:uLnTx/>
                <a:uFillTx/>
                <a:latin typeface="Arial"/>
                <a:cs typeface="Arial"/>
              </a:rPr>
              <a:t>How digital solutions can improve service delivery:</a:t>
            </a:r>
            <a:endParaRPr lang="en-GB" sz="1600" b="1" i="0" u="none" strike="noStrike" kern="1200" cap="none" spc="0" normalizeH="0" baseline="0" noProof="0">
              <a:ln>
                <a:noFill/>
              </a:ln>
              <a:solidFill>
                <a:srgbClr val="C00000"/>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170815" indent="-170815" defTabSz="914378">
              <a:buClr>
                <a:srgbClr val="FF0000"/>
              </a:buClr>
              <a:buFont typeface="Wingdings" panose="05000000000000000000" pitchFamily="2" charset="2"/>
              <a:buChar char="§"/>
            </a:pPr>
            <a:r>
              <a:rPr lang="en-GB" sz="1400">
                <a:solidFill>
                  <a:srgbClr val="000000"/>
                </a:solidFill>
                <a:latin typeface="Arial"/>
                <a:cs typeface="Arial"/>
              </a:rPr>
              <a:t>Unlock </a:t>
            </a:r>
            <a:r>
              <a:rPr lang="en-GB" sz="1400" b="1">
                <a:solidFill>
                  <a:srgbClr val="000000"/>
                </a:solidFill>
                <a:latin typeface="Arial"/>
                <a:cs typeface="Arial"/>
              </a:rPr>
              <a:t>new business models </a:t>
            </a:r>
            <a:r>
              <a:rPr lang="en-GB" sz="1400">
                <a:solidFill>
                  <a:srgbClr val="000000"/>
                </a:solidFill>
                <a:latin typeface="Arial"/>
                <a:cs typeface="Arial"/>
              </a:rPr>
              <a:t>that compliment grid services, or make new energy solutions viable for low-income populations to live healthy and productive lives; </a:t>
            </a:r>
            <a:endParaRPr lang="en-GB" sz="1400">
              <a:solidFill>
                <a:srgbClr val="000000"/>
              </a:solidFill>
              <a:latin typeface="Arial" panose="020B0604020202020204" pitchFamily="34" charset="0"/>
              <a:cs typeface="Arial" panose="020B0604020202020204" pitchFamily="34" charset="0"/>
            </a:endParaRPr>
          </a:p>
          <a:p>
            <a:pPr marL="170815" indent="-170815" defTabSz="914378">
              <a:buClr>
                <a:srgbClr val="FF0000"/>
              </a:buClr>
              <a:buFont typeface="Wingdings" panose="05000000000000000000" pitchFamily="2" charset="2"/>
              <a:buChar char="§"/>
            </a:pPr>
            <a:r>
              <a:rPr lang="en-GB" sz="1400" b="1">
                <a:solidFill>
                  <a:srgbClr val="000000"/>
                </a:solidFill>
                <a:latin typeface="Arial"/>
                <a:cs typeface="Arial"/>
              </a:rPr>
              <a:t>Digital payments </a:t>
            </a:r>
            <a:r>
              <a:rPr lang="en-GB" sz="1400">
                <a:solidFill>
                  <a:srgbClr val="000000"/>
                </a:solidFill>
                <a:latin typeface="Arial"/>
                <a:cs typeface="Arial"/>
              </a:rPr>
              <a:t>make renewable and safe energy services </a:t>
            </a:r>
            <a:r>
              <a:rPr lang="en-GB" sz="1400" b="1">
                <a:solidFill>
                  <a:srgbClr val="000000"/>
                </a:solidFill>
                <a:latin typeface="Arial"/>
                <a:cs typeface="Arial"/>
              </a:rPr>
              <a:t>affordable</a:t>
            </a:r>
            <a:r>
              <a:rPr lang="en-GB" sz="1400">
                <a:solidFill>
                  <a:srgbClr val="000000"/>
                </a:solidFill>
                <a:latin typeface="Arial"/>
                <a:cs typeface="Arial"/>
              </a:rPr>
              <a:t> for low-income households and small businesses through smaller instalments; and</a:t>
            </a:r>
          </a:p>
          <a:p>
            <a:pPr marL="170815" indent="-170815" defTabSz="914378">
              <a:buClr>
                <a:srgbClr val="FF0000"/>
              </a:buClr>
              <a:buFont typeface="Wingdings" panose="05000000000000000000" pitchFamily="2" charset="2"/>
              <a:buChar char="§"/>
            </a:pPr>
            <a:r>
              <a:rPr lang="en-GB" sz="1400">
                <a:solidFill>
                  <a:srgbClr val="000000"/>
                </a:solidFill>
                <a:latin typeface="Arial"/>
                <a:cs typeface="Arial"/>
              </a:rPr>
              <a:t>Enable </a:t>
            </a:r>
            <a:r>
              <a:rPr lang="en-GB" sz="1400" b="1">
                <a:solidFill>
                  <a:srgbClr val="000000"/>
                </a:solidFill>
                <a:latin typeface="Arial"/>
                <a:cs typeface="Arial"/>
              </a:rPr>
              <a:t>real-time remote monitoring </a:t>
            </a:r>
            <a:r>
              <a:rPr lang="en-GB" sz="1400">
                <a:solidFill>
                  <a:srgbClr val="000000"/>
                </a:solidFill>
                <a:latin typeface="Arial"/>
                <a:cs typeface="Arial"/>
              </a:rPr>
              <a:t>to maintain and optimise services to provide them reliably and efficiently. </a:t>
            </a:r>
            <a:endParaRPr lang="en-GB" sz="1400">
              <a:solidFill>
                <a:srgbClr val="0000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600" b="0" i="0" u="none" strike="noStrike" kern="1200" cap="none" spc="0" normalizeH="0" baseline="0" noProof="0">
              <a:ln>
                <a:noFill/>
              </a:ln>
              <a:solidFill>
                <a:srgbClr val="242428"/>
              </a:solidFill>
              <a:effectLst/>
              <a:uLnTx/>
              <a:uFillTx/>
              <a:latin typeface="Arial" panose="020B0604020202020204" pitchFamily="34" charset="0"/>
              <a:ea typeface="+mn-ea"/>
              <a:cs typeface="Arial" panose="020B0604020202020204" pitchFamily="34" charset="0"/>
            </a:endParaRPr>
          </a:p>
          <a:p>
            <a:pPr marR="0" lvl="0" algn="l" defTabSz="914400" rtl="0" eaLnBrk="1" fontAlgn="auto" latinLnBrk="0" hangingPunct="1">
              <a:lnSpc>
                <a:spcPct val="100000"/>
              </a:lnSpc>
              <a:spcBef>
                <a:spcPts val="0"/>
              </a:spcBef>
              <a:spcAft>
                <a:spcPts val="0"/>
              </a:spcAft>
              <a:buClrTx/>
              <a:buSzTx/>
              <a:tabLst/>
              <a:defRPr/>
            </a:pPr>
            <a:endParaRPr kumimoji="0" lang="en-GB" sz="1400" b="0" i="0" u="none" strike="noStrike" kern="1200" cap="none" spc="0" normalizeH="0" baseline="0" noProof="0">
              <a:ln>
                <a:noFill/>
              </a:ln>
              <a:solidFill>
                <a:srgbClr val="96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104742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32344-E88F-0D48-BE02-EFF88DA31AB2}"/>
              </a:ext>
            </a:extLst>
          </p:cNvPr>
          <p:cNvSpPr>
            <a:spLocks noGrp="1"/>
          </p:cNvSpPr>
          <p:nvPr>
            <p:ph type="title"/>
          </p:nvPr>
        </p:nvSpPr>
        <p:spPr>
          <a:xfrm>
            <a:off x="1381529" y="381091"/>
            <a:ext cx="10700075" cy="730799"/>
          </a:xfrm>
        </p:spPr>
        <p:txBody>
          <a:bodyPr/>
          <a:lstStyle/>
          <a:p>
            <a:r>
              <a:rPr lang="en-US">
                <a:solidFill>
                  <a:schemeClr val="bg2">
                    <a:lumMod val="10000"/>
                  </a:schemeClr>
                </a:solidFill>
              </a:rPr>
              <a:t>Digital solutions use cases in Energy</a:t>
            </a:r>
          </a:p>
        </p:txBody>
      </p:sp>
      <p:sp>
        <p:nvSpPr>
          <p:cNvPr id="4" name="Slide Number Placeholder 3">
            <a:extLst>
              <a:ext uri="{FF2B5EF4-FFF2-40B4-BE49-F238E27FC236}">
                <a16:creationId xmlns:a16="http://schemas.microsoft.com/office/drawing/2014/main" id="{CBE69F60-F763-1546-AAF5-A1CAB94704BB}"/>
              </a:ext>
            </a:extLst>
          </p:cNvPr>
          <p:cNvSpPr>
            <a:spLocks noGrp="1"/>
          </p:cNvSpPr>
          <p:nvPr>
            <p:ph type="sldNum" sz="quarter" idx="4"/>
          </p:nvPr>
        </p:nvSpPr>
        <p:spPr>
          <a:xfrm>
            <a:off x="8762999" y="6408000"/>
            <a:ext cx="2773017" cy="28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900" b="0" i="0" u="none" strike="noStrike" kern="1200" cap="none" spc="0" normalizeH="0" baseline="0" noProof="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18" name="Rectangle 17">
            <a:extLst>
              <a:ext uri="{FF2B5EF4-FFF2-40B4-BE49-F238E27FC236}">
                <a16:creationId xmlns:a16="http://schemas.microsoft.com/office/drawing/2014/main" id="{0D33C43F-45BB-0744-9794-3D84AD2C78D2}"/>
              </a:ext>
            </a:extLst>
          </p:cNvPr>
          <p:cNvSpPr/>
          <p:nvPr/>
        </p:nvSpPr>
        <p:spPr>
          <a:xfrm>
            <a:off x="2025059" y="1291198"/>
            <a:ext cx="1939143" cy="584775"/>
          </a:xfrm>
          <a:prstGeom prst="rect">
            <a:avLst/>
          </a:prstGeom>
        </p:spPr>
        <p:txBody>
          <a:bodyPr wrap="square">
            <a:spAutoFit/>
          </a:bodyPr>
          <a:lstStyle/>
          <a:p>
            <a:pPr algn="ctr"/>
            <a:r>
              <a:rPr lang="en-GB" sz="1600" b="1">
                <a:solidFill>
                  <a:srgbClr val="75B3A1"/>
                </a:solidFill>
                <a:latin typeface="Arial" panose="020B0604020202020204" pitchFamily="34" charset="0"/>
                <a:cs typeface="Arial" panose="020B0604020202020204" pitchFamily="34" charset="0"/>
              </a:rPr>
              <a:t>Pay-as-you-go business models</a:t>
            </a:r>
            <a:endParaRPr lang="en-US" sz="1600">
              <a:solidFill>
                <a:srgbClr val="75B3A1"/>
              </a:solidFill>
            </a:endParaRPr>
          </a:p>
        </p:txBody>
      </p:sp>
      <p:sp>
        <p:nvSpPr>
          <p:cNvPr id="20" name="Rectangle 19">
            <a:extLst>
              <a:ext uri="{FF2B5EF4-FFF2-40B4-BE49-F238E27FC236}">
                <a16:creationId xmlns:a16="http://schemas.microsoft.com/office/drawing/2014/main" id="{B95EF73F-D74A-184C-B8CB-140F49BEEAC2}"/>
              </a:ext>
            </a:extLst>
          </p:cNvPr>
          <p:cNvSpPr/>
          <p:nvPr/>
        </p:nvSpPr>
        <p:spPr>
          <a:xfrm>
            <a:off x="4286141" y="1341754"/>
            <a:ext cx="6618079" cy="523220"/>
          </a:xfrm>
          <a:prstGeom prst="rect">
            <a:avLst/>
          </a:prstGeom>
        </p:spPr>
        <p:txBody>
          <a:bodyPr wrap="square">
            <a:spAutoFit/>
          </a:bodyPr>
          <a:lstStyle/>
          <a:p>
            <a:pPr marL="285750" indent="-285750">
              <a:buFont typeface="Arial" panose="020B0604020202020204" pitchFamily="34" charset="0"/>
              <a:buChar char="•"/>
            </a:pPr>
            <a:r>
              <a:rPr lang="en-GB" sz="1400">
                <a:solidFill>
                  <a:srgbClr val="242428"/>
                </a:solidFill>
                <a:latin typeface="Arial" panose="020B0604020202020204" pitchFamily="34" charset="0"/>
                <a:cs typeface="Arial" panose="020B0604020202020204" pitchFamily="34" charset="0"/>
              </a:rPr>
              <a:t>PAYG services enable low-income customers to make micropayments and guarantee revenue collection for providers.</a:t>
            </a:r>
            <a:endParaRPr lang="en-US" sz="1400">
              <a:solidFill>
                <a:srgbClr val="242428"/>
              </a:solidFill>
              <a:latin typeface="Arial" panose="020B0604020202020204" pitchFamily="34" charset="0"/>
              <a:cs typeface="Arial" panose="020B0604020202020204" pitchFamily="34" charset="0"/>
            </a:endParaRPr>
          </a:p>
        </p:txBody>
      </p:sp>
      <p:cxnSp>
        <p:nvCxnSpPr>
          <p:cNvPr id="24" name="Straight Connector 23">
            <a:extLst>
              <a:ext uri="{FF2B5EF4-FFF2-40B4-BE49-F238E27FC236}">
                <a16:creationId xmlns:a16="http://schemas.microsoft.com/office/drawing/2014/main" id="{417D8154-8FE5-A942-B89B-A8ADA8E83CFD}"/>
              </a:ext>
            </a:extLst>
          </p:cNvPr>
          <p:cNvCxnSpPr>
            <a:cxnSpLocks/>
          </p:cNvCxnSpPr>
          <p:nvPr/>
        </p:nvCxnSpPr>
        <p:spPr>
          <a:xfrm flipV="1">
            <a:off x="705156" y="2114775"/>
            <a:ext cx="11096831" cy="5569"/>
          </a:xfrm>
          <a:prstGeom prst="line">
            <a:avLst/>
          </a:prstGeom>
          <a:ln>
            <a:solidFill>
              <a:srgbClr val="75B3A1"/>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35F4515-7B69-7042-8ACE-41D7DB41A579}"/>
              </a:ext>
            </a:extLst>
          </p:cNvPr>
          <p:cNvCxnSpPr>
            <a:cxnSpLocks/>
          </p:cNvCxnSpPr>
          <p:nvPr/>
        </p:nvCxnSpPr>
        <p:spPr>
          <a:xfrm flipV="1">
            <a:off x="705155" y="3010756"/>
            <a:ext cx="11096831" cy="5569"/>
          </a:xfrm>
          <a:prstGeom prst="line">
            <a:avLst/>
          </a:prstGeom>
          <a:ln>
            <a:solidFill>
              <a:srgbClr val="75B3A1"/>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3B33BF4-5D43-3F4F-A290-D7A69A7D61BE}"/>
              </a:ext>
            </a:extLst>
          </p:cNvPr>
          <p:cNvCxnSpPr>
            <a:cxnSpLocks/>
          </p:cNvCxnSpPr>
          <p:nvPr/>
        </p:nvCxnSpPr>
        <p:spPr>
          <a:xfrm flipV="1">
            <a:off x="705157" y="1113032"/>
            <a:ext cx="11096831" cy="5569"/>
          </a:xfrm>
          <a:prstGeom prst="line">
            <a:avLst/>
          </a:prstGeom>
          <a:ln>
            <a:solidFill>
              <a:srgbClr val="75B3A1"/>
            </a:solidFill>
            <a:prstDash val="sysDot"/>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0D33C43F-45BB-0744-9794-3D84AD2C78D2}"/>
              </a:ext>
            </a:extLst>
          </p:cNvPr>
          <p:cNvSpPr/>
          <p:nvPr/>
        </p:nvSpPr>
        <p:spPr>
          <a:xfrm>
            <a:off x="1984403" y="2203697"/>
            <a:ext cx="1939143" cy="584775"/>
          </a:xfrm>
          <a:prstGeom prst="rect">
            <a:avLst/>
          </a:prstGeom>
        </p:spPr>
        <p:txBody>
          <a:bodyPr wrap="square">
            <a:spAutoFit/>
          </a:bodyPr>
          <a:lstStyle/>
          <a:p>
            <a:pPr algn="ctr"/>
            <a:r>
              <a:rPr lang="en-US" sz="1600" b="1">
                <a:solidFill>
                  <a:srgbClr val="75B3A1"/>
                </a:solidFill>
                <a:latin typeface="Arial" panose="020B0604020202020204" pitchFamily="34" charset="0"/>
                <a:cs typeface="Arial" panose="020B0604020202020204" pitchFamily="34" charset="0"/>
              </a:rPr>
              <a:t>IoT/ M2M connectivity</a:t>
            </a:r>
          </a:p>
        </p:txBody>
      </p:sp>
      <p:cxnSp>
        <p:nvCxnSpPr>
          <p:cNvPr id="25" name="Straight Connector 24">
            <a:extLst>
              <a:ext uri="{FF2B5EF4-FFF2-40B4-BE49-F238E27FC236}">
                <a16:creationId xmlns:a16="http://schemas.microsoft.com/office/drawing/2014/main" id="{B35F4515-7B69-7042-8ACE-41D7DB41A579}"/>
              </a:ext>
            </a:extLst>
          </p:cNvPr>
          <p:cNvCxnSpPr>
            <a:cxnSpLocks/>
          </p:cNvCxnSpPr>
          <p:nvPr/>
        </p:nvCxnSpPr>
        <p:spPr>
          <a:xfrm flipV="1">
            <a:off x="795684" y="4107721"/>
            <a:ext cx="11096831" cy="5569"/>
          </a:xfrm>
          <a:prstGeom prst="line">
            <a:avLst/>
          </a:prstGeom>
          <a:ln>
            <a:solidFill>
              <a:srgbClr val="75B3A1"/>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35F4515-7B69-7042-8ACE-41D7DB41A579}"/>
              </a:ext>
            </a:extLst>
          </p:cNvPr>
          <p:cNvCxnSpPr>
            <a:cxnSpLocks/>
          </p:cNvCxnSpPr>
          <p:nvPr/>
        </p:nvCxnSpPr>
        <p:spPr>
          <a:xfrm flipV="1">
            <a:off x="705157" y="5145795"/>
            <a:ext cx="11096831" cy="5569"/>
          </a:xfrm>
          <a:prstGeom prst="line">
            <a:avLst/>
          </a:prstGeom>
          <a:ln>
            <a:solidFill>
              <a:srgbClr val="75B3A1"/>
            </a:solidFill>
            <a:prstDash val="sysDot"/>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B95EF73F-D74A-184C-B8CB-140F49BEEAC2}"/>
              </a:ext>
            </a:extLst>
          </p:cNvPr>
          <p:cNvSpPr/>
          <p:nvPr/>
        </p:nvSpPr>
        <p:spPr>
          <a:xfrm>
            <a:off x="4283743" y="2127279"/>
            <a:ext cx="6618079" cy="738664"/>
          </a:xfrm>
          <a:prstGeom prst="rect">
            <a:avLst/>
          </a:prstGeom>
        </p:spPr>
        <p:txBody>
          <a:bodyPr wrap="square">
            <a:spAutoFit/>
          </a:bodyPr>
          <a:lstStyle/>
          <a:p>
            <a:pPr marL="285750" indent="-285750">
              <a:buFont typeface="Arial" panose="020B0604020202020204" pitchFamily="34" charset="0"/>
              <a:buChar char="•"/>
            </a:pPr>
            <a:r>
              <a:rPr lang="en-GB" sz="1400">
                <a:solidFill>
                  <a:srgbClr val="242428"/>
                </a:solidFill>
                <a:latin typeface="Arial" panose="020B0604020202020204" pitchFamily="34" charset="0"/>
                <a:cs typeface="Arial" panose="020B0604020202020204" pitchFamily="34" charset="0"/>
              </a:rPr>
              <a:t>Smart monitoring of system performance can improve operational efficiency and are essential technologies in the deployment of real-time data systems </a:t>
            </a:r>
          </a:p>
          <a:p>
            <a:pPr marL="285750" indent="-285750">
              <a:buFont typeface="Arial" panose="020B0604020202020204" pitchFamily="34" charset="0"/>
              <a:buChar char="•"/>
            </a:pPr>
            <a:r>
              <a:rPr lang="en-US" sz="1400">
                <a:solidFill>
                  <a:srgbClr val="242428"/>
                </a:solidFill>
                <a:latin typeface="Arial" panose="020B0604020202020204" pitchFamily="34" charset="0"/>
                <a:cs typeface="Arial" panose="020B0604020202020204" pitchFamily="34" charset="0"/>
              </a:rPr>
              <a:t>Improved data can contribute to better service monitoring and planning </a:t>
            </a:r>
          </a:p>
        </p:txBody>
      </p:sp>
      <p:sp>
        <p:nvSpPr>
          <p:cNvPr id="39" name="Rectangle 38">
            <a:extLst>
              <a:ext uri="{FF2B5EF4-FFF2-40B4-BE49-F238E27FC236}">
                <a16:creationId xmlns:a16="http://schemas.microsoft.com/office/drawing/2014/main" id="{8F69F571-838F-4387-8F1D-C410E1BD0411}"/>
              </a:ext>
            </a:extLst>
          </p:cNvPr>
          <p:cNvSpPr/>
          <p:nvPr/>
        </p:nvSpPr>
        <p:spPr>
          <a:xfrm>
            <a:off x="2064903" y="3239414"/>
            <a:ext cx="1858643"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75B3A1"/>
                </a:solidFill>
                <a:effectLst/>
                <a:uLnTx/>
                <a:uFillTx/>
                <a:latin typeface="Arial" panose="020B0604020202020204" pitchFamily="34" charset="0"/>
                <a:ea typeface="+mn-ea"/>
                <a:cs typeface="Arial" panose="020B0604020202020204" pitchFamily="34" charset="0"/>
              </a:rPr>
              <a:t>Voice, SMS, and USSD functions </a:t>
            </a:r>
            <a:endParaRPr kumimoji="0" lang="en-US" sz="1600" b="0" i="0" u="none" strike="noStrike" kern="1200" cap="none" spc="0" normalizeH="0" baseline="0" noProof="0">
              <a:ln>
                <a:noFill/>
              </a:ln>
              <a:solidFill>
                <a:srgbClr val="75B3A1"/>
              </a:solidFill>
              <a:effectLst/>
              <a:uLnTx/>
              <a:uFillTx/>
              <a:latin typeface="Calibri" panose="020F0502020204030204"/>
              <a:ea typeface="+mn-ea"/>
              <a:cs typeface="+mn-cs"/>
            </a:endParaRPr>
          </a:p>
        </p:txBody>
      </p:sp>
      <p:pic>
        <p:nvPicPr>
          <p:cNvPr id="41" name="Picture 40">
            <a:extLst>
              <a:ext uri="{FF2B5EF4-FFF2-40B4-BE49-F238E27FC236}">
                <a16:creationId xmlns:a16="http://schemas.microsoft.com/office/drawing/2014/main" id="{16133D20-2C8F-4CFC-AD9A-9C455E3E73C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3443" y="199694"/>
            <a:ext cx="1036800" cy="1036800"/>
          </a:xfrm>
          <a:prstGeom prst="rect">
            <a:avLst/>
          </a:prstGeom>
        </p:spPr>
      </p:pic>
      <p:pic>
        <p:nvPicPr>
          <p:cNvPr id="19" name="Picture 18">
            <a:extLst>
              <a:ext uri="{FF2B5EF4-FFF2-40B4-BE49-F238E27FC236}">
                <a16:creationId xmlns:a16="http://schemas.microsoft.com/office/drawing/2014/main" id="{A293B8A3-B5F6-4F4F-BB6B-24B72256C1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5681" y="1139224"/>
            <a:ext cx="888725" cy="888725"/>
          </a:xfrm>
          <a:prstGeom prst="rect">
            <a:avLst/>
          </a:prstGeom>
        </p:spPr>
      </p:pic>
      <p:pic>
        <p:nvPicPr>
          <p:cNvPr id="21" name="Picture 20">
            <a:extLst>
              <a:ext uri="{FF2B5EF4-FFF2-40B4-BE49-F238E27FC236}">
                <a16:creationId xmlns:a16="http://schemas.microsoft.com/office/drawing/2014/main" id="{A0B9468D-B8AB-41DE-AACC-3AB777E388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5024" y="2025228"/>
            <a:ext cx="1011381" cy="1011381"/>
          </a:xfrm>
          <a:prstGeom prst="rect">
            <a:avLst/>
          </a:prstGeom>
        </p:spPr>
      </p:pic>
      <p:pic>
        <p:nvPicPr>
          <p:cNvPr id="22" name="Picture 21">
            <a:extLst>
              <a:ext uri="{FF2B5EF4-FFF2-40B4-BE49-F238E27FC236}">
                <a16:creationId xmlns:a16="http://schemas.microsoft.com/office/drawing/2014/main" id="{126571E0-D2DB-4E0F-B5F1-E859B05C8D9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72252">
            <a:off x="1009812" y="4226835"/>
            <a:ext cx="1060457" cy="1060457"/>
          </a:xfrm>
          <a:prstGeom prst="rect">
            <a:avLst/>
          </a:prstGeom>
        </p:spPr>
      </p:pic>
      <p:pic>
        <p:nvPicPr>
          <p:cNvPr id="26" name="Picture 25">
            <a:extLst>
              <a:ext uri="{FF2B5EF4-FFF2-40B4-BE49-F238E27FC236}">
                <a16:creationId xmlns:a16="http://schemas.microsoft.com/office/drawing/2014/main" id="{7C03A81D-83E8-44BD-876A-B81D360BF31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7650" y="3081249"/>
            <a:ext cx="1036753" cy="1036753"/>
          </a:xfrm>
          <a:prstGeom prst="rect">
            <a:avLst/>
          </a:prstGeom>
        </p:spPr>
      </p:pic>
      <p:sp>
        <p:nvSpPr>
          <p:cNvPr id="28" name="Rectangle 27">
            <a:extLst>
              <a:ext uri="{FF2B5EF4-FFF2-40B4-BE49-F238E27FC236}">
                <a16:creationId xmlns:a16="http://schemas.microsoft.com/office/drawing/2014/main" id="{5BBF696B-785E-4D43-8090-DEB3803318E0}"/>
              </a:ext>
            </a:extLst>
          </p:cNvPr>
          <p:cNvSpPr/>
          <p:nvPr/>
        </p:nvSpPr>
        <p:spPr>
          <a:xfrm>
            <a:off x="2175058" y="4394560"/>
            <a:ext cx="1858643" cy="584775"/>
          </a:xfrm>
          <a:prstGeom prst="rect">
            <a:avLst/>
          </a:prstGeom>
        </p:spPr>
        <p:txBody>
          <a:bodyPr wrap="square">
            <a:spAutoFit/>
          </a:bodyPr>
          <a:lstStyle/>
          <a:p>
            <a:pPr algn="ctr"/>
            <a:r>
              <a:rPr lang="en-US" sz="1600" b="1">
                <a:solidFill>
                  <a:srgbClr val="75B3A1"/>
                </a:solidFill>
                <a:latin typeface="Arial" panose="020B0604020202020204" pitchFamily="34" charset="0"/>
                <a:cs typeface="Arial" panose="020B0604020202020204" pitchFamily="34" charset="0"/>
              </a:rPr>
              <a:t>Big data, AI and machine learning </a:t>
            </a:r>
          </a:p>
        </p:txBody>
      </p:sp>
      <p:sp>
        <p:nvSpPr>
          <p:cNvPr id="31" name="Rectangle 30">
            <a:extLst>
              <a:ext uri="{FF2B5EF4-FFF2-40B4-BE49-F238E27FC236}">
                <a16:creationId xmlns:a16="http://schemas.microsoft.com/office/drawing/2014/main" id="{FFB22580-4B20-4773-BBAD-DBA295D49073}"/>
              </a:ext>
            </a:extLst>
          </p:cNvPr>
          <p:cNvSpPr/>
          <p:nvPr/>
        </p:nvSpPr>
        <p:spPr>
          <a:xfrm>
            <a:off x="4283742" y="4339601"/>
            <a:ext cx="6618079" cy="523220"/>
          </a:xfrm>
          <a:prstGeom prst="rect">
            <a:avLst/>
          </a:prstGeom>
        </p:spPr>
        <p:txBody>
          <a:bodyPr wrap="square" lIns="91440" tIns="45720" rIns="91440" bIns="45720" anchor="t">
            <a:spAutoFit/>
          </a:bodyPr>
          <a:lstStyle/>
          <a:p>
            <a:pPr marL="285750" indent="-285750">
              <a:buFont typeface="Arial" panose="020B0604020202020204" pitchFamily="34" charset="0"/>
              <a:buChar char="•"/>
            </a:pPr>
            <a:r>
              <a:rPr lang="en-GB" sz="1400">
                <a:solidFill>
                  <a:srgbClr val="242428"/>
                </a:solidFill>
                <a:latin typeface="Arial" panose="020B0604020202020204" pitchFamily="34" charset="0"/>
                <a:cs typeface="Arial" panose="020B0604020202020204" pitchFamily="34" charset="0"/>
              </a:rPr>
              <a:t>The use of large data sets to improve decision making </a:t>
            </a:r>
          </a:p>
          <a:p>
            <a:pPr marL="285750" indent="-285750">
              <a:buFont typeface="Arial" panose="020B0604020202020204" pitchFamily="34" charset="0"/>
              <a:buChar char="•"/>
            </a:pPr>
            <a:r>
              <a:rPr lang="en-GB" sz="1400">
                <a:solidFill>
                  <a:srgbClr val="242428"/>
                </a:solidFill>
                <a:latin typeface="Arial"/>
                <a:cs typeface="Arial"/>
              </a:rPr>
              <a:t>Implement automation to optimise operations</a:t>
            </a:r>
            <a:endParaRPr lang="en-US" sz="1400">
              <a:solidFill>
                <a:srgbClr val="242428"/>
              </a:solidFill>
              <a:latin typeface="Arial" panose="020B0604020202020204" pitchFamily="34" charset="0"/>
              <a:cs typeface="Arial" panose="020B0604020202020204" pitchFamily="34" charset="0"/>
            </a:endParaRPr>
          </a:p>
        </p:txBody>
      </p:sp>
      <p:sp>
        <p:nvSpPr>
          <p:cNvPr id="34" name="Rectangle 33">
            <a:extLst>
              <a:ext uri="{FF2B5EF4-FFF2-40B4-BE49-F238E27FC236}">
                <a16:creationId xmlns:a16="http://schemas.microsoft.com/office/drawing/2014/main" id="{6E5CEE52-B97F-4455-B5E9-0C4B1BE19ACC}"/>
              </a:ext>
            </a:extLst>
          </p:cNvPr>
          <p:cNvSpPr/>
          <p:nvPr/>
        </p:nvSpPr>
        <p:spPr>
          <a:xfrm>
            <a:off x="4283742" y="3214359"/>
            <a:ext cx="6618079" cy="523220"/>
          </a:xfrm>
          <a:prstGeom prst="rect">
            <a:avLst/>
          </a:prstGeom>
        </p:spPr>
        <p:txBody>
          <a:bodyPr wrap="square">
            <a:spAutoFit/>
          </a:bodyPr>
          <a:lstStyle/>
          <a:p>
            <a:pPr marL="285750" indent="-285750">
              <a:buFont typeface="Arial" panose="020B0604020202020204" pitchFamily="34" charset="0"/>
              <a:buChar char="•"/>
            </a:pPr>
            <a:r>
              <a:rPr lang="en-GB" sz="1400">
                <a:solidFill>
                  <a:srgbClr val="242428"/>
                </a:solidFill>
                <a:latin typeface="Arial" panose="020B0604020202020204" pitchFamily="34" charset="0"/>
                <a:cs typeface="Arial" panose="020B0604020202020204" pitchFamily="34" charset="0"/>
              </a:rPr>
              <a:t>Communications bridge between utilities and customers</a:t>
            </a:r>
          </a:p>
          <a:p>
            <a:pPr marL="285750" indent="-285750">
              <a:buFont typeface="Arial" panose="020B0604020202020204" pitchFamily="34" charset="0"/>
              <a:buChar char="•"/>
            </a:pPr>
            <a:r>
              <a:rPr lang="en-GB" sz="1400">
                <a:solidFill>
                  <a:srgbClr val="242428"/>
                </a:solidFill>
                <a:latin typeface="Arial" panose="020B0604020202020204" pitchFamily="34" charset="0"/>
                <a:cs typeface="Arial" panose="020B0604020202020204" pitchFamily="34" charset="0"/>
              </a:rPr>
              <a:t>Essential for maintaining service quality </a:t>
            </a:r>
            <a:endParaRPr lang="en-US" sz="1400">
              <a:solidFill>
                <a:srgbClr val="24242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119863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32344-E88F-0D48-BE02-EFF88DA31AB2}"/>
              </a:ext>
            </a:extLst>
          </p:cNvPr>
          <p:cNvSpPr>
            <a:spLocks noGrp="1"/>
          </p:cNvSpPr>
          <p:nvPr>
            <p:ph type="title"/>
          </p:nvPr>
        </p:nvSpPr>
        <p:spPr>
          <a:xfrm>
            <a:off x="1381529" y="381091"/>
            <a:ext cx="10700075" cy="730799"/>
          </a:xfrm>
        </p:spPr>
        <p:txBody>
          <a:bodyPr/>
          <a:lstStyle/>
          <a:p>
            <a:r>
              <a:rPr lang="en-US">
                <a:solidFill>
                  <a:schemeClr val="bg2">
                    <a:lumMod val="10000"/>
                  </a:schemeClr>
                </a:solidFill>
              </a:rPr>
              <a:t>Energy</a:t>
            </a:r>
          </a:p>
        </p:txBody>
      </p:sp>
      <p:sp>
        <p:nvSpPr>
          <p:cNvPr id="4" name="Slide Number Placeholder 3">
            <a:extLst>
              <a:ext uri="{FF2B5EF4-FFF2-40B4-BE49-F238E27FC236}">
                <a16:creationId xmlns:a16="http://schemas.microsoft.com/office/drawing/2014/main" id="{CBE69F60-F763-1546-AAF5-A1CAB94704BB}"/>
              </a:ext>
            </a:extLst>
          </p:cNvPr>
          <p:cNvSpPr>
            <a:spLocks noGrp="1"/>
          </p:cNvSpPr>
          <p:nvPr>
            <p:ph type="sldNum" sz="quarter" idx="4"/>
          </p:nvPr>
        </p:nvSpPr>
        <p:spPr>
          <a:xfrm>
            <a:off x="8762999" y="6408000"/>
            <a:ext cx="2773017" cy="28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900" b="0" i="0" u="none" strike="noStrike" kern="1200" cap="none" spc="0" normalizeH="0" baseline="0" noProof="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D0A71314-6FE9-F64D-A941-7A141C56EE70}"/>
              </a:ext>
            </a:extLst>
          </p:cNvPr>
          <p:cNvSpPr/>
          <p:nvPr/>
        </p:nvSpPr>
        <p:spPr>
          <a:xfrm>
            <a:off x="772942" y="3341146"/>
            <a:ext cx="6792363" cy="249299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C00000"/>
                </a:solidFill>
                <a:effectLst/>
                <a:uLnTx/>
                <a:uFillTx/>
                <a:latin typeface="Arial" panose="020B0604020202020204" pitchFamily="34" charset="0"/>
                <a:ea typeface="+mn-ea"/>
                <a:cs typeface="Arial" panose="020B0604020202020204" pitchFamily="34" charset="0"/>
              </a:rPr>
              <a:t>The GSMA Innovation Fund will seek to</a:t>
            </a:r>
            <a:r>
              <a:rPr kumimoji="0" lang="en-KE" sz="1600" b="1" i="0" u="none" strike="noStrike" kern="1200" cap="none" spc="0" normalizeH="0" baseline="0" noProof="0">
                <a:ln>
                  <a:noFill/>
                </a:ln>
                <a:solidFill>
                  <a:srgbClr val="C00000"/>
                </a:solidFill>
                <a:effectLst/>
                <a:uLnTx/>
                <a:uFillTx/>
                <a:latin typeface="Arial" panose="020B0604020202020204" pitchFamily="34" charset="0"/>
                <a:ea typeface="+mn-ea"/>
                <a:cs typeface="Arial" panose="020B0604020202020204" pitchFamily="34" charset="0"/>
              </a:rPr>
              <a:t>: </a:t>
            </a:r>
            <a:endParaRPr kumimoji="0" lang="en-GB" sz="1600" b="0" i="0" u="none" strike="noStrike" kern="1200" cap="none" spc="0" normalizeH="0" baseline="0" noProof="0">
              <a:ln>
                <a:noFill/>
              </a:ln>
              <a:solidFill>
                <a:srgbClr val="C00000"/>
              </a:solidFill>
              <a:effectLst/>
              <a:uLnTx/>
              <a:uFillTx/>
              <a:latin typeface="Arial" panose="020B0604020202020204" pitchFamily="34" charset="0"/>
              <a:ea typeface="+mn-ea"/>
              <a:cs typeface="Arial" panose="020B0604020202020204" pitchFamily="34" charset="0"/>
            </a:endParaRPr>
          </a:p>
          <a:p>
            <a:pPr marL="171446" marR="0" lvl="0" indent="-171446" algn="l" defTabSz="914378" rtl="0" eaLnBrk="1" fontAlgn="auto" latinLnBrk="0" hangingPunct="1">
              <a:lnSpc>
                <a:spcPct val="100000"/>
              </a:lnSpc>
              <a:spcBef>
                <a:spcPts val="0"/>
              </a:spcBef>
              <a:spcAft>
                <a:spcPts val="0"/>
              </a:spcAft>
              <a:buClr>
                <a:srgbClr val="FF0000"/>
              </a:buClr>
              <a:buSzTx/>
              <a:buFont typeface="Wingdings" panose="05000000000000000000" pitchFamily="2" charset="2"/>
              <a:buChar char="§"/>
              <a:tabLst/>
              <a:defRPr/>
            </a:pPr>
            <a:endParaRPr lang="en-GB" sz="1400">
              <a:solidFill>
                <a:srgbClr val="000000"/>
              </a:solidFill>
              <a:latin typeface="Arial" panose="020B0604020202020204" pitchFamily="34" charset="0"/>
              <a:cs typeface="Arial" panose="020B0604020202020204" pitchFamily="34" charset="0"/>
            </a:endParaRPr>
          </a:p>
          <a:p>
            <a:pPr marL="171446" indent="-171446" defTabSz="914378">
              <a:buClr>
                <a:srgbClr val="FF0000"/>
              </a:buClr>
              <a:buFont typeface="Wingdings" panose="05000000000000000000" pitchFamily="2" charset="2"/>
              <a:buChar char="§"/>
            </a:pPr>
            <a:r>
              <a:rPr lang="en-KE" sz="1400">
                <a:solidFill>
                  <a:srgbClr val="000000"/>
                </a:solidFill>
                <a:latin typeface="Arial" panose="020B0604020202020204" pitchFamily="34" charset="0"/>
                <a:cs typeface="Arial" panose="020B0604020202020204" pitchFamily="34" charset="0"/>
              </a:rPr>
              <a:t>Support the replication and expansion of digitally-enabled clean cooking (PAYG LPG, electric cooking); </a:t>
            </a:r>
          </a:p>
          <a:p>
            <a:pPr marL="171446" indent="-171446" defTabSz="914378">
              <a:buClr>
                <a:srgbClr val="FF0000"/>
              </a:buClr>
              <a:buFont typeface="Wingdings" panose="05000000000000000000" pitchFamily="2" charset="2"/>
              <a:buChar char="§"/>
            </a:pPr>
            <a:r>
              <a:rPr lang="en-KE" sz="1400">
                <a:solidFill>
                  <a:srgbClr val="000000"/>
                </a:solidFill>
                <a:latin typeface="Arial" panose="020B0604020202020204" pitchFamily="34" charset="0"/>
                <a:cs typeface="Arial" panose="020B0604020202020204" pitchFamily="34" charset="0"/>
              </a:rPr>
              <a:t>Explore the role of digital solutions to drive innovative electric mobility services through battery monitoring and</a:t>
            </a:r>
            <a:r>
              <a:rPr lang="en-GB" sz="1400">
                <a:solidFill>
                  <a:srgbClr val="000000"/>
                </a:solidFill>
                <a:latin typeface="Arial" panose="020B0604020202020204" pitchFamily="34" charset="0"/>
                <a:cs typeface="Arial" panose="020B0604020202020204" pitchFamily="34" charset="0"/>
              </a:rPr>
              <a:t> optimising</a:t>
            </a:r>
            <a:r>
              <a:rPr lang="en-KE" sz="1400">
                <a:solidFill>
                  <a:srgbClr val="000000"/>
                </a:solidFill>
                <a:latin typeface="Arial" panose="020B0604020202020204" pitchFamily="34" charset="0"/>
                <a:cs typeface="Arial" panose="020B0604020202020204" pitchFamily="34" charset="0"/>
              </a:rPr>
              <a:t> logistics;</a:t>
            </a:r>
          </a:p>
          <a:p>
            <a:pPr marL="171446" indent="-171446" defTabSz="914378">
              <a:buClr>
                <a:srgbClr val="FF0000"/>
              </a:buClr>
              <a:buFont typeface="Wingdings" panose="05000000000000000000" pitchFamily="2" charset="2"/>
              <a:buChar char="§"/>
            </a:pPr>
            <a:r>
              <a:rPr lang="en-GB" sz="1400">
                <a:solidFill>
                  <a:srgbClr val="000000"/>
                </a:solidFill>
                <a:latin typeface="Arial" panose="020B0604020202020204" pitchFamily="34" charset="0"/>
                <a:cs typeface="Arial" panose="020B0604020202020204" pitchFamily="34" charset="0"/>
              </a:rPr>
              <a:t>Test and scale generation/storage solutions for urban small enterprise to replace diesel generators;</a:t>
            </a:r>
          </a:p>
          <a:p>
            <a:pPr marL="171446" indent="-171446" defTabSz="914378">
              <a:buClr>
                <a:srgbClr val="FF0000"/>
              </a:buClr>
              <a:buFont typeface="Wingdings" panose="05000000000000000000" pitchFamily="2" charset="2"/>
              <a:buChar char="§"/>
            </a:pPr>
            <a:r>
              <a:rPr lang="en-GB" sz="1400">
                <a:solidFill>
                  <a:srgbClr val="000000"/>
                </a:solidFill>
                <a:latin typeface="Arial" panose="020B0604020202020204" pitchFamily="34" charset="0"/>
                <a:cs typeface="Arial" panose="020B0604020202020204" pitchFamily="34" charset="0"/>
              </a:rPr>
              <a:t>Test and scale synergistic models between energy service providers and mobile operators</a:t>
            </a:r>
            <a:endParaRPr kumimoji="0" lang="en-KE" sz="1400" b="0" i="0" u="none" strike="noStrike" kern="1200" cap="none" spc="0" normalizeH="0" baseline="0" noProof="0">
              <a:ln>
                <a:noFill/>
              </a:ln>
              <a:solidFill>
                <a:srgbClr val="242428"/>
              </a:solidFill>
              <a:effectLst/>
              <a:uLnTx/>
              <a:uFillTx/>
              <a:latin typeface="Arial" panose="020B0604020202020204" pitchFamily="34" charset="0"/>
              <a:ea typeface="+mn-ea"/>
              <a:cs typeface="Arial" panose="020B0604020202020204" pitchFamily="34" charset="0"/>
            </a:endParaRPr>
          </a:p>
          <a:p>
            <a:pPr marR="0" lvl="0" algn="l" defTabSz="914400" rtl="0" eaLnBrk="1" fontAlgn="auto" latinLnBrk="0" hangingPunct="1">
              <a:lnSpc>
                <a:spcPct val="100000"/>
              </a:lnSpc>
              <a:spcBef>
                <a:spcPts val="0"/>
              </a:spcBef>
              <a:spcAft>
                <a:spcPts val="0"/>
              </a:spcAft>
              <a:buClrTx/>
              <a:buSzTx/>
              <a:tabLst/>
              <a:defRPr/>
            </a:pPr>
            <a:endParaRPr kumimoji="0" lang="en-GB" sz="1400" b="0" i="0" u="none" strike="noStrike" kern="1200" cap="none" spc="0" normalizeH="0" baseline="0" noProof="0">
              <a:ln>
                <a:noFill/>
              </a:ln>
              <a:solidFill>
                <a:srgbClr val="960000"/>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1A624FF6-88EB-7A40-9EF5-68290E41F9F6}"/>
              </a:ext>
            </a:extLst>
          </p:cNvPr>
          <p:cNvSpPr txBox="1"/>
          <p:nvPr/>
        </p:nvSpPr>
        <p:spPr>
          <a:xfrm>
            <a:off x="8101060" y="5969037"/>
            <a:ext cx="2448272"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242428"/>
                </a:solidFill>
                <a:effectLst/>
                <a:uLnTx/>
                <a:uFillTx/>
                <a:latin typeface="Calibri Light" panose="020F0302020204030204"/>
                <a:ea typeface="+mn-ea"/>
                <a:cs typeface="+mn-cs"/>
              </a:rPr>
              <a:t>Source: https://www.theglobalist.com/</a:t>
            </a:r>
          </a:p>
        </p:txBody>
      </p:sp>
      <p:pic>
        <p:nvPicPr>
          <p:cNvPr id="8" name="Picture 7">
            <a:extLst>
              <a:ext uri="{FF2B5EF4-FFF2-40B4-BE49-F238E27FC236}">
                <a16:creationId xmlns:a16="http://schemas.microsoft.com/office/drawing/2014/main" id="{C69FF682-F0CC-4989-ADC0-6D6EF1DDA07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3443" y="199694"/>
            <a:ext cx="1036800" cy="1036800"/>
          </a:xfrm>
          <a:prstGeom prst="rect">
            <a:avLst/>
          </a:prstGeom>
        </p:spPr>
      </p:pic>
      <p:pic>
        <p:nvPicPr>
          <p:cNvPr id="10" name="Picture 9">
            <a:extLst>
              <a:ext uri="{FF2B5EF4-FFF2-40B4-BE49-F238E27FC236}">
                <a16:creationId xmlns:a16="http://schemas.microsoft.com/office/drawing/2014/main" id="{0097B8CE-9FD3-46C9-9AD7-ED941991A71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65305" y="978195"/>
            <a:ext cx="3970712" cy="4457405"/>
          </a:xfrm>
          <a:prstGeom prst="rect">
            <a:avLst/>
          </a:prstGeom>
        </p:spPr>
      </p:pic>
      <p:sp>
        <p:nvSpPr>
          <p:cNvPr id="11" name="Rectangle 10">
            <a:extLst>
              <a:ext uri="{FF2B5EF4-FFF2-40B4-BE49-F238E27FC236}">
                <a16:creationId xmlns:a16="http://schemas.microsoft.com/office/drawing/2014/main" id="{FD20EDC9-727A-49F8-B918-778173B6E4C6}"/>
              </a:ext>
            </a:extLst>
          </p:cNvPr>
          <p:cNvSpPr/>
          <p:nvPr/>
        </p:nvSpPr>
        <p:spPr>
          <a:xfrm>
            <a:off x="772942" y="1178403"/>
            <a:ext cx="6563523" cy="2092881"/>
          </a:xfrm>
          <a:prstGeom prst="rect">
            <a:avLst/>
          </a:prstGeom>
        </p:spPr>
        <p:txBody>
          <a:bodyPr wrap="square">
            <a:spAutoFit/>
          </a:bodyPr>
          <a:lstStyle/>
          <a:p>
            <a:r>
              <a:rPr lang="en-GB" sz="1600" b="1">
                <a:solidFill>
                  <a:srgbClr val="C00000"/>
                </a:solidFill>
                <a:latin typeface="Arial" panose="020B0604020202020204" pitchFamily="34" charset="0"/>
                <a:cs typeface="Arial" panose="020B0604020202020204" pitchFamily="34" charset="0"/>
              </a:rPr>
              <a:t>Previously: </a:t>
            </a:r>
          </a:p>
          <a:p>
            <a:pPr marL="171446" lvl="0" indent="-171446" defTabSz="914378">
              <a:buClr>
                <a:srgbClr val="FF0000"/>
              </a:buClr>
              <a:buFont typeface="Wingdings" panose="05000000000000000000" pitchFamily="2" charset="2"/>
              <a:buChar char="§"/>
              <a:tabLst>
                <a:tab pos="457200" algn="l"/>
              </a:tabLst>
            </a:pPr>
            <a:endParaRPr lang="en-GB" sz="1600">
              <a:solidFill>
                <a:srgbClr val="000000"/>
              </a:solidFill>
              <a:latin typeface="Arial" panose="020B0604020202020204" pitchFamily="34" charset="0"/>
              <a:cs typeface="Arial" panose="020B0604020202020204" pitchFamily="34" charset="0"/>
            </a:endParaRPr>
          </a:p>
          <a:p>
            <a:pPr marL="171446" lvl="0" indent="-171446" defTabSz="914378">
              <a:buClr>
                <a:srgbClr val="FF0000"/>
              </a:buClr>
              <a:buFont typeface="Wingdings" panose="05000000000000000000" pitchFamily="2" charset="2"/>
              <a:buChar char="§"/>
              <a:tabLst>
                <a:tab pos="457200" algn="l"/>
              </a:tabLst>
            </a:pPr>
            <a:r>
              <a:rPr lang="en-GB" sz="1400">
                <a:solidFill>
                  <a:srgbClr val="000000"/>
                </a:solidFill>
                <a:latin typeface="Arial" panose="020B0604020202020204" pitchFamily="34" charset="0"/>
                <a:cs typeface="Arial" panose="020B0604020202020204" pitchFamily="34" charset="0"/>
              </a:rPr>
              <a:t>The Digital Utilities programme has supported </a:t>
            </a:r>
            <a:r>
              <a:rPr lang="en-GB" sz="1400" b="1">
                <a:solidFill>
                  <a:srgbClr val="000000"/>
                </a:solidFill>
                <a:latin typeface="Arial" panose="020B0604020202020204" pitchFamily="34" charset="0"/>
                <a:cs typeface="Arial" panose="020B0604020202020204" pitchFamily="34" charset="0"/>
              </a:rPr>
              <a:t>30</a:t>
            </a:r>
            <a:r>
              <a:rPr lang="en-GB" sz="1400">
                <a:solidFill>
                  <a:srgbClr val="000000"/>
                </a:solidFill>
                <a:latin typeface="Arial" panose="020B0604020202020204" pitchFamily="34" charset="0"/>
                <a:cs typeface="Arial" panose="020B0604020202020204" pitchFamily="34" charset="0"/>
              </a:rPr>
              <a:t> energy grantees in </a:t>
            </a:r>
            <a:r>
              <a:rPr lang="en-GB" sz="1400" b="1">
                <a:solidFill>
                  <a:srgbClr val="000000"/>
                </a:solidFill>
                <a:latin typeface="Arial" panose="020B0604020202020204" pitchFamily="34" charset="0"/>
                <a:cs typeface="Arial" panose="020B0604020202020204" pitchFamily="34" charset="0"/>
              </a:rPr>
              <a:t>20</a:t>
            </a:r>
            <a:r>
              <a:rPr lang="en-GB" sz="1400">
                <a:solidFill>
                  <a:srgbClr val="000000"/>
                </a:solidFill>
                <a:latin typeface="Arial" panose="020B0604020202020204" pitchFamily="34" charset="0"/>
                <a:cs typeface="Arial" panose="020B0604020202020204" pitchFamily="34" charset="0"/>
              </a:rPr>
              <a:t> countries</a:t>
            </a:r>
          </a:p>
          <a:p>
            <a:pPr marL="171446" lvl="0" indent="-171446" defTabSz="914378">
              <a:buClr>
                <a:srgbClr val="FF0000"/>
              </a:buClr>
              <a:buFont typeface="Wingdings" panose="05000000000000000000" pitchFamily="2" charset="2"/>
              <a:buChar char="§"/>
              <a:tabLst>
                <a:tab pos="457200" algn="l"/>
              </a:tabLst>
            </a:pPr>
            <a:endParaRPr lang="en-GB" sz="1400">
              <a:solidFill>
                <a:srgbClr val="000000"/>
              </a:solidFill>
              <a:latin typeface="Arial" panose="020B0604020202020204" pitchFamily="34" charset="0"/>
              <a:cs typeface="Arial" panose="020B0604020202020204" pitchFamily="34" charset="0"/>
            </a:endParaRPr>
          </a:p>
          <a:p>
            <a:pPr marL="171446" indent="-171446" defTabSz="914378">
              <a:buClr>
                <a:srgbClr val="FF0000"/>
              </a:buClr>
              <a:buFont typeface="Wingdings" panose="05000000000000000000" pitchFamily="2" charset="2"/>
              <a:buChar char="§"/>
              <a:tabLst>
                <a:tab pos="457200" algn="l"/>
              </a:tabLst>
            </a:pPr>
            <a:r>
              <a:rPr lang="en-GB" sz="1400">
                <a:solidFill>
                  <a:srgbClr val="000000"/>
                </a:solidFill>
                <a:latin typeface="Arial" panose="020B0604020202020204" pitchFamily="34" charset="0"/>
                <a:cs typeface="Arial" panose="020B0604020202020204" pitchFamily="34" charset="0"/>
              </a:rPr>
              <a:t>Grants supported digital solutions in areas such as PAYG Solar, Mobile Payments, Smart on-the Grid metering, M2M connectivity </a:t>
            </a:r>
          </a:p>
          <a:p>
            <a:pPr marL="171446" indent="-171446" defTabSz="914378">
              <a:buClr>
                <a:srgbClr val="FF0000"/>
              </a:buClr>
              <a:buFont typeface="Wingdings" panose="05000000000000000000" pitchFamily="2" charset="2"/>
              <a:buChar char="§"/>
              <a:tabLst>
                <a:tab pos="457200" algn="l"/>
              </a:tabLst>
            </a:pPr>
            <a:endParaRPr lang="en-GB" sz="1400">
              <a:solidFill>
                <a:srgbClr val="000000"/>
              </a:solidFill>
              <a:latin typeface="Arial" panose="020B0604020202020204" pitchFamily="34" charset="0"/>
              <a:cs typeface="Arial" panose="020B0604020202020204" pitchFamily="34" charset="0"/>
            </a:endParaRPr>
          </a:p>
          <a:p>
            <a:pPr marL="171446" indent="-171446" defTabSz="914378">
              <a:buClr>
                <a:srgbClr val="FF0000"/>
              </a:buClr>
              <a:buFont typeface="Wingdings" panose="05000000000000000000" pitchFamily="2" charset="2"/>
              <a:buChar char="§"/>
              <a:tabLst>
                <a:tab pos="457200" algn="l"/>
              </a:tabLst>
            </a:pPr>
            <a:r>
              <a:rPr lang="en-GB" sz="1400">
                <a:solidFill>
                  <a:srgbClr val="000000"/>
                </a:solidFill>
                <a:latin typeface="Arial" panose="020B0604020202020204" pitchFamily="34" charset="0"/>
                <a:cs typeface="Arial" panose="020B0604020202020204" pitchFamily="34" charset="0"/>
              </a:rPr>
              <a:t>More than </a:t>
            </a:r>
            <a:r>
              <a:rPr lang="en-GB" sz="1400" b="1">
                <a:solidFill>
                  <a:srgbClr val="000000"/>
                </a:solidFill>
                <a:latin typeface="Arial" panose="020B0604020202020204" pitchFamily="34" charset="0"/>
                <a:cs typeface="Arial" panose="020B0604020202020204" pitchFamily="34" charset="0"/>
              </a:rPr>
              <a:t>£295 million </a:t>
            </a:r>
            <a:r>
              <a:rPr lang="en-GB" sz="1400">
                <a:solidFill>
                  <a:srgbClr val="000000"/>
                </a:solidFill>
                <a:latin typeface="Arial" panose="020B0604020202020204" pitchFamily="34" charset="0"/>
                <a:cs typeface="Arial" panose="020B0604020202020204" pitchFamily="34" charset="0"/>
              </a:rPr>
              <a:t>has been raised by these grantees in follow-on funding </a:t>
            </a:r>
          </a:p>
        </p:txBody>
      </p:sp>
    </p:spTree>
    <p:extLst>
      <p:ext uri="{BB962C8B-B14F-4D97-AF65-F5344CB8AC3E}">
        <p14:creationId xmlns:p14="http://schemas.microsoft.com/office/powerpoint/2010/main" val="31650715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F9B428-D791-084D-AF59-859CB76C4490}"/>
              </a:ext>
            </a:extLst>
          </p:cNvPr>
          <p:cNvSpPr>
            <a:spLocks noGrp="1"/>
          </p:cNvSpPr>
          <p:nvPr>
            <p:ph type="title"/>
          </p:nvPr>
        </p:nvSpPr>
        <p:spPr>
          <a:xfrm>
            <a:off x="1691639" y="2567133"/>
            <a:ext cx="9932765" cy="730799"/>
          </a:xfrm>
        </p:spPr>
        <p:txBody>
          <a:bodyPr anchor="ctr">
            <a:normAutofit fontScale="90000"/>
          </a:bodyPr>
          <a:lstStyle/>
          <a:p>
            <a:pPr lvl="0"/>
            <a:r>
              <a:rPr lang="en-GB">
                <a:solidFill>
                  <a:schemeClr val="bg2">
                    <a:lumMod val="10000"/>
                  </a:schemeClr>
                </a:solidFill>
              </a:rPr>
              <a:t>Panel discussion </a:t>
            </a:r>
            <a:br>
              <a:rPr lang="en-GB" u="sng">
                <a:solidFill>
                  <a:srgbClr val="FF0000"/>
                </a:solidFill>
              </a:rPr>
            </a:br>
            <a:endParaRPr lang="en-US">
              <a:solidFill>
                <a:schemeClr val="bg2">
                  <a:lumMod val="10000"/>
                </a:schemeClr>
              </a:solidFill>
            </a:endParaRPr>
          </a:p>
        </p:txBody>
      </p:sp>
      <p:pic>
        <p:nvPicPr>
          <p:cNvPr id="12" name="Picture 11">
            <a:extLst>
              <a:ext uri="{FF2B5EF4-FFF2-40B4-BE49-F238E27FC236}">
                <a16:creationId xmlns:a16="http://schemas.microsoft.com/office/drawing/2014/main" id="{13BBB992-03C0-BD49-B5D3-7512800DF30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47554" y="2210489"/>
            <a:ext cx="1444085" cy="1444085"/>
          </a:xfrm>
          <a:prstGeom prst="rect">
            <a:avLst/>
          </a:prstGeom>
        </p:spPr>
      </p:pic>
    </p:spTree>
    <p:extLst>
      <p:ext uri="{BB962C8B-B14F-4D97-AF65-F5344CB8AC3E}">
        <p14:creationId xmlns:p14="http://schemas.microsoft.com/office/powerpoint/2010/main" val="2280559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3AEC25-AC7A-084B-B34D-72581E4BDC94}"/>
              </a:ext>
            </a:extLst>
          </p:cNvPr>
          <p:cNvSpPr>
            <a:spLocks noGrp="1"/>
          </p:cNvSpPr>
          <p:nvPr>
            <p:ph type="body" sz="half" idx="2"/>
          </p:nvPr>
        </p:nvSpPr>
        <p:spPr>
          <a:xfrm>
            <a:off x="257894" y="511201"/>
            <a:ext cx="3488605" cy="3437942"/>
          </a:xfrm>
        </p:spPr>
        <p:txBody>
          <a:bodyPr>
            <a:normAutofit/>
          </a:bodyPr>
          <a:lstStyle/>
          <a:p>
            <a:r>
              <a:rPr lang="en-US" sz="3600"/>
              <a:t>Meet the speakers </a:t>
            </a:r>
          </a:p>
        </p:txBody>
      </p:sp>
      <p:sp>
        <p:nvSpPr>
          <p:cNvPr id="5" name="Slide Number Placeholder 4">
            <a:extLst>
              <a:ext uri="{FF2B5EF4-FFF2-40B4-BE49-F238E27FC236}">
                <a16:creationId xmlns:a16="http://schemas.microsoft.com/office/drawing/2014/main" id="{04333237-0713-C246-BABF-76C2AD9D1F2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900" b="0" i="0" u="none" strike="noStrike" kern="1200" cap="none" spc="0" normalizeH="0" baseline="0" noProof="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4" name="TextBox 3"/>
          <p:cNvSpPr txBox="1"/>
          <p:nvPr/>
        </p:nvSpPr>
        <p:spPr>
          <a:xfrm>
            <a:off x="6763172" y="1021080"/>
            <a:ext cx="4595708" cy="1015663"/>
          </a:xfrm>
          <a:prstGeom prst="rect">
            <a:avLst/>
          </a:prstGeom>
          <a:noFill/>
        </p:spPr>
        <p:txBody>
          <a:bodyPr wrap="square" rtlCol="0">
            <a:spAutoFit/>
          </a:bodyPr>
          <a:lstStyle/>
          <a:p>
            <a:r>
              <a:rPr lang="en-GB" sz="2400" b="1">
                <a:solidFill>
                  <a:srgbClr val="242428"/>
                </a:solidFill>
                <a:latin typeface="Arial" panose="020B0604020202020204" pitchFamily="34" charset="0"/>
                <a:cs typeface="Arial" panose="020B0604020202020204" pitchFamily="34" charset="0"/>
              </a:rPr>
              <a:t>Daniel </a:t>
            </a:r>
            <a:r>
              <a:rPr lang="en-GB" sz="2400" b="1" err="1">
                <a:solidFill>
                  <a:srgbClr val="242428"/>
                </a:solidFill>
                <a:latin typeface="Arial" panose="020B0604020202020204" pitchFamily="34" charset="0"/>
                <a:cs typeface="Arial" panose="020B0604020202020204" pitchFamily="34" charset="0"/>
              </a:rPr>
              <a:t>Kitwa</a:t>
            </a:r>
            <a:endParaRPr lang="en-GB" sz="2400" b="1">
              <a:solidFill>
                <a:srgbClr val="242428"/>
              </a:solidFill>
              <a:latin typeface="Arial" panose="020B0604020202020204" pitchFamily="34" charset="0"/>
              <a:cs typeface="Arial" panose="020B0604020202020204" pitchFamily="34" charset="0"/>
            </a:endParaRPr>
          </a:p>
          <a:p>
            <a:r>
              <a:rPr lang="en-GB" b="0" i="0">
                <a:solidFill>
                  <a:srgbClr val="000000"/>
                </a:solidFill>
                <a:effectLst/>
                <a:latin typeface="Arial" panose="020B0604020202020204" pitchFamily="34" charset="0"/>
                <a:cs typeface="Arial" panose="020B0604020202020204" pitchFamily="34" charset="0"/>
              </a:rPr>
              <a:t>Manager - Energy, Climate Change &amp; Agriculture practice, </a:t>
            </a:r>
            <a:r>
              <a:rPr lang="en-GB" b="0" i="0" err="1">
                <a:solidFill>
                  <a:srgbClr val="000000"/>
                </a:solidFill>
                <a:effectLst/>
                <a:latin typeface="Arial" panose="020B0604020202020204" pitchFamily="34" charset="0"/>
                <a:cs typeface="Arial" panose="020B0604020202020204" pitchFamily="34" charset="0"/>
              </a:rPr>
              <a:t>Intellecap</a:t>
            </a:r>
            <a:r>
              <a:rPr lang="en-GB" b="0" i="0">
                <a:solidFill>
                  <a:srgbClr val="000000"/>
                </a:solidFill>
                <a:effectLst/>
                <a:latin typeface="Arial" panose="020B0604020202020204" pitchFamily="34" charset="0"/>
                <a:cs typeface="Arial" panose="020B0604020202020204" pitchFamily="34" charset="0"/>
              </a:rPr>
              <a:t> </a:t>
            </a:r>
            <a:endParaRPr lang="en-GB">
              <a:latin typeface="Arial" panose="020B0604020202020204" pitchFamily="34" charset="0"/>
              <a:cs typeface="Arial" panose="020B0604020202020204" pitchFamily="34" charset="0"/>
            </a:endParaRPr>
          </a:p>
        </p:txBody>
      </p:sp>
      <p:sp>
        <p:nvSpPr>
          <p:cNvPr id="15" name="TextBox 14"/>
          <p:cNvSpPr txBox="1"/>
          <p:nvPr/>
        </p:nvSpPr>
        <p:spPr>
          <a:xfrm>
            <a:off x="6763172" y="2870813"/>
            <a:ext cx="3921760" cy="1015663"/>
          </a:xfrm>
          <a:prstGeom prst="rect">
            <a:avLst/>
          </a:prstGeom>
          <a:noFill/>
        </p:spPr>
        <p:txBody>
          <a:bodyPr wrap="square" rtlCol="0">
            <a:spAutoFit/>
          </a:bodyPr>
          <a:lstStyle/>
          <a:p>
            <a:r>
              <a:rPr lang="en-GB" sz="2400" b="1">
                <a:latin typeface="Arial" panose="020B0604020202020204" pitchFamily="34" charset="0"/>
                <a:cs typeface="Arial" panose="020B0604020202020204" pitchFamily="34" charset="0"/>
              </a:rPr>
              <a:t>Emma Stephenson</a:t>
            </a:r>
          </a:p>
          <a:p>
            <a:r>
              <a:rPr lang="en-GB" b="0" i="0">
                <a:solidFill>
                  <a:srgbClr val="000000"/>
                </a:solidFill>
                <a:effectLst/>
                <a:latin typeface="Arial" panose="020B0604020202020204" pitchFamily="34" charset="0"/>
                <a:cs typeface="Arial" panose="020B0604020202020204" pitchFamily="34" charset="0"/>
              </a:rPr>
              <a:t>Sustainable Mobility Lead, Shell Foundation</a:t>
            </a:r>
            <a:endParaRPr lang="en-GB">
              <a:latin typeface="Arial" panose="020B0604020202020204" pitchFamily="34" charset="0"/>
              <a:cs typeface="Arial" panose="020B0604020202020204" pitchFamily="34" charset="0"/>
            </a:endParaRPr>
          </a:p>
        </p:txBody>
      </p:sp>
      <p:sp>
        <p:nvSpPr>
          <p:cNvPr id="16" name="TextBox 15"/>
          <p:cNvSpPr txBox="1"/>
          <p:nvPr/>
        </p:nvSpPr>
        <p:spPr>
          <a:xfrm>
            <a:off x="6763172" y="4801661"/>
            <a:ext cx="3921760" cy="738664"/>
          </a:xfrm>
          <a:prstGeom prst="rect">
            <a:avLst/>
          </a:prstGeom>
          <a:noFill/>
        </p:spPr>
        <p:txBody>
          <a:bodyPr wrap="square" rtlCol="0">
            <a:spAutoFit/>
          </a:bodyPr>
          <a:lstStyle/>
          <a:p>
            <a:r>
              <a:rPr lang="en-GB" sz="2400" b="1" err="1"/>
              <a:t>Andron</a:t>
            </a:r>
            <a:r>
              <a:rPr lang="en-GB" sz="2400" b="1"/>
              <a:t> Mendes</a:t>
            </a:r>
          </a:p>
          <a:p>
            <a:r>
              <a:rPr lang="en-GB" b="0" i="0">
                <a:solidFill>
                  <a:srgbClr val="000000"/>
                </a:solidFill>
                <a:effectLst/>
                <a:latin typeface="Arial" panose="020B0604020202020204" pitchFamily="34" charset="0"/>
                <a:cs typeface="Arial" panose="020B0604020202020204" pitchFamily="34" charset="0"/>
              </a:rPr>
              <a:t>Co-Founder and CFO, </a:t>
            </a:r>
            <a:r>
              <a:rPr lang="en-GB" b="0" i="0" err="1">
                <a:solidFill>
                  <a:srgbClr val="000000"/>
                </a:solidFill>
                <a:effectLst/>
                <a:latin typeface="Arial" panose="020B0604020202020204" pitchFamily="34" charset="0"/>
                <a:cs typeface="Arial" panose="020B0604020202020204" pitchFamily="34" charset="0"/>
              </a:rPr>
              <a:t>KopaGas</a:t>
            </a:r>
            <a:r>
              <a:rPr lang="en-GB" b="0" i="0">
                <a:solidFill>
                  <a:srgbClr val="000000"/>
                </a:solidFill>
                <a:effectLst/>
                <a:latin typeface="Arial" panose="020B0604020202020204" pitchFamily="34" charset="0"/>
                <a:cs typeface="Arial" panose="020B0604020202020204" pitchFamily="34" charset="0"/>
              </a:rPr>
              <a:t> </a:t>
            </a:r>
            <a:endParaRPr lang="en-GB">
              <a:latin typeface="Arial" panose="020B0604020202020204" pitchFamily="34" charset="0"/>
              <a:cs typeface="Arial" panose="020B0604020202020204" pitchFamily="34" charset="0"/>
            </a:endParaRPr>
          </a:p>
        </p:txBody>
      </p:sp>
      <p:pic>
        <p:nvPicPr>
          <p:cNvPr id="1026" name="Picture 2" descr="Andron Mendes">
            <a:extLst>
              <a:ext uri="{FF2B5EF4-FFF2-40B4-BE49-F238E27FC236}">
                <a16:creationId xmlns:a16="http://schemas.microsoft.com/office/drawing/2014/main" id="{F7914AC6-319A-4178-950E-D31DDA33C7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2320" y="4201531"/>
            <a:ext cx="1922729" cy="19227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picture containing person, wall, person, clothing&#10;&#10;Description automatically generated">
            <a:extLst>
              <a:ext uri="{FF2B5EF4-FFF2-40B4-BE49-F238E27FC236}">
                <a16:creationId xmlns:a16="http://schemas.microsoft.com/office/drawing/2014/main" id="{B7DD1E03-428A-491A-A606-8CB7DCA86484}"/>
              </a:ext>
            </a:extLst>
          </p:cNvPr>
          <p:cNvPicPr>
            <a:picLocks noChangeAspect="1"/>
          </p:cNvPicPr>
          <p:nvPr/>
        </p:nvPicPr>
        <p:blipFill>
          <a:blip r:embed="rId3"/>
          <a:stretch>
            <a:fillRect/>
          </a:stretch>
        </p:blipFill>
        <p:spPr>
          <a:xfrm>
            <a:off x="4555568" y="2642823"/>
            <a:ext cx="1959481" cy="1306320"/>
          </a:xfrm>
          <a:prstGeom prst="rect">
            <a:avLst/>
          </a:prstGeom>
        </p:spPr>
      </p:pic>
      <p:pic>
        <p:nvPicPr>
          <p:cNvPr id="9" name="Picture 8" descr="A person smiling for the camera&#10;&#10;Description automatically generated with low confidence">
            <a:extLst>
              <a:ext uri="{FF2B5EF4-FFF2-40B4-BE49-F238E27FC236}">
                <a16:creationId xmlns:a16="http://schemas.microsoft.com/office/drawing/2014/main" id="{77009112-7A1C-4C9A-BFFA-D57B6D6064F2}"/>
              </a:ext>
            </a:extLst>
          </p:cNvPr>
          <p:cNvPicPr>
            <a:picLocks noChangeAspect="1"/>
          </p:cNvPicPr>
          <p:nvPr/>
        </p:nvPicPr>
        <p:blipFill>
          <a:blip r:embed="rId4"/>
          <a:stretch>
            <a:fillRect/>
          </a:stretch>
        </p:blipFill>
        <p:spPr>
          <a:xfrm>
            <a:off x="4718685" y="282769"/>
            <a:ext cx="1633246" cy="2177661"/>
          </a:xfrm>
          <a:prstGeom prst="rect">
            <a:avLst/>
          </a:prstGeom>
        </p:spPr>
      </p:pic>
    </p:spTree>
    <p:extLst>
      <p:ext uri="{BB962C8B-B14F-4D97-AF65-F5344CB8AC3E}">
        <p14:creationId xmlns:p14="http://schemas.microsoft.com/office/powerpoint/2010/main" val="36400671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F9B428-D791-084D-AF59-859CB76C4490}"/>
              </a:ext>
            </a:extLst>
          </p:cNvPr>
          <p:cNvSpPr>
            <a:spLocks noGrp="1"/>
          </p:cNvSpPr>
          <p:nvPr>
            <p:ph type="title"/>
          </p:nvPr>
        </p:nvSpPr>
        <p:spPr>
          <a:xfrm>
            <a:off x="1691639" y="2567133"/>
            <a:ext cx="9932765" cy="730799"/>
          </a:xfrm>
        </p:spPr>
        <p:txBody>
          <a:bodyPr anchor="ctr">
            <a:normAutofit/>
          </a:bodyPr>
          <a:lstStyle/>
          <a:p>
            <a:r>
              <a:rPr lang="en-US">
                <a:solidFill>
                  <a:schemeClr val="bg2">
                    <a:lumMod val="10000"/>
                  </a:schemeClr>
                </a:solidFill>
              </a:rPr>
              <a:t>Q&amp;A</a:t>
            </a:r>
          </a:p>
        </p:txBody>
      </p:sp>
      <p:pic>
        <p:nvPicPr>
          <p:cNvPr id="12" name="Picture 11">
            <a:extLst>
              <a:ext uri="{FF2B5EF4-FFF2-40B4-BE49-F238E27FC236}">
                <a16:creationId xmlns:a16="http://schemas.microsoft.com/office/drawing/2014/main" id="{13BBB992-03C0-BD49-B5D3-7512800DF30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47554" y="2210489"/>
            <a:ext cx="1444085" cy="1444085"/>
          </a:xfrm>
          <a:prstGeom prst="rect">
            <a:avLst/>
          </a:prstGeom>
        </p:spPr>
      </p:pic>
    </p:spTree>
    <p:extLst>
      <p:ext uri="{BB962C8B-B14F-4D97-AF65-F5344CB8AC3E}">
        <p14:creationId xmlns:p14="http://schemas.microsoft.com/office/powerpoint/2010/main" val="24122540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3AEC25-AC7A-084B-B34D-72581E4BDC94}"/>
              </a:ext>
            </a:extLst>
          </p:cNvPr>
          <p:cNvSpPr>
            <a:spLocks noGrp="1"/>
          </p:cNvSpPr>
          <p:nvPr>
            <p:ph type="body" sz="half" idx="2"/>
          </p:nvPr>
        </p:nvSpPr>
        <p:spPr>
          <a:xfrm>
            <a:off x="257894" y="511201"/>
            <a:ext cx="3488605" cy="3437942"/>
          </a:xfrm>
        </p:spPr>
        <p:txBody>
          <a:bodyPr>
            <a:normAutofit/>
          </a:bodyPr>
          <a:lstStyle/>
          <a:p>
            <a:r>
              <a:rPr lang="en-US" sz="3600"/>
              <a:t>For more information:</a:t>
            </a:r>
          </a:p>
        </p:txBody>
      </p:sp>
      <p:sp>
        <p:nvSpPr>
          <p:cNvPr id="5" name="Slide Number Placeholder 4">
            <a:extLst>
              <a:ext uri="{FF2B5EF4-FFF2-40B4-BE49-F238E27FC236}">
                <a16:creationId xmlns:a16="http://schemas.microsoft.com/office/drawing/2014/main" id="{04333237-0713-C246-BABF-76C2AD9D1F20}"/>
              </a:ext>
            </a:extLst>
          </p:cNvPr>
          <p:cNvSpPr>
            <a:spLocks noGrp="1"/>
          </p:cNvSpPr>
          <p:nvPr>
            <p:ph type="sldNum" sz="quarter" idx="4"/>
          </p:nvPr>
        </p:nvSpPr>
        <p:spPr/>
        <p:txBody>
          <a:bodyPr/>
          <a:lstStyle/>
          <a:p>
            <a:fld id="{F7ACF30F-4C54-1246-A36B-D2436F2F9876}" type="slidenum">
              <a:rPr lang="en-US" smtClean="0"/>
              <a:pPr/>
              <a:t>20</a:t>
            </a:fld>
            <a:endParaRPr lang="en-US"/>
          </a:p>
        </p:txBody>
      </p:sp>
      <p:sp>
        <p:nvSpPr>
          <p:cNvPr id="12" name="Rectangle 11">
            <a:extLst>
              <a:ext uri="{FF2B5EF4-FFF2-40B4-BE49-F238E27FC236}">
                <a16:creationId xmlns:a16="http://schemas.microsoft.com/office/drawing/2014/main" id="{B33A2427-3050-2A4B-836D-57A6B6BE9AE3}"/>
              </a:ext>
            </a:extLst>
          </p:cNvPr>
          <p:cNvSpPr/>
          <p:nvPr/>
        </p:nvSpPr>
        <p:spPr>
          <a:xfrm>
            <a:off x="5581453" y="4717141"/>
            <a:ext cx="5915616" cy="1323439"/>
          </a:xfrm>
          <a:prstGeom prst="rect">
            <a:avLst/>
          </a:prstGeom>
        </p:spPr>
        <p:txBody>
          <a:bodyPr wrap="square">
            <a:spAutoFit/>
          </a:bodyPr>
          <a:lstStyle/>
          <a:p>
            <a:pPr defTabSz="685800"/>
            <a:r>
              <a:rPr lang="en-GB" sz="1600">
                <a:solidFill>
                  <a:prstClr val="black"/>
                </a:solidFill>
                <a:latin typeface="Arial" panose="020B0604020202020204" pitchFamily="34" charset="0"/>
                <a:cs typeface="Arial" panose="020B0604020202020204" pitchFamily="34" charset="0"/>
              </a:rPr>
              <a:t>This initiative has been funded by UK aid from the UK government and is supported by the GSMA and its members.</a:t>
            </a:r>
          </a:p>
          <a:p>
            <a:pPr defTabSz="685800"/>
            <a:br>
              <a:rPr lang="en-GB" sz="1600">
                <a:solidFill>
                  <a:prstClr val="black"/>
                </a:solidFill>
                <a:latin typeface="Arial" panose="020B0604020202020204" pitchFamily="34" charset="0"/>
                <a:cs typeface="Arial" panose="020B0604020202020204" pitchFamily="34" charset="0"/>
              </a:rPr>
            </a:br>
            <a:r>
              <a:rPr lang="en-GB" sz="1600">
                <a:solidFill>
                  <a:prstClr val="black"/>
                </a:solidFill>
                <a:latin typeface="Arial" panose="020B0604020202020204" pitchFamily="34" charset="0"/>
                <a:cs typeface="Arial" panose="020B0604020202020204" pitchFamily="34" charset="0"/>
              </a:rPr>
              <a:t>The views expressed do not necessarily reflect the UK government’s official policies.</a:t>
            </a:r>
            <a:endParaRPr lang="en-US" sz="1600">
              <a:solidFill>
                <a:prstClr val="black"/>
              </a:solidFill>
              <a:latin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961493A0-99C1-E44D-A4F0-72E8859D494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56100" y="4717141"/>
            <a:ext cx="1229924" cy="1061741"/>
          </a:xfrm>
          <a:prstGeom prst="rect">
            <a:avLst/>
          </a:prstGeom>
        </p:spPr>
      </p:pic>
      <p:sp>
        <p:nvSpPr>
          <p:cNvPr id="7" name="Rectangle 6">
            <a:extLst>
              <a:ext uri="{FF2B5EF4-FFF2-40B4-BE49-F238E27FC236}">
                <a16:creationId xmlns:a16="http://schemas.microsoft.com/office/drawing/2014/main" id="{6D717C6F-5044-4919-867A-0EB9FE77C6E4}"/>
              </a:ext>
            </a:extLst>
          </p:cNvPr>
          <p:cNvSpPr/>
          <p:nvPr/>
        </p:nvSpPr>
        <p:spPr>
          <a:xfrm>
            <a:off x="4356100" y="511201"/>
            <a:ext cx="7649216" cy="2585323"/>
          </a:xfrm>
          <a:prstGeom prst="rect">
            <a:avLst/>
          </a:prstGeom>
        </p:spPr>
        <p:txBody>
          <a:bodyPr wrap="square" lIns="91440" tIns="45720" rIns="91440" bIns="45720" anchor="t">
            <a:spAutoFit/>
          </a:bodyPr>
          <a:lstStyle/>
          <a:p>
            <a:pPr marL="285750" indent="-285750" fontAlgn="base">
              <a:buFont typeface="Arial" panose="020B0604020202020204" pitchFamily="34" charset="0"/>
              <a:buChar char="•"/>
            </a:pPr>
            <a:r>
              <a:rPr lang="en-GB" sz="2400">
                <a:solidFill>
                  <a:schemeClr val="bg2">
                    <a:lumMod val="10000"/>
                  </a:schemeClr>
                </a:solidFill>
                <a:latin typeface="Arial"/>
                <a:cs typeface="Arial"/>
              </a:rPr>
              <a:t>Review Terms and Conditions and Apply: </a:t>
            </a:r>
            <a:r>
              <a:rPr lang="en-GB" sz="2400">
                <a:ea typeface="+mn-lt"/>
                <a:cs typeface="+mn-lt"/>
                <a:hlinkClick r:id="rId3"/>
              </a:rPr>
              <a:t>gsma.com/digitalurbanservices</a:t>
            </a:r>
            <a:endParaRPr lang="en-GB" sz="2400">
              <a:latin typeface="Arial" panose="020B0604020202020204" pitchFamily="34" charset="0"/>
              <a:cs typeface="Arial" panose="020B0604020202020204" pitchFamily="34" charset="0"/>
            </a:endParaRPr>
          </a:p>
          <a:p>
            <a:pPr fontAlgn="base"/>
            <a:endParaRPr lang="en-GB" sz="2400">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r>
              <a:rPr lang="en-GB" sz="2400">
                <a:latin typeface="Arial"/>
                <a:cs typeface="Arial"/>
              </a:rPr>
              <a:t>Read the fund launch report and view FAQs </a:t>
            </a:r>
            <a:endParaRPr lang="en-GB" sz="2400">
              <a:latin typeface="Arial" panose="020B0604020202020204" pitchFamily="34" charset="0"/>
              <a:cs typeface="Arial" panose="020B0604020202020204" pitchFamily="34" charset="0"/>
            </a:endParaRPr>
          </a:p>
          <a:p>
            <a:pPr fontAlgn="base"/>
            <a:endParaRPr lang="en-GB" sz="2400">
              <a:latin typeface="Arial" panose="020B0604020202020204" pitchFamily="34" charset="0"/>
              <a:cs typeface="Arial" panose="020B0604020202020204" pitchFamily="34" charset="0"/>
            </a:endParaRPr>
          </a:p>
          <a:p>
            <a:pPr marL="285750" indent="-285750" fontAlgn="base">
              <a:buFont typeface="Arial" panose="020B0604020202020204" pitchFamily="34" charset="0"/>
              <a:buChar char="•"/>
            </a:pPr>
            <a:r>
              <a:rPr lang="en-GB" sz="2400">
                <a:latin typeface="Arial"/>
                <a:cs typeface="Arial"/>
              </a:rPr>
              <a:t>For questions, contact us at: </a:t>
            </a:r>
            <a:r>
              <a:rPr lang="en-GB" sz="2400" u="sng">
                <a:latin typeface="Arial"/>
                <a:cs typeface="Arial"/>
                <a:hlinkClick r:id="rId4"/>
              </a:rPr>
              <a:t>GSMAIF@gsma.com</a:t>
            </a:r>
            <a:r>
              <a:rPr lang="en-GB" sz="2400">
                <a:latin typeface="Arial"/>
                <a:cs typeface="Arial"/>
              </a:rPr>
              <a:t> </a:t>
            </a:r>
          </a:p>
          <a:p>
            <a:pPr fontAlgn="base"/>
            <a:endParaRPr lang="en-GB" kern="0">
              <a:solidFill>
                <a:schemeClr val="bg2">
                  <a:lumMod val="1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9074351"/>
      </p:ext>
    </p:extLst>
  </p:cSld>
  <p:clrMapOvr>
    <a:masterClrMapping/>
  </p:clrMapOvr>
</p:sld>
</file>

<file path=ppt/theme/theme1.xml><?xml version="1.0" encoding="utf-8"?>
<a:theme xmlns:a="http://schemas.openxmlformats.org/drawingml/2006/main" name="1_Office Theme">
  <a:themeElements>
    <a:clrScheme name="Custom 3">
      <a:dk1>
        <a:srgbClr val="242428"/>
      </a:dk1>
      <a:lt1>
        <a:srgbClr val="FFFFFF"/>
      </a:lt1>
      <a:dk2>
        <a:srgbClr val="242428"/>
      </a:dk2>
      <a:lt2>
        <a:srgbClr val="E7E6E6"/>
      </a:lt2>
      <a:accent1>
        <a:srgbClr val="242428"/>
      </a:accent1>
      <a:accent2>
        <a:srgbClr val="DE002B"/>
      </a:accent2>
      <a:accent3>
        <a:srgbClr val="99CCCC"/>
      </a:accent3>
      <a:accent4>
        <a:srgbClr val="00A6C9"/>
      </a:accent4>
      <a:accent5>
        <a:srgbClr val="95226C"/>
      </a:accent5>
      <a:accent6>
        <a:srgbClr val="00A182"/>
      </a:accent6>
      <a:hlink>
        <a:srgbClr val="00A6C9"/>
      </a:hlink>
      <a:folHlink>
        <a:srgbClr val="00A6C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7904686E8548D44AE1A8455B96224F1" ma:contentTypeVersion="12" ma:contentTypeDescription="Create a new document." ma:contentTypeScope="" ma:versionID="d71bba5c888057364a3176af811b1a76">
  <xsd:schema xmlns:xsd="http://www.w3.org/2001/XMLSchema" xmlns:xs="http://www.w3.org/2001/XMLSchema" xmlns:p="http://schemas.microsoft.com/office/2006/metadata/properties" xmlns:ns2="eb2eea03-a811-45ab-bc23-f247c560076c" xmlns:ns3="4537d8c4-7405-43eb-9d2f-f5834d3a5614" targetNamespace="http://schemas.microsoft.com/office/2006/metadata/properties" ma:root="true" ma:fieldsID="f994d29e5fb785b96de979974513a830" ns2:_="" ns3:_="">
    <xsd:import namespace="eb2eea03-a811-45ab-bc23-f247c560076c"/>
    <xsd:import namespace="4537d8c4-7405-43eb-9d2f-f5834d3a561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2eea03-a811-45ab-bc23-f247c56007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537d8c4-7405-43eb-9d2f-f5834d3a561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144B155-4D48-44D7-A6D8-26832A4DA6B3}">
  <ds:schemaRefs>
    <ds:schemaRef ds:uri="http://schemas.microsoft.com/sharepoint/v3/contenttype/forms"/>
  </ds:schemaRefs>
</ds:datastoreItem>
</file>

<file path=customXml/itemProps2.xml><?xml version="1.0" encoding="utf-8"?>
<ds:datastoreItem xmlns:ds="http://schemas.openxmlformats.org/officeDocument/2006/customXml" ds:itemID="{A1EC8DDB-2B74-4F38-B9BC-15FE96CDF490}">
  <ds:schemaRefs>
    <ds:schemaRef ds:uri="4537d8c4-7405-43eb-9d2f-f5834d3a5614"/>
    <ds:schemaRef ds:uri="eb2eea03-a811-45ab-bc23-f247c560076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51278B6-F0A8-4A28-A4C5-A2057597022B}">
  <ds:schemaRefs>
    <ds:schemaRef ds:uri="4537d8c4-7405-43eb-9d2f-f5834d3a5614"/>
    <ds:schemaRef ds:uri="eb2eea03-a811-45ab-bc23-f247c560076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20</Slides>
  <Notes>6</Notes>
  <HiddenSlides>0</HiddenSlide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1_Office Theme</vt:lpstr>
      <vt:lpstr>PowerPoint Presentation</vt:lpstr>
      <vt:lpstr>PowerPoint Presentation</vt:lpstr>
      <vt:lpstr>Questions</vt:lpstr>
      <vt:lpstr>PowerPoint Presentation</vt:lpstr>
      <vt:lpstr>About Mobile for Development</vt:lpstr>
      <vt:lpstr>PowerPoint Presentation</vt:lpstr>
      <vt:lpstr>The GSMA Innovation Fund</vt:lpstr>
      <vt:lpstr>PowerPoint Presentation</vt:lpstr>
      <vt:lpstr>PowerPoint Presentation</vt:lpstr>
      <vt:lpstr>PowerPoint Presentation</vt:lpstr>
      <vt:lpstr>PowerPoint Presentation</vt:lpstr>
      <vt:lpstr>Innovation Fund Key Dates</vt:lpstr>
      <vt:lpstr>Introduction to urban energy</vt:lpstr>
      <vt:lpstr>Energy</vt:lpstr>
      <vt:lpstr>Digital solutions use cases in Energy</vt:lpstr>
      <vt:lpstr>Energy</vt:lpstr>
      <vt:lpstr>Panel discussion  </vt:lpstr>
      <vt:lpstr>PowerPoint Presentation</vt:lpstr>
      <vt:lpstr>Q&amp;A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GSMA Innovation Fund for Digital Urban Services</dc:title>
  <dc:creator>Matthew Wilson</dc:creator>
  <cp:revision>1</cp:revision>
  <dcterms:created xsi:type="dcterms:W3CDTF">2021-01-26T17:00:52Z</dcterms:created>
  <dcterms:modified xsi:type="dcterms:W3CDTF">2021-06-10T08:42:53Z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0x01010097904686E8548D44AE1A8455B96224F1</vt:lpwstr>
  </property>
</Properties>
</file>