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sldIdLst>
    <p:sldId id="256" r:id="rId5"/>
    <p:sldId id="445" r:id="rId6"/>
    <p:sldId id="438" r:id="rId7"/>
    <p:sldId id="426" r:id="rId8"/>
    <p:sldId id="430" r:id="rId9"/>
    <p:sldId id="267" r:id="rId10"/>
    <p:sldId id="402" r:id="rId11"/>
    <p:sldId id="470" r:id="rId12"/>
    <p:sldId id="471" r:id="rId13"/>
    <p:sldId id="472" r:id="rId14"/>
    <p:sldId id="473" r:id="rId15"/>
    <p:sldId id="474" r:id="rId16"/>
    <p:sldId id="447" r:id="rId17"/>
    <p:sldId id="448" r:id="rId18"/>
    <p:sldId id="449" r:id="rId19"/>
    <p:sldId id="451" r:id="rId20"/>
    <p:sldId id="450" r:id="rId21"/>
    <p:sldId id="452" r:id="rId22"/>
    <p:sldId id="478" r:id="rId23"/>
    <p:sldId id="475" r:id="rId24"/>
    <p:sldId id="476" r:id="rId25"/>
    <p:sldId id="4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Wilson" initials="MW" lastIdx="5" clrIdx="0">
    <p:extLst>
      <p:ext uri="{19B8F6BF-5375-455C-9EA6-DF929625EA0E}">
        <p15:presenceInfo xmlns:p15="http://schemas.microsoft.com/office/powerpoint/2012/main" userId="S::mwilson@gsma.com::ba72190a-c13d-4061-9386-ec1f22cc9d3e" providerId="AD"/>
      </p:ext>
    </p:extLst>
  </p:cmAuthor>
  <p:cmAuthor id="2" name="George Kibala Bauer" initials="GKB" lastIdx="7" clrIdx="1">
    <p:extLst>
      <p:ext uri="{19B8F6BF-5375-455C-9EA6-DF929625EA0E}">
        <p15:presenceInfo xmlns:p15="http://schemas.microsoft.com/office/powerpoint/2012/main" userId="S-1-5-21-3346166985-1548841365-2365452741-39147" providerId="AD"/>
      </p:ext>
    </p:extLst>
  </p:cmAuthor>
  <p:cmAuthor id="3" name="Ilana Cohen" initials="IC" lastIdx="10" clrIdx="2">
    <p:extLst>
      <p:ext uri="{19B8F6BF-5375-455C-9EA6-DF929625EA0E}">
        <p15:presenceInfo xmlns:p15="http://schemas.microsoft.com/office/powerpoint/2012/main" userId="S::icohen@gsma.com::6e6a2f30-d57a-4b07-8085-689a65a4730c" providerId="AD"/>
      </p:ext>
    </p:extLst>
  </p:cmAuthor>
  <p:cmAuthor id="4" name="Jisas Lemasagarai" initials="JL" lastIdx="5" clrIdx="3">
    <p:extLst>
      <p:ext uri="{19B8F6BF-5375-455C-9EA6-DF929625EA0E}">
        <p15:presenceInfo xmlns:p15="http://schemas.microsoft.com/office/powerpoint/2012/main" userId="S::jlemasagarai@gsma.com::0129d851-0227-4fba-9a9d-a91c45c204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9ECE"/>
    <a:srgbClr val="00AC7F"/>
    <a:srgbClr val="75B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687B0-026C-43AA-A22E-9E05B37AD489}" v="9" dt="2021-06-06T09:46:20.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80"/>
    <p:restoredTop sz="95833"/>
  </p:normalViewPr>
  <p:slideViewPr>
    <p:cSldViewPr snapToGrid="0" snapToObjects="1">
      <p:cViewPr varScale="1">
        <p:scale>
          <a:sx n="71" d="100"/>
          <a:sy n="71" d="100"/>
        </p:scale>
        <p:origin x="6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Wilson" userId="S::mwilson@gsma.com::ba72190a-c13d-4061-9386-ec1f22cc9d3e" providerId="AD" clId="Web-{245687B0-026C-43AA-A22E-9E05B37AD489}"/>
    <pc:docChg chg="modSld">
      <pc:chgData name="Matthew Wilson" userId="S::mwilson@gsma.com::ba72190a-c13d-4061-9386-ec1f22cc9d3e" providerId="AD" clId="Web-{245687B0-026C-43AA-A22E-9E05B37AD489}" dt="2021-06-06T09:46:18.407" v="3" actId="20577"/>
      <pc:docMkLst>
        <pc:docMk/>
      </pc:docMkLst>
      <pc:sldChg chg="modSp">
        <pc:chgData name="Matthew Wilson" userId="S::mwilson@gsma.com::ba72190a-c13d-4061-9386-ec1f22cc9d3e" providerId="AD" clId="Web-{245687B0-026C-43AA-A22E-9E05B37AD489}" dt="2021-06-06T09:46:18.407" v="3" actId="20577"/>
        <pc:sldMkLst>
          <pc:docMk/>
          <pc:sldMk cId="1944496630" sldId="448"/>
        </pc:sldMkLst>
        <pc:spChg chg="mod">
          <ac:chgData name="Matthew Wilson" userId="S::mwilson@gsma.com::ba72190a-c13d-4061-9386-ec1f22cc9d3e" providerId="AD" clId="Web-{245687B0-026C-43AA-A22E-9E05B37AD489}" dt="2021-06-06T09:46:18.407" v="3" actId="20577"/>
          <ac:spMkLst>
            <pc:docMk/>
            <pc:sldMk cId="1944496630" sldId="448"/>
            <ac:spMk id="6" creationId="{856F7846-CDDD-9748-BA5E-3104E9131BA7}"/>
          </ac:spMkLst>
        </pc:spChg>
      </pc:sldChg>
    </pc:docChg>
  </pc:docChgLst>
  <pc:docChgLst>
    <pc:chgData name="Matthew Wilson" userId="ba72190a-c13d-4061-9386-ec1f22cc9d3e" providerId="ADAL" clId="{6808654E-90B7-9244-ACAD-8E3186BA46C6}"/>
    <pc:docChg chg="undo modSld">
      <pc:chgData name="Matthew Wilson" userId="ba72190a-c13d-4061-9386-ec1f22cc9d3e" providerId="ADAL" clId="{6808654E-90B7-9244-ACAD-8E3186BA46C6}" dt="2021-06-07T08:29:42.361" v="70" actId="1076"/>
      <pc:docMkLst>
        <pc:docMk/>
      </pc:docMkLst>
      <pc:sldChg chg="addSp modSp">
        <pc:chgData name="Matthew Wilson" userId="ba72190a-c13d-4061-9386-ec1f22cc9d3e" providerId="ADAL" clId="{6808654E-90B7-9244-ACAD-8E3186BA46C6}" dt="2021-06-07T08:29:42.361" v="70" actId="1076"/>
        <pc:sldMkLst>
          <pc:docMk/>
          <pc:sldMk cId="2257716330" sldId="256"/>
        </pc:sldMkLst>
        <pc:spChg chg="add mod">
          <ac:chgData name="Matthew Wilson" userId="ba72190a-c13d-4061-9386-ec1f22cc9d3e" providerId="ADAL" clId="{6808654E-90B7-9244-ACAD-8E3186BA46C6}" dt="2021-06-07T08:29:42.361" v="70" actId="1076"/>
          <ac:spMkLst>
            <pc:docMk/>
            <pc:sldMk cId="2257716330" sldId="256"/>
            <ac:spMk id="4" creationId="{1D3E38D1-500C-0341-B4E3-CD48051B5E60}"/>
          </ac:spMkLst>
        </pc:spChg>
        <pc:picChg chg="mod">
          <ac:chgData name="Matthew Wilson" userId="ba72190a-c13d-4061-9386-ec1f22cc9d3e" providerId="ADAL" clId="{6808654E-90B7-9244-ACAD-8E3186BA46C6}" dt="2021-06-07T08:29:38.219" v="69" actId="1076"/>
          <ac:picMkLst>
            <pc:docMk/>
            <pc:sldMk cId="2257716330" sldId="256"/>
            <ac:picMk id="3" creationId="{B5BAC2B7-F989-FD48-96B0-AD76870B8BF3}"/>
          </ac:picMkLst>
        </pc:picChg>
      </pc:sldChg>
    </pc:docChg>
  </pc:docChgLst>
  <pc:docChgLst>
    <pc:chgData name="Matthew Wilson" userId="S::mwilson@gsma.com::ba72190a-c13d-4061-9386-ec1f22cc9d3e" providerId="AD" clId="Web-{D998BC61-AFA5-400E-83C7-8D0225A5DE26}"/>
    <pc:docChg chg="modSld">
      <pc:chgData name="Matthew Wilson" userId="S::mwilson@gsma.com::ba72190a-c13d-4061-9386-ec1f22cc9d3e" providerId="AD" clId="Web-{D998BC61-AFA5-400E-83C7-8D0225A5DE26}" dt="2021-06-04T13:03:51.152" v="3" actId="20577"/>
      <pc:docMkLst>
        <pc:docMk/>
      </pc:docMkLst>
      <pc:sldChg chg="modSp">
        <pc:chgData name="Matthew Wilson" userId="S::mwilson@gsma.com::ba72190a-c13d-4061-9386-ec1f22cc9d3e" providerId="AD" clId="Web-{D998BC61-AFA5-400E-83C7-8D0225A5DE26}" dt="2021-06-04T13:03:51.152" v="3" actId="20577"/>
        <pc:sldMkLst>
          <pc:docMk/>
          <pc:sldMk cId="2257716330" sldId="256"/>
        </pc:sldMkLst>
        <pc:spChg chg="mod">
          <ac:chgData name="Matthew Wilson" userId="S::mwilson@gsma.com::ba72190a-c13d-4061-9386-ec1f22cc9d3e" providerId="AD" clId="Web-{D998BC61-AFA5-400E-83C7-8D0225A5DE26}" dt="2021-06-04T13:03:51.152" v="3" actId="20577"/>
          <ac:spMkLst>
            <pc:docMk/>
            <pc:sldMk cId="2257716330" sldId="256"/>
            <ac:spMk id="6" creationId="{6C408766-E16C-EE47-9691-72395A4D05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5664B0-9102-FD48-80D7-075EF8CD1D53}" type="datetimeFigureOut">
              <a:rPr lang="en-US" smtClean="0"/>
              <a:t>6/11/2021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F447B-3126-D249-884A-4F9D60AF8D14}" type="slidenum">
              <a:rPr lang="en-US" smtClean="0"/>
              <a:t>‹#›</a:t>
            </a:fld>
            <a:endParaRPr lang="en-US"/>
          </a:p>
        </p:txBody>
      </p:sp>
    </p:spTree>
    <p:extLst>
      <p:ext uri="{BB962C8B-B14F-4D97-AF65-F5344CB8AC3E}">
        <p14:creationId xmlns:p14="http://schemas.microsoft.com/office/powerpoint/2010/main" val="3728437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AFBF66-52C9-452F-A384-900EAB7BAE9A}" type="slidenum">
              <a:rPr lang="en-GB" smtClean="0"/>
              <a:t>3</a:t>
            </a:fld>
            <a:endParaRPr lang="en-GB" dirty="0"/>
          </a:p>
        </p:txBody>
      </p:sp>
    </p:spTree>
    <p:extLst>
      <p:ext uri="{BB962C8B-B14F-4D97-AF65-F5344CB8AC3E}">
        <p14:creationId xmlns:p14="http://schemas.microsoft.com/office/powerpoint/2010/main" val="1927168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60E9E-F9B7-442E-A5E4-7D27FEA7D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27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Mobile for Development has 10 years of experience running innovation funds on a multitude of topics and our approach has always been to fund projects that are inclusive, have a clear socio-economic impact, are working towards commercial sustainability and have the potential to reach end users at scale.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7</a:t>
            </a:fld>
            <a:endParaRPr lang="en-GB"/>
          </a:p>
        </p:txBody>
      </p:sp>
    </p:spTree>
    <p:extLst>
      <p:ext uri="{BB962C8B-B14F-4D97-AF65-F5344CB8AC3E}">
        <p14:creationId xmlns:p14="http://schemas.microsoft.com/office/powerpoint/2010/main" val="2860590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The current round of innovation fund which we announced last month is </a:t>
            </a:r>
            <a:r>
              <a:rPr lang="en-GB" sz="1800" b="1" dirty="0">
                <a:effectLst/>
                <a:latin typeface="Arial" panose="020B0604020202020204" pitchFamily="34" charset="0"/>
                <a:ea typeface="Calibri" panose="020F0502020204030204" pitchFamily="34" charset="0"/>
                <a:cs typeface="Times New Roman" panose="02020603050405020304" pitchFamily="18" charset="0"/>
              </a:rPr>
              <a:t>The GSMA Innovation Fund for Digital Urban Services,</a:t>
            </a:r>
            <a:r>
              <a:rPr lang="en-GB" sz="1800" dirty="0">
                <a:effectLst/>
                <a:latin typeface="Arial" panose="020B0604020202020204" pitchFamily="34" charset="0"/>
                <a:ea typeface="Calibri" panose="020F0502020204030204" pitchFamily="34" charset="0"/>
                <a:cs typeface="Times New Roman" panose="02020603050405020304" pitchFamily="18" charset="0"/>
              </a:rPr>
              <a:t> which seeks to scale digital solutions that provide </a:t>
            </a:r>
            <a:r>
              <a:rPr lang="en-GB" sz="1800" b="1" dirty="0">
                <a:effectLst/>
                <a:latin typeface="Arial" panose="020B0604020202020204" pitchFamily="34" charset="0"/>
                <a:ea typeface="Calibri" panose="020F0502020204030204" pitchFamily="34" charset="0"/>
                <a:cs typeface="Times New Roman" panose="02020603050405020304" pitchFamily="18" charset="0"/>
              </a:rPr>
              <a:t>essential urban services to underserved populations</a:t>
            </a:r>
            <a:r>
              <a:rPr lang="en-GB" sz="1800" dirty="0">
                <a:effectLst/>
                <a:latin typeface="Arial" panose="020B0604020202020204" pitchFamily="34" charset="0"/>
                <a:ea typeface="Calibri" panose="020F0502020204030204" pitchFamily="34" charset="0"/>
                <a:cs typeface="Times New Roman" panose="02020603050405020304" pitchFamily="18" charset="0"/>
              </a:rPr>
              <a:t> from low- and middle-income countries in Africa, South and Southeast Asia.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Why this particular focus?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Urban services such as, energy, water, sanitation and plastics and waste management are essential to the well-being of city dwellers and the resilience of cities, particularly amidst a changing climate.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While there has been a historic rise in mobile connectivity in low- and middle-income countries, and particularly in cities, billions of people still lack access to these basic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And, with rapidly expanding informal settlements across Africa and Asia, where 90 per cent of global urban growth from now until 2050 will be concentrated, water shortages, unsanitary conditions, unreliable power provision, and inadequate waste management could remain a defining reality for many.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tackle these challenges, the local private sector can play an important role in leveraging digital technology and working with mobile operators and the public sector to deliver sustainable and equitable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8</a:t>
            </a:fld>
            <a:endParaRPr lang="en-GB"/>
          </a:p>
        </p:txBody>
      </p:sp>
    </p:spTree>
    <p:extLst>
      <p:ext uri="{BB962C8B-B14F-4D97-AF65-F5344CB8AC3E}">
        <p14:creationId xmlns:p14="http://schemas.microsoft.com/office/powerpoint/2010/main" val="4244400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11</a:t>
            </a:fld>
            <a:endParaRPr lang="en-GB"/>
          </a:p>
        </p:txBody>
      </p:sp>
    </p:spTree>
    <p:extLst>
      <p:ext uri="{BB962C8B-B14F-4D97-AF65-F5344CB8AC3E}">
        <p14:creationId xmlns:p14="http://schemas.microsoft.com/office/powerpoint/2010/main" val="239155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of Announcement Activities:</a:t>
            </a:r>
          </a:p>
          <a:p>
            <a:r>
              <a:rPr lang="en-GB" dirty="0"/>
              <a:t>1. Press release to announce fund launch (and release the term sheet)</a:t>
            </a:r>
          </a:p>
          <a:p>
            <a:r>
              <a:rPr lang="en-GB" dirty="0"/>
              <a:t>2. Internal Blogs to promote the fund and link to term sheet</a:t>
            </a:r>
          </a:p>
          <a:p>
            <a:r>
              <a:rPr lang="en-GB" dirty="0"/>
              <a:t>3. Blogs with external stakeholders (strategic partners) to further spread the word</a:t>
            </a:r>
          </a:p>
          <a:p>
            <a:r>
              <a:rPr lang="en-GB" dirty="0"/>
              <a:t>4.  Launch Video (the Assistive tech video for reference https://www.youtube.com/watch?v=Y9OFe9zxK3c)</a:t>
            </a:r>
          </a:p>
          <a:p>
            <a:r>
              <a:rPr lang="en-GB" dirty="0"/>
              <a:t>5. Email our strategic partners or stakeholders about the fund (can have one-on-one calls with a few in case they have extensive reach) </a:t>
            </a:r>
          </a:p>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27992226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1976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8647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44031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dirty="0"/>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11102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7707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91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13000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124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74838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640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74001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7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65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1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6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2" name="Rectangle 21">
            <a:extLst>
              <a:ext uri="{FF2B5EF4-FFF2-40B4-BE49-F238E27FC236}">
                <a16:creationId xmlns:a16="http://schemas.microsoft.com/office/drawing/2014/main" id="{6DB85DC9-71B4-C44F-9038-6754B5535C5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577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5" name="Rectangle 24">
            <a:extLst>
              <a:ext uri="{FF2B5EF4-FFF2-40B4-BE49-F238E27FC236}">
                <a16:creationId xmlns:a16="http://schemas.microsoft.com/office/drawing/2014/main" id="{3E9DDA8F-9733-B74E-A03C-03659F2552DA}"/>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56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17" name="Rectangle 16">
            <a:extLst>
              <a:ext uri="{FF2B5EF4-FFF2-40B4-BE49-F238E27FC236}">
                <a16:creationId xmlns:a16="http://schemas.microsoft.com/office/drawing/2014/main" id="{C27D56F6-6667-284C-88C0-B0B023CE468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94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dirty="0"/>
              <a:t>Click to edit Master title style</a:t>
            </a:r>
            <a:endParaRPr lang="en-US" dirty="0"/>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3234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333534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3408219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83919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E3E122-F89E-9446-AEF1-0688A7BA8813}"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102388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002876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4"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emf"/><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jpg"/><Relationship Id="rId2" Type="http://schemas.openxmlformats.org/officeDocument/2006/relationships/image" Target="../media/image22.jpe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emf"/><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emf"/><Relationship Id="rId9" Type="http://schemas.openxmlformats.org/officeDocument/2006/relationships/image" Target="../media/image29.jpeg"/><Relationship Id="rId14" Type="http://schemas.openxmlformats.org/officeDocument/2006/relationships/image" Target="../media/image34.jpeg"/><Relationship Id="rId22" Type="http://schemas.openxmlformats.org/officeDocument/2006/relationships/image" Target="../media/image42.png"/><Relationship Id="rId27" Type="http://schemas.openxmlformats.org/officeDocument/2006/relationships/image" Target="../media/image4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0.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2.emf"/><Relationship Id="rId7" Type="http://schemas.openxmlformats.org/officeDocument/2006/relationships/image" Target="../media/image66.emf"/><Relationship Id="rId2" Type="http://schemas.openxmlformats.org/officeDocument/2006/relationships/image" Target="../media/image60.png"/><Relationship Id="rId1" Type="http://schemas.openxmlformats.org/officeDocument/2006/relationships/slideLayout" Target="../slideLayouts/slideLayout15.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7.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gsma.com/digitalurbanservices" TargetMode="External"/><Relationship Id="rId2" Type="http://schemas.openxmlformats.org/officeDocument/2006/relationships/image" Target="../media/image71.png"/><Relationship Id="rId1" Type="http://schemas.openxmlformats.org/officeDocument/2006/relationships/slideLayout" Target="../slideLayouts/slideLayout10.xml"/><Relationship Id="rId4" Type="http://schemas.openxmlformats.org/officeDocument/2006/relationships/hyperlink" Target="mailto:GSMAIF@gsm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BAC2B7-F989-FD48-96B0-AD76870B8BF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lIns="91440" tIns="45720" rIns="91440" bIns="45720" anchor="t">
            <a:normAutofit fontScale="850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latin typeface="Arial"/>
                <a:cs typeface="Arial"/>
              </a:rPr>
              <a:t>JUNE 2021</a:t>
            </a:r>
          </a:p>
        </p:txBody>
      </p:sp>
      <p:sp>
        <p:nvSpPr>
          <p:cNvPr id="4" name="Google Shape;497;p53">
            <a:extLst>
              <a:ext uri="{FF2B5EF4-FFF2-40B4-BE49-F238E27FC236}">
                <a16:creationId xmlns:a16="http://schemas.microsoft.com/office/drawing/2014/main" id="{1D3E38D1-500C-0341-B4E3-CD48051B5E60}"/>
              </a:ext>
            </a:extLst>
          </p:cNvPr>
          <p:cNvSpPr txBox="1"/>
          <p:nvPr/>
        </p:nvSpPr>
        <p:spPr>
          <a:xfrm>
            <a:off x="518263" y="5120640"/>
            <a:ext cx="9094367" cy="531259"/>
          </a:xfrm>
          <a:prstGeom prst="rect">
            <a:avLst/>
          </a:prstGeom>
          <a:solidFill>
            <a:schemeClr val="bg1"/>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FF0000"/>
              </a:buClr>
            </a:pPr>
            <a:r>
              <a:rPr lang="en-GB" sz="2400" b="1" dirty="0">
                <a:solidFill>
                  <a:srgbClr val="3C9ECE"/>
                </a:solidFill>
                <a:latin typeface="Arial" panose="020B0604020202020204" pitchFamily="34" charset="0"/>
                <a:cs typeface="Arial" panose="020B0604020202020204" pitchFamily="34" charset="0"/>
              </a:rPr>
              <a:t>SECTOR DEEP DIVE: PLASTICS AND WAST</a:t>
            </a:r>
            <a:r>
              <a:rPr lang="en-GB" sz="2400" b="1" dirty="0">
                <a:solidFill>
                  <a:srgbClr val="3C9ECE"/>
                </a:solidFill>
              </a:rPr>
              <a:t>E MANAGEMENT</a:t>
            </a:r>
          </a:p>
        </p:txBody>
      </p:sp>
    </p:spTree>
    <p:extLst>
      <p:ext uri="{BB962C8B-B14F-4D97-AF65-F5344CB8AC3E}">
        <p14:creationId xmlns:p14="http://schemas.microsoft.com/office/powerpoint/2010/main" val="225771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Session Agenda</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5950326-409A-AC42-B28A-7C85B1F3C95D}"/>
              </a:ext>
            </a:extLst>
          </p:cNvPr>
          <p:cNvSpPr txBox="1"/>
          <p:nvPr/>
        </p:nvSpPr>
        <p:spPr>
          <a:xfrm>
            <a:off x="4448905" y="489936"/>
            <a:ext cx="7048164" cy="4770537"/>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lvl="0" indent="0">
              <a:buNone/>
              <a:defRPr/>
            </a:pPr>
            <a:r>
              <a:rPr lang="en-GB" sz="1800" dirty="0">
                <a:solidFill>
                  <a:srgbClr val="242428"/>
                </a:solidFill>
                <a:latin typeface="Arial" panose="020B0604020202020204" pitchFamily="34" charset="0"/>
                <a:ea typeface="Times New Roman" panose="02020603050405020304" pitchFamily="18" charset="0"/>
                <a:cs typeface="Arial" panose="020B0604020202020204" pitchFamily="34" charset="0"/>
              </a:rPr>
              <a:t>10:00 – 10:05	</a:t>
            </a:r>
            <a:r>
              <a:rPr lang="en-GB"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Welcome and </a:t>
            </a:r>
            <a:r>
              <a:rPr lang="en-GB" sz="1800" dirty="0">
                <a:solidFill>
                  <a:srgbClr val="FF0000"/>
                </a:solidFill>
                <a:latin typeface="Arial" panose="020B0604020202020204" pitchFamily="34" charset="0"/>
                <a:cs typeface="Arial" panose="020B0604020202020204" pitchFamily="34" charset="0"/>
              </a:rPr>
              <a:t>Introduction to the GSMA </a:t>
            </a:r>
          </a:p>
          <a:p>
            <a:pPr marL="0" lvl="0" indent="0">
              <a:buNone/>
              <a:defRPr/>
            </a:pPr>
            <a:endParaRPr lang="en-GB" sz="1800" dirty="0">
              <a:solidFill>
                <a:srgbClr val="FF0000"/>
              </a:solidFill>
              <a:latin typeface="Arial" panose="020B0604020202020204" pitchFamily="34" charset="0"/>
              <a:cs typeface="Arial" panose="020B0604020202020204" pitchFamily="34" charset="0"/>
            </a:endParaRPr>
          </a:p>
          <a:p>
            <a:pPr marL="0" lvl="0" indent="0">
              <a:buNone/>
              <a:defRPr/>
            </a:pPr>
            <a:r>
              <a:rPr lang="en-GB" sz="1800" dirty="0">
                <a:solidFill>
                  <a:srgbClr val="242428"/>
                </a:solidFill>
                <a:latin typeface="Arial" panose="020B0604020202020204" pitchFamily="34" charset="0"/>
                <a:cs typeface="Arial" panose="020B0604020202020204" pitchFamily="34" charset="0"/>
              </a:rPr>
              <a:t>10:05 – 10:15</a:t>
            </a:r>
            <a:r>
              <a:rPr lang="en-GB" sz="1800" dirty="0">
                <a:solidFill>
                  <a:srgbClr val="FF0000"/>
                </a:solidFill>
                <a:latin typeface="Arial" panose="020B0604020202020204" pitchFamily="34" charset="0"/>
                <a:cs typeface="Arial" panose="020B0604020202020204" pitchFamily="34" charset="0"/>
              </a:rPr>
              <a:t>	Introduction to the GSMA Innovation Fund for 		Digital Urban Services</a:t>
            </a:r>
          </a:p>
          <a:p>
            <a:pPr marL="0" lvl="0" indent="0">
              <a:buNone/>
              <a:defRPr/>
            </a:pP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242428"/>
                </a:solidFill>
                <a:latin typeface="Arial" panose="020B0604020202020204" pitchFamily="34" charset="0"/>
                <a:cs typeface="Arial" panose="020B0604020202020204" pitchFamily="34" charset="0"/>
              </a:rPr>
              <a:t>10:15 – 10:25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Introduction to Plastic &amp;</a:t>
            </a:r>
            <a:r>
              <a:rPr lang="en-GB" sz="1800" dirty="0">
                <a:solidFill>
                  <a:srgbClr val="FF0000"/>
                </a:solidFill>
                <a:latin typeface="Arial" panose="020B0604020202020204" pitchFamily="34" charset="0"/>
                <a:cs typeface="Arial" panose="020B0604020202020204" pitchFamily="34" charset="0"/>
              </a:rPr>
              <a:t> Waste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lang="en-GB" sz="1600" dirty="0">
                <a:solidFill>
                  <a:srgbClr val="242428"/>
                </a:solidFill>
                <a:latin typeface="Arial" panose="020B0604020202020204" pitchFamily="34" charset="0"/>
                <a:cs typeface="Arial" panose="020B0604020202020204" pitchFamily="34" charset="0"/>
              </a:rPr>
              <a:t>Our view of the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 Insights from new research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242428"/>
                </a:solidFill>
                <a:latin typeface="Arial" panose="020B0604020202020204" pitchFamily="34" charset="0"/>
                <a:cs typeface="Arial" panose="020B0604020202020204" pitchFamily="34" charset="0"/>
              </a:rPr>
              <a:t>		- Learning Agenda for the Innovation Fund</a:t>
            </a:r>
            <a:endParaRPr kumimoji="0" lang="en-GB" sz="16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10:25 – 10:45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Discussion with Clean City Africa</a:t>
            </a:r>
          </a:p>
          <a:p>
            <a:pPr marL="0" lvl="0" indent="0">
              <a:buNone/>
              <a:defRPr/>
            </a:pPr>
            <a:r>
              <a:rPr lang="en-GB" sz="1800" dirty="0">
                <a:solidFill>
                  <a:srgbClr val="242428"/>
                </a:solidFill>
                <a:latin typeface="Arial" panose="020B0604020202020204" pitchFamily="34" charset="0"/>
                <a:cs typeface="Arial" panose="020B0604020202020204" pitchFamily="34" charset="0"/>
              </a:rPr>
              <a:t>		</a:t>
            </a:r>
            <a:r>
              <a:rPr lang="en-GB" sz="1600" b="1" dirty="0">
                <a:solidFill>
                  <a:srgbClr val="242428"/>
                </a:solidFill>
                <a:latin typeface="Arial" panose="020B0604020202020204" pitchFamily="34" charset="0"/>
                <a:cs typeface="Arial" panose="020B0604020202020204" pitchFamily="34" charset="0"/>
              </a:rPr>
              <a:t>Michael </a:t>
            </a:r>
            <a:r>
              <a:rPr lang="en-GB" sz="1600" b="1" dirty="0" err="1">
                <a:solidFill>
                  <a:srgbClr val="242428"/>
                </a:solidFill>
                <a:latin typeface="Arial" panose="020B0604020202020204" pitchFamily="34" charset="0"/>
                <a:cs typeface="Arial" panose="020B0604020202020204" pitchFamily="34" charset="0"/>
              </a:rPr>
              <a:t>Munawa</a:t>
            </a:r>
            <a:r>
              <a:rPr lang="en-GB" sz="1600" b="1" dirty="0">
                <a:solidFill>
                  <a:srgbClr val="242428"/>
                </a:solidFill>
                <a:latin typeface="Arial" panose="020B0604020202020204" pitchFamily="34" charset="0"/>
                <a:cs typeface="Arial" panose="020B0604020202020204" pitchFamily="34" charset="0"/>
              </a:rPr>
              <a:t>, General Manager</a:t>
            </a:r>
            <a:r>
              <a:rPr lang="en-GB" sz="1800" dirty="0">
                <a:solidFill>
                  <a:srgbClr val="242428"/>
                </a:solidFill>
                <a:latin typeface="Arial" panose="020B0604020202020204" pitchFamily="34" charset="0"/>
                <a:cs typeface="Arial" panose="020B0604020202020204" pitchFamily="34" charset="0"/>
              </a:rPr>
              <a:t>		</a:t>
            </a:r>
          </a:p>
          <a:p>
            <a:pPr marL="0" lvl="0" indent="0">
              <a:buNone/>
              <a:defRPr/>
            </a:pPr>
            <a:endParaRPr lang="en-GB" sz="1800" dirty="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242428"/>
                </a:solidFill>
                <a:latin typeface="Arial" panose="020B0604020202020204" pitchFamily="34" charset="0"/>
                <a:cs typeface="Arial" panose="020B0604020202020204" pitchFamily="34" charset="0"/>
              </a:rPr>
              <a:t>10:45 – 11:00	</a:t>
            </a:r>
            <a:r>
              <a:rPr lang="en-GB" sz="1800" dirty="0">
                <a:solidFill>
                  <a:srgbClr val="FF0000"/>
                </a:solidFill>
                <a:latin typeface="Arial" panose="020B0604020202020204" pitchFamily="34" charset="0"/>
                <a:cs typeface="Arial" panose="020B0604020202020204" pitchFamily="34" charset="0"/>
              </a:rPr>
              <a:t>Q&amp;A and Wrap-Up</a:t>
            </a:r>
          </a:p>
          <a:p>
            <a:pPr marL="0" lvl="0" indent="0">
              <a:buNone/>
              <a:defRPr/>
            </a:pPr>
            <a:r>
              <a:rPr lang="en-GB" sz="2000" dirty="0">
                <a:solidFill>
                  <a:srgbClr val="FF0000"/>
                </a:solidFill>
                <a:latin typeface="Arial" panose="020B0604020202020204" pitchFamily="34" charset="0"/>
                <a:cs typeface="Arial" panose="020B0604020202020204" pitchFamily="34" charset="0"/>
              </a:rPr>
              <a:t>		</a:t>
            </a:r>
            <a:r>
              <a:rPr lang="en-GB" sz="1800" i="1" dirty="0">
                <a:solidFill>
                  <a:srgbClr val="242428"/>
                </a:solidFill>
                <a:latin typeface="Arial" panose="020B0604020202020204" pitchFamily="34" charset="0"/>
                <a:cs typeface="Arial" panose="020B0604020202020204" pitchFamily="34" charset="0"/>
              </a:rPr>
              <a:t>- </a:t>
            </a:r>
            <a:r>
              <a:rPr lang="en-GB" sz="1800" dirty="0">
                <a:solidFill>
                  <a:srgbClr val="242428"/>
                </a:solidFill>
                <a:latin typeface="Arial" panose="020B0604020202020204" pitchFamily="34" charset="0"/>
                <a:cs typeface="Arial" panose="020B0604020202020204" pitchFamily="34" charset="0"/>
              </a:rPr>
              <a:t>Audience questions </a:t>
            </a:r>
          </a:p>
          <a:p>
            <a:pPr marL="0" lvl="0" indent="0">
              <a:buNone/>
              <a:defRPr/>
            </a:pPr>
            <a:r>
              <a:rPr lang="en-GB" sz="1800" dirty="0">
                <a:solidFill>
                  <a:srgbClr val="242428"/>
                </a:solidFill>
                <a:latin typeface="Arial" panose="020B0604020202020204" pitchFamily="34" charset="0"/>
                <a:cs typeface="Arial" panose="020B0604020202020204" pitchFamily="34" charset="0"/>
              </a:rPr>
              <a:t>		- Fund application details and resources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86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B0B576-B6CF-4C44-B335-75EB76C71C92}"/>
              </a:ext>
            </a:extLst>
          </p:cNvPr>
          <p:cNvSpPr>
            <a:spLocks noGrp="1"/>
          </p:cNvSpPr>
          <p:nvPr>
            <p:ph type="title"/>
          </p:nvPr>
        </p:nvSpPr>
        <p:spPr/>
        <p:txBody>
          <a:bodyPr/>
          <a:lstStyle/>
          <a:p>
            <a:r>
              <a:rPr lang="en-GB" dirty="0"/>
              <a:t>Questions</a:t>
            </a:r>
          </a:p>
        </p:txBody>
      </p:sp>
      <p:pic>
        <p:nvPicPr>
          <p:cNvPr id="9" name="Picture 8">
            <a:extLst>
              <a:ext uri="{FF2B5EF4-FFF2-40B4-BE49-F238E27FC236}">
                <a16:creationId xmlns:a16="http://schemas.microsoft.com/office/drawing/2014/main" id="{4A6BA4DE-998D-44F4-B4F3-E540A24BC56A}"/>
              </a:ext>
            </a:extLst>
          </p:cNvPr>
          <p:cNvPicPr>
            <a:picLocks noChangeAspect="1"/>
          </p:cNvPicPr>
          <p:nvPr/>
        </p:nvPicPr>
        <p:blipFill>
          <a:blip r:embed="rId3"/>
          <a:stretch>
            <a:fillRect/>
          </a:stretch>
        </p:blipFill>
        <p:spPr>
          <a:xfrm>
            <a:off x="704400" y="1532713"/>
            <a:ext cx="6646597" cy="3750193"/>
          </a:xfrm>
          <a:prstGeom prst="rect">
            <a:avLst/>
          </a:prstGeom>
        </p:spPr>
      </p:pic>
      <p:cxnSp>
        <p:nvCxnSpPr>
          <p:cNvPr id="11" name="Straight Arrow Connector 10">
            <a:extLst>
              <a:ext uri="{FF2B5EF4-FFF2-40B4-BE49-F238E27FC236}">
                <a16:creationId xmlns:a16="http://schemas.microsoft.com/office/drawing/2014/main" id="{832C6424-B297-460D-8A82-AE426BE1539E}"/>
              </a:ext>
            </a:extLst>
          </p:cNvPr>
          <p:cNvCxnSpPr>
            <a:cxnSpLocks/>
          </p:cNvCxnSpPr>
          <p:nvPr/>
        </p:nvCxnSpPr>
        <p:spPr>
          <a:xfrm flipH="1">
            <a:off x="7502152" y="3630399"/>
            <a:ext cx="768088" cy="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107D338-3EA0-4F8A-8877-B4A6F2AEACED}"/>
              </a:ext>
            </a:extLst>
          </p:cNvPr>
          <p:cNvSpPr txBox="1"/>
          <p:nvPr/>
        </p:nvSpPr>
        <p:spPr>
          <a:xfrm>
            <a:off x="8421393" y="3295643"/>
            <a:ext cx="3552829" cy="820866"/>
          </a:xfrm>
          <a:prstGeom prst="rect">
            <a:avLst/>
          </a:prstGeom>
          <a:noFill/>
        </p:spPr>
        <p:txBody>
          <a:bodyPr wrap="square" lIns="0" tIns="0" rIns="0" bIns="0" rtlCol="0" anchor="t" anchorCtr="0">
            <a:spAutoFit/>
          </a:bodyPr>
          <a:lstStyle/>
          <a:p>
            <a:pPr defTabSz="914377">
              <a:defRPr/>
            </a:pPr>
            <a:r>
              <a:rPr lang="en-GB" sz="2667" b="1" dirty="0">
                <a:solidFill>
                  <a:srgbClr val="FF0000"/>
                </a:solidFill>
                <a:latin typeface="Arial"/>
              </a:rPr>
              <a:t>TYPE QUESTIONS HERE</a:t>
            </a:r>
            <a:endParaRPr lang="en-GB" sz="1067" dirty="0">
              <a:solidFill>
                <a:srgbClr val="000000"/>
              </a:solidFill>
              <a:latin typeface="Arial"/>
            </a:endParaRPr>
          </a:p>
        </p:txBody>
      </p:sp>
      <p:sp>
        <p:nvSpPr>
          <p:cNvPr id="15" name="Oval 14">
            <a:extLst>
              <a:ext uri="{FF2B5EF4-FFF2-40B4-BE49-F238E27FC236}">
                <a16:creationId xmlns:a16="http://schemas.microsoft.com/office/drawing/2014/main" id="{096FB755-4ABF-4BA0-8CAC-DB7D5D79548F}"/>
              </a:ext>
            </a:extLst>
          </p:cNvPr>
          <p:cNvSpPr/>
          <p:nvPr/>
        </p:nvSpPr>
        <p:spPr>
          <a:xfrm>
            <a:off x="5685828" y="3476379"/>
            <a:ext cx="1665171" cy="308043"/>
          </a:xfrm>
          <a:prstGeom prst="ellipse">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en-GB" sz="1200" dirty="0">
              <a:solidFill>
                <a:srgbClr val="FFFFFF"/>
              </a:solidFill>
              <a:latin typeface="Arial"/>
            </a:endParaRPr>
          </a:p>
        </p:txBody>
      </p:sp>
    </p:spTree>
    <p:extLst>
      <p:ext uri="{BB962C8B-B14F-4D97-AF65-F5344CB8AC3E}">
        <p14:creationId xmlns:p14="http://schemas.microsoft.com/office/powerpoint/2010/main" val="858900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a:extLst>
              <a:ext uri="{FF2B5EF4-FFF2-40B4-BE49-F238E27FC236}">
                <a16:creationId xmlns:a16="http://schemas.microsoft.com/office/drawing/2014/main" id="{16FEBBE7-7158-0B46-B36D-13BC7454E7C8}"/>
              </a:ext>
            </a:extLst>
          </p:cNvPr>
          <p:cNvSpPr/>
          <p:nvPr/>
        </p:nvSpPr>
        <p:spPr>
          <a:xfrm>
            <a:off x="9638960" y="2678550"/>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F12118A-C41B-0349-9183-29DA4AF97922}"/>
              </a:ext>
            </a:extLst>
          </p:cNvPr>
          <p:cNvSpPr/>
          <p:nvPr/>
        </p:nvSpPr>
        <p:spPr>
          <a:xfrm>
            <a:off x="574819" y="187704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7" name="TextBox 6"/>
          <p:cNvSpPr txBox="1"/>
          <p:nvPr/>
        </p:nvSpPr>
        <p:spPr>
          <a:xfrm>
            <a:off x="8606965" y="4249362"/>
            <a:ext cx="2903570" cy="1261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94 million+</a:t>
            </a:r>
            <a:endParaRPr kumimoji="0" sz="2800" b="1" i="0" u="none" strike="noStrike" kern="1200" cap="none" spc="0" normalizeH="0" baseline="0" noProof="0" dirty="0">
              <a:ln>
                <a:noFill/>
              </a:ln>
              <a:solidFill>
                <a:srgbClr val="DE002B"/>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lives impacted</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through Mobile</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for Development</a:t>
            </a:r>
          </a:p>
        </p:txBody>
      </p:sp>
      <p:sp>
        <p:nvSpPr>
          <p:cNvPr id="198" name="TextBox 7"/>
          <p:cNvSpPr txBox="1"/>
          <p:nvPr/>
        </p:nvSpPr>
        <p:spPr>
          <a:xfrm>
            <a:off x="1650023" y="2261599"/>
            <a:ext cx="126000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750+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mobile operators</a:t>
            </a:r>
          </a:p>
        </p:txBody>
      </p:sp>
      <p:sp>
        <p:nvSpPr>
          <p:cNvPr id="199" name="TextBox 11"/>
          <p:cNvSpPr txBox="1"/>
          <p:nvPr/>
        </p:nvSpPr>
        <p:spPr>
          <a:xfrm>
            <a:off x="5770918" y="2249930"/>
            <a:ext cx="2298733"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Nearly </a:t>
            </a:r>
            <a:r>
              <a:rPr kumimoji="0" sz="2800" b="1" i="0" u="none" strike="noStrike" kern="1200" cap="none" spc="0" normalizeH="0" baseline="0" noProof="0" dirty="0">
                <a:ln>
                  <a:noFill/>
                </a:ln>
                <a:solidFill>
                  <a:srgbClr val="DE002B"/>
                </a:solidFill>
                <a:effectLst/>
                <a:uLnTx/>
                <a:uFillTx/>
                <a:latin typeface="Arial"/>
                <a:cs typeface="Arial"/>
                <a:sym typeface="Arial"/>
              </a:rPr>
              <a:t>200,000</a:t>
            </a:r>
            <a:r>
              <a:rPr kumimoji="0" sz="1600" b="0" i="0" u="none" strike="noStrike" kern="1200" cap="none" spc="0" normalizeH="0" baseline="0" noProof="0" dirty="0">
                <a:ln>
                  <a:noFill/>
                </a:ln>
                <a:solidFill>
                  <a:srgbClr val="242428"/>
                </a:solidFill>
                <a:effectLst/>
                <a:uLnTx/>
                <a:uFillTx/>
                <a:latin typeface="Arial"/>
                <a:cs typeface="Arial"/>
                <a:sym typeface="Arial"/>
              </a:rPr>
              <a:t> attendees</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worldwide</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come to our events</a:t>
            </a:r>
          </a:p>
        </p:txBody>
      </p:sp>
      <p:sp>
        <p:nvSpPr>
          <p:cNvPr id="204" name="TextBox 16"/>
          <p:cNvSpPr txBox="1"/>
          <p:nvPr/>
        </p:nvSpPr>
        <p:spPr>
          <a:xfrm>
            <a:off x="8946051" y="2213023"/>
            <a:ext cx="284341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In </a:t>
            </a:r>
            <a:r>
              <a:rPr kumimoji="0" sz="2800" b="1" i="0" u="none" strike="noStrike" kern="1200" cap="none" spc="0" normalizeH="0" baseline="0" noProof="0" dirty="0">
                <a:ln>
                  <a:noFill/>
                </a:ln>
                <a:solidFill>
                  <a:srgbClr val="DE002B"/>
                </a:solidFill>
                <a:effectLst/>
                <a:uLnTx/>
                <a:uFillTx/>
                <a:latin typeface="Arial"/>
                <a:cs typeface="Arial"/>
                <a:sym typeface="Arial"/>
              </a:rPr>
              <a:t>2016</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we're the first sector to </a:t>
            </a:r>
            <a:r>
              <a:rPr kumimoji="0" lang="en-GB" sz="1600" b="0" i="0" u="none" strike="noStrike" kern="1200" cap="none" spc="0" normalizeH="0" baseline="0" noProof="0" dirty="0">
                <a:ln>
                  <a:noFill/>
                </a:ln>
                <a:solidFill>
                  <a:srgbClr val="242428"/>
                </a:solidFill>
                <a:effectLst/>
                <a:uLnTx/>
                <a:uFillTx/>
                <a:latin typeface="Arial"/>
                <a:cs typeface="Arial"/>
                <a:sym typeface="Arial"/>
              </a:rPr>
              <a:t>commit </a:t>
            </a:r>
            <a:r>
              <a:rPr kumimoji="0" sz="1600" b="0" i="0" u="none" strike="noStrike" kern="1200" cap="none" spc="0" normalizeH="0" baseline="0" noProof="0" dirty="0">
                <a:ln>
                  <a:noFill/>
                </a:ln>
                <a:solidFill>
                  <a:srgbClr val="242428"/>
                </a:solidFill>
                <a:effectLst/>
                <a:uLnTx/>
                <a:uFillTx/>
                <a:latin typeface="Arial"/>
                <a:cs typeface="Arial"/>
                <a:sym typeface="Arial"/>
              </a:rPr>
              <a:t>to the </a:t>
            </a:r>
            <a:r>
              <a:rPr kumimoji="0" lang="en-GB" sz="1600" b="0" i="0" u="none" strike="noStrike" kern="1200" cap="none" spc="0" normalizeH="0" baseline="0" noProof="0" dirty="0">
                <a:ln>
                  <a:noFill/>
                </a:ln>
                <a:solidFill>
                  <a:srgbClr val="242428"/>
                </a:solidFill>
                <a:effectLst/>
                <a:uLnTx/>
                <a:uFillTx/>
                <a:latin typeface="Arial"/>
                <a:cs typeface="Arial"/>
                <a:sym typeface="Arial"/>
              </a:rPr>
              <a:t>SDGs</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209" name="TextBox 7"/>
          <p:cNvSpPr txBox="1"/>
          <p:nvPr/>
        </p:nvSpPr>
        <p:spPr>
          <a:xfrm>
            <a:off x="1663769" y="1940110"/>
            <a:ext cx="2278250"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GSMA Membership:</a:t>
            </a:r>
          </a:p>
        </p:txBody>
      </p:sp>
      <p:sp>
        <p:nvSpPr>
          <p:cNvPr id="210" name="TextBox 7"/>
          <p:cNvSpPr txBox="1"/>
          <p:nvPr/>
        </p:nvSpPr>
        <p:spPr>
          <a:xfrm>
            <a:off x="2620874" y="2275174"/>
            <a:ext cx="1152936"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400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companies in the broader ecosystem</a:t>
            </a:r>
          </a:p>
        </p:txBody>
      </p:sp>
      <p:pic>
        <p:nvPicPr>
          <p:cNvPr id="219" name="Image" descr="Image"/>
          <p:cNvPicPr>
            <a:picLocks noChangeAspect="1"/>
          </p:cNvPicPr>
          <p:nvPr/>
        </p:nvPicPr>
        <p:blipFill>
          <a:blip r:embed="rId3"/>
          <a:stretch>
            <a:fillRect/>
          </a:stretch>
        </p:blipFill>
        <p:spPr>
          <a:xfrm>
            <a:off x="771308" y="4427478"/>
            <a:ext cx="617681" cy="1032911"/>
          </a:xfrm>
          <a:prstGeom prst="rect">
            <a:avLst/>
          </a:prstGeom>
          <a:ln w="12700">
            <a:miter lim="400000"/>
          </a:ln>
        </p:spPr>
      </p:pic>
      <p:sp>
        <p:nvSpPr>
          <p:cNvPr id="201" name="TextBox 13"/>
          <p:cNvSpPr txBox="1"/>
          <p:nvPr/>
        </p:nvSpPr>
        <p:spPr>
          <a:xfrm>
            <a:off x="1414400" y="4436103"/>
            <a:ext cx="1578180" cy="1446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5.2</a:t>
            </a:r>
            <a:r>
              <a:rPr kumimoji="0" lang="en-GB" sz="2800" b="1" i="0" u="none" strike="noStrike" kern="1200" cap="none" spc="0" normalizeH="0" baseline="0" noProof="0" dirty="0">
                <a:ln>
                  <a:noFill/>
                </a:ln>
                <a:solidFill>
                  <a:srgbClr val="DE002B"/>
                </a:solidFill>
                <a:effectLst/>
                <a:uLnTx/>
                <a:uFillTx/>
                <a:latin typeface="Arial"/>
                <a:cs typeface="Arial"/>
                <a:sym typeface="Arial"/>
              </a:rPr>
              <a:t> billion</a:t>
            </a:r>
            <a:r>
              <a:rPr kumimoji="0" sz="2800" b="1" i="0" u="none" strike="noStrike" kern="1200" cap="none" spc="0" normalizeH="0" baseline="0" noProof="0" dirty="0">
                <a:ln>
                  <a:noFill/>
                </a:ln>
                <a:solidFill>
                  <a:srgbClr val="DE002B"/>
                </a:solidFill>
                <a:effectLst/>
                <a:uLnTx/>
                <a:uFillTx/>
                <a:latin typeface="Arial"/>
                <a:cs typeface="Arial"/>
                <a:sym typeface="Arial"/>
              </a:rPr>
              <a:t>+</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unique mobile subscribers</a:t>
            </a:r>
          </a:p>
        </p:txBody>
      </p:sp>
      <p:sp>
        <p:nvSpPr>
          <p:cNvPr id="78" name="Oval 77">
            <a:extLst>
              <a:ext uri="{FF2B5EF4-FFF2-40B4-BE49-F238E27FC236}">
                <a16:creationId xmlns:a16="http://schemas.microsoft.com/office/drawing/2014/main" id="{4C169289-9B54-F940-B093-6A6C9BD387FB}"/>
              </a:ext>
            </a:extLst>
          </p:cNvPr>
          <p:cNvSpPr/>
          <p:nvPr/>
        </p:nvSpPr>
        <p:spPr>
          <a:xfrm>
            <a:off x="4473922" y="2771865"/>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21" name="Image" descr="Image"/>
          <p:cNvPicPr>
            <a:picLocks noChangeAspect="1"/>
          </p:cNvPicPr>
          <p:nvPr/>
        </p:nvPicPr>
        <p:blipFill>
          <a:blip r:embed="rId4"/>
          <a:stretch>
            <a:fillRect/>
          </a:stretch>
        </p:blipFill>
        <p:spPr>
          <a:xfrm>
            <a:off x="4509881" y="2216982"/>
            <a:ext cx="982957" cy="1032912"/>
          </a:xfrm>
          <a:prstGeom prst="rect">
            <a:avLst/>
          </a:prstGeom>
          <a:ln w="12700">
            <a:miter lim="400000"/>
          </a:ln>
        </p:spPr>
      </p:pic>
      <p:pic>
        <p:nvPicPr>
          <p:cNvPr id="214" name="Image" descr="Image"/>
          <p:cNvPicPr>
            <a:picLocks noChangeAspect="1"/>
          </p:cNvPicPr>
          <p:nvPr/>
        </p:nvPicPr>
        <p:blipFill>
          <a:blip r:embed="rId5"/>
          <a:stretch>
            <a:fillRect/>
          </a:stretch>
        </p:blipFill>
        <p:spPr>
          <a:xfrm>
            <a:off x="8559699" y="4364128"/>
            <a:ext cx="1034673" cy="1032911"/>
          </a:xfrm>
          <a:prstGeom prst="rect">
            <a:avLst/>
          </a:prstGeom>
          <a:ln w="12700">
            <a:miter lim="400000"/>
          </a:ln>
        </p:spPr>
      </p:pic>
      <p:pic>
        <p:nvPicPr>
          <p:cNvPr id="215" name="Image" descr="Image"/>
          <p:cNvPicPr>
            <a:picLocks noChangeAspect="1"/>
          </p:cNvPicPr>
          <p:nvPr/>
        </p:nvPicPr>
        <p:blipFill>
          <a:blip r:embed="rId6"/>
          <a:stretch>
            <a:fillRect/>
          </a:stretch>
        </p:blipFill>
        <p:spPr>
          <a:xfrm>
            <a:off x="609920" y="2213023"/>
            <a:ext cx="940458" cy="1032912"/>
          </a:xfrm>
          <a:prstGeom prst="rect">
            <a:avLst/>
          </a:prstGeom>
          <a:ln w="12700">
            <a:miter lim="400000"/>
          </a:ln>
        </p:spPr>
      </p:pic>
      <p:sp>
        <p:nvSpPr>
          <p:cNvPr id="51" name="TextBox 11">
            <a:extLst>
              <a:ext uri="{FF2B5EF4-FFF2-40B4-BE49-F238E27FC236}">
                <a16:creationId xmlns:a16="http://schemas.microsoft.com/office/drawing/2014/main" id="{77E39318-B74E-3E4A-BA33-9FD5222EBD11}"/>
              </a:ext>
            </a:extLst>
          </p:cNvPr>
          <p:cNvSpPr txBox="1"/>
          <p:nvPr/>
        </p:nvSpPr>
        <p:spPr>
          <a:xfrm>
            <a:off x="5752301" y="4297407"/>
            <a:ext cx="2005442"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3</a:t>
            </a:r>
            <a:r>
              <a:rPr kumimoji="0" sz="2800" b="1" i="0" u="none" strike="noStrike" kern="1200" cap="none" spc="0" normalizeH="0" baseline="0" noProof="0" dirty="0">
                <a:ln>
                  <a:noFill/>
                </a:ln>
                <a:solidFill>
                  <a:srgbClr val="DE002B"/>
                </a:solidFill>
                <a:effectLst/>
                <a:uLnTx/>
                <a:uFillTx/>
                <a:latin typeface="Arial"/>
                <a:cs typeface="Arial"/>
                <a:sym typeface="Arial"/>
              </a:rPr>
              <a:t>0</a:t>
            </a:r>
            <a:r>
              <a:rPr lang="en-GB" sz="2800" b="1" dirty="0">
                <a:solidFill>
                  <a:srgbClr val="DE002B"/>
                </a:solidFill>
                <a:latin typeface="Arial"/>
                <a:cs typeface="Arial"/>
                <a:sym typeface="Arial"/>
              </a:rPr>
              <a:t> million</a:t>
            </a:r>
            <a:r>
              <a:rPr kumimoji="0" sz="1600" b="0" i="0" u="none" strike="noStrike" kern="1200" cap="none" spc="0" normalizeH="0" baseline="0" noProof="0" dirty="0">
                <a:ln>
                  <a:noFill/>
                </a:ln>
                <a:solidFill>
                  <a:srgbClr val="242428"/>
                </a:solidFill>
                <a:effectLst/>
                <a:uLnTx/>
                <a:uFillTx/>
                <a:latin typeface="Arial"/>
                <a:cs typeface="Arial"/>
                <a:sym typeface="Arial"/>
              </a:rPr>
              <a:t> </a:t>
            </a:r>
            <a:r>
              <a:rPr kumimoji="0" lang="en-GB" sz="1600" b="0" i="0" u="none" strike="noStrike" kern="1200" cap="none" spc="0" normalizeH="0" baseline="0" noProof="0" dirty="0">
                <a:ln>
                  <a:noFill/>
                </a:ln>
                <a:solidFill>
                  <a:srgbClr val="242428"/>
                </a:solidFill>
                <a:effectLst/>
                <a:uLnTx/>
                <a:uFillTx/>
                <a:latin typeface="Arial"/>
                <a:cs typeface="Arial"/>
                <a:sym typeface="Arial"/>
              </a:rPr>
              <a:t>data points included in GSMA Intelligence’s database</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56" name="Oval 55">
            <a:extLst>
              <a:ext uri="{FF2B5EF4-FFF2-40B4-BE49-F238E27FC236}">
                <a16:creationId xmlns:a16="http://schemas.microsoft.com/office/drawing/2014/main" id="{55F028B9-7DCF-854D-AFAB-C28852C82C89}"/>
              </a:ext>
            </a:extLst>
          </p:cNvPr>
          <p:cNvSpPr/>
          <p:nvPr/>
        </p:nvSpPr>
        <p:spPr>
          <a:xfrm>
            <a:off x="8106471" y="112650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BB4C400-0205-A14B-8201-982B1C648CCC}"/>
              </a:ext>
            </a:extLst>
          </p:cNvPr>
          <p:cNvPicPr>
            <a:picLocks noChangeAspect="1"/>
          </p:cNvPicPr>
          <p:nvPr/>
        </p:nvPicPr>
        <p:blipFill>
          <a:blip r:embed="rId7"/>
          <a:stretch>
            <a:fillRect/>
          </a:stretch>
        </p:blipFill>
        <p:spPr>
          <a:xfrm>
            <a:off x="4403826" y="4249362"/>
            <a:ext cx="1262445" cy="1262445"/>
          </a:xfrm>
          <a:prstGeom prst="rect">
            <a:avLst/>
          </a:prstGeom>
        </p:spPr>
      </p:pic>
      <p:pic>
        <p:nvPicPr>
          <p:cNvPr id="213" name="Image" descr="Image"/>
          <p:cNvPicPr>
            <a:picLocks noChangeAspect="1"/>
          </p:cNvPicPr>
          <p:nvPr/>
        </p:nvPicPr>
        <p:blipFill>
          <a:blip r:embed="rId8"/>
          <a:stretch>
            <a:fillRect/>
          </a:stretch>
        </p:blipFill>
        <p:spPr>
          <a:xfrm>
            <a:off x="8429098" y="2221632"/>
            <a:ext cx="1033907" cy="1032911"/>
          </a:xfrm>
          <a:prstGeom prst="rect">
            <a:avLst/>
          </a:prstGeom>
          <a:ln w="12700">
            <a:miter lim="400000"/>
          </a:ln>
        </p:spPr>
      </p:pic>
      <p:sp>
        <p:nvSpPr>
          <p:cNvPr id="22" name="Title 1">
            <a:extLst>
              <a:ext uri="{FF2B5EF4-FFF2-40B4-BE49-F238E27FC236}">
                <a16:creationId xmlns:a16="http://schemas.microsoft.com/office/drawing/2014/main" id="{5C6D61F2-3154-F74D-9C98-13C8E6B39B27}"/>
              </a:ext>
            </a:extLst>
          </p:cNvPr>
          <p:cNvSpPr txBox="1">
            <a:spLocks/>
          </p:cNvSpPr>
          <p:nvPr/>
        </p:nvSpPr>
        <p:spPr>
          <a:xfrm>
            <a:off x="600805" y="509733"/>
            <a:ext cx="10871200" cy="7307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a:lstStyle>
          <a:p>
            <a:r>
              <a:rPr lang="en-US" dirty="0"/>
              <a:t>About the GSMA</a:t>
            </a:r>
          </a:p>
        </p:txBody>
      </p:sp>
    </p:spTree>
    <p:extLst>
      <p:ext uri="{BB962C8B-B14F-4D97-AF65-F5344CB8AC3E}">
        <p14:creationId xmlns:p14="http://schemas.microsoft.com/office/powerpoint/2010/main" val="1352895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099531" y="1318766"/>
            <a:ext cx="6074421" cy="2042520"/>
          </a:xfrm>
          <a:prstGeom prst="rect">
            <a:avLst/>
          </a:prstGeom>
          <a:solidFill>
            <a:srgbClr val="99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p:txBody>
          <a:bodyPr/>
          <a:lstStyle/>
          <a:p>
            <a:r>
              <a:rPr lang="en-US" dirty="0"/>
              <a:t>About Mobile for Development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210778"/>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17D7F3E-FC41-AE49-8B79-54F41C96D1D6}"/>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F2A2EC71-BA80-674D-8025-0EDF1E86BCE7}"/>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119" y="5600547"/>
            <a:ext cx="1200000" cy="440000"/>
          </a:xfrm>
          <a:prstGeom prst="rect">
            <a:avLst/>
          </a:prstGeom>
        </p:spPr>
      </p:pic>
      <p:sp>
        <p:nvSpPr>
          <p:cNvPr id="14" name="Rectangle 13"/>
          <p:cNvSpPr/>
          <p:nvPr/>
        </p:nvSpPr>
        <p:spPr>
          <a:xfrm>
            <a:off x="0" y="1329288"/>
            <a:ext cx="6042053" cy="2042520"/>
          </a:xfrm>
          <a:prstGeom prst="rect">
            <a:avLst/>
          </a:prstGeom>
          <a:solidFill>
            <a:srgbClr val="DE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p:cNvPicPr>
            <a:picLocks noChangeAspect="1"/>
          </p:cNvPicPr>
          <p:nvPr/>
        </p:nvPicPr>
        <p:blipFill>
          <a:blip r:embed="rId3"/>
          <a:stretch>
            <a:fillRect/>
          </a:stretch>
        </p:blipFill>
        <p:spPr>
          <a:xfrm>
            <a:off x="585195" y="1706595"/>
            <a:ext cx="939196" cy="1487060"/>
          </a:xfrm>
          <a:prstGeom prst="rect">
            <a:avLst/>
          </a:prstGeom>
        </p:spPr>
      </p:pic>
      <p:pic>
        <p:nvPicPr>
          <p:cNvPr id="16" name="Picture 15"/>
          <p:cNvPicPr>
            <a:picLocks noChangeAspect="1"/>
          </p:cNvPicPr>
          <p:nvPr/>
        </p:nvPicPr>
        <p:blipFill>
          <a:blip r:embed="rId4"/>
          <a:stretch>
            <a:fillRect/>
          </a:stretch>
        </p:blipFill>
        <p:spPr>
          <a:xfrm>
            <a:off x="6627248" y="1908226"/>
            <a:ext cx="931333" cy="863600"/>
          </a:xfrm>
          <a:prstGeom prst="rect">
            <a:avLst/>
          </a:prstGeom>
        </p:spPr>
      </p:pic>
      <p:sp>
        <p:nvSpPr>
          <p:cNvPr id="17" name="Rectangle 16"/>
          <p:cNvSpPr/>
          <p:nvPr/>
        </p:nvSpPr>
        <p:spPr>
          <a:xfrm>
            <a:off x="1746597" y="1734100"/>
            <a:ext cx="4116148" cy="954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charset="0"/>
                <a:ea typeface="Arial" charset="0"/>
                <a:cs typeface="Arial" charset="0"/>
              </a:rPr>
              <a:t>We drive innovation in digital technology to reduce inequalities in our world.</a:t>
            </a:r>
          </a:p>
        </p:txBody>
      </p:sp>
      <p:sp>
        <p:nvSpPr>
          <p:cNvPr id="18" name="Rectangle 17"/>
          <p:cNvSpPr/>
          <p:nvPr/>
        </p:nvSpPr>
        <p:spPr>
          <a:xfrm>
            <a:off x="7688764" y="1670027"/>
            <a:ext cx="3609047" cy="12416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231F1F"/>
                </a:solidFill>
                <a:effectLst/>
                <a:uLnTx/>
                <a:uFillTx/>
                <a:latin typeface="Arial" charset="0"/>
                <a:ea typeface="Arial" charset="0"/>
                <a:cs typeface="Arial" charset="0"/>
              </a:rPr>
              <a:t>Mobile for Development unlocks private sector action to launch and scale transformative digital technology.</a:t>
            </a:r>
          </a:p>
        </p:txBody>
      </p:sp>
      <p:pic>
        <p:nvPicPr>
          <p:cNvPr id="19" name="Picture 18"/>
          <p:cNvPicPr>
            <a:picLocks noChangeAspect="1"/>
          </p:cNvPicPr>
          <p:nvPr/>
        </p:nvPicPr>
        <p:blipFill>
          <a:blip r:embed="rId5"/>
          <a:stretch>
            <a:fillRect/>
          </a:stretch>
        </p:blipFill>
        <p:spPr>
          <a:xfrm>
            <a:off x="1843690" y="3866397"/>
            <a:ext cx="1083733" cy="491067"/>
          </a:xfrm>
          <a:prstGeom prst="rect">
            <a:avLst/>
          </a:prstGeom>
        </p:spPr>
      </p:pic>
      <p:pic>
        <p:nvPicPr>
          <p:cNvPr id="20" name="Picture 19"/>
          <p:cNvPicPr>
            <a:picLocks noChangeAspect="1"/>
          </p:cNvPicPr>
          <p:nvPr/>
        </p:nvPicPr>
        <p:blipFill>
          <a:blip r:embed="rId6"/>
          <a:stretch>
            <a:fillRect/>
          </a:stretch>
        </p:blipFill>
        <p:spPr>
          <a:xfrm>
            <a:off x="3416591" y="3920922"/>
            <a:ext cx="1320800" cy="270933"/>
          </a:xfrm>
          <a:prstGeom prst="rect">
            <a:avLst/>
          </a:prstGeom>
        </p:spPr>
      </p:pic>
      <p:pic>
        <p:nvPicPr>
          <p:cNvPr id="21" name="Picture 20"/>
          <p:cNvPicPr>
            <a:picLocks noChangeAspect="1"/>
          </p:cNvPicPr>
          <p:nvPr/>
        </p:nvPicPr>
        <p:blipFill>
          <a:blip r:embed="rId7"/>
          <a:stretch>
            <a:fillRect/>
          </a:stretch>
        </p:blipFill>
        <p:spPr>
          <a:xfrm>
            <a:off x="2976324" y="5569186"/>
            <a:ext cx="880533" cy="440267"/>
          </a:xfrm>
          <a:prstGeom prst="rect">
            <a:avLst/>
          </a:prstGeom>
        </p:spPr>
      </p:pic>
      <p:pic>
        <p:nvPicPr>
          <p:cNvPr id="22" name="Picture 21"/>
          <p:cNvPicPr>
            <a:picLocks noChangeAspect="1"/>
          </p:cNvPicPr>
          <p:nvPr/>
        </p:nvPicPr>
        <p:blipFill>
          <a:blip r:embed="rId8"/>
          <a:stretch>
            <a:fillRect/>
          </a:stretch>
        </p:blipFill>
        <p:spPr>
          <a:xfrm>
            <a:off x="644257" y="3796410"/>
            <a:ext cx="762000" cy="643467"/>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7441" y="3961063"/>
            <a:ext cx="1048888" cy="431457"/>
          </a:xfrm>
          <a:prstGeom prst="rect">
            <a:avLst/>
          </a:prstGeom>
        </p:spPr>
      </p:pic>
      <p:pic>
        <p:nvPicPr>
          <p:cNvPr id="24" name="Picture 23"/>
          <p:cNvPicPr>
            <a:picLocks noChangeAspect="1"/>
          </p:cNvPicPr>
          <p:nvPr/>
        </p:nvPicPr>
        <p:blipFill>
          <a:blip r:embed="rId10"/>
          <a:stretch>
            <a:fillRect/>
          </a:stretch>
        </p:blipFill>
        <p:spPr>
          <a:xfrm>
            <a:off x="6199925" y="4536520"/>
            <a:ext cx="643467" cy="677333"/>
          </a:xfrm>
          <a:prstGeom prst="rect">
            <a:avLst/>
          </a:prstGeom>
        </p:spPr>
      </p:pic>
      <p:pic>
        <p:nvPicPr>
          <p:cNvPr id="25" name="Picture 24"/>
          <p:cNvPicPr>
            <a:picLocks noChangeAspect="1"/>
          </p:cNvPicPr>
          <p:nvPr/>
        </p:nvPicPr>
        <p:blipFill>
          <a:blip r:embed="rId11"/>
          <a:stretch>
            <a:fillRect/>
          </a:stretch>
        </p:blipFill>
        <p:spPr>
          <a:xfrm>
            <a:off x="8900235" y="4615914"/>
            <a:ext cx="1100667" cy="677333"/>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5198" y="3920922"/>
            <a:ext cx="647159" cy="394443"/>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55843" y="3976951"/>
            <a:ext cx="894725" cy="415568"/>
          </a:xfrm>
          <a:prstGeom prst="rect">
            <a:avLst/>
          </a:prstGeom>
        </p:spPr>
      </p:pic>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6345" y="3718469"/>
            <a:ext cx="926727" cy="926727"/>
          </a:xfrm>
          <a:prstGeom prst="rect">
            <a:avLst/>
          </a:prstGeom>
        </p:spPr>
      </p:pic>
      <p:pic>
        <p:nvPicPr>
          <p:cNvPr id="29" name="Picture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52997" y="4026677"/>
            <a:ext cx="401720" cy="328301"/>
          </a:xfrm>
          <a:prstGeom prst="rect">
            <a:avLst/>
          </a:prstGeom>
        </p:spPr>
      </p:pic>
      <p:pic>
        <p:nvPicPr>
          <p:cNvPr id="30" name="Picture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846" y="4698831"/>
            <a:ext cx="449569" cy="449569"/>
          </a:xfrm>
          <a:prstGeom prst="rect">
            <a:avLst/>
          </a:prstGeom>
        </p:spPr>
      </p:pic>
      <p:pic>
        <p:nvPicPr>
          <p:cNvPr id="31" name="Picture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36742" y="5545505"/>
            <a:ext cx="453301" cy="528000"/>
          </a:xfrm>
          <a:prstGeom prst="rect">
            <a:avLst/>
          </a:prstGeom>
        </p:spPr>
      </p:pic>
      <p:pic>
        <p:nvPicPr>
          <p:cNvPr id="32" name="Picture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36896" y="4838012"/>
            <a:ext cx="864000" cy="188607"/>
          </a:xfrm>
          <a:prstGeom prst="rect">
            <a:avLst/>
          </a:prstGeom>
        </p:spPr>
      </p:pic>
      <p:pic>
        <p:nvPicPr>
          <p:cNvPr id="33" name="Picture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1323" y="4764685"/>
            <a:ext cx="819180" cy="322639"/>
          </a:xfrm>
          <a:prstGeom prst="rect">
            <a:avLst/>
          </a:prstGeom>
        </p:spPr>
      </p:pic>
      <p:pic>
        <p:nvPicPr>
          <p:cNvPr id="34" name="Picture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00710" y="5639743"/>
            <a:ext cx="819007" cy="361612"/>
          </a:xfrm>
          <a:prstGeom prst="rect">
            <a:avLst/>
          </a:prstGeom>
        </p:spPr>
      </p:pic>
      <p:pic>
        <p:nvPicPr>
          <p:cNvPr id="35" name="Picture 34"/>
          <p:cNvPicPr>
            <a:picLocks noChangeAspect="1"/>
          </p:cNvPicPr>
          <p:nvPr/>
        </p:nvPicPr>
        <p:blipFill rotWithShape="1">
          <a:blip r:embed="rId21">
            <a:extLst>
              <a:ext uri="{28A0092B-C50C-407E-A947-70E740481C1C}">
                <a14:useLocalDpi xmlns:a14="http://schemas.microsoft.com/office/drawing/2010/main" val="0"/>
              </a:ext>
            </a:extLst>
          </a:blip>
          <a:srcRect l="26750" t="17648" r="27417" b="17552"/>
          <a:stretch/>
        </p:blipFill>
        <p:spPr>
          <a:xfrm>
            <a:off x="8123817" y="5545505"/>
            <a:ext cx="636105" cy="503629"/>
          </a:xfrm>
          <a:prstGeom prst="rect">
            <a:avLst/>
          </a:prstGeom>
        </p:spPr>
      </p:pic>
      <p:pic>
        <p:nvPicPr>
          <p:cNvPr id="36" name="Picture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190625" y="4710684"/>
            <a:ext cx="489531" cy="490821"/>
          </a:xfrm>
          <a:prstGeom prst="rect">
            <a:avLst/>
          </a:prstGeom>
        </p:spPr>
      </p:pic>
      <p:pic>
        <p:nvPicPr>
          <p:cNvPr id="37" name="Picture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94143" y="5569187"/>
            <a:ext cx="727808" cy="523113"/>
          </a:xfrm>
          <a:prstGeom prst="rect">
            <a:avLst/>
          </a:prstGeom>
        </p:spPr>
      </p:pic>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7716" y="5602921"/>
            <a:ext cx="1022976" cy="422535"/>
          </a:xfrm>
          <a:prstGeom prst="rect">
            <a:avLst/>
          </a:prstGeom>
        </p:spPr>
      </p:pic>
      <p:pic>
        <p:nvPicPr>
          <p:cNvPr id="39" name="Picture 38">
            <a:extLst>
              <a:ext uri="{FF2B5EF4-FFF2-40B4-BE49-F238E27FC236}">
                <a16:creationId xmlns:a16="http://schemas.microsoft.com/office/drawing/2014/main" id="{EE47B418-1D8D-6B43-BB09-41FB8FBB807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47771" y="4652685"/>
            <a:ext cx="1239903" cy="611685"/>
          </a:xfrm>
          <a:prstGeom prst="rect">
            <a:avLst/>
          </a:prstGeom>
        </p:spPr>
      </p:pic>
      <p:pic>
        <p:nvPicPr>
          <p:cNvPr id="40" name="Picture 39">
            <a:extLst>
              <a:ext uri="{FF2B5EF4-FFF2-40B4-BE49-F238E27FC236}">
                <a16:creationId xmlns:a16="http://schemas.microsoft.com/office/drawing/2014/main" id="{136AB3F5-EC64-6B42-83BC-0A06651DC2D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273627" y="5471702"/>
            <a:ext cx="1271879" cy="577433"/>
          </a:xfrm>
          <a:prstGeom prst="rect">
            <a:avLst/>
          </a:prstGeom>
        </p:spPr>
      </p:pic>
      <p:pic>
        <p:nvPicPr>
          <p:cNvPr id="41" name="Picture 40">
            <a:extLst>
              <a:ext uri="{FF2B5EF4-FFF2-40B4-BE49-F238E27FC236}">
                <a16:creationId xmlns:a16="http://schemas.microsoft.com/office/drawing/2014/main" id="{DF83556E-54E0-3045-B53A-C602C49194A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634362" y="4742667"/>
            <a:ext cx="1285661" cy="379295"/>
          </a:xfrm>
          <a:prstGeom prst="rect">
            <a:avLst/>
          </a:prstGeom>
        </p:spPr>
      </p:pic>
      <p:pic>
        <p:nvPicPr>
          <p:cNvPr id="42" name="Picture 41">
            <a:extLst>
              <a:ext uri="{FF2B5EF4-FFF2-40B4-BE49-F238E27FC236}">
                <a16:creationId xmlns:a16="http://schemas.microsoft.com/office/drawing/2014/main" id="{D5D9063D-18BC-6249-8FF1-AF24E10D3D8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24541" y="4621131"/>
            <a:ext cx="1740616" cy="918904"/>
          </a:xfrm>
          <a:prstGeom prst="rect">
            <a:avLst/>
          </a:prstGeom>
        </p:spPr>
      </p:pic>
    </p:spTree>
    <p:extLst>
      <p:ext uri="{BB962C8B-B14F-4D97-AF65-F5344CB8AC3E}">
        <p14:creationId xmlns:p14="http://schemas.microsoft.com/office/powerpoint/2010/main" val="3825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881B1F-BB61-0141-9AEA-C4AC0F7BB31D}"/>
              </a:ext>
            </a:extLst>
          </p:cNvPr>
          <p:cNvSpPr>
            <a:spLocks noGrp="1"/>
          </p:cNvSpPr>
          <p:nvPr>
            <p:ph type="sldNum" sz="quarter" idx="4"/>
          </p:nvPr>
        </p:nvSpPr>
        <p:spPr/>
        <p:txBody>
          <a:bodyPr/>
          <a:lstStyle/>
          <a:p>
            <a:pPr defTabSz="914377">
              <a:defRPr/>
            </a:pPr>
            <a:r>
              <a:rPr lang="en-ZA" sz="1067" dirty="0">
                <a:solidFill>
                  <a:srgbClr val="5C5C5C">
                    <a:tint val="75000"/>
                  </a:srgbClr>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2D36A0C2-22B9-7F47-B6CD-D931F7AFE129}"/>
              </a:ext>
            </a:extLst>
          </p:cNvPr>
          <p:cNvSpPr txBox="1"/>
          <p:nvPr/>
        </p:nvSpPr>
        <p:spPr>
          <a:xfrm>
            <a:off x="0" y="152948"/>
            <a:ext cx="4130143" cy="584775"/>
          </a:xfrm>
          <a:prstGeom prst="rect">
            <a:avLst/>
          </a:prstGeom>
          <a:noFill/>
        </p:spPr>
        <p:txBody>
          <a:bodyPr wrap="square" rtlCol="0">
            <a:spAutoFit/>
          </a:bodyPr>
          <a:lstStyle/>
          <a:p>
            <a:pPr defTabSz="1219170"/>
            <a:r>
              <a:rPr lang="en-GB" sz="3200" b="1" dirty="0">
                <a:solidFill>
                  <a:schemeClr val="bg1"/>
                </a:solidFill>
                <a:latin typeface="Arial" panose="020B0604020202020204" pitchFamily="34" charset="0"/>
                <a:cs typeface="Arial" panose="020B0604020202020204" pitchFamily="34" charset="0"/>
              </a:rPr>
              <a:t>Our Programmes   </a:t>
            </a:r>
            <a:endParaRPr lang="en-KE" sz="3200" b="1" dirty="0">
              <a:solidFill>
                <a:schemeClr val="bg1"/>
              </a:solidFill>
              <a:latin typeface="Arial" panose="020B0604020202020204" pitchFamily="34" charset="0"/>
              <a:cs typeface="Arial" panose="020B0604020202020204" pitchFamily="34" charset="0"/>
            </a:endParaRPr>
          </a:p>
        </p:txBody>
      </p:sp>
      <p:sp>
        <p:nvSpPr>
          <p:cNvPr id="5" name="Google Shape;497;p53">
            <a:extLst>
              <a:ext uri="{FF2B5EF4-FFF2-40B4-BE49-F238E27FC236}">
                <a16:creationId xmlns:a16="http://schemas.microsoft.com/office/drawing/2014/main" id="{5DFA67EF-596E-48C0-AC3C-5E7A865D43CA}"/>
              </a:ext>
            </a:extLst>
          </p:cNvPr>
          <p:cNvSpPr txBox="1"/>
          <p:nvPr/>
        </p:nvSpPr>
        <p:spPr>
          <a:xfrm>
            <a:off x="4218384" y="3742157"/>
            <a:ext cx="7643795" cy="1935581"/>
          </a:xfrm>
          <a:prstGeom prst="rect">
            <a:avLst/>
          </a:prstGeom>
          <a:solidFill>
            <a:srgbClr val="99CCCC"/>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l"/>
            <a:r>
              <a:rPr lang="en-GB" sz="1600" b="1" dirty="0">
                <a:solidFill>
                  <a:schemeClr val="tx1"/>
                </a:solidFill>
                <a:latin typeface="Arial" panose="020B0604020202020204" pitchFamily="34" charset="0"/>
                <a:cs typeface="Arial" panose="020B0604020202020204" pitchFamily="34" charset="0"/>
              </a:rPr>
              <a:t>Key Activities: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De-risking and catalysing Innovation</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Research and Insights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Partnership facilitation and convening</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Technical advisory to stakeholders </a:t>
            </a:r>
          </a:p>
          <a:p>
            <a:r>
              <a:rPr lang="en-GB" sz="1600" dirty="0">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p:txBody>
      </p:sp>
      <p:sp>
        <p:nvSpPr>
          <p:cNvPr id="10" name="Google Shape;497;p53">
            <a:extLst>
              <a:ext uri="{FF2B5EF4-FFF2-40B4-BE49-F238E27FC236}">
                <a16:creationId xmlns:a16="http://schemas.microsoft.com/office/drawing/2014/main" id="{417F73EA-B143-4C13-B266-984D09E98D75}"/>
              </a:ext>
            </a:extLst>
          </p:cNvPr>
          <p:cNvSpPr txBox="1"/>
          <p:nvPr/>
        </p:nvSpPr>
        <p:spPr>
          <a:xfrm>
            <a:off x="4130143" y="417771"/>
            <a:ext cx="7732037" cy="2304661"/>
          </a:xfrm>
          <a:prstGeom prst="rect">
            <a:avLst/>
          </a:prstGeom>
          <a:solidFill>
            <a:srgbClr val="DE002B"/>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buClr>
                <a:srgbClr val="FF0000"/>
              </a:buClr>
              <a:buFont typeface="Wingdings" panose="05000000000000000000" pitchFamily="2" charset="2"/>
              <a:buChar char="§"/>
            </a:pPr>
            <a:r>
              <a:rPr lang="en-GB" sz="1600" dirty="0">
                <a:solidFill>
                  <a:schemeClr val="bg1"/>
                </a:solidFill>
                <a:latin typeface="Arial" panose="020B0604020202020204" pitchFamily="34" charset="0"/>
                <a:cs typeface="Arial" panose="020B0604020202020204" pitchFamily="34" charset="0"/>
              </a:rPr>
              <a:t>Our </a:t>
            </a:r>
            <a:r>
              <a:rPr lang="en-GB" sz="1600" b="1" dirty="0">
                <a:solidFill>
                  <a:schemeClr val="bg1"/>
                </a:solidFill>
                <a:latin typeface="Arial" panose="020B0604020202020204" pitchFamily="34" charset="0"/>
                <a:cs typeface="Arial" panose="020B0604020202020204" pitchFamily="34" charset="0"/>
              </a:rPr>
              <a:t>Digital Utilities</a:t>
            </a:r>
            <a:r>
              <a:rPr lang="en-GB" sz="1600" dirty="0">
                <a:solidFill>
                  <a:schemeClr val="bg1"/>
                </a:solidFill>
                <a:latin typeface="Arial" panose="020B0604020202020204" pitchFamily="34" charset="0"/>
                <a:cs typeface="Arial" panose="020B0604020202020204" pitchFamily="34" charset="0"/>
              </a:rPr>
              <a:t> programme supports urban resilience in low- and middle-income countries by enabling access to essential utility services through digital solutions</a:t>
            </a:r>
          </a:p>
          <a:p>
            <a:pPr>
              <a:buClr>
                <a:srgbClr val="FF0000"/>
              </a:buClr>
            </a:pPr>
            <a:endParaRPr lang="en-GB" sz="1600" dirty="0">
              <a:solidFill>
                <a:schemeClr val="bg1"/>
              </a:solidFill>
            </a:endParaRPr>
          </a:p>
          <a:p>
            <a:pPr marL="342900" indent="-342900">
              <a:buClr>
                <a:srgbClr val="FF0000"/>
              </a:buClr>
              <a:buFont typeface="Wingdings" panose="05000000000000000000" pitchFamily="2" charset="2"/>
              <a:buChar char="§"/>
            </a:pPr>
            <a:r>
              <a:rPr lang="en-GB" sz="1600" dirty="0">
                <a:solidFill>
                  <a:schemeClr val="bg1"/>
                </a:solidFill>
                <a:latin typeface="Arial" panose="020B0604020202020204" pitchFamily="34" charset="0"/>
                <a:cs typeface="Arial" panose="020B0604020202020204" pitchFamily="34" charset="0"/>
              </a:rPr>
              <a:t>Our  </a:t>
            </a:r>
            <a:r>
              <a:rPr lang="en-GB" sz="1600" b="1" dirty="0" err="1">
                <a:solidFill>
                  <a:schemeClr val="bg1"/>
                </a:solidFill>
                <a:latin typeface="Arial" panose="020B0604020202020204" pitchFamily="34" charset="0"/>
                <a:cs typeface="Arial" panose="020B0604020202020204" pitchFamily="34" charset="0"/>
              </a:rPr>
              <a:t>ClimateTech</a:t>
            </a:r>
            <a:r>
              <a:rPr lang="en-GB" sz="1600" dirty="0">
                <a:solidFill>
                  <a:schemeClr val="bg1"/>
                </a:solidFill>
                <a:latin typeface="Arial" panose="020B0604020202020204" pitchFamily="34" charset="0"/>
                <a:cs typeface="Arial" panose="020B0604020202020204" pitchFamily="34" charset="0"/>
              </a:rPr>
              <a:t> programme unlocks the power of digital technology to create a low-carbon and climate-resilient future.</a:t>
            </a:r>
          </a:p>
        </p:txBody>
      </p:sp>
    </p:spTree>
    <p:extLst>
      <p:ext uri="{BB962C8B-B14F-4D97-AF65-F5344CB8AC3E}">
        <p14:creationId xmlns:p14="http://schemas.microsoft.com/office/powerpoint/2010/main" val="1764382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9041FC-044F-43FE-8727-E140CFB7033B}"/>
              </a:ext>
            </a:extLst>
          </p:cNvPr>
          <p:cNvPicPr>
            <a:picLocks noChangeAspect="1"/>
          </p:cNvPicPr>
          <p:nvPr/>
        </p:nvPicPr>
        <p:blipFill rotWithShape="1">
          <a:blip r:embed="rId3">
            <a:extLst>
              <a:ext uri="{28A0092B-C50C-407E-A947-70E740481C1C}">
                <a14:useLocalDpi xmlns:a14="http://schemas.microsoft.com/office/drawing/2010/main" val="0"/>
              </a:ext>
            </a:extLst>
          </a:blip>
          <a:srcRect l="6121" r="25660" b="-1"/>
          <a:stretch/>
        </p:blipFill>
        <p:spPr>
          <a:xfrm>
            <a:off x="5183188" y="10"/>
            <a:ext cx="7008812" cy="6857989"/>
          </a:xfrm>
          <a:prstGeom prst="rect">
            <a:avLst/>
          </a:prstGeom>
          <a:noFill/>
        </p:spPr>
      </p:pic>
      <p:sp>
        <p:nvSpPr>
          <p:cNvPr id="3" name="Text Placeholder 2">
            <a:extLst>
              <a:ext uri="{FF2B5EF4-FFF2-40B4-BE49-F238E27FC236}">
                <a16:creationId xmlns:a16="http://schemas.microsoft.com/office/drawing/2014/main" id="{B6CED96C-9992-8842-8134-465E33962797}"/>
              </a:ext>
            </a:extLst>
          </p:cNvPr>
          <p:cNvSpPr>
            <a:spLocks noGrp="1"/>
          </p:cNvSpPr>
          <p:nvPr>
            <p:ph type="body" sz="half" idx="2"/>
          </p:nvPr>
        </p:nvSpPr>
        <p:spPr>
          <a:xfrm>
            <a:off x="609600" y="1353599"/>
            <a:ext cx="4406899" cy="4622045"/>
          </a:xfrm>
        </p:spPr>
        <p:txBody>
          <a:bodyPr>
            <a:normAutofit/>
          </a:bodyPr>
          <a:lstStyle/>
          <a:p>
            <a:endParaRPr lang="en-GB" dirty="0"/>
          </a:p>
          <a:p>
            <a:endParaRPr lang="en-GB" dirty="0"/>
          </a:p>
          <a:p>
            <a:endParaRPr lang="en-GB" dirty="0"/>
          </a:p>
          <a:p>
            <a:r>
              <a:rPr lang="en-GB" dirty="0"/>
              <a:t>The GSMA Innovation Fund supports innovative digital solutions in emerging markets.</a:t>
            </a:r>
          </a:p>
          <a:p>
            <a:endParaRPr lang="en-GB" dirty="0"/>
          </a:p>
          <a:p>
            <a:r>
              <a:rPr lang="en-GB" dirty="0">
                <a:effectLst/>
              </a:rPr>
              <a:t>The GSMA has 10 years of experience running innovation funds on a multitude of topics within Mobile for Development.</a:t>
            </a:r>
            <a:endParaRPr lang="en-US" dirty="0"/>
          </a:p>
          <a:p>
            <a:endParaRPr lang="en-US" dirty="0"/>
          </a:p>
        </p:txBody>
      </p:sp>
      <p:sp>
        <p:nvSpPr>
          <p:cNvPr id="4" name="Title 3">
            <a:extLst>
              <a:ext uri="{FF2B5EF4-FFF2-40B4-BE49-F238E27FC236}">
                <a16:creationId xmlns:a16="http://schemas.microsoft.com/office/drawing/2014/main" id="{E11780EC-BE07-1348-9682-1D9025FAA8CD}"/>
              </a:ext>
            </a:extLst>
          </p:cNvPr>
          <p:cNvSpPr>
            <a:spLocks noGrp="1"/>
          </p:cNvSpPr>
          <p:nvPr>
            <p:ph type="title"/>
          </p:nvPr>
        </p:nvSpPr>
        <p:spPr>
          <a:xfrm>
            <a:off x="609600" y="511200"/>
            <a:ext cx="4406899" cy="642257"/>
          </a:xfrm>
        </p:spPr>
        <p:txBody>
          <a:bodyPr anchor="t">
            <a:noAutofit/>
          </a:bodyPr>
          <a:lstStyle/>
          <a:p>
            <a:r>
              <a:rPr lang="en-US" sz="3200" dirty="0"/>
              <a:t>The GSMA Innovation Fund</a:t>
            </a:r>
          </a:p>
        </p:txBody>
      </p:sp>
    </p:spTree>
    <p:extLst>
      <p:ext uri="{BB962C8B-B14F-4D97-AF65-F5344CB8AC3E}">
        <p14:creationId xmlns:p14="http://schemas.microsoft.com/office/powerpoint/2010/main" val="4218985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200" dirty="0"/>
              <a:t>The GSMA Innovation Fund for </a:t>
            </a:r>
            <a:r>
              <a:rPr lang="en-US" sz="3200" b="1" dirty="0">
                <a:solidFill>
                  <a:schemeClr val="tx1"/>
                </a:solidFill>
              </a:rPr>
              <a:t>Digital Urban Services</a:t>
            </a:r>
          </a:p>
          <a:p>
            <a:endParaRPr lang="en-US" sz="3600" dirty="0"/>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B639BCB-02AD-7B49-A8BA-2A472FEBACA4}"/>
              </a:ext>
            </a:extLst>
          </p:cNvPr>
          <p:cNvSpPr txBox="1"/>
          <p:nvPr/>
        </p:nvSpPr>
        <p:spPr>
          <a:xfrm>
            <a:off x="4448904" y="511201"/>
            <a:ext cx="7048165" cy="92333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The GSMA Innovation Fund for Digital Urban Services </a:t>
            </a:r>
            <a:r>
              <a:rPr lang="en-GB" sz="1800" dirty="0">
                <a:solidFill>
                  <a:srgbClr val="242428"/>
                </a:solidFill>
                <a:latin typeface="Arial" panose="020B0604020202020204" pitchFamily="34" charset="0"/>
                <a:cs typeface="Arial" panose="020B0604020202020204" pitchFamily="34" charset="0"/>
              </a:rPr>
              <a:t>will</a:t>
            </a: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test, scale and extract insights from innovative urban services that are inclusive and impactful.</a:t>
            </a:r>
          </a:p>
        </p:txBody>
      </p:sp>
      <p:pic>
        <p:nvPicPr>
          <p:cNvPr id="6" name="Picture 5" descr="A close up of a map&#10;&#10;Description automatically generated">
            <a:extLst>
              <a:ext uri="{FF2B5EF4-FFF2-40B4-BE49-F238E27FC236}">
                <a16:creationId xmlns:a16="http://schemas.microsoft.com/office/drawing/2014/main" id="{AE2019EB-D5AA-40F0-84A8-1BF84BAD2ACA}"/>
              </a:ext>
            </a:extLst>
          </p:cNvPr>
          <p:cNvPicPr>
            <a:picLocks noChangeAspect="1"/>
          </p:cNvPicPr>
          <p:nvPr/>
        </p:nvPicPr>
        <p:blipFill rotWithShape="1">
          <a:blip r:embed="rId3">
            <a:extLst>
              <a:ext uri="{28A0092B-C50C-407E-A947-70E740481C1C}">
                <a14:useLocalDpi xmlns:a14="http://schemas.microsoft.com/office/drawing/2010/main" val="0"/>
              </a:ext>
            </a:extLst>
          </a:blip>
          <a:srcRect l="3086" t="14133" r="5314" b="4639"/>
          <a:stretch/>
        </p:blipFill>
        <p:spPr>
          <a:xfrm>
            <a:off x="7095839" y="1374607"/>
            <a:ext cx="5103636" cy="4850088"/>
          </a:xfrm>
          <a:prstGeom prst="rect">
            <a:avLst/>
          </a:prstGeom>
        </p:spPr>
      </p:pic>
      <p:sp>
        <p:nvSpPr>
          <p:cNvPr id="7" name="Rectangle 6">
            <a:extLst>
              <a:ext uri="{FF2B5EF4-FFF2-40B4-BE49-F238E27FC236}">
                <a16:creationId xmlns:a16="http://schemas.microsoft.com/office/drawing/2014/main" id="{21A7B445-5510-4774-9495-644ED60CE18E}"/>
              </a:ext>
            </a:extLst>
          </p:cNvPr>
          <p:cNvSpPr/>
          <p:nvPr/>
        </p:nvSpPr>
        <p:spPr>
          <a:xfrm>
            <a:off x="4902103" y="3504513"/>
            <a:ext cx="1960336" cy="444629"/>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ENERGY</a:t>
            </a:r>
          </a:p>
        </p:txBody>
      </p:sp>
      <p:sp>
        <p:nvSpPr>
          <p:cNvPr id="8" name="Rectangle 7">
            <a:extLst>
              <a:ext uri="{FF2B5EF4-FFF2-40B4-BE49-F238E27FC236}">
                <a16:creationId xmlns:a16="http://schemas.microsoft.com/office/drawing/2014/main" id="{DC5AD108-ACCD-45C6-8618-0AAFD364287B}"/>
              </a:ext>
            </a:extLst>
          </p:cNvPr>
          <p:cNvSpPr/>
          <p:nvPr/>
        </p:nvSpPr>
        <p:spPr>
          <a:xfrm>
            <a:off x="4933681" y="4290376"/>
            <a:ext cx="1928758" cy="444628"/>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WATER</a:t>
            </a:r>
          </a:p>
        </p:txBody>
      </p:sp>
      <p:sp>
        <p:nvSpPr>
          <p:cNvPr id="9" name="Rectangle 8">
            <a:extLst>
              <a:ext uri="{FF2B5EF4-FFF2-40B4-BE49-F238E27FC236}">
                <a16:creationId xmlns:a16="http://schemas.microsoft.com/office/drawing/2014/main" id="{1B98B7E9-F48B-4034-9A62-008905F47C00}"/>
              </a:ext>
            </a:extLst>
          </p:cNvPr>
          <p:cNvSpPr/>
          <p:nvPr/>
        </p:nvSpPr>
        <p:spPr>
          <a:xfrm>
            <a:off x="4959100" y="5076237"/>
            <a:ext cx="1903339" cy="400515"/>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SANITATION</a:t>
            </a:r>
          </a:p>
        </p:txBody>
      </p:sp>
      <p:sp>
        <p:nvSpPr>
          <p:cNvPr id="10" name="Rectangle 9">
            <a:extLst>
              <a:ext uri="{FF2B5EF4-FFF2-40B4-BE49-F238E27FC236}">
                <a16:creationId xmlns:a16="http://schemas.microsoft.com/office/drawing/2014/main" id="{D5050795-7004-486C-9CCB-7259C582D4D2}"/>
              </a:ext>
            </a:extLst>
          </p:cNvPr>
          <p:cNvSpPr/>
          <p:nvPr/>
        </p:nvSpPr>
        <p:spPr>
          <a:xfrm>
            <a:off x="4859251" y="2580293"/>
            <a:ext cx="2003188" cy="557790"/>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PLASTIC AND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WASTE MANAGEMENT </a:t>
            </a:r>
            <a:endParaRPr kumimoji="0" lang="en-GB"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67017AC1-C82F-4489-96FB-A4B64B6B6585}"/>
              </a:ext>
            </a:extLst>
          </p:cNvPr>
          <p:cNvPicPr>
            <a:picLocks noChangeAspect="1"/>
          </p:cNvPicPr>
          <p:nvPr/>
        </p:nvPicPr>
        <p:blipFill>
          <a:blip r:embed="rId4"/>
          <a:stretch>
            <a:fillRect/>
          </a:stretch>
        </p:blipFill>
        <p:spPr>
          <a:xfrm>
            <a:off x="4164941" y="4914201"/>
            <a:ext cx="567925" cy="567925"/>
          </a:xfrm>
          <a:prstGeom prst="rect">
            <a:avLst/>
          </a:prstGeom>
        </p:spPr>
      </p:pic>
      <p:pic>
        <p:nvPicPr>
          <p:cNvPr id="14" name="Picture 13" descr="Icon&#10;&#10;Description automatically generated">
            <a:extLst>
              <a:ext uri="{FF2B5EF4-FFF2-40B4-BE49-F238E27FC236}">
                <a16:creationId xmlns:a16="http://schemas.microsoft.com/office/drawing/2014/main" id="{A76BCC4F-3B8A-4F0D-BD3F-AABE33695461}"/>
              </a:ext>
            </a:extLst>
          </p:cNvPr>
          <p:cNvPicPr>
            <a:picLocks noChangeAspect="1"/>
          </p:cNvPicPr>
          <p:nvPr/>
        </p:nvPicPr>
        <p:blipFill>
          <a:blip r:embed="rId5"/>
          <a:stretch>
            <a:fillRect/>
          </a:stretch>
        </p:blipFill>
        <p:spPr>
          <a:xfrm>
            <a:off x="4214837" y="3476789"/>
            <a:ext cx="549895" cy="549895"/>
          </a:xfrm>
          <a:prstGeom prst="rect">
            <a:avLst/>
          </a:prstGeom>
        </p:spPr>
      </p:pic>
      <p:pic>
        <p:nvPicPr>
          <p:cNvPr id="15" name="Picture 14">
            <a:extLst>
              <a:ext uri="{FF2B5EF4-FFF2-40B4-BE49-F238E27FC236}">
                <a16:creationId xmlns:a16="http://schemas.microsoft.com/office/drawing/2014/main" id="{62D56A29-4ED4-4F99-92A8-0D0C80045800}"/>
              </a:ext>
            </a:extLst>
          </p:cNvPr>
          <p:cNvPicPr>
            <a:picLocks noChangeAspect="1"/>
          </p:cNvPicPr>
          <p:nvPr/>
        </p:nvPicPr>
        <p:blipFill>
          <a:blip r:embed="rId6"/>
          <a:stretch>
            <a:fillRect/>
          </a:stretch>
        </p:blipFill>
        <p:spPr>
          <a:xfrm>
            <a:off x="4326581" y="4275409"/>
            <a:ext cx="326405" cy="459595"/>
          </a:xfrm>
          <a:prstGeom prst="rect">
            <a:avLst/>
          </a:prstGeom>
        </p:spPr>
      </p:pic>
      <p:pic>
        <p:nvPicPr>
          <p:cNvPr id="16" name="Picture 15" descr="Icon&#10;&#10;Description automatically generated">
            <a:extLst>
              <a:ext uri="{FF2B5EF4-FFF2-40B4-BE49-F238E27FC236}">
                <a16:creationId xmlns:a16="http://schemas.microsoft.com/office/drawing/2014/main" id="{8FA9357F-92C6-472A-AB11-002EB6A64898}"/>
              </a:ext>
            </a:extLst>
          </p:cNvPr>
          <p:cNvPicPr>
            <a:picLocks noChangeAspect="1"/>
          </p:cNvPicPr>
          <p:nvPr/>
        </p:nvPicPr>
        <p:blipFill>
          <a:blip r:embed="rId7"/>
          <a:stretch>
            <a:fillRect/>
          </a:stretch>
        </p:blipFill>
        <p:spPr>
          <a:xfrm>
            <a:off x="4291335" y="2634501"/>
            <a:ext cx="396900" cy="396900"/>
          </a:xfrm>
          <a:prstGeom prst="rect">
            <a:avLst/>
          </a:prstGeom>
        </p:spPr>
      </p:pic>
      <p:sp>
        <p:nvSpPr>
          <p:cNvPr id="17" name="TextBox 16">
            <a:extLst>
              <a:ext uri="{FF2B5EF4-FFF2-40B4-BE49-F238E27FC236}">
                <a16:creationId xmlns:a16="http://schemas.microsoft.com/office/drawing/2014/main" id="{403E5BF1-F4AA-4DEB-AF5B-667C330A7209}"/>
              </a:ext>
            </a:extLst>
          </p:cNvPr>
          <p:cNvSpPr txBox="1"/>
          <p:nvPr/>
        </p:nvSpPr>
        <p:spPr>
          <a:xfrm>
            <a:off x="4676634" y="1648125"/>
            <a:ext cx="2442852" cy="923330"/>
          </a:xfrm>
          <a:prstGeom prst="rect">
            <a:avLst/>
          </a:prstGeom>
          <a:noFill/>
        </p:spPr>
        <p:txBody>
          <a:bodyPr wrap="square" rtlCol="0">
            <a:spAutoFit/>
          </a:bodyPr>
          <a:lstStyle/>
          <a:p>
            <a:pPr algn="ctr"/>
            <a:r>
              <a:rPr kumimoji="0" lang="en-GB" b="1" i="0" u="none" strike="noStrike" kern="0" cap="none" spc="0" normalizeH="0" baseline="0" noProof="0" dirty="0">
                <a:ln>
                  <a:noFill/>
                </a:ln>
                <a:solidFill>
                  <a:srgbClr val="C00000"/>
                </a:solidFill>
                <a:effectLst/>
                <a:uLnTx/>
                <a:uFillTx/>
                <a:latin typeface="Arial"/>
                <a:ea typeface="+mn-ea"/>
                <a:cs typeface="+mn-cs"/>
              </a:rPr>
              <a:t>Essential urban services</a:t>
            </a:r>
          </a:p>
          <a:p>
            <a:endParaRPr lang="en-GB" dirty="0"/>
          </a:p>
        </p:txBody>
      </p:sp>
    </p:spTree>
    <p:extLst>
      <p:ext uri="{BB962C8B-B14F-4D97-AF65-F5344CB8AC3E}">
        <p14:creationId xmlns:p14="http://schemas.microsoft.com/office/powerpoint/2010/main" val="2482839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b="1" dirty="0">
                <a:solidFill>
                  <a:schemeClr val="bg2">
                    <a:lumMod val="10000"/>
                  </a:schemeClr>
                </a:solidFill>
              </a:rPr>
              <a:t>Objective</a:t>
            </a:r>
            <a:r>
              <a:rPr lang="en-US" sz="3600" dirty="0"/>
              <a:t> of the Innovation Fund</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90A5655D-DF85-F145-86A0-455525224999}"/>
              </a:ext>
            </a:extLst>
          </p:cNvPr>
          <p:cNvSpPr/>
          <p:nvPr/>
        </p:nvSpPr>
        <p:spPr>
          <a:xfrm>
            <a:off x="4448904" y="511201"/>
            <a:ext cx="7048165" cy="397031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C00000"/>
                </a:solidFill>
                <a:effectLst/>
                <a:uLnTx/>
                <a:uFillTx/>
                <a:latin typeface="Arial"/>
                <a:ea typeface="+mn-ea"/>
                <a:cs typeface="+mn-cs"/>
              </a:rPr>
              <a:t>The Innovation Fund will aim to demonstrate: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digital technology, including mobile, can support and scale the delivery of urban services to underserved populations;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socio-economic, commercial and environmental/climate impact of digital urban services;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business and/or partnership models required to enable digital urban services to be adopted at scale; and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partnerships with mobile operators and other technology companies can improve the scale and sustainability of digital urban services.</a:t>
            </a:r>
          </a:p>
        </p:txBody>
      </p:sp>
    </p:spTree>
    <p:extLst>
      <p:ext uri="{BB962C8B-B14F-4D97-AF65-F5344CB8AC3E}">
        <p14:creationId xmlns:p14="http://schemas.microsoft.com/office/powerpoint/2010/main" val="755520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4" name="Text Placeholder 2">
            <a:extLst>
              <a:ext uri="{FF2B5EF4-FFF2-40B4-BE49-F238E27FC236}">
                <a16:creationId xmlns:a16="http://schemas.microsoft.com/office/drawing/2014/main" id="{30FE0A9E-2258-8446-B767-0203D618B9ED}"/>
              </a:ext>
            </a:extLst>
          </p:cNvPr>
          <p:cNvSpPr>
            <a:spLocks noGrp="1"/>
          </p:cNvSpPr>
          <p:nvPr>
            <p:ph type="body" sz="half" idx="2"/>
          </p:nvPr>
        </p:nvSpPr>
        <p:spPr>
          <a:xfrm>
            <a:off x="257894" y="511201"/>
            <a:ext cx="3590206" cy="3437942"/>
          </a:xfrm>
        </p:spPr>
        <p:txBody>
          <a:bodyPr>
            <a:normAutofit/>
          </a:bodyPr>
          <a:lstStyle/>
          <a:p>
            <a:r>
              <a:rPr lang="en-US" sz="3600" b="1" dirty="0">
                <a:solidFill>
                  <a:schemeClr val="bg2">
                    <a:lumMod val="10000"/>
                  </a:schemeClr>
                </a:solidFill>
              </a:rPr>
              <a:t>Support Provided to Grantees</a:t>
            </a:r>
            <a:r>
              <a:rPr lang="en-US" sz="3600" dirty="0">
                <a:solidFill>
                  <a:schemeClr val="bg2">
                    <a:lumMod val="10000"/>
                  </a:schemeClr>
                </a:solidFill>
              </a:rPr>
              <a:t> </a:t>
            </a:r>
            <a:r>
              <a:rPr lang="en-US" sz="3600" dirty="0"/>
              <a:t>through the Innovation Fund</a:t>
            </a:r>
          </a:p>
        </p:txBody>
      </p:sp>
      <p:sp>
        <p:nvSpPr>
          <p:cNvPr id="15" name="Rectangle 14">
            <a:extLst>
              <a:ext uri="{FF2B5EF4-FFF2-40B4-BE49-F238E27FC236}">
                <a16:creationId xmlns:a16="http://schemas.microsoft.com/office/drawing/2014/main" id="{61027AC7-1992-8447-953C-DFDDEC6F4025}"/>
              </a:ext>
            </a:extLst>
          </p:cNvPr>
          <p:cNvSpPr/>
          <p:nvPr/>
        </p:nvSpPr>
        <p:spPr>
          <a:xfrm>
            <a:off x="4559300" y="511201"/>
            <a:ext cx="6937769"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Support provided to grantees will include:</a:t>
            </a:r>
          </a:p>
        </p:txBody>
      </p:sp>
      <p:sp>
        <p:nvSpPr>
          <p:cNvPr id="16" name="Rectangle 15">
            <a:extLst>
              <a:ext uri="{FF2B5EF4-FFF2-40B4-BE49-F238E27FC236}">
                <a16:creationId xmlns:a16="http://schemas.microsoft.com/office/drawing/2014/main" id="{297FFA3E-8FF3-2646-98E7-0F52B919D9B5}"/>
              </a:ext>
            </a:extLst>
          </p:cNvPr>
          <p:cNvSpPr/>
          <p:nvPr/>
        </p:nvSpPr>
        <p:spPr>
          <a:xfrm>
            <a:off x="5410200" y="1091776"/>
            <a:ext cx="6086869" cy="5016758"/>
          </a:xfrm>
          <a:prstGeom prst="rect">
            <a:avLst/>
          </a:prstGeom>
        </p:spPr>
        <p:txBody>
          <a:bodyPr wrap="square">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Grant funding between £100,000 - £250,000 to support projects over 15 to 18 months;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Bootcamp (a programme of expert-led sessions and targeted networking) and regular online clinics on topics such as product or service improvement, human-</a:t>
            </a:r>
            <a:r>
              <a:rPr kumimoji="0" lang="en-GB" sz="1600" b="0" i="0" u="none" strike="noStrike" kern="0" cap="none" spc="0" normalizeH="0" baseline="0" noProof="0" dirty="0" err="1">
                <a:ln>
                  <a:noFill/>
                </a:ln>
                <a:solidFill>
                  <a:srgbClr val="E7E6E6">
                    <a:lumMod val="10000"/>
                  </a:srgbClr>
                </a:solidFill>
                <a:effectLst/>
                <a:uLnTx/>
                <a:uFillTx/>
                <a:latin typeface="Arial"/>
                <a:ea typeface="+mn-ea"/>
                <a:cs typeface="+mn-cs"/>
              </a:rPr>
              <a:t>centered</a:t>
            </a: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 design and usability testing;</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Learning exchange opportunities with other grantees and networking opportunities with other GSMA partners;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Monitoring and evaluation support to evidence socio-economic impact and promote product improvement;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Facilitation of relationships with mobile operators and public sector organisations where relevant;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Opportunity to increase your visibility and raising your profile to potential investors and partners through profiling in GSMA publications, social media and events.</a:t>
            </a:r>
          </a:p>
        </p:txBody>
      </p:sp>
      <p:pic>
        <p:nvPicPr>
          <p:cNvPr id="17" name="Picture 16">
            <a:extLst>
              <a:ext uri="{FF2B5EF4-FFF2-40B4-BE49-F238E27FC236}">
                <a16:creationId xmlns:a16="http://schemas.microsoft.com/office/drawing/2014/main" id="{993EC73E-D9A2-1E44-90C1-F9D3C63CE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9567" y="1409276"/>
            <a:ext cx="605873" cy="605873"/>
          </a:xfrm>
          <a:prstGeom prst="rect">
            <a:avLst/>
          </a:prstGeom>
        </p:spPr>
      </p:pic>
      <p:pic>
        <p:nvPicPr>
          <p:cNvPr id="18" name="Picture 17">
            <a:extLst>
              <a:ext uri="{FF2B5EF4-FFF2-40B4-BE49-F238E27FC236}">
                <a16:creationId xmlns:a16="http://schemas.microsoft.com/office/drawing/2014/main" id="{03ADB1BE-A6A0-CD41-869D-5E346E52EE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4670" y="2320614"/>
            <a:ext cx="630108" cy="630108"/>
          </a:xfrm>
          <a:prstGeom prst="rect">
            <a:avLst/>
          </a:prstGeom>
        </p:spPr>
      </p:pic>
      <p:pic>
        <p:nvPicPr>
          <p:cNvPr id="19" name="Picture 18">
            <a:extLst>
              <a:ext uri="{FF2B5EF4-FFF2-40B4-BE49-F238E27FC236}">
                <a16:creationId xmlns:a16="http://schemas.microsoft.com/office/drawing/2014/main" id="{2793CE2A-FEA6-7046-B06C-57C7F30AE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787" y="4169335"/>
            <a:ext cx="605873" cy="605873"/>
          </a:xfrm>
          <a:prstGeom prst="rect">
            <a:avLst/>
          </a:prstGeom>
        </p:spPr>
      </p:pic>
      <p:pic>
        <p:nvPicPr>
          <p:cNvPr id="20" name="Picture 19">
            <a:extLst>
              <a:ext uri="{FF2B5EF4-FFF2-40B4-BE49-F238E27FC236}">
                <a16:creationId xmlns:a16="http://schemas.microsoft.com/office/drawing/2014/main" id="{D2C6280E-DC08-384C-BA40-55C7447134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6787" y="5080318"/>
            <a:ext cx="605873" cy="605873"/>
          </a:xfrm>
          <a:prstGeom prst="rect">
            <a:avLst/>
          </a:prstGeom>
        </p:spPr>
      </p:pic>
      <p:pic>
        <p:nvPicPr>
          <p:cNvPr id="21" name="Picture 20">
            <a:extLst>
              <a:ext uri="{FF2B5EF4-FFF2-40B4-BE49-F238E27FC236}">
                <a16:creationId xmlns:a16="http://schemas.microsoft.com/office/drawing/2014/main" id="{4B46F880-A99A-C34A-8FEB-4FE464D0BB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4670" y="3259612"/>
            <a:ext cx="604613" cy="604613"/>
          </a:xfrm>
          <a:prstGeom prst="rect">
            <a:avLst/>
          </a:prstGeom>
        </p:spPr>
      </p:pic>
    </p:spTree>
    <p:extLst>
      <p:ext uri="{BB962C8B-B14F-4D97-AF65-F5344CB8AC3E}">
        <p14:creationId xmlns:p14="http://schemas.microsoft.com/office/powerpoint/2010/main" val="127748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447343-6635-C14E-9332-6AAECC7FC8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7BCE39A-B02B-7848-AC26-AEDF1198AEBB}"/>
              </a:ext>
            </a:extLst>
          </p:cNvPr>
          <p:cNvSpPr/>
          <p:nvPr/>
        </p:nvSpPr>
        <p:spPr>
          <a:xfrm>
            <a:off x="4636859" y="511201"/>
            <a:ext cx="6860210"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Key eligibility criteria:</a:t>
            </a:r>
          </a:p>
        </p:txBody>
      </p:sp>
      <p:sp>
        <p:nvSpPr>
          <p:cNvPr id="21" name="Rectangle 20">
            <a:extLst>
              <a:ext uri="{FF2B5EF4-FFF2-40B4-BE49-F238E27FC236}">
                <a16:creationId xmlns:a16="http://schemas.microsoft.com/office/drawing/2014/main" id="{DACB5456-E62B-C040-A961-5E71A4ADFBAB}"/>
              </a:ext>
            </a:extLst>
          </p:cNvPr>
          <p:cNvSpPr/>
          <p:nvPr/>
        </p:nvSpPr>
        <p:spPr>
          <a:xfrm>
            <a:off x="4636859" y="1091776"/>
            <a:ext cx="6860210" cy="2862322"/>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Start-ups, small to medium sized private sector companies, and social enterprises;</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Can demonstrate the long-term sustainability and scalability of the innovation beyond the lifespan of the grant; and</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Have active users and revenue in at least one eligible low- or middle-income market.</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dirty="0">
              <a:solidFill>
                <a:srgbClr val="E7E6E6">
                  <a:lumMod val="10000"/>
                </a:srgbClr>
              </a:solidFill>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p:txBody>
      </p:sp>
      <p:sp>
        <p:nvSpPr>
          <p:cNvPr id="22" name="Text Placeholder 2">
            <a:extLst>
              <a:ext uri="{FF2B5EF4-FFF2-40B4-BE49-F238E27FC236}">
                <a16:creationId xmlns:a16="http://schemas.microsoft.com/office/drawing/2014/main" id="{C248C0C4-055E-5C43-8927-C18F7DE50C74}"/>
              </a:ext>
            </a:extLst>
          </p:cNvPr>
          <p:cNvSpPr>
            <a:spLocks noGrp="1"/>
          </p:cNvSpPr>
          <p:nvPr>
            <p:ph type="body" sz="half" idx="2"/>
          </p:nvPr>
        </p:nvSpPr>
        <p:spPr>
          <a:xfrm>
            <a:off x="257894" y="511200"/>
            <a:ext cx="3488605" cy="5673699"/>
          </a:xfrm>
        </p:spPr>
        <p:txBody>
          <a:bodyPr>
            <a:normAutofit/>
          </a:bodyPr>
          <a:lstStyle/>
          <a:p>
            <a:r>
              <a:rPr lang="en-US" sz="3600" b="1">
                <a:solidFill>
                  <a:srgbClr val="FF0000"/>
                </a:solidFill>
              </a:rPr>
              <a:t>Eligibility Criteria </a:t>
            </a:r>
            <a:r>
              <a:rPr lang="en-US" sz="3600"/>
              <a:t>for the Innovation Fund</a:t>
            </a:r>
          </a:p>
        </p:txBody>
      </p:sp>
      <p:sp>
        <p:nvSpPr>
          <p:cNvPr id="23" name="Rectangle 22">
            <a:extLst>
              <a:ext uri="{FF2B5EF4-FFF2-40B4-BE49-F238E27FC236}">
                <a16:creationId xmlns:a16="http://schemas.microsoft.com/office/drawing/2014/main" id="{C89D6E9B-140E-BC46-8414-8AEEF6CE9C75}"/>
              </a:ext>
            </a:extLst>
          </p:cNvPr>
          <p:cNvSpPr/>
          <p:nvPr/>
        </p:nvSpPr>
        <p:spPr>
          <a:xfrm>
            <a:off x="4636859" y="3649412"/>
            <a:ext cx="6968012" cy="1415772"/>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kern="0" dirty="0">
                <a:solidFill>
                  <a:srgbClr val="E7E6E6">
                    <a:lumMod val="10000"/>
                  </a:srgbClr>
                </a:solidFill>
                <a:latin typeface="Arial"/>
              </a:rPr>
              <a:t>These types of organisations will not be eligible to apply to the Innovation Fund: </a:t>
            </a:r>
            <a:r>
              <a:rPr lang="en-GB" b="1" kern="0" dirty="0">
                <a:solidFill>
                  <a:srgbClr val="E7E6E6">
                    <a:lumMod val="10000"/>
                  </a:srgbClr>
                </a:solidFill>
                <a:latin typeface="Arial"/>
              </a:rPr>
              <a:t>Governments (or appointed government agencies); Mobile Network Operators; University or Academic organisations; start-up accelerators and incubators.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5C5C5C"/>
              </a:solidFill>
              <a:effectLst/>
              <a:uLnTx/>
              <a:uFillTx/>
              <a:latin typeface="Arial"/>
              <a:ea typeface="+mn-ea"/>
              <a:cs typeface="+mn-cs"/>
            </a:endParaRPr>
          </a:p>
        </p:txBody>
      </p:sp>
      <p:sp>
        <p:nvSpPr>
          <p:cNvPr id="2" name="TextBox 1">
            <a:extLst>
              <a:ext uri="{FF2B5EF4-FFF2-40B4-BE49-F238E27FC236}">
                <a16:creationId xmlns:a16="http://schemas.microsoft.com/office/drawing/2014/main" id="{6A023143-F20C-4182-A742-C6BCC14E829B}"/>
              </a:ext>
            </a:extLst>
          </p:cNvPr>
          <p:cNvSpPr txBox="1"/>
          <p:nvPr/>
        </p:nvSpPr>
        <p:spPr>
          <a:xfrm>
            <a:off x="5679440" y="4977964"/>
            <a:ext cx="5140960" cy="1200329"/>
          </a:xfrm>
          <a:prstGeom prst="rect">
            <a:avLst/>
          </a:prstGeom>
          <a:noFill/>
        </p:spPr>
        <p:txBody>
          <a:bodyPr wrap="square" rtlCol="0">
            <a:spAutoFit/>
          </a:bodyPr>
          <a:lstStyle/>
          <a:p>
            <a:pPr algn="ctr" rtl="0" fontAlgn="base"/>
            <a:r>
              <a:rPr lang="en-GB" b="1" i="0" u="none" strike="noStrike" dirty="0">
                <a:solidFill>
                  <a:srgbClr val="C00000"/>
                </a:solidFill>
                <a:effectLst/>
                <a:latin typeface="Arial" panose="020B0604020202020204" pitchFamily="34" charset="0"/>
              </a:rPr>
              <a:t>Geography</a:t>
            </a:r>
            <a:r>
              <a:rPr lang="en-GB" b="0" i="0" u="none" strike="noStrike" dirty="0">
                <a:solidFill>
                  <a:srgbClr val="242428"/>
                </a:solidFill>
                <a:effectLst/>
                <a:latin typeface="Arial" panose="020B0604020202020204" pitchFamily="34" charset="0"/>
              </a:rPr>
              <a:t>: </a:t>
            </a:r>
            <a:r>
              <a:rPr lang="en-US" b="0" i="0" dirty="0">
                <a:solidFill>
                  <a:srgbClr val="242428"/>
                </a:solidFill>
                <a:effectLst/>
                <a:latin typeface="Arial" panose="020B0604020202020204" pitchFamily="34" charset="0"/>
              </a:rPr>
              <a:t>​</a:t>
            </a:r>
            <a:endParaRPr lang="en-US" b="0" i="0" dirty="0">
              <a:solidFill>
                <a:srgbClr val="242428"/>
              </a:solidFill>
              <a:effectLst/>
              <a:latin typeface="Segoe UI" panose="020B0502040204020203" pitchFamily="34" charset="0"/>
            </a:endParaRPr>
          </a:p>
          <a:p>
            <a:pPr algn="l" rtl="0" fontAlgn="base"/>
            <a:r>
              <a:rPr lang="en-GB" b="0" i="0" u="none" strike="noStrike" dirty="0">
                <a:solidFill>
                  <a:srgbClr val="242428"/>
                </a:solidFill>
                <a:effectLst/>
                <a:latin typeface="Arial" panose="020B0604020202020204" pitchFamily="34" charset="0"/>
              </a:rPr>
              <a:t>Low- and middle-income countries in Africa, South Asia and Southeast Asia; </a:t>
            </a:r>
            <a:r>
              <a:rPr lang="en-GB" b="0" i="1" u="none" strike="noStrike" dirty="0">
                <a:solidFill>
                  <a:srgbClr val="242428"/>
                </a:solidFill>
                <a:effectLst/>
                <a:latin typeface="Arial" panose="020B0604020202020204" pitchFamily="34" charset="0"/>
              </a:rPr>
              <a:t>some exclusions apply – see Terms and Conditions</a:t>
            </a:r>
            <a:endParaRPr lang="en-GB" b="0" i="0" dirty="0">
              <a:solidFill>
                <a:srgbClr val="242428"/>
              </a:solidFill>
              <a:effectLst/>
              <a:latin typeface="Segoe UI" panose="020B0502040204020203" pitchFamily="34" charset="0"/>
            </a:endParaRPr>
          </a:p>
        </p:txBody>
      </p:sp>
    </p:spTree>
    <p:extLst>
      <p:ext uri="{BB962C8B-B14F-4D97-AF65-F5344CB8AC3E}">
        <p14:creationId xmlns:p14="http://schemas.microsoft.com/office/powerpoint/2010/main" val="244818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7B01-75F2-214E-BD7A-4094B640AB76}"/>
              </a:ext>
            </a:extLst>
          </p:cNvPr>
          <p:cNvSpPr>
            <a:spLocks noGrp="1"/>
          </p:cNvSpPr>
          <p:nvPr>
            <p:ph type="title"/>
          </p:nvPr>
        </p:nvSpPr>
        <p:spPr/>
        <p:txBody>
          <a:bodyPr/>
          <a:lstStyle/>
          <a:p>
            <a:r>
              <a:rPr lang="en-US" dirty="0"/>
              <a:t>Innovation Fund Key Dates</a:t>
            </a:r>
          </a:p>
        </p:txBody>
      </p:sp>
      <p:sp>
        <p:nvSpPr>
          <p:cNvPr id="4" name="Slide Number Placeholder 3">
            <a:extLst>
              <a:ext uri="{FF2B5EF4-FFF2-40B4-BE49-F238E27FC236}">
                <a16:creationId xmlns:a16="http://schemas.microsoft.com/office/drawing/2014/main" id="{A8EE0E02-9EDA-DC45-8D13-695E438623F7}"/>
              </a:ext>
            </a:extLst>
          </p:cNvPr>
          <p:cNvSpPr>
            <a:spLocks noGrp="1"/>
          </p:cNvSpPr>
          <p:nvPr>
            <p:ph type="sldNum" sz="quarter" idx="4"/>
          </p:nvPr>
        </p:nvSpPr>
        <p:spPr>
          <a:xfrm>
            <a:off x="8762400" y="641816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5" name="Rounded Rectangle">
            <a:extLst>
              <a:ext uri="{FF2B5EF4-FFF2-40B4-BE49-F238E27FC236}">
                <a16:creationId xmlns:a16="http://schemas.microsoft.com/office/drawing/2014/main" id="{FB6984A7-E918-D242-A593-33C97EEAEB11}"/>
              </a:ext>
            </a:extLst>
          </p:cNvPr>
          <p:cNvSpPr/>
          <p:nvPr/>
        </p:nvSpPr>
        <p:spPr>
          <a:xfrm>
            <a:off x="6809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7" name="Google Shape;500;p53">
            <a:extLst>
              <a:ext uri="{FF2B5EF4-FFF2-40B4-BE49-F238E27FC236}">
                <a16:creationId xmlns:a16="http://schemas.microsoft.com/office/drawing/2014/main" id="{F6B4A358-989F-244A-B3D1-2731AFD65083}"/>
              </a:ext>
            </a:extLst>
          </p:cNvPr>
          <p:cNvSpPr txBox="1"/>
          <p:nvPr/>
        </p:nvSpPr>
        <p:spPr>
          <a:xfrm>
            <a:off x="745735" y="1618783"/>
            <a:ext cx="1909174" cy="33239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17 May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ANNOUNCEMENT &amp; OPEN OF APPLICATIONS</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rtl="0" fontAlgn="base"/>
            <a:r>
              <a:rPr kumimoji="0" lang="en-US" sz="1400" b="1" i="0" u="none" strike="noStrike" kern="1200" cap="none" spc="0" normalizeH="0" baseline="0" noProof="1">
                <a:ln>
                  <a:noFill/>
                </a:ln>
                <a:solidFill>
                  <a:srgbClr val="FFFFFF"/>
                </a:solidFill>
                <a:effectLst/>
                <a:uLnTx/>
                <a:uFillTx/>
                <a:latin typeface="Arial"/>
                <a:cs typeface="Arial"/>
                <a:sym typeface="Arial"/>
              </a:rPr>
              <a:t>Press Release to announce the fund; Release of Terms Sheet; </a:t>
            </a:r>
            <a:r>
              <a:rPr lang="en-GB" sz="1400" b="1">
                <a:solidFill>
                  <a:srgbClr val="FFFFFF"/>
                </a:solidFill>
                <a:latin typeface="Arial"/>
                <a:cs typeface="Arial"/>
              </a:rPr>
              <a:t>Applicants will have </a:t>
            </a:r>
            <a:r>
              <a:rPr lang="en-US" sz="1400" b="1">
                <a:solidFill>
                  <a:srgbClr val="FFFFFF"/>
                </a:solidFill>
                <a:latin typeface="Arial"/>
                <a:cs typeface="Arial"/>
              </a:rPr>
              <a:t>​</a:t>
            </a:r>
            <a:r>
              <a:rPr lang="en-GB" sz="1400" b="1">
                <a:solidFill>
                  <a:srgbClr val="FFFFFF"/>
                </a:solidFill>
                <a:latin typeface="Arial"/>
                <a:cs typeface="Arial"/>
              </a:rPr>
              <a:t>7 weeks </a:t>
            </a:r>
            <a:r>
              <a:rPr lang="en-US" sz="1400" b="1">
                <a:solidFill>
                  <a:srgbClr val="FFFFFF"/>
                </a:solidFill>
                <a:latin typeface="Arial"/>
                <a:cs typeface="Arial"/>
              </a:rPr>
              <a:t>​</a:t>
            </a:r>
          </a:p>
          <a:p>
            <a:pPr rtl="0" fontAlgn="base"/>
            <a:r>
              <a:rPr lang="en-GB" sz="1400" b="1">
                <a:solidFill>
                  <a:srgbClr val="FFFFFF"/>
                </a:solidFill>
                <a:latin typeface="Arial"/>
                <a:cs typeface="Arial"/>
              </a:rPr>
              <a:t>to submit a pitch via</a:t>
            </a:r>
            <a:r>
              <a:rPr lang="en-US" sz="1400" b="1">
                <a:solidFill>
                  <a:srgbClr val="FFFFFF"/>
                </a:solidFill>
                <a:latin typeface="Arial"/>
                <a:cs typeface="Arial"/>
              </a:rPr>
              <a:t>​</a:t>
            </a:r>
          </a:p>
          <a:p>
            <a:pPr rtl="0" fontAlgn="base"/>
            <a:r>
              <a:rPr lang="en-GB" sz="1400" b="1">
                <a:solidFill>
                  <a:srgbClr val="FFFFFF"/>
                </a:solidFill>
                <a:latin typeface="Arial"/>
                <a:cs typeface="Arial"/>
              </a:rPr>
              <a:t> an online form</a:t>
            </a:r>
            <a:endParaRPr lang="en-US" sz="1400" b="1">
              <a:solidFill>
                <a:srgbClr val="FFFFFF"/>
              </a:solidFill>
              <a:latin typeface="Arial"/>
              <a:cs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p:txBody>
      </p:sp>
      <p:sp>
        <p:nvSpPr>
          <p:cNvPr id="8" name="Rounded Rectangle">
            <a:extLst>
              <a:ext uri="{FF2B5EF4-FFF2-40B4-BE49-F238E27FC236}">
                <a16:creationId xmlns:a16="http://schemas.microsoft.com/office/drawing/2014/main" id="{4FCE3D61-CC16-964C-9E60-40782B54846D}"/>
              </a:ext>
            </a:extLst>
          </p:cNvPr>
          <p:cNvSpPr/>
          <p:nvPr/>
        </p:nvSpPr>
        <p:spPr>
          <a:xfrm>
            <a:off x="29061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9" name="Google Shape;500;p53">
            <a:extLst>
              <a:ext uri="{FF2B5EF4-FFF2-40B4-BE49-F238E27FC236}">
                <a16:creationId xmlns:a16="http://schemas.microsoft.com/office/drawing/2014/main" id="{247D9AE6-BD99-3049-B066-BA1FFF13027C}"/>
              </a:ext>
            </a:extLst>
          </p:cNvPr>
          <p:cNvSpPr txBox="1"/>
          <p:nvPr/>
        </p:nvSpPr>
        <p:spPr>
          <a:xfrm>
            <a:off x="2982020" y="1618783"/>
            <a:ext cx="1909174" cy="2862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June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LAUNCH WEBINAR</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GSMA will host a webinar to explain the fund, the eligibility criteria and the application process</a:t>
            </a:r>
          </a:p>
        </p:txBody>
      </p:sp>
      <p:sp>
        <p:nvSpPr>
          <p:cNvPr id="10" name="Rounded Rectangle">
            <a:extLst>
              <a:ext uri="{FF2B5EF4-FFF2-40B4-BE49-F238E27FC236}">
                <a16:creationId xmlns:a16="http://schemas.microsoft.com/office/drawing/2014/main" id="{E8A3F494-2DEC-A141-8C81-39DD50153FBF}"/>
              </a:ext>
            </a:extLst>
          </p:cNvPr>
          <p:cNvSpPr/>
          <p:nvPr/>
        </p:nvSpPr>
        <p:spPr>
          <a:xfrm>
            <a:off x="5102943"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1" name="Google Shape;500;p53">
            <a:extLst>
              <a:ext uri="{FF2B5EF4-FFF2-40B4-BE49-F238E27FC236}">
                <a16:creationId xmlns:a16="http://schemas.microsoft.com/office/drawing/2014/main" id="{812C7F61-1AB8-B646-A936-4C26D29B2492}"/>
              </a:ext>
            </a:extLst>
          </p:cNvPr>
          <p:cNvSpPr txBox="1"/>
          <p:nvPr/>
        </p:nvSpPr>
        <p:spPr>
          <a:xfrm>
            <a:off x="5178849" y="1618783"/>
            <a:ext cx="1909174" cy="34778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7 - 10 June 2021</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dirty="0">
              <a:ln>
                <a:noFill/>
              </a:ln>
              <a:solidFill>
                <a:srgbClr val="FF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SECTOR DEEP DIVES</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Virtual sessions on </a:t>
            </a:r>
            <a:r>
              <a:rPr lang="en-US" sz="1400" b="1" noProof="1">
                <a:solidFill>
                  <a:srgbClr val="FFFFFF"/>
                </a:solidFill>
                <a:latin typeface="Arial"/>
                <a:cs typeface="Arial"/>
                <a:sym typeface="Arial"/>
              </a:rPr>
              <a:t>Plastic and Waste</a:t>
            </a:r>
            <a:r>
              <a:rPr kumimoji="0" lang="en-US" sz="1400" b="1" i="0" u="none" strike="noStrike" kern="1200" cap="none" spc="0" normalizeH="0" baseline="0" noProof="1">
                <a:ln>
                  <a:noFill/>
                </a:ln>
                <a:solidFill>
                  <a:srgbClr val="FFFFFF"/>
                </a:solidFill>
                <a:effectLst/>
                <a:uLnTx/>
                <a:uFillTx/>
                <a:latin typeface="Arial"/>
                <a:cs typeface="Arial"/>
                <a:sym typeface="Arial"/>
              </a:rPr>
              <a:t> Management, Water, </a:t>
            </a:r>
            <a:r>
              <a:rPr lang="en-US" sz="1400" b="1" noProof="1">
                <a:solidFill>
                  <a:srgbClr val="FFFFFF"/>
                </a:solidFill>
                <a:latin typeface="Arial"/>
                <a:cs typeface="Arial"/>
                <a:sym typeface="Arial"/>
              </a:rPr>
              <a:t>Sanitation</a:t>
            </a:r>
            <a:r>
              <a:rPr kumimoji="0" lang="en-US" sz="1400" b="1" i="0" u="none" strike="noStrike" kern="1200" cap="none" spc="0" normalizeH="0" baseline="0" noProof="1">
                <a:ln>
                  <a:noFill/>
                </a:ln>
                <a:solidFill>
                  <a:srgbClr val="FFFFFF"/>
                </a:solidFill>
                <a:effectLst/>
                <a:uLnTx/>
                <a:uFillTx/>
                <a:latin typeface="Arial"/>
                <a:cs typeface="Arial"/>
                <a:sym typeface="Arial"/>
              </a:rPr>
              <a:t> and </a:t>
            </a:r>
            <a:r>
              <a:rPr lang="en-US" sz="1400" b="1" noProof="1">
                <a:solidFill>
                  <a:srgbClr val="FFFFFF"/>
                </a:solidFill>
                <a:latin typeface="Arial"/>
                <a:cs typeface="Arial"/>
                <a:sym typeface="Arial"/>
              </a:rPr>
              <a:t>Energy</a:t>
            </a:r>
            <a:r>
              <a:rPr kumimoji="0" lang="en-US" sz="1400" b="1" i="0" u="none" strike="noStrike" kern="1200" cap="none" spc="0" normalizeH="0" baseline="0" noProof="1">
                <a:ln>
                  <a:noFill/>
                </a:ln>
                <a:solidFill>
                  <a:srgbClr val="FFFFFF"/>
                </a:solidFill>
                <a:effectLst/>
                <a:uLnTx/>
                <a:uFillTx/>
                <a:latin typeface="Arial"/>
                <a:cs typeface="Arial"/>
                <a:sym typeface="Arial"/>
              </a:rPr>
              <a:t> to understand sector challenges and the Innovation Fund learning agenda</a:t>
            </a:r>
            <a:endParaRPr lang="en-US" sz="1400" b="1" i="0" u="none" strike="noStrike" kern="1200" cap="none" spc="0" normalizeH="0" baseline="0" noProof="1">
              <a:ln>
                <a:noFill/>
              </a:ln>
              <a:solidFill>
                <a:srgbClr val="FFFFFF"/>
              </a:solidFill>
              <a:effectLst/>
              <a:uLnTx/>
              <a:uFillTx/>
              <a:latin typeface="Arial"/>
              <a:cs typeface="Arial"/>
            </a:endParaRPr>
          </a:p>
        </p:txBody>
      </p:sp>
      <p:sp>
        <p:nvSpPr>
          <p:cNvPr id="12" name="Rounded Rectangle">
            <a:extLst>
              <a:ext uri="{FF2B5EF4-FFF2-40B4-BE49-F238E27FC236}">
                <a16:creationId xmlns:a16="http://schemas.microsoft.com/office/drawing/2014/main" id="{4C55676D-22F5-4741-A681-83DA9CCF0E00}"/>
              </a:ext>
            </a:extLst>
          </p:cNvPr>
          <p:cNvSpPr/>
          <p:nvPr/>
        </p:nvSpPr>
        <p:spPr>
          <a:xfrm>
            <a:off x="7299772"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3" name="Google Shape;500;p53">
            <a:extLst>
              <a:ext uri="{FF2B5EF4-FFF2-40B4-BE49-F238E27FC236}">
                <a16:creationId xmlns:a16="http://schemas.microsoft.com/office/drawing/2014/main" id="{558F9FA9-7820-A848-9490-D18A5C787D15}"/>
              </a:ext>
            </a:extLst>
          </p:cNvPr>
          <p:cNvSpPr txBox="1"/>
          <p:nvPr/>
        </p:nvSpPr>
        <p:spPr>
          <a:xfrm>
            <a:off x="7375678" y="1618783"/>
            <a:ext cx="1909174" cy="21851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July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APPLICATIONS CLOSE</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Pitch Submission Stage closes </a:t>
            </a:r>
          </a:p>
        </p:txBody>
      </p:sp>
      <p:sp>
        <p:nvSpPr>
          <p:cNvPr id="17" name="TextBox 16">
            <a:extLst>
              <a:ext uri="{FF2B5EF4-FFF2-40B4-BE49-F238E27FC236}">
                <a16:creationId xmlns:a16="http://schemas.microsoft.com/office/drawing/2014/main" id="{8746B59C-71E2-8E43-99DD-6B522EE49666}"/>
              </a:ext>
            </a:extLst>
          </p:cNvPr>
          <p:cNvSpPr txBox="1"/>
          <p:nvPr/>
        </p:nvSpPr>
        <p:spPr>
          <a:xfrm>
            <a:off x="600805" y="5559973"/>
            <a:ext cx="714619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Arial" panose="020B0604020202020204" pitchFamily="34" charset="0"/>
              </a:rPr>
              <a:t>The selection will be made in late November, with contracting completed by March 2022</a:t>
            </a:r>
            <a:endParaRPr kumimoji="0" lang="en-GB" sz="1200" b="1"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8" name="Rounded Rectangle">
            <a:extLst>
              <a:ext uri="{FF2B5EF4-FFF2-40B4-BE49-F238E27FC236}">
                <a16:creationId xmlns:a16="http://schemas.microsoft.com/office/drawing/2014/main" id="{33B38F73-A39B-4E0C-BB5C-DDD8FFABB53F}"/>
              </a:ext>
            </a:extLst>
          </p:cNvPr>
          <p:cNvSpPr/>
          <p:nvPr/>
        </p:nvSpPr>
        <p:spPr>
          <a:xfrm>
            <a:off x="9414494" y="1373689"/>
            <a:ext cx="2120923"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9" name="Google Shape;500;p53">
            <a:extLst>
              <a:ext uri="{FF2B5EF4-FFF2-40B4-BE49-F238E27FC236}">
                <a16:creationId xmlns:a16="http://schemas.microsoft.com/office/drawing/2014/main" id="{F5585566-D1E4-4BD4-B224-F1A6BED7B496}"/>
              </a:ext>
            </a:extLst>
          </p:cNvPr>
          <p:cNvSpPr txBox="1"/>
          <p:nvPr/>
        </p:nvSpPr>
        <p:spPr>
          <a:xfrm>
            <a:off x="9490399" y="1618783"/>
            <a:ext cx="1955865" cy="3262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2 Aug – 5 Nov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PR</a:t>
            </a:r>
            <a:r>
              <a:rPr lang="en-GB" sz="1600" b="1" dirty="0">
                <a:solidFill>
                  <a:srgbClr val="FFFFFF"/>
                </a:solidFill>
                <a:latin typeface="Arial"/>
                <a:cs typeface="Arial"/>
                <a:sym typeface="Arial"/>
              </a:rPr>
              <a:t>OPOSAL STAGE</a:t>
            </a: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lgn="l" rtl="0" fontAlgn="base"/>
            <a:r>
              <a:rPr lang="en-GB" sz="1400" b="1" dirty="0">
                <a:solidFill>
                  <a:srgbClr val="FFFFFF"/>
                </a:solidFill>
                <a:latin typeface="Arial"/>
                <a:cs typeface="Arial"/>
              </a:rPr>
              <a:t>Shortlisted applicants </a:t>
            </a:r>
            <a:r>
              <a:rPr lang="en-US" sz="1400" b="1" dirty="0">
                <a:solidFill>
                  <a:srgbClr val="FFFFFF"/>
                </a:solidFill>
                <a:latin typeface="Arial"/>
                <a:cs typeface="Arial"/>
              </a:rPr>
              <a:t>​</a:t>
            </a:r>
          </a:p>
          <a:p>
            <a:pPr algn="l" rtl="0" fontAlgn="base"/>
            <a:r>
              <a:rPr lang="en-GB" sz="1400" b="1" dirty="0">
                <a:solidFill>
                  <a:srgbClr val="FFFFFF"/>
                </a:solidFill>
                <a:latin typeface="Arial"/>
                <a:cs typeface="Arial"/>
              </a:rPr>
              <a:t>submit a full project proposal including:</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Technical proposal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Project implementation plan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Budget </a:t>
            </a:r>
            <a:r>
              <a:rPr lang="en-US" sz="1400" b="1" dirty="0">
                <a:solidFill>
                  <a:srgbClr val="FFFFFF"/>
                </a:solidFill>
                <a:latin typeface="Arial"/>
                <a:cs typeface="Arial"/>
              </a:rPr>
              <a:t>​</a:t>
            </a:r>
          </a:p>
        </p:txBody>
      </p:sp>
    </p:spTree>
    <p:extLst>
      <p:ext uri="{BB962C8B-B14F-4D97-AF65-F5344CB8AC3E}">
        <p14:creationId xmlns:p14="http://schemas.microsoft.com/office/powerpoint/2010/main" val="630318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Introduction to Plastic and Waste Management</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46308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normAutofit/>
          </a:bodyPr>
          <a:lstStyle/>
          <a:p>
            <a:r>
              <a:rPr lang="en-US" dirty="0">
                <a:solidFill>
                  <a:schemeClr val="bg2">
                    <a:lumMod val="10000"/>
                  </a:schemeClr>
                </a:solidFill>
              </a:rPr>
              <a:t>Plastic and Waste Management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824DBC5-C0E6-1F42-8AE0-0ECC107556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94701" y="1111890"/>
            <a:ext cx="3141315" cy="4850419"/>
          </a:xfrm>
          <a:prstGeom prst="rect">
            <a:avLst/>
          </a:prstGeom>
        </p:spPr>
      </p:pic>
      <p:sp>
        <p:nvSpPr>
          <p:cNvPr id="6" name="Rectangle 5">
            <a:extLst>
              <a:ext uri="{FF2B5EF4-FFF2-40B4-BE49-F238E27FC236}">
                <a16:creationId xmlns:a16="http://schemas.microsoft.com/office/drawing/2014/main" id="{856F7846-CDDD-9748-BA5E-3104E9131BA7}"/>
              </a:ext>
            </a:extLst>
          </p:cNvPr>
          <p:cNvSpPr/>
          <p:nvPr/>
        </p:nvSpPr>
        <p:spPr>
          <a:xfrm>
            <a:off x="600805" y="1111890"/>
            <a:ext cx="7594822" cy="483209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The total amount of waste generated will triple in Africa and double in Asia by 2050. In many cities found in these regions, formal waste management systems are underdeveloped or non-existent, and 70% of waste is mismanaged. This has negative impacts on socio-economic development, public health and our climate.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Plastic waste is particularly problematic. It is estimated that less than 10% of the plastic ever produced has been recycled, and waste that is ’leaked’ into the environment chokes waterways and affects vital climate processes. By 2050, the production of virgin plastic could account for one fifth of the world’s oil consumption.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What is contributing to the plastic and waste management crisis: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A rapid increase in single-use plastic;</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Waste management (collection, sorting and recycling) is dominated by the informal sector;</a:t>
            </a:r>
            <a:endParaRPr lang="en-GB"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Limited willingness among municipalities to prioritise or pay for waste management solutions;</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Low levels of public awareness and citizen apathy on environmental, economic and public health risks;</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indent="-170815" defTabSz="914378">
              <a:buClr>
                <a:srgbClr val="FF0000"/>
              </a:buClr>
              <a:buFont typeface="Wingdings" panose="05000000000000000000" pitchFamily="2" charset="2"/>
              <a:buChar char="§"/>
              <a:defRPr/>
            </a:pPr>
            <a:r>
              <a:rPr lang="en-US" sz="1400" dirty="0">
                <a:solidFill>
                  <a:srgbClr val="242428"/>
                </a:solidFill>
                <a:latin typeface="Arial"/>
                <a:cs typeface="Arial"/>
              </a:rPr>
              <a:t>A lack of, or poorly enforced, Extended Producer Responsibility (EPR) policies; and</a:t>
            </a: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a:cs typeface="Arial"/>
              </a:rPr>
              <a:t>Low levels of coordination and digitization in the waste management value chain</a:t>
            </a:r>
            <a:r>
              <a:rPr lang="en-US" sz="1400" dirty="0">
                <a:solidFill>
                  <a:srgbClr val="242428"/>
                </a:solidFill>
                <a:latin typeface="Arial"/>
                <a:cs typeface="Arial"/>
              </a:rPr>
              <a:t>.</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1B4C69B4-8EB7-EB4A-8AA4-8FAF7B4A41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8" name="TextBox 7">
            <a:extLst>
              <a:ext uri="{FF2B5EF4-FFF2-40B4-BE49-F238E27FC236}">
                <a16:creationId xmlns:a16="http://schemas.microsoft.com/office/drawing/2014/main" id="{7D8CC243-5755-064C-9285-0A99C5B45218}"/>
              </a:ext>
            </a:extLst>
          </p:cNvPr>
          <p:cNvSpPr txBox="1"/>
          <p:nvPr/>
        </p:nvSpPr>
        <p:spPr>
          <a:xfrm>
            <a:off x="8394701" y="5978654"/>
            <a:ext cx="2520280" cy="215444"/>
          </a:xfrm>
          <a:prstGeom prst="rect">
            <a:avLst/>
          </a:prstGeom>
          <a:noFill/>
        </p:spPr>
        <p:txBody>
          <a:bodyPr wrap="square" rtlCol="0">
            <a:spAutoFit/>
          </a:bodyPr>
          <a:lstStyle/>
          <a:p>
            <a:pPr>
              <a:defRPr/>
            </a:pPr>
            <a:r>
              <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rPr>
              <a:t>Source: </a:t>
            </a:r>
            <a:r>
              <a:rPr lang="en-GB" sz="800" dirty="0" err="1">
                <a:solidFill>
                  <a:srgbClr val="242428"/>
                </a:solidFill>
                <a:latin typeface="Calibri Light" panose="020F0302020204030204"/>
              </a:rPr>
              <a:t>www.nationalgeographic.com</a:t>
            </a:r>
            <a:endPar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944496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How digital solutions can improve service delivery</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11" name="Picture 10">
            <a:extLst>
              <a:ext uri="{FF2B5EF4-FFF2-40B4-BE49-F238E27FC236}">
                <a16:creationId xmlns:a16="http://schemas.microsoft.com/office/drawing/2014/main" id="{F7C2806A-8DA2-2A43-A24A-CF678B5E5005}"/>
              </a:ext>
            </a:extLst>
          </p:cNvPr>
          <p:cNvPicPr>
            <a:picLocks noChangeAspect="1"/>
          </p:cNvPicPr>
          <p:nvPr/>
        </p:nvPicPr>
        <p:blipFill>
          <a:blip r:embed="rId3">
            <a:duotone>
              <a:schemeClr val="accent6">
                <a:shade val="45000"/>
                <a:satMod val="135000"/>
              </a:schemeClr>
              <a:prstClr val="white"/>
            </a:duotone>
          </a:blip>
          <a:stretch>
            <a:fillRect/>
          </a:stretch>
        </p:blipFill>
        <p:spPr>
          <a:xfrm rot="902616">
            <a:off x="1433083" y="1672810"/>
            <a:ext cx="567859" cy="567859"/>
          </a:xfrm>
          <a:prstGeom prst="rect">
            <a:avLst/>
          </a:prstGeom>
        </p:spPr>
      </p:pic>
      <p:pic>
        <p:nvPicPr>
          <p:cNvPr id="12" name="Picture 11">
            <a:extLst>
              <a:ext uri="{FF2B5EF4-FFF2-40B4-BE49-F238E27FC236}">
                <a16:creationId xmlns:a16="http://schemas.microsoft.com/office/drawing/2014/main" id="{093372F8-8EB4-D147-99E4-8F34C0E57C12}"/>
              </a:ext>
            </a:extLst>
          </p:cNvPr>
          <p:cNvPicPr>
            <a:picLocks noChangeAspect="1"/>
          </p:cNvPicPr>
          <p:nvPr/>
        </p:nvPicPr>
        <p:blipFill>
          <a:blip r:embed="rId4">
            <a:duotone>
              <a:schemeClr val="accent6">
                <a:shade val="45000"/>
                <a:satMod val="135000"/>
              </a:schemeClr>
              <a:prstClr val="white"/>
            </a:duotone>
          </a:blip>
          <a:stretch>
            <a:fillRect/>
          </a:stretch>
        </p:blipFill>
        <p:spPr>
          <a:xfrm>
            <a:off x="903062" y="1525967"/>
            <a:ext cx="671560" cy="671560"/>
          </a:xfrm>
          <a:prstGeom prst="rect">
            <a:avLst/>
          </a:prstGeom>
        </p:spPr>
      </p:pic>
      <p:pic>
        <p:nvPicPr>
          <p:cNvPr id="13" name="Picture 12">
            <a:extLst>
              <a:ext uri="{FF2B5EF4-FFF2-40B4-BE49-F238E27FC236}">
                <a16:creationId xmlns:a16="http://schemas.microsoft.com/office/drawing/2014/main" id="{6D0821FA-0A9C-1544-BD2C-B5A71DB7D7A1}"/>
              </a:ext>
            </a:extLst>
          </p:cNvPr>
          <p:cNvPicPr>
            <a:picLocks noChangeAspect="1"/>
          </p:cNvPicPr>
          <p:nvPr/>
        </p:nvPicPr>
        <p:blipFill>
          <a:blip r:embed="rId5">
            <a:duotone>
              <a:schemeClr val="accent6">
                <a:shade val="45000"/>
                <a:satMod val="135000"/>
              </a:schemeClr>
              <a:prstClr val="white"/>
            </a:duotone>
          </a:blip>
          <a:stretch>
            <a:fillRect/>
          </a:stretch>
        </p:blipFill>
        <p:spPr>
          <a:xfrm>
            <a:off x="721789" y="3309498"/>
            <a:ext cx="671560" cy="671560"/>
          </a:xfrm>
          <a:prstGeom prst="rect">
            <a:avLst/>
          </a:prstGeom>
        </p:spPr>
      </p:pic>
      <p:pic>
        <p:nvPicPr>
          <p:cNvPr id="16" name="Picture 15">
            <a:extLst>
              <a:ext uri="{FF2B5EF4-FFF2-40B4-BE49-F238E27FC236}">
                <a16:creationId xmlns:a16="http://schemas.microsoft.com/office/drawing/2014/main" id="{F59C9E00-DA10-6E40-BB7D-078275BF0F61}"/>
              </a:ext>
            </a:extLst>
          </p:cNvPr>
          <p:cNvPicPr>
            <a:picLocks noChangeAspect="1"/>
          </p:cNvPicPr>
          <p:nvPr/>
        </p:nvPicPr>
        <p:blipFill>
          <a:blip r:embed="rId6">
            <a:duotone>
              <a:schemeClr val="accent6">
                <a:shade val="45000"/>
                <a:satMod val="135000"/>
              </a:schemeClr>
              <a:prstClr val="white"/>
            </a:duotone>
          </a:blip>
          <a:stretch>
            <a:fillRect/>
          </a:stretch>
        </p:blipFill>
        <p:spPr>
          <a:xfrm>
            <a:off x="1059178" y="5263828"/>
            <a:ext cx="644698" cy="644698"/>
          </a:xfrm>
          <a:prstGeom prst="rect">
            <a:avLst/>
          </a:prstGeom>
        </p:spPr>
      </p:pic>
      <p:pic>
        <p:nvPicPr>
          <p:cNvPr id="17" name="Picture 16">
            <a:extLst>
              <a:ext uri="{FF2B5EF4-FFF2-40B4-BE49-F238E27FC236}">
                <a16:creationId xmlns:a16="http://schemas.microsoft.com/office/drawing/2014/main" id="{AA0E64D3-02A2-6841-B3FF-7B4C86BDD85E}"/>
              </a:ext>
            </a:extLst>
          </p:cNvPr>
          <p:cNvPicPr>
            <a:picLocks noChangeAspect="1"/>
          </p:cNvPicPr>
          <p:nvPr/>
        </p:nvPicPr>
        <p:blipFill>
          <a:blip r:embed="rId7">
            <a:duotone>
              <a:schemeClr val="accent6">
                <a:shade val="45000"/>
                <a:satMod val="135000"/>
              </a:schemeClr>
              <a:prstClr val="white"/>
            </a:duotone>
          </a:blip>
          <a:stretch>
            <a:fillRect/>
          </a:stretch>
        </p:blipFill>
        <p:spPr>
          <a:xfrm>
            <a:off x="1393349" y="3309498"/>
            <a:ext cx="671560" cy="671560"/>
          </a:xfrm>
          <a:prstGeom prst="rect">
            <a:avLst/>
          </a:prstGeom>
        </p:spPr>
      </p:pic>
      <p:sp>
        <p:nvSpPr>
          <p:cNvPr id="6" name="Rectangle 5">
            <a:extLst>
              <a:ext uri="{FF2B5EF4-FFF2-40B4-BE49-F238E27FC236}">
                <a16:creationId xmlns:a16="http://schemas.microsoft.com/office/drawing/2014/main" id="{93663521-516A-4D4A-9AAA-21ED02798633}"/>
              </a:ext>
            </a:extLst>
          </p:cNvPr>
          <p:cNvSpPr/>
          <p:nvPr/>
        </p:nvSpPr>
        <p:spPr>
          <a:xfrm>
            <a:off x="2064909" y="1523193"/>
            <a:ext cx="1778145"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Improve citizen engagement</a:t>
            </a:r>
            <a:endParaRPr lang="en-US" sz="1600" dirty="0">
              <a:solidFill>
                <a:srgbClr val="75B3A1"/>
              </a:solidFill>
            </a:endParaRPr>
          </a:p>
        </p:txBody>
      </p:sp>
      <p:sp>
        <p:nvSpPr>
          <p:cNvPr id="18" name="Rectangle 17">
            <a:extLst>
              <a:ext uri="{FF2B5EF4-FFF2-40B4-BE49-F238E27FC236}">
                <a16:creationId xmlns:a16="http://schemas.microsoft.com/office/drawing/2014/main" id="{0D33C43F-45BB-0744-9794-3D84AD2C78D2}"/>
              </a:ext>
            </a:extLst>
          </p:cNvPr>
          <p:cNvSpPr/>
          <p:nvPr/>
        </p:nvSpPr>
        <p:spPr>
          <a:xfrm>
            <a:off x="2064910" y="3309498"/>
            <a:ext cx="1778145" cy="830997"/>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Drive operational efficiencies</a:t>
            </a:r>
            <a:endParaRPr lang="en-US" sz="1600" dirty="0">
              <a:solidFill>
                <a:srgbClr val="75B3A1"/>
              </a:solidFill>
            </a:endParaRPr>
          </a:p>
        </p:txBody>
      </p:sp>
      <p:sp>
        <p:nvSpPr>
          <p:cNvPr id="19" name="Rectangle 18">
            <a:extLst>
              <a:ext uri="{FF2B5EF4-FFF2-40B4-BE49-F238E27FC236}">
                <a16:creationId xmlns:a16="http://schemas.microsoft.com/office/drawing/2014/main" id="{9361863D-B76E-D74F-AD37-9B19A3A14B37}"/>
              </a:ext>
            </a:extLst>
          </p:cNvPr>
          <p:cNvSpPr/>
          <p:nvPr/>
        </p:nvSpPr>
        <p:spPr>
          <a:xfrm>
            <a:off x="2064907" y="5263828"/>
            <a:ext cx="1778145"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Increase transparency</a:t>
            </a:r>
            <a:endParaRPr lang="en-US" sz="1600" dirty="0">
              <a:solidFill>
                <a:srgbClr val="75B3A1"/>
              </a:solidFill>
            </a:endParaRPr>
          </a:p>
        </p:txBody>
      </p:sp>
      <p:sp>
        <p:nvSpPr>
          <p:cNvPr id="20" name="Rectangle 19">
            <a:extLst>
              <a:ext uri="{FF2B5EF4-FFF2-40B4-BE49-F238E27FC236}">
                <a16:creationId xmlns:a16="http://schemas.microsoft.com/office/drawing/2014/main" id="{B95EF73F-D74A-184C-B8CB-140F49BEEAC2}"/>
              </a:ext>
            </a:extLst>
          </p:cNvPr>
          <p:cNvSpPr/>
          <p:nvPr/>
        </p:nvSpPr>
        <p:spPr>
          <a:xfrm>
            <a:off x="4286141" y="1262631"/>
            <a:ext cx="6618079" cy="1600438"/>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Raise public awareness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Drive behavioural change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Identify sources or hotspots of waste pollution, and quantify waste flows</a:t>
            </a:r>
          </a:p>
          <a:p>
            <a:endParaRPr lang="en-GB" sz="1400" b="1" dirty="0">
              <a:solidFill>
                <a:srgbClr val="242428"/>
              </a:solidFill>
              <a:latin typeface="Arial" panose="020B0604020202020204" pitchFamily="34" charset="0"/>
              <a:cs typeface="Arial" panose="020B0604020202020204" pitchFamily="34" charset="0"/>
            </a:endParaRPr>
          </a:p>
          <a:p>
            <a:r>
              <a:rPr lang="en-US" sz="1400" b="1" dirty="0">
                <a:solidFill>
                  <a:srgbClr val="FF0000"/>
                </a:solidFill>
                <a:latin typeface="Arial" panose="020B0604020202020204" pitchFamily="34" charset="0"/>
                <a:cs typeface="Arial" panose="020B0604020202020204" pitchFamily="34" charset="0"/>
              </a:rPr>
              <a:t>Common technologies used</a:t>
            </a:r>
            <a:r>
              <a:rPr lang="en-US" sz="1400" dirty="0">
                <a:solidFill>
                  <a:srgbClr val="FF0000"/>
                </a:solidFill>
                <a:latin typeface="Arial" panose="020B0604020202020204" pitchFamily="34" charset="0"/>
                <a:cs typeface="Arial" panose="020B0604020202020204" pitchFamily="34" charset="0"/>
              </a:rPr>
              <a:t>: Mobile apps, interactive content, mobile payments, satellite, drones, GIS mapping </a:t>
            </a:r>
          </a:p>
          <a:p>
            <a:endParaRPr lang="en-US" sz="1400" dirty="0">
              <a:solidFill>
                <a:srgbClr val="242428"/>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E15D9C4-FA3F-1242-ACF1-AEB7BEE6A847}"/>
              </a:ext>
            </a:extLst>
          </p:cNvPr>
          <p:cNvSpPr/>
          <p:nvPr/>
        </p:nvSpPr>
        <p:spPr>
          <a:xfrm>
            <a:off x="4286142" y="3021497"/>
            <a:ext cx="6618079" cy="1815882"/>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Help match waste generators (households, businesses) with waste collectors</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Help integrate informal waste collectors into the value chain</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Optimise collection and recycling activities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Automate waste segregation</a:t>
            </a:r>
          </a:p>
          <a:p>
            <a:endParaRPr lang="en-GB" sz="1400" dirty="0">
              <a:solidFill>
                <a:srgbClr val="242428"/>
              </a:solidFill>
              <a:latin typeface="Arial" panose="020B0604020202020204" pitchFamily="34" charset="0"/>
              <a:cs typeface="Arial" panose="020B0604020202020204" pitchFamily="34" charset="0"/>
            </a:endParaRPr>
          </a:p>
          <a:p>
            <a:r>
              <a:rPr lang="en-US" sz="1400" b="1" dirty="0">
                <a:solidFill>
                  <a:srgbClr val="FF0000"/>
                </a:solidFill>
                <a:latin typeface="Arial" panose="020B0604020202020204" pitchFamily="34" charset="0"/>
                <a:cs typeface="Arial" panose="020B0604020202020204" pitchFamily="34" charset="0"/>
              </a:rPr>
              <a:t>Common technologies used:</a:t>
            </a:r>
            <a:r>
              <a:rPr lang="en-US" sz="1400" dirty="0">
                <a:solidFill>
                  <a:srgbClr val="FF0000"/>
                </a:solidFill>
                <a:latin typeface="Arial" panose="020B0604020202020204" pitchFamily="34" charset="0"/>
                <a:cs typeface="Arial" panose="020B0604020202020204" pitchFamily="34" charset="0"/>
              </a:rPr>
              <a:t> Mobile apps, mobile payments, AI (including machine learning), IoT </a:t>
            </a:r>
          </a:p>
          <a:p>
            <a:endParaRPr lang="en-US" sz="1400" dirty="0">
              <a:solidFill>
                <a:srgbClr val="242428"/>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6FEAA0AB-B869-2A4E-997B-4C845C861029}"/>
              </a:ext>
            </a:extLst>
          </p:cNvPr>
          <p:cNvSpPr/>
          <p:nvPr/>
        </p:nvSpPr>
        <p:spPr>
          <a:xfrm>
            <a:off x="4286141" y="4981409"/>
            <a:ext cx="6618079" cy="1354217"/>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Connect all actors in the value chain</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Create high levels of transparency in the supply chain</a:t>
            </a:r>
          </a:p>
          <a:p>
            <a:endParaRPr lang="en-GB" sz="1400" dirty="0">
              <a:solidFill>
                <a:srgbClr val="242428"/>
              </a:solidFill>
              <a:latin typeface="Arial" panose="020B0604020202020204" pitchFamily="34" charset="0"/>
              <a:cs typeface="Arial" panose="020B0604020202020204" pitchFamily="34" charset="0"/>
            </a:endParaRPr>
          </a:p>
          <a:p>
            <a:r>
              <a:rPr lang="en-GB" sz="1400" b="1" dirty="0">
                <a:solidFill>
                  <a:srgbClr val="FF0000"/>
                </a:solidFill>
                <a:latin typeface="Arial" panose="020B0604020202020204" pitchFamily="34" charset="0"/>
                <a:cs typeface="Arial" panose="020B0604020202020204" pitchFamily="34" charset="0"/>
              </a:rPr>
              <a:t>Common technologies used:</a:t>
            </a:r>
            <a:r>
              <a:rPr lang="en-GB" sz="1400" dirty="0">
                <a:solidFill>
                  <a:srgbClr val="FF0000"/>
                </a:solidFill>
                <a:latin typeface="Arial" panose="020B0604020202020204" pitchFamily="34" charset="0"/>
                <a:cs typeface="Arial" panose="020B0604020202020204" pitchFamily="34" charset="0"/>
              </a:rPr>
              <a:t> Mobile apps, supply chain management software, blockchain, data visualisation software </a:t>
            </a:r>
          </a:p>
          <a:p>
            <a:endParaRPr lang="en-US" sz="1200" dirty="0">
              <a:solidFill>
                <a:srgbClr val="242428"/>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417D8154-8FE5-A942-B89B-A8ADA8E83CFD}"/>
              </a:ext>
            </a:extLst>
          </p:cNvPr>
          <p:cNvCxnSpPr>
            <a:cxnSpLocks/>
          </p:cNvCxnSpPr>
          <p:nvPr/>
        </p:nvCxnSpPr>
        <p:spPr>
          <a:xfrm flipV="1">
            <a:off x="721789" y="2857500"/>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35F4515-7B69-7042-8ACE-41D7DB41A579}"/>
              </a:ext>
            </a:extLst>
          </p:cNvPr>
          <p:cNvCxnSpPr>
            <a:cxnSpLocks/>
          </p:cNvCxnSpPr>
          <p:nvPr/>
        </p:nvCxnSpPr>
        <p:spPr>
          <a:xfrm flipV="1">
            <a:off x="721789" y="4831810"/>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B33BF4-5D43-3F4F-A290-D7A69A7D61BE}"/>
              </a:ext>
            </a:extLst>
          </p:cNvPr>
          <p:cNvCxnSpPr>
            <a:cxnSpLocks/>
          </p:cNvCxnSpPr>
          <p:nvPr/>
        </p:nvCxnSpPr>
        <p:spPr>
          <a:xfrm flipV="1">
            <a:off x="705157" y="1113032"/>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1986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Plastic and Waste Management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D642E355-8B4E-544C-B4F6-A464055295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9080" y="1111890"/>
            <a:ext cx="3668287" cy="4751700"/>
          </a:xfrm>
          <a:prstGeom prst="rect">
            <a:avLst/>
          </a:prstGeom>
        </p:spPr>
      </p:pic>
      <p:sp>
        <p:nvSpPr>
          <p:cNvPr id="9" name="Rectangle 8">
            <a:extLst>
              <a:ext uri="{FF2B5EF4-FFF2-40B4-BE49-F238E27FC236}">
                <a16:creationId xmlns:a16="http://schemas.microsoft.com/office/drawing/2014/main" id="{30BAEC73-47FF-C34E-8F3C-2E33535EC894}"/>
              </a:ext>
            </a:extLst>
          </p:cNvPr>
          <p:cNvSpPr/>
          <p:nvPr/>
        </p:nvSpPr>
        <p:spPr>
          <a:xfrm>
            <a:off x="4724400" y="1059582"/>
            <a:ext cx="6811616"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The GSMA Innovation Fund will seek to</a:t>
            </a:r>
            <a:r>
              <a:rPr kumimoji="0" lang="en-KE"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Develop, pilot or scale digital tools and business models that support the transparency, sustainability and profitability of plastic (including both ‘downstream’ and ‘upstream innovations’) and/or broader waste management services;</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Test how mobile operators and other technology organisations can leverage their digital platforms, services and expertise to support new recycling and waste management models;</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Identify how improved traceability can increase the commercial and social impact of plastic recycling for all stakeholders in the value chain; and</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Promote and showcase best practice.</a:t>
            </a: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7" name="TextBox 6">
            <a:extLst>
              <a:ext uri="{FF2B5EF4-FFF2-40B4-BE49-F238E27FC236}">
                <a16:creationId xmlns:a16="http://schemas.microsoft.com/office/drawing/2014/main" id="{D8E3D025-99EB-724E-A440-16BB2DCC93E6}"/>
              </a:ext>
            </a:extLst>
          </p:cNvPr>
          <p:cNvSpPr txBox="1"/>
          <p:nvPr/>
        </p:nvSpPr>
        <p:spPr>
          <a:xfrm>
            <a:off x="709080" y="5891674"/>
            <a:ext cx="2520280" cy="215444"/>
          </a:xfrm>
          <a:prstGeom prst="rect">
            <a:avLst/>
          </a:prstGeom>
          <a:noFill/>
        </p:spPr>
        <p:txBody>
          <a:bodyPr wrap="square" rtlCol="0">
            <a:spAutoFit/>
          </a:bodyPr>
          <a:lstStyle/>
          <a:p>
            <a:pPr>
              <a:defRPr/>
            </a:pPr>
            <a:r>
              <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rPr>
              <a:t>Source: </a:t>
            </a:r>
            <a:r>
              <a:rPr lang="en-GB" sz="800" dirty="0">
                <a:solidFill>
                  <a:srgbClr val="242428"/>
                </a:solidFill>
                <a:latin typeface="Calibri Light" panose="020F0302020204030204"/>
              </a:rPr>
              <a:t>https://</a:t>
            </a:r>
            <a:r>
              <a:rPr lang="en-GB" sz="800" dirty="0" err="1">
                <a:solidFill>
                  <a:srgbClr val="242428"/>
                </a:solidFill>
                <a:latin typeface="Calibri Light" panose="020F0302020204030204"/>
              </a:rPr>
              <a:t>theintercept.com</a:t>
            </a:r>
            <a:endPar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71744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Discussion with Clean City Africa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28055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0BAEC73-47FF-C34E-8F3C-2E33535EC894}"/>
              </a:ext>
            </a:extLst>
          </p:cNvPr>
          <p:cNvSpPr/>
          <p:nvPr/>
        </p:nvSpPr>
        <p:spPr>
          <a:xfrm>
            <a:off x="4960620" y="1111890"/>
            <a:ext cx="6443316" cy="4832092"/>
          </a:xfrm>
          <a:prstGeom prst="rect">
            <a:avLst/>
          </a:prstGeom>
        </p:spPr>
        <p:txBody>
          <a:bodyPr wrap="square">
            <a:spAutoFit/>
          </a:bodyPr>
          <a:lstStyle/>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During the 2018 cholera outbreak, it was recognised that waste piling up around the city was exacerbating the health crisis.</a:t>
            </a:r>
          </a:p>
          <a:p>
            <a:pPr lvl="0">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In response, an Econet subsidiary, Cassava </a:t>
            </a:r>
            <a:r>
              <a:rPr lang="en-GB" sz="1400" dirty="0" err="1">
                <a:solidFill>
                  <a:srgbClr val="242428"/>
                </a:solidFill>
                <a:latin typeface="Arial" panose="020B0604020202020204" pitchFamily="34" charset="0"/>
                <a:cs typeface="Arial" panose="020B0604020202020204" pitchFamily="34" charset="0"/>
              </a:rPr>
              <a:t>Smartech</a:t>
            </a:r>
            <a:r>
              <a:rPr lang="en-GB" sz="1400" dirty="0">
                <a:solidFill>
                  <a:srgbClr val="242428"/>
                </a:solidFill>
                <a:latin typeface="Arial" panose="020B0604020202020204" pitchFamily="34" charset="0"/>
                <a:cs typeface="Arial" panose="020B0604020202020204" pitchFamily="34" charset="0"/>
              </a:rPr>
              <a:t>, created Clean City Africa.  The ultimate aim of Clean City is to provide waste collection and disposal services that divert recyclable waste away from landfills and prevent leakage into the environment by helping to connect various actors in the value chain.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Through the </a:t>
            </a:r>
            <a:r>
              <a:rPr lang="en-GB" sz="1400" b="1" dirty="0" err="1">
                <a:solidFill>
                  <a:srgbClr val="242428"/>
                </a:solidFill>
                <a:latin typeface="Arial" panose="020B0604020202020204" pitchFamily="34" charset="0"/>
                <a:cs typeface="Arial" panose="020B0604020202020204" pitchFamily="34" charset="0"/>
              </a:rPr>
              <a:t>Vaya</a:t>
            </a:r>
            <a:r>
              <a:rPr lang="en-GB" sz="1400" b="1" dirty="0">
                <a:solidFill>
                  <a:srgbClr val="242428"/>
                </a:solidFill>
                <a:latin typeface="Arial" panose="020B0604020202020204" pitchFamily="34" charset="0"/>
                <a:cs typeface="Arial" panose="020B0604020202020204" pitchFamily="34" charset="0"/>
              </a:rPr>
              <a:t> Clean City mobile app</a:t>
            </a:r>
            <a:r>
              <a:rPr lang="en-GB" sz="1400" dirty="0">
                <a:solidFill>
                  <a:srgbClr val="242428"/>
                </a:solidFill>
                <a:latin typeface="Arial" panose="020B0604020202020204" pitchFamily="34" charset="0"/>
                <a:cs typeface="Arial" panose="020B0604020202020204" pitchFamily="34" charset="0"/>
              </a:rPr>
              <a:t>, households and businesses that are generating waste are easily matched to waste collectors and aggregators.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The app collects each customer’s personal details, their location and their estimated amount of waste. This information is used to estimate a collection charge, which the customer can pay through Econet’s mobile money interface, </a:t>
            </a:r>
            <a:r>
              <a:rPr lang="en-GB" sz="1400" b="1" dirty="0" err="1">
                <a:solidFill>
                  <a:srgbClr val="242428"/>
                </a:solidFill>
                <a:latin typeface="Arial" panose="020B0604020202020204" pitchFamily="34" charset="0"/>
                <a:cs typeface="Arial" panose="020B0604020202020204" pitchFamily="34" charset="0"/>
              </a:rPr>
              <a:t>EcoCash</a:t>
            </a:r>
            <a:r>
              <a:rPr lang="en-GB" sz="1400" dirty="0">
                <a:solidFill>
                  <a:srgbClr val="242428"/>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To ensure that everyone in the value chain was benefiting from Clean City’s operations, Econet proposed a model whereby fees are shared between collectors, franchisees, the City of Harare and Clean City. </a:t>
            </a:r>
          </a:p>
          <a:p>
            <a:pPr marL="171446"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5" name="Picture 4">
            <a:extLst>
              <a:ext uri="{FF2B5EF4-FFF2-40B4-BE49-F238E27FC236}">
                <a16:creationId xmlns:a16="http://schemas.microsoft.com/office/drawing/2014/main" id="{4A7C4038-D5DF-7949-88EC-EF5DC8ACF284}"/>
              </a:ext>
            </a:extLst>
          </p:cNvPr>
          <p:cNvPicPr>
            <a:picLocks noChangeAspect="1"/>
          </p:cNvPicPr>
          <p:nvPr/>
        </p:nvPicPr>
        <p:blipFill>
          <a:blip r:embed="rId3"/>
          <a:stretch>
            <a:fillRect/>
          </a:stretch>
        </p:blipFill>
        <p:spPr>
          <a:xfrm>
            <a:off x="616578" y="1111890"/>
            <a:ext cx="4229742" cy="4831603"/>
          </a:xfrm>
          <a:prstGeom prst="rect">
            <a:avLst/>
          </a:prstGeom>
        </p:spPr>
      </p:pic>
    </p:spTree>
    <p:extLst>
      <p:ext uri="{BB962C8B-B14F-4D97-AF65-F5344CB8AC3E}">
        <p14:creationId xmlns:p14="http://schemas.microsoft.com/office/powerpoint/2010/main" val="2744152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0BAEC73-47FF-C34E-8F3C-2E33535EC894}"/>
              </a:ext>
            </a:extLst>
          </p:cNvPr>
          <p:cNvSpPr/>
          <p:nvPr/>
        </p:nvSpPr>
        <p:spPr>
          <a:xfrm>
            <a:off x="502278" y="1236177"/>
            <a:ext cx="5544192" cy="4185761"/>
          </a:xfrm>
          <a:prstGeom prst="rect">
            <a:avLst/>
          </a:prstGeom>
        </p:spPr>
        <p:txBody>
          <a:bodyPr wrap="square">
            <a:spAutoFit/>
          </a:bodyPr>
          <a:lstStyle/>
          <a:p>
            <a:pPr lvl="0">
              <a:defRPr/>
            </a:pPr>
            <a:r>
              <a:rPr lang="en-GB" sz="1400" b="1" dirty="0">
                <a:solidFill>
                  <a:srgbClr val="00AC7F"/>
                </a:solidFill>
                <a:latin typeface="Arial" panose="020B0604020202020204" pitchFamily="34" charset="0"/>
                <a:cs typeface="Arial" panose="020B0604020202020204" pitchFamily="34" charset="0"/>
              </a:rPr>
              <a:t>IMPACTS: </a:t>
            </a:r>
          </a:p>
          <a:p>
            <a:pPr lvl="0">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5% of revenue goes to a Community Environmental Service (CES) fund, which covers the cost of cleaning streets and public places. Over 500 people are deployed through CES to clean public spaces every day.</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Over 40 franchisee waste collectors in Clean City’s network have collectively created over 5,000 jobs, most of which are at material recovery centres, where much of this work is done by individuals who previously worked as waste pickers. </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Clean City franchisees now cover over 500,000 households in Harare and its suburbs (300,000 of which are regular customers), and over 50 illegal dump sites have been shut down across Harare since the company launched. </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The service has led to over 10,000 households separating materials at source. </a:t>
            </a: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6" name="Picture 5">
            <a:extLst>
              <a:ext uri="{FF2B5EF4-FFF2-40B4-BE49-F238E27FC236}">
                <a16:creationId xmlns:a16="http://schemas.microsoft.com/office/drawing/2014/main" id="{53692853-0D4E-494D-A2D8-87497D4C993A}"/>
              </a:ext>
            </a:extLst>
          </p:cNvPr>
          <p:cNvPicPr>
            <a:picLocks noChangeAspect="1"/>
          </p:cNvPicPr>
          <p:nvPr/>
        </p:nvPicPr>
        <p:blipFill>
          <a:blip r:embed="rId3"/>
          <a:stretch>
            <a:fillRect/>
          </a:stretch>
        </p:blipFill>
        <p:spPr>
          <a:xfrm>
            <a:off x="6602171" y="1170912"/>
            <a:ext cx="4801765" cy="4610650"/>
          </a:xfrm>
          <a:prstGeom prst="rect">
            <a:avLst/>
          </a:prstGeom>
        </p:spPr>
      </p:pic>
    </p:spTree>
    <p:extLst>
      <p:ext uri="{BB962C8B-B14F-4D97-AF65-F5344CB8AC3E}">
        <p14:creationId xmlns:p14="http://schemas.microsoft.com/office/powerpoint/2010/main" val="392008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6" name="Picture 5">
            <a:extLst>
              <a:ext uri="{FF2B5EF4-FFF2-40B4-BE49-F238E27FC236}">
                <a16:creationId xmlns:a16="http://schemas.microsoft.com/office/drawing/2014/main" id="{0AFFD5EB-329F-4440-A1E6-2C6BFE4A21D3}"/>
              </a:ext>
            </a:extLst>
          </p:cNvPr>
          <p:cNvPicPr>
            <a:picLocks noChangeAspect="1"/>
          </p:cNvPicPr>
          <p:nvPr/>
        </p:nvPicPr>
        <p:blipFill rotWithShape="1">
          <a:blip r:embed="rId3"/>
          <a:srcRect r="24208"/>
          <a:stretch/>
        </p:blipFill>
        <p:spPr>
          <a:xfrm>
            <a:off x="617220" y="1170912"/>
            <a:ext cx="5897880" cy="3779341"/>
          </a:xfrm>
          <a:prstGeom prst="rect">
            <a:avLst/>
          </a:prstGeom>
        </p:spPr>
      </p:pic>
      <p:sp>
        <p:nvSpPr>
          <p:cNvPr id="11" name="Rectangle 10">
            <a:extLst>
              <a:ext uri="{FF2B5EF4-FFF2-40B4-BE49-F238E27FC236}">
                <a16:creationId xmlns:a16="http://schemas.microsoft.com/office/drawing/2014/main" id="{64D7971C-148D-124F-8CA9-83AA11F513B4}"/>
              </a:ext>
            </a:extLst>
          </p:cNvPr>
          <p:cNvSpPr/>
          <p:nvPr/>
        </p:nvSpPr>
        <p:spPr>
          <a:xfrm>
            <a:off x="6686550" y="1111890"/>
            <a:ext cx="4849465"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Discussion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digital trends are you seeing in plastic and waste management in Zimbabwe and other LMICs? </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What’s next for digital innovation in plastic and waste management and where are the gaps? </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do we still need to learn?</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advice would you have given yourself 3 years ago? </a:t>
            </a:r>
          </a:p>
          <a:p>
            <a:pPr marL="171446"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advice would you give to innovators to make the best use of the grant opportunities (including how to work with MNOs)?</a:t>
            </a:r>
          </a:p>
          <a:p>
            <a:pPr defTabSz="914378">
              <a:buClr>
                <a:srgbClr val="FF0000"/>
              </a:buCl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do innovators need to do to prepare themselves to scale?</a:t>
            </a:r>
          </a:p>
        </p:txBody>
      </p:sp>
    </p:spTree>
    <p:extLst>
      <p:ext uri="{BB962C8B-B14F-4D97-AF65-F5344CB8AC3E}">
        <p14:creationId xmlns:p14="http://schemas.microsoft.com/office/powerpoint/2010/main" val="3648643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Q&amp;A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455714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For more information:</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fld id="{F7ACF30F-4C54-1246-A36B-D2436F2F9876}" type="slidenum">
              <a:rPr lang="en-US" smtClean="0"/>
              <a:pPr/>
              <a:t>22</a:t>
            </a:fld>
            <a:endParaRPr lang="en-US" dirty="0"/>
          </a:p>
        </p:txBody>
      </p:sp>
      <p:sp>
        <p:nvSpPr>
          <p:cNvPr id="12" name="Rectangle 11">
            <a:extLst>
              <a:ext uri="{FF2B5EF4-FFF2-40B4-BE49-F238E27FC236}">
                <a16:creationId xmlns:a16="http://schemas.microsoft.com/office/drawing/2014/main" id="{B33A2427-3050-2A4B-836D-57A6B6BE9AE3}"/>
              </a:ext>
            </a:extLst>
          </p:cNvPr>
          <p:cNvSpPr/>
          <p:nvPr/>
        </p:nvSpPr>
        <p:spPr>
          <a:xfrm>
            <a:off x="5581453" y="4717141"/>
            <a:ext cx="5915616" cy="1323439"/>
          </a:xfrm>
          <a:prstGeom prst="rect">
            <a:avLst/>
          </a:prstGeom>
        </p:spPr>
        <p:txBody>
          <a:bodyPr wrap="square">
            <a:spAutoFit/>
          </a:bodyPr>
          <a:lstStyle/>
          <a:p>
            <a:pPr defTabSz="685800"/>
            <a:r>
              <a:rPr lang="en-GB" sz="1600" dirty="0">
                <a:solidFill>
                  <a:prstClr val="black"/>
                </a:solidFill>
                <a:latin typeface="Arial" panose="020B0604020202020204" pitchFamily="34" charset="0"/>
                <a:cs typeface="Arial" panose="020B0604020202020204" pitchFamily="34" charset="0"/>
              </a:rPr>
              <a:t>This initiative has been funded by UK aid from the UK government and is supported by the GSMA and its members.</a:t>
            </a:r>
          </a:p>
          <a:p>
            <a:pPr defTabSz="685800"/>
            <a:r>
              <a:rPr lang="en-GB" sz="1600" dirty="0">
                <a:solidFill>
                  <a:prstClr val="black"/>
                </a:solidFill>
                <a:latin typeface="Arial" panose="020B0604020202020204" pitchFamily="34" charset="0"/>
                <a:cs typeface="Arial" panose="020B0604020202020204" pitchFamily="34" charset="0"/>
              </a:rPr>
              <a:t/>
            </a:r>
            <a:br>
              <a:rPr lang="en-GB" sz="1600" dirty="0">
                <a:solidFill>
                  <a:prstClr val="black"/>
                </a:solidFill>
                <a:latin typeface="Arial" panose="020B0604020202020204" pitchFamily="34" charset="0"/>
                <a:cs typeface="Arial" panose="020B0604020202020204" pitchFamily="34" charset="0"/>
              </a:rPr>
            </a:br>
            <a:r>
              <a:rPr lang="en-GB" sz="1600" dirty="0">
                <a:solidFill>
                  <a:prstClr val="black"/>
                </a:solidFill>
                <a:latin typeface="Arial" panose="020B0604020202020204" pitchFamily="34" charset="0"/>
                <a:cs typeface="Arial" panose="020B0604020202020204" pitchFamily="34" charset="0"/>
              </a:rPr>
              <a:t>The views expressed do not necessarily reflect the UK government’s official policies.</a:t>
            </a:r>
            <a:endParaRPr lang="en-US" sz="1600" dirty="0">
              <a:solidFill>
                <a:prstClr val="black"/>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61493A0-99C1-E44D-A4F0-72E8859D49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6100" y="4717141"/>
            <a:ext cx="1229924" cy="1061741"/>
          </a:xfrm>
          <a:prstGeom prst="rect">
            <a:avLst/>
          </a:prstGeom>
        </p:spPr>
      </p:pic>
      <p:sp>
        <p:nvSpPr>
          <p:cNvPr id="7" name="Rectangle 6">
            <a:extLst>
              <a:ext uri="{FF2B5EF4-FFF2-40B4-BE49-F238E27FC236}">
                <a16:creationId xmlns:a16="http://schemas.microsoft.com/office/drawing/2014/main" id="{6D717C6F-5044-4919-867A-0EB9FE77C6E4}"/>
              </a:ext>
            </a:extLst>
          </p:cNvPr>
          <p:cNvSpPr/>
          <p:nvPr/>
        </p:nvSpPr>
        <p:spPr>
          <a:xfrm>
            <a:off x="4356100" y="511201"/>
            <a:ext cx="7649216" cy="2646878"/>
          </a:xfrm>
          <a:prstGeom prst="rect">
            <a:avLst/>
          </a:prstGeom>
        </p:spPr>
        <p:txBody>
          <a:bodyPr wrap="square">
            <a:spAutoFit/>
          </a:bodyPr>
          <a:lstStyle/>
          <a:p>
            <a:pPr marL="285750" indent="-285750" fontAlgn="base">
              <a:buFont typeface="Arial" panose="020B0604020202020204" pitchFamily="34" charset="0"/>
              <a:buChar char="•"/>
            </a:pPr>
            <a:r>
              <a:rPr lang="en-GB" sz="2400" dirty="0">
                <a:solidFill>
                  <a:schemeClr val="bg2">
                    <a:lumMod val="10000"/>
                  </a:schemeClr>
                </a:solidFill>
                <a:latin typeface="Arial" panose="020B0604020202020204" pitchFamily="34" charset="0"/>
                <a:cs typeface="Arial" panose="020B0604020202020204" pitchFamily="34" charset="0"/>
              </a:rPr>
              <a:t>Review Terms and Conditions and Apply: </a:t>
            </a:r>
            <a:r>
              <a:rPr lang="en-GB" sz="2400" dirty="0">
                <a:hlinkClick r:id="rId3" action="ppaction://hlinkfile"/>
              </a:rPr>
              <a:t>gsma.com/</a:t>
            </a:r>
            <a:r>
              <a:rPr lang="en-GB" sz="2400" dirty="0" err="1">
                <a:hlinkClick r:id="rId3" action="ppaction://hlinkfile"/>
              </a:rPr>
              <a:t>digitalurbanservices</a:t>
            </a:r>
            <a:endParaRPr lang="en-GB" sz="3200" dirty="0" smtClean="0">
              <a:latin typeface="Arial" panose="020B0604020202020204" pitchFamily="34" charset="0"/>
              <a:cs typeface="Arial" panose="020B0604020202020204" pitchFamily="34" charset="0"/>
            </a:endParaRPr>
          </a:p>
          <a:p>
            <a:pPr fontAlgn="base"/>
            <a:endParaRPr lang="en-GB" sz="2400" dirty="0" smtClean="0">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smtClean="0">
                <a:latin typeface="Arial" panose="020B0604020202020204" pitchFamily="34" charset="0"/>
                <a:cs typeface="Arial" panose="020B0604020202020204" pitchFamily="34" charset="0"/>
              </a:rPr>
              <a:t>Read </a:t>
            </a:r>
            <a:r>
              <a:rPr lang="en-GB" sz="2400" dirty="0">
                <a:latin typeface="Arial" panose="020B0604020202020204" pitchFamily="34" charset="0"/>
                <a:cs typeface="Arial" panose="020B0604020202020204" pitchFamily="34" charset="0"/>
              </a:rPr>
              <a:t>the fund launch report and view FAQs </a:t>
            </a:r>
          </a:p>
          <a:p>
            <a:pPr fontAlgn="base"/>
            <a:endParaRPr lang="en-GB" sz="2400" dirty="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GB" sz="2400" dirty="0">
                <a:latin typeface="Arial" panose="020B0604020202020204" pitchFamily="34" charset="0"/>
                <a:cs typeface="Arial" panose="020B0604020202020204" pitchFamily="34" charset="0"/>
              </a:rPr>
              <a:t>For questions, contact us at: </a:t>
            </a:r>
            <a:r>
              <a:rPr lang="en-GB" sz="2400" u="sng" dirty="0">
                <a:latin typeface="Arial" panose="020B0604020202020204" pitchFamily="34" charset="0"/>
                <a:cs typeface="Arial" panose="020B0604020202020204" pitchFamily="34" charset="0"/>
                <a:hlinkClick r:id="rId4"/>
              </a:rPr>
              <a:t>GSMAIF@gsma.com</a:t>
            </a:r>
            <a:r>
              <a:rPr lang="en-GB" sz="2400" dirty="0">
                <a:latin typeface="Arial" panose="020B0604020202020204" pitchFamily="34" charset="0"/>
                <a:cs typeface="Arial" panose="020B0604020202020204" pitchFamily="34" charset="0"/>
              </a:rPr>
              <a:t> </a:t>
            </a:r>
          </a:p>
          <a:p>
            <a:pPr fontAlgn="base"/>
            <a:endParaRPr lang="en-GB" kern="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9805577"/>
      </p:ext>
    </p:extLst>
  </p:cSld>
  <p:clrMapOvr>
    <a:masterClrMapping/>
  </p:clrMapOvr>
</p:sld>
</file>

<file path=ppt/theme/theme1.xml><?xml version="1.0" encoding="utf-8"?>
<a:theme xmlns:a="http://schemas.openxmlformats.org/drawingml/2006/main" name="1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904686E8548D44AE1A8455B96224F1" ma:contentTypeVersion="12" ma:contentTypeDescription="Create a new document." ma:contentTypeScope="" ma:versionID="d71bba5c888057364a3176af811b1a76">
  <xsd:schema xmlns:xsd="http://www.w3.org/2001/XMLSchema" xmlns:xs="http://www.w3.org/2001/XMLSchema" xmlns:p="http://schemas.microsoft.com/office/2006/metadata/properties" xmlns:ns2="eb2eea03-a811-45ab-bc23-f247c560076c" xmlns:ns3="4537d8c4-7405-43eb-9d2f-f5834d3a5614" targetNamespace="http://schemas.microsoft.com/office/2006/metadata/properties" ma:root="true" ma:fieldsID="f994d29e5fb785b96de979974513a830" ns2:_="" ns3:_="">
    <xsd:import namespace="eb2eea03-a811-45ab-bc23-f247c560076c"/>
    <xsd:import namespace="4537d8c4-7405-43eb-9d2f-f5834d3a56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eea03-a811-45ab-bc23-f247c5600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37d8c4-7405-43eb-9d2f-f5834d3a56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1CB14C-CF55-48EC-B6DB-804AECCAF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eea03-a811-45ab-bc23-f247c560076c"/>
    <ds:schemaRef ds:uri="4537d8c4-7405-43eb-9d2f-f5834d3a56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5A519D-9119-45D9-807B-AAA03B78EF23}">
  <ds:schemaRefs>
    <ds:schemaRef ds:uri="http://schemas.microsoft.com/office/2006/metadata/properties"/>
    <ds:schemaRef ds:uri="4537d8c4-7405-43eb-9d2f-f5834d3a5614"/>
    <ds:schemaRef ds:uri="http://purl.org/dc/dcmitype/"/>
    <ds:schemaRef ds:uri="http://www.w3.org/XML/1998/namespace"/>
    <ds:schemaRef ds:uri="http://schemas.microsoft.com/office/2006/documentManagement/types"/>
    <ds:schemaRef ds:uri="http://schemas.openxmlformats.org/package/2006/metadata/core-properties"/>
    <ds:schemaRef ds:uri="http://purl.org/dc/terms/"/>
    <ds:schemaRef ds:uri="http://purl.org/dc/elements/1.1/"/>
    <ds:schemaRef ds:uri="http://schemas.microsoft.com/office/infopath/2007/PartnerControls"/>
    <ds:schemaRef ds:uri="eb2eea03-a811-45ab-bc23-f247c560076c"/>
  </ds:schemaRefs>
</ds:datastoreItem>
</file>

<file path=customXml/itemProps3.xml><?xml version="1.0" encoding="utf-8"?>
<ds:datastoreItem xmlns:ds="http://schemas.openxmlformats.org/officeDocument/2006/customXml" ds:itemID="{BBADF4E2-E9FE-4114-BB18-39B1937697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2047</TotalTime>
  <Words>1702</Words>
  <Application>Microsoft Office PowerPoint</Application>
  <PresentationFormat>Widescreen</PresentationFormat>
  <Paragraphs>268</Paragraphs>
  <Slides>22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Segoe UI</vt:lpstr>
      <vt:lpstr>Symbol</vt:lpstr>
      <vt:lpstr>Times New Roman</vt:lpstr>
      <vt:lpstr>Wingdings</vt:lpstr>
      <vt:lpstr>1_Office Theme</vt:lpstr>
      <vt:lpstr>PowerPoint Presentation</vt:lpstr>
      <vt:lpstr>PowerPoint Presentation</vt:lpstr>
      <vt:lpstr>Questions</vt:lpstr>
      <vt:lpstr>PowerPoint Presentation</vt:lpstr>
      <vt:lpstr>About Mobile for Development</vt:lpstr>
      <vt:lpstr>PowerPoint Presentation</vt:lpstr>
      <vt:lpstr>The GSMA Innovation Fund</vt:lpstr>
      <vt:lpstr>PowerPoint Presentation</vt:lpstr>
      <vt:lpstr>PowerPoint Presentation</vt:lpstr>
      <vt:lpstr>PowerPoint Presentation</vt:lpstr>
      <vt:lpstr>PowerPoint Presentation</vt:lpstr>
      <vt:lpstr>Innovation Fund Key Dates</vt:lpstr>
      <vt:lpstr>Introduction to Plastic and Waste Management</vt:lpstr>
      <vt:lpstr>Plastic and Waste Management</vt:lpstr>
      <vt:lpstr>How digital solutions can improve service delivery</vt:lpstr>
      <vt:lpstr>Plastic and Waste Management</vt:lpstr>
      <vt:lpstr>Discussion with Clean City Africa</vt:lpstr>
      <vt:lpstr>Discussion with Clean City Africa</vt:lpstr>
      <vt:lpstr>Discussion with Clean City Africa</vt:lpstr>
      <vt:lpstr>Discussion with Clean City Africa</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Innovation Fund for Digital Urban Services</dc:title>
  <dc:creator>Matthew Wilson</dc:creator>
  <cp:lastModifiedBy>Sam Valdes</cp:lastModifiedBy>
  <cp:revision>70</cp:revision>
  <dcterms:created xsi:type="dcterms:W3CDTF">2021-01-26T17:00:52Z</dcterms:created>
  <dcterms:modified xsi:type="dcterms:W3CDTF">2021-06-11T16:26:32Z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0x01010097904686E8548D44AE1A8455B96224F1</vt:lpwstr>
  </property>
</Properties>
</file>