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5" r:id="rId5"/>
  </p:sldMasterIdLst>
  <p:notesMasterIdLst>
    <p:notesMasterId r:id="rId26"/>
  </p:notesMasterIdLst>
  <p:sldIdLst>
    <p:sldId id="256" r:id="rId6"/>
    <p:sldId id="465" r:id="rId7"/>
    <p:sldId id="438" r:id="rId8"/>
    <p:sldId id="426" r:id="rId9"/>
    <p:sldId id="430" r:id="rId10"/>
    <p:sldId id="267" r:id="rId11"/>
    <p:sldId id="402" r:id="rId12"/>
    <p:sldId id="470" r:id="rId13"/>
    <p:sldId id="471" r:id="rId14"/>
    <p:sldId id="472" r:id="rId15"/>
    <p:sldId id="473" r:id="rId16"/>
    <p:sldId id="441" r:id="rId17"/>
    <p:sldId id="447" r:id="rId18"/>
    <p:sldId id="462" r:id="rId19"/>
    <p:sldId id="466" r:id="rId20"/>
    <p:sldId id="467" r:id="rId21"/>
    <p:sldId id="450" r:id="rId22"/>
    <p:sldId id="464" r:id="rId23"/>
    <p:sldId id="454" r:id="rId24"/>
    <p:sldId id="44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thew Wilson" initials="MW" lastIdx="5" clrIdx="0">
    <p:extLst>
      <p:ext uri="{19B8F6BF-5375-455C-9EA6-DF929625EA0E}">
        <p15:presenceInfo xmlns:p15="http://schemas.microsoft.com/office/powerpoint/2012/main" userId="S::mwilson@gsma.com::ba72190a-c13d-4061-9386-ec1f22cc9d3e" providerId="AD"/>
      </p:ext>
    </p:extLst>
  </p:cmAuthor>
  <p:cmAuthor id="2" name="Zach White" initials="ZW" lastIdx="4" clrIdx="1">
    <p:extLst>
      <p:ext uri="{19B8F6BF-5375-455C-9EA6-DF929625EA0E}">
        <p15:presenceInfo xmlns:p15="http://schemas.microsoft.com/office/powerpoint/2012/main" userId="S-1-5-21-3346166985-1548841365-2365452741-41515" providerId="AD"/>
      </p:ext>
    </p:extLst>
  </p:cmAuthor>
  <p:cmAuthor id="3" name="Cat Morais" initials="CM" lastIdx="4" clrIdx="2">
    <p:extLst>
      <p:ext uri="{19B8F6BF-5375-455C-9EA6-DF929625EA0E}">
        <p15:presenceInfo xmlns:p15="http://schemas.microsoft.com/office/powerpoint/2012/main" userId="S-1-5-21-3346166985-1548841365-2365452741-316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B3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21AA40-20F5-47CB-BC30-3F9E8E1B9F6C}" v="5" dt="2021-06-08T08:17:50.770"/>
    <p1510:client id="{484D42AF-D2F5-4E92-8F66-5BDA47D0FF9C}" v="2" dt="2021-06-07T21:04:43.061"/>
    <p1510:client id="{8AF574E9-0933-469B-B44F-A0A409D39337}" v="76" dt="2021-06-08T09:10:27.3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64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sas Lemasagarai" userId="S::jlemasagarai@gsma.com::0129d851-0227-4fba-9a9d-a91c45c2040b" providerId="AD" clId="Web-{484D42AF-D2F5-4E92-8F66-5BDA47D0FF9C}"/>
    <pc:docChg chg="">
      <pc:chgData name="Jisas Lemasagarai" userId="S::jlemasagarai@gsma.com::0129d851-0227-4fba-9a9d-a91c45c2040b" providerId="AD" clId="Web-{484D42AF-D2F5-4E92-8F66-5BDA47D0FF9C}" dt="2021-06-07T21:04:43.061" v="1"/>
      <pc:docMkLst>
        <pc:docMk/>
      </pc:docMkLst>
      <pc:sldChg chg="delCm">
        <pc:chgData name="Jisas Lemasagarai" userId="S::jlemasagarai@gsma.com::0129d851-0227-4fba-9a9d-a91c45c2040b" providerId="AD" clId="Web-{484D42AF-D2F5-4E92-8F66-5BDA47D0FF9C}" dt="2021-06-07T21:04:43.061" v="1"/>
        <pc:sldMkLst>
          <pc:docMk/>
          <pc:sldMk cId="2669074351" sldId="443"/>
        </pc:sldMkLst>
      </pc:sldChg>
    </pc:docChg>
  </pc:docChgLst>
  <pc:docChgLst>
    <pc:chgData name="Jisas Lemasagarai" userId="0129d851-0227-4fba-9a9d-a91c45c2040b" providerId="ADAL" clId="{3E21AA40-20F5-47CB-BC30-3F9E8E1B9F6C}"/>
    <pc:docChg chg="addSld delSld modSld">
      <pc:chgData name="Jisas Lemasagarai" userId="0129d851-0227-4fba-9a9d-a91c45c2040b" providerId="ADAL" clId="{3E21AA40-20F5-47CB-BC30-3F9E8E1B9F6C}" dt="2021-06-08T08:17:50.768" v="4"/>
      <pc:docMkLst>
        <pc:docMk/>
      </pc:docMkLst>
      <pc:sldChg chg="del">
        <pc:chgData name="Jisas Lemasagarai" userId="0129d851-0227-4fba-9a9d-a91c45c2040b" providerId="ADAL" clId="{3E21AA40-20F5-47CB-BC30-3F9E8E1B9F6C}" dt="2021-06-07T21:02:40.049" v="2" actId="47"/>
        <pc:sldMkLst>
          <pc:docMk/>
          <pc:sldMk cId="3540351961" sldId="424"/>
        </pc:sldMkLst>
      </pc:sldChg>
      <pc:sldChg chg="del">
        <pc:chgData name="Jisas Lemasagarai" userId="0129d851-0227-4fba-9a9d-a91c45c2040b" providerId="ADAL" clId="{3E21AA40-20F5-47CB-BC30-3F9E8E1B9F6C}" dt="2021-06-07T21:02:39.306" v="1" actId="47"/>
        <pc:sldMkLst>
          <pc:docMk/>
          <pc:sldMk cId="869726770" sldId="425"/>
        </pc:sldMkLst>
      </pc:sldChg>
      <pc:sldChg chg="del">
        <pc:chgData name="Jisas Lemasagarai" userId="0129d851-0227-4fba-9a9d-a91c45c2040b" providerId="ADAL" clId="{3E21AA40-20F5-47CB-BC30-3F9E8E1B9F6C}" dt="2021-06-07T21:02:40.696" v="3" actId="47"/>
        <pc:sldMkLst>
          <pc:docMk/>
          <pc:sldMk cId="1714142647" sldId="429"/>
        </pc:sldMkLst>
      </pc:sldChg>
      <pc:sldChg chg="add">
        <pc:chgData name="Jisas Lemasagarai" userId="0129d851-0227-4fba-9a9d-a91c45c2040b" providerId="ADAL" clId="{3E21AA40-20F5-47CB-BC30-3F9E8E1B9F6C}" dt="2021-06-08T08:17:50.768" v="4"/>
        <pc:sldMkLst>
          <pc:docMk/>
          <pc:sldMk cId="3930479919" sldId="438"/>
        </pc:sldMkLst>
      </pc:sldChg>
      <pc:sldChg chg="del">
        <pc:chgData name="Jisas Lemasagarai" userId="0129d851-0227-4fba-9a9d-a91c45c2040b" providerId="ADAL" clId="{3E21AA40-20F5-47CB-BC30-3F9E8E1B9F6C}" dt="2021-06-07T21:02:38.336" v="0" actId="47"/>
        <pc:sldMkLst>
          <pc:docMk/>
          <pc:sldMk cId="886003586" sldId="453"/>
        </pc:sldMkLst>
      </pc:sldChg>
    </pc:docChg>
  </pc:docChgLst>
  <pc:docChgLst>
    <pc:chgData name="George Kibala Bauer" userId="S::gbauer@gsma.com::c0c5b23c-45f7-47df-9d46-1828af0406c7" providerId="AD" clId="Web-{8AF574E9-0933-469B-B44F-A0A409D39337}"/>
    <pc:docChg chg="modSld">
      <pc:chgData name="George Kibala Bauer" userId="S::gbauer@gsma.com::c0c5b23c-45f7-47df-9d46-1828af0406c7" providerId="AD" clId="Web-{8AF574E9-0933-469B-B44F-A0A409D39337}" dt="2021-06-08T09:10:27.351" v="38" actId="20577"/>
      <pc:docMkLst>
        <pc:docMk/>
      </pc:docMkLst>
      <pc:sldChg chg="modSp">
        <pc:chgData name="George Kibala Bauer" userId="S::gbauer@gsma.com::c0c5b23c-45f7-47df-9d46-1828af0406c7" providerId="AD" clId="Web-{8AF574E9-0933-469B-B44F-A0A409D39337}" dt="2021-06-08T09:10:27.351" v="38" actId="20577"/>
        <pc:sldMkLst>
          <pc:docMk/>
          <pc:sldMk cId="3910220569" sldId="462"/>
        </pc:sldMkLst>
        <pc:spChg chg="mod">
          <ac:chgData name="George Kibala Bauer" userId="S::gbauer@gsma.com::c0c5b23c-45f7-47df-9d46-1828af0406c7" providerId="AD" clId="Web-{8AF574E9-0933-469B-B44F-A0A409D39337}" dt="2021-06-08T09:10:27.351" v="38" actId="20577"/>
          <ac:spMkLst>
            <pc:docMk/>
            <pc:sldMk cId="3910220569" sldId="462"/>
            <ac:spMk id="7" creationId="{027A7047-222A-CE4E-895C-DD22554D895D}"/>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2" dt="2021-05-13T11:50:36.381" idx="1">
    <p:pos x="4983" y="2276"/>
    <p:text>Proposal on a .pptformat for the launch webinars - based on Matt's outline for Plastics (thanks Matt) and combines the slides from the overview .ppt (Lema credit)</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D15FA9-AC4C-4265-937D-9C586F56E70B}" type="datetimeFigureOut">
              <a:rPr lang="en-GB" smtClean="0"/>
              <a:t>11/06/2021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D893F1-D148-487D-A285-E27E24D2FA25}" type="slidenum">
              <a:rPr lang="en-GB" smtClean="0"/>
              <a:t>‹#›</a:t>
            </a:fld>
            <a:endParaRPr lang="en-GB"/>
          </a:p>
        </p:txBody>
      </p:sp>
    </p:spTree>
    <p:extLst>
      <p:ext uri="{BB962C8B-B14F-4D97-AF65-F5344CB8AC3E}">
        <p14:creationId xmlns:p14="http://schemas.microsoft.com/office/powerpoint/2010/main" val="4243928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9AFBF66-52C9-452F-A384-900EAB7BAE9A}" type="slidenum">
              <a:rPr lang="en-GB" smtClean="0"/>
              <a:t>3</a:t>
            </a:fld>
            <a:endParaRPr lang="en-GB"/>
          </a:p>
        </p:txBody>
      </p:sp>
    </p:spTree>
    <p:extLst>
      <p:ext uri="{BB962C8B-B14F-4D97-AF65-F5344CB8AC3E}">
        <p14:creationId xmlns:p14="http://schemas.microsoft.com/office/powerpoint/2010/main" val="3456065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D60E9E-F9B7-442E-A5E4-7D27FEA7D4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3300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Arial" panose="020B0604020202020204" pitchFamily="34" charset="0"/>
                <a:ea typeface="Calibri" panose="020F0502020204030204" pitchFamily="34" charset="0"/>
                <a:cs typeface="Times New Roman" panose="02020603050405020304" pitchFamily="18" charset="0"/>
              </a:rPr>
              <a:t>Mobile for Development has 10 years of experience running innovation funds on a multitude of topics and our approach has always been to fund projects that are inclusive, have a clear socio-economic impact, are working towards commercial sustainability and have the potential to reach end users at scale.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BAB3DE85-D434-4BBC-9015-12FDE0313ADE}" type="slidenum">
              <a:rPr lang="en-GB" smtClean="0"/>
              <a:t>7</a:t>
            </a:fld>
            <a:endParaRPr lang="en-GB"/>
          </a:p>
        </p:txBody>
      </p:sp>
    </p:spTree>
    <p:extLst>
      <p:ext uri="{BB962C8B-B14F-4D97-AF65-F5344CB8AC3E}">
        <p14:creationId xmlns:p14="http://schemas.microsoft.com/office/powerpoint/2010/main" val="2941654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The current round of innovation fund which we announced last month is </a:t>
            </a:r>
            <a:r>
              <a:rPr lang="en-GB" sz="1800" b="1">
                <a:effectLst/>
                <a:latin typeface="Arial" panose="020B0604020202020204" pitchFamily="34" charset="0"/>
                <a:ea typeface="Calibri" panose="020F0502020204030204" pitchFamily="34" charset="0"/>
                <a:cs typeface="Times New Roman" panose="02020603050405020304" pitchFamily="18" charset="0"/>
              </a:rPr>
              <a:t>The GSMA Innovation Fund for Digital Urban Services,</a:t>
            </a:r>
            <a:r>
              <a:rPr lang="en-GB" sz="1800">
                <a:effectLst/>
                <a:latin typeface="Arial" panose="020B0604020202020204" pitchFamily="34" charset="0"/>
                <a:ea typeface="Calibri" panose="020F0502020204030204" pitchFamily="34" charset="0"/>
                <a:cs typeface="Times New Roman" panose="02020603050405020304" pitchFamily="18" charset="0"/>
              </a:rPr>
              <a:t> which seeks to scale digital solutions that provide </a:t>
            </a:r>
            <a:r>
              <a:rPr lang="en-GB" sz="1800" b="1">
                <a:effectLst/>
                <a:latin typeface="Arial" panose="020B0604020202020204" pitchFamily="34" charset="0"/>
                <a:ea typeface="Calibri" panose="020F0502020204030204" pitchFamily="34" charset="0"/>
                <a:cs typeface="Times New Roman" panose="02020603050405020304" pitchFamily="18" charset="0"/>
              </a:rPr>
              <a:t>essential urban services to underserved populations</a:t>
            </a:r>
            <a:r>
              <a:rPr lang="en-GB" sz="1800">
                <a:effectLst/>
                <a:latin typeface="Arial" panose="020B0604020202020204" pitchFamily="34" charset="0"/>
                <a:ea typeface="Calibri" panose="020F0502020204030204" pitchFamily="34" charset="0"/>
                <a:cs typeface="Times New Roman" panose="02020603050405020304" pitchFamily="18" charset="0"/>
              </a:rPr>
              <a:t> from low- and middle-income countries in Africa, South and Southeast Asia.</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800">
                <a:effectLst/>
                <a:latin typeface="Arial" panose="020B0604020202020204" pitchFamily="34" charset="0"/>
                <a:ea typeface="Calibri" panose="020F0502020204030204" pitchFamily="34" charset="0"/>
                <a:cs typeface="Times New Roman" panose="02020603050405020304" pitchFamily="18" charset="0"/>
              </a:rPr>
              <a:t>Why this particular focus?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Urban services such as, energy, water, sanitation and plastics and waste management are essential to the well-being of city dwellers and the resilience of cities, particularly amidst a changing climate.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While there has been a historic rise in mobile connectivity in low- and middle-income countries, and particularly in cities, billions of people still lack access to these basic services.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And, with rapidly expanding informal settlements across Africa and Asia, where 90 per cent of global urban growth from now until 2050 will be concentrated, water shortages, unsanitary conditions, unreliable power provision, and inadequate waste management could remain a defining reality for many.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To tackle these challenges, the local private sector can play an important role in leveraging digital technology and working with mobile operators and the public sector to deliver sustainable and equitable services.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BAB3DE85-D434-4BBC-9015-12FDE0313ADE}" type="slidenum">
              <a:rPr lang="en-GB" smtClean="0"/>
              <a:t>8</a:t>
            </a:fld>
            <a:endParaRPr lang="en-GB"/>
          </a:p>
        </p:txBody>
      </p:sp>
    </p:spTree>
    <p:extLst>
      <p:ext uri="{BB962C8B-B14F-4D97-AF65-F5344CB8AC3E}">
        <p14:creationId xmlns:p14="http://schemas.microsoft.com/office/powerpoint/2010/main" val="3066699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619D6DA-C53A-4F60-8BB7-D36ADB061AAB}" type="slidenum">
              <a:rPr lang="en-GB" smtClean="0"/>
              <a:t>11</a:t>
            </a:fld>
            <a:endParaRPr lang="en-GB"/>
          </a:p>
        </p:txBody>
      </p:sp>
    </p:spTree>
    <p:extLst>
      <p:ext uri="{BB962C8B-B14F-4D97-AF65-F5344CB8AC3E}">
        <p14:creationId xmlns:p14="http://schemas.microsoft.com/office/powerpoint/2010/main" val="391267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Start of Announcement Activities:</a:t>
            </a:r>
          </a:p>
          <a:p>
            <a:r>
              <a:rPr lang="en-GB"/>
              <a:t>1. Press release to announce fund launch (and release the term sheet)</a:t>
            </a:r>
          </a:p>
          <a:p>
            <a:r>
              <a:rPr lang="en-GB"/>
              <a:t>2. Internal Blogs to promote the fund and link to term sheet</a:t>
            </a:r>
          </a:p>
          <a:p>
            <a:r>
              <a:rPr lang="en-GB"/>
              <a:t>3. Blogs with external stakeholders (strategic partners) to further spread the word</a:t>
            </a:r>
          </a:p>
          <a:p>
            <a:r>
              <a:rPr lang="en-GB"/>
              <a:t>4.  Launch Video (the Assistive tech video for reference https://www.youtube.com/watch?v=Y9OFe9zxK3c)</a:t>
            </a:r>
          </a:p>
          <a:p>
            <a:r>
              <a:rPr lang="en-GB"/>
              <a:t>5. Email our strategic partners or stakeholders about the fund (can have one-on-one calls with a few in case they have extensive reach) </a:t>
            </a:r>
          </a:p>
          <a:p>
            <a:endParaRPr lang="en-GB"/>
          </a:p>
        </p:txBody>
      </p:sp>
      <p:sp>
        <p:nvSpPr>
          <p:cNvPr id="4" name="Slide Number Placeholder 3"/>
          <p:cNvSpPr>
            <a:spLocks noGrp="1"/>
          </p:cNvSpPr>
          <p:nvPr>
            <p:ph type="sldNum" sz="quarter" idx="5"/>
          </p:nvPr>
        </p:nvSpPr>
        <p:spPr/>
        <p:txBody>
          <a:bodyPr/>
          <a:lstStyle/>
          <a:p>
            <a:fld id="{8619D6DA-C53A-4F60-8BB7-D36ADB061AAB}" type="slidenum">
              <a:rPr lang="en-GB" smtClean="0"/>
              <a:t>12</a:t>
            </a:fld>
            <a:endParaRPr lang="en-GB"/>
          </a:p>
        </p:txBody>
      </p:sp>
    </p:spTree>
    <p:extLst>
      <p:ext uri="{BB962C8B-B14F-4D97-AF65-F5344CB8AC3E}">
        <p14:creationId xmlns:p14="http://schemas.microsoft.com/office/powerpoint/2010/main" val="42530040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0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EB1F586D-4CB3-6846-9C99-84E6F86D4907}"/>
              </a:ext>
            </a:extLst>
          </p:cNvPr>
          <p:cNvSpPr/>
          <p:nvPr userDrawn="1"/>
        </p:nvSpPr>
        <p:spPr>
          <a:xfrm>
            <a:off x="-5" y="0"/>
            <a:ext cx="12164401" cy="6858000"/>
          </a:xfrm>
          <a:prstGeom prst="rect">
            <a:avLst/>
          </a:prstGeom>
          <a:solidFill>
            <a:srgbClr val="000000">
              <a:alpha val="37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itle 1">
            <a:extLst>
              <a:ext uri="{FF2B5EF4-FFF2-40B4-BE49-F238E27FC236}">
                <a16:creationId xmlns:a16="http://schemas.microsoft.com/office/drawing/2014/main" id="{61A4C879-79FE-8D46-9323-CCFD5ED496FB}"/>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23" name="Text Placeholder 15">
            <a:extLst>
              <a:ext uri="{FF2B5EF4-FFF2-40B4-BE49-F238E27FC236}">
                <a16:creationId xmlns:a16="http://schemas.microsoft.com/office/drawing/2014/main" id="{AAFCB4AC-DCA2-674E-A671-CF0B716E3C9C}"/>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24" name="Text Placeholder 15">
            <a:extLst>
              <a:ext uri="{FF2B5EF4-FFF2-40B4-BE49-F238E27FC236}">
                <a16:creationId xmlns:a16="http://schemas.microsoft.com/office/drawing/2014/main" id="{8C728530-F1B9-9942-A7B5-6BECF76D6FFB}"/>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2219763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1771A873-CF18-D745-A5E3-D1208252796B}"/>
              </a:ext>
            </a:extLst>
          </p:cNvPr>
          <p:cNvSpPr/>
          <p:nvPr userDrawn="1"/>
        </p:nvSpPr>
        <p:spPr>
          <a:xfrm>
            <a:off x="-5" y="0"/>
            <a:ext cx="12164401" cy="6858000"/>
          </a:xfrm>
          <a:prstGeom prst="rect">
            <a:avLst/>
          </a:prstGeom>
          <a:solidFill>
            <a:srgbClr val="000000">
              <a:alpha val="2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15">
            <a:extLst>
              <a:ext uri="{FF2B5EF4-FFF2-40B4-BE49-F238E27FC236}">
                <a16:creationId xmlns:a16="http://schemas.microsoft.com/office/drawing/2014/main" id="{9CECE4C7-7DD4-3F46-85BB-57FCE0DEBB3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6" name="Text Placeholder 15">
            <a:extLst>
              <a:ext uri="{FF2B5EF4-FFF2-40B4-BE49-F238E27FC236}">
                <a16:creationId xmlns:a16="http://schemas.microsoft.com/office/drawing/2014/main" id="{29F10D02-8609-F548-878A-349AA1261E85}"/>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2864768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EFBB22BA-964B-7942-B933-76CE3EB12F7F}"/>
              </a:ext>
            </a:extLst>
          </p:cNvPr>
          <p:cNvSpPr/>
          <p:nvPr userDrawn="1"/>
        </p:nvSpPr>
        <p:spPr>
          <a:xfrm>
            <a:off x="-5" y="0"/>
            <a:ext cx="12164401" cy="6858000"/>
          </a:xfrm>
          <a:prstGeom prst="rect">
            <a:avLst/>
          </a:prstGeom>
          <a:solidFill>
            <a:srgbClr val="000000">
              <a:alpha val="3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FF39B905-E50C-8646-A876-8288FB8691D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4" name="Text Placeholder 15">
            <a:extLst>
              <a:ext uri="{FF2B5EF4-FFF2-40B4-BE49-F238E27FC236}">
                <a16:creationId xmlns:a16="http://schemas.microsoft.com/office/drawing/2014/main" id="{B729F0A4-A7AC-0D45-B78F-CCB2D11B1B21}"/>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440312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AF2AAE37-9C00-9E4F-87E3-46F1A5BF608B}"/>
              </a:ext>
            </a:extLst>
          </p:cNvPr>
          <p:cNvSpPr/>
          <p:nvPr userDrawn="1"/>
        </p:nvSpPr>
        <p:spPr>
          <a:xfrm>
            <a:off x="-5" y="0"/>
            <a:ext cx="12164401" cy="6858000"/>
          </a:xfrm>
          <a:prstGeom prst="rect">
            <a:avLst/>
          </a:prstGeom>
          <a:solidFill>
            <a:srgbClr val="000000">
              <a:alpha val="4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13DFDCA4-C360-8B41-AC6F-537BC734BBBC}"/>
              </a:ext>
            </a:extLst>
          </p:cNvPr>
          <p:cNvSpPr>
            <a:spLocks noGrp="1"/>
          </p:cNvSpPr>
          <p:nvPr>
            <p:ph type="body" sz="quarter" idx="10" hasCustomPrompt="1"/>
          </p:nvPr>
        </p:nvSpPr>
        <p:spPr>
          <a:xfrm>
            <a:off x="485808" y="6290095"/>
            <a:ext cx="8315325" cy="307975"/>
          </a:xfrm>
        </p:spPr>
        <p:txBody>
          <a:bodyPr/>
          <a:lstStyle>
            <a:lvl1pPr>
              <a:buNone/>
              <a:defRPr sz="1600">
                <a:solidFill>
                  <a:schemeClr val="bg1"/>
                </a:solidFill>
              </a:defRPr>
            </a:lvl1pPr>
          </a:lstStyle>
          <a:p>
            <a:pPr lvl="0"/>
            <a:r>
              <a:rPr lang="en-US"/>
              <a:t>Speaker Name + Surname</a:t>
            </a:r>
          </a:p>
        </p:txBody>
      </p:sp>
      <p:sp>
        <p:nvSpPr>
          <p:cNvPr id="18" name="Text Placeholder 15">
            <a:extLst>
              <a:ext uri="{FF2B5EF4-FFF2-40B4-BE49-F238E27FC236}">
                <a16:creationId xmlns:a16="http://schemas.microsoft.com/office/drawing/2014/main" id="{F34C4CE6-86AF-5D40-AB79-6A5D0F6C5C4C}"/>
              </a:ext>
            </a:extLst>
          </p:cNvPr>
          <p:cNvSpPr>
            <a:spLocks noGrp="1"/>
          </p:cNvSpPr>
          <p:nvPr>
            <p:ph type="body" sz="quarter" idx="11" hasCustomPrompt="1"/>
          </p:nvPr>
        </p:nvSpPr>
        <p:spPr>
          <a:xfrm>
            <a:off x="8964418" y="6290095"/>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111020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0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83F4CFE0-530A-3945-96C1-7FC34792C07A}"/>
              </a:ext>
            </a:extLst>
          </p:cNvPr>
          <p:cNvSpPr/>
          <p:nvPr userDrawn="1"/>
        </p:nvSpPr>
        <p:spPr>
          <a:xfrm>
            <a:off x="-5" y="0"/>
            <a:ext cx="12164401" cy="6858000"/>
          </a:xfrm>
          <a:prstGeom prst="rect">
            <a:avLst/>
          </a:prstGeom>
          <a:solidFill>
            <a:srgbClr val="000000">
              <a:alpha val="41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EA3CFA60-BABD-1541-8365-4BC42AE3BCAF}"/>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4" name="Text Placeholder 15">
            <a:extLst>
              <a:ext uri="{FF2B5EF4-FFF2-40B4-BE49-F238E27FC236}">
                <a16:creationId xmlns:a16="http://schemas.microsoft.com/office/drawing/2014/main" id="{88E825F5-5DB6-AC4B-900B-E83CFD4BA4D8}"/>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3877074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0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129DF18F-65B3-474E-B340-D1CA93EFDAA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4" name="Text Placeholder 15">
            <a:extLst>
              <a:ext uri="{FF2B5EF4-FFF2-40B4-BE49-F238E27FC236}">
                <a16:creationId xmlns:a16="http://schemas.microsoft.com/office/drawing/2014/main" id="{879448E7-EF0D-124B-857F-B63967D0CA7E}"/>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229106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0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24944D7-EADF-5D4B-9BF9-6FEC663AFBE1}"/>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4" name="Text Placeholder 15">
            <a:extLst>
              <a:ext uri="{FF2B5EF4-FFF2-40B4-BE49-F238E27FC236}">
                <a16:creationId xmlns:a16="http://schemas.microsoft.com/office/drawing/2014/main" id="{3F6933B3-1E15-374C-B991-B11E239E3700}"/>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3130009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08">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4070FC5B-AC29-DF43-966D-C010EBBA1B99}"/>
              </a:ext>
            </a:extLst>
          </p:cNvPr>
          <p:cNvSpPr>
            <a:spLocks noGrp="1"/>
          </p:cNvSpPr>
          <p:nvPr>
            <p:ph type="body" sz="quarter" idx="10"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2" name="Text Placeholder 15">
            <a:extLst>
              <a:ext uri="{FF2B5EF4-FFF2-40B4-BE49-F238E27FC236}">
                <a16:creationId xmlns:a16="http://schemas.microsoft.com/office/drawing/2014/main" id="{3D69C87B-DCED-344F-972D-72ED23A20A4C}"/>
              </a:ext>
            </a:extLst>
          </p:cNvPr>
          <p:cNvSpPr>
            <a:spLocks noGrp="1"/>
          </p:cNvSpPr>
          <p:nvPr>
            <p:ph type="body" sz="quarter" idx="11"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381244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a:t>Section title</a:t>
            </a:r>
            <a:endParaRPr lang="en-US"/>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endParaRPr lang="en-US"/>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1748389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a:t>Section title</a:t>
            </a:r>
            <a:endParaRPr lang="en-US"/>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endParaRPr lang="en-US"/>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164052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a:t>Section title</a:t>
            </a:r>
            <a:endParaRPr lang="en-US"/>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endParaRPr lang="en-US"/>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2740017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 colour 01">
    <p:bg>
      <p:bgPr>
        <a:solidFill>
          <a:srgbClr val="99CCCC"/>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lvl1pPr>
            <a:lvl2pPr>
              <a:lnSpc>
                <a:spcPct val="90000"/>
              </a:lnSpc>
              <a:spcAft>
                <a:spcPts val="600"/>
              </a:spcAft>
              <a:defRPr/>
            </a:lvl2pPr>
            <a:lvl3pPr>
              <a:lnSpc>
                <a:spcPct val="90000"/>
              </a:lnSpc>
              <a:spcAft>
                <a:spcPts val="600"/>
              </a:spcAft>
              <a:defRPr/>
            </a:lvl3pPr>
            <a:lvl4pPr>
              <a:lnSpc>
                <a:spcPct val="90000"/>
              </a:lnSpc>
              <a:spcAft>
                <a:spcPts val="600"/>
              </a:spcAft>
              <a:defRPr/>
            </a:lvl4pPr>
            <a:lvl5pPr>
              <a:lnSpc>
                <a:spcPct val="90000"/>
              </a:lnSpc>
              <a:spcAft>
                <a:spcPts val="600"/>
              </a:spcAf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237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 colour 02">
    <p:bg>
      <p:bgPr>
        <a:solidFill>
          <a:srgbClr val="DE002B"/>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mt="88000"/>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lvl1pPr>
              <a:defRPr>
                <a:solidFill>
                  <a:schemeClr val="bg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buClr>
                <a:srgbClr val="242529"/>
              </a:buClr>
              <a:defRPr>
                <a:solidFill>
                  <a:schemeClr val="bg1"/>
                </a:solidFill>
              </a:defRPr>
            </a:lvl1pPr>
            <a:lvl2pPr>
              <a:lnSpc>
                <a:spcPct val="90000"/>
              </a:lnSpc>
              <a:spcAft>
                <a:spcPts val="600"/>
              </a:spcAft>
              <a:buClr>
                <a:srgbClr val="242529"/>
              </a:buClr>
              <a:defRPr>
                <a:solidFill>
                  <a:schemeClr val="bg1"/>
                </a:solidFill>
              </a:defRPr>
            </a:lvl2pPr>
            <a:lvl3pPr>
              <a:lnSpc>
                <a:spcPct val="90000"/>
              </a:lnSpc>
              <a:spcAft>
                <a:spcPts val="600"/>
              </a:spcAft>
              <a:buClr>
                <a:srgbClr val="242529"/>
              </a:buClr>
              <a:defRPr>
                <a:solidFill>
                  <a:schemeClr val="bg1"/>
                </a:solidFill>
              </a:defRPr>
            </a:lvl3pPr>
            <a:lvl4pPr>
              <a:lnSpc>
                <a:spcPct val="90000"/>
              </a:lnSpc>
              <a:spcAft>
                <a:spcPts val="600"/>
              </a:spcAft>
              <a:buClr>
                <a:srgbClr val="242529"/>
              </a:buClr>
              <a:defRPr>
                <a:solidFill>
                  <a:schemeClr val="bg1"/>
                </a:solidFill>
              </a:defRPr>
            </a:lvl4pPr>
            <a:lvl5pPr>
              <a:lnSpc>
                <a:spcPct val="90000"/>
              </a:lnSpc>
              <a:spcAft>
                <a:spcPts val="600"/>
              </a:spcAft>
              <a:buClr>
                <a:srgbClr val="242529"/>
              </a:buCl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0972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 colour 03">
    <p:bg>
      <p:bgPr>
        <a:solidFill>
          <a:srgbClr val="24252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lvl1pPr>
              <a:defRPr>
                <a:solidFill>
                  <a:schemeClr val="bg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solidFill>
                  <a:schemeClr val="bg1"/>
                </a:solidFill>
              </a:defRPr>
            </a:lvl1pPr>
            <a:lvl2pPr>
              <a:lnSpc>
                <a:spcPct val="90000"/>
              </a:lnSpc>
              <a:spcAft>
                <a:spcPts val="600"/>
              </a:spcAft>
              <a:defRPr>
                <a:solidFill>
                  <a:schemeClr val="bg1"/>
                </a:solidFill>
              </a:defRPr>
            </a:lvl2pPr>
            <a:lvl3pPr>
              <a:lnSpc>
                <a:spcPct val="90000"/>
              </a:lnSpc>
              <a:spcAft>
                <a:spcPts val="600"/>
              </a:spcAft>
              <a:defRPr>
                <a:solidFill>
                  <a:schemeClr val="bg1"/>
                </a:solidFill>
              </a:defRPr>
            </a:lvl3pPr>
            <a:lvl4pPr>
              <a:lnSpc>
                <a:spcPct val="90000"/>
              </a:lnSpc>
              <a:spcAft>
                <a:spcPts val="600"/>
              </a:spcAft>
              <a:defRPr>
                <a:solidFill>
                  <a:schemeClr val="bg1"/>
                </a:solidFill>
              </a:defRPr>
            </a:lvl4pPr>
            <a:lvl5pPr>
              <a:lnSpc>
                <a:spcPct val="90000"/>
              </a:lnSpc>
              <a:spcAft>
                <a:spcPts val="600"/>
              </a:spcAft>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417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lvl1pPr>
            <a:lvl2pPr>
              <a:lnSpc>
                <a:spcPct val="90000"/>
              </a:lnSpc>
              <a:spcAft>
                <a:spcPts val="600"/>
              </a:spcAft>
              <a:defRPr/>
            </a:lvl2pPr>
            <a:lvl3pPr>
              <a:lnSpc>
                <a:spcPct val="90000"/>
              </a:lnSpc>
              <a:spcAft>
                <a:spcPts val="600"/>
              </a:spcAft>
              <a:defRPr/>
            </a:lvl3pPr>
            <a:lvl4pPr>
              <a:lnSpc>
                <a:spcPct val="90000"/>
              </a:lnSpc>
              <a:spcAft>
                <a:spcPts val="600"/>
              </a:spcAft>
              <a:defRPr/>
            </a:lvl4pPr>
            <a:lvl5pPr>
              <a:lnSpc>
                <a:spcPct val="90000"/>
              </a:lnSpc>
              <a:spcAft>
                <a:spcPts val="600"/>
              </a:spcAf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0763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DE08-6CCA-BD4F-8EEE-338DB0C18D1D}"/>
              </a:ext>
            </a:extLst>
          </p:cNvPr>
          <p:cNvSpPr>
            <a:spLocks noGrp="1"/>
          </p:cNvSpPr>
          <p:nvPr>
            <p:ph type="title"/>
          </p:nvPr>
        </p:nvSpPr>
        <p:spPr>
          <a:xfrm>
            <a:off x="600805" y="509732"/>
            <a:ext cx="10871200" cy="732268"/>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E1B177-83D0-9B41-8657-4A2992CD3E94}"/>
              </a:ext>
            </a:extLst>
          </p:cNvPr>
          <p:cNvSpPr>
            <a:spLocks noGrp="1"/>
          </p:cNvSpPr>
          <p:nvPr>
            <p:ph sz="half" idx="1"/>
          </p:nvPr>
        </p:nvSpPr>
        <p:spPr>
          <a:xfrm>
            <a:off x="600805" y="1353599"/>
            <a:ext cx="5418995" cy="4650847"/>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908A70D-8678-2C44-A1FD-DCB317ACC8B2}"/>
              </a:ext>
            </a:extLst>
          </p:cNvPr>
          <p:cNvSpPr>
            <a:spLocks noGrp="1"/>
          </p:cNvSpPr>
          <p:nvPr>
            <p:ph sz="half" idx="2"/>
          </p:nvPr>
        </p:nvSpPr>
        <p:spPr>
          <a:xfrm>
            <a:off x="6172200" y="1353599"/>
            <a:ext cx="5324870" cy="4650847"/>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Slide Number Placeholder 5">
            <a:extLst>
              <a:ext uri="{FF2B5EF4-FFF2-40B4-BE49-F238E27FC236}">
                <a16:creationId xmlns:a16="http://schemas.microsoft.com/office/drawing/2014/main" id="{E30DFE5A-5B6A-A546-A8CD-81CCEAA8975C}"/>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pic>
        <p:nvPicPr>
          <p:cNvPr id="23" name="Picture 22">
            <a:extLst>
              <a:ext uri="{FF2B5EF4-FFF2-40B4-BE49-F238E27FC236}">
                <a16:creationId xmlns:a16="http://schemas.microsoft.com/office/drawing/2014/main" id="{27260769-2531-AD49-ACF0-87D01B4E68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4" name="Straight Connector 23">
            <a:extLst>
              <a:ext uri="{FF2B5EF4-FFF2-40B4-BE49-F238E27FC236}">
                <a16:creationId xmlns:a16="http://schemas.microsoft.com/office/drawing/2014/main" id="{42A8F455-052A-2A48-8C82-81BE1B3C20DF}"/>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35775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223879-95C7-744E-B4C0-2384DD262C08}"/>
              </a:ext>
            </a:extLst>
          </p:cNvPr>
          <p:cNvSpPr>
            <a:spLocks noGrp="1"/>
          </p:cNvSpPr>
          <p:nvPr>
            <p:ph type="body" idx="1"/>
          </p:nvPr>
        </p:nvSpPr>
        <p:spPr>
          <a:xfrm>
            <a:off x="601200" y="1353600"/>
            <a:ext cx="5396375" cy="823912"/>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C5AD00B-958A-784A-93E7-A8DC6AD69722}"/>
              </a:ext>
            </a:extLst>
          </p:cNvPr>
          <p:cNvSpPr>
            <a:spLocks noGrp="1"/>
          </p:cNvSpPr>
          <p:nvPr>
            <p:ph sz="half" idx="2"/>
          </p:nvPr>
        </p:nvSpPr>
        <p:spPr>
          <a:xfrm>
            <a:off x="601200" y="2199612"/>
            <a:ext cx="5396375" cy="3804836"/>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115825B-D2F4-4C4A-9159-78C8BA22BE8C}"/>
              </a:ext>
            </a:extLst>
          </p:cNvPr>
          <p:cNvSpPr>
            <a:spLocks noGrp="1"/>
          </p:cNvSpPr>
          <p:nvPr>
            <p:ph type="body" sz="quarter" idx="3"/>
          </p:nvPr>
        </p:nvSpPr>
        <p:spPr>
          <a:xfrm>
            <a:off x="6172200" y="1353600"/>
            <a:ext cx="5363816" cy="823912"/>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EC9BE72-E931-B543-AC19-16D0CAE86FA5}"/>
              </a:ext>
            </a:extLst>
          </p:cNvPr>
          <p:cNvSpPr>
            <a:spLocks noGrp="1"/>
          </p:cNvSpPr>
          <p:nvPr>
            <p:ph sz="quarter" idx="4"/>
          </p:nvPr>
        </p:nvSpPr>
        <p:spPr>
          <a:xfrm>
            <a:off x="6172200" y="2199612"/>
            <a:ext cx="5363816" cy="3804836"/>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8CBEFB31-5488-1B4D-80F7-810D7F81AD85}"/>
              </a:ext>
            </a:extLst>
          </p:cNvPr>
          <p:cNvSpPr>
            <a:spLocks noGrp="1"/>
          </p:cNvSpPr>
          <p:nvPr>
            <p:ph type="title"/>
          </p:nvPr>
        </p:nvSpPr>
        <p:spPr>
          <a:xfrm>
            <a:off x="601200" y="511201"/>
            <a:ext cx="10895870" cy="730800"/>
          </a:xfrm>
          <a:prstGeom prst="rect">
            <a:avLst/>
          </a:prstGeom>
        </p:spPr>
        <p:txBody>
          <a:bodyPr vert="horz" lIns="91440" tIns="45720" rIns="91440" bIns="45720" rtlCol="0" anchor="t">
            <a:normAutofit/>
          </a:bodyPr>
          <a:lstStyle/>
          <a:p>
            <a:r>
              <a:rPr lang="en-GB"/>
              <a:t>Click to edit Master title style</a:t>
            </a:r>
            <a:endParaRPr lang="en-US"/>
          </a:p>
        </p:txBody>
      </p:sp>
      <p:sp>
        <p:nvSpPr>
          <p:cNvPr id="17" name="Slide Number Placeholder 5">
            <a:extLst>
              <a:ext uri="{FF2B5EF4-FFF2-40B4-BE49-F238E27FC236}">
                <a16:creationId xmlns:a16="http://schemas.microsoft.com/office/drawing/2014/main" id="{C574936D-7640-FB43-A51E-704166CF31AF}"/>
              </a:ext>
            </a:extLst>
          </p:cNvPr>
          <p:cNvSpPr>
            <a:spLocks noGrp="1"/>
          </p:cNvSpPr>
          <p:nvPr>
            <p:ph type="sldNum" sz="quarter" idx="10"/>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pic>
        <p:nvPicPr>
          <p:cNvPr id="26" name="Picture 25">
            <a:extLst>
              <a:ext uri="{FF2B5EF4-FFF2-40B4-BE49-F238E27FC236}">
                <a16:creationId xmlns:a16="http://schemas.microsoft.com/office/drawing/2014/main" id="{2574502A-9AAD-B347-B19E-A6EC1D53E5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7" name="Straight Connector 26">
            <a:extLst>
              <a:ext uri="{FF2B5EF4-FFF2-40B4-BE49-F238E27FC236}">
                <a16:creationId xmlns:a16="http://schemas.microsoft.com/office/drawing/2014/main" id="{A490B76F-2EC4-0447-8FD4-680036942B33}"/>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8569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p:nvPr>
        </p:nvSpPr>
        <p:spPr>
          <a:xfrm>
            <a:off x="600805" y="509732"/>
            <a:ext cx="10871200" cy="732268"/>
          </a:xfrm>
        </p:spPr>
        <p:txBody>
          <a:bodyPr/>
          <a:lstStyle/>
          <a:p>
            <a:r>
              <a:rPr lang="en-GB"/>
              <a:t>Click to edit Master title style</a:t>
            </a:r>
            <a:endParaRPr lang="en-US"/>
          </a:p>
        </p:txBody>
      </p:sp>
      <p:sp>
        <p:nvSpPr>
          <p:cNvPr id="12" name="Slide Number Placeholder 5">
            <a:extLst>
              <a:ext uri="{FF2B5EF4-FFF2-40B4-BE49-F238E27FC236}">
                <a16:creationId xmlns:a16="http://schemas.microsoft.com/office/drawing/2014/main" id="{3AA9A0E5-05F0-AF4B-8F6A-2B3C13619A71}"/>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pic>
        <p:nvPicPr>
          <p:cNvPr id="18" name="Picture 17">
            <a:extLst>
              <a:ext uri="{FF2B5EF4-FFF2-40B4-BE49-F238E27FC236}">
                <a16:creationId xmlns:a16="http://schemas.microsoft.com/office/drawing/2014/main" id="{826C649F-9CDC-EA43-9606-EC2AAC15C9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19" name="Straight Connector 18">
            <a:extLst>
              <a:ext uri="{FF2B5EF4-FFF2-40B4-BE49-F238E27FC236}">
                <a16:creationId xmlns:a16="http://schemas.microsoft.com/office/drawing/2014/main" id="{E1F10FE9-FCF9-5F4C-9E43-2A5667866EBF}"/>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594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p:nvPr>
        </p:nvSpPr>
        <p:spPr>
          <a:xfrm>
            <a:off x="600805" y="509731"/>
            <a:ext cx="10871200" cy="717185"/>
          </a:xfrm>
        </p:spPr>
        <p:txBody>
          <a:bodyPr/>
          <a:lstStyle/>
          <a:p>
            <a:r>
              <a:rPr lang="en-GB"/>
              <a:t>Click to edit Master title style</a:t>
            </a:r>
            <a:endParaRPr lang="en-US"/>
          </a:p>
        </p:txBody>
      </p:sp>
      <p:sp>
        <p:nvSpPr>
          <p:cNvPr id="7" name="Slide Number Placeholder 5">
            <a:extLst>
              <a:ext uri="{FF2B5EF4-FFF2-40B4-BE49-F238E27FC236}">
                <a16:creationId xmlns:a16="http://schemas.microsoft.com/office/drawing/2014/main" id="{B2B643E4-7F45-AE43-9691-FB97DEE015D6}"/>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Tree>
    <p:extLst>
      <p:ext uri="{BB962C8B-B14F-4D97-AF65-F5344CB8AC3E}">
        <p14:creationId xmlns:p14="http://schemas.microsoft.com/office/powerpoint/2010/main" val="1323424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9C3B183-AFA4-CD41-AC07-01ADAF7F78BE}"/>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Tree>
    <p:extLst>
      <p:ext uri="{BB962C8B-B14F-4D97-AF65-F5344CB8AC3E}">
        <p14:creationId xmlns:p14="http://schemas.microsoft.com/office/powerpoint/2010/main" val="3335344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1E4F47-3745-A141-909D-AD31B8797A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5643ED-02CF-EC41-AC72-3D036D473A78}"/>
              </a:ext>
            </a:extLst>
          </p:cNvPr>
          <p:cNvSpPr>
            <a:spLocks noGrp="1"/>
          </p:cNvSpPr>
          <p:nvPr>
            <p:ph type="body" sz="half" idx="2"/>
          </p:nvPr>
        </p:nvSpPr>
        <p:spPr>
          <a:xfrm>
            <a:off x="609600" y="1353599"/>
            <a:ext cx="4406899" cy="46220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8" name="Title 6">
            <a:extLst>
              <a:ext uri="{FF2B5EF4-FFF2-40B4-BE49-F238E27FC236}">
                <a16:creationId xmlns:a16="http://schemas.microsoft.com/office/drawing/2014/main" id="{EBC6415E-A716-FC42-884E-B448212FCD66}"/>
              </a:ext>
            </a:extLst>
          </p:cNvPr>
          <p:cNvSpPr>
            <a:spLocks noGrp="1"/>
          </p:cNvSpPr>
          <p:nvPr>
            <p:ph type="title" hasCustomPrompt="1"/>
          </p:nvPr>
        </p:nvSpPr>
        <p:spPr>
          <a:xfrm>
            <a:off x="609600" y="511200"/>
            <a:ext cx="4406899" cy="642257"/>
          </a:xfrm>
        </p:spPr>
        <p:txBody>
          <a:bodyPr anchor="t" anchorCtr="0">
            <a:noAutofit/>
          </a:bodyPr>
          <a:lstStyle>
            <a:lvl1pPr>
              <a:defRPr sz="3400"/>
            </a:lvl1pPr>
          </a:lstStyle>
          <a:p>
            <a:r>
              <a:rPr lang="en-GB"/>
              <a:t>Click to edit title</a:t>
            </a:r>
          </a:p>
        </p:txBody>
      </p:sp>
      <p:cxnSp>
        <p:nvCxnSpPr>
          <p:cNvPr id="23" name="Straight Connector 22">
            <a:extLst>
              <a:ext uri="{FF2B5EF4-FFF2-40B4-BE49-F238E27FC236}">
                <a16:creationId xmlns:a16="http://schemas.microsoft.com/office/drawing/2014/main" id="{67D1E628-36C9-BE40-BFE5-7391F454833A}"/>
              </a:ext>
            </a:extLst>
          </p:cNvPr>
          <p:cNvCxnSpPr>
            <a:cxnSpLocks/>
          </p:cNvCxnSpPr>
          <p:nvPr userDrawn="1"/>
        </p:nvCxnSpPr>
        <p:spPr>
          <a:xfrm>
            <a:off x="601200" y="6205400"/>
            <a:ext cx="44172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786D83A8-4070-F44C-BCF0-18CD5A786E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34082198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Lef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1E4F47-3745-A141-909D-AD31B8797A08}"/>
              </a:ext>
            </a:extLst>
          </p:cNvPr>
          <p:cNvSpPr>
            <a:spLocks noGrp="1"/>
          </p:cNvSpPr>
          <p:nvPr>
            <p:ph type="pic" idx="1"/>
          </p:nvPr>
        </p:nvSpPr>
        <p:spPr>
          <a:xfrm>
            <a:off x="606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5643ED-02CF-EC41-AC72-3D036D473A78}"/>
              </a:ext>
            </a:extLst>
          </p:cNvPr>
          <p:cNvSpPr>
            <a:spLocks noGrp="1"/>
          </p:cNvSpPr>
          <p:nvPr>
            <p:ph type="body" sz="half" idx="2"/>
          </p:nvPr>
        </p:nvSpPr>
        <p:spPr>
          <a:xfrm>
            <a:off x="7279349" y="1353599"/>
            <a:ext cx="4406899" cy="46220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8" name="Title 6">
            <a:extLst>
              <a:ext uri="{FF2B5EF4-FFF2-40B4-BE49-F238E27FC236}">
                <a16:creationId xmlns:a16="http://schemas.microsoft.com/office/drawing/2014/main" id="{EBC6415E-A716-FC42-884E-B448212FCD66}"/>
              </a:ext>
            </a:extLst>
          </p:cNvPr>
          <p:cNvSpPr>
            <a:spLocks noGrp="1"/>
          </p:cNvSpPr>
          <p:nvPr>
            <p:ph type="title" hasCustomPrompt="1"/>
          </p:nvPr>
        </p:nvSpPr>
        <p:spPr>
          <a:xfrm>
            <a:off x="7279349" y="511200"/>
            <a:ext cx="4406899" cy="642257"/>
          </a:xfrm>
        </p:spPr>
        <p:txBody>
          <a:bodyPr anchor="t" anchorCtr="0">
            <a:noAutofit/>
          </a:bodyPr>
          <a:lstStyle>
            <a:lvl1pPr>
              <a:defRPr sz="3400"/>
            </a:lvl1pPr>
          </a:lstStyle>
          <a:p>
            <a:r>
              <a:rPr lang="en-GB"/>
              <a:t>Click to edit title</a:t>
            </a:r>
          </a:p>
        </p:txBody>
      </p:sp>
      <p:cxnSp>
        <p:nvCxnSpPr>
          <p:cNvPr id="23" name="Straight Connector 22">
            <a:extLst>
              <a:ext uri="{FF2B5EF4-FFF2-40B4-BE49-F238E27FC236}">
                <a16:creationId xmlns:a16="http://schemas.microsoft.com/office/drawing/2014/main" id="{67D1E628-36C9-BE40-BFE5-7391F454833A}"/>
              </a:ext>
            </a:extLst>
          </p:cNvPr>
          <p:cNvCxnSpPr>
            <a:cxnSpLocks/>
          </p:cNvCxnSpPr>
          <p:nvPr userDrawn="1"/>
        </p:nvCxnSpPr>
        <p:spPr>
          <a:xfrm>
            <a:off x="7270949" y="6205400"/>
            <a:ext cx="44172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F1AE543-AFDC-A14A-9E77-DC66FC0D962F}"/>
              </a:ext>
            </a:extLst>
          </p:cNvPr>
          <p:cNvSpPr/>
          <p:nvPr userDrawn="1"/>
        </p:nvSpPr>
        <p:spPr>
          <a:xfrm>
            <a:off x="7272000"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bg1">
                    <a:lumMod val="50000"/>
                  </a:schemeClr>
                </a:solidFill>
                <a:latin typeface="Arial" panose="020B0604020202020204" pitchFamily="34" charset="0"/>
                <a:cs typeface="Arial" panose="020B0604020202020204" pitchFamily="34" charset="0"/>
              </a:rPr>
              <a:t>CONFIDENTIAL   </a:t>
            </a:r>
            <a:r>
              <a:rPr lang="en-US" sz="900" b="0" i="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786D83A8-4070-F44C-BCF0-18CD5A786E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839192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E3E122-F89E-9446-AEF1-0688A7BA8813}" type="datetimeFigureOut">
              <a:rPr lang="en-US" smtClean="0"/>
              <a:t>6/11/2021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C3644-DC48-0849-9693-8FA1C4A9C35F}" type="slidenum">
              <a:rPr lang="en-US" smtClean="0"/>
              <a:t>‹#›</a:t>
            </a:fld>
            <a:endParaRPr lang="en-US"/>
          </a:p>
        </p:txBody>
      </p:sp>
    </p:spTree>
    <p:extLst>
      <p:ext uri="{BB962C8B-B14F-4D97-AF65-F5344CB8AC3E}">
        <p14:creationId xmlns:p14="http://schemas.microsoft.com/office/powerpoint/2010/main" val="10238804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0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EB1F586D-4CB3-6846-9C99-84E6F86D4907}"/>
              </a:ext>
            </a:extLst>
          </p:cNvPr>
          <p:cNvSpPr/>
          <p:nvPr userDrawn="1"/>
        </p:nvSpPr>
        <p:spPr>
          <a:xfrm>
            <a:off x="-5" y="0"/>
            <a:ext cx="12164401" cy="6858000"/>
          </a:xfrm>
          <a:prstGeom prst="rect">
            <a:avLst/>
          </a:prstGeom>
          <a:solidFill>
            <a:srgbClr val="000000">
              <a:alpha val="37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itle 1">
            <a:extLst>
              <a:ext uri="{FF2B5EF4-FFF2-40B4-BE49-F238E27FC236}">
                <a16:creationId xmlns:a16="http://schemas.microsoft.com/office/drawing/2014/main" id="{61A4C879-79FE-8D46-9323-CCFD5ED496FB}"/>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23" name="Text Placeholder 15">
            <a:extLst>
              <a:ext uri="{FF2B5EF4-FFF2-40B4-BE49-F238E27FC236}">
                <a16:creationId xmlns:a16="http://schemas.microsoft.com/office/drawing/2014/main" id="{AAFCB4AC-DCA2-674E-A671-CF0B716E3C9C}"/>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24" name="Text Placeholder 15">
            <a:extLst>
              <a:ext uri="{FF2B5EF4-FFF2-40B4-BE49-F238E27FC236}">
                <a16:creationId xmlns:a16="http://schemas.microsoft.com/office/drawing/2014/main" id="{8C728530-F1B9-9942-A7B5-6BECF76D6FFB}"/>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25909429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1771A873-CF18-D745-A5E3-D1208252796B}"/>
              </a:ext>
            </a:extLst>
          </p:cNvPr>
          <p:cNvSpPr/>
          <p:nvPr userDrawn="1"/>
        </p:nvSpPr>
        <p:spPr>
          <a:xfrm>
            <a:off x="-5" y="0"/>
            <a:ext cx="12164401" cy="6858000"/>
          </a:xfrm>
          <a:prstGeom prst="rect">
            <a:avLst/>
          </a:prstGeom>
          <a:solidFill>
            <a:srgbClr val="000000">
              <a:alpha val="2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15">
            <a:extLst>
              <a:ext uri="{FF2B5EF4-FFF2-40B4-BE49-F238E27FC236}">
                <a16:creationId xmlns:a16="http://schemas.microsoft.com/office/drawing/2014/main" id="{9CECE4C7-7DD4-3F46-85BB-57FCE0DEBB3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6" name="Text Placeholder 15">
            <a:extLst>
              <a:ext uri="{FF2B5EF4-FFF2-40B4-BE49-F238E27FC236}">
                <a16:creationId xmlns:a16="http://schemas.microsoft.com/office/drawing/2014/main" id="{29F10D02-8609-F548-878A-349AA1261E85}"/>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16110734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EFBB22BA-964B-7942-B933-76CE3EB12F7F}"/>
              </a:ext>
            </a:extLst>
          </p:cNvPr>
          <p:cNvSpPr/>
          <p:nvPr userDrawn="1"/>
        </p:nvSpPr>
        <p:spPr>
          <a:xfrm>
            <a:off x="-5" y="0"/>
            <a:ext cx="12164401" cy="6858000"/>
          </a:xfrm>
          <a:prstGeom prst="rect">
            <a:avLst/>
          </a:prstGeom>
          <a:solidFill>
            <a:srgbClr val="000000">
              <a:alpha val="3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FF39B905-E50C-8646-A876-8288FB8691D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4" name="Text Placeholder 15">
            <a:extLst>
              <a:ext uri="{FF2B5EF4-FFF2-40B4-BE49-F238E27FC236}">
                <a16:creationId xmlns:a16="http://schemas.microsoft.com/office/drawing/2014/main" id="{B729F0A4-A7AC-0D45-B78F-CCB2D11B1B21}"/>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16558387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AF2AAE37-9C00-9E4F-87E3-46F1A5BF608B}"/>
              </a:ext>
            </a:extLst>
          </p:cNvPr>
          <p:cNvSpPr/>
          <p:nvPr userDrawn="1"/>
        </p:nvSpPr>
        <p:spPr>
          <a:xfrm>
            <a:off x="-5" y="0"/>
            <a:ext cx="12164401" cy="6858000"/>
          </a:xfrm>
          <a:prstGeom prst="rect">
            <a:avLst/>
          </a:prstGeom>
          <a:solidFill>
            <a:srgbClr val="000000">
              <a:alpha val="4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13DFDCA4-C360-8B41-AC6F-537BC734BBBC}"/>
              </a:ext>
            </a:extLst>
          </p:cNvPr>
          <p:cNvSpPr>
            <a:spLocks noGrp="1"/>
          </p:cNvSpPr>
          <p:nvPr>
            <p:ph type="body" sz="quarter" idx="10" hasCustomPrompt="1"/>
          </p:nvPr>
        </p:nvSpPr>
        <p:spPr>
          <a:xfrm>
            <a:off x="485808" y="6290095"/>
            <a:ext cx="8315325" cy="307975"/>
          </a:xfrm>
        </p:spPr>
        <p:txBody>
          <a:bodyPr/>
          <a:lstStyle>
            <a:lvl1pPr>
              <a:buNone/>
              <a:defRPr sz="1600">
                <a:solidFill>
                  <a:schemeClr val="bg1"/>
                </a:solidFill>
              </a:defRPr>
            </a:lvl1pPr>
          </a:lstStyle>
          <a:p>
            <a:pPr lvl="0"/>
            <a:r>
              <a:rPr lang="en-US"/>
              <a:t>Speaker Name + Surname</a:t>
            </a:r>
          </a:p>
        </p:txBody>
      </p:sp>
      <p:sp>
        <p:nvSpPr>
          <p:cNvPr id="18" name="Text Placeholder 15">
            <a:extLst>
              <a:ext uri="{FF2B5EF4-FFF2-40B4-BE49-F238E27FC236}">
                <a16:creationId xmlns:a16="http://schemas.microsoft.com/office/drawing/2014/main" id="{F34C4CE6-86AF-5D40-AB79-6A5D0F6C5C4C}"/>
              </a:ext>
            </a:extLst>
          </p:cNvPr>
          <p:cNvSpPr>
            <a:spLocks noGrp="1"/>
          </p:cNvSpPr>
          <p:nvPr>
            <p:ph type="body" sz="quarter" idx="11" hasCustomPrompt="1"/>
          </p:nvPr>
        </p:nvSpPr>
        <p:spPr>
          <a:xfrm>
            <a:off x="8964418" y="6290095"/>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2899396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0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83F4CFE0-530A-3945-96C1-7FC34792C07A}"/>
              </a:ext>
            </a:extLst>
          </p:cNvPr>
          <p:cNvSpPr/>
          <p:nvPr userDrawn="1"/>
        </p:nvSpPr>
        <p:spPr>
          <a:xfrm>
            <a:off x="-5" y="0"/>
            <a:ext cx="12164401" cy="6858000"/>
          </a:xfrm>
          <a:prstGeom prst="rect">
            <a:avLst/>
          </a:prstGeom>
          <a:solidFill>
            <a:srgbClr val="000000">
              <a:alpha val="41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EA3CFA60-BABD-1541-8365-4BC42AE3BCAF}"/>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4" name="Text Placeholder 15">
            <a:extLst>
              <a:ext uri="{FF2B5EF4-FFF2-40B4-BE49-F238E27FC236}">
                <a16:creationId xmlns:a16="http://schemas.microsoft.com/office/drawing/2014/main" id="{88E825F5-5DB6-AC4B-900B-E83CFD4BA4D8}"/>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41132273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0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129DF18F-65B3-474E-B340-D1CA93EFDAA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4" name="Text Placeholder 15">
            <a:extLst>
              <a:ext uri="{FF2B5EF4-FFF2-40B4-BE49-F238E27FC236}">
                <a16:creationId xmlns:a16="http://schemas.microsoft.com/office/drawing/2014/main" id="{879448E7-EF0D-124B-857F-B63967D0CA7E}"/>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39345566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0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24944D7-EADF-5D4B-9BF9-6FEC663AFBE1}"/>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4" name="Text Placeholder 15">
            <a:extLst>
              <a:ext uri="{FF2B5EF4-FFF2-40B4-BE49-F238E27FC236}">
                <a16:creationId xmlns:a16="http://schemas.microsoft.com/office/drawing/2014/main" id="{3F6933B3-1E15-374C-B991-B11E239E3700}"/>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1656875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08">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4070FC5B-AC29-DF43-966D-C010EBBA1B99}"/>
              </a:ext>
            </a:extLst>
          </p:cNvPr>
          <p:cNvSpPr>
            <a:spLocks noGrp="1"/>
          </p:cNvSpPr>
          <p:nvPr>
            <p:ph type="body" sz="quarter" idx="10"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12" name="Text Placeholder 15">
            <a:extLst>
              <a:ext uri="{FF2B5EF4-FFF2-40B4-BE49-F238E27FC236}">
                <a16:creationId xmlns:a16="http://schemas.microsoft.com/office/drawing/2014/main" id="{3D69C87B-DCED-344F-972D-72ED23A20A4C}"/>
              </a:ext>
            </a:extLst>
          </p:cNvPr>
          <p:cNvSpPr>
            <a:spLocks noGrp="1"/>
          </p:cNvSpPr>
          <p:nvPr>
            <p:ph type="body" sz="quarter" idx="11"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370579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a:t>Section title</a:t>
            </a:r>
            <a:endParaRPr lang="en-US"/>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endParaRPr lang="en-US"/>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24382941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a:t>Section title</a:t>
            </a:r>
            <a:endParaRPr lang="en-US"/>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endParaRPr lang="en-US"/>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14829133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a:t>Section title</a:t>
            </a:r>
            <a:endParaRPr lang="en-US"/>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endParaRPr lang="en-US"/>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21419117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 colour 01">
    <p:bg>
      <p:bgPr>
        <a:solidFill>
          <a:srgbClr val="99CCCC"/>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lvl1pPr>
            <a:lvl2pPr>
              <a:lnSpc>
                <a:spcPct val="90000"/>
              </a:lnSpc>
              <a:spcAft>
                <a:spcPts val="600"/>
              </a:spcAft>
              <a:defRPr/>
            </a:lvl2pPr>
            <a:lvl3pPr>
              <a:lnSpc>
                <a:spcPct val="90000"/>
              </a:lnSpc>
              <a:spcAft>
                <a:spcPts val="600"/>
              </a:spcAft>
              <a:defRPr/>
            </a:lvl3pPr>
            <a:lvl4pPr>
              <a:lnSpc>
                <a:spcPct val="90000"/>
              </a:lnSpc>
              <a:spcAft>
                <a:spcPts val="600"/>
              </a:spcAft>
              <a:defRPr/>
            </a:lvl4pPr>
            <a:lvl5pPr>
              <a:lnSpc>
                <a:spcPct val="90000"/>
              </a:lnSpc>
              <a:spcAft>
                <a:spcPts val="600"/>
              </a:spcAf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31561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 colour 02">
    <p:bg>
      <p:bgPr>
        <a:solidFill>
          <a:srgbClr val="DE002B"/>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mt="88000"/>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lvl1pPr>
              <a:defRPr>
                <a:solidFill>
                  <a:schemeClr val="bg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buClr>
                <a:srgbClr val="242529"/>
              </a:buClr>
              <a:defRPr>
                <a:solidFill>
                  <a:schemeClr val="bg1"/>
                </a:solidFill>
              </a:defRPr>
            </a:lvl1pPr>
            <a:lvl2pPr>
              <a:lnSpc>
                <a:spcPct val="90000"/>
              </a:lnSpc>
              <a:spcAft>
                <a:spcPts val="600"/>
              </a:spcAft>
              <a:buClr>
                <a:srgbClr val="242529"/>
              </a:buClr>
              <a:defRPr>
                <a:solidFill>
                  <a:schemeClr val="bg1"/>
                </a:solidFill>
              </a:defRPr>
            </a:lvl2pPr>
            <a:lvl3pPr>
              <a:lnSpc>
                <a:spcPct val="90000"/>
              </a:lnSpc>
              <a:spcAft>
                <a:spcPts val="600"/>
              </a:spcAft>
              <a:buClr>
                <a:srgbClr val="242529"/>
              </a:buClr>
              <a:defRPr>
                <a:solidFill>
                  <a:schemeClr val="bg1"/>
                </a:solidFill>
              </a:defRPr>
            </a:lvl3pPr>
            <a:lvl4pPr>
              <a:lnSpc>
                <a:spcPct val="90000"/>
              </a:lnSpc>
              <a:spcAft>
                <a:spcPts val="600"/>
              </a:spcAft>
              <a:buClr>
                <a:srgbClr val="242529"/>
              </a:buClr>
              <a:defRPr>
                <a:solidFill>
                  <a:schemeClr val="bg1"/>
                </a:solidFill>
              </a:defRPr>
            </a:lvl4pPr>
            <a:lvl5pPr>
              <a:lnSpc>
                <a:spcPct val="90000"/>
              </a:lnSpc>
              <a:spcAft>
                <a:spcPts val="600"/>
              </a:spcAft>
              <a:buClr>
                <a:srgbClr val="242529"/>
              </a:buCl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bg1">
                    <a:lumMod val="50000"/>
                  </a:schemeClr>
                </a:solidFill>
                <a:latin typeface="Arial" panose="020B0604020202020204" pitchFamily="34" charset="0"/>
                <a:cs typeface="Arial" panose="020B0604020202020204" pitchFamily="34" charset="0"/>
              </a:rPr>
              <a:t>CONFIDENTIAL   </a:t>
            </a:r>
            <a:r>
              <a:rPr lang="en-US" sz="900" b="0" i="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62916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 colour 03">
    <p:bg>
      <p:bgPr>
        <a:solidFill>
          <a:srgbClr val="242529"/>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mt="65000"/>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lvl1pPr>
              <a:defRPr>
                <a:solidFill>
                  <a:schemeClr val="bg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solidFill>
                  <a:schemeClr val="bg1"/>
                </a:solidFill>
              </a:defRPr>
            </a:lvl1pPr>
            <a:lvl2pPr>
              <a:lnSpc>
                <a:spcPct val="90000"/>
              </a:lnSpc>
              <a:spcAft>
                <a:spcPts val="600"/>
              </a:spcAft>
              <a:defRPr>
                <a:solidFill>
                  <a:schemeClr val="bg1"/>
                </a:solidFill>
              </a:defRPr>
            </a:lvl2pPr>
            <a:lvl3pPr>
              <a:lnSpc>
                <a:spcPct val="90000"/>
              </a:lnSpc>
              <a:spcAft>
                <a:spcPts val="600"/>
              </a:spcAft>
              <a:defRPr>
                <a:solidFill>
                  <a:schemeClr val="bg1"/>
                </a:solidFill>
              </a:defRPr>
            </a:lvl3pPr>
            <a:lvl4pPr>
              <a:lnSpc>
                <a:spcPct val="90000"/>
              </a:lnSpc>
              <a:spcAft>
                <a:spcPts val="600"/>
              </a:spcAft>
              <a:defRPr>
                <a:solidFill>
                  <a:schemeClr val="bg1"/>
                </a:solidFill>
              </a:defRPr>
            </a:lvl4pPr>
            <a:lvl5pPr>
              <a:lnSpc>
                <a:spcPct val="90000"/>
              </a:lnSpc>
              <a:spcAft>
                <a:spcPts val="600"/>
              </a:spcAft>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bg1">
                    <a:lumMod val="50000"/>
                  </a:schemeClr>
                </a:solidFill>
                <a:latin typeface="Arial" panose="020B0604020202020204" pitchFamily="34" charset="0"/>
                <a:cs typeface="Arial" panose="020B0604020202020204" pitchFamily="34" charset="0"/>
              </a:rPr>
              <a:t>CONFIDENTIAL   </a:t>
            </a:r>
            <a:r>
              <a:rPr lang="en-US" sz="900" b="0" i="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86560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lvl1pPr>
            <a:lvl2pPr>
              <a:lnSpc>
                <a:spcPct val="90000"/>
              </a:lnSpc>
              <a:spcAft>
                <a:spcPts val="600"/>
              </a:spcAft>
              <a:defRPr/>
            </a:lvl2pPr>
            <a:lvl3pPr>
              <a:lnSpc>
                <a:spcPct val="90000"/>
              </a:lnSpc>
              <a:spcAft>
                <a:spcPts val="600"/>
              </a:spcAft>
              <a:defRPr/>
            </a:lvl3pPr>
            <a:lvl4pPr>
              <a:lnSpc>
                <a:spcPct val="90000"/>
              </a:lnSpc>
              <a:spcAft>
                <a:spcPts val="600"/>
              </a:spcAft>
              <a:defRPr/>
            </a:lvl4pPr>
            <a:lvl5pPr>
              <a:lnSpc>
                <a:spcPct val="90000"/>
              </a:lnSpc>
              <a:spcAft>
                <a:spcPts val="600"/>
              </a:spcAf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9045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DE08-6CCA-BD4F-8EEE-338DB0C18D1D}"/>
              </a:ext>
            </a:extLst>
          </p:cNvPr>
          <p:cNvSpPr>
            <a:spLocks noGrp="1"/>
          </p:cNvSpPr>
          <p:nvPr>
            <p:ph type="title"/>
          </p:nvPr>
        </p:nvSpPr>
        <p:spPr>
          <a:xfrm>
            <a:off x="600805" y="509732"/>
            <a:ext cx="10871200" cy="732268"/>
          </a:xfr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E1B177-83D0-9B41-8657-4A2992CD3E94}"/>
              </a:ext>
            </a:extLst>
          </p:cNvPr>
          <p:cNvSpPr>
            <a:spLocks noGrp="1"/>
          </p:cNvSpPr>
          <p:nvPr>
            <p:ph sz="half" idx="1"/>
          </p:nvPr>
        </p:nvSpPr>
        <p:spPr>
          <a:xfrm>
            <a:off x="600805" y="1353599"/>
            <a:ext cx="5418995" cy="4650847"/>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908A70D-8678-2C44-A1FD-DCB317ACC8B2}"/>
              </a:ext>
            </a:extLst>
          </p:cNvPr>
          <p:cNvSpPr>
            <a:spLocks noGrp="1"/>
          </p:cNvSpPr>
          <p:nvPr>
            <p:ph sz="half" idx="2"/>
          </p:nvPr>
        </p:nvSpPr>
        <p:spPr>
          <a:xfrm>
            <a:off x="6172200" y="1353599"/>
            <a:ext cx="5324870" cy="4650847"/>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Slide Number Placeholder 5">
            <a:extLst>
              <a:ext uri="{FF2B5EF4-FFF2-40B4-BE49-F238E27FC236}">
                <a16:creationId xmlns:a16="http://schemas.microsoft.com/office/drawing/2014/main" id="{E30DFE5A-5B6A-A546-A8CD-81CCEAA8975C}"/>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pic>
        <p:nvPicPr>
          <p:cNvPr id="23" name="Picture 22">
            <a:extLst>
              <a:ext uri="{FF2B5EF4-FFF2-40B4-BE49-F238E27FC236}">
                <a16:creationId xmlns:a16="http://schemas.microsoft.com/office/drawing/2014/main" id="{27260769-2531-AD49-ACF0-87D01B4E68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4" name="Straight Connector 23">
            <a:extLst>
              <a:ext uri="{FF2B5EF4-FFF2-40B4-BE49-F238E27FC236}">
                <a16:creationId xmlns:a16="http://schemas.microsoft.com/office/drawing/2014/main" id="{42A8F455-052A-2A48-8C82-81BE1B3C20DF}"/>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29564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223879-95C7-744E-B4C0-2384DD262C08}"/>
              </a:ext>
            </a:extLst>
          </p:cNvPr>
          <p:cNvSpPr>
            <a:spLocks noGrp="1"/>
          </p:cNvSpPr>
          <p:nvPr>
            <p:ph type="body" idx="1"/>
          </p:nvPr>
        </p:nvSpPr>
        <p:spPr>
          <a:xfrm>
            <a:off x="601200" y="1353600"/>
            <a:ext cx="5396375" cy="823912"/>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C5AD00B-958A-784A-93E7-A8DC6AD69722}"/>
              </a:ext>
            </a:extLst>
          </p:cNvPr>
          <p:cNvSpPr>
            <a:spLocks noGrp="1"/>
          </p:cNvSpPr>
          <p:nvPr>
            <p:ph sz="half" idx="2"/>
          </p:nvPr>
        </p:nvSpPr>
        <p:spPr>
          <a:xfrm>
            <a:off x="601200" y="2199612"/>
            <a:ext cx="5396375" cy="3804836"/>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115825B-D2F4-4C4A-9159-78C8BA22BE8C}"/>
              </a:ext>
            </a:extLst>
          </p:cNvPr>
          <p:cNvSpPr>
            <a:spLocks noGrp="1"/>
          </p:cNvSpPr>
          <p:nvPr>
            <p:ph type="body" sz="quarter" idx="3"/>
          </p:nvPr>
        </p:nvSpPr>
        <p:spPr>
          <a:xfrm>
            <a:off x="6172200" y="1353600"/>
            <a:ext cx="5363816" cy="823912"/>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EC9BE72-E931-B543-AC19-16D0CAE86FA5}"/>
              </a:ext>
            </a:extLst>
          </p:cNvPr>
          <p:cNvSpPr>
            <a:spLocks noGrp="1"/>
          </p:cNvSpPr>
          <p:nvPr>
            <p:ph sz="quarter" idx="4"/>
          </p:nvPr>
        </p:nvSpPr>
        <p:spPr>
          <a:xfrm>
            <a:off x="6172200" y="2199612"/>
            <a:ext cx="5363816" cy="3804836"/>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8CBEFB31-5488-1B4D-80F7-810D7F81AD85}"/>
              </a:ext>
            </a:extLst>
          </p:cNvPr>
          <p:cNvSpPr>
            <a:spLocks noGrp="1"/>
          </p:cNvSpPr>
          <p:nvPr>
            <p:ph type="title"/>
          </p:nvPr>
        </p:nvSpPr>
        <p:spPr>
          <a:xfrm>
            <a:off x="601200" y="511201"/>
            <a:ext cx="10895870" cy="730800"/>
          </a:xfrm>
          <a:prstGeom prst="rect">
            <a:avLst/>
          </a:prstGeom>
        </p:spPr>
        <p:txBody>
          <a:bodyPr vert="horz" lIns="91440" tIns="45720" rIns="91440" bIns="45720" rtlCol="0" anchor="t">
            <a:normAutofit/>
          </a:bodyPr>
          <a:lstStyle/>
          <a:p>
            <a:r>
              <a:rPr lang="en-GB"/>
              <a:t>Click to edit Master title style</a:t>
            </a:r>
            <a:endParaRPr lang="en-US"/>
          </a:p>
        </p:txBody>
      </p:sp>
      <p:sp>
        <p:nvSpPr>
          <p:cNvPr id="17" name="Slide Number Placeholder 5">
            <a:extLst>
              <a:ext uri="{FF2B5EF4-FFF2-40B4-BE49-F238E27FC236}">
                <a16:creationId xmlns:a16="http://schemas.microsoft.com/office/drawing/2014/main" id="{C574936D-7640-FB43-A51E-704166CF31AF}"/>
              </a:ext>
            </a:extLst>
          </p:cNvPr>
          <p:cNvSpPr>
            <a:spLocks noGrp="1"/>
          </p:cNvSpPr>
          <p:nvPr>
            <p:ph type="sldNum" sz="quarter" idx="10"/>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pic>
        <p:nvPicPr>
          <p:cNvPr id="26" name="Picture 25">
            <a:extLst>
              <a:ext uri="{FF2B5EF4-FFF2-40B4-BE49-F238E27FC236}">
                <a16:creationId xmlns:a16="http://schemas.microsoft.com/office/drawing/2014/main" id="{2574502A-9AAD-B347-B19E-A6EC1D53E5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7" name="Straight Connector 26">
            <a:extLst>
              <a:ext uri="{FF2B5EF4-FFF2-40B4-BE49-F238E27FC236}">
                <a16:creationId xmlns:a16="http://schemas.microsoft.com/office/drawing/2014/main" id="{A490B76F-2EC4-0447-8FD4-680036942B33}"/>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241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p:nvPr>
        </p:nvSpPr>
        <p:spPr>
          <a:xfrm>
            <a:off x="600805" y="509732"/>
            <a:ext cx="10871200" cy="732268"/>
          </a:xfrm>
        </p:spPr>
        <p:txBody>
          <a:bodyPr/>
          <a:lstStyle/>
          <a:p>
            <a:r>
              <a:rPr lang="en-GB"/>
              <a:t>Click to edit Master title style</a:t>
            </a:r>
            <a:endParaRPr lang="en-US"/>
          </a:p>
        </p:txBody>
      </p:sp>
      <p:sp>
        <p:nvSpPr>
          <p:cNvPr id="12" name="Slide Number Placeholder 5">
            <a:extLst>
              <a:ext uri="{FF2B5EF4-FFF2-40B4-BE49-F238E27FC236}">
                <a16:creationId xmlns:a16="http://schemas.microsoft.com/office/drawing/2014/main" id="{3AA9A0E5-05F0-AF4B-8F6A-2B3C13619A71}"/>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pic>
        <p:nvPicPr>
          <p:cNvPr id="18" name="Picture 17">
            <a:extLst>
              <a:ext uri="{FF2B5EF4-FFF2-40B4-BE49-F238E27FC236}">
                <a16:creationId xmlns:a16="http://schemas.microsoft.com/office/drawing/2014/main" id="{826C649F-9CDC-EA43-9606-EC2AAC15C9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19" name="Straight Connector 18">
            <a:extLst>
              <a:ext uri="{FF2B5EF4-FFF2-40B4-BE49-F238E27FC236}">
                <a16:creationId xmlns:a16="http://schemas.microsoft.com/office/drawing/2014/main" id="{E1F10FE9-FCF9-5F4C-9E43-2A5667866EBF}"/>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645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p:nvPr>
        </p:nvSpPr>
        <p:spPr>
          <a:xfrm>
            <a:off x="600805" y="509731"/>
            <a:ext cx="10871200" cy="717185"/>
          </a:xfrm>
        </p:spPr>
        <p:txBody>
          <a:bodyPr/>
          <a:lstStyle/>
          <a:p>
            <a:r>
              <a:rPr lang="en-GB"/>
              <a:t>Click to edit Master title style</a:t>
            </a:r>
            <a:endParaRPr lang="en-US"/>
          </a:p>
        </p:txBody>
      </p:sp>
      <p:sp>
        <p:nvSpPr>
          <p:cNvPr id="7" name="Slide Number Placeholder 5">
            <a:extLst>
              <a:ext uri="{FF2B5EF4-FFF2-40B4-BE49-F238E27FC236}">
                <a16:creationId xmlns:a16="http://schemas.microsoft.com/office/drawing/2014/main" id="{B2B643E4-7F45-AE43-9691-FB97DEE015D6}"/>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Tree>
    <p:extLst>
      <p:ext uri="{BB962C8B-B14F-4D97-AF65-F5344CB8AC3E}">
        <p14:creationId xmlns:p14="http://schemas.microsoft.com/office/powerpoint/2010/main" val="11076061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9C3B183-AFA4-CD41-AC07-01ADAF7F78BE}"/>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Tree>
    <p:extLst>
      <p:ext uri="{BB962C8B-B14F-4D97-AF65-F5344CB8AC3E}">
        <p14:creationId xmlns:p14="http://schemas.microsoft.com/office/powerpoint/2010/main" val="19631796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with Caption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1E4F47-3745-A141-909D-AD31B8797A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5643ED-02CF-EC41-AC72-3D036D473A78}"/>
              </a:ext>
            </a:extLst>
          </p:cNvPr>
          <p:cNvSpPr>
            <a:spLocks noGrp="1"/>
          </p:cNvSpPr>
          <p:nvPr>
            <p:ph type="body" sz="half" idx="2"/>
          </p:nvPr>
        </p:nvSpPr>
        <p:spPr>
          <a:xfrm>
            <a:off x="609600" y="1353599"/>
            <a:ext cx="4406899" cy="46220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8" name="Title 6">
            <a:extLst>
              <a:ext uri="{FF2B5EF4-FFF2-40B4-BE49-F238E27FC236}">
                <a16:creationId xmlns:a16="http://schemas.microsoft.com/office/drawing/2014/main" id="{EBC6415E-A716-FC42-884E-B448212FCD66}"/>
              </a:ext>
            </a:extLst>
          </p:cNvPr>
          <p:cNvSpPr>
            <a:spLocks noGrp="1"/>
          </p:cNvSpPr>
          <p:nvPr>
            <p:ph type="title" hasCustomPrompt="1"/>
          </p:nvPr>
        </p:nvSpPr>
        <p:spPr>
          <a:xfrm>
            <a:off x="609600" y="511200"/>
            <a:ext cx="4406899" cy="642257"/>
          </a:xfrm>
        </p:spPr>
        <p:txBody>
          <a:bodyPr anchor="t" anchorCtr="0">
            <a:noAutofit/>
          </a:bodyPr>
          <a:lstStyle>
            <a:lvl1pPr>
              <a:defRPr sz="3400"/>
            </a:lvl1pPr>
          </a:lstStyle>
          <a:p>
            <a:r>
              <a:rPr lang="en-GB"/>
              <a:t>Click to edit title</a:t>
            </a:r>
          </a:p>
        </p:txBody>
      </p:sp>
      <p:cxnSp>
        <p:nvCxnSpPr>
          <p:cNvPr id="23" name="Straight Connector 22">
            <a:extLst>
              <a:ext uri="{FF2B5EF4-FFF2-40B4-BE49-F238E27FC236}">
                <a16:creationId xmlns:a16="http://schemas.microsoft.com/office/drawing/2014/main" id="{67D1E628-36C9-BE40-BFE5-7391F454833A}"/>
              </a:ext>
            </a:extLst>
          </p:cNvPr>
          <p:cNvCxnSpPr>
            <a:cxnSpLocks/>
          </p:cNvCxnSpPr>
          <p:nvPr userDrawn="1"/>
        </p:nvCxnSpPr>
        <p:spPr>
          <a:xfrm>
            <a:off x="601200" y="6205400"/>
            <a:ext cx="44172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786D83A8-4070-F44C-BCF0-18CD5A786E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29976273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with Caption Lef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1E4F47-3745-A141-909D-AD31B8797A08}"/>
              </a:ext>
            </a:extLst>
          </p:cNvPr>
          <p:cNvSpPr>
            <a:spLocks noGrp="1"/>
          </p:cNvSpPr>
          <p:nvPr>
            <p:ph type="pic" idx="1"/>
          </p:nvPr>
        </p:nvSpPr>
        <p:spPr>
          <a:xfrm>
            <a:off x="606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5643ED-02CF-EC41-AC72-3D036D473A78}"/>
              </a:ext>
            </a:extLst>
          </p:cNvPr>
          <p:cNvSpPr>
            <a:spLocks noGrp="1"/>
          </p:cNvSpPr>
          <p:nvPr>
            <p:ph type="body" sz="half" idx="2"/>
          </p:nvPr>
        </p:nvSpPr>
        <p:spPr>
          <a:xfrm>
            <a:off x="7279349" y="1353599"/>
            <a:ext cx="4406899" cy="46220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8" name="Title 6">
            <a:extLst>
              <a:ext uri="{FF2B5EF4-FFF2-40B4-BE49-F238E27FC236}">
                <a16:creationId xmlns:a16="http://schemas.microsoft.com/office/drawing/2014/main" id="{EBC6415E-A716-FC42-884E-B448212FCD66}"/>
              </a:ext>
            </a:extLst>
          </p:cNvPr>
          <p:cNvSpPr>
            <a:spLocks noGrp="1"/>
          </p:cNvSpPr>
          <p:nvPr>
            <p:ph type="title" hasCustomPrompt="1"/>
          </p:nvPr>
        </p:nvSpPr>
        <p:spPr>
          <a:xfrm>
            <a:off x="7279349" y="511200"/>
            <a:ext cx="4406899" cy="642257"/>
          </a:xfrm>
        </p:spPr>
        <p:txBody>
          <a:bodyPr anchor="t" anchorCtr="0">
            <a:noAutofit/>
          </a:bodyPr>
          <a:lstStyle>
            <a:lvl1pPr>
              <a:defRPr sz="3400"/>
            </a:lvl1pPr>
          </a:lstStyle>
          <a:p>
            <a:r>
              <a:rPr lang="en-GB"/>
              <a:t>Click to edit title</a:t>
            </a:r>
          </a:p>
        </p:txBody>
      </p:sp>
      <p:cxnSp>
        <p:nvCxnSpPr>
          <p:cNvPr id="23" name="Straight Connector 22">
            <a:extLst>
              <a:ext uri="{FF2B5EF4-FFF2-40B4-BE49-F238E27FC236}">
                <a16:creationId xmlns:a16="http://schemas.microsoft.com/office/drawing/2014/main" id="{67D1E628-36C9-BE40-BFE5-7391F454833A}"/>
              </a:ext>
            </a:extLst>
          </p:cNvPr>
          <p:cNvCxnSpPr>
            <a:cxnSpLocks/>
          </p:cNvCxnSpPr>
          <p:nvPr userDrawn="1"/>
        </p:nvCxnSpPr>
        <p:spPr>
          <a:xfrm>
            <a:off x="7270949" y="6205400"/>
            <a:ext cx="44172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F1AE543-AFDC-A14A-9E77-DC66FC0D962F}"/>
              </a:ext>
            </a:extLst>
          </p:cNvPr>
          <p:cNvSpPr/>
          <p:nvPr userDrawn="1"/>
        </p:nvSpPr>
        <p:spPr>
          <a:xfrm>
            <a:off x="7272000"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bg1">
                    <a:lumMod val="50000"/>
                  </a:schemeClr>
                </a:solidFill>
                <a:latin typeface="Arial" panose="020B0604020202020204" pitchFamily="34" charset="0"/>
                <a:cs typeface="Arial" panose="020B0604020202020204" pitchFamily="34" charset="0"/>
              </a:rPr>
              <a:t>CONFIDENTIAL   </a:t>
            </a:r>
            <a:r>
              <a:rPr lang="en-US" sz="900" b="0" i="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786D83A8-4070-F44C-BCF0-18CD5A786E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7379788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E3E122-F89E-9446-AEF1-0688A7BA8813}" type="datetimeFigureOut">
              <a:rPr lang="en-US" smtClean="0"/>
              <a:t>6/11/2021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C3644-DC48-0849-9693-8FA1C4A9C35F}" type="slidenum">
              <a:rPr lang="en-US" smtClean="0"/>
              <a:t>‹#›</a:t>
            </a:fld>
            <a:endParaRPr lang="en-US"/>
          </a:p>
        </p:txBody>
      </p:sp>
    </p:spTree>
    <p:extLst>
      <p:ext uri="{BB962C8B-B14F-4D97-AF65-F5344CB8AC3E}">
        <p14:creationId xmlns:p14="http://schemas.microsoft.com/office/powerpoint/2010/main" val="3217120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theme" Target="../theme/theme2.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D317B5-ABF3-BB43-A191-2FA976D93E35}"/>
              </a:ext>
            </a:extLst>
          </p:cNvPr>
          <p:cNvSpPr>
            <a:spLocks noGrp="1"/>
          </p:cNvSpPr>
          <p:nvPr>
            <p:ph type="title"/>
          </p:nvPr>
        </p:nvSpPr>
        <p:spPr>
          <a:xfrm>
            <a:off x="600805" y="509731"/>
            <a:ext cx="10871200" cy="730799"/>
          </a:xfrm>
          <a:prstGeom prst="rect">
            <a:avLst/>
          </a:prstGeom>
        </p:spPr>
        <p:txBody>
          <a:bodyPr vert="horz" lIns="91440" tIns="45720" rIns="91440" bIns="45720" rtlCol="0" anchor="t">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E10CEA4-9B83-FD47-89BB-C811C644B1A7}"/>
              </a:ext>
            </a:extLst>
          </p:cNvPr>
          <p:cNvSpPr>
            <a:spLocks noGrp="1"/>
          </p:cNvSpPr>
          <p:nvPr>
            <p:ph type="body" idx="1"/>
          </p:nvPr>
        </p:nvSpPr>
        <p:spPr>
          <a:xfrm>
            <a:off x="601200" y="1352549"/>
            <a:ext cx="10871200" cy="473573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Slide Number Placeholder 5">
            <a:extLst>
              <a:ext uri="{FF2B5EF4-FFF2-40B4-BE49-F238E27FC236}">
                <a16:creationId xmlns:a16="http://schemas.microsoft.com/office/drawing/2014/main" id="{E1C31D04-82E1-FE41-88B2-D6C895D996EE}"/>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Tree>
    <p:extLst>
      <p:ext uri="{BB962C8B-B14F-4D97-AF65-F5344CB8AC3E}">
        <p14:creationId xmlns:p14="http://schemas.microsoft.com/office/powerpoint/2010/main" val="10028762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4" r:id="rId23"/>
  </p:sldLayoutIdLst>
  <p:hf hdr="0" ftr="0" dt="0"/>
  <p:txStyles>
    <p:titleStyle>
      <a:lvl1pPr algn="l" defTabSz="914400" rtl="0" eaLnBrk="1" latinLnBrk="0" hangingPunct="1">
        <a:lnSpc>
          <a:spcPct val="90000"/>
        </a:lnSpc>
        <a:spcBef>
          <a:spcPct val="0"/>
        </a:spcBef>
        <a:buNone/>
        <a:defRPr sz="32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spcAft>
          <a:spcPts val="600"/>
        </a:spcAft>
        <a:buClr>
          <a:srgbClr val="DE002B"/>
        </a:buClr>
        <a:buSzPct val="90000"/>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D317B5-ABF3-BB43-A191-2FA976D93E35}"/>
              </a:ext>
            </a:extLst>
          </p:cNvPr>
          <p:cNvSpPr>
            <a:spLocks noGrp="1"/>
          </p:cNvSpPr>
          <p:nvPr>
            <p:ph type="title"/>
          </p:nvPr>
        </p:nvSpPr>
        <p:spPr>
          <a:xfrm>
            <a:off x="600805" y="509731"/>
            <a:ext cx="10871200" cy="730799"/>
          </a:xfrm>
          <a:prstGeom prst="rect">
            <a:avLst/>
          </a:prstGeom>
        </p:spPr>
        <p:txBody>
          <a:bodyPr vert="horz" lIns="91440" tIns="45720" rIns="91440" bIns="45720" rtlCol="0" anchor="t">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E10CEA4-9B83-FD47-89BB-C811C644B1A7}"/>
              </a:ext>
            </a:extLst>
          </p:cNvPr>
          <p:cNvSpPr>
            <a:spLocks noGrp="1"/>
          </p:cNvSpPr>
          <p:nvPr>
            <p:ph type="body" idx="1"/>
          </p:nvPr>
        </p:nvSpPr>
        <p:spPr>
          <a:xfrm>
            <a:off x="601200" y="1352549"/>
            <a:ext cx="10871200" cy="473573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Slide Number Placeholder 5">
            <a:extLst>
              <a:ext uri="{FF2B5EF4-FFF2-40B4-BE49-F238E27FC236}">
                <a16:creationId xmlns:a16="http://schemas.microsoft.com/office/drawing/2014/main" id="{E1C31D04-82E1-FE41-88B2-D6C895D996EE}"/>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a:p>
        </p:txBody>
      </p:sp>
    </p:spTree>
    <p:extLst>
      <p:ext uri="{BB962C8B-B14F-4D97-AF65-F5344CB8AC3E}">
        <p14:creationId xmlns:p14="http://schemas.microsoft.com/office/powerpoint/2010/main" val="327321407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Lst>
  <p:hf hdr="0" ftr="0" dt="0"/>
  <p:txStyles>
    <p:titleStyle>
      <a:lvl1pPr algn="l" defTabSz="914400" rtl="0" eaLnBrk="1" latinLnBrk="0" hangingPunct="1">
        <a:lnSpc>
          <a:spcPct val="90000"/>
        </a:lnSpc>
        <a:spcBef>
          <a:spcPct val="0"/>
        </a:spcBef>
        <a:buNone/>
        <a:defRPr sz="32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spcAft>
          <a:spcPts val="600"/>
        </a:spcAft>
        <a:buClr>
          <a:srgbClr val="DE002B"/>
        </a:buClr>
        <a:buSzPct val="90000"/>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4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jpeg"/><Relationship Id="rId18" Type="http://schemas.openxmlformats.org/officeDocument/2006/relationships/image" Target="../media/image39.png"/><Relationship Id="rId26" Type="http://schemas.openxmlformats.org/officeDocument/2006/relationships/image" Target="../media/image47.png"/><Relationship Id="rId3" Type="http://schemas.openxmlformats.org/officeDocument/2006/relationships/image" Target="../media/image24.emf"/><Relationship Id="rId21" Type="http://schemas.openxmlformats.org/officeDocument/2006/relationships/image" Target="../media/image42.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5" Type="http://schemas.openxmlformats.org/officeDocument/2006/relationships/image" Target="../media/image46.jpeg"/><Relationship Id="rId2" Type="http://schemas.openxmlformats.org/officeDocument/2006/relationships/image" Target="../media/image23.jpeg"/><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Layout" Target="../slideLayouts/slideLayout38.xml"/><Relationship Id="rId6" Type="http://schemas.openxmlformats.org/officeDocument/2006/relationships/image" Target="../media/image27.png"/><Relationship Id="rId11" Type="http://schemas.openxmlformats.org/officeDocument/2006/relationships/image" Target="../media/image32.png"/><Relationship Id="rId24" Type="http://schemas.openxmlformats.org/officeDocument/2006/relationships/image" Target="../media/image45.png"/><Relationship Id="rId5" Type="http://schemas.openxmlformats.org/officeDocument/2006/relationships/image" Target="../media/image26.png"/><Relationship Id="rId15" Type="http://schemas.openxmlformats.org/officeDocument/2006/relationships/image" Target="../media/image36.png"/><Relationship Id="rId23" Type="http://schemas.openxmlformats.org/officeDocument/2006/relationships/image" Target="../media/image44.png"/><Relationship Id="rId28" Type="http://schemas.openxmlformats.org/officeDocument/2006/relationships/image" Target="../media/image49.emf"/><Relationship Id="rId10" Type="http://schemas.openxmlformats.org/officeDocument/2006/relationships/image" Target="../media/image31.png"/><Relationship Id="rId19" Type="http://schemas.openxmlformats.org/officeDocument/2006/relationships/image" Target="../media/image40.png"/><Relationship Id="rId4" Type="http://schemas.openxmlformats.org/officeDocument/2006/relationships/image" Target="../media/image25.emf"/><Relationship Id="rId9" Type="http://schemas.openxmlformats.org/officeDocument/2006/relationships/image" Target="../media/image30.jpeg"/><Relationship Id="rId14" Type="http://schemas.openxmlformats.org/officeDocument/2006/relationships/image" Target="../media/image35.jpeg"/><Relationship Id="rId22" Type="http://schemas.openxmlformats.org/officeDocument/2006/relationships/image" Target="../media/image43.png"/><Relationship Id="rId27" Type="http://schemas.openxmlformats.org/officeDocument/2006/relationships/image" Target="../media/image4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3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33.xml"/><Relationship Id="rId6" Type="http://schemas.openxmlformats.org/officeDocument/2006/relationships/image" Target="../media/image60.emf"/><Relationship Id="rId5" Type="http://schemas.openxmlformats.org/officeDocument/2006/relationships/image" Target="../media/image59.emf"/><Relationship Id="rId4" Type="http://schemas.openxmlformats.org/officeDocument/2006/relationships/image" Target="../media/image58.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61.tiff"/><Relationship Id="rId2" Type="http://schemas.openxmlformats.org/officeDocument/2006/relationships/image" Target="../media/image15.emf"/><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5.emf"/><Relationship Id="rId1" Type="http://schemas.openxmlformats.org/officeDocument/2006/relationships/slideLayout" Target="../slideLayouts/slideLayout38.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15.emf"/><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0.xml"/><Relationship Id="rId4" Type="http://schemas.openxmlformats.org/officeDocument/2006/relationships/image" Target="../media/image69.png"/></Relationships>
</file>

<file path=ppt/slides/_rels/slide1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mailto:GSMAIF@gsma.com" TargetMode="External"/><Relationship Id="rId2" Type="http://schemas.openxmlformats.org/officeDocument/2006/relationships/hyperlink" Target="gsma.com/digitalurbanservices" TargetMode="External"/><Relationship Id="rId1" Type="http://schemas.openxmlformats.org/officeDocument/2006/relationships/slideLayout" Target="../slideLayouts/slideLayout10.xml"/><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agram&#10;&#10;Description automatically generated">
            <a:extLst>
              <a:ext uri="{FF2B5EF4-FFF2-40B4-BE49-F238E27FC236}">
                <a16:creationId xmlns:a16="http://schemas.microsoft.com/office/drawing/2014/main" id="{B5BAC2B7-F989-FD48-96B0-AD76870B8BF3}"/>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 Placeholder 10">
            <a:extLst>
              <a:ext uri="{FF2B5EF4-FFF2-40B4-BE49-F238E27FC236}">
                <a16:creationId xmlns:a16="http://schemas.microsoft.com/office/drawing/2014/main" id="{6C408766-E16C-EE47-9691-72395A4D0541}"/>
              </a:ext>
            </a:extLst>
          </p:cNvPr>
          <p:cNvSpPr txBox="1">
            <a:spLocks/>
          </p:cNvSpPr>
          <p:nvPr/>
        </p:nvSpPr>
        <p:spPr>
          <a:xfrm>
            <a:off x="10073181" y="6389452"/>
            <a:ext cx="2586445" cy="307975"/>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spcAft>
                <a:spcPts val="600"/>
              </a:spcAft>
              <a:buClr>
                <a:srgbClr val="DE002B"/>
              </a:buClr>
              <a:buSzPct val="90000"/>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rPr>
              <a:t>JUNE 2021</a:t>
            </a:r>
          </a:p>
        </p:txBody>
      </p:sp>
    </p:spTree>
    <p:extLst>
      <p:ext uri="{BB962C8B-B14F-4D97-AF65-F5344CB8AC3E}">
        <p14:creationId xmlns:p14="http://schemas.microsoft.com/office/powerpoint/2010/main" val="2257716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a:t>Session Agenda</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F5950326-409A-AC42-B28A-7C85B1F3C95D}"/>
              </a:ext>
            </a:extLst>
          </p:cNvPr>
          <p:cNvSpPr txBox="1"/>
          <p:nvPr/>
        </p:nvSpPr>
        <p:spPr>
          <a:xfrm>
            <a:off x="4448905" y="511201"/>
            <a:ext cx="7048164" cy="4862870"/>
          </a:xfrm>
          <a:prstGeom prst="rect">
            <a:avLst/>
          </a:prstGeom>
          <a:noFill/>
          <a:ln w="12700">
            <a:noFill/>
          </a:ln>
        </p:spPr>
        <p:txBody>
          <a:bodyPr wrap="square" rtlCol="0">
            <a:spAutoFit/>
          </a:bodyPr>
          <a:lstStyle>
            <a:defPPr>
              <a:defRPr lang="en-US"/>
            </a:defPPr>
            <a:lvl1pPr marL="342900" indent="-342900">
              <a:buAutoNum type="arabicPeriod"/>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42428"/>
                </a:solidFill>
                <a:effectLst/>
                <a:uLnTx/>
                <a:uFillTx/>
                <a:latin typeface="Arial" panose="020B0604020202020204" pitchFamily="34" charset="0"/>
                <a:ea typeface="Times New Roman" panose="02020603050405020304" pitchFamily="18" charset="0"/>
                <a:cs typeface="Arial" panose="020B0604020202020204" pitchFamily="34" charset="0"/>
              </a:rPr>
              <a:t>10:00 – 10:05	</a:t>
            </a:r>
            <a:r>
              <a:rPr kumimoji="0" lang="en-GB" sz="1800" b="0" i="0" u="none" strike="noStrike" kern="1200" cap="none" spc="0" normalizeH="0" baseline="0" noProof="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Welcome from GSMA &amp; </a:t>
            </a:r>
            <a:r>
              <a:rPr kumimoji="0" lang="en-GB"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Introduction to the GSMA      		Innovation Fund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10:05 – 10:20	</a:t>
            </a:r>
            <a:r>
              <a:rPr kumimoji="0" lang="en-GB"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Introduction to digital innovation in Sanitation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		- </a:t>
            </a:r>
            <a:r>
              <a:rPr kumimoji="0" lang="en-GB" sz="16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Our view of the challenge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		- </a:t>
            </a:r>
            <a:r>
              <a:rPr lang="en-GB" sz="1600">
                <a:solidFill>
                  <a:srgbClr val="242428"/>
                </a:solidFill>
                <a:latin typeface="Arial" panose="020B0604020202020204" pitchFamily="34" charset="0"/>
                <a:cs typeface="Arial" panose="020B0604020202020204" pitchFamily="34" charset="0"/>
              </a:rPr>
              <a:t>Relevance of digital solutions</a:t>
            </a:r>
            <a:endParaRPr kumimoji="0" lang="en-GB" sz="16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		- Learning Agenda for the Innovation Fund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10:20 – 10:45	</a:t>
            </a:r>
            <a:r>
              <a:rPr kumimoji="0" lang="en-GB"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Panel discussion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		</a:t>
            </a:r>
            <a:r>
              <a:rPr kumimoji="0" lang="en-GB" sz="1600" b="0" i="1"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Virginia Gardiner</a:t>
            </a:r>
            <a:r>
              <a:rPr kumimoji="0" lang="en-GB" sz="1600" b="1" i="0" u="none" strike="noStrike" kern="1200" cap="none" spc="0" normalizeH="0" noProof="0">
                <a:ln>
                  <a:noFill/>
                </a:ln>
                <a:solidFill>
                  <a:srgbClr val="242428"/>
                </a:solidFill>
                <a:effectLst/>
                <a:uLnTx/>
                <a:uFillTx/>
                <a:latin typeface="Arial" panose="020B0604020202020204" pitchFamily="34" charset="0"/>
                <a:ea typeface="+mn-ea"/>
                <a:cs typeface="Arial" panose="020B0604020202020204" pitchFamily="34" charset="0"/>
              </a:rPr>
              <a:t> </a:t>
            </a:r>
            <a:r>
              <a:rPr kumimoji="0" lang="en-GB" sz="16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 CEO,</a:t>
            </a:r>
            <a:r>
              <a:rPr kumimoji="0" lang="en-GB" sz="1600" b="0" i="0" u="none" strike="noStrike" kern="1200" cap="none" spc="0" normalizeH="0" noProof="0">
                <a:ln>
                  <a:noFill/>
                </a:ln>
                <a:solidFill>
                  <a:srgbClr val="242428"/>
                </a:solidFill>
                <a:effectLst/>
                <a:uLnTx/>
                <a:uFillTx/>
                <a:latin typeface="Arial" panose="020B0604020202020204" pitchFamily="34" charset="0"/>
                <a:ea typeface="+mn-ea"/>
                <a:cs typeface="Arial" panose="020B0604020202020204" pitchFamily="34" charset="0"/>
              </a:rPr>
              <a:t> </a:t>
            </a:r>
            <a:r>
              <a:rPr kumimoji="0" lang="en-GB" sz="1600" b="0" i="0" u="none" strike="noStrike" kern="1200" cap="none" spc="0" normalizeH="0" noProof="0" err="1">
                <a:ln>
                  <a:noFill/>
                </a:ln>
                <a:solidFill>
                  <a:srgbClr val="242428"/>
                </a:solidFill>
                <a:effectLst/>
                <a:uLnTx/>
                <a:uFillTx/>
                <a:latin typeface="Arial" panose="020B0604020202020204" pitchFamily="34" charset="0"/>
                <a:ea typeface="+mn-ea"/>
                <a:cs typeface="Arial" panose="020B0604020202020204" pitchFamily="34" charset="0"/>
              </a:rPr>
              <a:t>Loowatt</a:t>
            </a:r>
            <a:endParaRPr lang="en-GB" sz="1600">
              <a:solidFill>
                <a:srgbClr val="242428"/>
              </a:solidFill>
              <a:latin typeface="Arial" panose="020B0604020202020204" pitchFamily="34" charset="0"/>
              <a:cs typeface="Arial" panose="020B0604020202020204" pitchFamily="34" charset="0"/>
            </a:endParaRPr>
          </a:p>
          <a:p>
            <a:pPr marL="0" lvl="0" indent="0">
              <a:buNone/>
              <a:defRPr/>
            </a:pPr>
            <a:r>
              <a:rPr kumimoji="0" lang="en-GB" sz="16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		- </a:t>
            </a:r>
            <a:r>
              <a:rPr kumimoji="0" lang="en-GB" sz="1600" b="1" i="0" u="none" strike="noStrike" kern="1200" cap="none" spc="0" normalizeH="0" baseline="0" noProof="0" err="1">
                <a:ln>
                  <a:noFill/>
                </a:ln>
                <a:solidFill>
                  <a:srgbClr val="242428"/>
                </a:solidFill>
                <a:effectLst/>
                <a:uLnTx/>
                <a:uFillTx/>
                <a:latin typeface="Arial" panose="020B0604020202020204" pitchFamily="34" charset="0"/>
                <a:ea typeface="+mn-ea"/>
                <a:cs typeface="Arial" panose="020B0604020202020204" pitchFamily="34" charset="0"/>
              </a:rPr>
              <a:t>Venugopal</a:t>
            </a:r>
            <a:r>
              <a:rPr kumimoji="0" lang="en-GB" sz="1600" b="1" i="0" u="none" strike="noStrike" kern="1200" cap="none" spc="0" normalizeH="0" noProof="0">
                <a:ln>
                  <a:noFill/>
                </a:ln>
                <a:solidFill>
                  <a:srgbClr val="242428"/>
                </a:solidFill>
                <a:effectLst/>
                <a:uLnTx/>
                <a:uFillTx/>
                <a:latin typeface="Arial" panose="020B0604020202020204" pitchFamily="34" charset="0"/>
                <a:ea typeface="+mn-ea"/>
                <a:cs typeface="Arial" panose="020B0604020202020204" pitchFamily="34" charset="0"/>
              </a:rPr>
              <a:t> Gupta </a:t>
            </a:r>
            <a:r>
              <a:rPr lang="en-GB" sz="1600">
                <a:solidFill>
                  <a:srgbClr val="242428"/>
                </a:solidFill>
                <a:latin typeface="Arial" panose="020B0604020202020204" pitchFamily="34" charset="0"/>
                <a:cs typeface="Arial" panose="020B0604020202020204" pitchFamily="34" charset="0"/>
              </a:rPr>
              <a:t>– Director Accelerator Programme, 		  Toilet Board Coalition</a:t>
            </a:r>
          </a:p>
          <a:p>
            <a:pPr marL="0" lvl="0" indent="0">
              <a:buNone/>
              <a:defRPr/>
            </a:pPr>
            <a:r>
              <a:rPr kumimoji="0" lang="en-GB" sz="16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		- </a:t>
            </a:r>
            <a:r>
              <a:rPr lang="en-GB" sz="1600" b="1" err="1">
                <a:solidFill>
                  <a:srgbClr val="242428"/>
                </a:solidFill>
                <a:latin typeface="Arial" panose="020B0604020202020204" pitchFamily="34" charset="0"/>
                <a:cs typeface="Arial" panose="020B0604020202020204" pitchFamily="34" charset="0"/>
              </a:rPr>
              <a:t>Mwansa</a:t>
            </a:r>
            <a:r>
              <a:rPr lang="en-GB" sz="1600" b="1">
                <a:solidFill>
                  <a:srgbClr val="242428"/>
                </a:solidFill>
                <a:latin typeface="Arial" panose="020B0604020202020204" pitchFamily="34" charset="0"/>
                <a:cs typeface="Arial" panose="020B0604020202020204" pitchFamily="34" charset="0"/>
              </a:rPr>
              <a:t> </a:t>
            </a:r>
            <a:r>
              <a:rPr lang="en-GB" sz="1600" b="1" err="1">
                <a:solidFill>
                  <a:srgbClr val="242428"/>
                </a:solidFill>
                <a:latin typeface="Arial" panose="020B0604020202020204" pitchFamily="34" charset="0"/>
                <a:cs typeface="Arial" panose="020B0604020202020204" pitchFamily="34" charset="0"/>
              </a:rPr>
              <a:t>Nachula</a:t>
            </a:r>
            <a:r>
              <a:rPr lang="en-GB" sz="1600" b="1">
                <a:solidFill>
                  <a:srgbClr val="242428"/>
                </a:solidFill>
                <a:latin typeface="Arial" panose="020B0604020202020204" pitchFamily="34" charset="0"/>
                <a:cs typeface="Arial" panose="020B0604020202020204" pitchFamily="34" charset="0"/>
              </a:rPr>
              <a:t> </a:t>
            </a:r>
            <a:r>
              <a:rPr lang="en-GB" sz="1600" b="1" err="1">
                <a:solidFill>
                  <a:srgbClr val="242428"/>
                </a:solidFill>
                <a:latin typeface="Arial" panose="020B0604020202020204" pitchFamily="34" charset="0"/>
                <a:cs typeface="Arial" panose="020B0604020202020204" pitchFamily="34" charset="0"/>
              </a:rPr>
              <a:t>Mukuka</a:t>
            </a:r>
            <a:r>
              <a:rPr lang="en-GB" sz="1600" b="1">
                <a:solidFill>
                  <a:srgbClr val="242428"/>
                </a:solidFill>
                <a:latin typeface="Arial" panose="020B0604020202020204" pitchFamily="34" charset="0"/>
                <a:cs typeface="Arial" panose="020B0604020202020204" pitchFamily="34" charset="0"/>
              </a:rPr>
              <a:t> - </a:t>
            </a:r>
            <a:r>
              <a:rPr lang="en-GB" sz="1600">
                <a:solidFill>
                  <a:srgbClr val="242428"/>
                </a:solidFill>
                <a:latin typeface="Arial" panose="020B0604020202020204" pitchFamily="34" charset="0"/>
                <a:cs typeface="Arial" panose="020B0604020202020204" pitchFamily="34" charset="0"/>
              </a:rPr>
              <a:t>Sanitation Specialist, 		  Lusaka Water Supply and Sanitation Company</a:t>
            </a:r>
          </a:p>
          <a:p>
            <a:pPr marL="0" lvl="0" indent="0">
              <a:buNone/>
              <a:defRPr/>
            </a:pPr>
            <a:r>
              <a:rPr kumimoji="0" lang="en-GB" sz="18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10:45 – 11:00	</a:t>
            </a:r>
            <a:r>
              <a:rPr kumimoji="0" lang="en-GB"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Q&amp;A and Wrap-Up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GB" sz="1600" b="0" i="1"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 </a:t>
            </a:r>
            <a:r>
              <a:rPr kumimoji="0" lang="en-GB" sz="16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Audience questions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		- Fund application details and resources </a:t>
            </a:r>
          </a:p>
        </p:txBody>
      </p:sp>
      <p:pic>
        <p:nvPicPr>
          <p:cNvPr id="6" name="Picture 5">
            <a:extLst>
              <a:ext uri="{FF2B5EF4-FFF2-40B4-BE49-F238E27FC236}">
                <a16:creationId xmlns:a16="http://schemas.microsoft.com/office/drawing/2014/main" id="{524FDBCD-5610-C04C-94F0-E4F9554CAEA8}"/>
              </a:ext>
            </a:extLst>
          </p:cNvPr>
          <p:cNvPicPr>
            <a:picLocks noChangeAspect="1"/>
          </p:cNvPicPr>
          <p:nvPr/>
        </p:nvPicPr>
        <p:blipFill>
          <a:blip r:embed="rId2"/>
          <a:stretch>
            <a:fillRect/>
          </a:stretch>
        </p:blipFill>
        <p:spPr>
          <a:xfrm>
            <a:off x="892005" y="2557006"/>
            <a:ext cx="1743989" cy="1743989"/>
          </a:xfrm>
          <a:prstGeom prst="rect">
            <a:avLst/>
          </a:prstGeom>
        </p:spPr>
      </p:pic>
    </p:spTree>
    <p:extLst>
      <p:ext uri="{BB962C8B-B14F-4D97-AF65-F5344CB8AC3E}">
        <p14:creationId xmlns:p14="http://schemas.microsoft.com/office/powerpoint/2010/main" val="158496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B0B576-B6CF-4C44-B335-75EB76C71C92}"/>
              </a:ext>
            </a:extLst>
          </p:cNvPr>
          <p:cNvSpPr>
            <a:spLocks noGrp="1"/>
          </p:cNvSpPr>
          <p:nvPr>
            <p:ph type="title"/>
          </p:nvPr>
        </p:nvSpPr>
        <p:spPr/>
        <p:txBody>
          <a:bodyPr/>
          <a:lstStyle/>
          <a:p>
            <a:r>
              <a:rPr lang="en-GB"/>
              <a:t>Questions</a:t>
            </a:r>
          </a:p>
        </p:txBody>
      </p:sp>
      <p:pic>
        <p:nvPicPr>
          <p:cNvPr id="9" name="Picture 8">
            <a:extLst>
              <a:ext uri="{FF2B5EF4-FFF2-40B4-BE49-F238E27FC236}">
                <a16:creationId xmlns:a16="http://schemas.microsoft.com/office/drawing/2014/main" id="{4A6BA4DE-998D-44F4-B4F3-E540A24BC56A}"/>
              </a:ext>
            </a:extLst>
          </p:cNvPr>
          <p:cNvPicPr>
            <a:picLocks noChangeAspect="1"/>
          </p:cNvPicPr>
          <p:nvPr/>
        </p:nvPicPr>
        <p:blipFill>
          <a:blip r:embed="rId3"/>
          <a:stretch>
            <a:fillRect/>
          </a:stretch>
        </p:blipFill>
        <p:spPr>
          <a:xfrm>
            <a:off x="704400" y="1532713"/>
            <a:ext cx="6646597" cy="3750193"/>
          </a:xfrm>
          <a:prstGeom prst="rect">
            <a:avLst/>
          </a:prstGeom>
        </p:spPr>
      </p:pic>
      <p:cxnSp>
        <p:nvCxnSpPr>
          <p:cNvPr id="11" name="Straight Arrow Connector 10">
            <a:extLst>
              <a:ext uri="{FF2B5EF4-FFF2-40B4-BE49-F238E27FC236}">
                <a16:creationId xmlns:a16="http://schemas.microsoft.com/office/drawing/2014/main" id="{832C6424-B297-460D-8A82-AE426BE1539E}"/>
              </a:ext>
            </a:extLst>
          </p:cNvPr>
          <p:cNvCxnSpPr>
            <a:cxnSpLocks/>
          </p:cNvCxnSpPr>
          <p:nvPr/>
        </p:nvCxnSpPr>
        <p:spPr>
          <a:xfrm flipH="1">
            <a:off x="7502152" y="3630399"/>
            <a:ext cx="768088" cy="1"/>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107D338-3EA0-4F8A-8877-B4A6F2AEACED}"/>
              </a:ext>
            </a:extLst>
          </p:cNvPr>
          <p:cNvSpPr txBox="1"/>
          <p:nvPr/>
        </p:nvSpPr>
        <p:spPr>
          <a:xfrm>
            <a:off x="8421393" y="3295643"/>
            <a:ext cx="3552829" cy="820866"/>
          </a:xfrm>
          <a:prstGeom prst="rect">
            <a:avLst/>
          </a:prstGeom>
          <a:noFill/>
        </p:spPr>
        <p:txBody>
          <a:bodyPr wrap="square" lIns="0" tIns="0" rIns="0" bIns="0" rtlCol="0" anchor="t" anchorCtr="0">
            <a:spAutoFit/>
          </a:bodyPr>
          <a:lstStyle/>
          <a:p>
            <a:pPr defTabSz="914377">
              <a:defRPr/>
            </a:pPr>
            <a:r>
              <a:rPr lang="en-GB" sz="2667" b="1">
                <a:solidFill>
                  <a:srgbClr val="FF0000"/>
                </a:solidFill>
                <a:latin typeface="Arial"/>
              </a:rPr>
              <a:t>TYPE QUESTIONS HERE</a:t>
            </a:r>
            <a:endParaRPr lang="en-GB" sz="1067">
              <a:solidFill>
                <a:srgbClr val="000000"/>
              </a:solidFill>
              <a:latin typeface="Arial"/>
            </a:endParaRPr>
          </a:p>
        </p:txBody>
      </p:sp>
      <p:sp>
        <p:nvSpPr>
          <p:cNvPr id="15" name="Oval 14">
            <a:extLst>
              <a:ext uri="{FF2B5EF4-FFF2-40B4-BE49-F238E27FC236}">
                <a16:creationId xmlns:a16="http://schemas.microsoft.com/office/drawing/2014/main" id="{096FB755-4ABF-4BA0-8CAC-DB7D5D79548F}"/>
              </a:ext>
            </a:extLst>
          </p:cNvPr>
          <p:cNvSpPr/>
          <p:nvPr/>
        </p:nvSpPr>
        <p:spPr>
          <a:xfrm>
            <a:off x="5685828" y="3476379"/>
            <a:ext cx="1665171" cy="308043"/>
          </a:xfrm>
          <a:prstGeom prst="ellipse">
            <a:avLst/>
          </a:prstGeom>
          <a:noFill/>
          <a:ln w="381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defRPr/>
            </a:pPr>
            <a:endParaRPr lang="en-GB" sz="1200">
              <a:solidFill>
                <a:srgbClr val="FFFFFF"/>
              </a:solidFill>
              <a:latin typeface="Arial"/>
            </a:endParaRPr>
          </a:p>
        </p:txBody>
      </p:sp>
    </p:spTree>
    <p:extLst>
      <p:ext uri="{BB962C8B-B14F-4D97-AF65-F5344CB8AC3E}">
        <p14:creationId xmlns:p14="http://schemas.microsoft.com/office/powerpoint/2010/main" val="3930479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53">
            <a:extLst>
              <a:ext uri="{FF2B5EF4-FFF2-40B4-BE49-F238E27FC236}">
                <a16:creationId xmlns:a16="http://schemas.microsoft.com/office/drawing/2014/main" id="{16FEBBE7-7158-0B46-B36D-13BC7454E7C8}"/>
              </a:ext>
            </a:extLst>
          </p:cNvPr>
          <p:cNvSpPr/>
          <p:nvPr/>
        </p:nvSpPr>
        <p:spPr>
          <a:xfrm>
            <a:off x="9638960" y="2678550"/>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1F12118A-C41B-0349-9183-29DA4AF97922}"/>
              </a:ext>
            </a:extLst>
          </p:cNvPr>
          <p:cNvSpPr/>
          <p:nvPr/>
        </p:nvSpPr>
        <p:spPr>
          <a:xfrm>
            <a:off x="574819" y="1877046"/>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7" name="TextBox 6"/>
          <p:cNvSpPr txBox="1"/>
          <p:nvPr/>
        </p:nvSpPr>
        <p:spPr>
          <a:xfrm>
            <a:off x="8606965" y="4249362"/>
            <a:ext cx="2903570" cy="12618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2400" b="1">
                <a:solidFill>
                  <a:srgbClr val="DE002B"/>
                </a:solidFill>
                <a:latin typeface="Arial"/>
                <a:ea typeface="Arial"/>
                <a:cs typeface="Arial"/>
                <a:sym typeface="Arial"/>
              </a:defRPr>
            </a:pPr>
            <a:r>
              <a:rPr kumimoji="0" lang="en-GB" sz="2800" b="1" i="0" u="none" strike="noStrike" kern="1200" cap="none" spc="0" normalizeH="0" baseline="0" noProof="0">
                <a:ln>
                  <a:noFill/>
                </a:ln>
                <a:solidFill>
                  <a:srgbClr val="DE002B"/>
                </a:solidFill>
                <a:effectLst/>
                <a:uLnTx/>
                <a:uFillTx/>
                <a:latin typeface="Arial"/>
                <a:cs typeface="Arial"/>
                <a:sym typeface="Arial"/>
              </a:rPr>
              <a:t>94 million+</a:t>
            </a:r>
            <a:endParaRPr kumimoji="0" sz="2800" b="1" i="0" u="none" strike="noStrike" kern="1200" cap="none" spc="0" normalizeH="0" baseline="0" noProof="0">
              <a:ln>
                <a:noFill/>
              </a:ln>
              <a:solidFill>
                <a:srgbClr val="DE002B"/>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lives impacted</a:t>
            </a:r>
            <a:endParaRPr kumimoji="0" lang="en-GB" sz="1600" b="0" i="0" u="none" strike="noStrike" kern="1200" cap="none" spc="0" normalizeH="0" baseline="0" noProof="0">
              <a:ln>
                <a:noFill/>
              </a:ln>
              <a:solidFill>
                <a:srgbClr val="242428"/>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through Mobile</a:t>
            </a:r>
            <a:endParaRPr kumimoji="0" lang="en-GB" sz="1600" b="0" i="0" u="none" strike="noStrike" kern="1200" cap="none" spc="0" normalizeH="0" baseline="0" noProof="0">
              <a:ln>
                <a:noFill/>
              </a:ln>
              <a:solidFill>
                <a:srgbClr val="242428"/>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for Development</a:t>
            </a:r>
          </a:p>
        </p:txBody>
      </p:sp>
      <p:sp>
        <p:nvSpPr>
          <p:cNvPr id="198" name="TextBox 7"/>
          <p:cNvSpPr txBox="1"/>
          <p:nvPr/>
        </p:nvSpPr>
        <p:spPr>
          <a:xfrm>
            <a:off x="1650023" y="2261599"/>
            <a:ext cx="1260000" cy="1015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a:ln>
                  <a:noFill/>
                </a:ln>
                <a:solidFill>
                  <a:srgbClr val="DE002B"/>
                </a:solidFill>
                <a:effectLst/>
                <a:uLnTx/>
                <a:uFillTx/>
                <a:latin typeface="Arial"/>
                <a:cs typeface="Arial"/>
                <a:sym typeface="Arial"/>
              </a:rPr>
              <a:t>750+</a:t>
            </a: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mobile operators</a:t>
            </a:r>
          </a:p>
        </p:txBody>
      </p:sp>
      <p:sp>
        <p:nvSpPr>
          <p:cNvPr id="199" name="TextBox 11"/>
          <p:cNvSpPr txBox="1"/>
          <p:nvPr/>
        </p:nvSpPr>
        <p:spPr>
          <a:xfrm>
            <a:off x="5770918" y="2249930"/>
            <a:ext cx="2298733" cy="1015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Nearly </a:t>
            </a:r>
            <a:r>
              <a:rPr kumimoji="0" sz="2800" b="1" i="0" u="none" strike="noStrike" kern="1200" cap="none" spc="0" normalizeH="0" baseline="0" noProof="0">
                <a:ln>
                  <a:noFill/>
                </a:ln>
                <a:solidFill>
                  <a:srgbClr val="DE002B"/>
                </a:solidFill>
                <a:effectLst/>
                <a:uLnTx/>
                <a:uFillTx/>
                <a:latin typeface="Arial"/>
                <a:cs typeface="Arial"/>
                <a:sym typeface="Arial"/>
              </a:rPr>
              <a:t>200,000</a:t>
            </a:r>
            <a:r>
              <a:rPr kumimoji="0" sz="1600" b="0" i="0" u="none" strike="noStrike" kern="1200" cap="none" spc="0" normalizeH="0" baseline="0" noProof="0">
                <a:ln>
                  <a:noFill/>
                </a:ln>
                <a:solidFill>
                  <a:srgbClr val="242428"/>
                </a:solidFill>
                <a:effectLst/>
                <a:uLnTx/>
                <a:uFillTx/>
                <a:latin typeface="Arial"/>
                <a:cs typeface="Arial"/>
                <a:sym typeface="Arial"/>
              </a:rPr>
              <a:t> attendees</a:t>
            </a:r>
            <a:r>
              <a:rPr kumimoji="0" lang="en-GB" sz="1600" b="0" i="0" u="none" strike="noStrike" kern="1200" cap="none" spc="0" normalizeH="0" baseline="0" noProof="0">
                <a:ln>
                  <a:noFill/>
                </a:ln>
                <a:solidFill>
                  <a:srgbClr val="242428"/>
                </a:solidFill>
                <a:effectLst/>
                <a:uLnTx/>
                <a:uFillTx/>
                <a:latin typeface="Arial"/>
                <a:cs typeface="Arial"/>
                <a:sym typeface="Arial"/>
              </a:rPr>
              <a:t> </a:t>
            </a:r>
            <a:r>
              <a:rPr kumimoji="0" sz="1600" b="0" i="0" u="none" strike="noStrike" kern="1200" cap="none" spc="0" normalizeH="0" baseline="0" noProof="0">
                <a:ln>
                  <a:noFill/>
                </a:ln>
                <a:solidFill>
                  <a:srgbClr val="242428"/>
                </a:solidFill>
                <a:effectLst/>
                <a:uLnTx/>
                <a:uFillTx/>
                <a:latin typeface="Arial"/>
                <a:cs typeface="Arial"/>
                <a:sym typeface="Arial"/>
              </a:rPr>
              <a:t>worldwide</a:t>
            </a:r>
            <a:r>
              <a:rPr kumimoji="0" lang="en-GB" sz="1600" b="0" i="0" u="none" strike="noStrike" kern="1200" cap="none" spc="0" normalizeH="0" baseline="0" noProof="0">
                <a:ln>
                  <a:noFill/>
                </a:ln>
                <a:solidFill>
                  <a:srgbClr val="242428"/>
                </a:solidFill>
                <a:effectLst/>
                <a:uLnTx/>
                <a:uFillTx/>
                <a:latin typeface="Arial"/>
                <a:cs typeface="Arial"/>
                <a:sym typeface="Arial"/>
              </a:rPr>
              <a:t> </a:t>
            </a:r>
            <a:r>
              <a:rPr kumimoji="0" sz="1600" b="0" i="0" u="none" strike="noStrike" kern="1200" cap="none" spc="0" normalizeH="0" baseline="0" noProof="0">
                <a:ln>
                  <a:noFill/>
                </a:ln>
                <a:solidFill>
                  <a:srgbClr val="242428"/>
                </a:solidFill>
                <a:effectLst/>
                <a:uLnTx/>
                <a:uFillTx/>
                <a:latin typeface="Arial"/>
                <a:cs typeface="Arial"/>
                <a:sym typeface="Arial"/>
              </a:rPr>
              <a:t>come to our events</a:t>
            </a:r>
          </a:p>
        </p:txBody>
      </p:sp>
      <p:sp>
        <p:nvSpPr>
          <p:cNvPr id="204" name="TextBox 16"/>
          <p:cNvSpPr txBox="1"/>
          <p:nvPr/>
        </p:nvSpPr>
        <p:spPr>
          <a:xfrm>
            <a:off x="8946051" y="2213023"/>
            <a:ext cx="2843410" cy="1015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2400" b="1">
                <a:solidFill>
                  <a:srgbClr val="DE002B"/>
                </a:solidFill>
                <a:latin typeface="Arial"/>
                <a:ea typeface="Arial"/>
                <a:cs typeface="Arial"/>
                <a:sym typeface="Arial"/>
              </a:defRPr>
            </a:pPr>
            <a:r>
              <a:rPr kumimoji="0" lang="en-GB" sz="2800" b="1" i="0" u="none" strike="noStrike" kern="1200" cap="none" spc="0" normalizeH="0" baseline="0" noProof="0">
                <a:ln>
                  <a:noFill/>
                </a:ln>
                <a:solidFill>
                  <a:srgbClr val="DE002B"/>
                </a:solidFill>
                <a:effectLst/>
                <a:uLnTx/>
                <a:uFillTx/>
                <a:latin typeface="Arial"/>
                <a:cs typeface="Arial"/>
                <a:sym typeface="Arial"/>
              </a:rPr>
              <a:t>In </a:t>
            </a:r>
            <a:r>
              <a:rPr kumimoji="0" sz="2800" b="1" i="0" u="none" strike="noStrike" kern="1200" cap="none" spc="0" normalizeH="0" baseline="0" noProof="0">
                <a:ln>
                  <a:noFill/>
                </a:ln>
                <a:solidFill>
                  <a:srgbClr val="DE002B"/>
                </a:solidFill>
                <a:effectLst/>
                <a:uLnTx/>
                <a:uFillTx/>
                <a:latin typeface="Arial"/>
                <a:cs typeface="Arial"/>
                <a:sym typeface="Arial"/>
              </a:rPr>
              <a:t>2016</a:t>
            </a: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we're the first sector to </a:t>
            </a:r>
            <a:r>
              <a:rPr kumimoji="0" lang="en-GB" sz="1600" b="0" i="0" u="none" strike="noStrike" kern="1200" cap="none" spc="0" normalizeH="0" baseline="0" noProof="0">
                <a:ln>
                  <a:noFill/>
                </a:ln>
                <a:solidFill>
                  <a:srgbClr val="242428"/>
                </a:solidFill>
                <a:effectLst/>
                <a:uLnTx/>
                <a:uFillTx/>
                <a:latin typeface="Arial"/>
                <a:cs typeface="Arial"/>
                <a:sym typeface="Arial"/>
              </a:rPr>
              <a:t>commit </a:t>
            </a:r>
            <a:r>
              <a:rPr kumimoji="0" sz="1600" b="0" i="0" u="none" strike="noStrike" kern="1200" cap="none" spc="0" normalizeH="0" baseline="0" noProof="0">
                <a:ln>
                  <a:noFill/>
                </a:ln>
                <a:solidFill>
                  <a:srgbClr val="242428"/>
                </a:solidFill>
                <a:effectLst/>
                <a:uLnTx/>
                <a:uFillTx/>
                <a:latin typeface="Arial"/>
                <a:cs typeface="Arial"/>
                <a:sym typeface="Arial"/>
              </a:rPr>
              <a:t>to the </a:t>
            </a:r>
            <a:r>
              <a:rPr kumimoji="0" lang="en-GB" sz="1600" b="0" i="0" u="none" strike="noStrike" kern="1200" cap="none" spc="0" normalizeH="0" baseline="0" noProof="0">
                <a:ln>
                  <a:noFill/>
                </a:ln>
                <a:solidFill>
                  <a:srgbClr val="242428"/>
                </a:solidFill>
                <a:effectLst/>
                <a:uLnTx/>
                <a:uFillTx/>
                <a:latin typeface="Arial"/>
                <a:cs typeface="Arial"/>
                <a:sym typeface="Arial"/>
              </a:rPr>
              <a:t>SDGs</a:t>
            </a:r>
            <a:endParaRPr kumimoji="0" sz="1600" b="0" i="0" u="none" strike="noStrike" kern="1200" cap="none" spc="0" normalizeH="0" baseline="0" noProof="0">
              <a:ln>
                <a:noFill/>
              </a:ln>
              <a:solidFill>
                <a:srgbClr val="242428"/>
              </a:solidFill>
              <a:effectLst/>
              <a:uLnTx/>
              <a:uFillTx/>
              <a:latin typeface="Arial"/>
              <a:cs typeface="Arial"/>
              <a:sym typeface="Arial"/>
            </a:endParaRPr>
          </a:p>
        </p:txBody>
      </p:sp>
      <p:sp>
        <p:nvSpPr>
          <p:cNvPr id="209" name="TextBox 7"/>
          <p:cNvSpPr txBox="1"/>
          <p:nvPr/>
        </p:nvSpPr>
        <p:spPr>
          <a:xfrm>
            <a:off x="1663769" y="1940110"/>
            <a:ext cx="2278250" cy="338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GSMA Membership:</a:t>
            </a:r>
          </a:p>
        </p:txBody>
      </p:sp>
      <p:sp>
        <p:nvSpPr>
          <p:cNvPr id="210" name="TextBox 7"/>
          <p:cNvSpPr txBox="1"/>
          <p:nvPr/>
        </p:nvSpPr>
        <p:spPr>
          <a:xfrm>
            <a:off x="2620874" y="2275174"/>
            <a:ext cx="1152936" cy="1508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a:ln>
                  <a:noFill/>
                </a:ln>
                <a:solidFill>
                  <a:srgbClr val="DE002B"/>
                </a:solidFill>
                <a:effectLst/>
                <a:uLnTx/>
                <a:uFillTx/>
                <a:latin typeface="Arial"/>
                <a:cs typeface="Arial"/>
                <a:sym typeface="Arial"/>
              </a:rPr>
              <a:t>400</a:t>
            </a: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companies in the broader ecosystem</a:t>
            </a:r>
          </a:p>
        </p:txBody>
      </p:sp>
      <p:pic>
        <p:nvPicPr>
          <p:cNvPr id="219" name="Image" descr="Image"/>
          <p:cNvPicPr>
            <a:picLocks noChangeAspect="1"/>
          </p:cNvPicPr>
          <p:nvPr/>
        </p:nvPicPr>
        <p:blipFill>
          <a:blip r:embed="rId3"/>
          <a:stretch>
            <a:fillRect/>
          </a:stretch>
        </p:blipFill>
        <p:spPr>
          <a:xfrm>
            <a:off x="771308" y="4427478"/>
            <a:ext cx="617681" cy="1032911"/>
          </a:xfrm>
          <a:prstGeom prst="rect">
            <a:avLst/>
          </a:prstGeom>
          <a:ln w="12700">
            <a:miter lim="400000"/>
          </a:ln>
        </p:spPr>
      </p:pic>
      <p:sp>
        <p:nvSpPr>
          <p:cNvPr id="201" name="TextBox 13"/>
          <p:cNvSpPr txBox="1"/>
          <p:nvPr/>
        </p:nvSpPr>
        <p:spPr>
          <a:xfrm>
            <a:off x="1414400" y="4436103"/>
            <a:ext cx="1578180" cy="1446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a:ln>
                  <a:noFill/>
                </a:ln>
                <a:solidFill>
                  <a:srgbClr val="DE002B"/>
                </a:solidFill>
                <a:effectLst/>
                <a:uLnTx/>
                <a:uFillTx/>
                <a:latin typeface="Arial"/>
                <a:cs typeface="Arial"/>
                <a:sym typeface="Arial"/>
              </a:rPr>
              <a:t>5.2</a:t>
            </a:r>
            <a:r>
              <a:rPr kumimoji="0" lang="en-GB" sz="2800" b="1" i="0" u="none" strike="noStrike" kern="1200" cap="none" spc="0" normalizeH="0" baseline="0" noProof="0">
                <a:ln>
                  <a:noFill/>
                </a:ln>
                <a:solidFill>
                  <a:srgbClr val="DE002B"/>
                </a:solidFill>
                <a:effectLst/>
                <a:uLnTx/>
                <a:uFillTx/>
                <a:latin typeface="Arial"/>
                <a:cs typeface="Arial"/>
                <a:sym typeface="Arial"/>
              </a:rPr>
              <a:t> billion</a:t>
            </a:r>
            <a:r>
              <a:rPr kumimoji="0" sz="2800" b="1" i="0" u="none" strike="noStrike" kern="1200" cap="none" spc="0" normalizeH="0" baseline="0" noProof="0">
                <a:ln>
                  <a:noFill/>
                </a:ln>
                <a:solidFill>
                  <a:srgbClr val="DE002B"/>
                </a:solidFill>
                <a:effectLst/>
                <a:uLnTx/>
                <a:uFillTx/>
                <a:latin typeface="Arial"/>
                <a:cs typeface="Arial"/>
                <a:sym typeface="Arial"/>
              </a:rPr>
              <a:t>+</a:t>
            </a: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a:ln>
                  <a:noFill/>
                </a:ln>
                <a:solidFill>
                  <a:srgbClr val="242428"/>
                </a:solidFill>
                <a:effectLst/>
                <a:uLnTx/>
                <a:uFillTx/>
                <a:latin typeface="Arial"/>
                <a:cs typeface="Arial"/>
                <a:sym typeface="Arial"/>
              </a:rPr>
              <a:t>unique mobile subscribers</a:t>
            </a:r>
          </a:p>
        </p:txBody>
      </p:sp>
      <p:sp>
        <p:nvSpPr>
          <p:cNvPr id="78" name="Oval 77">
            <a:extLst>
              <a:ext uri="{FF2B5EF4-FFF2-40B4-BE49-F238E27FC236}">
                <a16:creationId xmlns:a16="http://schemas.microsoft.com/office/drawing/2014/main" id="{4C169289-9B54-F940-B093-6A6C9BD387FB}"/>
              </a:ext>
            </a:extLst>
          </p:cNvPr>
          <p:cNvSpPr/>
          <p:nvPr/>
        </p:nvSpPr>
        <p:spPr>
          <a:xfrm>
            <a:off x="4473922" y="2771865"/>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21" name="Image" descr="Image"/>
          <p:cNvPicPr>
            <a:picLocks noChangeAspect="1"/>
          </p:cNvPicPr>
          <p:nvPr/>
        </p:nvPicPr>
        <p:blipFill>
          <a:blip r:embed="rId4"/>
          <a:stretch>
            <a:fillRect/>
          </a:stretch>
        </p:blipFill>
        <p:spPr>
          <a:xfrm>
            <a:off x="4509881" y="2216982"/>
            <a:ext cx="982957" cy="1032912"/>
          </a:xfrm>
          <a:prstGeom prst="rect">
            <a:avLst/>
          </a:prstGeom>
          <a:ln w="12700">
            <a:miter lim="400000"/>
          </a:ln>
        </p:spPr>
      </p:pic>
      <p:pic>
        <p:nvPicPr>
          <p:cNvPr id="214" name="Image" descr="Image"/>
          <p:cNvPicPr>
            <a:picLocks noChangeAspect="1"/>
          </p:cNvPicPr>
          <p:nvPr/>
        </p:nvPicPr>
        <p:blipFill>
          <a:blip r:embed="rId5"/>
          <a:stretch>
            <a:fillRect/>
          </a:stretch>
        </p:blipFill>
        <p:spPr>
          <a:xfrm>
            <a:off x="8559699" y="4364128"/>
            <a:ext cx="1034673" cy="1032911"/>
          </a:xfrm>
          <a:prstGeom prst="rect">
            <a:avLst/>
          </a:prstGeom>
          <a:ln w="12700">
            <a:miter lim="400000"/>
          </a:ln>
        </p:spPr>
      </p:pic>
      <p:pic>
        <p:nvPicPr>
          <p:cNvPr id="215" name="Image" descr="Image"/>
          <p:cNvPicPr>
            <a:picLocks noChangeAspect="1"/>
          </p:cNvPicPr>
          <p:nvPr/>
        </p:nvPicPr>
        <p:blipFill>
          <a:blip r:embed="rId6"/>
          <a:stretch>
            <a:fillRect/>
          </a:stretch>
        </p:blipFill>
        <p:spPr>
          <a:xfrm>
            <a:off x="609920" y="2213023"/>
            <a:ext cx="940458" cy="1032912"/>
          </a:xfrm>
          <a:prstGeom prst="rect">
            <a:avLst/>
          </a:prstGeom>
          <a:ln w="12700">
            <a:miter lim="400000"/>
          </a:ln>
        </p:spPr>
      </p:pic>
      <p:sp>
        <p:nvSpPr>
          <p:cNvPr id="51" name="TextBox 11">
            <a:extLst>
              <a:ext uri="{FF2B5EF4-FFF2-40B4-BE49-F238E27FC236}">
                <a16:creationId xmlns:a16="http://schemas.microsoft.com/office/drawing/2014/main" id="{77E39318-B74E-3E4A-BA33-9FD5222EBD11}"/>
              </a:ext>
            </a:extLst>
          </p:cNvPr>
          <p:cNvSpPr txBox="1"/>
          <p:nvPr/>
        </p:nvSpPr>
        <p:spPr>
          <a:xfrm>
            <a:off x="5752301" y="4297407"/>
            <a:ext cx="2005442" cy="1508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lang="en-GB" sz="2800" b="1" i="0" u="none" strike="noStrike" kern="1200" cap="none" spc="0" normalizeH="0" baseline="0" noProof="0">
                <a:ln>
                  <a:noFill/>
                </a:ln>
                <a:solidFill>
                  <a:srgbClr val="DE002B"/>
                </a:solidFill>
                <a:effectLst/>
                <a:uLnTx/>
                <a:uFillTx/>
                <a:latin typeface="Arial"/>
                <a:cs typeface="Arial"/>
                <a:sym typeface="Arial"/>
              </a:rPr>
              <a:t>3</a:t>
            </a:r>
            <a:r>
              <a:rPr kumimoji="0" sz="2800" b="1" i="0" u="none" strike="noStrike" kern="1200" cap="none" spc="0" normalizeH="0" baseline="0" noProof="0">
                <a:ln>
                  <a:noFill/>
                </a:ln>
                <a:solidFill>
                  <a:srgbClr val="DE002B"/>
                </a:solidFill>
                <a:effectLst/>
                <a:uLnTx/>
                <a:uFillTx/>
                <a:latin typeface="Arial"/>
                <a:cs typeface="Arial"/>
                <a:sym typeface="Arial"/>
              </a:rPr>
              <a:t>0</a:t>
            </a:r>
            <a:r>
              <a:rPr lang="en-GB" sz="2800" b="1">
                <a:solidFill>
                  <a:srgbClr val="DE002B"/>
                </a:solidFill>
                <a:latin typeface="Arial"/>
                <a:cs typeface="Arial"/>
                <a:sym typeface="Arial"/>
              </a:rPr>
              <a:t> million</a:t>
            </a:r>
            <a:r>
              <a:rPr kumimoji="0" sz="1600" b="0" i="0" u="none" strike="noStrike" kern="1200" cap="none" spc="0" normalizeH="0" baseline="0" noProof="0">
                <a:ln>
                  <a:noFill/>
                </a:ln>
                <a:solidFill>
                  <a:srgbClr val="242428"/>
                </a:solidFill>
                <a:effectLst/>
                <a:uLnTx/>
                <a:uFillTx/>
                <a:latin typeface="Arial"/>
                <a:cs typeface="Arial"/>
                <a:sym typeface="Arial"/>
              </a:rPr>
              <a:t> </a:t>
            </a:r>
            <a:r>
              <a:rPr kumimoji="0" lang="en-GB" sz="1600" b="0" i="0" u="none" strike="noStrike" kern="1200" cap="none" spc="0" normalizeH="0" baseline="0" noProof="0">
                <a:ln>
                  <a:noFill/>
                </a:ln>
                <a:solidFill>
                  <a:srgbClr val="242428"/>
                </a:solidFill>
                <a:effectLst/>
                <a:uLnTx/>
                <a:uFillTx/>
                <a:latin typeface="Arial"/>
                <a:cs typeface="Arial"/>
                <a:sym typeface="Arial"/>
              </a:rPr>
              <a:t>data points included in GSMA Intelligence’s database</a:t>
            </a:r>
            <a:endParaRPr kumimoji="0" sz="1600" b="0" i="0" u="none" strike="noStrike" kern="1200" cap="none" spc="0" normalizeH="0" baseline="0" noProof="0">
              <a:ln>
                <a:noFill/>
              </a:ln>
              <a:solidFill>
                <a:srgbClr val="242428"/>
              </a:solidFill>
              <a:effectLst/>
              <a:uLnTx/>
              <a:uFillTx/>
              <a:latin typeface="Arial"/>
              <a:cs typeface="Arial"/>
              <a:sym typeface="Arial"/>
            </a:endParaRPr>
          </a:p>
        </p:txBody>
      </p:sp>
      <p:sp>
        <p:nvSpPr>
          <p:cNvPr id="56" name="Oval 55">
            <a:extLst>
              <a:ext uri="{FF2B5EF4-FFF2-40B4-BE49-F238E27FC236}">
                <a16:creationId xmlns:a16="http://schemas.microsoft.com/office/drawing/2014/main" id="{55F028B9-7DCF-854D-AFAB-C28852C82C89}"/>
              </a:ext>
            </a:extLst>
          </p:cNvPr>
          <p:cNvSpPr/>
          <p:nvPr/>
        </p:nvSpPr>
        <p:spPr>
          <a:xfrm>
            <a:off x="8106471" y="1126506"/>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BB4C400-0205-A14B-8201-982B1C648CCC}"/>
              </a:ext>
            </a:extLst>
          </p:cNvPr>
          <p:cNvPicPr>
            <a:picLocks noChangeAspect="1"/>
          </p:cNvPicPr>
          <p:nvPr/>
        </p:nvPicPr>
        <p:blipFill>
          <a:blip r:embed="rId7"/>
          <a:stretch>
            <a:fillRect/>
          </a:stretch>
        </p:blipFill>
        <p:spPr>
          <a:xfrm>
            <a:off x="4403826" y="4249362"/>
            <a:ext cx="1262445" cy="1262445"/>
          </a:xfrm>
          <a:prstGeom prst="rect">
            <a:avLst/>
          </a:prstGeom>
        </p:spPr>
      </p:pic>
      <p:pic>
        <p:nvPicPr>
          <p:cNvPr id="213" name="Image" descr="Image"/>
          <p:cNvPicPr>
            <a:picLocks noChangeAspect="1"/>
          </p:cNvPicPr>
          <p:nvPr/>
        </p:nvPicPr>
        <p:blipFill>
          <a:blip r:embed="rId8"/>
          <a:stretch>
            <a:fillRect/>
          </a:stretch>
        </p:blipFill>
        <p:spPr>
          <a:xfrm>
            <a:off x="8429098" y="2221632"/>
            <a:ext cx="1033907" cy="1032911"/>
          </a:xfrm>
          <a:prstGeom prst="rect">
            <a:avLst/>
          </a:prstGeom>
          <a:ln w="12700">
            <a:miter lim="400000"/>
          </a:ln>
        </p:spPr>
      </p:pic>
      <p:sp>
        <p:nvSpPr>
          <p:cNvPr id="22" name="Title 1">
            <a:extLst>
              <a:ext uri="{FF2B5EF4-FFF2-40B4-BE49-F238E27FC236}">
                <a16:creationId xmlns:a16="http://schemas.microsoft.com/office/drawing/2014/main" id="{5C6D61F2-3154-F74D-9C98-13C8E6B39B27}"/>
              </a:ext>
            </a:extLst>
          </p:cNvPr>
          <p:cNvSpPr txBox="1">
            <a:spLocks/>
          </p:cNvSpPr>
          <p:nvPr/>
        </p:nvSpPr>
        <p:spPr>
          <a:xfrm>
            <a:off x="600805" y="509733"/>
            <a:ext cx="10871200" cy="73079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a:solidFill>
                  <a:schemeClr val="tx1"/>
                </a:solidFill>
                <a:latin typeface="Arial" panose="020B0604020202020204" pitchFamily="34" charset="0"/>
                <a:ea typeface="+mj-ea"/>
                <a:cs typeface="Arial" panose="020B0604020202020204" pitchFamily="34" charset="0"/>
              </a:defRPr>
            </a:lvl1pPr>
          </a:lstStyle>
          <a:p>
            <a:r>
              <a:rPr lang="en-US"/>
              <a:t>About the GSMA</a:t>
            </a:r>
          </a:p>
        </p:txBody>
      </p:sp>
    </p:spTree>
    <p:extLst>
      <p:ext uri="{BB962C8B-B14F-4D97-AF65-F5344CB8AC3E}">
        <p14:creationId xmlns:p14="http://schemas.microsoft.com/office/powerpoint/2010/main" val="376809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6099531" y="1318766"/>
            <a:ext cx="6074421" cy="2042520"/>
          </a:xfrm>
          <a:prstGeom prst="rect">
            <a:avLst/>
          </a:prstGeom>
          <a:solidFill>
            <a:srgbClr val="99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p:txBody>
          <a:bodyPr/>
          <a:lstStyle/>
          <a:p>
            <a:r>
              <a:rPr lang="en-US"/>
              <a:t>About Mobile for Development</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210778"/>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317D7F3E-FC41-AE49-8B79-54F41C96D1D6}"/>
              </a:ext>
            </a:extLst>
          </p:cNvPr>
          <p:cNvSpPr/>
          <p:nvPr/>
        </p:nvSpPr>
        <p:spPr>
          <a:xfrm>
            <a:off x="6265161" y="3136373"/>
            <a:ext cx="2535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242428"/>
                </a:solidFill>
                <a:effectLst/>
                <a:uLnTx/>
                <a:uFillTx/>
                <a:latin typeface="Calibri" panose="020F0502020204030204"/>
                <a:ea typeface="+mn-ea"/>
                <a:cs typeface="+mn-cs"/>
              </a:rPr>
              <a:t> </a:t>
            </a:r>
          </a:p>
        </p:txBody>
      </p:sp>
      <p:sp>
        <p:nvSpPr>
          <p:cNvPr id="10" name="Rectangle 9">
            <a:extLst>
              <a:ext uri="{FF2B5EF4-FFF2-40B4-BE49-F238E27FC236}">
                <a16:creationId xmlns:a16="http://schemas.microsoft.com/office/drawing/2014/main" id="{F2A2EC71-BA80-674D-8025-0EDF1E86BCE7}"/>
              </a:ext>
            </a:extLst>
          </p:cNvPr>
          <p:cNvSpPr/>
          <p:nvPr/>
        </p:nvSpPr>
        <p:spPr>
          <a:xfrm>
            <a:off x="6265161" y="3136373"/>
            <a:ext cx="2535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242428"/>
                </a:solidFill>
                <a:effectLst/>
                <a:uLnTx/>
                <a:uFillTx/>
                <a:latin typeface="Calibri" panose="020F0502020204030204"/>
                <a:ea typeface="+mn-ea"/>
                <a:cs typeface="+mn-cs"/>
              </a:rPr>
              <a:t> </a:t>
            </a: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3119" y="5600547"/>
            <a:ext cx="1200000" cy="440000"/>
          </a:xfrm>
          <a:prstGeom prst="rect">
            <a:avLst/>
          </a:prstGeom>
        </p:spPr>
      </p:pic>
      <p:sp>
        <p:nvSpPr>
          <p:cNvPr id="14" name="Rectangle 13"/>
          <p:cNvSpPr/>
          <p:nvPr/>
        </p:nvSpPr>
        <p:spPr>
          <a:xfrm>
            <a:off x="0" y="1329288"/>
            <a:ext cx="6042053" cy="2042520"/>
          </a:xfrm>
          <a:prstGeom prst="rect">
            <a:avLst/>
          </a:prstGeom>
          <a:solidFill>
            <a:srgbClr val="DE00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5" name="Picture 14"/>
          <p:cNvPicPr>
            <a:picLocks noChangeAspect="1"/>
          </p:cNvPicPr>
          <p:nvPr/>
        </p:nvPicPr>
        <p:blipFill>
          <a:blip r:embed="rId3"/>
          <a:stretch>
            <a:fillRect/>
          </a:stretch>
        </p:blipFill>
        <p:spPr>
          <a:xfrm>
            <a:off x="585195" y="1706595"/>
            <a:ext cx="939196" cy="1487060"/>
          </a:xfrm>
          <a:prstGeom prst="rect">
            <a:avLst/>
          </a:prstGeom>
        </p:spPr>
      </p:pic>
      <p:pic>
        <p:nvPicPr>
          <p:cNvPr id="16" name="Picture 15"/>
          <p:cNvPicPr>
            <a:picLocks noChangeAspect="1"/>
          </p:cNvPicPr>
          <p:nvPr/>
        </p:nvPicPr>
        <p:blipFill>
          <a:blip r:embed="rId4"/>
          <a:stretch>
            <a:fillRect/>
          </a:stretch>
        </p:blipFill>
        <p:spPr>
          <a:xfrm>
            <a:off x="6627248" y="1908226"/>
            <a:ext cx="931333" cy="863600"/>
          </a:xfrm>
          <a:prstGeom prst="rect">
            <a:avLst/>
          </a:prstGeom>
        </p:spPr>
      </p:pic>
      <p:sp>
        <p:nvSpPr>
          <p:cNvPr id="17" name="Rectangle 16"/>
          <p:cNvSpPr/>
          <p:nvPr/>
        </p:nvSpPr>
        <p:spPr>
          <a:xfrm>
            <a:off x="1746597" y="1734100"/>
            <a:ext cx="4116148" cy="9543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a:ln>
                  <a:noFill/>
                </a:ln>
                <a:solidFill>
                  <a:srgbClr val="FFFFFF"/>
                </a:solidFill>
                <a:effectLst/>
                <a:uLnTx/>
                <a:uFillTx/>
                <a:latin typeface="Arial" charset="0"/>
                <a:ea typeface="Arial" charset="0"/>
                <a:cs typeface="Arial" charset="0"/>
              </a:rPr>
              <a:t>We drive innovation in digital technology to reduce inequalities in our world.</a:t>
            </a:r>
          </a:p>
        </p:txBody>
      </p:sp>
      <p:sp>
        <p:nvSpPr>
          <p:cNvPr id="18" name="Rectangle 17"/>
          <p:cNvSpPr/>
          <p:nvPr/>
        </p:nvSpPr>
        <p:spPr>
          <a:xfrm>
            <a:off x="7688764" y="1670027"/>
            <a:ext cx="3609047" cy="12416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a:ln>
                  <a:noFill/>
                </a:ln>
                <a:solidFill>
                  <a:srgbClr val="231F1F"/>
                </a:solidFill>
                <a:effectLst/>
                <a:uLnTx/>
                <a:uFillTx/>
                <a:latin typeface="Arial" charset="0"/>
                <a:ea typeface="Arial" charset="0"/>
                <a:cs typeface="Arial" charset="0"/>
              </a:rPr>
              <a:t>Mobile for Development unlocks private sector action to launch and scale transformative digital technology.</a:t>
            </a:r>
          </a:p>
        </p:txBody>
      </p:sp>
      <p:pic>
        <p:nvPicPr>
          <p:cNvPr id="19" name="Picture 18"/>
          <p:cNvPicPr>
            <a:picLocks noChangeAspect="1"/>
          </p:cNvPicPr>
          <p:nvPr/>
        </p:nvPicPr>
        <p:blipFill>
          <a:blip r:embed="rId5"/>
          <a:stretch>
            <a:fillRect/>
          </a:stretch>
        </p:blipFill>
        <p:spPr>
          <a:xfrm>
            <a:off x="1843690" y="3866397"/>
            <a:ext cx="1083733" cy="491067"/>
          </a:xfrm>
          <a:prstGeom prst="rect">
            <a:avLst/>
          </a:prstGeom>
        </p:spPr>
      </p:pic>
      <p:pic>
        <p:nvPicPr>
          <p:cNvPr id="20" name="Picture 19"/>
          <p:cNvPicPr>
            <a:picLocks noChangeAspect="1"/>
          </p:cNvPicPr>
          <p:nvPr/>
        </p:nvPicPr>
        <p:blipFill>
          <a:blip r:embed="rId6"/>
          <a:stretch>
            <a:fillRect/>
          </a:stretch>
        </p:blipFill>
        <p:spPr>
          <a:xfrm>
            <a:off x="3416591" y="3920922"/>
            <a:ext cx="1320800" cy="270933"/>
          </a:xfrm>
          <a:prstGeom prst="rect">
            <a:avLst/>
          </a:prstGeom>
        </p:spPr>
      </p:pic>
      <p:pic>
        <p:nvPicPr>
          <p:cNvPr id="21" name="Picture 20"/>
          <p:cNvPicPr>
            <a:picLocks noChangeAspect="1"/>
          </p:cNvPicPr>
          <p:nvPr/>
        </p:nvPicPr>
        <p:blipFill>
          <a:blip r:embed="rId7"/>
          <a:stretch>
            <a:fillRect/>
          </a:stretch>
        </p:blipFill>
        <p:spPr>
          <a:xfrm>
            <a:off x="2976324" y="5569186"/>
            <a:ext cx="880533" cy="440267"/>
          </a:xfrm>
          <a:prstGeom prst="rect">
            <a:avLst/>
          </a:prstGeom>
        </p:spPr>
      </p:pic>
      <p:pic>
        <p:nvPicPr>
          <p:cNvPr id="22" name="Picture 21"/>
          <p:cNvPicPr>
            <a:picLocks noChangeAspect="1"/>
          </p:cNvPicPr>
          <p:nvPr/>
        </p:nvPicPr>
        <p:blipFill>
          <a:blip r:embed="rId8"/>
          <a:stretch>
            <a:fillRect/>
          </a:stretch>
        </p:blipFill>
        <p:spPr>
          <a:xfrm>
            <a:off x="644257" y="3796410"/>
            <a:ext cx="762000" cy="643467"/>
          </a:xfrm>
          <a:prstGeom prst="rect">
            <a:avLst/>
          </a:prstGeom>
        </p:spPr>
      </p:pic>
      <p:pic>
        <p:nvPicPr>
          <p:cNvPr id="23" name="Picture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77441" y="3961063"/>
            <a:ext cx="1048888" cy="431457"/>
          </a:xfrm>
          <a:prstGeom prst="rect">
            <a:avLst/>
          </a:prstGeom>
        </p:spPr>
      </p:pic>
      <p:pic>
        <p:nvPicPr>
          <p:cNvPr id="24" name="Picture 23"/>
          <p:cNvPicPr>
            <a:picLocks noChangeAspect="1"/>
          </p:cNvPicPr>
          <p:nvPr/>
        </p:nvPicPr>
        <p:blipFill>
          <a:blip r:embed="rId10"/>
          <a:stretch>
            <a:fillRect/>
          </a:stretch>
        </p:blipFill>
        <p:spPr>
          <a:xfrm>
            <a:off x="6199925" y="4536520"/>
            <a:ext cx="643467" cy="677333"/>
          </a:xfrm>
          <a:prstGeom prst="rect">
            <a:avLst/>
          </a:prstGeom>
        </p:spPr>
      </p:pic>
      <p:pic>
        <p:nvPicPr>
          <p:cNvPr id="25" name="Picture 24"/>
          <p:cNvPicPr>
            <a:picLocks noChangeAspect="1"/>
          </p:cNvPicPr>
          <p:nvPr/>
        </p:nvPicPr>
        <p:blipFill>
          <a:blip r:embed="rId11"/>
          <a:stretch>
            <a:fillRect/>
          </a:stretch>
        </p:blipFill>
        <p:spPr>
          <a:xfrm>
            <a:off x="8900235" y="4615914"/>
            <a:ext cx="1100667" cy="677333"/>
          </a:xfrm>
          <a:prstGeom prst="rect">
            <a:avLst/>
          </a:prstGeom>
        </p:spPr>
      </p:pic>
      <p:pic>
        <p:nvPicPr>
          <p:cNvPr id="26" name="Picture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75198" y="3920922"/>
            <a:ext cx="647159" cy="394443"/>
          </a:xfrm>
          <a:prstGeom prst="rect">
            <a:avLst/>
          </a:prstGeom>
        </p:spPr>
      </p:pic>
      <p:pic>
        <p:nvPicPr>
          <p:cNvPr id="27" name="Picture 2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555843" y="3976951"/>
            <a:ext cx="894725" cy="415568"/>
          </a:xfrm>
          <a:prstGeom prst="rect">
            <a:avLst/>
          </a:prstGeom>
        </p:spPr>
      </p:pic>
      <p:pic>
        <p:nvPicPr>
          <p:cNvPr id="28" name="Picture 2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656345" y="3718469"/>
            <a:ext cx="926727" cy="926727"/>
          </a:xfrm>
          <a:prstGeom prst="rect">
            <a:avLst/>
          </a:prstGeom>
        </p:spPr>
      </p:pic>
      <p:pic>
        <p:nvPicPr>
          <p:cNvPr id="29" name="Picture 2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852997" y="4026677"/>
            <a:ext cx="401720" cy="328301"/>
          </a:xfrm>
          <a:prstGeom prst="rect">
            <a:avLst/>
          </a:prstGeom>
        </p:spPr>
      </p:pic>
      <p:pic>
        <p:nvPicPr>
          <p:cNvPr id="30" name="Picture 2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196846" y="4698831"/>
            <a:ext cx="449569" cy="449569"/>
          </a:xfrm>
          <a:prstGeom prst="rect">
            <a:avLst/>
          </a:prstGeom>
        </p:spPr>
      </p:pic>
      <p:pic>
        <p:nvPicPr>
          <p:cNvPr id="31" name="Picture 3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136742" y="5545505"/>
            <a:ext cx="453301" cy="528000"/>
          </a:xfrm>
          <a:prstGeom prst="rect">
            <a:avLst/>
          </a:prstGeom>
        </p:spPr>
      </p:pic>
      <p:pic>
        <p:nvPicPr>
          <p:cNvPr id="32" name="Picture 3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36896" y="4838012"/>
            <a:ext cx="864000" cy="188607"/>
          </a:xfrm>
          <a:prstGeom prst="rect">
            <a:avLst/>
          </a:prstGeom>
        </p:spPr>
      </p:pic>
      <p:pic>
        <p:nvPicPr>
          <p:cNvPr id="33" name="Picture 3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981323" y="4764685"/>
            <a:ext cx="819180" cy="322639"/>
          </a:xfrm>
          <a:prstGeom prst="rect">
            <a:avLst/>
          </a:prstGeom>
        </p:spPr>
      </p:pic>
      <p:pic>
        <p:nvPicPr>
          <p:cNvPr id="34" name="Picture 3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000710" y="5639743"/>
            <a:ext cx="819007" cy="361612"/>
          </a:xfrm>
          <a:prstGeom prst="rect">
            <a:avLst/>
          </a:prstGeom>
        </p:spPr>
      </p:pic>
      <p:pic>
        <p:nvPicPr>
          <p:cNvPr id="35" name="Picture 34"/>
          <p:cNvPicPr>
            <a:picLocks noChangeAspect="1"/>
          </p:cNvPicPr>
          <p:nvPr/>
        </p:nvPicPr>
        <p:blipFill rotWithShape="1">
          <a:blip r:embed="rId21">
            <a:extLst>
              <a:ext uri="{28A0092B-C50C-407E-A947-70E740481C1C}">
                <a14:useLocalDpi xmlns:a14="http://schemas.microsoft.com/office/drawing/2010/main" val="0"/>
              </a:ext>
            </a:extLst>
          </a:blip>
          <a:srcRect l="26750" t="17648" r="27417" b="17552"/>
          <a:stretch/>
        </p:blipFill>
        <p:spPr>
          <a:xfrm>
            <a:off x="8123817" y="5545505"/>
            <a:ext cx="636105" cy="503629"/>
          </a:xfrm>
          <a:prstGeom prst="rect">
            <a:avLst/>
          </a:prstGeom>
        </p:spPr>
      </p:pic>
      <p:pic>
        <p:nvPicPr>
          <p:cNvPr id="36" name="Picture 35"/>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0190625" y="4710684"/>
            <a:ext cx="489531" cy="490821"/>
          </a:xfrm>
          <a:prstGeom prst="rect">
            <a:avLst/>
          </a:prstGeom>
        </p:spPr>
      </p:pic>
      <p:pic>
        <p:nvPicPr>
          <p:cNvPr id="37" name="Picture 36"/>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894143" y="5569187"/>
            <a:ext cx="727808" cy="523113"/>
          </a:xfrm>
          <a:prstGeom prst="rect">
            <a:avLst/>
          </a:prstGeom>
        </p:spPr>
      </p:pic>
      <p:pic>
        <p:nvPicPr>
          <p:cNvPr id="38" name="Picture 37"/>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877716" y="5602921"/>
            <a:ext cx="1022976" cy="422535"/>
          </a:xfrm>
          <a:prstGeom prst="rect">
            <a:avLst/>
          </a:prstGeom>
        </p:spPr>
      </p:pic>
      <p:pic>
        <p:nvPicPr>
          <p:cNvPr id="39" name="Picture 38">
            <a:extLst>
              <a:ext uri="{FF2B5EF4-FFF2-40B4-BE49-F238E27FC236}">
                <a16:creationId xmlns:a16="http://schemas.microsoft.com/office/drawing/2014/main" id="{EE47B418-1D8D-6B43-BB09-41FB8FBB8071}"/>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047771" y="4652685"/>
            <a:ext cx="1239903" cy="611685"/>
          </a:xfrm>
          <a:prstGeom prst="rect">
            <a:avLst/>
          </a:prstGeom>
        </p:spPr>
      </p:pic>
      <p:pic>
        <p:nvPicPr>
          <p:cNvPr id="40" name="Picture 39">
            <a:extLst>
              <a:ext uri="{FF2B5EF4-FFF2-40B4-BE49-F238E27FC236}">
                <a16:creationId xmlns:a16="http://schemas.microsoft.com/office/drawing/2014/main" id="{136AB3F5-EC64-6B42-83BC-0A06651DC2D6}"/>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273627" y="5471702"/>
            <a:ext cx="1271879" cy="577433"/>
          </a:xfrm>
          <a:prstGeom prst="rect">
            <a:avLst/>
          </a:prstGeom>
        </p:spPr>
      </p:pic>
      <p:pic>
        <p:nvPicPr>
          <p:cNvPr id="41" name="Picture 40">
            <a:extLst>
              <a:ext uri="{FF2B5EF4-FFF2-40B4-BE49-F238E27FC236}">
                <a16:creationId xmlns:a16="http://schemas.microsoft.com/office/drawing/2014/main" id="{DF83556E-54E0-3045-B53A-C602C49194A1}"/>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3634362" y="4742667"/>
            <a:ext cx="1285661" cy="379295"/>
          </a:xfrm>
          <a:prstGeom prst="rect">
            <a:avLst/>
          </a:prstGeom>
        </p:spPr>
      </p:pic>
      <p:pic>
        <p:nvPicPr>
          <p:cNvPr id="42" name="Picture 41">
            <a:extLst>
              <a:ext uri="{FF2B5EF4-FFF2-40B4-BE49-F238E27FC236}">
                <a16:creationId xmlns:a16="http://schemas.microsoft.com/office/drawing/2014/main" id="{D5D9063D-18BC-6249-8FF1-AF24E10D3D8E}"/>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224541" y="4621131"/>
            <a:ext cx="1740616" cy="918904"/>
          </a:xfrm>
          <a:prstGeom prst="rect">
            <a:avLst/>
          </a:prstGeom>
        </p:spPr>
      </p:pic>
    </p:spTree>
    <p:extLst>
      <p:ext uri="{BB962C8B-B14F-4D97-AF65-F5344CB8AC3E}">
        <p14:creationId xmlns:p14="http://schemas.microsoft.com/office/powerpoint/2010/main" val="2618778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881B1F-BB61-0141-9AEA-C4AC0F7BB31D}"/>
              </a:ext>
            </a:extLst>
          </p:cNvPr>
          <p:cNvSpPr>
            <a:spLocks noGrp="1"/>
          </p:cNvSpPr>
          <p:nvPr>
            <p:ph type="sldNum" sz="quarter" idx="4"/>
          </p:nvPr>
        </p:nvSpPr>
        <p:spPr/>
        <p:txBody>
          <a:bodyPr/>
          <a:lstStyle/>
          <a:p>
            <a:pPr defTabSz="914377">
              <a:defRPr/>
            </a:pPr>
            <a:r>
              <a:rPr lang="en-ZA" sz="1067">
                <a:solidFill>
                  <a:srgbClr val="5C5C5C">
                    <a:tint val="75000"/>
                  </a:srgbClr>
                </a:solidFill>
                <a:latin typeface="Arial" panose="020B0604020202020204" pitchFamily="34" charset="0"/>
                <a:cs typeface="Arial" panose="020B0604020202020204" pitchFamily="34" charset="0"/>
              </a:rPr>
              <a:t> </a:t>
            </a:r>
          </a:p>
        </p:txBody>
      </p:sp>
      <p:sp>
        <p:nvSpPr>
          <p:cNvPr id="9" name="TextBox 8">
            <a:extLst>
              <a:ext uri="{FF2B5EF4-FFF2-40B4-BE49-F238E27FC236}">
                <a16:creationId xmlns:a16="http://schemas.microsoft.com/office/drawing/2014/main" id="{2D36A0C2-22B9-7F47-B6CD-D931F7AFE129}"/>
              </a:ext>
            </a:extLst>
          </p:cNvPr>
          <p:cNvSpPr txBox="1"/>
          <p:nvPr/>
        </p:nvSpPr>
        <p:spPr>
          <a:xfrm>
            <a:off x="0" y="152948"/>
            <a:ext cx="4130143" cy="584775"/>
          </a:xfrm>
          <a:prstGeom prst="rect">
            <a:avLst/>
          </a:prstGeom>
          <a:noFill/>
        </p:spPr>
        <p:txBody>
          <a:bodyPr wrap="square" rtlCol="0">
            <a:spAutoFit/>
          </a:bodyPr>
          <a:lstStyle/>
          <a:p>
            <a:pPr defTabSz="1219170"/>
            <a:r>
              <a:rPr lang="en-GB" sz="3200" b="1">
                <a:solidFill>
                  <a:schemeClr val="bg1"/>
                </a:solidFill>
                <a:latin typeface="Arial" panose="020B0604020202020204" pitchFamily="34" charset="0"/>
                <a:cs typeface="Arial" panose="020B0604020202020204" pitchFamily="34" charset="0"/>
              </a:rPr>
              <a:t>Our Programmes   </a:t>
            </a:r>
            <a:endParaRPr lang="en-KE" sz="3200" b="1">
              <a:solidFill>
                <a:schemeClr val="bg1"/>
              </a:solidFill>
              <a:latin typeface="Arial" panose="020B0604020202020204" pitchFamily="34" charset="0"/>
              <a:cs typeface="Arial" panose="020B0604020202020204" pitchFamily="34" charset="0"/>
            </a:endParaRPr>
          </a:p>
        </p:txBody>
      </p:sp>
      <p:sp>
        <p:nvSpPr>
          <p:cNvPr id="5" name="Google Shape;497;p53">
            <a:extLst>
              <a:ext uri="{FF2B5EF4-FFF2-40B4-BE49-F238E27FC236}">
                <a16:creationId xmlns:a16="http://schemas.microsoft.com/office/drawing/2014/main" id="{5DFA67EF-596E-48C0-AC3C-5E7A865D43CA}"/>
              </a:ext>
            </a:extLst>
          </p:cNvPr>
          <p:cNvSpPr txBox="1"/>
          <p:nvPr/>
        </p:nvSpPr>
        <p:spPr>
          <a:xfrm>
            <a:off x="4218384" y="3742157"/>
            <a:ext cx="7643795" cy="1935581"/>
          </a:xfrm>
          <a:prstGeom prst="rect">
            <a:avLst/>
          </a:prstGeom>
          <a:solidFill>
            <a:srgbClr val="99CCCC"/>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LnTx/>
                <a:uFillTx/>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GB" sz="1600">
              <a:latin typeface="Arial" panose="020B0604020202020204" pitchFamily="34" charset="0"/>
              <a:cs typeface="Arial" panose="020B0604020202020204" pitchFamily="34" charset="0"/>
            </a:endParaRPr>
          </a:p>
          <a:p>
            <a:endParaRPr lang="en-GB" sz="1600">
              <a:latin typeface="Arial" panose="020B0604020202020204" pitchFamily="34" charset="0"/>
              <a:cs typeface="Arial" panose="020B0604020202020204" pitchFamily="34" charset="0"/>
            </a:endParaRPr>
          </a:p>
          <a:p>
            <a:pPr algn="l"/>
            <a:r>
              <a:rPr lang="en-GB" sz="1600" b="1">
                <a:solidFill>
                  <a:schemeClr val="tx1"/>
                </a:solidFill>
                <a:latin typeface="Arial" panose="020B0604020202020204" pitchFamily="34" charset="0"/>
                <a:cs typeface="Arial" panose="020B0604020202020204" pitchFamily="34" charset="0"/>
              </a:rPr>
              <a:t>Key Activities:</a:t>
            </a:r>
          </a:p>
          <a:p>
            <a:pPr marL="342900" indent="-342900" algn="l">
              <a:buFont typeface="Arial" panose="020B0604020202020204" pitchFamily="34" charset="0"/>
              <a:buChar char="•"/>
            </a:pPr>
            <a:r>
              <a:rPr lang="en-GB" sz="1600">
                <a:solidFill>
                  <a:schemeClr val="tx1"/>
                </a:solidFill>
                <a:latin typeface="Arial" panose="020B0604020202020204" pitchFamily="34" charset="0"/>
                <a:cs typeface="Arial" panose="020B0604020202020204" pitchFamily="34" charset="0"/>
              </a:rPr>
              <a:t>De-risking and catalysing Innovation</a:t>
            </a:r>
          </a:p>
          <a:p>
            <a:pPr marL="342900" indent="-342900" algn="l">
              <a:buFont typeface="Arial" panose="020B0604020202020204" pitchFamily="34" charset="0"/>
              <a:buChar char="•"/>
            </a:pPr>
            <a:r>
              <a:rPr lang="en-GB" sz="1600">
                <a:solidFill>
                  <a:schemeClr val="tx1"/>
                </a:solidFill>
                <a:latin typeface="Arial" panose="020B0604020202020204" pitchFamily="34" charset="0"/>
                <a:cs typeface="Arial" panose="020B0604020202020204" pitchFamily="34" charset="0"/>
              </a:rPr>
              <a:t>Research and Insights</a:t>
            </a:r>
          </a:p>
          <a:p>
            <a:pPr marL="342900" indent="-342900" algn="l">
              <a:buFont typeface="Arial" panose="020B0604020202020204" pitchFamily="34" charset="0"/>
              <a:buChar char="•"/>
            </a:pPr>
            <a:r>
              <a:rPr lang="en-GB" sz="1600">
                <a:solidFill>
                  <a:schemeClr val="tx1"/>
                </a:solidFill>
                <a:latin typeface="Arial" panose="020B0604020202020204" pitchFamily="34" charset="0"/>
                <a:cs typeface="Arial" panose="020B0604020202020204" pitchFamily="34" charset="0"/>
              </a:rPr>
              <a:t>Partnership facilitation and convening</a:t>
            </a:r>
          </a:p>
          <a:p>
            <a:pPr marL="342900" indent="-342900" algn="l">
              <a:buFont typeface="Arial" panose="020B0604020202020204" pitchFamily="34" charset="0"/>
              <a:buChar char="•"/>
            </a:pPr>
            <a:r>
              <a:rPr lang="en-GB" sz="1600">
                <a:solidFill>
                  <a:schemeClr val="tx1"/>
                </a:solidFill>
                <a:latin typeface="Arial" panose="020B0604020202020204" pitchFamily="34" charset="0"/>
                <a:cs typeface="Arial" panose="020B0604020202020204" pitchFamily="34" charset="0"/>
              </a:rPr>
              <a:t>Technical advisory to stakeholders </a:t>
            </a:r>
          </a:p>
          <a:p>
            <a:r>
              <a:rPr lang="en-GB" sz="1600">
                <a:latin typeface="Arial" panose="020B0604020202020204" pitchFamily="34" charset="0"/>
                <a:cs typeface="Arial" panose="020B0604020202020204" pitchFamily="34" charset="0"/>
              </a:rPr>
              <a:t> </a:t>
            </a:r>
          </a:p>
          <a:p>
            <a:endParaRPr lang="en-GB" sz="1600">
              <a:latin typeface="Arial" panose="020B0604020202020204" pitchFamily="34" charset="0"/>
              <a:cs typeface="Arial" panose="020B0604020202020204" pitchFamily="34" charset="0"/>
            </a:endParaRPr>
          </a:p>
        </p:txBody>
      </p:sp>
      <p:sp>
        <p:nvSpPr>
          <p:cNvPr id="10" name="Google Shape;497;p53">
            <a:extLst>
              <a:ext uri="{FF2B5EF4-FFF2-40B4-BE49-F238E27FC236}">
                <a16:creationId xmlns:a16="http://schemas.microsoft.com/office/drawing/2014/main" id="{417F73EA-B143-4C13-B266-984D09E98D75}"/>
              </a:ext>
            </a:extLst>
          </p:cNvPr>
          <p:cNvSpPr txBox="1"/>
          <p:nvPr/>
        </p:nvSpPr>
        <p:spPr>
          <a:xfrm>
            <a:off x="4130143" y="417771"/>
            <a:ext cx="7732037" cy="2304661"/>
          </a:xfrm>
          <a:prstGeom prst="rect">
            <a:avLst/>
          </a:prstGeom>
          <a:solidFill>
            <a:srgbClr val="DE002B"/>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srgbClr val="FFFFFF"/>
                </a:solidFill>
                <a:effectLst/>
                <a:uLnTx/>
                <a:uFillTx/>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342900" indent="-342900">
              <a:buClr>
                <a:srgbClr val="FF0000"/>
              </a:buClr>
              <a:buFont typeface="Wingdings" panose="05000000000000000000" pitchFamily="2" charset="2"/>
              <a:buChar char="§"/>
            </a:pPr>
            <a:r>
              <a:rPr lang="en-GB" sz="1600" b="1">
                <a:solidFill>
                  <a:schemeClr val="bg1"/>
                </a:solidFill>
                <a:latin typeface="Arial" panose="020B0604020202020204" pitchFamily="34" charset="0"/>
                <a:cs typeface="Arial" panose="020B0604020202020204" pitchFamily="34" charset="0"/>
              </a:rPr>
              <a:t>The Digital Utilities</a:t>
            </a:r>
            <a:r>
              <a:rPr lang="en-GB" sz="1600">
                <a:solidFill>
                  <a:schemeClr val="bg1"/>
                </a:solidFill>
                <a:latin typeface="Arial" panose="020B0604020202020204" pitchFamily="34" charset="0"/>
                <a:cs typeface="Arial" panose="020B0604020202020204" pitchFamily="34" charset="0"/>
              </a:rPr>
              <a:t> programme supports urban resilience in low- and middle-income countries by enabling access to essential utility services through digital solutions</a:t>
            </a:r>
          </a:p>
          <a:p>
            <a:pPr>
              <a:buClr>
                <a:srgbClr val="FF0000"/>
              </a:buClr>
            </a:pPr>
            <a:endParaRPr lang="en-GB" sz="1600">
              <a:solidFill>
                <a:schemeClr val="bg1"/>
              </a:solidFill>
            </a:endParaRPr>
          </a:p>
          <a:p>
            <a:pPr marL="342900" indent="-342900">
              <a:buClr>
                <a:srgbClr val="FF0000"/>
              </a:buClr>
              <a:buFont typeface="Wingdings" panose="05000000000000000000" pitchFamily="2" charset="2"/>
              <a:buChar char="§"/>
            </a:pPr>
            <a:r>
              <a:rPr lang="en-GB" sz="1600" b="1">
                <a:solidFill>
                  <a:schemeClr val="bg1"/>
                </a:solidFill>
                <a:latin typeface="Arial" panose="020B0604020202020204" pitchFamily="34" charset="0"/>
                <a:cs typeface="Arial" panose="020B0604020202020204" pitchFamily="34" charset="0"/>
              </a:rPr>
              <a:t>The </a:t>
            </a:r>
            <a:r>
              <a:rPr lang="en-GB" sz="1600" b="1" err="1">
                <a:solidFill>
                  <a:schemeClr val="bg1"/>
                </a:solidFill>
                <a:latin typeface="Arial" panose="020B0604020202020204" pitchFamily="34" charset="0"/>
                <a:cs typeface="Arial" panose="020B0604020202020204" pitchFamily="34" charset="0"/>
              </a:rPr>
              <a:t>ClimateTech</a:t>
            </a:r>
            <a:r>
              <a:rPr lang="en-GB" sz="1600">
                <a:solidFill>
                  <a:schemeClr val="bg1"/>
                </a:solidFill>
                <a:latin typeface="Arial" panose="020B0604020202020204" pitchFamily="34" charset="0"/>
                <a:cs typeface="Arial" panose="020B0604020202020204" pitchFamily="34" charset="0"/>
              </a:rPr>
              <a:t> programme unlocks the power of digital technology to create a low-carbon and climate-resilient future.</a:t>
            </a:r>
          </a:p>
        </p:txBody>
      </p:sp>
    </p:spTree>
    <p:extLst>
      <p:ext uri="{BB962C8B-B14F-4D97-AF65-F5344CB8AC3E}">
        <p14:creationId xmlns:p14="http://schemas.microsoft.com/office/powerpoint/2010/main" val="115600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29041FC-044F-43FE-8727-E140CFB7033B}"/>
              </a:ext>
            </a:extLst>
          </p:cNvPr>
          <p:cNvPicPr>
            <a:picLocks noChangeAspect="1"/>
          </p:cNvPicPr>
          <p:nvPr/>
        </p:nvPicPr>
        <p:blipFill rotWithShape="1">
          <a:blip r:embed="rId3">
            <a:extLst>
              <a:ext uri="{28A0092B-C50C-407E-A947-70E740481C1C}">
                <a14:useLocalDpi xmlns:a14="http://schemas.microsoft.com/office/drawing/2010/main" val="0"/>
              </a:ext>
            </a:extLst>
          </a:blip>
          <a:srcRect l="6121" r="25660" b="-1"/>
          <a:stretch/>
        </p:blipFill>
        <p:spPr>
          <a:xfrm>
            <a:off x="5183188" y="10"/>
            <a:ext cx="7008812" cy="6857989"/>
          </a:xfrm>
          <a:prstGeom prst="rect">
            <a:avLst/>
          </a:prstGeom>
          <a:noFill/>
        </p:spPr>
      </p:pic>
      <p:sp>
        <p:nvSpPr>
          <p:cNvPr id="3" name="Text Placeholder 2">
            <a:extLst>
              <a:ext uri="{FF2B5EF4-FFF2-40B4-BE49-F238E27FC236}">
                <a16:creationId xmlns:a16="http://schemas.microsoft.com/office/drawing/2014/main" id="{B6CED96C-9992-8842-8134-465E33962797}"/>
              </a:ext>
            </a:extLst>
          </p:cNvPr>
          <p:cNvSpPr>
            <a:spLocks noGrp="1"/>
          </p:cNvSpPr>
          <p:nvPr>
            <p:ph type="body" sz="half" idx="2"/>
          </p:nvPr>
        </p:nvSpPr>
        <p:spPr>
          <a:xfrm>
            <a:off x="609600" y="1353599"/>
            <a:ext cx="4406899" cy="4622045"/>
          </a:xfrm>
        </p:spPr>
        <p:txBody>
          <a:bodyPr>
            <a:normAutofit/>
          </a:bodyPr>
          <a:lstStyle/>
          <a:p>
            <a:endParaRPr lang="en-GB"/>
          </a:p>
          <a:p>
            <a:endParaRPr lang="en-GB"/>
          </a:p>
          <a:p>
            <a:endParaRPr lang="en-GB"/>
          </a:p>
          <a:p>
            <a:r>
              <a:rPr lang="en-GB"/>
              <a:t>The GSMA Innovation Fund supports innovative digital solutions in emerging markets.</a:t>
            </a:r>
          </a:p>
          <a:p>
            <a:endParaRPr lang="en-GB"/>
          </a:p>
          <a:p>
            <a:r>
              <a:rPr lang="en-GB">
                <a:effectLst/>
              </a:rPr>
              <a:t>The GSMA has 10 years of experience running innovation funds on a multitude of topics within Mobile for Development.</a:t>
            </a:r>
            <a:endParaRPr lang="en-US"/>
          </a:p>
          <a:p>
            <a:endParaRPr lang="en-US"/>
          </a:p>
        </p:txBody>
      </p:sp>
      <p:sp>
        <p:nvSpPr>
          <p:cNvPr id="4" name="Title 3">
            <a:extLst>
              <a:ext uri="{FF2B5EF4-FFF2-40B4-BE49-F238E27FC236}">
                <a16:creationId xmlns:a16="http://schemas.microsoft.com/office/drawing/2014/main" id="{E11780EC-BE07-1348-9682-1D9025FAA8CD}"/>
              </a:ext>
            </a:extLst>
          </p:cNvPr>
          <p:cNvSpPr>
            <a:spLocks noGrp="1"/>
          </p:cNvSpPr>
          <p:nvPr>
            <p:ph type="title"/>
          </p:nvPr>
        </p:nvSpPr>
        <p:spPr>
          <a:xfrm>
            <a:off x="609600" y="511200"/>
            <a:ext cx="4406899" cy="642257"/>
          </a:xfrm>
        </p:spPr>
        <p:txBody>
          <a:bodyPr anchor="t">
            <a:noAutofit/>
          </a:bodyPr>
          <a:lstStyle/>
          <a:p>
            <a:r>
              <a:rPr lang="en-US" sz="3200"/>
              <a:t>The GSMA Innovation Fund</a:t>
            </a:r>
          </a:p>
        </p:txBody>
      </p:sp>
    </p:spTree>
    <p:extLst>
      <p:ext uri="{BB962C8B-B14F-4D97-AF65-F5344CB8AC3E}">
        <p14:creationId xmlns:p14="http://schemas.microsoft.com/office/powerpoint/2010/main" val="2177130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200"/>
              <a:t>The GSMA Innovation Fund for </a:t>
            </a:r>
            <a:r>
              <a:rPr lang="en-US" sz="3200" b="1">
                <a:solidFill>
                  <a:schemeClr val="tx1"/>
                </a:solidFill>
              </a:rPr>
              <a:t>Digital Urban Services</a:t>
            </a:r>
          </a:p>
          <a:p>
            <a:endParaRPr lang="en-US" sz="3600"/>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CB639BCB-02AD-7B49-A8BA-2A472FEBACA4}"/>
              </a:ext>
            </a:extLst>
          </p:cNvPr>
          <p:cNvSpPr txBox="1"/>
          <p:nvPr/>
        </p:nvSpPr>
        <p:spPr>
          <a:xfrm>
            <a:off x="4448904" y="511201"/>
            <a:ext cx="7048165" cy="923330"/>
          </a:xfrm>
          <a:prstGeom prst="rect">
            <a:avLst/>
          </a:prstGeom>
          <a:noFill/>
          <a:ln w="12700">
            <a:noFill/>
          </a:ln>
        </p:spPr>
        <p:txBody>
          <a:bodyPr wrap="square" rtlCol="0">
            <a:spAutoFit/>
          </a:bodyPr>
          <a:lstStyle>
            <a:defPPr>
              <a:defRPr lang="en-US"/>
            </a:defPPr>
            <a:lvl1pPr marL="342900" indent="-342900">
              <a:buAutoNum type="arabicPeriod"/>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The GSMA Innovation Fund for Digital Urban Services </a:t>
            </a:r>
            <a:r>
              <a:rPr lang="en-GB" sz="1800">
                <a:solidFill>
                  <a:srgbClr val="242428"/>
                </a:solidFill>
                <a:latin typeface="Arial" panose="020B0604020202020204" pitchFamily="34" charset="0"/>
                <a:cs typeface="Arial" panose="020B0604020202020204" pitchFamily="34" charset="0"/>
              </a:rPr>
              <a:t>will</a:t>
            </a:r>
            <a:r>
              <a:rPr kumimoji="0" lang="en-GB" sz="18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 </a:t>
            </a:r>
            <a:r>
              <a:rPr kumimoji="0" lang="en-GB" sz="1800" b="1"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rPr>
              <a:t>test, scale and extract insights from innovative urban services that are inclusive and impactful.</a:t>
            </a:r>
          </a:p>
        </p:txBody>
      </p:sp>
      <p:pic>
        <p:nvPicPr>
          <p:cNvPr id="6" name="Picture 5" descr="A close up of a map&#10;&#10;Description automatically generated">
            <a:extLst>
              <a:ext uri="{FF2B5EF4-FFF2-40B4-BE49-F238E27FC236}">
                <a16:creationId xmlns:a16="http://schemas.microsoft.com/office/drawing/2014/main" id="{AE2019EB-D5AA-40F0-84A8-1BF84BAD2ACA}"/>
              </a:ext>
            </a:extLst>
          </p:cNvPr>
          <p:cNvPicPr>
            <a:picLocks noChangeAspect="1"/>
          </p:cNvPicPr>
          <p:nvPr/>
        </p:nvPicPr>
        <p:blipFill rotWithShape="1">
          <a:blip r:embed="rId3">
            <a:extLst>
              <a:ext uri="{28A0092B-C50C-407E-A947-70E740481C1C}">
                <a14:useLocalDpi xmlns:a14="http://schemas.microsoft.com/office/drawing/2010/main" val="0"/>
              </a:ext>
            </a:extLst>
          </a:blip>
          <a:srcRect l="3086" t="14133" r="5314" b="4639"/>
          <a:stretch/>
        </p:blipFill>
        <p:spPr>
          <a:xfrm>
            <a:off x="7095839" y="1374607"/>
            <a:ext cx="5103636" cy="4850088"/>
          </a:xfrm>
          <a:prstGeom prst="rect">
            <a:avLst/>
          </a:prstGeom>
        </p:spPr>
      </p:pic>
      <p:sp>
        <p:nvSpPr>
          <p:cNvPr id="7" name="Rectangle 6">
            <a:extLst>
              <a:ext uri="{FF2B5EF4-FFF2-40B4-BE49-F238E27FC236}">
                <a16:creationId xmlns:a16="http://schemas.microsoft.com/office/drawing/2014/main" id="{21A7B445-5510-4774-9495-644ED60CE18E}"/>
              </a:ext>
            </a:extLst>
          </p:cNvPr>
          <p:cNvSpPr/>
          <p:nvPr/>
        </p:nvSpPr>
        <p:spPr>
          <a:xfrm>
            <a:off x="4902103" y="3504513"/>
            <a:ext cx="1960336" cy="444629"/>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ENERGY</a:t>
            </a:r>
          </a:p>
        </p:txBody>
      </p:sp>
      <p:sp>
        <p:nvSpPr>
          <p:cNvPr id="8" name="Rectangle 7">
            <a:extLst>
              <a:ext uri="{FF2B5EF4-FFF2-40B4-BE49-F238E27FC236}">
                <a16:creationId xmlns:a16="http://schemas.microsoft.com/office/drawing/2014/main" id="{DC5AD108-ACCD-45C6-8618-0AAFD364287B}"/>
              </a:ext>
            </a:extLst>
          </p:cNvPr>
          <p:cNvSpPr/>
          <p:nvPr/>
        </p:nvSpPr>
        <p:spPr>
          <a:xfrm>
            <a:off x="4933681" y="4290376"/>
            <a:ext cx="1928758" cy="444628"/>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WATER</a:t>
            </a:r>
          </a:p>
        </p:txBody>
      </p:sp>
      <p:sp>
        <p:nvSpPr>
          <p:cNvPr id="9" name="Rectangle 8">
            <a:extLst>
              <a:ext uri="{FF2B5EF4-FFF2-40B4-BE49-F238E27FC236}">
                <a16:creationId xmlns:a16="http://schemas.microsoft.com/office/drawing/2014/main" id="{1B98B7E9-F48B-4034-9A62-008905F47C00}"/>
              </a:ext>
            </a:extLst>
          </p:cNvPr>
          <p:cNvSpPr/>
          <p:nvPr/>
        </p:nvSpPr>
        <p:spPr>
          <a:xfrm>
            <a:off x="4959100" y="5076237"/>
            <a:ext cx="1903339" cy="400515"/>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SANITATION</a:t>
            </a:r>
          </a:p>
        </p:txBody>
      </p:sp>
      <p:sp>
        <p:nvSpPr>
          <p:cNvPr id="10" name="Rectangle 9">
            <a:extLst>
              <a:ext uri="{FF2B5EF4-FFF2-40B4-BE49-F238E27FC236}">
                <a16:creationId xmlns:a16="http://schemas.microsoft.com/office/drawing/2014/main" id="{D5050795-7004-486C-9CCB-7259C582D4D2}"/>
              </a:ext>
            </a:extLst>
          </p:cNvPr>
          <p:cNvSpPr/>
          <p:nvPr/>
        </p:nvSpPr>
        <p:spPr>
          <a:xfrm>
            <a:off x="4859251" y="2580293"/>
            <a:ext cx="2003188" cy="557790"/>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PLASTIC AND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rPr>
              <a:t>WASTE MANAGEMENT </a:t>
            </a:r>
            <a:endParaRPr kumimoji="0" lang="en-GB" sz="1200" b="1" i="0" u="none" strike="noStrike" kern="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endParaRPr>
          </a:p>
        </p:txBody>
      </p:sp>
      <p:pic>
        <p:nvPicPr>
          <p:cNvPr id="11" name="Picture 10" descr="Icon&#10;&#10;Description automatically generated">
            <a:extLst>
              <a:ext uri="{FF2B5EF4-FFF2-40B4-BE49-F238E27FC236}">
                <a16:creationId xmlns:a16="http://schemas.microsoft.com/office/drawing/2014/main" id="{67017AC1-C82F-4489-96FB-A4B64B6B6585}"/>
              </a:ext>
            </a:extLst>
          </p:cNvPr>
          <p:cNvPicPr>
            <a:picLocks noChangeAspect="1"/>
          </p:cNvPicPr>
          <p:nvPr/>
        </p:nvPicPr>
        <p:blipFill>
          <a:blip r:embed="rId4"/>
          <a:stretch>
            <a:fillRect/>
          </a:stretch>
        </p:blipFill>
        <p:spPr>
          <a:xfrm>
            <a:off x="4164941" y="4914201"/>
            <a:ext cx="567925" cy="567925"/>
          </a:xfrm>
          <a:prstGeom prst="rect">
            <a:avLst/>
          </a:prstGeom>
        </p:spPr>
      </p:pic>
      <p:pic>
        <p:nvPicPr>
          <p:cNvPr id="14" name="Picture 13" descr="Icon&#10;&#10;Description automatically generated">
            <a:extLst>
              <a:ext uri="{FF2B5EF4-FFF2-40B4-BE49-F238E27FC236}">
                <a16:creationId xmlns:a16="http://schemas.microsoft.com/office/drawing/2014/main" id="{A76BCC4F-3B8A-4F0D-BD3F-AABE33695461}"/>
              </a:ext>
            </a:extLst>
          </p:cNvPr>
          <p:cNvPicPr>
            <a:picLocks noChangeAspect="1"/>
          </p:cNvPicPr>
          <p:nvPr/>
        </p:nvPicPr>
        <p:blipFill>
          <a:blip r:embed="rId5"/>
          <a:stretch>
            <a:fillRect/>
          </a:stretch>
        </p:blipFill>
        <p:spPr>
          <a:xfrm>
            <a:off x="4214837" y="3476789"/>
            <a:ext cx="549895" cy="549895"/>
          </a:xfrm>
          <a:prstGeom prst="rect">
            <a:avLst/>
          </a:prstGeom>
        </p:spPr>
      </p:pic>
      <p:pic>
        <p:nvPicPr>
          <p:cNvPr id="15" name="Picture 14">
            <a:extLst>
              <a:ext uri="{FF2B5EF4-FFF2-40B4-BE49-F238E27FC236}">
                <a16:creationId xmlns:a16="http://schemas.microsoft.com/office/drawing/2014/main" id="{62D56A29-4ED4-4F99-92A8-0D0C80045800}"/>
              </a:ext>
            </a:extLst>
          </p:cNvPr>
          <p:cNvPicPr>
            <a:picLocks noChangeAspect="1"/>
          </p:cNvPicPr>
          <p:nvPr/>
        </p:nvPicPr>
        <p:blipFill>
          <a:blip r:embed="rId6"/>
          <a:stretch>
            <a:fillRect/>
          </a:stretch>
        </p:blipFill>
        <p:spPr>
          <a:xfrm>
            <a:off x="4326581" y="4275409"/>
            <a:ext cx="326405" cy="459595"/>
          </a:xfrm>
          <a:prstGeom prst="rect">
            <a:avLst/>
          </a:prstGeom>
        </p:spPr>
      </p:pic>
      <p:pic>
        <p:nvPicPr>
          <p:cNvPr id="16" name="Picture 15" descr="Icon&#10;&#10;Description automatically generated">
            <a:extLst>
              <a:ext uri="{FF2B5EF4-FFF2-40B4-BE49-F238E27FC236}">
                <a16:creationId xmlns:a16="http://schemas.microsoft.com/office/drawing/2014/main" id="{8FA9357F-92C6-472A-AB11-002EB6A64898}"/>
              </a:ext>
            </a:extLst>
          </p:cNvPr>
          <p:cNvPicPr>
            <a:picLocks noChangeAspect="1"/>
          </p:cNvPicPr>
          <p:nvPr/>
        </p:nvPicPr>
        <p:blipFill>
          <a:blip r:embed="rId7"/>
          <a:stretch>
            <a:fillRect/>
          </a:stretch>
        </p:blipFill>
        <p:spPr>
          <a:xfrm>
            <a:off x="4291335" y="2634501"/>
            <a:ext cx="396900" cy="396900"/>
          </a:xfrm>
          <a:prstGeom prst="rect">
            <a:avLst/>
          </a:prstGeom>
        </p:spPr>
      </p:pic>
      <p:sp>
        <p:nvSpPr>
          <p:cNvPr id="17" name="TextBox 16">
            <a:extLst>
              <a:ext uri="{FF2B5EF4-FFF2-40B4-BE49-F238E27FC236}">
                <a16:creationId xmlns:a16="http://schemas.microsoft.com/office/drawing/2014/main" id="{403E5BF1-F4AA-4DEB-AF5B-667C330A7209}"/>
              </a:ext>
            </a:extLst>
          </p:cNvPr>
          <p:cNvSpPr txBox="1"/>
          <p:nvPr/>
        </p:nvSpPr>
        <p:spPr>
          <a:xfrm>
            <a:off x="4676634" y="1648125"/>
            <a:ext cx="2442852" cy="923330"/>
          </a:xfrm>
          <a:prstGeom prst="rect">
            <a:avLst/>
          </a:prstGeom>
          <a:noFill/>
        </p:spPr>
        <p:txBody>
          <a:bodyPr wrap="square" rtlCol="0">
            <a:spAutoFit/>
          </a:bodyPr>
          <a:lstStyle/>
          <a:p>
            <a:pPr algn="ctr"/>
            <a:r>
              <a:rPr kumimoji="0" lang="en-GB" b="1" i="0" u="none" strike="noStrike" kern="0" cap="none" spc="0" normalizeH="0" baseline="0" noProof="0">
                <a:ln>
                  <a:noFill/>
                </a:ln>
                <a:solidFill>
                  <a:srgbClr val="C00000"/>
                </a:solidFill>
                <a:effectLst/>
                <a:uLnTx/>
                <a:uFillTx/>
                <a:latin typeface="Arial"/>
                <a:ea typeface="+mn-ea"/>
                <a:cs typeface="+mn-cs"/>
              </a:rPr>
              <a:t>Essential urban services</a:t>
            </a:r>
          </a:p>
          <a:p>
            <a:endParaRPr lang="en-GB"/>
          </a:p>
        </p:txBody>
      </p:sp>
    </p:spTree>
    <p:extLst>
      <p:ext uri="{BB962C8B-B14F-4D97-AF65-F5344CB8AC3E}">
        <p14:creationId xmlns:p14="http://schemas.microsoft.com/office/powerpoint/2010/main" val="1622030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b="1">
                <a:solidFill>
                  <a:schemeClr val="bg2">
                    <a:lumMod val="10000"/>
                  </a:schemeClr>
                </a:solidFill>
              </a:rPr>
              <a:t>Objective</a:t>
            </a:r>
            <a:r>
              <a:rPr lang="en-US" sz="3600"/>
              <a:t> of the Innovation Fund</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90A5655D-DF85-F145-86A0-455525224999}"/>
              </a:ext>
            </a:extLst>
          </p:cNvPr>
          <p:cNvSpPr/>
          <p:nvPr/>
        </p:nvSpPr>
        <p:spPr>
          <a:xfrm>
            <a:off x="4448904" y="511201"/>
            <a:ext cx="7048165" cy="3970318"/>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srgbClr val="C00000"/>
                </a:solidFill>
                <a:effectLst/>
                <a:uLnTx/>
                <a:uFillTx/>
                <a:latin typeface="Arial"/>
                <a:ea typeface="+mn-ea"/>
                <a:cs typeface="+mn-cs"/>
              </a:rPr>
              <a:t>The Innovation Fund will aim to demonstrate:</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How digital technology, including mobile, can support and scale the delivery of urban services to underserved populations;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The socio-economic, commercial and environmental/climate impact of digital urban services;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The business and/or partnership models required to enable digital urban services to be adopted at scale; and</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How partnerships with mobile operators and other technology companies can improve the scale and sustainability of digital urban services.</a:t>
            </a:r>
          </a:p>
        </p:txBody>
      </p:sp>
    </p:spTree>
    <p:extLst>
      <p:ext uri="{BB962C8B-B14F-4D97-AF65-F5344CB8AC3E}">
        <p14:creationId xmlns:p14="http://schemas.microsoft.com/office/powerpoint/2010/main" val="1191093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4" name="Text Placeholder 2">
            <a:extLst>
              <a:ext uri="{FF2B5EF4-FFF2-40B4-BE49-F238E27FC236}">
                <a16:creationId xmlns:a16="http://schemas.microsoft.com/office/drawing/2014/main" id="{30FE0A9E-2258-8446-B767-0203D618B9ED}"/>
              </a:ext>
            </a:extLst>
          </p:cNvPr>
          <p:cNvSpPr>
            <a:spLocks noGrp="1"/>
          </p:cNvSpPr>
          <p:nvPr>
            <p:ph type="body" sz="half" idx="2"/>
          </p:nvPr>
        </p:nvSpPr>
        <p:spPr>
          <a:xfrm>
            <a:off x="257894" y="511201"/>
            <a:ext cx="3590206" cy="3437942"/>
          </a:xfrm>
        </p:spPr>
        <p:txBody>
          <a:bodyPr>
            <a:normAutofit/>
          </a:bodyPr>
          <a:lstStyle/>
          <a:p>
            <a:r>
              <a:rPr lang="en-US" sz="3600" b="1">
                <a:solidFill>
                  <a:schemeClr val="bg2">
                    <a:lumMod val="10000"/>
                  </a:schemeClr>
                </a:solidFill>
              </a:rPr>
              <a:t>Support Provided to Grantees</a:t>
            </a:r>
            <a:r>
              <a:rPr lang="en-US" sz="3600">
                <a:solidFill>
                  <a:schemeClr val="bg2">
                    <a:lumMod val="10000"/>
                  </a:schemeClr>
                </a:solidFill>
              </a:rPr>
              <a:t> </a:t>
            </a:r>
            <a:r>
              <a:rPr lang="en-US" sz="3600"/>
              <a:t>through the Innovation Fund</a:t>
            </a:r>
          </a:p>
        </p:txBody>
      </p:sp>
      <p:sp>
        <p:nvSpPr>
          <p:cNvPr id="15" name="Rectangle 14">
            <a:extLst>
              <a:ext uri="{FF2B5EF4-FFF2-40B4-BE49-F238E27FC236}">
                <a16:creationId xmlns:a16="http://schemas.microsoft.com/office/drawing/2014/main" id="{61027AC7-1992-8447-953C-DFDDEC6F4025}"/>
              </a:ext>
            </a:extLst>
          </p:cNvPr>
          <p:cNvSpPr/>
          <p:nvPr/>
        </p:nvSpPr>
        <p:spPr>
          <a:xfrm>
            <a:off x="4559300" y="511201"/>
            <a:ext cx="6937769" cy="364551"/>
          </a:xfrm>
          <a:prstGeom prst="rect">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Support provided to grantees will include:</a:t>
            </a:r>
          </a:p>
        </p:txBody>
      </p:sp>
      <p:sp>
        <p:nvSpPr>
          <p:cNvPr id="16" name="Rectangle 15">
            <a:extLst>
              <a:ext uri="{FF2B5EF4-FFF2-40B4-BE49-F238E27FC236}">
                <a16:creationId xmlns:a16="http://schemas.microsoft.com/office/drawing/2014/main" id="{297FFA3E-8FF3-2646-98E7-0F52B919D9B5}"/>
              </a:ext>
            </a:extLst>
          </p:cNvPr>
          <p:cNvSpPr/>
          <p:nvPr/>
        </p:nvSpPr>
        <p:spPr>
          <a:xfrm>
            <a:off x="5410200" y="1091776"/>
            <a:ext cx="6086869" cy="4770537"/>
          </a:xfrm>
          <a:prstGeom prst="rect">
            <a:avLst/>
          </a:prstGeom>
        </p:spPr>
        <p:txBody>
          <a:bodyPr wrap="square">
            <a:spAutoFit/>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Grant funding between £100,000 - £250,000 to support projects over 15 to 18 months; matching component required</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Bootcamp and regular online clinics on topics such as product or service improvement, human-</a:t>
            </a:r>
            <a:r>
              <a:rPr kumimoji="0" lang="en-GB" sz="1600" b="0" i="0" u="none" strike="noStrike" kern="0" cap="none" spc="0" normalizeH="0" baseline="0" noProof="0" err="1">
                <a:ln>
                  <a:noFill/>
                </a:ln>
                <a:solidFill>
                  <a:srgbClr val="E7E6E6">
                    <a:lumMod val="10000"/>
                  </a:srgbClr>
                </a:solidFill>
                <a:effectLst/>
                <a:uLnTx/>
                <a:uFillTx/>
                <a:latin typeface="Arial"/>
                <a:ea typeface="+mn-ea"/>
                <a:cs typeface="+mn-cs"/>
              </a:rPr>
              <a:t>centered</a:t>
            </a: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 design and usability testing;</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Learning exchange opportunities with other grantees and networking opportunities with other GSMA partners;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Monitoring and evaluation support to evidence socio-economic impact and promote product improvement;</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Facilitation of relationships with mobile operators and public sector organisations where relevant;</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rgbClr val="E7E6E6">
                    <a:lumMod val="10000"/>
                  </a:srgbClr>
                </a:solidFill>
                <a:effectLst/>
                <a:uLnTx/>
                <a:uFillTx/>
                <a:latin typeface="Arial"/>
                <a:ea typeface="+mn-ea"/>
                <a:cs typeface="+mn-cs"/>
              </a:rPr>
              <a:t>Opportunity to increase your visibility and raising your profile to potential investors and partners through profiling in GSMA publications, social media and events.</a:t>
            </a:r>
          </a:p>
        </p:txBody>
      </p:sp>
      <p:pic>
        <p:nvPicPr>
          <p:cNvPr id="17" name="Picture 16">
            <a:extLst>
              <a:ext uri="{FF2B5EF4-FFF2-40B4-BE49-F238E27FC236}">
                <a16:creationId xmlns:a16="http://schemas.microsoft.com/office/drawing/2014/main" id="{993EC73E-D9A2-1E44-90C1-F9D3C63CEF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89567" y="1409276"/>
            <a:ext cx="605873" cy="605873"/>
          </a:xfrm>
          <a:prstGeom prst="rect">
            <a:avLst/>
          </a:prstGeom>
        </p:spPr>
      </p:pic>
      <p:pic>
        <p:nvPicPr>
          <p:cNvPr id="18" name="Picture 17">
            <a:extLst>
              <a:ext uri="{FF2B5EF4-FFF2-40B4-BE49-F238E27FC236}">
                <a16:creationId xmlns:a16="http://schemas.microsoft.com/office/drawing/2014/main" id="{03ADB1BE-A6A0-CD41-869D-5E346E52EE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84670" y="2320614"/>
            <a:ext cx="630108" cy="630108"/>
          </a:xfrm>
          <a:prstGeom prst="rect">
            <a:avLst/>
          </a:prstGeom>
        </p:spPr>
      </p:pic>
      <p:pic>
        <p:nvPicPr>
          <p:cNvPr id="19" name="Picture 18">
            <a:extLst>
              <a:ext uri="{FF2B5EF4-FFF2-40B4-BE49-F238E27FC236}">
                <a16:creationId xmlns:a16="http://schemas.microsoft.com/office/drawing/2014/main" id="{2793CE2A-FEA6-7046-B06C-57C7F30AE2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96787" y="4169335"/>
            <a:ext cx="605873" cy="605873"/>
          </a:xfrm>
          <a:prstGeom prst="rect">
            <a:avLst/>
          </a:prstGeom>
        </p:spPr>
      </p:pic>
      <p:pic>
        <p:nvPicPr>
          <p:cNvPr id="20" name="Picture 19">
            <a:extLst>
              <a:ext uri="{FF2B5EF4-FFF2-40B4-BE49-F238E27FC236}">
                <a16:creationId xmlns:a16="http://schemas.microsoft.com/office/drawing/2014/main" id="{D2C6280E-DC08-384C-BA40-55C7447134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96787" y="5080318"/>
            <a:ext cx="605873" cy="605873"/>
          </a:xfrm>
          <a:prstGeom prst="rect">
            <a:avLst/>
          </a:prstGeom>
        </p:spPr>
      </p:pic>
      <p:pic>
        <p:nvPicPr>
          <p:cNvPr id="21" name="Picture 20">
            <a:extLst>
              <a:ext uri="{FF2B5EF4-FFF2-40B4-BE49-F238E27FC236}">
                <a16:creationId xmlns:a16="http://schemas.microsoft.com/office/drawing/2014/main" id="{4B46F880-A99A-C34A-8FEB-4FE464D0BB3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84670" y="3259612"/>
            <a:ext cx="604613" cy="604613"/>
          </a:xfrm>
          <a:prstGeom prst="rect">
            <a:avLst/>
          </a:prstGeom>
        </p:spPr>
      </p:pic>
    </p:spTree>
    <p:extLst>
      <p:ext uri="{BB962C8B-B14F-4D97-AF65-F5344CB8AC3E}">
        <p14:creationId xmlns:p14="http://schemas.microsoft.com/office/powerpoint/2010/main" val="2506364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8447343-6635-C14E-9332-6AAECC7FC8F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B7BCE39A-B02B-7848-AC26-AEDF1198AEBB}"/>
              </a:ext>
            </a:extLst>
          </p:cNvPr>
          <p:cNvSpPr/>
          <p:nvPr/>
        </p:nvSpPr>
        <p:spPr>
          <a:xfrm>
            <a:off x="4636859" y="511201"/>
            <a:ext cx="6860210" cy="364551"/>
          </a:xfrm>
          <a:prstGeom prst="rect">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Key eligibility criteria:</a:t>
            </a:r>
          </a:p>
        </p:txBody>
      </p:sp>
      <p:sp>
        <p:nvSpPr>
          <p:cNvPr id="21" name="Rectangle 20">
            <a:extLst>
              <a:ext uri="{FF2B5EF4-FFF2-40B4-BE49-F238E27FC236}">
                <a16:creationId xmlns:a16="http://schemas.microsoft.com/office/drawing/2014/main" id="{DACB5456-E62B-C040-A961-5E71A4ADFBAB}"/>
              </a:ext>
            </a:extLst>
          </p:cNvPr>
          <p:cNvSpPr/>
          <p:nvPr/>
        </p:nvSpPr>
        <p:spPr>
          <a:xfrm>
            <a:off x="4636859" y="1091776"/>
            <a:ext cx="6860210" cy="2862322"/>
          </a:xfrm>
          <a:prstGeom prst="rect">
            <a:avLst/>
          </a:prstGeom>
        </p:spPr>
        <p:txBody>
          <a:bodyPr wrap="square">
            <a:spAutoFit/>
          </a:bodyPr>
          <a:lstStyle/>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Start-ups, small to medium sized private sector companies, and social enterprises;</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Can demonstrate the long-term sustainability and scalability of the innovation beyond the lifespan of the grant; and</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a:ln>
                  <a:noFill/>
                </a:ln>
                <a:solidFill>
                  <a:srgbClr val="E7E6E6">
                    <a:lumMod val="10000"/>
                  </a:srgbClr>
                </a:solidFill>
                <a:effectLst/>
                <a:uLnTx/>
                <a:uFillTx/>
                <a:latin typeface="Arial"/>
                <a:ea typeface="+mn-ea"/>
                <a:cs typeface="+mn-cs"/>
              </a:rPr>
              <a:t>Have active users and revenue in at least one eligible low- or middle-income market.</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lang="en-GB" kern="0">
              <a:solidFill>
                <a:srgbClr val="E7E6E6">
                  <a:lumMod val="10000"/>
                </a:srgbClr>
              </a:solidFill>
              <a:latin typeface="Arial"/>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a:ln>
                <a:noFill/>
              </a:ln>
              <a:solidFill>
                <a:srgbClr val="E7E6E6">
                  <a:lumMod val="10000"/>
                </a:srgbClr>
              </a:solidFill>
              <a:effectLst/>
              <a:uLnTx/>
              <a:uFillTx/>
              <a:latin typeface="Arial"/>
              <a:ea typeface="+mn-ea"/>
              <a:cs typeface="+mn-cs"/>
            </a:endParaRPr>
          </a:p>
        </p:txBody>
      </p:sp>
      <p:sp>
        <p:nvSpPr>
          <p:cNvPr id="22" name="Text Placeholder 2">
            <a:extLst>
              <a:ext uri="{FF2B5EF4-FFF2-40B4-BE49-F238E27FC236}">
                <a16:creationId xmlns:a16="http://schemas.microsoft.com/office/drawing/2014/main" id="{C248C0C4-055E-5C43-8927-C18F7DE50C74}"/>
              </a:ext>
            </a:extLst>
          </p:cNvPr>
          <p:cNvSpPr>
            <a:spLocks noGrp="1"/>
          </p:cNvSpPr>
          <p:nvPr>
            <p:ph type="body" sz="half" idx="2"/>
          </p:nvPr>
        </p:nvSpPr>
        <p:spPr>
          <a:xfrm>
            <a:off x="257894" y="511200"/>
            <a:ext cx="3488605" cy="5673699"/>
          </a:xfrm>
        </p:spPr>
        <p:txBody>
          <a:bodyPr>
            <a:normAutofit/>
          </a:bodyPr>
          <a:lstStyle/>
          <a:p>
            <a:r>
              <a:rPr lang="en-US" sz="3600" b="1">
                <a:solidFill>
                  <a:srgbClr val="FF0000"/>
                </a:solidFill>
              </a:rPr>
              <a:t>Eligibility Criteria </a:t>
            </a:r>
            <a:r>
              <a:rPr lang="en-US" sz="3600"/>
              <a:t>for the Innovation Fund</a:t>
            </a:r>
          </a:p>
        </p:txBody>
      </p:sp>
      <p:sp>
        <p:nvSpPr>
          <p:cNvPr id="23" name="Rectangle 22">
            <a:extLst>
              <a:ext uri="{FF2B5EF4-FFF2-40B4-BE49-F238E27FC236}">
                <a16:creationId xmlns:a16="http://schemas.microsoft.com/office/drawing/2014/main" id="{C89D6E9B-140E-BC46-8414-8AEEF6CE9C75}"/>
              </a:ext>
            </a:extLst>
          </p:cNvPr>
          <p:cNvSpPr/>
          <p:nvPr/>
        </p:nvSpPr>
        <p:spPr>
          <a:xfrm>
            <a:off x="4636859" y="3649412"/>
            <a:ext cx="6968012" cy="1415772"/>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kern="0">
                <a:solidFill>
                  <a:srgbClr val="E7E6E6">
                    <a:lumMod val="10000"/>
                  </a:srgbClr>
                </a:solidFill>
                <a:latin typeface="Arial"/>
              </a:rPr>
              <a:t>These types of organisations will not be eligible to apply to the Innovation Fund: </a:t>
            </a:r>
            <a:r>
              <a:rPr lang="en-GB" b="1" kern="0">
                <a:solidFill>
                  <a:srgbClr val="E7E6E6">
                    <a:lumMod val="10000"/>
                  </a:srgbClr>
                </a:solidFill>
                <a:latin typeface="Arial"/>
              </a:rPr>
              <a:t>Governments (or appointed government agencies); Mobile Network Operators; University or Academic organisations; start-up accelerators and incubators.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5C5C5C"/>
              </a:solidFill>
              <a:effectLst/>
              <a:uLnTx/>
              <a:uFillTx/>
              <a:latin typeface="Arial"/>
              <a:ea typeface="+mn-ea"/>
              <a:cs typeface="+mn-cs"/>
            </a:endParaRPr>
          </a:p>
        </p:txBody>
      </p:sp>
      <p:sp>
        <p:nvSpPr>
          <p:cNvPr id="2" name="TextBox 1">
            <a:extLst>
              <a:ext uri="{FF2B5EF4-FFF2-40B4-BE49-F238E27FC236}">
                <a16:creationId xmlns:a16="http://schemas.microsoft.com/office/drawing/2014/main" id="{6A023143-F20C-4182-A742-C6BCC14E829B}"/>
              </a:ext>
            </a:extLst>
          </p:cNvPr>
          <p:cNvSpPr txBox="1"/>
          <p:nvPr/>
        </p:nvSpPr>
        <p:spPr>
          <a:xfrm>
            <a:off x="5679440" y="4977964"/>
            <a:ext cx="5140960" cy="1200329"/>
          </a:xfrm>
          <a:prstGeom prst="rect">
            <a:avLst/>
          </a:prstGeom>
          <a:noFill/>
        </p:spPr>
        <p:txBody>
          <a:bodyPr wrap="square" rtlCol="0">
            <a:spAutoFit/>
          </a:bodyPr>
          <a:lstStyle/>
          <a:p>
            <a:pPr algn="ctr" rtl="0" fontAlgn="base"/>
            <a:r>
              <a:rPr lang="en-GB" b="1" i="0" u="none" strike="noStrike">
                <a:solidFill>
                  <a:srgbClr val="C00000"/>
                </a:solidFill>
                <a:effectLst/>
                <a:latin typeface="Arial" panose="020B0604020202020204" pitchFamily="34" charset="0"/>
              </a:rPr>
              <a:t>Geography</a:t>
            </a:r>
            <a:r>
              <a:rPr lang="en-GB" b="0" i="0" u="none" strike="noStrike">
                <a:solidFill>
                  <a:srgbClr val="242428"/>
                </a:solidFill>
                <a:effectLst/>
                <a:latin typeface="Arial" panose="020B0604020202020204" pitchFamily="34" charset="0"/>
              </a:rPr>
              <a:t>: </a:t>
            </a:r>
            <a:r>
              <a:rPr lang="en-US" b="0" i="0">
                <a:solidFill>
                  <a:srgbClr val="242428"/>
                </a:solidFill>
                <a:effectLst/>
                <a:latin typeface="Arial" panose="020B0604020202020204" pitchFamily="34" charset="0"/>
              </a:rPr>
              <a:t>​</a:t>
            </a:r>
            <a:endParaRPr lang="en-US" b="0" i="0">
              <a:solidFill>
                <a:srgbClr val="242428"/>
              </a:solidFill>
              <a:effectLst/>
              <a:latin typeface="Segoe UI" panose="020B0502040204020203" pitchFamily="34" charset="0"/>
            </a:endParaRPr>
          </a:p>
          <a:p>
            <a:pPr algn="l" rtl="0" fontAlgn="base"/>
            <a:r>
              <a:rPr lang="en-GB" b="0" i="0" u="none" strike="noStrike">
                <a:solidFill>
                  <a:srgbClr val="242428"/>
                </a:solidFill>
                <a:effectLst/>
                <a:latin typeface="Arial" panose="020B0604020202020204" pitchFamily="34" charset="0"/>
              </a:rPr>
              <a:t>Low- and middle-income countries in Africa, South Asia and Southeast Asia; </a:t>
            </a:r>
            <a:r>
              <a:rPr lang="en-GB" b="0" i="1" u="none" strike="noStrike">
                <a:solidFill>
                  <a:srgbClr val="242428"/>
                </a:solidFill>
                <a:effectLst/>
                <a:latin typeface="Arial" panose="020B0604020202020204" pitchFamily="34" charset="0"/>
              </a:rPr>
              <a:t>some exclusions apply – see Terms and Conditions</a:t>
            </a:r>
            <a:endParaRPr lang="en-GB" b="0" i="0">
              <a:solidFill>
                <a:srgbClr val="242428"/>
              </a:solidFill>
              <a:effectLst/>
              <a:latin typeface="Segoe UI" panose="020B0502040204020203" pitchFamily="34" charset="0"/>
            </a:endParaRPr>
          </a:p>
        </p:txBody>
      </p:sp>
    </p:spTree>
    <p:extLst>
      <p:ext uri="{BB962C8B-B14F-4D97-AF65-F5344CB8AC3E}">
        <p14:creationId xmlns:p14="http://schemas.microsoft.com/office/powerpoint/2010/main" val="1706602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7B01-75F2-214E-BD7A-4094B640AB76}"/>
              </a:ext>
            </a:extLst>
          </p:cNvPr>
          <p:cNvSpPr>
            <a:spLocks noGrp="1"/>
          </p:cNvSpPr>
          <p:nvPr>
            <p:ph type="title"/>
          </p:nvPr>
        </p:nvSpPr>
        <p:spPr/>
        <p:txBody>
          <a:bodyPr/>
          <a:lstStyle/>
          <a:p>
            <a:r>
              <a:rPr lang="en-US"/>
              <a:t>Innovation Fund Key Dates</a:t>
            </a:r>
          </a:p>
        </p:txBody>
      </p:sp>
      <p:sp>
        <p:nvSpPr>
          <p:cNvPr id="4" name="Slide Number Placeholder 3">
            <a:extLst>
              <a:ext uri="{FF2B5EF4-FFF2-40B4-BE49-F238E27FC236}">
                <a16:creationId xmlns:a16="http://schemas.microsoft.com/office/drawing/2014/main" id="{A8EE0E02-9EDA-DC45-8D13-695E438623F7}"/>
              </a:ext>
            </a:extLst>
          </p:cNvPr>
          <p:cNvSpPr>
            <a:spLocks noGrp="1"/>
          </p:cNvSpPr>
          <p:nvPr>
            <p:ph type="sldNum" sz="quarter" idx="4"/>
          </p:nvPr>
        </p:nvSpPr>
        <p:spPr>
          <a:xfrm>
            <a:off x="8762400" y="641816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5" name="Rounded Rectangle">
            <a:extLst>
              <a:ext uri="{FF2B5EF4-FFF2-40B4-BE49-F238E27FC236}">
                <a16:creationId xmlns:a16="http://schemas.microsoft.com/office/drawing/2014/main" id="{FB6984A7-E918-D242-A593-33C97EEAEB11}"/>
              </a:ext>
            </a:extLst>
          </p:cNvPr>
          <p:cNvSpPr/>
          <p:nvPr/>
        </p:nvSpPr>
        <p:spPr>
          <a:xfrm>
            <a:off x="680914"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7" name="Google Shape;500;p53">
            <a:extLst>
              <a:ext uri="{FF2B5EF4-FFF2-40B4-BE49-F238E27FC236}">
                <a16:creationId xmlns:a16="http://schemas.microsoft.com/office/drawing/2014/main" id="{F6B4A358-989F-244A-B3D1-2731AFD65083}"/>
              </a:ext>
            </a:extLst>
          </p:cNvPr>
          <p:cNvSpPr txBox="1"/>
          <p:nvPr/>
        </p:nvSpPr>
        <p:spPr>
          <a:xfrm>
            <a:off x="745735" y="1618783"/>
            <a:ext cx="1909174" cy="33239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17 May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a:ln>
                <a:noFill/>
              </a:ln>
              <a:solidFill>
                <a:srgbClr val="FF0000"/>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ANNOUNCEMENT &amp; OPEN OF APPLICATIONS</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rtl="0" fontAlgn="base"/>
            <a:r>
              <a:rPr kumimoji="0" lang="en-US" sz="1400" b="1" i="0" u="none" strike="noStrike" kern="1200" cap="none" spc="0" normalizeH="0" baseline="0" noProof="1">
                <a:ln>
                  <a:noFill/>
                </a:ln>
                <a:solidFill>
                  <a:srgbClr val="FFFFFF"/>
                </a:solidFill>
                <a:effectLst/>
                <a:uLnTx/>
                <a:uFillTx/>
                <a:latin typeface="Arial"/>
                <a:cs typeface="Arial"/>
                <a:sym typeface="Arial"/>
              </a:rPr>
              <a:t>Press Release to announce the fund; Release of Terms Sheet; </a:t>
            </a:r>
            <a:r>
              <a:rPr lang="en-GB" sz="1400" b="1">
                <a:solidFill>
                  <a:srgbClr val="FFFFFF"/>
                </a:solidFill>
                <a:latin typeface="Arial"/>
                <a:cs typeface="Arial"/>
              </a:rPr>
              <a:t>Applicants will have </a:t>
            </a:r>
            <a:r>
              <a:rPr lang="en-US" sz="1400" b="1">
                <a:solidFill>
                  <a:srgbClr val="FFFFFF"/>
                </a:solidFill>
                <a:latin typeface="Arial"/>
                <a:cs typeface="Arial"/>
              </a:rPr>
              <a:t>​</a:t>
            </a:r>
            <a:r>
              <a:rPr lang="en-GB" sz="1400" b="1">
                <a:solidFill>
                  <a:srgbClr val="FFFFFF"/>
                </a:solidFill>
                <a:latin typeface="Arial"/>
                <a:cs typeface="Arial"/>
              </a:rPr>
              <a:t>7 weeks </a:t>
            </a:r>
            <a:r>
              <a:rPr lang="en-US" sz="1400" b="1">
                <a:solidFill>
                  <a:srgbClr val="FFFFFF"/>
                </a:solidFill>
                <a:latin typeface="Arial"/>
                <a:cs typeface="Arial"/>
              </a:rPr>
              <a:t>​</a:t>
            </a:r>
          </a:p>
          <a:p>
            <a:pPr rtl="0" fontAlgn="base"/>
            <a:r>
              <a:rPr lang="en-GB" sz="1400" b="1">
                <a:solidFill>
                  <a:srgbClr val="FFFFFF"/>
                </a:solidFill>
                <a:latin typeface="Arial"/>
                <a:cs typeface="Arial"/>
              </a:rPr>
              <a:t>to submit a pitch via</a:t>
            </a:r>
            <a:r>
              <a:rPr lang="en-US" sz="1400" b="1">
                <a:solidFill>
                  <a:srgbClr val="FFFFFF"/>
                </a:solidFill>
                <a:latin typeface="Arial"/>
                <a:cs typeface="Arial"/>
              </a:rPr>
              <a:t>​</a:t>
            </a:r>
          </a:p>
          <a:p>
            <a:pPr rtl="0" fontAlgn="base"/>
            <a:r>
              <a:rPr lang="en-GB" sz="1400" b="1">
                <a:solidFill>
                  <a:srgbClr val="FFFFFF"/>
                </a:solidFill>
                <a:latin typeface="Arial"/>
                <a:cs typeface="Arial"/>
              </a:rPr>
              <a:t> an online form</a:t>
            </a:r>
            <a:endParaRPr lang="en-US" sz="1400" b="1">
              <a:solidFill>
                <a:srgbClr val="FFFFFF"/>
              </a:solidFill>
              <a:latin typeface="Arial"/>
              <a:cs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p:txBody>
      </p:sp>
      <p:sp>
        <p:nvSpPr>
          <p:cNvPr id="8" name="Rounded Rectangle">
            <a:extLst>
              <a:ext uri="{FF2B5EF4-FFF2-40B4-BE49-F238E27FC236}">
                <a16:creationId xmlns:a16="http://schemas.microsoft.com/office/drawing/2014/main" id="{4FCE3D61-CC16-964C-9E60-40782B54846D}"/>
              </a:ext>
            </a:extLst>
          </p:cNvPr>
          <p:cNvSpPr/>
          <p:nvPr/>
        </p:nvSpPr>
        <p:spPr>
          <a:xfrm>
            <a:off x="2906114"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9" name="Google Shape;500;p53">
            <a:extLst>
              <a:ext uri="{FF2B5EF4-FFF2-40B4-BE49-F238E27FC236}">
                <a16:creationId xmlns:a16="http://schemas.microsoft.com/office/drawing/2014/main" id="{247D9AE6-BD99-3049-B066-BA1FFF13027C}"/>
              </a:ext>
            </a:extLst>
          </p:cNvPr>
          <p:cNvSpPr txBox="1"/>
          <p:nvPr/>
        </p:nvSpPr>
        <p:spPr>
          <a:xfrm>
            <a:off x="2982020" y="1618783"/>
            <a:ext cx="1909174" cy="28622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2 June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a:ln>
                <a:noFill/>
              </a:ln>
              <a:solidFill>
                <a:srgbClr val="FF0000"/>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LAUNCH WEBINAR</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The GSMA will host a webinar to explain the fund, the eligibility criteria and the application process</a:t>
            </a:r>
          </a:p>
        </p:txBody>
      </p:sp>
      <p:sp>
        <p:nvSpPr>
          <p:cNvPr id="10" name="Rounded Rectangle">
            <a:extLst>
              <a:ext uri="{FF2B5EF4-FFF2-40B4-BE49-F238E27FC236}">
                <a16:creationId xmlns:a16="http://schemas.microsoft.com/office/drawing/2014/main" id="{E8A3F494-2DEC-A141-8C81-39DD50153FBF}"/>
              </a:ext>
            </a:extLst>
          </p:cNvPr>
          <p:cNvSpPr/>
          <p:nvPr/>
        </p:nvSpPr>
        <p:spPr>
          <a:xfrm>
            <a:off x="5102943"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1" name="Google Shape;500;p53">
            <a:extLst>
              <a:ext uri="{FF2B5EF4-FFF2-40B4-BE49-F238E27FC236}">
                <a16:creationId xmlns:a16="http://schemas.microsoft.com/office/drawing/2014/main" id="{812C7F61-1AB8-B646-A936-4C26D29B2492}"/>
              </a:ext>
            </a:extLst>
          </p:cNvPr>
          <p:cNvSpPr txBox="1"/>
          <p:nvPr/>
        </p:nvSpPr>
        <p:spPr>
          <a:xfrm>
            <a:off x="5178849" y="1618783"/>
            <a:ext cx="1909174" cy="34778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699" tIns="45699" rIns="45699" bIns="45699"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7 - 10 June 2021</a:t>
            </a: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a:ln>
                <a:noFill/>
              </a:ln>
              <a:solidFill>
                <a:srgbClr val="FF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SECTOR DEEP DIVES</a:t>
            </a: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Virtual sessions on </a:t>
            </a:r>
            <a:r>
              <a:rPr lang="en-US" sz="1400" b="1" noProof="1">
                <a:solidFill>
                  <a:srgbClr val="FFFFFF"/>
                </a:solidFill>
                <a:latin typeface="Arial"/>
                <a:cs typeface="Arial"/>
                <a:sym typeface="Arial"/>
              </a:rPr>
              <a:t>Plastic and Waste</a:t>
            </a:r>
            <a:r>
              <a:rPr kumimoji="0" lang="en-US" sz="1400" b="1" i="0" u="none" strike="noStrike" kern="1200" cap="none" spc="0" normalizeH="0" baseline="0" noProof="1">
                <a:ln>
                  <a:noFill/>
                </a:ln>
                <a:solidFill>
                  <a:srgbClr val="FFFFFF"/>
                </a:solidFill>
                <a:effectLst/>
                <a:uLnTx/>
                <a:uFillTx/>
                <a:latin typeface="Arial"/>
                <a:cs typeface="Arial"/>
                <a:sym typeface="Arial"/>
              </a:rPr>
              <a:t> Management, Water, </a:t>
            </a:r>
            <a:r>
              <a:rPr lang="en-US" sz="1400" b="1" noProof="1">
                <a:solidFill>
                  <a:srgbClr val="FFFFFF"/>
                </a:solidFill>
                <a:latin typeface="Arial"/>
                <a:cs typeface="Arial"/>
                <a:sym typeface="Arial"/>
              </a:rPr>
              <a:t>Sanitation</a:t>
            </a:r>
            <a:r>
              <a:rPr kumimoji="0" lang="en-US" sz="1400" b="1" i="0" u="none" strike="noStrike" kern="1200" cap="none" spc="0" normalizeH="0" baseline="0" noProof="1">
                <a:ln>
                  <a:noFill/>
                </a:ln>
                <a:solidFill>
                  <a:srgbClr val="FFFFFF"/>
                </a:solidFill>
                <a:effectLst/>
                <a:uLnTx/>
                <a:uFillTx/>
                <a:latin typeface="Arial"/>
                <a:cs typeface="Arial"/>
                <a:sym typeface="Arial"/>
              </a:rPr>
              <a:t> and </a:t>
            </a:r>
            <a:r>
              <a:rPr lang="en-US" sz="1400" b="1" noProof="1">
                <a:solidFill>
                  <a:srgbClr val="FFFFFF"/>
                </a:solidFill>
                <a:latin typeface="Arial"/>
                <a:cs typeface="Arial"/>
                <a:sym typeface="Arial"/>
              </a:rPr>
              <a:t>Energy</a:t>
            </a:r>
            <a:r>
              <a:rPr kumimoji="0" lang="en-US" sz="1400" b="1" i="0" u="none" strike="noStrike" kern="1200" cap="none" spc="0" normalizeH="0" baseline="0" noProof="1">
                <a:ln>
                  <a:noFill/>
                </a:ln>
                <a:solidFill>
                  <a:srgbClr val="FFFFFF"/>
                </a:solidFill>
                <a:effectLst/>
                <a:uLnTx/>
                <a:uFillTx/>
                <a:latin typeface="Arial"/>
                <a:cs typeface="Arial"/>
                <a:sym typeface="Arial"/>
              </a:rPr>
              <a:t> to understand sector challenges and the Innovation Fund learning agenda</a:t>
            </a:r>
            <a:endParaRPr lang="en-US" sz="1400" b="1" i="0" u="none" strike="noStrike" kern="1200" cap="none" spc="0" normalizeH="0" baseline="0" noProof="1">
              <a:ln>
                <a:noFill/>
              </a:ln>
              <a:solidFill>
                <a:srgbClr val="FFFFFF"/>
              </a:solidFill>
              <a:effectLst/>
              <a:uLnTx/>
              <a:uFillTx/>
              <a:latin typeface="Arial"/>
              <a:cs typeface="Arial"/>
            </a:endParaRPr>
          </a:p>
        </p:txBody>
      </p:sp>
      <p:sp>
        <p:nvSpPr>
          <p:cNvPr id="12" name="Rounded Rectangle">
            <a:extLst>
              <a:ext uri="{FF2B5EF4-FFF2-40B4-BE49-F238E27FC236}">
                <a16:creationId xmlns:a16="http://schemas.microsoft.com/office/drawing/2014/main" id="{4C55676D-22F5-4741-A681-83DA9CCF0E00}"/>
              </a:ext>
            </a:extLst>
          </p:cNvPr>
          <p:cNvSpPr/>
          <p:nvPr/>
        </p:nvSpPr>
        <p:spPr>
          <a:xfrm>
            <a:off x="7299772"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3" name="Google Shape;500;p53">
            <a:extLst>
              <a:ext uri="{FF2B5EF4-FFF2-40B4-BE49-F238E27FC236}">
                <a16:creationId xmlns:a16="http://schemas.microsoft.com/office/drawing/2014/main" id="{558F9FA9-7820-A848-9490-D18A5C787D15}"/>
              </a:ext>
            </a:extLst>
          </p:cNvPr>
          <p:cNvSpPr txBox="1"/>
          <p:nvPr/>
        </p:nvSpPr>
        <p:spPr>
          <a:xfrm>
            <a:off x="7375678" y="1618783"/>
            <a:ext cx="1909174" cy="21851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2 July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APPLICATIONS CLOSE</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The Pitch Submission Stage closes </a:t>
            </a:r>
          </a:p>
        </p:txBody>
      </p:sp>
      <p:sp>
        <p:nvSpPr>
          <p:cNvPr id="17" name="TextBox 16">
            <a:extLst>
              <a:ext uri="{FF2B5EF4-FFF2-40B4-BE49-F238E27FC236}">
                <a16:creationId xmlns:a16="http://schemas.microsoft.com/office/drawing/2014/main" id="{8746B59C-71E2-8E43-99DD-6B522EE49666}"/>
              </a:ext>
            </a:extLst>
          </p:cNvPr>
          <p:cNvSpPr txBox="1"/>
          <p:nvPr/>
        </p:nvSpPr>
        <p:spPr>
          <a:xfrm>
            <a:off x="600805" y="5559973"/>
            <a:ext cx="7146195"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800">
                <a:effectLst/>
                <a:latin typeface="Arial" panose="020B0604020202020204" pitchFamily="34" charset="0"/>
                <a:ea typeface="Calibri" panose="020F0502020204030204" pitchFamily="34" charset="0"/>
                <a:cs typeface="Arial" panose="020B0604020202020204" pitchFamily="34" charset="0"/>
              </a:rPr>
              <a:t>The selection will be made in late November, with contracting completed by March 2022</a:t>
            </a:r>
            <a:endParaRPr kumimoji="0" lang="en-GB" sz="1200" b="1" i="1" u="none" strike="noStrike" kern="1200" cap="none" spc="0" normalizeH="0" baseline="0" noProof="0">
              <a:ln>
                <a:noFill/>
              </a:ln>
              <a:effectLst/>
              <a:uLnTx/>
              <a:uFillTx/>
              <a:latin typeface="Arial" panose="020B0604020202020204" pitchFamily="34" charset="0"/>
              <a:cs typeface="Arial" panose="020B0604020202020204" pitchFamily="34" charset="0"/>
            </a:endParaRPr>
          </a:p>
        </p:txBody>
      </p:sp>
      <p:sp>
        <p:nvSpPr>
          <p:cNvPr id="18" name="Rounded Rectangle">
            <a:extLst>
              <a:ext uri="{FF2B5EF4-FFF2-40B4-BE49-F238E27FC236}">
                <a16:creationId xmlns:a16="http://schemas.microsoft.com/office/drawing/2014/main" id="{33B38F73-A39B-4E0C-BB5C-DDD8FFABB53F}"/>
              </a:ext>
            </a:extLst>
          </p:cNvPr>
          <p:cNvSpPr/>
          <p:nvPr/>
        </p:nvSpPr>
        <p:spPr>
          <a:xfrm>
            <a:off x="9414494" y="1373689"/>
            <a:ext cx="2120923"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9" name="Google Shape;500;p53">
            <a:extLst>
              <a:ext uri="{FF2B5EF4-FFF2-40B4-BE49-F238E27FC236}">
                <a16:creationId xmlns:a16="http://schemas.microsoft.com/office/drawing/2014/main" id="{F5585566-D1E4-4BD4-B224-F1A6BED7B496}"/>
              </a:ext>
            </a:extLst>
          </p:cNvPr>
          <p:cNvSpPr txBox="1"/>
          <p:nvPr/>
        </p:nvSpPr>
        <p:spPr>
          <a:xfrm>
            <a:off x="9490399" y="1618783"/>
            <a:ext cx="1955865" cy="3262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2 Aug – 5 Nov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PR</a:t>
            </a:r>
            <a:r>
              <a:rPr lang="en-GB" sz="1600" b="1">
                <a:solidFill>
                  <a:srgbClr val="FFFFFF"/>
                </a:solidFill>
                <a:latin typeface="Arial"/>
                <a:cs typeface="Arial"/>
                <a:sym typeface="Arial"/>
              </a:rPr>
              <a:t>OPOSAL STAGE</a:t>
            </a:r>
            <a:endParaRPr kumimoji="0" lang="en-GB" sz="1600" b="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algn="l" rtl="0" fontAlgn="base"/>
            <a:r>
              <a:rPr lang="en-GB" sz="1400" b="1">
                <a:solidFill>
                  <a:srgbClr val="FFFFFF"/>
                </a:solidFill>
                <a:latin typeface="Arial"/>
                <a:cs typeface="Arial"/>
              </a:rPr>
              <a:t>Shortlisted applicants </a:t>
            </a:r>
            <a:r>
              <a:rPr lang="en-US" sz="1400" b="1">
                <a:solidFill>
                  <a:srgbClr val="FFFFFF"/>
                </a:solidFill>
                <a:latin typeface="Arial"/>
                <a:cs typeface="Arial"/>
              </a:rPr>
              <a:t>​</a:t>
            </a:r>
          </a:p>
          <a:p>
            <a:pPr algn="l" rtl="0" fontAlgn="base"/>
            <a:r>
              <a:rPr lang="en-GB" sz="1400" b="1">
                <a:solidFill>
                  <a:srgbClr val="FFFFFF"/>
                </a:solidFill>
                <a:latin typeface="Arial"/>
                <a:cs typeface="Arial"/>
              </a:rPr>
              <a:t>submit a full project proposal including:</a:t>
            </a:r>
            <a:r>
              <a:rPr lang="en-US" sz="1400" b="1">
                <a:solidFill>
                  <a:srgbClr val="FFFFFF"/>
                </a:solidFill>
                <a:latin typeface="Arial"/>
                <a:cs typeface="Arial"/>
              </a:rPr>
              <a:t>​</a:t>
            </a:r>
          </a:p>
          <a:p>
            <a:pPr algn="l" rtl="0" fontAlgn="base">
              <a:buFont typeface="Arial" panose="020B0604020202020204" pitchFamily="34" charset="0"/>
              <a:buChar char="•"/>
            </a:pPr>
            <a:r>
              <a:rPr lang="en-GB" sz="1400" b="1">
                <a:solidFill>
                  <a:srgbClr val="FFFFFF"/>
                </a:solidFill>
                <a:latin typeface="Arial"/>
                <a:cs typeface="Arial"/>
              </a:rPr>
              <a:t> Technical proposal </a:t>
            </a:r>
            <a:r>
              <a:rPr lang="en-US" sz="1400" b="1">
                <a:solidFill>
                  <a:srgbClr val="FFFFFF"/>
                </a:solidFill>
                <a:latin typeface="Arial"/>
                <a:cs typeface="Arial"/>
              </a:rPr>
              <a:t>​</a:t>
            </a:r>
          </a:p>
          <a:p>
            <a:pPr algn="l" rtl="0" fontAlgn="base">
              <a:buFont typeface="Arial" panose="020B0604020202020204" pitchFamily="34" charset="0"/>
              <a:buChar char="•"/>
            </a:pPr>
            <a:r>
              <a:rPr lang="en-GB" sz="1400" b="1">
                <a:solidFill>
                  <a:srgbClr val="FFFFFF"/>
                </a:solidFill>
                <a:latin typeface="Arial"/>
                <a:cs typeface="Arial"/>
              </a:rPr>
              <a:t> Project implementation plan </a:t>
            </a:r>
            <a:r>
              <a:rPr lang="en-US" sz="1400" b="1">
                <a:solidFill>
                  <a:srgbClr val="FFFFFF"/>
                </a:solidFill>
                <a:latin typeface="Arial"/>
                <a:cs typeface="Arial"/>
              </a:rPr>
              <a:t>​</a:t>
            </a:r>
          </a:p>
          <a:p>
            <a:pPr algn="l" rtl="0" fontAlgn="base">
              <a:buFont typeface="Arial" panose="020B0604020202020204" pitchFamily="34" charset="0"/>
              <a:buChar char="•"/>
            </a:pPr>
            <a:r>
              <a:rPr lang="en-GB" sz="1400" b="1">
                <a:solidFill>
                  <a:srgbClr val="FFFFFF"/>
                </a:solidFill>
                <a:latin typeface="Arial"/>
                <a:cs typeface="Arial"/>
              </a:rPr>
              <a:t> Budget </a:t>
            </a:r>
            <a:r>
              <a:rPr lang="en-US" sz="1400" b="1">
                <a:solidFill>
                  <a:srgbClr val="FFFFFF"/>
                </a:solidFill>
                <a:latin typeface="Arial"/>
                <a:cs typeface="Arial"/>
              </a:rPr>
              <a:t>​</a:t>
            </a:r>
          </a:p>
        </p:txBody>
      </p:sp>
    </p:spTree>
    <p:extLst>
      <p:ext uri="{BB962C8B-B14F-4D97-AF65-F5344CB8AC3E}">
        <p14:creationId xmlns:p14="http://schemas.microsoft.com/office/powerpoint/2010/main" val="1702866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1"/>
            <a:ext cx="9932765" cy="730799"/>
          </a:xfrm>
        </p:spPr>
        <p:txBody>
          <a:bodyPr anchor="ctr">
            <a:normAutofit/>
          </a:bodyPr>
          <a:lstStyle/>
          <a:p>
            <a:r>
              <a:rPr lang="en-US">
                <a:solidFill>
                  <a:schemeClr val="bg2">
                    <a:lumMod val="10000"/>
                  </a:schemeClr>
                </a:solidFill>
              </a:rPr>
              <a:t>Introduction to sanitation</a:t>
            </a:r>
          </a:p>
        </p:txBody>
      </p:sp>
      <p:pic>
        <p:nvPicPr>
          <p:cNvPr id="4" name="Picture 3">
            <a:extLst>
              <a:ext uri="{FF2B5EF4-FFF2-40B4-BE49-F238E27FC236}">
                <a16:creationId xmlns:a16="http://schemas.microsoft.com/office/drawing/2014/main" id="{524FDBCD-5610-C04C-94F0-E4F9554CAEA8}"/>
              </a:ext>
            </a:extLst>
          </p:cNvPr>
          <p:cNvPicPr>
            <a:picLocks noChangeAspect="1"/>
          </p:cNvPicPr>
          <p:nvPr/>
        </p:nvPicPr>
        <p:blipFill>
          <a:blip r:embed="rId2"/>
          <a:stretch>
            <a:fillRect/>
          </a:stretch>
        </p:blipFill>
        <p:spPr>
          <a:xfrm>
            <a:off x="551470" y="2252570"/>
            <a:ext cx="1140169" cy="1140169"/>
          </a:xfrm>
          <a:prstGeom prst="rect">
            <a:avLst/>
          </a:prstGeom>
        </p:spPr>
      </p:pic>
    </p:spTree>
    <p:extLst>
      <p:ext uri="{BB962C8B-B14F-4D97-AF65-F5344CB8AC3E}">
        <p14:creationId xmlns:p14="http://schemas.microsoft.com/office/powerpoint/2010/main" val="463089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a:solidFill>
                  <a:schemeClr val="bg2">
                    <a:lumMod val="10000"/>
                  </a:schemeClr>
                </a:solidFill>
              </a:rPr>
              <a:t>Sanitation</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027A7047-222A-CE4E-895C-DD22554D895D}"/>
              </a:ext>
            </a:extLst>
          </p:cNvPr>
          <p:cNvSpPr/>
          <p:nvPr/>
        </p:nvSpPr>
        <p:spPr>
          <a:xfrm>
            <a:off x="230622" y="1111890"/>
            <a:ext cx="7611219" cy="5478423"/>
          </a:xfrm>
          <a:prstGeom prst="rect">
            <a:avLst/>
          </a:prstGeom>
        </p:spPr>
        <p:txBody>
          <a:bodyPr wrap="square" lIns="91440" tIns="45720" rIns="91440" bIns="45720" anchor="t">
            <a:spAutoFit/>
          </a:bodyPr>
          <a:lstStyle/>
          <a:p>
            <a:pPr lvl="0">
              <a:defRPr/>
            </a:pPr>
            <a:r>
              <a:rPr kumimoji="0" lang="en-GB" sz="1400" b="1" i="0" u="none" strike="noStrike" kern="1200" cap="none" spc="0" normalizeH="0" baseline="0" noProof="0">
                <a:ln>
                  <a:noFill/>
                </a:ln>
                <a:solidFill>
                  <a:srgbClr val="E7E6E6">
                    <a:lumMod val="10000"/>
                  </a:srgbClr>
                </a:solidFill>
                <a:effectLst/>
                <a:uLnTx/>
                <a:uFillTx/>
                <a:latin typeface="Arial" panose="020B0604020202020204" pitchFamily="34" charset="0"/>
                <a:cs typeface="Arial" panose="020B0604020202020204" pitchFamily="34" charset="0"/>
              </a:rPr>
              <a:t>Over half of the world’s population, 4.2 billion people, currently do not have access safely-managed sanitation services. </a:t>
            </a:r>
            <a:r>
              <a:rPr lang="en-GB" sz="1400" b="1">
                <a:solidFill>
                  <a:srgbClr val="E7E6E6">
                    <a:lumMod val="10000"/>
                  </a:srgbClr>
                </a:solidFill>
                <a:latin typeface="Arial" panose="020B0604020202020204" pitchFamily="34" charset="0"/>
                <a:cs typeface="Arial" panose="020B0604020202020204" pitchFamily="34" charset="0"/>
              </a:rPr>
              <a:t>The consequences of poor sanitation are far reaching, affecting health, wealth, education, and gender equality. </a:t>
            </a:r>
            <a:r>
              <a:rPr lang="en-GB" sz="1400" b="1" noProof="0">
                <a:solidFill>
                  <a:srgbClr val="E7E6E6">
                    <a:lumMod val="10000"/>
                  </a:srgbClr>
                </a:solidFill>
                <a:latin typeface="Arial" panose="020B0604020202020204" pitchFamily="34" charset="0"/>
                <a:cs typeface="Arial" panose="020B0604020202020204" pitchFamily="34" charset="0"/>
              </a:rPr>
              <a:t>Across </a:t>
            </a:r>
            <a:r>
              <a:rPr lang="en-GB" sz="1400" b="1">
                <a:solidFill>
                  <a:srgbClr val="E7E6E6">
                    <a:lumMod val="10000"/>
                  </a:srgbClr>
                </a:solidFill>
                <a:latin typeface="Arial" panose="020B0604020202020204" pitchFamily="34" charset="0"/>
                <a:cs typeface="Arial" panose="020B0604020202020204" pitchFamily="34" charset="0"/>
              </a:rPr>
              <a:t>many LMICs, urban population growth continues to outpace growth in sewer access with many cities and utilities struggling to provide sanitation services to informal settlements.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E7E6E6">
                  <a:lumMod val="10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C00000"/>
                </a:solidFill>
                <a:effectLst/>
                <a:uLnTx/>
                <a:uFillTx/>
                <a:latin typeface="Arial" panose="020B0604020202020204" pitchFamily="34" charset="0"/>
                <a:cs typeface="Arial" panose="020B0604020202020204" pitchFamily="34" charset="0"/>
              </a:rPr>
              <a:t>Some critical sector challenges include:</a:t>
            </a:r>
          </a:p>
          <a:p>
            <a:pPr marL="170815" marR="0" lvl="0" indent="-170815"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endParaRPr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170815" indent="-170815" defTabSz="914378">
              <a:buClr>
                <a:srgbClr val="FF0000"/>
              </a:buClr>
              <a:buFont typeface="Wingdings" panose="05000000000000000000" pitchFamily="2" charset="2"/>
              <a:buChar char="§"/>
              <a:defRPr/>
            </a:pPr>
            <a:r>
              <a:rPr lang="en-GB" sz="1400" b="1">
                <a:solidFill>
                  <a:srgbClr val="000000"/>
                </a:solidFill>
                <a:latin typeface="Arial"/>
                <a:cs typeface="Arial"/>
              </a:rPr>
              <a:t>Unequal access – </a:t>
            </a:r>
            <a:r>
              <a:rPr lang="en-GB" sz="1400">
                <a:solidFill>
                  <a:srgbClr val="000000"/>
                </a:solidFill>
                <a:latin typeface="Arial"/>
                <a:cs typeface="Arial"/>
              </a:rPr>
              <a:t>many households – particularly those living in informal settlements - do not have access to at least basic sanitation services </a:t>
            </a:r>
          </a:p>
          <a:p>
            <a:pPr marL="170815" indent="-170815" defTabSz="914378">
              <a:buClr>
                <a:srgbClr val="FF0000"/>
              </a:buClr>
              <a:buFont typeface="Wingdings" panose="05000000000000000000" pitchFamily="2" charset="2"/>
              <a:buChar char="§"/>
              <a:defRPr/>
            </a:pPr>
            <a:r>
              <a:rPr lang="en-GB" sz="1400">
                <a:solidFill>
                  <a:srgbClr val="000000"/>
                </a:solidFill>
                <a:latin typeface="Arial"/>
                <a:cs typeface="Arial"/>
              </a:rPr>
              <a:t> </a:t>
            </a:r>
            <a:r>
              <a:rPr lang="en-GB" sz="1400" b="1">
                <a:solidFill>
                  <a:srgbClr val="000000"/>
                </a:solidFill>
                <a:latin typeface="Arial"/>
                <a:cs typeface="Arial"/>
              </a:rPr>
              <a:t>Fragmented sanitation value chain (containment, emptying, transport, treatment)– </a:t>
            </a:r>
            <a:r>
              <a:rPr lang="en-GB" sz="1400">
                <a:solidFill>
                  <a:srgbClr val="000000"/>
                </a:solidFill>
                <a:latin typeface="Arial"/>
                <a:cs typeface="Arial"/>
              </a:rPr>
              <a:t>effective </a:t>
            </a:r>
            <a:r>
              <a:rPr lang="en-GB" sz="1400" err="1">
                <a:solidFill>
                  <a:srgbClr val="000000"/>
                </a:solidFill>
                <a:latin typeface="Arial"/>
                <a:cs typeface="Arial"/>
              </a:rPr>
              <a:t>fecal</a:t>
            </a:r>
            <a:r>
              <a:rPr lang="en-GB" sz="1400">
                <a:solidFill>
                  <a:srgbClr val="000000"/>
                </a:solidFill>
                <a:latin typeface="Arial"/>
                <a:cs typeface="Arial"/>
              </a:rPr>
              <a:t> sludge management and urban sanitation systems are complex, and require significant logistics and communication between different stakeholders, from households to pit </a:t>
            </a:r>
            <a:r>
              <a:rPr lang="en-GB" sz="1400" err="1">
                <a:solidFill>
                  <a:srgbClr val="000000"/>
                </a:solidFill>
                <a:latin typeface="Arial"/>
                <a:cs typeface="Arial"/>
              </a:rPr>
              <a:t>emptiers</a:t>
            </a:r>
            <a:r>
              <a:rPr lang="en-GB" sz="1400">
                <a:solidFill>
                  <a:srgbClr val="000000"/>
                </a:solidFill>
                <a:latin typeface="Arial"/>
                <a:cs typeface="Arial"/>
              </a:rPr>
              <a:t> and municipalities</a:t>
            </a:r>
          </a:p>
          <a:p>
            <a:pPr marL="170815" indent="-170815" defTabSz="914378">
              <a:buClr>
                <a:srgbClr val="FF0000"/>
              </a:buClr>
              <a:buFont typeface="Wingdings" panose="05000000000000000000" pitchFamily="2" charset="2"/>
              <a:buChar char="§"/>
              <a:defRPr/>
            </a:pPr>
            <a:r>
              <a:rPr lang="en-GB" sz="1400" b="1">
                <a:solidFill>
                  <a:srgbClr val="000000"/>
                </a:solidFill>
                <a:latin typeface="Arial"/>
                <a:cs typeface="Arial"/>
              </a:rPr>
              <a:t>Lack of accountability </a:t>
            </a:r>
            <a:r>
              <a:rPr lang="en-GB" sz="1400">
                <a:solidFill>
                  <a:srgbClr val="000000"/>
                </a:solidFill>
                <a:latin typeface="Arial"/>
                <a:cs typeface="Arial"/>
              </a:rPr>
              <a:t>– this is driven by the overlapping spheres of authority, funding challenges, and regulatory uncertainty underlying urban sanitation service provision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4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endParaRPr>
          </a:p>
          <a:p>
            <a:pPr>
              <a:defRPr/>
            </a:pPr>
            <a:r>
              <a:rPr kumimoji="0" lang="en-GB" sz="1400" b="1" i="0" u="none" strike="noStrike" kern="1200" cap="none" spc="0" normalizeH="0" baseline="0" noProof="0">
                <a:ln>
                  <a:noFill/>
                </a:ln>
                <a:solidFill>
                  <a:srgbClr val="C00000"/>
                </a:solidFill>
                <a:effectLst/>
                <a:uLnTx/>
                <a:uFillTx/>
                <a:latin typeface="Arial"/>
                <a:cs typeface="Arial"/>
              </a:rPr>
              <a:t>How digital</a:t>
            </a:r>
            <a:r>
              <a:rPr kumimoji="0" lang="en-GB" sz="1400" b="1" i="0" u="none" strike="noStrike" kern="1200" cap="none" spc="0" normalizeH="0" noProof="0">
                <a:ln>
                  <a:noFill/>
                </a:ln>
                <a:solidFill>
                  <a:srgbClr val="C00000"/>
                </a:solidFill>
                <a:effectLst/>
                <a:uLnTx/>
                <a:uFillTx/>
                <a:latin typeface="Arial"/>
                <a:cs typeface="Arial"/>
              </a:rPr>
              <a:t> solutions can improve service delivery</a:t>
            </a:r>
            <a:r>
              <a:rPr kumimoji="0" lang="en-KE" sz="1400" b="1" i="0" u="none" strike="noStrike" kern="1200" cap="none" spc="0" normalizeH="0" baseline="0" noProof="0">
                <a:ln>
                  <a:noFill/>
                </a:ln>
                <a:solidFill>
                  <a:srgbClr val="C00000"/>
                </a:solidFill>
                <a:effectLst/>
                <a:uLnTx/>
                <a:uFillTx/>
                <a:latin typeface="Arial"/>
                <a:cs typeface="Arial"/>
              </a:rPr>
              <a:t>:</a:t>
            </a:r>
            <a:r>
              <a:rPr lang="en-KE" sz="1400" b="1">
                <a:solidFill>
                  <a:srgbClr val="C00000"/>
                </a:solidFill>
                <a:latin typeface="Arial"/>
                <a:cs typeface="Arial"/>
              </a:rPr>
              <a:t> </a:t>
            </a:r>
            <a:endParaRPr kumimoji="0" lang="en-GB" sz="14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endParaRPr>
          </a:p>
          <a:p>
            <a:pPr marL="170815" marR="0" lvl="0" indent="-170815" algn="l" defTabSz="914378"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endParaRPr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170815" lvl="0" indent="-170815" defTabSz="914378">
              <a:buClr>
                <a:srgbClr val="FF0000"/>
              </a:buClr>
              <a:buFont typeface="Wingdings" panose="05000000000000000000" pitchFamily="2" charset="2"/>
              <a:buChar char="§"/>
              <a:defRPr/>
            </a:pPr>
            <a:r>
              <a:rPr kumimoji="0" lang="en-GB" sz="1400" b="0" i="0" u="none" strike="noStrike" kern="1200" cap="none" spc="0" normalizeH="0" baseline="0" noProof="0">
                <a:ln>
                  <a:noFill/>
                </a:ln>
                <a:solidFill>
                  <a:srgbClr val="000000"/>
                </a:solidFill>
                <a:effectLst/>
                <a:uLnTx/>
                <a:uFillTx/>
                <a:latin typeface="Arial"/>
                <a:cs typeface="Arial"/>
              </a:rPr>
              <a:t>Digital solutions</a:t>
            </a:r>
            <a:r>
              <a:rPr lang="en-GB" sz="1400">
                <a:solidFill>
                  <a:srgbClr val="000000"/>
                </a:solidFill>
                <a:latin typeface="Arial"/>
                <a:cs typeface="Arial"/>
              </a:rPr>
              <a:t> such as GIS-based mapping and tracking tools to enable urban sanitation service providers </a:t>
            </a:r>
            <a:r>
              <a:rPr lang="en-GB" sz="1400" b="1">
                <a:solidFill>
                  <a:srgbClr val="000000"/>
                </a:solidFill>
                <a:latin typeface="Arial"/>
                <a:cs typeface="Arial"/>
              </a:rPr>
              <a:t>to reduce their operational costs and increase customer reach</a:t>
            </a:r>
            <a:endParaRPr lang="en-GB" sz="1400" b="1" i="0" u="none" strike="noStrike" kern="1200" cap="none" spc="0" normalizeH="0" baseline="0" noProof="0">
              <a:ln>
                <a:noFill/>
              </a:ln>
              <a:solidFill>
                <a:srgbClr val="000000"/>
              </a:solidFill>
              <a:effectLst/>
              <a:uLnTx/>
              <a:uFillTx/>
              <a:latin typeface="Arial"/>
              <a:cs typeface="Arial"/>
            </a:endParaRPr>
          </a:p>
          <a:p>
            <a:pPr marL="170815" lvl="0" indent="-170815" defTabSz="914378">
              <a:buClr>
                <a:srgbClr val="FF0000"/>
              </a:buClr>
              <a:buFont typeface="Wingdings" panose="05000000000000000000" pitchFamily="2" charset="2"/>
              <a:buChar char="§"/>
              <a:defRPr/>
            </a:pPr>
            <a:r>
              <a:rPr lang="en-GB" sz="1400">
                <a:solidFill>
                  <a:srgbClr val="000000"/>
                </a:solidFill>
                <a:latin typeface="Arial"/>
                <a:cs typeface="Arial"/>
              </a:rPr>
              <a:t>Digital payment solutions </a:t>
            </a:r>
            <a:r>
              <a:rPr lang="en-GB" sz="1400" b="1">
                <a:solidFill>
                  <a:srgbClr val="000000"/>
                </a:solidFill>
                <a:latin typeface="Arial"/>
                <a:cs typeface="Arial"/>
              </a:rPr>
              <a:t>to improve revenue collection and affordability</a:t>
            </a:r>
          </a:p>
          <a:p>
            <a:pPr marL="170815" lvl="0" indent="-170815" defTabSz="914378">
              <a:buClr>
                <a:srgbClr val="FF0000"/>
              </a:buClr>
              <a:buFont typeface="Wingdings" panose="05000000000000000000" pitchFamily="2" charset="2"/>
              <a:buChar char="§"/>
              <a:defRPr/>
            </a:pPr>
            <a:r>
              <a:rPr lang="en-GB" sz="1400">
                <a:solidFill>
                  <a:srgbClr val="000000"/>
                </a:solidFill>
                <a:latin typeface="Arial"/>
                <a:cs typeface="Arial"/>
              </a:rPr>
              <a:t>Digital tools to provide municipalities and donors with </a:t>
            </a:r>
            <a:r>
              <a:rPr lang="en-GB" sz="1400" b="1">
                <a:solidFill>
                  <a:srgbClr val="000000"/>
                </a:solidFill>
                <a:latin typeface="Arial"/>
                <a:cs typeface="Arial"/>
              </a:rPr>
              <a:t>better data about the state of sanitation services in cities </a:t>
            </a:r>
            <a:r>
              <a:rPr lang="en-GB" sz="1400">
                <a:solidFill>
                  <a:srgbClr val="000000"/>
                </a:solidFill>
                <a:latin typeface="Arial"/>
                <a:cs typeface="Arial"/>
              </a:rPr>
              <a:t>and enable evidence-based planning for service expansion</a:t>
            </a:r>
          </a:p>
          <a:p>
            <a:pPr lvl="0" defTabSz="914378">
              <a:buClr>
                <a:srgbClr val="FF0000"/>
              </a:buClr>
              <a:defRPr/>
            </a:pPr>
            <a:endParaRPr lang="en-GB" sz="1400">
              <a:solidFill>
                <a:srgbClr val="000000"/>
              </a:solidFill>
              <a:latin typeface="Arial"/>
              <a:cs typeface="Arial"/>
            </a:endParaRPr>
          </a:p>
        </p:txBody>
      </p:sp>
      <p:pic>
        <p:nvPicPr>
          <p:cNvPr id="12" name="Picture 11">
            <a:extLst>
              <a:ext uri="{FF2B5EF4-FFF2-40B4-BE49-F238E27FC236}">
                <a16:creationId xmlns:a16="http://schemas.microsoft.com/office/drawing/2014/main" id="{524FDBCD-5610-C04C-94F0-E4F9554CAEA8}"/>
              </a:ext>
            </a:extLst>
          </p:cNvPr>
          <p:cNvPicPr>
            <a:picLocks noChangeAspect="1"/>
          </p:cNvPicPr>
          <p:nvPr/>
        </p:nvPicPr>
        <p:blipFill>
          <a:blip r:embed="rId2"/>
          <a:stretch>
            <a:fillRect/>
          </a:stretch>
        </p:blipFill>
        <p:spPr>
          <a:xfrm>
            <a:off x="550464" y="190441"/>
            <a:ext cx="831065" cy="831065"/>
          </a:xfrm>
          <a:prstGeom prst="rect">
            <a:avLst/>
          </a:prstGeom>
        </p:spPr>
      </p:pic>
      <p:pic>
        <p:nvPicPr>
          <p:cNvPr id="5" name="Picture 4">
            <a:extLst>
              <a:ext uri="{FF2B5EF4-FFF2-40B4-BE49-F238E27FC236}">
                <a16:creationId xmlns:a16="http://schemas.microsoft.com/office/drawing/2014/main" id="{022A4929-91EC-014A-887C-4038B5A01C11}"/>
              </a:ext>
            </a:extLst>
          </p:cNvPr>
          <p:cNvPicPr>
            <a:picLocks noChangeAspect="1"/>
          </p:cNvPicPr>
          <p:nvPr/>
        </p:nvPicPr>
        <p:blipFill rotWithShape="1">
          <a:blip r:embed="rId3"/>
          <a:srcRect l="18078" b="-247"/>
          <a:stretch/>
        </p:blipFill>
        <p:spPr>
          <a:xfrm>
            <a:off x="7821455" y="2067180"/>
            <a:ext cx="4139924" cy="2849594"/>
          </a:xfrm>
          <a:prstGeom prst="rect">
            <a:avLst/>
          </a:prstGeom>
        </p:spPr>
      </p:pic>
    </p:spTree>
    <p:extLst>
      <p:ext uri="{BB962C8B-B14F-4D97-AF65-F5344CB8AC3E}">
        <p14:creationId xmlns:p14="http://schemas.microsoft.com/office/powerpoint/2010/main" val="3910220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a:solidFill>
                  <a:schemeClr val="bg2">
                    <a:lumMod val="10000"/>
                  </a:schemeClr>
                </a:solidFill>
              </a:rPr>
              <a:t>Digital solution use cases in Sanitation</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93663521-516A-4D4A-9AAA-21ED02798633}"/>
              </a:ext>
            </a:extLst>
          </p:cNvPr>
          <p:cNvSpPr/>
          <p:nvPr/>
        </p:nvSpPr>
        <p:spPr>
          <a:xfrm>
            <a:off x="2028012" y="1462373"/>
            <a:ext cx="1858643"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75B3A1"/>
                </a:solidFill>
                <a:effectLst/>
                <a:uLnTx/>
                <a:uFillTx/>
                <a:latin typeface="Arial" panose="020B0604020202020204" pitchFamily="34" charset="0"/>
                <a:ea typeface="+mn-ea"/>
                <a:cs typeface="Arial" panose="020B0604020202020204" pitchFamily="34" charset="0"/>
              </a:rPr>
              <a:t>Voice, SMS, and USSD functions </a:t>
            </a:r>
            <a:endParaRPr kumimoji="0" lang="en-US" sz="1600" b="0" i="0" u="none" strike="noStrike" kern="1200" cap="none" spc="0" normalizeH="0" baseline="0" noProof="0">
              <a:ln>
                <a:noFill/>
              </a:ln>
              <a:solidFill>
                <a:srgbClr val="75B3A1"/>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B95EF73F-D74A-184C-B8CB-140F49BEEAC2}"/>
              </a:ext>
            </a:extLst>
          </p:cNvPr>
          <p:cNvSpPr/>
          <p:nvPr/>
        </p:nvSpPr>
        <p:spPr>
          <a:xfrm>
            <a:off x="4286141" y="1341754"/>
            <a:ext cx="7686528" cy="1046440"/>
          </a:xfrm>
          <a:prstGeom prst="rect">
            <a:avLst/>
          </a:prstGeom>
        </p:spPr>
        <p:txBody>
          <a:bodyPr wrap="square">
            <a:spAutoFit/>
          </a:bodyPr>
          <a:lstStyle/>
          <a:p>
            <a:pPr marL="285750" lvl="0" indent="-285750">
              <a:buFont typeface="Arial" panose="020B0604020202020204" pitchFamily="34" charset="0"/>
              <a:buChar char="•"/>
              <a:defRPr/>
            </a:pPr>
            <a:r>
              <a:rPr lang="en-GB" sz="1600">
                <a:latin typeface="Arial" panose="020B0604020202020204" pitchFamily="34" charset="0"/>
                <a:cs typeface="Arial" panose="020B0604020202020204" pitchFamily="34" charset="0"/>
              </a:rPr>
              <a:t>Mobile services enable communication between providers and customers. </a:t>
            </a:r>
          </a:p>
          <a:p>
            <a:pPr marL="285750" lvl="0" indent="-285750">
              <a:buFont typeface="Arial" panose="020B0604020202020204" pitchFamily="34" charset="0"/>
              <a:buChar char="•"/>
              <a:defRPr/>
            </a:pPr>
            <a:r>
              <a:rPr lang="en-GB" sz="1600">
                <a:latin typeface="Arial" panose="020B0604020202020204" pitchFamily="34" charset="0"/>
                <a:cs typeface="Arial" panose="020B0604020202020204" pitchFamily="34" charset="0"/>
              </a:rPr>
              <a:t>Mobile services can also  be used to raise public awareness and drive behavioural changes when introducing new service models, or product offerings </a:t>
            </a:r>
          </a:p>
          <a:p>
            <a:pPr marL="285750" lvl="0" indent="-285750">
              <a:buFont typeface="Arial" panose="020B0604020202020204" pitchFamily="34" charset="0"/>
              <a:buChar char="•"/>
              <a:defRPr/>
            </a:pPr>
            <a:endParaRPr lang="en-GB" sz="1400"/>
          </a:p>
        </p:txBody>
      </p:sp>
      <p:cxnSp>
        <p:nvCxnSpPr>
          <p:cNvPr id="24" name="Straight Connector 23">
            <a:extLst>
              <a:ext uri="{FF2B5EF4-FFF2-40B4-BE49-F238E27FC236}">
                <a16:creationId xmlns:a16="http://schemas.microsoft.com/office/drawing/2014/main" id="{417D8154-8FE5-A942-B89B-A8ADA8E83CFD}"/>
              </a:ext>
            </a:extLst>
          </p:cNvPr>
          <p:cNvCxnSpPr>
            <a:cxnSpLocks/>
          </p:cNvCxnSpPr>
          <p:nvPr/>
        </p:nvCxnSpPr>
        <p:spPr>
          <a:xfrm flipV="1">
            <a:off x="705157" y="3188806"/>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35F4515-7B69-7042-8ACE-41D7DB41A579}"/>
              </a:ext>
            </a:extLst>
          </p:cNvPr>
          <p:cNvCxnSpPr>
            <a:cxnSpLocks/>
          </p:cNvCxnSpPr>
          <p:nvPr/>
        </p:nvCxnSpPr>
        <p:spPr>
          <a:xfrm>
            <a:off x="705157" y="2242541"/>
            <a:ext cx="11096831" cy="0"/>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3B33BF4-5D43-3F4F-A290-D7A69A7D61BE}"/>
              </a:ext>
            </a:extLst>
          </p:cNvPr>
          <p:cNvCxnSpPr>
            <a:cxnSpLocks/>
          </p:cNvCxnSpPr>
          <p:nvPr/>
        </p:nvCxnSpPr>
        <p:spPr>
          <a:xfrm flipV="1">
            <a:off x="601067" y="1127816"/>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0D33C43F-45BB-0744-9794-3D84AD2C78D2}"/>
              </a:ext>
            </a:extLst>
          </p:cNvPr>
          <p:cNvSpPr/>
          <p:nvPr/>
        </p:nvSpPr>
        <p:spPr>
          <a:xfrm>
            <a:off x="1920941" y="2309341"/>
            <a:ext cx="1939143"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3A1"/>
                </a:solidFill>
                <a:effectLst/>
                <a:uLnTx/>
                <a:uFillTx/>
                <a:latin typeface="Arial" panose="020B0604020202020204" pitchFamily="34" charset="0"/>
                <a:ea typeface="+mn-ea"/>
                <a:cs typeface="Arial" panose="020B0604020202020204" pitchFamily="34" charset="0"/>
              </a:rPr>
              <a:t>IoT/ M2M communication and GIS tracking </a:t>
            </a:r>
          </a:p>
        </p:txBody>
      </p:sp>
      <p:cxnSp>
        <p:nvCxnSpPr>
          <p:cNvPr id="25" name="Straight Connector 24">
            <a:extLst>
              <a:ext uri="{FF2B5EF4-FFF2-40B4-BE49-F238E27FC236}">
                <a16:creationId xmlns:a16="http://schemas.microsoft.com/office/drawing/2014/main" id="{B35F4515-7B69-7042-8ACE-41D7DB41A579}"/>
              </a:ext>
            </a:extLst>
          </p:cNvPr>
          <p:cNvCxnSpPr>
            <a:cxnSpLocks/>
          </p:cNvCxnSpPr>
          <p:nvPr/>
        </p:nvCxnSpPr>
        <p:spPr>
          <a:xfrm flipV="1">
            <a:off x="737532" y="5117222"/>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D33C43F-45BB-0744-9794-3D84AD2C78D2}"/>
              </a:ext>
            </a:extLst>
          </p:cNvPr>
          <p:cNvSpPr/>
          <p:nvPr/>
        </p:nvSpPr>
        <p:spPr>
          <a:xfrm>
            <a:off x="1978470" y="3504865"/>
            <a:ext cx="1939143" cy="338554"/>
          </a:xfrm>
          <a:prstGeom prst="rect">
            <a:avLst/>
          </a:prstGeom>
        </p:spPr>
        <p:txBody>
          <a:bodyPr wrap="square">
            <a:spAutoFit/>
          </a:bodyPr>
          <a:lstStyle/>
          <a:p>
            <a:pPr lvl="0" algn="ctr">
              <a:defRPr/>
            </a:pPr>
            <a:r>
              <a:rPr lang="en-US" sz="1600" b="1">
                <a:solidFill>
                  <a:srgbClr val="75B3A1"/>
                </a:solidFill>
                <a:latin typeface="Arial" panose="020B0604020202020204" pitchFamily="34" charset="0"/>
                <a:cs typeface="Arial" panose="020B0604020202020204" pitchFamily="34" charset="0"/>
              </a:rPr>
              <a:t>Digital Payments</a:t>
            </a:r>
            <a:endParaRPr kumimoji="0" lang="en-US" sz="1600" b="1" i="0" u="none" strike="noStrike" kern="1200" cap="none" spc="0" normalizeH="0" baseline="0" noProof="0">
              <a:ln>
                <a:noFill/>
              </a:ln>
              <a:solidFill>
                <a:srgbClr val="75B3A1"/>
              </a:solidFill>
              <a:effectLst/>
              <a:uLnTx/>
              <a:uFillTx/>
              <a:latin typeface="Arial" panose="020B060402020202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B95EF73F-D74A-184C-B8CB-140F49BEEAC2}"/>
              </a:ext>
            </a:extLst>
          </p:cNvPr>
          <p:cNvSpPr/>
          <p:nvPr/>
        </p:nvSpPr>
        <p:spPr>
          <a:xfrm>
            <a:off x="4286140" y="2359072"/>
            <a:ext cx="7249876" cy="584775"/>
          </a:xfrm>
          <a:prstGeom prst="rect">
            <a:avLst/>
          </a:prstGeom>
        </p:spPr>
        <p:txBody>
          <a:bodyPr wrap="square">
            <a:spAutoFit/>
          </a:bodyPr>
          <a:lstStyle/>
          <a:p>
            <a:pPr marL="285750" indent="-285750">
              <a:buFont typeface="Arial" panose="020B0604020202020204" pitchFamily="34" charset="0"/>
              <a:buChar char="•"/>
              <a:defRPr/>
            </a:pPr>
            <a:r>
              <a:rPr lang="en-GB" sz="1600">
                <a:latin typeface="Arial" panose="020B0604020202020204" pitchFamily="34" charset="0"/>
                <a:cs typeface="Arial" panose="020B0604020202020204" pitchFamily="34" charset="0"/>
              </a:rPr>
              <a:t>Smart monitoring of system performance can minimise technical losses and improve operational efficiency</a:t>
            </a:r>
            <a:endParaRPr lang="en-US" sz="1600">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B95EF73F-D74A-184C-B8CB-140F49BEEAC2}"/>
              </a:ext>
            </a:extLst>
          </p:cNvPr>
          <p:cNvSpPr/>
          <p:nvPr/>
        </p:nvSpPr>
        <p:spPr>
          <a:xfrm>
            <a:off x="4286140" y="3229335"/>
            <a:ext cx="7429349" cy="830997"/>
          </a:xfrm>
          <a:prstGeom prst="rect">
            <a:avLst/>
          </a:prstGeom>
        </p:spPr>
        <p:txBody>
          <a:bodyPr wrap="square">
            <a:spAutoFit/>
          </a:bodyPr>
          <a:lstStyle/>
          <a:p>
            <a:pPr marL="285750" lvl="0" indent="-285750">
              <a:buFont typeface="Arial" panose="020B0604020202020204" pitchFamily="34" charset="0"/>
              <a:buChar char="•"/>
              <a:defRPr/>
            </a:pPr>
            <a:r>
              <a:rPr lang="en-GB" sz="1600">
                <a:latin typeface="Arial" panose="020B0604020202020204" pitchFamily="34" charset="0"/>
                <a:cs typeface="Arial" panose="020B0604020202020204" pitchFamily="34" charset="0"/>
              </a:rPr>
              <a:t>Digital payments can reduce collection costs for providers, increase revenue, and enable new business models such as pay-as-you-go (PAYG)</a:t>
            </a:r>
          </a:p>
          <a:p>
            <a:pPr marL="285750" lvl="0" indent="-285750">
              <a:buFont typeface="Arial" panose="020B0604020202020204" pitchFamily="34" charset="0"/>
              <a:buChar char="•"/>
              <a:defRPr/>
            </a:pPr>
            <a:r>
              <a:rPr lang="en-GB" sz="1600">
                <a:latin typeface="Arial" panose="020B0604020202020204" pitchFamily="34" charset="0"/>
                <a:cs typeface="Arial" panose="020B0604020202020204" pitchFamily="34" charset="0"/>
              </a:rPr>
              <a:t>PAYG services allow low-income customers to make micropayments</a:t>
            </a:r>
            <a:endParaRPr lang="en-US" sz="1600">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524FDBCD-5610-C04C-94F0-E4F9554CAEA8}"/>
              </a:ext>
            </a:extLst>
          </p:cNvPr>
          <p:cNvPicPr>
            <a:picLocks noChangeAspect="1"/>
          </p:cNvPicPr>
          <p:nvPr/>
        </p:nvPicPr>
        <p:blipFill>
          <a:blip r:embed="rId2"/>
          <a:stretch>
            <a:fillRect/>
          </a:stretch>
        </p:blipFill>
        <p:spPr>
          <a:xfrm>
            <a:off x="550464" y="190441"/>
            <a:ext cx="831065" cy="831065"/>
          </a:xfrm>
          <a:prstGeom prst="rect">
            <a:avLst/>
          </a:prstGeom>
        </p:spPr>
      </p:pic>
      <p:pic>
        <p:nvPicPr>
          <p:cNvPr id="15" name="Picture 14">
            <a:extLst>
              <a:ext uri="{FF2B5EF4-FFF2-40B4-BE49-F238E27FC236}">
                <a16:creationId xmlns:a16="http://schemas.microsoft.com/office/drawing/2014/main" id="{CAAC46E1-8002-9044-9A77-972472C7B0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599" y="1168995"/>
            <a:ext cx="1040871" cy="1040871"/>
          </a:xfrm>
          <a:prstGeom prst="rect">
            <a:avLst/>
          </a:prstGeom>
        </p:spPr>
      </p:pic>
      <p:pic>
        <p:nvPicPr>
          <p:cNvPr id="16" name="Picture 15">
            <a:extLst>
              <a:ext uri="{FF2B5EF4-FFF2-40B4-BE49-F238E27FC236}">
                <a16:creationId xmlns:a16="http://schemas.microsoft.com/office/drawing/2014/main" id="{7B153D63-B197-6D4C-A286-D79D16C3C4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842" y="3280580"/>
            <a:ext cx="888725" cy="888725"/>
          </a:xfrm>
          <a:prstGeom prst="rect">
            <a:avLst/>
          </a:prstGeom>
        </p:spPr>
      </p:pic>
      <p:pic>
        <p:nvPicPr>
          <p:cNvPr id="17" name="Picture 16">
            <a:extLst>
              <a:ext uri="{FF2B5EF4-FFF2-40B4-BE49-F238E27FC236}">
                <a16:creationId xmlns:a16="http://schemas.microsoft.com/office/drawing/2014/main" id="{57E06841-62F0-594A-9184-C88CFD0F62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5838" y="2209866"/>
            <a:ext cx="1011381" cy="1011381"/>
          </a:xfrm>
          <a:prstGeom prst="rect">
            <a:avLst/>
          </a:prstGeom>
        </p:spPr>
      </p:pic>
      <p:sp>
        <p:nvSpPr>
          <p:cNvPr id="19" name="Rectangle 18">
            <a:extLst>
              <a:ext uri="{FF2B5EF4-FFF2-40B4-BE49-F238E27FC236}">
                <a16:creationId xmlns:a16="http://schemas.microsoft.com/office/drawing/2014/main" id="{924CCEBD-F1F2-6748-8D66-F310AF6C6A26}"/>
              </a:ext>
            </a:extLst>
          </p:cNvPr>
          <p:cNvSpPr/>
          <p:nvPr/>
        </p:nvSpPr>
        <p:spPr>
          <a:xfrm>
            <a:off x="1984407" y="4322601"/>
            <a:ext cx="1939143" cy="584775"/>
          </a:xfrm>
          <a:prstGeom prst="rect">
            <a:avLst/>
          </a:prstGeom>
        </p:spPr>
        <p:txBody>
          <a:bodyPr wrap="square">
            <a:spAutoFit/>
          </a:bodyPr>
          <a:lstStyle/>
          <a:p>
            <a:pPr algn="ctr"/>
            <a:r>
              <a:rPr lang="en-US" sz="1600" b="1">
                <a:solidFill>
                  <a:srgbClr val="75B3A1"/>
                </a:solidFill>
                <a:latin typeface="Arial" panose="020B0604020202020204" pitchFamily="34" charset="0"/>
                <a:cs typeface="Arial" panose="020B0604020202020204" pitchFamily="34" charset="0"/>
              </a:rPr>
              <a:t>Big data, AI and machine learning </a:t>
            </a:r>
          </a:p>
        </p:txBody>
      </p:sp>
      <p:pic>
        <p:nvPicPr>
          <p:cNvPr id="21" name="Picture 20">
            <a:extLst>
              <a:ext uri="{FF2B5EF4-FFF2-40B4-BE49-F238E27FC236}">
                <a16:creationId xmlns:a16="http://schemas.microsoft.com/office/drawing/2014/main" id="{895C70F1-2BD6-9D48-BB67-5C793A0498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72252">
            <a:off x="820995" y="4148734"/>
            <a:ext cx="1060457" cy="1060457"/>
          </a:xfrm>
          <a:prstGeom prst="rect">
            <a:avLst/>
          </a:prstGeom>
        </p:spPr>
      </p:pic>
      <p:cxnSp>
        <p:nvCxnSpPr>
          <p:cNvPr id="22" name="Straight Connector 21">
            <a:extLst>
              <a:ext uri="{FF2B5EF4-FFF2-40B4-BE49-F238E27FC236}">
                <a16:creationId xmlns:a16="http://schemas.microsoft.com/office/drawing/2014/main" id="{6B75726C-2952-744A-BB1C-35FCA09180BE}"/>
              </a:ext>
            </a:extLst>
          </p:cNvPr>
          <p:cNvCxnSpPr>
            <a:cxnSpLocks/>
          </p:cNvCxnSpPr>
          <p:nvPr/>
        </p:nvCxnSpPr>
        <p:spPr>
          <a:xfrm flipV="1">
            <a:off x="705156" y="4140881"/>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C8E38BB4-8738-9040-8D61-1779345377DE}"/>
              </a:ext>
            </a:extLst>
          </p:cNvPr>
          <p:cNvSpPr/>
          <p:nvPr/>
        </p:nvSpPr>
        <p:spPr>
          <a:xfrm>
            <a:off x="4286140" y="4249823"/>
            <a:ext cx="6618079" cy="830997"/>
          </a:xfrm>
          <a:prstGeom prst="rect">
            <a:avLst/>
          </a:prstGeom>
        </p:spPr>
        <p:txBody>
          <a:bodyPr wrap="square">
            <a:spAutoFit/>
          </a:bodyPr>
          <a:lstStyle/>
          <a:p>
            <a:pPr marL="285750" indent="-285750">
              <a:buFont typeface="Arial" panose="020B0604020202020204" pitchFamily="34" charset="0"/>
              <a:buChar char="•"/>
            </a:pPr>
            <a:r>
              <a:rPr lang="en-GB" sz="1600">
                <a:solidFill>
                  <a:srgbClr val="242428"/>
                </a:solidFill>
                <a:latin typeface="Arial" panose="020B0604020202020204" pitchFamily="34" charset="0"/>
                <a:cs typeface="Arial" panose="020B0604020202020204" pitchFamily="34" charset="0"/>
              </a:rPr>
              <a:t>The use of large data sets to improve decision making </a:t>
            </a:r>
          </a:p>
          <a:p>
            <a:pPr marL="285750" indent="-285750">
              <a:buFont typeface="Arial" panose="020B0604020202020204" pitchFamily="34" charset="0"/>
              <a:buChar char="•"/>
            </a:pPr>
            <a:r>
              <a:rPr lang="en-GB" sz="1600">
                <a:solidFill>
                  <a:srgbClr val="242428"/>
                </a:solidFill>
                <a:latin typeface="Arial" panose="020B0604020202020204" pitchFamily="34" charset="0"/>
                <a:cs typeface="Arial" panose="020B0604020202020204" pitchFamily="34" charset="0"/>
              </a:rPr>
              <a:t>Geospatial data coupled with other innovative data sources to plan for service expansions in the context of rapidly changing contexts</a:t>
            </a:r>
          </a:p>
        </p:txBody>
      </p:sp>
    </p:spTree>
    <p:extLst>
      <p:ext uri="{BB962C8B-B14F-4D97-AF65-F5344CB8AC3E}">
        <p14:creationId xmlns:p14="http://schemas.microsoft.com/office/powerpoint/2010/main" val="2508063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a:solidFill>
                  <a:schemeClr val="bg2">
                    <a:lumMod val="10000"/>
                  </a:schemeClr>
                </a:solidFill>
              </a:rPr>
              <a:t>Sanitation</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D0A71314-6FE9-F64D-A941-7A141C56EE70}"/>
              </a:ext>
            </a:extLst>
          </p:cNvPr>
          <p:cNvSpPr/>
          <p:nvPr/>
        </p:nvSpPr>
        <p:spPr>
          <a:xfrm>
            <a:off x="4962986" y="1111890"/>
            <a:ext cx="7118618" cy="486287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In sanitation </a:t>
            </a:r>
            <a:r>
              <a:rPr lang="en-GB" sz="1400" b="1">
                <a:solidFill>
                  <a:srgbClr val="C00000"/>
                </a:solidFill>
                <a:latin typeface="Arial" panose="020B0604020202020204" pitchFamily="34" charset="0"/>
                <a:cs typeface="Arial" panose="020B0604020202020204" pitchFamily="34" charset="0"/>
              </a:rPr>
              <a:t>we </a:t>
            </a:r>
            <a:r>
              <a:rPr kumimoji="0" lang="en-GB" sz="14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have previously: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endParaRPr>
          </a:p>
          <a:p>
            <a:pPr marL="342900" marR="0" indent="-342900" defTabSz="914378" fontAlgn="auto">
              <a:lnSpc>
                <a:spcPct val="100000"/>
              </a:lnSpc>
              <a:spcBef>
                <a:spcPts val="0"/>
              </a:spcBef>
              <a:spcAft>
                <a:spcPts val="0"/>
              </a:spcAft>
              <a:buClr>
                <a:srgbClr val="FF0000"/>
              </a:buClr>
              <a:buSzTx/>
              <a:buFont typeface="Wingdings" pitchFamily="2" charset="2"/>
              <a:buChar char="§"/>
              <a:tabLst/>
              <a:defRPr/>
            </a:pPr>
            <a:r>
              <a:rPr lang="en-GB" sz="1400">
                <a:solidFill>
                  <a:srgbClr val="000000"/>
                </a:solidFill>
                <a:latin typeface="Arial" panose="020B0604020202020204" pitchFamily="34" charset="0"/>
                <a:cs typeface="Arial" panose="020B0604020202020204" pitchFamily="34" charset="0"/>
              </a:rPr>
              <a:t>Supported </a:t>
            </a:r>
            <a:r>
              <a:rPr lang="en-GB" sz="1400" b="1">
                <a:solidFill>
                  <a:srgbClr val="000000"/>
                </a:solidFill>
                <a:latin typeface="Arial" panose="020B0604020202020204" pitchFamily="34" charset="0"/>
                <a:cs typeface="Arial" panose="020B0604020202020204" pitchFamily="34" charset="0"/>
              </a:rPr>
              <a:t>6 sanitation grantees</a:t>
            </a:r>
            <a:r>
              <a:rPr lang="en-GB" sz="1400">
                <a:solidFill>
                  <a:srgbClr val="000000"/>
                </a:solidFill>
                <a:latin typeface="Arial" panose="020B0604020202020204" pitchFamily="34" charset="0"/>
                <a:cs typeface="Arial" panose="020B0604020202020204" pitchFamily="34" charset="0"/>
              </a:rPr>
              <a:t> in </a:t>
            </a:r>
            <a:r>
              <a:rPr lang="en-GB" sz="1400" b="1">
                <a:solidFill>
                  <a:srgbClr val="000000"/>
                </a:solidFill>
                <a:latin typeface="Arial" panose="020B0604020202020204" pitchFamily="34" charset="0"/>
                <a:cs typeface="Arial" panose="020B0604020202020204" pitchFamily="34" charset="0"/>
              </a:rPr>
              <a:t>4 countries </a:t>
            </a:r>
          </a:p>
          <a:p>
            <a:pPr marL="285750" marR="0" indent="-285750" defTabSz="914378" fontAlgn="auto">
              <a:lnSpc>
                <a:spcPct val="100000"/>
              </a:lnSpc>
              <a:spcBef>
                <a:spcPts val="0"/>
              </a:spcBef>
              <a:spcAft>
                <a:spcPts val="0"/>
              </a:spcAft>
              <a:buClr>
                <a:srgbClr val="FF0000"/>
              </a:buClr>
              <a:buSzTx/>
              <a:buFont typeface="Wingdings" pitchFamily="2" charset="2"/>
              <a:buChar char="§"/>
              <a:tabLst/>
              <a:defRPr/>
            </a:pPr>
            <a:endParaRPr lang="en-GB" sz="1400">
              <a:solidFill>
                <a:srgbClr val="000000"/>
              </a:solidFill>
              <a:latin typeface="Arial" panose="020B0604020202020204" pitchFamily="34" charset="0"/>
              <a:cs typeface="Arial" panose="020B0604020202020204" pitchFamily="34" charset="0"/>
            </a:endParaRPr>
          </a:p>
          <a:p>
            <a:pPr marL="342900" marR="0" indent="-342900" defTabSz="914378" fontAlgn="auto">
              <a:lnSpc>
                <a:spcPct val="100000"/>
              </a:lnSpc>
              <a:spcBef>
                <a:spcPts val="0"/>
              </a:spcBef>
              <a:spcAft>
                <a:spcPts val="0"/>
              </a:spcAft>
              <a:buClr>
                <a:srgbClr val="FF0000"/>
              </a:buClr>
              <a:buSzTx/>
              <a:buFont typeface="Wingdings" pitchFamily="2" charset="2"/>
              <a:buChar char="§"/>
              <a:tabLst/>
              <a:defRPr/>
            </a:pPr>
            <a:r>
              <a:rPr lang="en-GB" sz="1400">
                <a:solidFill>
                  <a:srgbClr val="000000"/>
                </a:solidFill>
                <a:latin typeface="Arial" panose="020B0604020202020204" pitchFamily="34" charset="0"/>
                <a:cs typeface="Arial" panose="020B0604020202020204" pitchFamily="34" charset="0"/>
              </a:rPr>
              <a:t>Grants supported digital solutions in areas such </a:t>
            </a:r>
            <a:r>
              <a:rPr lang="en-GB" sz="1400" b="1">
                <a:solidFill>
                  <a:srgbClr val="000000"/>
                </a:solidFill>
                <a:latin typeface="Arial" panose="020B0604020202020204" pitchFamily="34" charset="0"/>
                <a:cs typeface="Arial" panose="020B0604020202020204" pitchFamily="34" charset="0"/>
              </a:rPr>
              <a:t>as digital payments, mobile applications, and GIS tracking</a:t>
            </a:r>
          </a:p>
          <a:p>
            <a:pPr marR="0" defTabSz="914378" fontAlgn="auto">
              <a:lnSpc>
                <a:spcPct val="100000"/>
              </a:lnSpc>
              <a:spcBef>
                <a:spcPts val="0"/>
              </a:spcBef>
              <a:spcAft>
                <a:spcPts val="0"/>
              </a:spcAft>
              <a:buClr>
                <a:srgbClr val="FF0000"/>
              </a:buClr>
              <a:buSzTx/>
              <a:tabLst/>
              <a:defRPr/>
            </a:pPr>
            <a:endParaRPr lang="en-GB" sz="1400">
              <a:solidFill>
                <a:srgbClr val="000000"/>
              </a:solidFill>
              <a:latin typeface="Arial" panose="020B0604020202020204" pitchFamily="34" charset="0"/>
              <a:cs typeface="Arial" panose="020B0604020202020204" pitchFamily="34" charset="0"/>
            </a:endParaRPr>
          </a:p>
          <a:p>
            <a:pPr marL="342900" marR="0" indent="-342900" defTabSz="914378" fontAlgn="auto">
              <a:lnSpc>
                <a:spcPct val="100000"/>
              </a:lnSpc>
              <a:spcBef>
                <a:spcPts val="0"/>
              </a:spcBef>
              <a:spcAft>
                <a:spcPts val="0"/>
              </a:spcAft>
              <a:buClr>
                <a:srgbClr val="FF0000"/>
              </a:buClr>
              <a:buSzTx/>
              <a:buFont typeface="Wingdings" pitchFamily="2" charset="2"/>
              <a:buChar char="§"/>
              <a:tabLst/>
              <a:defRPr/>
            </a:pPr>
            <a:r>
              <a:rPr lang="en-GB" sz="1400">
                <a:solidFill>
                  <a:srgbClr val="000000"/>
                </a:solidFill>
                <a:latin typeface="Arial" panose="020B0604020202020204" pitchFamily="34" charset="0"/>
                <a:cs typeface="Arial" panose="020B0604020202020204" pitchFamily="34" charset="0"/>
              </a:rPr>
              <a:t>More than </a:t>
            </a:r>
            <a:r>
              <a:rPr lang="en-GB" sz="1400" b="1">
                <a:solidFill>
                  <a:srgbClr val="000000"/>
                </a:solidFill>
                <a:latin typeface="Arial" panose="020B0604020202020204" pitchFamily="34" charset="0"/>
                <a:cs typeface="Arial" panose="020B0604020202020204" pitchFamily="34" charset="0"/>
              </a:rPr>
              <a:t>£4.4 million </a:t>
            </a:r>
            <a:r>
              <a:rPr lang="en-GB" sz="1400">
                <a:solidFill>
                  <a:srgbClr val="000000"/>
                </a:solidFill>
                <a:latin typeface="Arial" panose="020B0604020202020204" pitchFamily="34" charset="0"/>
                <a:cs typeface="Arial" panose="020B0604020202020204" pitchFamily="34" charset="0"/>
              </a:rPr>
              <a:t>has been raised by these grantees </a:t>
            </a:r>
            <a:r>
              <a:rPr lang="en-GB" sz="1400" b="1">
                <a:solidFill>
                  <a:srgbClr val="000000"/>
                </a:solidFill>
                <a:latin typeface="Arial" panose="020B0604020202020204" pitchFamily="34" charset="0"/>
                <a:cs typeface="Arial" panose="020B0604020202020204" pitchFamily="34" charset="0"/>
              </a:rPr>
              <a:t>in follow-on funding</a:t>
            </a:r>
          </a:p>
          <a:p>
            <a:pPr marR="0" defTabSz="914378" fontAlgn="auto">
              <a:lnSpc>
                <a:spcPct val="100000"/>
              </a:lnSpc>
              <a:spcBef>
                <a:spcPts val="0"/>
              </a:spcBef>
              <a:spcAft>
                <a:spcPts val="0"/>
              </a:spcAft>
              <a:buClr>
                <a:srgbClr val="FF0000"/>
              </a:buClr>
              <a:buSzTx/>
              <a:tabLst/>
              <a:defRPr/>
            </a:pPr>
            <a:endParaRPr kumimoji="0" lang="en-GB" sz="12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The GSMA Innovation Fund will seek to</a:t>
            </a:r>
            <a:r>
              <a:rPr kumimoji="0" lang="en-KE" sz="14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 </a:t>
            </a:r>
            <a:endParaRPr kumimoji="0" lang="en-GB" sz="14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a:solidFill>
                  <a:srgbClr val="000000"/>
                </a:solidFill>
                <a:latin typeface="Arial" panose="020B0604020202020204" pitchFamily="34" charset="0"/>
                <a:cs typeface="Arial" panose="020B0604020202020204" pitchFamily="34" charset="0"/>
              </a:rPr>
              <a:t>Support technologies that substantially lower the operating costs of sanitation providers;</a:t>
            </a:r>
            <a:br>
              <a:rPr lang="en-GB" sz="1400">
                <a:solidFill>
                  <a:srgbClr val="000000"/>
                </a:solidFill>
                <a:latin typeface="Arial" panose="020B0604020202020204" pitchFamily="34" charset="0"/>
                <a:cs typeface="Arial" panose="020B0604020202020204" pitchFamily="34" charset="0"/>
              </a:rPr>
            </a:br>
            <a:endParaRPr lang="en-GB" sz="1400">
              <a:solidFill>
                <a:srgbClr val="000000"/>
              </a:solidFill>
              <a:latin typeface="Arial" panose="020B0604020202020204" pitchFamily="34" charset="0"/>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a:solidFill>
                  <a:srgbClr val="000000"/>
                </a:solidFill>
                <a:latin typeface="Arial" panose="020B0604020202020204" pitchFamily="34" charset="0"/>
                <a:cs typeface="Arial" panose="020B0604020202020204" pitchFamily="34" charset="0"/>
              </a:rPr>
              <a:t>Trial business models that integrate digital payments;</a:t>
            </a:r>
            <a:br>
              <a:rPr lang="en-GB" sz="1400">
                <a:solidFill>
                  <a:srgbClr val="000000"/>
                </a:solidFill>
                <a:latin typeface="Arial" panose="020B0604020202020204" pitchFamily="34" charset="0"/>
                <a:cs typeface="Arial" panose="020B0604020202020204" pitchFamily="34" charset="0"/>
              </a:rPr>
            </a:br>
            <a:endParaRPr lang="en-GB" sz="1400">
              <a:solidFill>
                <a:srgbClr val="000000"/>
              </a:solidFill>
              <a:latin typeface="Arial" panose="020B0604020202020204" pitchFamily="34" charset="0"/>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a:solidFill>
                  <a:srgbClr val="000000"/>
                </a:solidFill>
                <a:latin typeface="Arial" panose="020B0604020202020204" pitchFamily="34" charset="0"/>
                <a:cs typeface="Arial" panose="020B0604020202020204" pitchFamily="34" charset="0"/>
              </a:rPr>
              <a:t>Drive potential synergies between sanitation and other core services such as waste management; and</a:t>
            </a:r>
          </a:p>
          <a:p>
            <a:pPr marL="0" marR="0" lvl="0" indent="0" algn="l" defTabSz="914378" rtl="0" eaLnBrk="1" fontAlgn="auto" latinLnBrk="0" hangingPunct="1">
              <a:lnSpc>
                <a:spcPct val="100000"/>
              </a:lnSpc>
              <a:spcBef>
                <a:spcPts val="0"/>
              </a:spcBef>
              <a:spcAft>
                <a:spcPts val="0"/>
              </a:spcAft>
              <a:buClr>
                <a:srgbClr val="FF0000"/>
              </a:buClr>
              <a:buSzTx/>
              <a:buFontTx/>
              <a:buNone/>
              <a:tabLst/>
              <a:defRPr/>
            </a:pPr>
            <a:endParaRPr lang="en-GB" sz="1400">
              <a:solidFill>
                <a:srgbClr val="000000"/>
              </a:solidFill>
              <a:latin typeface="Arial" panose="020B0604020202020204" pitchFamily="34" charset="0"/>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a:solidFill>
                  <a:srgbClr val="000000"/>
                </a:solidFill>
                <a:latin typeface="Arial" panose="020B0604020202020204" pitchFamily="34" charset="0"/>
                <a:cs typeface="Arial" panose="020B0604020202020204" pitchFamily="34" charset="0"/>
              </a:rPr>
              <a:t>Explore the use of unconventional data sets and big data to support more effective planning and regulation in the sector.</a:t>
            </a:r>
          </a:p>
          <a:p>
            <a:pPr marL="0" marR="0" lvl="0" indent="0" algn="l" defTabSz="914378" rtl="0" eaLnBrk="1" fontAlgn="auto" latinLnBrk="0" hangingPunct="1">
              <a:lnSpc>
                <a:spcPct val="100000"/>
              </a:lnSpc>
              <a:spcBef>
                <a:spcPts val="0"/>
              </a:spcBef>
              <a:spcAft>
                <a:spcPts val="0"/>
              </a:spcAft>
              <a:buClr>
                <a:srgbClr val="FF0000"/>
              </a:buClr>
              <a:buSzTx/>
              <a:buFontTx/>
              <a:buNone/>
              <a:tabLst/>
              <a:defRPr/>
            </a:pPr>
            <a:endParaRPr kumimoji="0" lang="en-GB" sz="1100" b="0" i="0" u="none" strike="noStrike" kern="1200" cap="none" spc="0" normalizeH="0" baseline="0" noProof="0">
              <a:ln>
                <a:noFill/>
              </a:ln>
              <a:solidFill>
                <a:srgbClr val="24242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960000"/>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524FDBCD-5610-C04C-94F0-E4F9554CAEA8}"/>
              </a:ext>
            </a:extLst>
          </p:cNvPr>
          <p:cNvPicPr>
            <a:picLocks noChangeAspect="1"/>
          </p:cNvPicPr>
          <p:nvPr/>
        </p:nvPicPr>
        <p:blipFill>
          <a:blip r:embed="rId2"/>
          <a:stretch>
            <a:fillRect/>
          </a:stretch>
        </p:blipFill>
        <p:spPr>
          <a:xfrm>
            <a:off x="550464" y="190441"/>
            <a:ext cx="831065" cy="831065"/>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96" y="1755944"/>
            <a:ext cx="4603268" cy="3068845"/>
          </a:xfrm>
          <a:prstGeom prst="rect">
            <a:avLst/>
          </a:prstGeom>
        </p:spPr>
      </p:pic>
    </p:spTree>
    <p:extLst>
      <p:ext uri="{BB962C8B-B14F-4D97-AF65-F5344CB8AC3E}">
        <p14:creationId xmlns:p14="http://schemas.microsoft.com/office/powerpoint/2010/main" val="2096215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777340"/>
            <a:ext cx="9932765" cy="730799"/>
          </a:xfrm>
        </p:spPr>
        <p:txBody>
          <a:bodyPr anchor="ctr">
            <a:normAutofit fontScale="90000"/>
          </a:bodyPr>
          <a:lstStyle/>
          <a:p>
            <a:pPr lvl="0"/>
            <a:r>
              <a:rPr lang="en-GB" u="sng">
                <a:solidFill>
                  <a:schemeClr val="bg2">
                    <a:lumMod val="10000"/>
                  </a:schemeClr>
                </a:solidFill>
              </a:rPr>
              <a:t>Panel Discussion</a:t>
            </a:r>
            <a:r>
              <a:rPr lang="en-GB" u="sng">
                <a:solidFill>
                  <a:srgbClr val="FF0000"/>
                </a:solidFill>
              </a:rPr>
              <a:t/>
            </a:r>
            <a:br>
              <a:rPr lang="en-GB" u="sng">
                <a:solidFill>
                  <a:srgbClr val="FF0000"/>
                </a:solidFill>
              </a:rPr>
            </a:br>
            <a:endParaRPr lang="en-US">
              <a:solidFill>
                <a:schemeClr val="bg2">
                  <a:lumMod val="10000"/>
                </a:schemeClr>
              </a:solidFill>
            </a:endParaRPr>
          </a:p>
        </p:txBody>
      </p:sp>
      <p:pic>
        <p:nvPicPr>
          <p:cNvPr id="4" name="Picture 3">
            <a:extLst>
              <a:ext uri="{FF2B5EF4-FFF2-40B4-BE49-F238E27FC236}">
                <a16:creationId xmlns:a16="http://schemas.microsoft.com/office/drawing/2014/main" id="{524FDBCD-5610-C04C-94F0-E4F9554CAEA8}"/>
              </a:ext>
            </a:extLst>
          </p:cNvPr>
          <p:cNvPicPr>
            <a:picLocks noChangeAspect="1"/>
          </p:cNvPicPr>
          <p:nvPr/>
        </p:nvPicPr>
        <p:blipFill>
          <a:blip r:embed="rId2"/>
          <a:stretch>
            <a:fillRect/>
          </a:stretch>
        </p:blipFill>
        <p:spPr>
          <a:xfrm>
            <a:off x="551470" y="2252570"/>
            <a:ext cx="1140169" cy="1140169"/>
          </a:xfrm>
          <a:prstGeom prst="rect">
            <a:avLst/>
          </a:prstGeom>
        </p:spPr>
      </p:pic>
    </p:spTree>
    <p:extLst>
      <p:ext uri="{BB962C8B-B14F-4D97-AF65-F5344CB8AC3E}">
        <p14:creationId xmlns:p14="http://schemas.microsoft.com/office/powerpoint/2010/main" val="2280559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a:t>Meet the speakers </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4" name="TextBox 3"/>
          <p:cNvSpPr txBox="1"/>
          <p:nvPr/>
        </p:nvSpPr>
        <p:spPr>
          <a:xfrm>
            <a:off x="6957135" y="261482"/>
            <a:ext cx="3921760" cy="1200329"/>
          </a:xfrm>
          <a:prstGeom prst="rect">
            <a:avLst/>
          </a:prstGeom>
          <a:noFill/>
        </p:spPr>
        <p:txBody>
          <a:bodyPr wrap="square" rtlCol="0">
            <a:spAutoFit/>
          </a:bodyPr>
          <a:lstStyle/>
          <a:p>
            <a:r>
              <a:rPr lang="en-GB" sz="2400"/>
              <a:t>Virginia Gardiner</a:t>
            </a:r>
          </a:p>
          <a:p>
            <a:r>
              <a:rPr lang="en-GB" sz="2400"/>
              <a:t>Chief Executive Officer, </a:t>
            </a:r>
            <a:r>
              <a:rPr lang="en-GB" sz="2400" err="1"/>
              <a:t>Loowatt</a:t>
            </a:r>
            <a:endParaRPr lang="en-GB" sz="2400"/>
          </a:p>
        </p:txBody>
      </p:sp>
      <p:sp>
        <p:nvSpPr>
          <p:cNvPr id="15" name="TextBox 14"/>
          <p:cNvSpPr txBox="1"/>
          <p:nvPr/>
        </p:nvSpPr>
        <p:spPr>
          <a:xfrm>
            <a:off x="6957135" y="1947659"/>
            <a:ext cx="3921760" cy="1569660"/>
          </a:xfrm>
          <a:prstGeom prst="rect">
            <a:avLst/>
          </a:prstGeom>
          <a:noFill/>
        </p:spPr>
        <p:txBody>
          <a:bodyPr wrap="square" rtlCol="0">
            <a:spAutoFit/>
          </a:bodyPr>
          <a:lstStyle/>
          <a:p>
            <a:r>
              <a:rPr lang="en-GB" sz="2400" err="1"/>
              <a:t>Venugopal</a:t>
            </a:r>
            <a:r>
              <a:rPr lang="en-GB" sz="2400"/>
              <a:t> Gupta </a:t>
            </a:r>
          </a:p>
          <a:p>
            <a:pPr lvl="0">
              <a:defRPr/>
            </a:pPr>
            <a:r>
              <a:rPr lang="en-GB" sz="2400"/>
              <a:t>Director Accelerator Programme, Toilet Board Coalition</a:t>
            </a:r>
          </a:p>
        </p:txBody>
      </p:sp>
      <p:sp>
        <p:nvSpPr>
          <p:cNvPr id="16" name="TextBox 15"/>
          <p:cNvSpPr txBox="1"/>
          <p:nvPr/>
        </p:nvSpPr>
        <p:spPr>
          <a:xfrm>
            <a:off x="6957135" y="4003166"/>
            <a:ext cx="3921760" cy="1569660"/>
          </a:xfrm>
          <a:prstGeom prst="rect">
            <a:avLst/>
          </a:prstGeom>
          <a:noFill/>
        </p:spPr>
        <p:txBody>
          <a:bodyPr wrap="square" rtlCol="0">
            <a:spAutoFit/>
          </a:bodyPr>
          <a:lstStyle/>
          <a:p>
            <a:r>
              <a:rPr lang="en-GB" sz="2400" err="1"/>
              <a:t>Mwansa</a:t>
            </a:r>
            <a:r>
              <a:rPr lang="en-GB" sz="2400"/>
              <a:t> </a:t>
            </a:r>
            <a:r>
              <a:rPr lang="en-GB" sz="2400" err="1"/>
              <a:t>Nachula</a:t>
            </a:r>
            <a:r>
              <a:rPr lang="en-GB" sz="2400"/>
              <a:t> </a:t>
            </a:r>
            <a:r>
              <a:rPr lang="en-GB" sz="2400" err="1"/>
              <a:t>Mukuka</a:t>
            </a:r>
            <a:r>
              <a:rPr lang="en-GB" sz="2400"/>
              <a:t> Sanitation Specialist, 		  Lusaka Water Supply and Sanitation Company </a:t>
            </a:r>
          </a:p>
        </p:txBody>
      </p:sp>
      <p:pic>
        <p:nvPicPr>
          <p:cNvPr id="1028" name="Picture 4" descr="Loowatt waterless flush — Vision 2025"/>
          <p:cNvPicPr>
            <a:picLocks noChangeAspect="1" noChangeArrowheads="1"/>
          </p:cNvPicPr>
          <p:nvPr/>
        </p:nvPicPr>
        <p:blipFill rotWithShape="1">
          <a:blip r:embed="rId2">
            <a:extLst>
              <a:ext uri="{28A0092B-C50C-407E-A947-70E740481C1C}">
                <a14:useLocalDpi xmlns:a14="http://schemas.microsoft.com/office/drawing/2010/main" val="0"/>
              </a:ext>
            </a:extLst>
          </a:blip>
          <a:srcRect l="22574" t="7000" r="22707" b="7056"/>
          <a:stretch/>
        </p:blipFill>
        <p:spPr bwMode="auto">
          <a:xfrm>
            <a:off x="5218545" y="301084"/>
            <a:ext cx="1274618" cy="125123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stretch>
            <a:fillRect/>
          </a:stretch>
        </p:blipFill>
        <p:spPr>
          <a:xfrm>
            <a:off x="4877809" y="2532224"/>
            <a:ext cx="1956089" cy="722347"/>
          </a:xfrm>
          <a:prstGeom prst="rect">
            <a:avLst/>
          </a:prstGeom>
        </p:spPr>
      </p:pic>
      <p:pic>
        <p:nvPicPr>
          <p:cNvPr id="10" name="Picture 9"/>
          <p:cNvPicPr>
            <a:picLocks noChangeAspect="1"/>
          </p:cNvPicPr>
          <p:nvPr/>
        </p:nvPicPr>
        <p:blipFill>
          <a:blip r:embed="rId4"/>
          <a:stretch>
            <a:fillRect/>
          </a:stretch>
        </p:blipFill>
        <p:spPr>
          <a:xfrm>
            <a:off x="5218545" y="4234480"/>
            <a:ext cx="1338346" cy="1338346"/>
          </a:xfrm>
          <a:prstGeom prst="rect">
            <a:avLst/>
          </a:prstGeom>
        </p:spPr>
      </p:pic>
    </p:spTree>
    <p:extLst>
      <p:ext uri="{BB962C8B-B14F-4D97-AF65-F5344CB8AC3E}">
        <p14:creationId xmlns:p14="http://schemas.microsoft.com/office/powerpoint/2010/main" val="3640067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3"/>
            <a:ext cx="9932765" cy="730799"/>
          </a:xfrm>
        </p:spPr>
        <p:txBody>
          <a:bodyPr anchor="ctr">
            <a:normAutofit/>
          </a:bodyPr>
          <a:lstStyle/>
          <a:p>
            <a:r>
              <a:rPr lang="en-US">
                <a:solidFill>
                  <a:schemeClr val="bg2">
                    <a:lumMod val="10000"/>
                  </a:schemeClr>
                </a:solidFill>
              </a:rPr>
              <a:t>Q&amp;A</a:t>
            </a:r>
          </a:p>
        </p:txBody>
      </p:sp>
      <p:pic>
        <p:nvPicPr>
          <p:cNvPr id="4" name="Picture 3">
            <a:extLst>
              <a:ext uri="{FF2B5EF4-FFF2-40B4-BE49-F238E27FC236}">
                <a16:creationId xmlns:a16="http://schemas.microsoft.com/office/drawing/2014/main" id="{524FDBCD-5610-C04C-94F0-E4F9554CAEA8}"/>
              </a:ext>
            </a:extLst>
          </p:cNvPr>
          <p:cNvPicPr>
            <a:picLocks noChangeAspect="1"/>
          </p:cNvPicPr>
          <p:nvPr/>
        </p:nvPicPr>
        <p:blipFill>
          <a:blip r:embed="rId2"/>
          <a:stretch>
            <a:fillRect/>
          </a:stretch>
        </p:blipFill>
        <p:spPr>
          <a:xfrm>
            <a:off x="551470" y="2252570"/>
            <a:ext cx="1140169" cy="1140169"/>
          </a:xfrm>
          <a:prstGeom prst="rect">
            <a:avLst/>
          </a:prstGeom>
        </p:spPr>
      </p:pic>
    </p:spTree>
    <p:extLst>
      <p:ext uri="{BB962C8B-B14F-4D97-AF65-F5344CB8AC3E}">
        <p14:creationId xmlns:p14="http://schemas.microsoft.com/office/powerpoint/2010/main" val="2412254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a:t>For more information:</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fld id="{F7ACF30F-4C54-1246-A36B-D2436F2F9876}" type="slidenum">
              <a:rPr lang="en-US" smtClean="0"/>
              <a:pPr/>
              <a:t>20</a:t>
            </a:fld>
            <a:endParaRPr lang="en-US"/>
          </a:p>
        </p:txBody>
      </p:sp>
      <p:sp>
        <p:nvSpPr>
          <p:cNvPr id="6" name="Rectangle 5">
            <a:extLst>
              <a:ext uri="{FF2B5EF4-FFF2-40B4-BE49-F238E27FC236}">
                <a16:creationId xmlns:a16="http://schemas.microsoft.com/office/drawing/2014/main" id="{F783FCA4-FDAE-A641-8D28-0634025DF2CB}"/>
              </a:ext>
            </a:extLst>
          </p:cNvPr>
          <p:cNvSpPr/>
          <p:nvPr/>
        </p:nvSpPr>
        <p:spPr>
          <a:xfrm>
            <a:off x="4356100" y="511201"/>
            <a:ext cx="7649216" cy="2000548"/>
          </a:xfrm>
          <a:prstGeom prst="rect">
            <a:avLst/>
          </a:prstGeom>
        </p:spPr>
        <p:txBody>
          <a:bodyPr wrap="square">
            <a:spAutoFit/>
          </a:bodyPr>
          <a:lstStyle/>
          <a:p>
            <a:pPr fontAlgn="base"/>
            <a:r>
              <a:rPr lang="en-GB" b="1" dirty="0">
                <a:solidFill>
                  <a:schemeClr val="bg2">
                    <a:lumMod val="10000"/>
                  </a:schemeClr>
                </a:solidFill>
                <a:latin typeface="Arial" panose="020B0604020202020204" pitchFamily="34" charset="0"/>
                <a:cs typeface="Arial" panose="020B0604020202020204" pitchFamily="34" charset="0"/>
              </a:rPr>
              <a:t>To access more information on the GSMA Innovation Fund, please see our website:</a:t>
            </a:r>
            <a:r>
              <a:rPr lang="en-GB" b="1" dirty="0">
                <a:latin typeface="Arial" panose="020B0604020202020204" pitchFamily="34" charset="0"/>
                <a:cs typeface="Arial" panose="020B0604020202020204" pitchFamily="34" charset="0"/>
              </a:rPr>
              <a:t> </a:t>
            </a:r>
          </a:p>
          <a:p>
            <a:pPr fontAlgn="base"/>
            <a:r>
              <a:rPr lang="en-GB" dirty="0">
                <a:hlinkClick r:id="rId2" action="ppaction://hlinkfile"/>
              </a:rPr>
              <a:t>gsma.com/</a:t>
            </a:r>
            <a:r>
              <a:rPr lang="en-GB" dirty="0" err="1">
                <a:hlinkClick r:id="rId2" action="ppaction://hlinkfile"/>
              </a:rPr>
              <a:t>digitalurbanservices</a:t>
            </a:r>
            <a:r>
              <a:rPr lang="en-GB" dirty="0">
                <a:latin typeface="Arial" panose="020B0604020202020204" pitchFamily="34" charset="0"/>
                <a:cs typeface="Arial" panose="020B0604020202020204" pitchFamily="34" charset="0"/>
                <a:hlinkClick r:id="rId2" action="ppaction://hlinkfile"/>
              </a:rPr>
              <a:t> </a:t>
            </a:r>
            <a:endParaRPr lang="en-GB" dirty="0">
              <a:latin typeface="Arial" panose="020B0604020202020204" pitchFamily="34" charset="0"/>
              <a:cs typeface="Arial" panose="020B0604020202020204" pitchFamily="34" charset="0"/>
            </a:endParaRPr>
          </a:p>
          <a:p>
            <a:pPr fontAlgn="base"/>
            <a:endParaRPr lang="en-GB" dirty="0">
              <a:latin typeface="Arial" panose="020B0604020202020204" pitchFamily="34" charset="0"/>
              <a:cs typeface="Arial" panose="020B0604020202020204" pitchFamily="34" charset="0"/>
            </a:endParaRPr>
          </a:p>
          <a:p>
            <a:pPr fontAlgn="base"/>
            <a:r>
              <a:rPr lang="en-GB" dirty="0">
                <a:latin typeface="Arial" panose="020B0604020202020204" pitchFamily="34" charset="0"/>
                <a:cs typeface="Arial" panose="020B0604020202020204" pitchFamily="34" charset="0"/>
              </a:rPr>
              <a:t> </a:t>
            </a:r>
          </a:p>
          <a:p>
            <a:pPr fontAlgn="base"/>
            <a:r>
              <a:rPr lang="en-GB" b="1" dirty="0">
                <a:latin typeface="Arial" panose="020B0604020202020204" pitchFamily="34" charset="0"/>
                <a:cs typeface="Arial" panose="020B0604020202020204" pitchFamily="34" charset="0"/>
              </a:rPr>
              <a:t>Or contact us at</a:t>
            </a:r>
            <a:r>
              <a:rPr lang="en-GB" dirty="0">
                <a:latin typeface="Arial" panose="020B0604020202020204" pitchFamily="34" charset="0"/>
                <a:cs typeface="Arial" panose="020B0604020202020204" pitchFamily="34" charset="0"/>
              </a:rPr>
              <a:t>: </a:t>
            </a:r>
            <a:r>
              <a:rPr lang="en-GB" u="sng" dirty="0">
                <a:latin typeface="Arial" panose="020B0604020202020204" pitchFamily="34" charset="0"/>
                <a:cs typeface="Arial" panose="020B0604020202020204" pitchFamily="34" charset="0"/>
                <a:hlinkClick r:id="rId3"/>
              </a:rPr>
              <a:t>GSMAIF@gsma.com</a:t>
            </a:r>
            <a:r>
              <a:rPr lang="en-GB" dirty="0">
                <a:latin typeface="Arial" panose="020B0604020202020204" pitchFamily="34" charset="0"/>
                <a:cs typeface="Arial" panose="020B0604020202020204" pitchFamily="34" charset="0"/>
              </a:rPr>
              <a:t> </a:t>
            </a:r>
          </a:p>
          <a:p>
            <a:pPr fontAlgn="base"/>
            <a:endParaRPr lang="en-GB" sz="1600" kern="0" dirty="0">
              <a:solidFill>
                <a:schemeClr val="bg2">
                  <a:lumMod val="10000"/>
                </a:schemeClr>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B33A2427-3050-2A4B-836D-57A6B6BE9AE3}"/>
              </a:ext>
            </a:extLst>
          </p:cNvPr>
          <p:cNvSpPr/>
          <p:nvPr/>
        </p:nvSpPr>
        <p:spPr>
          <a:xfrm>
            <a:off x="5581453" y="4717141"/>
            <a:ext cx="5915616" cy="1323439"/>
          </a:xfrm>
          <a:prstGeom prst="rect">
            <a:avLst/>
          </a:prstGeom>
        </p:spPr>
        <p:txBody>
          <a:bodyPr wrap="square">
            <a:spAutoFit/>
          </a:bodyPr>
          <a:lstStyle/>
          <a:p>
            <a:pPr defTabSz="685800"/>
            <a:r>
              <a:rPr lang="en-GB" sz="1600">
                <a:solidFill>
                  <a:prstClr val="black"/>
                </a:solidFill>
                <a:latin typeface="Arial" panose="020B0604020202020204" pitchFamily="34" charset="0"/>
                <a:cs typeface="Arial" panose="020B0604020202020204" pitchFamily="34" charset="0"/>
              </a:rPr>
              <a:t>This initiative has been funded by UK aid from the UK government and is supported by the GSMA and its members.</a:t>
            </a:r>
          </a:p>
          <a:p>
            <a:pPr defTabSz="685800"/>
            <a:r>
              <a:rPr lang="en-GB" sz="1600">
                <a:solidFill>
                  <a:prstClr val="black"/>
                </a:solidFill>
                <a:latin typeface="Arial" panose="020B0604020202020204" pitchFamily="34" charset="0"/>
                <a:cs typeface="Arial" panose="020B0604020202020204" pitchFamily="34" charset="0"/>
              </a:rPr>
              <a:t/>
            </a:r>
            <a:br>
              <a:rPr lang="en-GB" sz="1600">
                <a:solidFill>
                  <a:prstClr val="black"/>
                </a:solidFill>
                <a:latin typeface="Arial" panose="020B0604020202020204" pitchFamily="34" charset="0"/>
                <a:cs typeface="Arial" panose="020B0604020202020204" pitchFamily="34" charset="0"/>
              </a:rPr>
            </a:br>
            <a:r>
              <a:rPr lang="en-GB" sz="1600">
                <a:solidFill>
                  <a:prstClr val="black"/>
                </a:solidFill>
                <a:latin typeface="Arial" panose="020B0604020202020204" pitchFamily="34" charset="0"/>
                <a:cs typeface="Arial" panose="020B0604020202020204" pitchFamily="34" charset="0"/>
              </a:rPr>
              <a:t>The views expressed do not necessarily reflect the UK government’s official policies.</a:t>
            </a:r>
            <a:endParaRPr lang="en-US" sz="1600">
              <a:solidFill>
                <a:prstClr val="black"/>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961493A0-99C1-E44D-A4F0-72E8859D49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56100" y="4717141"/>
            <a:ext cx="1229924" cy="1061741"/>
          </a:xfrm>
          <a:prstGeom prst="rect">
            <a:avLst/>
          </a:prstGeom>
        </p:spPr>
      </p:pic>
    </p:spTree>
    <p:extLst>
      <p:ext uri="{BB962C8B-B14F-4D97-AF65-F5344CB8AC3E}">
        <p14:creationId xmlns:p14="http://schemas.microsoft.com/office/powerpoint/2010/main" val="2669074351"/>
      </p:ext>
    </p:extLst>
  </p:cSld>
  <p:clrMapOvr>
    <a:masterClrMapping/>
  </p:clrMapOvr>
</p:sld>
</file>

<file path=ppt/theme/theme1.xml><?xml version="1.0" encoding="utf-8"?>
<a:theme xmlns:a="http://schemas.openxmlformats.org/drawingml/2006/main" name="1_Office Theme">
  <a:themeElements>
    <a:clrScheme name="Custom 3">
      <a:dk1>
        <a:srgbClr val="242428"/>
      </a:dk1>
      <a:lt1>
        <a:srgbClr val="FFFFFF"/>
      </a:lt1>
      <a:dk2>
        <a:srgbClr val="242428"/>
      </a:dk2>
      <a:lt2>
        <a:srgbClr val="E7E6E6"/>
      </a:lt2>
      <a:accent1>
        <a:srgbClr val="242428"/>
      </a:accent1>
      <a:accent2>
        <a:srgbClr val="DE002B"/>
      </a:accent2>
      <a:accent3>
        <a:srgbClr val="99CCCC"/>
      </a:accent3>
      <a:accent4>
        <a:srgbClr val="00A6C9"/>
      </a:accent4>
      <a:accent5>
        <a:srgbClr val="95226C"/>
      </a:accent5>
      <a:accent6>
        <a:srgbClr val="00A182"/>
      </a:accent6>
      <a:hlink>
        <a:srgbClr val="00A6C9"/>
      </a:hlink>
      <a:folHlink>
        <a:srgbClr val="00A6C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3">
      <a:dk1>
        <a:srgbClr val="242428"/>
      </a:dk1>
      <a:lt1>
        <a:srgbClr val="FFFFFF"/>
      </a:lt1>
      <a:dk2>
        <a:srgbClr val="242428"/>
      </a:dk2>
      <a:lt2>
        <a:srgbClr val="E7E6E6"/>
      </a:lt2>
      <a:accent1>
        <a:srgbClr val="242428"/>
      </a:accent1>
      <a:accent2>
        <a:srgbClr val="DE002B"/>
      </a:accent2>
      <a:accent3>
        <a:srgbClr val="99CCCC"/>
      </a:accent3>
      <a:accent4>
        <a:srgbClr val="00A6C9"/>
      </a:accent4>
      <a:accent5>
        <a:srgbClr val="95226C"/>
      </a:accent5>
      <a:accent6>
        <a:srgbClr val="00A182"/>
      </a:accent6>
      <a:hlink>
        <a:srgbClr val="00A6C9"/>
      </a:hlink>
      <a:folHlink>
        <a:srgbClr val="00A6C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7904686E8548D44AE1A8455B96224F1" ma:contentTypeVersion="12" ma:contentTypeDescription="Create a new document." ma:contentTypeScope="" ma:versionID="d71bba5c888057364a3176af811b1a76">
  <xsd:schema xmlns:xsd="http://www.w3.org/2001/XMLSchema" xmlns:xs="http://www.w3.org/2001/XMLSchema" xmlns:p="http://schemas.microsoft.com/office/2006/metadata/properties" xmlns:ns2="eb2eea03-a811-45ab-bc23-f247c560076c" xmlns:ns3="4537d8c4-7405-43eb-9d2f-f5834d3a5614" targetNamespace="http://schemas.microsoft.com/office/2006/metadata/properties" ma:root="true" ma:fieldsID="f994d29e5fb785b96de979974513a830" ns2:_="" ns3:_="">
    <xsd:import namespace="eb2eea03-a811-45ab-bc23-f247c560076c"/>
    <xsd:import namespace="4537d8c4-7405-43eb-9d2f-f5834d3a561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2eea03-a811-45ab-bc23-f247c56007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537d8c4-7405-43eb-9d2f-f5834d3a561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145136-5D3C-47B2-8004-51852CBF387B}">
  <ds:schemaRefs>
    <ds:schemaRef ds:uri="4537d8c4-7405-43eb-9d2f-f5834d3a5614"/>
    <ds:schemaRef ds:uri="eb2eea03-a811-45ab-bc23-f247c560076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34FD466-E988-4FD0-8F3C-39E4E2700D59}">
  <ds:schemaRefs>
    <ds:schemaRef ds:uri="http://schemas.microsoft.com/sharepoint/v3/contenttype/forms"/>
  </ds:schemaRefs>
</ds:datastoreItem>
</file>

<file path=customXml/itemProps3.xml><?xml version="1.0" encoding="utf-8"?>
<ds:datastoreItem xmlns:ds="http://schemas.openxmlformats.org/officeDocument/2006/customXml" ds:itemID="{09DD0911-BC81-45C5-A12F-FB1E100DF3B5}">
  <ds:schemaRefs>
    <ds:schemaRef ds:uri="4537d8c4-7405-43eb-9d2f-f5834d3a5614"/>
    <ds:schemaRef ds:uri="eb2eea03-a811-45ab-bc23-f247c560076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1124</Words>
  <Application>Microsoft Office PowerPoint</Application>
  <PresentationFormat>Widescreen</PresentationFormat>
  <Paragraphs>234</Paragraphs>
  <Slides>20</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vt:lpstr>
      <vt:lpstr>Calibri</vt:lpstr>
      <vt:lpstr>Segoe UI</vt:lpstr>
      <vt:lpstr>Symbol</vt:lpstr>
      <vt:lpstr>Times New Roman</vt:lpstr>
      <vt:lpstr>Wingdings</vt:lpstr>
      <vt:lpstr>1_Office Theme</vt:lpstr>
      <vt:lpstr>2_Office Theme</vt:lpstr>
      <vt:lpstr>PowerPoint Presentation</vt:lpstr>
      <vt:lpstr>PowerPoint Presentation</vt:lpstr>
      <vt:lpstr>Questions</vt:lpstr>
      <vt:lpstr>PowerPoint Presentation</vt:lpstr>
      <vt:lpstr>About Mobile for Development</vt:lpstr>
      <vt:lpstr>PowerPoint Presentation</vt:lpstr>
      <vt:lpstr>The GSMA Innovation Fund</vt:lpstr>
      <vt:lpstr>PowerPoint Presentation</vt:lpstr>
      <vt:lpstr>PowerPoint Presentation</vt:lpstr>
      <vt:lpstr>PowerPoint Presentation</vt:lpstr>
      <vt:lpstr>PowerPoint Presentation</vt:lpstr>
      <vt:lpstr>Innovation Fund Key Dates</vt:lpstr>
      <vt:lpstr>Introduction to sanitation</vt:lpstr>
      <vt:lpstr>Sanitation</vt:lpstr>
      <vt:lpstr>Digital solution use cases in Sanitation</vt:lpstr>
      <vt:lpstr>Sanitation</vt:lpstr>
      <vt:lpstr>Panel Discussion </vt:lpstr>
      <vt:lpstr>PowerPoint Presentation</vt:lpstr>
      <vt:lpstr>Q&amp;A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GSMA Innovation Fund for Digital Urban Services</dc:title>
  <dc:creator>Matthew Wilson</dc:creator>
  <cp:lastModifiedBy>Sam Valdes</cp:lastModifiedBy>
  <cp:revision>2</cp:revision>
  <dcterms:created xsi:type="dcterms:W3CDTF">2021-01-26T17:00:52Z</dcterms:created>
  <dcterms:modified xsi:type="dcterms:W3CDTF">2021-06-11T16:25:56Z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0x01010097904686E8548D44AE1A8455B96224F1</vt:lpwstr>
  </property>
</Properties>
</file>