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sldIdLst>
    <p:sldId id="256" r:id="rId5"/>
    <p:sldId id="445" r:id="rId6"/>
    <p:sldId id="438" r:id="rId7"/>
    <p:sldId id="474" r:id="rId8"/>
    <p:sldId id="475" r:id="rId9"/>
    <p:sldId id="476" r:id="rId10"/>
    <p:sldId id="477" r:id="rId11"/>
    <p:sldId id="478" r:id="rId12"/>
    <p:sldId id="479" r:id="rId13"/>
    <p:sldId id="480" r:id="rId14"/>
    <p:sldId id="481" r:id="rId15"/>
    <p:sldId id="482" r:id="rId16"/>
    <p:sldId id="447" r:id="rId17"/>
    <p:sldId id="465" r:id="rId18"/>
    <p:sldId id="449" r:id="rId19"/>
    <p:sldId id="466" r:id="rId20"/>
    <p:sldId id="450" r:id="rId21"/>
    <p:sldId id="464" r:id="rId22"/>
    <p:sldId id="454" r:id="rId23"/>
    <p:sldId id="44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Wilson" initials="MW" lastIdx="5" clrIdx="0">
    <p:extLst>
      <p:ext uri="{19B8F6BF-5375-455C-9EA6-DF929625EA0E}">
        <p15:presenceInfo xmlns:p15="http://schemas.microsoft.com/office/powerpoint/2012/main" userId="S::mwilson@gsma.com::ba72190a-c13d-4061-9386-ec1f22cc9d3e" providerId="AD"/>
      </p:ext>
    </p:extLst>
  </p:cmAuthor>
  <p:cmAuthor id="2" name="Zach White" initials="ZW" lastIdx="4" clrIdx="1">
    <p:extLst>
      <p:ext uri="{19B8F6BF-5375-455C-9EA6-DF929625EA0E}">
        <p15:presenceInfo xmlns:p15="http://schemas.microsoft.com/office/powerpoint/2012/main" userId="S-1-5-21-3346166985-1548841365-2365452741-41515" providerId="AD"/>
      </p:ext>
    </p:extLst>
  </p:cmAuthor>
  <p:cmAuthor id="3" name="George Kibala Bauer" initials="GKB" lastIdx="10" clrIdx="2">
    <p:extLst>
      <p:ext uri="{19B8F6BF-5375-455C-9EA6-DF929625EA0E}">
        <p15:presenceInfo xmlns:p15="http://schemas.microsoft.com/office/powerpoint/2012/main" userId="S-1-5-21-3346166985-1548841365-2365452741-39147" providerId="AD"/>
      </p:ext>
    </p:extLst>
  </p:cmAuthor>
  <p:cmAuthor id="4" name="Ilana Cohen" initials="IC" lastIdx="11" clrIdx="3">
    <p:extLst>
      <p:ext uri="{19B8F6BF-5375-455C-9EA6-DF929625EA0E}">
        <p15:presenceInfo xmlns:p15="http://schemas.microsoft.com/office/powerpoint/2012/main" userId="S::icohen@gsma.com::6e6a2f30-d57a-4b07-8085-689a65a4730c" providerId="AD"/>
      </p:ext>
    </p:extLst>
  </p:cmAuthor>
  <p:cmAuthor id="5" name="Jisas Lemasagarai" initials="JL" lastIdx="8" clrIdx="4">
    <p:extLst>
      <p:ext uri="{19B8F6BF-5375-455C-9EA6-DF929625EA0E}">
        <p15:presenceInfo xmlns:p15="http://schemas.microsoft.com/office/powerpoint/2012/main" userId="S::jlemasagarai@gsma.com::0129d851-0227-4fba-9a9d-a91c45c204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F20"/>
    <a:srgbClr val="75B3A1"/>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46"/>
    <p:restoredTop sz="75061" autoAdjust="0"/>
  </p:normalViewPr>
  <p:slideViewPr>
    <p:cSldViewPr snapToGrid="0" snapToObjects="1">
      <p:cViewPr varScale="1">
        <p:scale>
          <a:sx n="53" d="100"/>
          <a:sy n="53" d="100"/>
        </p:scale>
        <p:origin x="10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A82AB-0F2C-4E0B-BB92-02D0E8A4E3D3}" type="datetimeFigureOut">
              <a:rPr lang="en-GB" smtClean="0"/>
              <a:t>11/06/2021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9336A-3C79-476F-BA31-8FA47E738600}" type="slidenum">
              <a:rPr lang="en-GB" smtClean="0"/>
              <a:t>‹#›</a:t>
            </a:fld>
            <a:endParaRPr lang="en-GB"/>
          </a:p>
        </p:txBody>
      </p:sp>
    </p:spTree>
    <p:extLst>
      <p:ext uri="{BB962C8B-B14F-4D97-AF65-F5344CB8AC3E}">
        <p14:creationId xmlns:p14="http://schemas.microsoft.com/office/powerpoint/2010/main" val="2897201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AFBF66-52C9-452F-A384-900EAB7BAE9A}" type="slidenum">
              <a:rPr lang="en-GB" smtClean="0"/>
              <a:t>3</a:t>
            </a:fld>
            <a:endParaRPr lang="en-GB" dirty="0"/>
          </a:p>
        </p:txBody>
      </p:sp>
    </p:spTree>
    <p:extLst>
      <p:ext uri="{BB962C8B-B14F-4D97-AF65-F5344CB8AC3E}">
        <p14:creationId xmlns:p14="http://schemas.microsoft.com/office/powerpoint/2010/main" val="3456065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D60E9E-F9B7-442E-A5E4-7D27FEA7D4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017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Times New Roman" panose="02020603050405020304" pitchFamily="18" charset="0"/>
              </a:rPr>
              <a:t>Mobile for Development has 10 years of experience running innovation funds on a multitude of topics and our approach has always been to fund projects that are inclusive, have a clear socio-economic impact, are working towards commercial sustainability and have the potential to reach end users at scale.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AB3DE85-D434-4BBC-9015-12FDE0313ADE}" type="slidenum">
              <a:rPr lang="en-GB" smtClean="0"/>
              <a:t>7</a:t>
            </a:fld>
            <a:endParaRPr lang="en-GB"/>
          </a:p>
        </p:txBody>
      </p:sp>
    </p:spTree>
    <p:extLst>
      <p:ext uri="{BB962C8B-B14F-4D97-AF65-F5344CB8AC3E}">
        <p14:creationId xmlns:p14="http://schemas.microsoft.com/office/powerpoint/2010/main" val="1511881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The current round of innovation fund which we announced last month is </a:t>
            </a:r>
            <a:r>
              <a:rPr lang="en-GB" sz="1800" b="1" dirty="0">
                <a:effectLst/>
                <a:latin typeface="Arial" panose="020B0604020202020204" pitchFamily="34" charset="0"/>
                <a:ea typeface="Calibri" panose="020F0502020204030204" pitchFamily="34" charset="0"/>
                <a:cs typeface="Times New Roman" panose="02020603050405020304" pitchFamily="18" charset="0"/>
              </a:rPr>
              <a:t>The GSMA Innovation Fund for Digital Urban Services,</a:t>
            </a:r>
            <a:r>
              <a:rPr lang="en-GB" sz="1800" dirty="0">
                <a:effectLst/>
                <a:latin typeface="Arial" panose="020B0604020202020204" pitchFamily="34" charset="0"/>
                <a:ea typeface="Calibri" panose="020F0502020204030204" pitchFamily="34" charset="0"/>
                <a:cs typeface="Times New Roman" panose="02020603050405020304" pitchFamily="18" charset="0"/>
              </a:rPr>
              <a:t> which seeks to scale digital solutions that provide </a:t>
            </a:r>
            <a:r>
              <a:rPr lang="en-GB" sz="1800" b="1" dirty="0">
                <a:effectLst/>
                <a:latin typeface="Arial" panose="020B0604020202020204" pitchFamily="34" charset="0"/>
                <a:ea typeface="Calibri" panose="020F0502020204030204" pitchFamily="34" charset="0"/>
                <a:cs typeface="Times New Roman" panose="02020603050405020304" pitchFamily="18" charset="0"/>
              </a:rPr>
              <a:t>essential urban services to underserved populations</a:t>
            </a:r>
            <a:r>
              <a:rPr lang="en-GB" sz="1800" dirty="0">
                <a:effectLst/>
                <a:latin typeface="Arial" panose="020B0604020202020204" pitchFamily="34" charset="0"/>
                <a:ea typeface="Calibri" panose="020F0502020204030204" pitchFamily="34" charset="0"/>
                <a:cs typeface="Times New Roman" panose="02020603050405020304" pitchFamily="18" charset="0"/>
              </a:rPr>
              <a:t> from low- and middle-income countries in Africa, South and Southeast Asia.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Why this particular focus?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Urban services such as, energy, water, sanitation and plastics and waste management are essential to the well-being of city dwellers and the resilience of cities, particularly amidst a changing climate.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While there has been a historic rise in mobile connectivity in low- and middle-income countries, and particularly in cities, billions of people still lack access to these basic services.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And, with rapidly expanding informal settlements across Africa and Asia, where 90 per cent of global urban growth from now until 2050 will be concentrated, water shortages, unsanitary conditions, unreliable power provision, and inadequate waste management could remain a defining reality for many.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Times New Roman" panose="02020603050405020304" pitchFamily="18" charset="0"/>
              </a:rPr>
              <a:t>To tackle these challenges, the local private sector can play an important role in leveraging digital technology and working with mobile operators and the public sector to deliver sustainable and equitable services.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AB3DE85-D434-4BBC-9015-12FDE0313ADE}" type="slidenum">
              <a:rPr lang="en-GB" smtClean="0"/>
              <a:t>8</a:t>
            </a:fld>
            <a:endParaRPr lang="en-GB"/>
          </a:p>
        </p:txBody>
      </p:sp>
    </p:spTree>
    <p:extLst>
      <p:ext uri="{BB962C8B-B14F-4D97-AF65-F5344CB8AC3E}">
        <p14:creationId xmlns:p14="http://schemas.microsoft.com/office/powerpoint/2010/main" val="22660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9D6DA-C53A-4F60-8BB7-D36ADB061AAB}" type="slidenum">
              <a:rPr lang="en-GB" smtClean="0"/>
              <a:t>11</a:t>
            </a:fld>
            <a:endParaRPr lang="en-GB"/>
          </a:p>
        </p:txBody>
      </p:sp>
    </p:spTree>
    <p:extLst>
      <p:ext uri="{BB962C8B-B14F-4D97-AF65-F5344CB8AC3E}">
        <p14:creationId xmlns:p14="http://schemas.microsoft.com/office/powerpoint/2010/main" val="3242071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 of Announcement Activities:</a:t>
            </a:r>
          </a:p>
          <a:p>
            <a:r>
              <a:rPr lang="en-GB" dirty="0"/>
              <a:t>1. Press release to announce fund launch (and release the term sheet)</a:t>
            </a:r>
          </a:p>
          <a:p>
            <a:r>
              <a:rPr lang="en-GB" dirty="0"/>
              <a:t>2. Internal Blogs to promote the fund and link to term sheet</a:t>
            </a:r>
          </a:p>
          <a:p>
            <a:r>
              <a:rPr lang="en-GB" dirty="0"/>
              <a:t>3. Blogs with external stakeholders (strategic partners) to further spread the word</a:t>
            </a:r>
          </a:p>
          <a:p>
            <a:r>
              <a:rPr lang="en-GB" dirty="0"/>
              <a:t>4.  Launch Video (the Assistive tech video for reference https://www.youtube.com/watch?v=Y9OFe9zxK3c)</a:t>
            </a:r>
          </a:p>
          <a:p>
            <a:r>
              <a:rPr lang="en-GB" dirty="0"/>
              <a:t>5. Email our strategic partners or stakeholders about the fund (can have one-on-one calls with a few in case they have extensive reach) </a:t>
            </a:r>
          </a:p>
          <a:p>
            <a:endParaRPr lang="en-GB" dirty="0"/>
          </a:p>
        </p:txBody>
      </p:sp>
      <p:sp>
        <p:nvSpPr>
          <p:cNvPr id="4" name="Slide Number Placeholder 3"/>
          <p:cNvSpPr>
            <a:spLocks noGrp="1"/>
          </p:cNvSpPr>
          <p:nvPr>
            <p:ph type="sldNum" sz="quarter" idx="5"/>
          </p:nvPr>
        </p:nvSpPr>
        <p:spPr/>
        <p:txBody>
          <a:bodyPr/>
          <a:lstStyle/>
          <a:p>
            <a:fld id="{8619D6DA-C53A-4F60-8BB7-D36ADB061AAB}" type="slidenum">
              <a:rPr lang="en-GB" smtClean="0"/>
              <a:t>12</a:t>
            </a:fld>
            <a:endParaRPr lang="en-GB"/>
          </a:p>
        </p:txBody>
      </p:sp>
    </p:spTree>
    <p:extLst>
      <p:ext uri="{BB962C8B-B14F-4D97-AF65-F5344CB8AC3E}">
        <p14:creationId xmlns:p14="http://schemas.microsoft.com/office/powerpoint/2010/main" val="3041800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Inequity </a:t>
            </a:r>
          </a:p>
          <a:p>
            <a:pPr marL="171450" indent="-171450">
              <a:buFontTx/>
              <a:buChar char="-"/>
            </a:pPr>
            <a:r>
              <a:rPr lang="en-GB" dirty="0" smtClean="0"/>
              <a:t>Centralised services</a:t>
            </a:r>
            <a:r>
              <a:rPr lang="en-GB" baseline="0" dirty="0" smtClean="0"/>
              <a:t> often benefit from subsidy. While informal providers charge more. </a:t>
            </a:r>
          </a:p>
          <a:p>
            <a:pPr marL="171450" indent="-171450">
              <a:buFontTx/>
              <a:buChar char="-"/>
            </a:pPr>
            <a:r>
              <a:rPr lang="en-GB" sz="1200" b="0" i="0" kern="1200" dirty="0" smtClean="0">
                <a:solidFill>
                  <a:schemeClr val="tx1"/>
                </a:solidFill>
                <a:effectLst/>
                <a:latin typeface="+mn-lt"/>
                <a:ea typeface="+mn-ea"/>
                <a:cs typeface="+mn-cs"/>
              </a:rPr>
              <a:t>Tanker water costs on average 10 times more than government-supplied pipeline water, according to a World Resources Institute study of water access in 15 cities across the developing world, a figure that rises to 52 times more in Mumbai.</a:t>
            </a:r>
          </a:p>
          <a:p>
            <a:pPr marL="171450" indent="-171450">
              <a:buFontTx/>
              <a:buChar char="-"/>
            </a:pPr>
            <a:r>
              <a:rPr lang="en-GB" baseline="0" dirty="0" smtClean="0"/>
              <a:t>WB report on water subsidies in 10 LMICs found that 56% of subsidies were captured by the top wealth quintile, while only 6% reached the lowest.</a:t>
            </a:r>
          </a:p>
          <a:p>
            <a:pPr marL="171450" indent="-171450">
              <a:buFontTx/>
              <a:buChar char="-"/>
            </a:pPr>
            <a:r>
              <a:rPr lang="en-GB" baseline="0" dirty="0" smtClean="0"/>
              <a:t>Price gouging common in times of scarcity </a:t>
            </a:r>
          </a:p>
          <a:p>
            <a:pPr marL="0" indent="0">
              <a:buFontTx/>
              <a:buNone/>
            </a:pPr>
            <a:endParaRPr lang="en-GB" baseline="0" dirty="0" smtClean="0"/>
          </a:p>
          <a:p>
            <a:pPr marL="0" indent="0">
              <a:buFontTx/>
              <a:buNone/>
            </a:pPr>
            <a:r>
              <a:rPr lang="en-GB" baseline="0" dirty="0" smtClean="0"/>
              <a:t>Scarcity </a:t>
            </a:r>
          </a:p>
          <a:p>
            <a:pPr marL="171450" indent="-171450">
              <a:buFontTx/>
              <a:buChar char="-"/>
            </a:pPr>
            <a:r>
              <a:rPr lang="en-GB" baseline="0" dirty="0" smtClean="0"/>
              <a:t>WRI’s Aqueduct tool finds 17 countries, home to ¼ of the worlds problems already face extremely high baseline water stress (80% of available supplies are drawn each year for agriculture and municipalities). </a:t>
            </a:r>
          </a:p>
          <a:p>
            <a:pPr marL="171450" indent="-171450">
              <a:buFontTx/>
              <a:buChar char="-"/>
            </a:pPr>
            <a:r>
              <a:rPr lang="en-GB" baseline="0" dirty="0" smtClean="0"/>
              <a:t>We are increasingly seeing ‘Day Zero’ situations more frequently, and in many small towns and cities this happens without the attention Cape Town saw in 2018. </a:t>
            </a:r>
          </a:p>
          <a:p>
            <a:pPr marL="171450" indent="-171450">
              <a:buFontTx/>
              <a:buChar char="-"/>
            </a:pPr>
            <a:r>
              <a:rPr lang="en-GB" baseline="0" dirty="0" smtClean="0"/>
              <a:t>Urban population growth compounds the pressure on infrastructure, particularly in African cities. The African urban population is set to double 2015-2050, from 567 million to nearly 1.2 billion in 2050. As of 2015 just under 450 million people had access to services and only 112 to piped water. There is the need to rapidly expand infrastructure. </a:t>
            </a:r>
          </a:p>
          <a:p>
            <a:pPr marL="171450" indent="-171450">
              <a:buFontTx/>
              <a:buChar char="-"/>
            </a:pPr>
            <a:endParaRPr lang="en-GB" baseline="0" dirty="0" smtClean="0"/>
          </a:p>
          <a:p>
            <a:pPr marL="0" indent="0">
              <a:buFontTx/>
              <a:buNone/>
            </a:pPr>
            <a:r>
              <a:rPr lang="en-GB" baseline="0" dirty="0" smtClean="0"/>
              <a:t>Inefficiency </a:t>
            </a:r>
          </a:p>
          <a:p>
            <a:pPr marL="0" indent="0">
              <a:buFontTx/>
              <a:buNone/>
            </a:pPr>
            <a:r>
              <a:rPr lang="en-GB" baseline="0" dirty="0" smtClean="0"/>
              <a:t>-  Regional aggregates for NRW are hard to compute. But many utilities have NRW rates of 30-50%. Addressing technical losses (leaks) or commercial (water not billed for) are both priorities. And address the separate challenges of preserving resources and addressing utility financial issues. </a:t>
            </a:r>
          </a:p>
        </p:txBody>
      </p:sp>
      <p:sp>
        <p:nvSpPr>
          <p:cNvPr id="4" name="Slide Number Placeholder 3"/>
          <p:cNvSpPr>
            <a:spLocks noGrp="1"/>
          </p:cNvSpPr>
          <p:nvPr>
            <p:ph type="sldNum" sz="quarter" idx="10"/>
          </p:nvPr>
        </p:nvSpPr>
        <p:spPr/>
        <p:txBody>
          <a:bodyPr/>
          <a:lstStyle/>
          <a:p>
            <a:fld id="{5EE9336A-3C79-476F-BA31-8FA47E738600}" type="slidenum">
              <a:rPr lang="en-GB" smtClean="0"/>
              <a:t>14</a:t>
            </a:fld>
            <a:endParaRPr lang="en-GB"/>
          </a:p>
        </p:txBody>
      </p:sp>
    </p:spTree>
    <p:extLst>
      <p:ext uri="{BB962C8B-B14F-4D97-AF65-F5344CB8AC3E}">
        <p14:creationId xmlns:p14="http://schemas.microsoft.com/office/powerpoint/2010/main" val="141386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E9336A-3C79-476F-BA31-8FA47E738600}" type="slidenum">
              <a:rPr lang="en-GB" smtClean="0"/>
              <a:t>15</a:t>
            </a:fld>
            <a:endParaRPr lang="en-GB"/>
          </a:p>
        </p:txBody>
      </p:sp>
    </p:spTree>
    <p:extLst>
      <p:ext uri="{BB962C8B-B14F-4D97-AF65-F5344CB8AC3E}">
        <p14:creationId xmlns:p14="http://schemas.microsoft.com/office/powerpoint/2010/main" val="444269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GSMA DU programme</a:t>
            </a:r>
            <a:r>
              <a:rPr lang="en-GB" baseline="0" dirty="0" smtClean="0"/>
              <a:t> has previously: </a:t>
            </a:r>
          </a:p>
          <a:p>
            <a:pPr lvl="0"/>
            <a:r>
              <a:rPr lang="en-GB" sz="1200" b="1" kern="1200" dirty="0" smtClean="0">
                <a:solidFill>
                  <a:schemeClr val="tx1"/>
                </a:solidFill>
                <a:effectLst/>
                <a:latin typeface="+mn-lt"/>
                <a:ea typeface="+mn-ea"/>
                <a:cs typeface="+mn-cs"/>
              </a:rPr>
              <a:t>£9.4 million </a:t>
            </a:r>
            <a:r>
              <a:rPr lang="en-GB" sz="1200" kern="1200" dirty="0" smtClean="0">
                <a:solidFill>
                  <a:schemeClr val="tx1"/>
                </a:solidFill>
                <a:effectLst/>
                <a:latin typeface="+mn-lt"/>
                <a:ea typeface="+mn-ea"/>
                <a:cs typeface="+mn-cs"/>
              </a:rPr>
              <a:t>to </a:t>
            </a:r>
            <a:r>
              <a:rPr lang="en-GB" sz="1200" b="1" kern="1200" dirty="0" smtClean="0">
                <a:solidFill>
                  <a:schemeClr val="tx1"/>
                </a:solidFill>
                <a:effectLst/>
                <a:latin typeface="+mn-lt"/>
                <a:ea typeface="+mn-ea"/>
                <a:cs typeface="+mn-cs"/>
              </a:rPr>
              <a:t>50</a:t>
            </a:r>
            <a:r>
              <a:rPr lang="en-GB" sz="1200" kern="1200" dirty="0" smtClean="0">
                <a:solidFill>
                  <a:schemeClr val="tx1"/>
                </a:solidFill>
                <a:effectLst/>
                <a:latin typeface="+mn-lt"/>
                <a:ea typeface="+mn-ea"/>
                <a:cs typeface="+mn-cs"/>
              </a:rPr>
              <a:t> grantees </a:t>
            </a:r>
          </a:p>
          <a:p>
            <a:pPr lvl="0"/>
            <a:r>
              <a:rPr lang="en-GB" sz="1200" b="1" kern="1200" dirty="0" smtClean="0">
                <a:solidFill>
                  <a:schemeClr val="tx1"/>
                </a:solidFill>
                <a:effectLst/>
                <a:latin typeface="+mn-lt"/>
                <a:ea typeface="+mn-ea"/>
                <a:cs typeface="+mn-cs"/>
              </a:rPr>
              <a:t>$309 million </a:t>
            </a:r>
            <a:r>
              <a:rPr lang="en-GB" sz="1200" kern="1200" dirty="0" smtClean="0">
                <a:solidFill>
                  <a:schemeClr val="tx1"/>
                </a:solidFill>
                <a:effectLst/>
                <a:latin typeface="+mn-lt"/>
                <a:ea typeface="+mn-ea"/>
                <a:cs typeface="+mn-cs"/>
              </a:rPr>
              <a:t>has been raised by these grantees in follow-on funding within 2</a:t>
            </a:r>
            <a:r>
              <a:rPr lang="en-GB" sz="1200" kern="1200" baseline="0" dirty="0" smtClean="0">
                <a:solidFill>
                  <a:schemeClr val="tx1"/>
                </a:solidFill>
                <a:effectLst/>
                <a:latin typeface="+mn-lt"/>
                <a:ea typeface="+mn-ea"/>
                <a:cs typeface="+mn-cs"/>
              </a:rPr>
              <a:t> years </a:t>
            </a:r>
            <a:endParaRPr lang="en-GB"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48</a:t>
            </a:r>
            <a:r>
              <a:rPr lang="en-GB" sz="1200" kern="1200" dirty="0" smtClean="0">
                <a:solidFill>
                  <a:schemeClr val="tx1"/>
                </a:solidFill>
                <a:effectLst/>
                <a:latin typeface="+mn-lt"/>
                <a:ea typeface="+mn-ea"/>
                <a:cs typeface="+mn-cs"/>
              </a:rPr>
              <a:t> direct partnerships with mobile operators.</a:t>
            </a:r>
          </a:p>
          <a:p>
            <a:pPr lvl="0"/>
            <a:r>
              <a:rPr lang="en-GB" sz="1200" kern="1200" dirty="0" smtClean="0">
                <a:solidFill>
                  <a:schemeClr val="tx1"/>
                </a:solidFill>
                <a:effectLst/>
                <a:latin typeface="+mn-lt"/>
                <a:ea typeface="+mn-ea"/>
                <a:cs typeface="+mn-cs"/>
              </a:rPr>
              <a:t>6.5</a:t>
            </a:r>
            <a:r>
              <a:rPr lang="en-GB" sz="1200" kern="1200" baseline="0" dirty="0" smtClean="0">
                <a:solidFill>
                  <a:schemeClr val="tx1"/>
                </a:solidFill>
                <a:effectLst/>
                <a:latin typeface="+mn-lt"/>
                <a:ea typeface="+mn-ea"/>
                <a:cs typeface="+mn-cs"/>
              </a:rPr>
              <a:t> million people have benefited from improved services as a result of these grants</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EE9336A-3C79-476F-BA31-8FA47E738600}" type="slidenum">
              <a:rPr lang="en-GB" smtClean="0"/>
              <a:t>16</a:t>
            </a:fld>
            <a:endParaRPr lang="en-GB"/>
          </a:p>
        </p:txBody>
      </p:sp>
    </p:spTree>
    <p:extLst>
      <p:ext uri="{BB962C8B-B14F-4D97-AF65-F5344CB8AC3E}">
        <p14:creationId xmlns:p14="http://schemas.microsoft.com/office/powerpoint/2010/main" val="6821863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B1F586D-4CB3-6846-9C99-84E6F86D4907}"/>
              </a:ext>
            </a:extLst>
          </p:cNvPr>
          <p:cNvSpPr/>
          <p:nvPr userDrawn="1"/>
        </p:nvSpPr>
        <p:spPr>
          <a:xfrm>
            <a:off x="-5" y="0"/>
            <a:ext cx="12164401" cy="6858000"/>
          </a:xfrm>
          <a:prstGeom prst="rect">
            <a:avLst/>
          </a:prstGeom>
          <a:solidFill>
            <a:srgbClr val="000000">
              <a:alpha val="37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21976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1771A873-CF18-D745-A5E3-D1208252796B}"/>
              </a:ext>
            </a:extLst>
          </p:cNvPr>
          <p:cNvSpPr/>
          <p:nvPr userDrawn="1"/>
        </p:nvSpPr>
        <p:spPr>
          <a:xfrm>
            <a:off x="-5" y="0"/>
            <a:ext cx="12164401" cy="6858000"/>
          </a:xfrm>
          <a:prstGeom prst="rect">
            <a:avLst/>
          </a:prstGeom>
          <a:solidFill>
            <a:srgbClr val="000000">
              <a:alpha val="2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5">
            <a:extLst>
              <a:ext uri="{FF2B5EF4-FFF2-40B4-BE49-F238E27FC236}">
                <a16:creationId xmlns:a16="http://schemas.microsoft.com/office/drawing/2014/main" id="{9CECE4C7-7DD4-3F46-85BB-57FCE0DEBB3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6" name="Text Placeholder 15">
            <a:extLst>
              <a:ext uri="{FF2B5EF4-FFF2-40B4-BE49-F238E27FC236}">
                <a16:creationId xmlns:a16="http://schemas.microsoft.com/office/drawing/2014/main" id="{29F10D02-8609-F548-878A-349AA1261E85}"/>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86476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EFBB22BA-964B-7942-B933-76CE3EB12F7F}"/>
              </a:ext>
            </a:extLst>
          </p:cNvPr>
          <p:cNvSpPr/>
          <p:nvPr userDrawn="1"/>
        </p:nvSpPr>
        <p:spPr>
          <a:xfrm>
            <a:off x="-5" y="0"/>
            <a:ext cx="12164401" cy="6858000"/>
          </a:xfrm>
          <a:prstGeom prst="rect">
            <a:avLst/>
          </a:prstGeom>
          <a:solidFill>
            <a:srgbClr val="000000">
              <a:alpha val="3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FF39B905-E50C-8646-A876-8288FB8691D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B729F0A4-A7AC-0D45-B78F-CCB2D11B1B21}"/>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44031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AF2AAE37-9C00-9E4F-87E3-46F1A5BF608B}"/>
              </a:ext>
            </a:extLst>
          </p:cNvPr>
          <p:cNvSpPr/>
          <p:nvPr userDrawn="1"/>
        </p:nvSpPr>
        <p:spPr>
          <a:xfrm>
            <a:off x="-5" y="0"/>
            <a:ext cx="12164401" cy="6858000"/>
          </a:xfrm>
          <a:prstGeom prst="rect">
            <a:avLst/>
          </a:prstGeom>
          <a:solidFill>
            <a:srgbClr val="000000">
              <a:alpha val="44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13DFDCA4-C360-8B41-AC6F-537BC734BBBC}"/>
              </a:ext>
            </a:extLst>
          </p:cNvPr>
          <p:cNvSpPr>
            <a:spLocks noGrp="1"/>
          </p:cNvSpPr>
          <p:nvPr>
            <p:ph type="body" sz="quarter" idx="10" hasCustomPrompt="1"/>
          </p:nvPr>
        </p:nvSpPr>
        <p:spPr>
          <a:xfrm>
            <a:off x="485808" y="6290095"/>
            <a:ext cx="8315325" cy="307975"/>
          </a:xfrm>
        </p:spPr>
        <p:txBody>
          <a:bodyPr/>
          <a:lstStyle>
            <a:lvl1pPr>
              <a:buNone/>
              <a:defRPr sz="1600">
                <a:solidFill>
                  <a:schemeClr val="bg1"/>
                </a:solidFill>
              </a:defRPr>
            </a:lvl1pPr>
          </a:lstStyle>
          <a:p>
            <a:pPr lvl="0"/>
            <a:r>
              <a:rPr lang="en-US" dirty="0"/>
              <a:t>Speaker Name + Surname</a:t>
            </a:r>
          </a:p>
        </p:txBody>
      </p:sp>
      <p:sp>
        <p:nvSpPr>
          <p:cNvPr id="18" name="Text Placeholder 15">
            <a:extLst>
              <a:ext uri="{FF2B5EF4-FFF2-40B4-BE49-F238E27FC236}">
                <a16:creationId xmlns:a16="http://schemas.microsoft.com/office/drawing/2014/main" id="{F34C4CE6-86AF-5D40-AB79-6A5D0F6C5C4C}"/>
              </a:ext>
            </a:extLst>
          </p:cNvPr>
          <p:cNvSpPr>
            <a:spLocks noGrp="1"/>
          </p:cNvSpPr>
          <p:nvPr>
            <p:ph type="body" sz="quarter" idx="11" hasCustomPrompt="1"/>
          </p:nvPr>
        </p:nvSpPr>
        <p:spPr>
          <a:xfrm>
            <a:off x="8964418" y="6290095"/>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111020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id="{83F4CFE0-530A-3945-96C1-7FC34792C07A}"/>
              </a:ext>
            </a:extLst>
          </p:cNvPr>
          <p:cNvSpPr/>
          <p:nvPr userDrawn="1"/>
        </p:nvSpPr>
        <p:spPr>
          <a:xfrm>
            <a:off x="-5" y="0"/>
            <a:ext cx="12164401" cy="6858000"/>
          </a:xfrm>
          <a:prstGeom prst="rect">
            <a:avLst/>
          </a:prstGeom>
          <a:solidFill>
            <a:srgbClr val="000000">
              <a:alpha val="41000"/>
            </a:srgbClr>
          </a:solidFill>
          <a:ln w="12700">
            <a:miter lim="400000"/>
          </a:ln>
        </p:spPr>
        <p:txBody>
          <a:bodyPr lIns="45718" tIns="45718" rIns="45718" bIns="45718" anchor="ctr"/>
          <a:lstStyle/>
          <a:p>
            <a:pPr algn="ctr">
              <a:defRPr sz="2400">
                <a:solidFill>
                  <a:srgbClr val="FFFFFF"/>
                </a:solidFill>
                <a:latin typeface="+mn-lt"/>
                <a:ea typeface="+mn-ea"/>
                <a:cs typeface="+mn-cs"/>
                <a:sym typeface="Calibri"/>
              </a:defRPr>
            </a:pPr>
            <a:endParaRPr dirty="0"/>
          </a:p>
        </p:txBody>
      </p:sp>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EA3CFA60-BABD-1541-8365-4BC42AE3BCAF}"/>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88E825F5-5DB6-AC4B-900B-E83CFD4BA4D8}"/>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877074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129DF18F-65B3-474E-B340-D1CA93EFDAAB}"/>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879448E7-EF0D-124B-857F-B63967D0CA7E}"/>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22910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24944D7-EADF-5D4B-9BF9-6FEC663AFBE1}"/>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4" name="Text Placeholder 15">
            <a:extLst>
              <a:ext uri="{FF2B5EF4-FFF2-40B4-BE49-F238E27FC236}">
                <a16:creationId xmlns:a16="http://schemas.microsoft.com/office/drawing/2014/main" id="{3F6933B3-1E15-374C-B991-B11E239E3700}"/>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130009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6EAE6-6C39-2045-B217-AC7959F9668A}"/>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4070FC5B-AC29-DF43-966D-C010EBBA1B99}"/>
              </a:ext>
            </a:extLst>
          </p:cNvPr>
          <p:cNvSpPr>
            <a:spLocks noGrp="1"/>
          </p:cNvSpPr>
          <p:nvPr>
            <p:ph type="body" sz="quarter" idx="10" hasCustomPrompt="1"/>
          </p:nvPr>
        </p:nvSpPr>
        <p:spPr>
          <a:xfrm>
            <a:off x="490166" y="6294450"/>
            <a:ext cx="8315325" cy="307975"/>
          </a:xfrm>
        </p:spPr>
        <p:txBody>
          <a:bodyPr/>
          <a:lstStyle>
            <a:lvl1pPr>
              <a:buNone/>
              <a:defRPr sz="1600">
                <a:solidFill>
                  <a:schemeClr val="bg1"/>
                </a:solidFill>
              </a:defRPr>
            </a:lvl1pPr>
          </a:lstStyle>
          <a:p>
            <a:pPr lvl="0"/>
            <a:r>
              <a:rPr lang="en-US" dirty="0"/>
              <a:t>Speaker Name + Surname</a:t>
            </a:r>
          </a:p>
        </p:txBody>
      </p:sp>
      <p:sp>
        <p:nvSpPr>
          <p:cNvPr id="12" name="Text Placeholder 15">
            <a:extLst>
              <a:ext uri="{FF2B5EF4-FFF2-40B4-BE49-F238E27FC236}">
                <a16:creationId xmlns:a16="http://schemas.microsoft.com/office/drawing/2014/main" id="{3D69C87B-DCED-344F-972D-72ED23A20A4C}"/>
              </a:ext>
            </a:extLst>
          </p:cNvPr>
          <p:cNvSpPr>
            <a:spLocks noGrp="1"/>
          </p:cNvSpPr>
          <p:nvPr>
            <p:ph type="body" sz="quarter" idx="11" hasCustomPrompt="1"/>
          </p:nvPr>
        </p:nvSpPr>
        <p:spPr>
          <a:xfrm>
            <a:off x="8968776" y="6294450"/>
            <a:ext cx="2586445" cy="307975"/>
          </a:xfrm>
        </p:spPr>
        <p:txBody>
          <a:bodyPr/>
          <a:lstStyle>
            <a:lvl1pPr algn="r">
              <a:buNone/>
              <a:defRPr sz="1600">
                <a:solidFill>
                  <a:schemeClr val="bg1"/>
                </a:solidFill>
              </a:defRPr>
            </a:lvl1pPr>
          </a:lstStyle>
          <a:p>
            <a:pPr lvl="0"/>
            <a:r>
              <a:rPr lang="en-US" dirty="0"/>
              <a:t>Date</a:t>
            </a:r>
          </a:p>
        </p:txBody>
      </p:sp>
    </p:spTree>
    <p:extLst>
      <p:ext uri="{BB962C8B-B14F-4D97-AF65-F5344CB8AC3E}">
        <p14:creationId xmlns:p14="http://schemas.microsoft.com/office/powerpoint/2010/main" val="381244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748389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164052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hasCustomPrompt="1"/>
          </p:nvPr>
        </p:nvSpPr>
        <p:spPr>
          <a:xfrm>
            <a:off x="4531658" y="511201"/>
            <a:ext cx="6965411" cy="730800"/>
          </a:xfrm>
        </p:spPr>
        <p:txBody>
          <a:bodyPr/>
          <a:lstStyle/>
          <a:p>
            <a:r>
              <a:rPr lang="en-GB" dirty="0"/>
              <a:t>Section title</a:t>
            </a:r>
            <a:endParaRPr lang="en-US" dirty="0"/>
          </a:p>
        </p:txBody>
      </p:sp>
      <p:sp>
        <p:nvSpPr>
          <p:cNvPr id="12" name="Text Placeholder 3">
            <a:extLst>
              <a:ext uri="{FF2B5EF4-FFF2-40B4-BE49-F238E27FC236}">
                <a16:creationId xmlns:a16="http://schemas.microsoft.com/office/drawing/2014/main" id="{8D5B4920-061A-3745-96C8-D548FAE0A94F}"/>
              </a:ext>
            </a:extLst>
          </p:cNvPr>
          <p:cNvSpPr>
            <a:spLocks noGrp="1"/>
          </p:cNvSpPr>
          <p:nvPr>
            <p:ph type="body" sz="half" idx="2"/>
          </p:nvPr>
        </p:nvSpPr>
        <p:spPr>
          <a:xfrm>
            <a:off x="600795" y="1825200"/>
            <a:ext cx="2893200" cy="3437942"/>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Content Placeholder 2">
            <a:extLst>
              <a:ext uri="{FF2B5EF4-FFF2-40B4-BE49-F238E27FC236}">
                <a16:creationId xmlns:a16="http://schemas.microsoft.com/office/drawing/2014/main" id="{C1CE1E26-4127-864E-AC5A-EBBB29DC8163}"/>
              </a:ext>
            </a:extLst>
          </p:cNvPr>
          <p:cNvSpPr>
            <a:spLocks noGrp="1"/>
          </p:cNvSpPr>
          <p:nvPr>
            <p:ph idx="1"/>
          </p:nvPr>
        </p:nvSpPr>
        <p:spPr>
          <a:xfrm>
            <a:off x="4531658" y="1353599"/>
            <a:ext cx="6965412" cy="469995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US" dirty="0"/>
          </a:p>
        </p:txBody>
      </p:sp>
      <p:sp>
        <p:nvSpPr>
          <p:cNvPr id="17" name="Slide Number Placeholder 5">
            <a:extLst>
              <a:ext uri="{FF2B5EF4-FFF2-40B4-BE49-F238E27FC236}">
                <a16:creationId xmlns:a16="http://schemas.microsoft.com/office/drawing/2014/main" id="{1AC800F6-7151-B542-A427-3657FAF8AAD4}"/>
              </a:ext>
            </a:extLst>
          </p:cNvPr>
          <p:cNvSpPr>
            <a:spLocks noGrp="1"/>
          </p:cNvSpPr>
          <p:nvPr>
            <p:ph type="sldNum" sz="quarter" idx="4"/>
          </p:nvPr>
        </p:nvSpPr>
        <p:spPr>
          <a:xfrm>
            <a:off x="8724052"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cxnSp>
        <p:nvCxnSpPr>
          <p:cNvPr id="22" name="Straight Connector 21">
            <a:extLst>
              <a:ext uri="{FF2B5EF4-FFF2-40B4-BE49-F238E27FC236}">
                <a16:creationId xmlns:a16="http://schemas.microsoft.com/office/drawing/2014/main" id="{1E33D316-F465-4548-B6D5-4C78A6DA7EEB}"/>
              </a:ext>
            </a:extLst>
          </p:cNvPr>
          <p:cNvCxnSpPr>
            <a:cxnSpLocks/>
          </p:cNvCxnSpPr>
          <p:nvPr userDrawn="1"/>
        </p:nvCxnSpPr>
        <p:spPr>
          <a:xfrm>
            <a:off x="4532400" y="6205400"/>
            <a:ext cx="6966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B38F44B-E913-C249-B47C-1F35A1183940}"/>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latin typeface="Arial" panose="020B0604020202020204" pitchFamily="34" charset="0"/>
                <a:cs typeface="Arial" panose="020B0604020202020204" pitchFamily="34" charset="0"/>
              </a:rPr>
              <a:t>CONFIDENTIAL   </a:t>
            </a:r>
            <a:r>
              <a:rPr lang="en-US" sz="900" b="0" i="0" dirty="0">
                <a:solidFill>
                  <a:schemeClr val="bg1"/>
                </a:solidFill>
                <a:latin typeface="Arial" panose="020B0604020202020204" pitchFamily="34" charset="0"/>
                <a:cs typeface="Arial" panose="020B0604020202020204" pitchFamily="34" charset="0"/>
              </a:rPr>
              <a:t>© GSMA 2020</a:t>
            </a:r>
          </a:p>
        </p:txBody>
      </p:sp>
      <p:pic>
        <p:nvPicPr>
          <p:cNvPr id="25" name="Picture 24">
            <a:extLst>
              <a:ext uri="{FF2B5EF4-FFF2-40B4-BE49-F238E27FC236}">
                <a16:creationId xmlns:a16="http://schemas.microsoft.com/office/drawing/2014/main" id="{FFF92351-9E62-9546-BE0F-A87D0EADBA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2740017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 colour 01">
    <p:bg>
      <p:bgPr>
        <a:solidFill>
          <a:srgbClr val="99CCCC"/>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7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colour 02">
    <p:bg>
      <p:bgPr>
        <a:solidFill>
          <a:srgbClr val="DE002B"/>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88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buClr>
                <a:srgbClr val="242529"/>
              </a:buClr>
              <a:defRPr>
                <a:solidFill>
                  <a:schemeClr val="bg1"/>
                </a:solidFill>
              </a:defRPr>
            </a:lvl1pPr>
            <a:lvl2pPr>
              <a:lnSpc>
                <a:spcPct val="90000"/>
              </a:lnSpc>
              <a:spcAft>
                <a:spcPts val="600"/>
              </a:spcAft>
              <a:buClr>
                <a:srgbClr val="242529"/>
              </a:buClr>
              <a:defRPr>
                <a:solidFill>
                  <a:schemeClr val="bg1"/>
                </a:solidFill>
              </a:defRPr>
            </a:lvl2pPr>
            <a:lvl3pPr>
              <a:lnSpc>
                <a:spcPct val="90000"/>
              </a:lnSpc>
              <a:spcAft>
                <a:spcPts val="600"/>
              </a:spcAft>
              <a:buClr>
                <a:srgbClr val="242529"/>
              </a:buClr>
              <a:defRPr>
                <a:solidFill>
                  <a:schemeClr val="bg1"/>
                </a:solidFill>
              </a:defRPr>
            </a:lvl3pPr>
            <a:lvl4pPr>
              <a:lnSpc>
                <a:spcPct val="90000"/>
              </a:lnSpc>
              <a:spcAft>
                <a:spcPts val="600"/>
              </a:spcAft>
              <a:buClr>
                <a:srgbClr val="242529"/>
              </a:buClr>
              <a:defRPr>
                <a:solidFill>
                  <a:schemeClr val="bg1"/>
                </a:solidFill>
              </a:defRPr>
            </a:lvl4pPr>
            <a:lvl5pPr>
              <a:lnSpc>
                <a:spcPct val="90000"/>
              </a:lnSpc>
              <a:spcAft>
                <a:spcPts val="600"/>
              </a:spcAft>
              <a:buClr>
                <a:srgbClr val="242529"/>
              </a:buCl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972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colour 03">
    <p:bg>
      <p:bgPr>
        <a:solidFill>
          <a:srgbClr val="242529"/>
        </a:solidFill>
        <a:effectLst/>
      </p:bgPr>
    </p:bg>
    <p:spTree>
      <p:nvGrpSpPr>
        <p:cNvPr id="1" name=""/>
        <p:cNvGrpSpPr/>
        <p:nvPr/>
      </p:nvGrpSpPr>
      <p:grpSpPr>
        <a:xfrm>
          <a:off x="0" y="0"/>
          <a:ext cx="0" cy="0"/>
          <a:chOff x="0" y="0"/>
          <a:chExt cx="0" cy="0"/>
        </a:xfrm>
      </p:grpSpPr>
      <p:pic>
        <p:nvPicPr>
          <p:cNvPr id="9" name="Image" descr="Image">
            <a:extLst>
              <a:ext uri="{FF2B5EF4-FFF2-40B4-BE49-F238E27FC236}">
                <a16:creationId xmlns:a16="http://schemas.microsoft.com/office/drawing/2014/main" id="{FB1E8BDF-7D60-CB43-97F6-B08927A14812}"/>
              </a:ext>
            </a:extLst>
          </p:cNvPr>
          <p:cNvPicPr>
            <a:picLocks noChangeAspect="1"/>
          </p:cNvPicPr>
          <p:nvPr userDrawn="1"/>
        </p:nvPicPr>
        <p:blipFill>
          <a:blip r:embed="rId2" cstate="screen">
            <a:alphaModFix amt="65000"/>
            <a:extLst>
              <a:ext uri="{28A0092B-C50C-407E-A947-70E740481C1C}">
                <a14:useLocalDpi xmlns:a14="http://schemas.microsoft.com/office/drawing/2010/main"/>
              </a:ext>
            </a:extLst>
          </a:blip>
          <a:srcRect l="12316" t="20517" r="9888" b="14205"/>
          <a:stretch>
            <a:fillRect/>
          </a:stretch>
        </p:blipFill>
        <p:spPr>
          <a:xfrm>
            <a:off x="0" y="0"/>
            <a:ext cx="12209744" cy="6829712"/>
          </a:xfrm>
          <a:prstGeom prst="rect">
            <a:avLst/>
          </a:prstGeom>
          <a:ln w="12700">
            <a:miter lim="400000"/>
          </a:ln>
        </p:spPr>
      </p:pic>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solidFill>
                  <a:schemeClr val="bg1"/>
                </a:solidFill>
              </a:defRPr>
            </a:lvl1pPr>
            <a:lvl2pPr>
              <a:lnSpc>
                <a:spcPct val="90000"/>
              </a:lnSpc>
              <a:spcAft>
                <a:spcPts val="600"/>
              </a:spcAft>
              <a:defRPr>
                <a:solidFill>
                  <a:schemeClr val="bg1"/>
                </a:solidFill>
              </a:defRPr>
            </a:lvl2pPr>
            <a:lvl3pPr>
              <a:lnSpc>
                <a:spcPct val="90000"/>
              </a:lnSpc>
              <a:spcAft>
                <a:spcPts val="600"/>
              </a:spcAft>
              <a:defRPr>
                <a:solidFill>
                  <a:schemeClr val="bg1"/>
                </a:solidFill>
              </a:defRPr>
            </a:lvl3pPr>
            <a:lvl4pPr>
              <a:lnSpc>
                <a:spcPct val="90000"/>
              </a:lnSpc>
              <a:spcAft>
                <a:spcPts val="600"/>
              </a:spcAft>
              <a:defRPr>
                <a:solidFill>
                  <a:schemeClr val="bg1"/>
                </a:solidFill>
              </a:defRPr>
            </a:lvl4pPr>
            <a:lvl5pPr>
              <a:lnSpc>
                <a:spcPct val="90000"/>
              </a:lnSpc>
              <a:spcAft>
                <a:spcPts val="600"/>
              </a:spcAft>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417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E016-136F-7440-866C-EC6553F403CB}"/>
              </a:ext>
            </a:extLst>
          </p:cNvPr>
          <p:cNvSpPr>
            <a:spLocks noGrp="1"/>
          </p:cNvSpPr>
          <p:nvPr>
            <p:ph type="title"/>
          </p:nvPr>
        </p:nvSpPr>
        <p:spPr>
          <a:xfrm>
            <a:off x="600805" y="509733"/>
            <a:ext cx="10871200" cy="7307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FCE0F07-2398-0440-9CC3-B797313FB253}"/>
              </a:ext>
            </a:extLst>
          </p:cNvPr>
          <p:cNvSpPr>
            <a:spLocks noGrp="1"/>
          </p:cNvSpPr>
          <p:nvPr>
            <p:ph idx="1"/>
          </p:nvPr>
        </p:nvSpPr>
        <p:spPr>
          <a:xfrm>
            <a:off x="601200" y="1353599"/>
            <a:ext cx="10871200" cy="4650851"/>
          </a:xfrm>
        </p:spPr>
        <p:txBody>
          <a:bodyPr/>
          <a:lstStyle>
            <a:lvl1pPr>
              <a:lnSpc>
                <a:spcPct val="90000"/>
              </a:lnSpc>
              <a:spcAft>
                <a:spcPts val="600"/>
              </a:spcAft>
              <a:defRPr/>
            </a:lvl1pPr>
            <a:lvl2pPr>
              <a:lnSpc>
                <a:spcPct val="90000"/>
              </a:lnSpc>
              <a:spcAft>
                <a:spcPts val="600"/>
              </a:spcAft>
              <a:defRPr/>
            </a:lvl2pPr>
            <a:lvl3pPr>
              <a:lnSpc>
                <a:spcPct val="90000"/>
              </a:lnSpc>
              <a:spcAft>
                <a:spcPts val="600"/>
              </a:spcAft>
              <a:defRPr/>
            </a:lvl3pPr>
            <a:lvl4pPr>
              <a:lnSpc>
                <a:spcPct val="90000"/>
              </a:lnSpc>
              <a:spcAft>
                <a:spcPts val="600"/>
              </a:spcAft>
              <a:defRPr/>
            </a:lvl4pPr>
            <a:lvl5pPr>
              <a:lnSpc>
                <a:spcPct val="90000"/>
              </a:lnSpc>
              <a:spcAft>
                <a:spcPts val="600"/>
              </a:spcAf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A1448BF0-E27C-3145-BC7C-2F6948FB8965}"/>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0" name="Rectangle 19">
            <a:extLst>
              <a:ext uri="{FF2B5EF4-FFF2-40B4-BE49-F238E27FC236}">
                <a16:creationId xmlns:a16="http://schemas.microsoft.com/office/drawing/2014/main" id="{23009ADB-48D5-B741-85F6-00BCEF57561C}"/>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1" name="Picture 20">
            <a:extLst>
              <a:ext uri="{FF2B5EF4-FFF2-40B4-BE49-F238E27FC236}">
                <a16:creationId xmlns:a16="http://schemas.microsoft.com/office/drawing/2014/main" id="{59EE8F10-79B1-3843-85A2-5D189960B2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2" name="Straight Connector 21">
            <a:extLst>
              <a:ext uri="{FF2B5EF4-FFF2-40B4-BE49-F238E27FC236}">
                <a16:creationId xmlns:a16="http://schemas.microsoft.com/office/drawing/2014/main" id="{C432CE1E-1D03-6845-B8C7-9EC98143D881}"/>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0763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DE08-6CCA-BD4F-8EEE-338DB0C18D1D}"/>
              </a:ext>
            </a:extLst>
          </p:cNvPr>
          <p:cNvSpPr>
            <a:spLocks noGrp="1"/>
          </p:cNvSpPr>
          <p:nvPr>
            <p:ph type="title"/>
          </p:nvPr>
        </p:nvSpPr>
        <p:spPr>
          <a:xfrm>
            <a:off x="600805" y="509732"/>
            <a:ext cx="10871200" cy="732268"/>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10E1B177-83D0-9B41-8657-4A2992CD3E94}"/>
              </a:ext>
            </a:extLst>
          </p:cNvPr>
          <p:cNvSpPr>
            <a:spLocks noGrp="1"/>
          </p:cNvSpPr>
          <p:nvPr>
            <p:ph sz="half" idx="1"/>
          </p:nvPr>
        </p:nvSpPr>
        <p:spPr>
          <a:xfrm>
            <a:off x="600805" y="1353599"/>
            <a:ext cx="5418995"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2908A70D-8678-2C44-A1FD-DCB317ACC8B2}"/>
              </a:ext>
            </a:extLst>
          </p:cNvPr>
          <p:cNvSpPr>
            <a:spLocks noGrp="1"/>
          </p:cNvSpPr>
          <p:nvPr>
            <p:ph sz="half" idx="2"/>
          </p:nvPr>
        </p:nvSpPr>
        <p:spPr>
          <a:xfrm>
            <a:off x="6172200" y="1353599"/>
            <a:ext cx="5324870" cy="4650847"/>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Slide Number Placeholder 5">
            <a:extLst>
              <a:ext uri="{FF2B5EF4-FFF2-40B4-BE49-F238E27FC236}">
                <a16:creationId xmlns:a16="http://schemas.microsoft.com/office/drawing/2014/main" id="{E30DFE5A-5B6A-A546-A8CD-81CCEAA8975C}"/>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2" name="Rectangle 21">
            <a:extLst>
              <a:ext uri="{FF2B5EF4-FFF2-40B4-BE49-F238E27FC236}">
                <a16:creationId xmlns:a16="http://schemas.microsoft.com/office/drawing/2014/main" id="{6DB85DC9-71B4-C44F-9038-6754B5535C5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3" name="Picture 22">
            <a:extLst>
              <a:ext uri="{FF2B5EF4-FFF2-40B4-BE49-F238E27FC236}">
                <a16:creationId xmlns:a16="http://schemas.microsoft.com/office/drawing/2014/main" id="{27260769-2531-AD49-ACF0-87D01B4E68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4" name="Straight Connector 23">
            <a:extLst>
              <a:ext uri="{FF2B5EF4-FFF2-40B4-BE49-F238E27FC236}">
                <a16:creationId xmlns:a16="http://schemas.microsoft.com/office/drawing/2014/main" id="{42A8F455-052A-2A48-8C82-81BE1B3C20D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3577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223879-95C7-744E-B4C0-2384DD262C08}"/>
              </a:ext>
            </a:extLst>
          </p:cNvPr>
          <p:cNvSpPr>
            <a:spLocks noGrp="1"/>
          </p:cNvSpPr>
          <p:nvPr>
            <p:ph type="body" idx="1"/>
          </p:nvPr>
        </p:nvSpPr>
        <p:spPr>
          <a:xfrm>
            <a:off x="601200" y="1353600"/>
            <a:ext cx="5396375"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BC5AD00B-958A-784A-93E7-A8DC6AD69722}"/>
              </a:ext>
            </a:extLst>
          </p:cNvPr>
          <p:cNvSpPr>
            <a:spLocks noGrp="1"/>
          </p:cNvSpPr>
          <p:nvPr>
            <p:ph sz="half" idx="2"/>
          </p:nvPr>
        </p:nvSpPr>
        <p:spPr>
          <a:xfrm>
            <a:off x="601200" y="2199612"/>
            <a:ext cx="5396375"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115825B-D2F4-4C4A-9159-78C8BA22BE8C}"/>
              </a:ext>
            </a:extLst>
          </p:cNvPr>
          <p:cNvSpPr>
            <a:spLocks noGrp="1"/>
          </p:cNvSpPr>
          <p:nvPr>
            <p:ph type="body" sz="quarter" idx="3"/>
          </p:nvPr>
        </p:nvSpPr>
        <p:spPr>
          <a:xfrm>
            <a:off x="6172200" y="1353600"/>
            <a:ext cx="5363816" cy="823912"/>
          </a:xfrm>
        </p:spPr>
        <p:txBody>
          <a:bodyPr anchor="t"/>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EC9BE72-E931-B543-AC19-16D0CAE86FA5}"/>
              </a:ext>
            </a:extLst>
          </p:cNvPr>
          <p:cNvSpPr>
            <a:spLocks noGrp="1"/>
          </p:cNvSpPr>
          <p:nvPr>
            <p:ph sz="quarter" idx="4"/>
          </p:nvPr>
        </p:nvSpPr>
        <p:spPr>
          <a:xfrm>
            <a:off x="6172200" y="2199612"/>
            <a:ext cx="5363816" cy="3804836"/>
          </a:xfrm>
        </p:spPr>
        <p:txBody>
          <a:bodyPr/>
          <a:lstStyle>
            <a:lvl1pPr>
              <a:lnSpc>
                <a:spcPct val="90000"/>
              </a:lnSpc>
              <a:spcAft>
                <a:spcPts val="600"/>
              </a:spcAft>
              <a:defRPr sz="2400"/>
            </a:lvl1pPr>
            <a:lvl2pPr>
              <a:lnSpc>
                <a:spcPct val="90000"/>
              </a:lnSpc>
              <a:spcAft>
                <a:spcPts val="600"/>
              </a:spcAft>
              <a:defRPr sz="2000"/>
            </a:lvl2pPr>
            <a:lvl3pPr>
              <a:lnSpc>
                <a:spcPct val="90000"/>
              </a:lnSpc>
              <a:spcAft>
                <a:spcPts val="600"/>
              </a:spcAft>
              <a:defRPr sz="1800"/>
            </a:lvl3pPr>
            <a:lvl4pPr>
              <a:lnSpc>
                <a:spcPct val="90000"/>
              </a:lnSpc>
              <a:spcAft>
                <a:spcPts val="600"/>
              </a:spcAft>
              <a:defRPr sz="1600"/>
            </a:lvl4pPr>
            <a:lvl5pPr>
              <a:lnSpc>
                <a:spcPct val="90000"/>
              </a:lnSpc>
              <a:spcAft>
                <a:spcPts val="600"/>
              </a:spcAft>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Placeholder 1">
            <a:extLst>
              <a:ext uri="{FF2B5EF4-FFF2-40B4-BE49-F238E27FC236}">
                <a16:creationId xmlns:a16="http://schemas.microsoft.com/office/drawing/2014/main" id="{8CBEFB31-5488-1B4D-80F7-810D7F81AD85}"/>
              </a:ext>
            </a:extLst>
          </p:cNvPr>
          <p:cNvSpPr>
            <a:spLocks noGrp="1"/>
          </p:cNvSpPr>
          <p:nvPr>
            <p:ph type="title"/>
          </p:nvPr>
        </p:nvSpPr>
        <p:spPr>
          <a:xfrm>
            <a:off x="601200" y="511201"/>
            <a:ext cx="10895870" cy="730800"/>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17" name="Slide Number Placeholder 5">
            <a:extLst>
              <a:ext uri="{FF2B5EF4-FFF2-40B4-BE49-F238E27FC236}">
                <a16:creationId xmlns:a16="http://schemas.microsoft.com/office/drawing/2014/main" id="{C574936D-7640-FB43-A51E-704166CF31AF}"/>
              </a:ext>
            </a:extLst>
          </p:cNvPr>
          <p:cNvSpPr>
            <a:spLocks noGrp="1"/>
          </p:cNvSpPr>
          <p:nvPr>
            <p:ph type="sldNum" sz="quarter" idx="10"/>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25" name="Rectangle 24">
            <a:extLst>
              <a:ext uri="{FF2B5EF4-FFF2-40B4-BE49-F238E27FC236}">
                <a16:creationId xmlns:a16="http://schemas.microsoft.com/office/drawing/2014/main" id="{3E9DDA8F-9733-B74E-A03C-03659F2552DA}"/>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2574502A-9AAD-B347-B19E-A6EC1D53E5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27" name="Straight Connector 26">
            <a:extLst>
              <a:ext uri="{FF2B5EF4-FFF2-40B4-BE49-F238E27FC236}">
                <a16:creationId xmlns:a16="http://schemas.microsoft.com/office/drawing/2014/main" id="{A490B76F-2EC4-0447-8FD4-680036942B33}"/>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5692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2"/>
            <a:ext cx="10871200" cy="732268"/>
          </a:xfrm>
        </p:spPr>
        <p:txBody>
          <a:bodyPr/>
          <a:lstStyle/>
          <a:p>
            <a:r>
              <a:rPr lang="en-GB" dirty="0"/>
              <a:t>Click to edit Master title style</a:t>
            </a:r>
            <a:endParaRPr lang="en-US" dirty="0"/>
          </a:p>
        </p:txBody>
      </p:sp>
      <p:sp>
        <p:nvSpPr>
          <p:cNvPr id="12" name="Slide Number Placeholder 5">
            <a:extLst>
              <a:ext uri="{FF2B5EF4-FFF2-40B4-BE49-F238E27FC236}">
                <a16:creationId xmlns:a16="http://schemas.microsoft.com/office/drawing/2014/main" id="{3AA9A0E5-05F0-AF4B-8F6A-2B3C13619A71}"/>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
        <p:nvSpPr>
          <p:cNvPr id="17" name="Rectangle 16">
            <a:extLst>
              <a:ext uri="{FF2B5EF4-FFF2-40B4-BE49-F238E27FC236}">
                <a16:creationId xmlns:a16="http://schemas.microsoft.com/office/drawing/2014/main" id="{C27D56F6-6667-284C-88C0-B0B023CE468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18" name="Picture 17">
            <a:extLst>
              <a:ext uri="{FF2B5EF4-FFF2-40B4-BE49-F238E27FC236}">
                <a16:creationId xmlns:a16="http://schemas.microsoft.com/office/drawing/2014/main" id="{826C649F-9CDC-EA43-9606-EC2AAC15C9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cxnSp>
        <p:nvCxnSpPr>
          <p:cNvPr id="19" name="Straight Connector 18">
            <a:extLst>
              <a:ext uri="{FF2B5EF4-FFF2-40B4-BE49-F238E27FC236}">
                <a16:creationId xmlns:a16="http://schemas.microsoft.com/office/drawing/2014/main" id="{E1F10FE9-FCF9-5F4C-9E43-2A5667866EBF}"/>
              </a:ext>
            </a:extLst>
          </p:cNvPr>
          <p:cNvCxnSpPr>
            <a:cxnSpLocks/>
          </p:cNvCxnSpPr>
          <p:nvPr userDrawn="1"/>
        </p:nvCxnSpPr>
        <p:spPr>
          <a:xfrm>
            <a:off x="601200" y="6206225"/>
            <a:ext cx="10896265"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94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6E6D5-3D37-6749-848E-0A90B6663382}"/>
              </a:ext>
            </a:extLst>
          </p:cNvPr>
          <p:cNvSpPr>
            <a:spLocks noGrp="1"/>
          </p:cNvSpPr>
          <p:nvPr>
            <p:ph type="title"/>
          </p:nvPr>
        </p:nvSpPr>
        <p:spPr>
          <a:xfrm>
            <a:off x="600805" y="509731"/>
            <a:ext cx="10871200" cy="717185"/>
          </a:xfrm>
        </p:spPr>
        <p:txBody>
          <a:bodyPr/>
          <a:lstStyle/>
          <a:p>
            <a:r>
              <a:rPr lang="en-GB" dirty="0"/>
              <a:t>Click to edit Master title style</a:t>
            </a:r>
            <a:endParaRPr lang="en-US" dirty="0"/>
          </a:p>
        </p:txBody>
      </p:sp>
      <p:sp>
        <p:nvSpPr>
          <p:cNvPr id="7" name="Slide Number Placeholder 5">
            <a:extLst>
              <a:ext uri="{FF2B5EF4-FFF2-40B4-BE49-F238E27FC236}">
                <a16:creationId xmlns:a16="http://schemas.microsoft.com/office/drawing/2014/main" id="{B2B643E4-7F45-AE43-9691-FB97DEE015D6}"/>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132342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9C3B183-AFA4-CD41-AC07-01ADAF7F78B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3335344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609600"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609600" y="511200"/>
            <a:ext cx="4406899" cy="642257"/>
          </a:xfrm>
        </p:spPr>
        <p:txBody>
          <a:bodyPr anchor="t" anchorCtr="0">
            <a:noAutofit/>
          </a:bodyPr>
          <a:lstStyle>
            <a:lvl1pPr>
              <a:defRPr sz="3400"/>
            </a:lvl1pPr>
          </a:lstStyle>
          <a:p>
            <a:r>
              <a:rPr lang="en-GB" dirty="0"/>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601200"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1304471"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3408219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81E4F47-3745-A141-909D-AD31B8797A08}"/>
              </a:ext>
            </a:extLst>
          </p:cNvPr>
          <p:cNvSpPr>
            <a:spLocks noGrp="1"/>
          </p:cNvSpPr>
          <p:nvPr>
            <p:ph type="pic" idx="1"/>
          </p:nvPr>
        </p:nvSpPr>
        <p:spPr>
          <a:xfrm>
            <a:off x="606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15643ED-02CF-EC41-AC72-3D036D473A78}"/>
              </a:ext>
            </a:extLst>
          </p:cNvPr>
          <p:cNvSpPr>
            <a:spLocks noGrp="1"/>
          </p:cNvSpPr>
          <p:nvPr>
            <p:ph type="body" sz="half" idx="2"/>
          </p:nvPr>
        </p:nvSpPr>
        <p:spPr>
          <a:xfrm>
            <a:off x="7279349" y="1353599"/>
            <a:ext cx="4406899" cy="462204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8" name="Title 6">
            <a:extLst>
              <a:ext uri="{FF2B5EF4-FFF2-40B4-BE49-F238E27FC236}">
                <a16:creationId xmlns:a16="http://schemas.microsoft.com/office/drawing/2014/main" id="{EBC6415E-A716-FC42-884E-B448212FCD66}"/>
              </a:ext>
            </a:extLst>
          </p:cNvPr>
          <p:cNvSpPr>
            <a:spLocks noGrp="1"/>
          </p:cNvSpPr>
          <p:nvPr>
            <p:ph type="title" hasCustomPrompt="1"/>
          </p:nvPr>
        </p:nvSpPr>
        <p:spPr>
          <a:xfrm>
            <a:off x="7279349" y="511200"/>
            <a:ext cx="4406899" cy="642257"/>
          </a:xfrm>
        </p:spPr>
        <p:txBody>
          <a:bodyPr anchor="t" anchorCtr="0">
            <a:noAutofit/>
          </a:bodyPr>
          <a:lstStyle>
            <a:lvl1pPr>
              <a:defRPr sz="3400"/>
            </a:lvl1pPr>
          </a:lstStyle>
          <a:p>
            <a:r>
              <a:rPr lang="en-GB" dirty="0"/>
              <a:t>Click to edit title</a:t>
            </a:r>
          </a:p>
        </p:txBody>
      </p:sp>
      <p:cxnSp>
        <p:nvCxnSpPr>
          <p:cNvPr id="23" name="Straight Connector 22">
            <a:extLst>
              <a:ext uri="{FF2B5EF4-FFF2-40B4-BE49-F238E27FC236}">
                <a16:creationId xmlns:a16="http://schemas.microsoft.com/office/drawing/2014/main" id="{67D1E628-36C9-BE40-BFE5-7391F454833A}"/>
              </a:ext>
            </a:extLst>
          </p:cNvPr>
          <p:cNvCxnSpPr>
            <a:cxnSpLocks/>
          </p:cNvCxnSpPr>
          <p:nvPr userDrawn="1"/>
        </p:nvCxnSpPr>
        <p:spPr>
          <a:xfrm>
            <a:off x="7270949" y="6205400"/>
            <a:ext cx="44172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F1AE543-AFDC-A14A-9E77-DC66FC0D962F}"/>
              </a:ext>
            </a:extLst>
          </p:cNvPr>
          <p:cNvSpPr/>
          <p:nvPr userDrawn="1"/>
        </p:nvSpPr>
        <p:spPr>
          <a:xfrm>
            <a:off x="7272000" y="6435155"/>
            <a:ext cx="2893200"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CONFIDENTIAL   </a:t>
            </a:r>
            <a:r>
              <a:rPr lang="en-US" sz="900" b="0" i="0" dirty="0">
                <a:solidFill>
                  <a:schemeClr val="bg1">
                    <a:lumMod val="50000"/>
                  </a:schemeClr>
                </a:solidFill>
                <a:latin typeface="Arial" panose="020B0604020202020204" pitchFamily="34" charset="0"/>
                <a:cs typeface="Arial" panose="020B0604020202020204" pitchFamily="34" charset="0"/>
              </a:rPr>
              <a:t>© GSMA 2020</a:t>
            </a:r>
          </a:p>
        </p:txBody>
      </p:sp>
      <p:pic>
        <p:nvPicPr>
          <p:cNvPr id="26" name="Picture 25">
            <a:extLst>
              <a:ext uri="{FF2B5EF4-FFF2-40B4-BE49-F238E27FC236}">
                <a16:creationId xmlns:a16="http://schemas.microsoft.com/office/drawing/2014/main" id="{786D83A8-4070-F44C-BCF0-18CD5A786E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50" y="6306823"/>
            <a:ext cx="457200" cy="457200"/>
          </a:xfrm>
          <a:prstGeom prst="rect">
            <a:avLst/>
          </a:prstGeom>
        </p:spPr>
      </p:pic>
    </p:spTree>
    <p:extLst>
      <p:ext uri="{BB962C8B-B14F-4D97-AF65-F5344CB8AC3E}">
        <p14:creationId xmlns:p14="http://schemas.microsoft.com/office/powerpoint/2010/main" val="839192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DE3E122-F89E-9446-AEF1-0688A7BA8813}" type="datetimeFigureOut">
              <a:rPr lang="en-US" smtClean="0"/>
              <a:t>6/11/2021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102388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317B5-ABF3-BB43-A191-2FA976D93E35}"/>
              </a:ext>
            </a:extLst>
          </p:cNvPr>
          <p:cNvSpPr>
            <a:spLocks noGrp="1"/>
          </p:cNvSpPr>
          <p:nvPr>
            <p:ph type="title"/>
          </p:nvPr>
        </p:nvSpPr>
        <p:spPr>
          <a:xfrm>
            <a:off x="600805" y="509731"/>
            <a:ext cx="10871200" cy="730799"/>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E10CEA4-9B83-FD47-89BB-C811C644B1A7}"/>
              </a:ext>
            </a:extLst>
          </p:cNvPr>
          <p:cNvSpPr>
            <a:spLocks noGrp="1"/>
          </p:cNvSpPr>
          <p:nvPr>
            <p:ph type="body" idx="1"/>
          </p:nvPr>
        </p:nvSpPr>
        <p:spPr>
          <a:xfrm>
            <a:off x="601200" y="1352549"/>
            <a:ext cx="10871200" cy="473573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5">
            <a:extLst>
              <a:ext uri="{FF2B5EF4-FFF2-40B4-BE49-F238E27FC236}">
                <a16:creationId xmlns:a16="http://schemas.microsoft.com/office/drawing/2014/main" id="{E1C31D04-82E1-FE41-88B2-D6C895D996EE}"/>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F7ACF30F-4C54-1246-A36B-D2436F2F9876}" type="slidenum">
              <a:rPr lang="en-US" smtClean="0"/>
              <a:pPr/>
              <a:t>‹#›</a:t>
            </a:fld>
            <a:endParaRPr lang="en-US" dirty="0"/>
          </a:p>
        </p:txBody>
      </p:sp>
    </p:spTree>
    <p:extLst>
      <p:ext uri="{BB962C8B-B14F-4D97-AF65-F5344CB8AC3E}">
        <p14:creationId xmlns:p14="http://schemas.microsoft.com/office/powerpoint/2010/main" val="10028762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4" r:id="rId23"/>
  </p:sldLayoutIdLst>
  <p:hf hdr="0" ftr="0" dt="0"/>
  <p:txStyles>
    <p:title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jpeg"/><Relationship Id="rId18" Type="http://schemas.openxmlformats.org/officeDocument/2006/relationships/image" Target="../media/image39.png"/><Relationship Id="rId26" Type="http://schemas.openxmlformats.org/officeDocument/2006/relationships/image" Target="../media/image47.png"/><Relationship Id="rId3" Type="http://schemas.openxmlformats.org/officeDocument/2006/relationships/image" Target="../media/image24.emf"/><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46.jpg"/><Relationship Id="rId2" Type="http://schemas.openxmlformats.org/officeDocument/2006/relationships/image" Target="../media/image23.jpe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15.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pn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28" Type="http://schemas.openxmlformats.org/officeDocument/2006/relationships/image" Target="../media/image49.emf"/><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emf"/><Relationship Id="rId9" Type="http://schemas.openxmlformats.org/officeDocument/2006/relationships/image" Target="../media/image30.jpeg"/><Relationship Id="rId14" Type="http://schemas.openxmlformats.org/officeDocument/2006/relationships/image" Target="../media/image35.jpeg"/><Relationship Id="rId22" Type="http://schemas.openxmlformats.org/officeDocument/2006/relationships/image" Target="../media/image43.png"/><Relationship Id="rId27" Type="http://schemas.openxmlformats.org/officeDocument/2006/relationships/image" Target="../media/image4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15.png"/><Relationship Id="rId2" Type="http://schemas.openxmlformats.org/officeDocument/2006/relationships/image" Target="../media/image56.emf"/><Relationship Id="rId1" Type="http://schemas.openxmlformats.org/officeDocument/2006/relationships/slideLayout" Target="../slideLayouts/slideLayout10.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64.jpeg"/></Relationships>
</file>

<file path=ppt/slides/_rels/slide1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2.png"/><Relationship Id="rId7" Type="http://schemas.openxmlformats.org/officeDocument/2006/relationships/image" Target="../media/image68.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5.png"/><Relationship Id="rId1" Type="http://schemas.openxmlformats.org/officeDocument/2006/relationships/slideLayout" Target="../slideLayouts/slideLayout10.xml"/><Relationship Id="rId5" Type="http://schemas.openxmlformats.org/officeDocument/2006/relationships/image" Target="../media/image73.png"/><Relationship Id="rId4"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gsma.com/digitalurbanservices" TargetMode="External"/><Relationship Id="rId2" Type="http://schemas.openxmlformats.org/officeDocument/2006/relationships/image" Target="../media/image74.png"/><Relationship Id="rId1" Type="http://schemas.openxmlformats.org/officeDocument/2006/relationships/slideLayout" Target="../slideLayouts/slideLayout10.xml"/><Relationship Id="rId5" Type="http://schemas.openxmlformats.org/officeDocument/2006/relationships/image" Target="../media/image15.png"/><Relationship Id="rId4" Type="http://schemas.openxmlformats.org/officeDocument/2006/relationships/hyperlink" Target="mailto:GSMAIF@gsm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10;&#10;Description automatically generated">
            <a:extLst>
              <a:ext uri="{FF2B5EF4-FFF2-40B4-BE49-F238E27FC236}">
                <a16:creationId xmlns:a16="http://schemas.microsoft.com/office/drawing/2014/main" id="{B5BAC2B7-F989-FD48-96B0-AD76870B8BF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 Placeholder 10">
            <a:extLst>
              <a:ext uri="{FF2B5EF4-FFF2-40B4-BE49-F238E27FC236}">
                <a16:creationId xmlns:a16="http://schemas.microsoft.com/office/drawing/2014/main" id="{6C408766-E16C-EE47-9691-72395A4D0541}"/>
              </a:ext>
            </a:extLst>
          </p:cNvPr>
          <p:cNvSpPr txBox="1">
            <a:spLocks/>
          </p:cNvSpPr>
          <p:nvPr/>
        </p:nvSpPr>
        <p:spPr>
          <a:xfrm>
            <a:off x="10073181" y="6389452"/>
            <a:ext cx="2586445" cy="307975"/>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solidFill>
                  <a:schemeClr val="bg1"/>
                </a:solidFill>
              </a:rPr>
              <a:t>June </a:t>
            </a:r>
            <a:r>
              <a:rPr lang="en-US" dirty="0">
                <a:solidFill>
                  <a:schemeClr val="bg1"/>
                </a:solidFill>
              </a:rPr>
              <a:t>2021</a:t>
            </a:r>
          </a:p>
        </p:txBody>
      </p:sp>
    </p:spTree>
    <p:extLst>
      <p:ext uri="{BB962C8B-B14F-4D97-AF65-F5344CB8AC3E}">
        <p14:creationId xmlns:p14="http://schemas.microsoft.com/office/powerpoint/2010/main" val="2257716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Session Agenda</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5950326-409A-AC42-B28A-7C85B1F3C95D}"/>
              </a:ext>
            </a:extLst>
          </p:cNvPr>
          <p:cNvSpPr txBox="1"/>
          <p:nvPr/>
        </p:nvSpPr>
        <p:spPr>
          <a:xfrm>
            <a:off x="4448905" y="546325"/>
            <a:ext cx="7048164" cy="5201424"/>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Times New Roman" panose="02020603050405020304" pitchFamily="18" charset="0"/>
                <a:cs typeface="Arial" panose="020B0604020202020204" pitchFamily="34" charset="0"/>
              </a:rPr>
              <a:t>10:00 – 10:05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Arial" panose="020B0604020202020204" pitchFamily="34" charset="0"/>
              </a:rPr>
              <a:t>Welcome and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Introduction to the GSMA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242428"/>
                </a:solidFill>
                <a:latin typeface="Arial" panose="020B0604020202020204" pitchFamily="34" charset="0"/>
                <a:cs typeface="Arial" panose="020B0604020202020204" pitchFamily="34" charset="0"/>
              </a:rPr>
              <a:t>10:05 – </a:t>
            </a:r>
            <a:r>
              <a:rPr lang="en-GB" sz="1800" dirty="0" smtClean="0">
                <a:solidFill>
                  <a:srgbClr val="242428"/>
                </a:solidFill>
                <a:latin typeface="Arial" panose="020B0604020202020204" pitchFamily="34" charset="0"/>
                <a:cs typeface="Arial" panose="020B0604020202020204" pitchFamily="34" charset="0"/>
              </a:rPr>
              <a:t>10:10</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Introduction to the GSMA Innovation Fund for 		Digital Urban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smtClean="0">
                <a:solidFill>
                  <a:srgbClr val="242428"/>
                </a:solidFill>
                <a:latin typeface="Arial" panose="020B0604020202020204" pitchFamily="34" charset="0"/>
                <a:cs typeface="Arial" panose="020B0604020202020204" pitchFamily="34" charset="0"/>
              </a:rPr>
              <a:t>10:10 </a:t>
            </a:r>
            <a:r>
              <a:rPr lang="en-GB" sz="1800" dirty="0">
                <a:solidFill>
                  <a:srgbClr val="242428"/>
                </a:solidFill>
                <a:latin typeface="Arial" panose="020B0604020202020204" pitchFamily="34" charset="0"/>
                <a:cs typeface="Arial" panose="020B0604020202020204" pitchFamily="34" charset="0"/>
              </a:rPr>
              <a:t>– 10: </a:t>
            </a:r>
            <a:r>
              <a:rPr lang="en-GB" sz="1800" dirty="0" smtClean="0">
                <a:solidFill>
                  <a:srgbClr val="242428"/>
                </a:solidFill>
                <a:latin typeface="Arial" panose="020B0604020202020204" pitchFamily="34" charset="0"/>
                <a:cs typeface="Arial" panose="020B0604020202020204" pitchFamily="34" charset="0"/>
              </a:rPr>
              <a:t>20</a:t>
            </a:r>
            <a:r>
              <a:rPr lang="en-GB" sz="1800" dirty="0">
                <a:solidFill>
                  <a:srgbClr val="242428"/>
                </a:solidFill>
                <a:latin typeface="Arial" panose="020B0604020202020204" pitchFamily="34" charset="0"/>
                <a:cs typeface="Arial" panose="020B0604020202020204" pitchFamily="34" charset="0"/>
              </a:rPr>
              <a:t>	</a:t>
            </a:r>
            <a:r>
              <a:rPr kumimoji="0" lang="en-GB"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Introduction to </a:t>
            </a:r>
            <a:r>
              <a:rPr kumimoji="0" lang="en-GB" sz="1800" i="0"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digital innovation in water</a:t>
            </a:r>
            <a:endParaRPr lang="en-GB" sz="1800" dirty="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solidFill>
                  <a:srgbClr val="242428"/>
                </a:solidFill>
                <a:latin typeface="Arial" panose="020B0604020202020204" pitchFamily="34" charset="0"/>
                <a:cs typeface="Arial" panose="020B0604020202020204" pitchFamily="34" charset="0"/>
              </a:rPr>
              <a:t>		- </a:t>
            </a:r>
            <a:r>
              <a:rPr lang="en-GB" sz="1600" dirty="0">
                <a:solidFill>
                  <a:srgbClr val="242428"/>
                </a:solidFill>
                <a:latin typeface="Arial" panose="020B0604020202020204" pitchFamily="34" charset="0"/>
                <a:cs typeface="Arial" panose="020B0604020202020204" pitchFamily="34" charset="0"/>
              </a:rPr>
              <a:t>Our view of the challenge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rgbClr val="242428"/>
                </a:solidFill>
                <a:latin typeface="Arial" panose="020B0604020202020204" pitchFamily="34" charset="0"/>
                <a:cs typeface="Arial" panose="020B0604020202020204" pitchFamily="34" charset="0"/>
              </a:rPr>
              <a:t>		- Learning </a:t>
            </a:r>
            <a:r>
              <a:rPr lang="en-GB" sz="1600" dirty="0" smtClean="0">
                <a:solidFill>
                  <a:srgbClr val="242428"/>
                </a:solidFill>
                <a:latin typeface="Arial" panose="020B0604020202020204" pitchFamily="34" charset="0"/>
                <a:cs typeface="Arial" panose="020B0604020202020204" pitchFamily="34" charset="0"/>
              </a:rPr>
              <a:t>agenda </a:t>
            </a:r>
            <a:r>
              <a:rPr lang="en-GB" sz="1600" dirty="0">
                <a:solidFill>
                  <a:srgbClr val="242428"/>
                </a:solidFill>
                <a:latin typeface="Arial" panose="020B0604020202020204" pitchFamily="34" charset="0"/>
                <a:cs typeface="Arial" panose="020B0604020202020204" pitchFamily="34" charset="0"/>
              </a:rPr>
              <a:t>for the Innovation Fund</a:t>
            </a:r>
            <a:endParaRPr kumimoji="0" lang="en-GB" sz="1600" b="0" u="none" strike="noStrike" kern="1200" cap="none" spc="0" normalizeH="0" baseline="0" noProof="0" dirty="0">
              <a:ln>
                <a:noFill/>
              </a:ln>
              <a:solidFill>
                <a:srgbClr val="242428"/>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242428"/>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srgbClr val="242428"/>
                </a:solidFill>
                <a:effectLst/>
                <a:uLnTx/>
                <a:uFillTx/>
                <a:latin typeface="Arial" panose="020B0604020202020204" pitchFamily="34" charset="0"/>
                <a:ea typeface="+mn-ea"/>
                <a:cs typeface="Arial" panose="020B0604020202020204" pitchFamily="34" charset="0"/>
              </a:rPr>
              <a:t>10:20 – 10:50	</a:t>
            </a:r>
            <a:r>
              <a:rPr kumimoji="0" lang="en-GB" sz="1800" i="0"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Panel discussion and Q&amp;A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i="0"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endParaRPr>
          </a:p>
          <a:p>
            <a:pPr marL="0" lvl="0" indent="0">
              <a:buNone/>
              <a:defRPr/>
            </a:pPr>
            <a:r>
              <a:rPr lang="en-GB" sz="1800" dirty="0">
                <a:solidFill>
                  <a:srgbClr val="242428"/>
                </a:solidFill>
                <a:latin typeface="Arial" panose="020B0604020202020204" pitchFamily="34" charset="0"/>
                <a:cs typeface="Arial" panose="020B0604020202020204" pitchFamily="34" charset="0"/>
              </a:rPr>
              <a:t>		</a:t>
            </a:r>
            <a:r>
              <a:rPr lang="en-GB" sz="1600" i="1" dirty="0">
                <a:solidFill>
                  <a:srgbClr val="242428"/>
                </a:solidFill>
                <a:latin typeface="Arial" panose="020B0604020202020204" pitchFamily="34" charset="0"/>
                <a:cs typeface="Arial" panose="020B0604020202020204" pitchFamily="34" charset="0"/>
              </a:rPr>
              <a:t>- </a:t>
            </a:r>
            <a:r>
              <a:rPr lang="en-GB" sz="1600" b="1" dirty="0" smtClean="0">
                <a:solidFill>
                  <a:srgbClr val="242428"/>
                </a:solidFill>
                <a:latin typeface="Arial" panose="020B0604020202020204" pitchFamily="34" charset="0"/>
                <a:cs typeface="Arial" panose="020B0604020202020204" pitchFamily="34" charset="0"/>
              </a:rPr>
              <a:t>Rodney Chapin 	    </a:t>
            </a:r>
            <a:r>
              <a:rPr lang="en-GB" dirty="0">
                <a:solidFill>
                  <a:srgbClr val="242428"/>
                </a:solidFill>
                <a:latin typeface="Arial" panose="020B0604020202020204" pitchFamily="34" charset="0"/>
                <a:cs typeface="Arial" panose="020B0604020202020204" pitchFamily="34" charset="0"/>
              </a:rPr>
              <a:t>-</a:t>
            </a:r>
            <a:r>
              <a:rPr lang="en-GB" dirty="0" smtClean="0">
                <a:solidFill>
                  <a:srgbClr val="242428"/>
                </a:solidFill>
                <a:latin typeface="Arial" panose="020B0604020202020204" pitchFamily="34" charset="0"/>
                <a:cs typeface="Arial" panose="020B0604020202020204" pitchFamily="34" charset="0"/>
              </a:rPr>
              <a:t> </a:t>
            </a:r>
            <a:r>
              <a:rPr lang="en-GB" sz="1600" dirty="0" smtClean="0">
                <a:solidFill>
                  <a:srgbClr val="242428"/>
                </a:solidFill>
                <a:latin typeface="Arial" panose="020B0604020202020204" pitchFamily="34" charset="0"/>
                <a:cs typeface="Arial" panose="020B0604020202020204" pitchFamily="34" charset="0"/>
              </a:rPr>
              <a:t>Imagine H</a:t>
            </a:r>
            <a:r>
              <a:rPr lang="en-GB" sz="1600" baseline="-25000" dirty="0" smtClean="0">
                <a:solidFill>
                  <a:srgbClr val="242428"/>
                </a:solidFill>
                <a:latin typeface="Arial" panose="020B0604020202020204" pitchFamily="34" charset="0"/>
                <a:cs typeface="Arial" panose="020B0604020202020204" pitchFamily="34" charset="0"/>
              </a:rPr>
              <a:t>2</a:t>
            </a:r>
            <a:r>
              <a:rPr lang="en-GB" sz="1600" dirty="0" smtClean="0">
                <a:solidFill>
                  <a:srgbClr val="242428"/>
                </a:solidFill>
                <a:latin typeface="Arial" panose="020B0604020202020204" pitchFamily="34" charset="0"/>
                <a:cs typeface="Arial" panose="020B0604020202020204" pitchFamily="34" charset="0"/>
              </a:rPr>
              <a:t>0 Asia and CEO of 				      </a:t>
            </a:r>
            <a:r>
              <a:rPr lang="en-GB" sz="1600" dirty="0" err="1" smtClean="0">
                <a:solidFill>
                  <a:srgbClr val="242428"/>
                </a:solidFill>
                <a:latin typeface="Arial" panose="020B0604020202020204" pitchFamily="34" charset="0"/>
                <a:cs typeface="Arial" panose="020B0604020202020204" pitchFamily="34" charset="0"/>
              </a:rPr>
              <a:t>Ardurra</a:t>
            </a:r>
            <a:r>
              <a:rPr lang="en-GB" sz="1600" dirty="0" smtClean="0">
                <a:solidFill>
                  <a:srgbClr val="242428"/>
                </a:solidFill>
                <a:latin typeface="Arial" panose="020B0604020202020204" pitchFamily="34" charset="0"/>
                <a:cs typeface="Arial" panose="020B0604020202020204" pitchFamily="34" charset="0"/>
              </a:rPr>
              <a:t> International 	</a:t>
            </a:r>
          </a:p>
          <a:p>
            <a:pPr marL="0" lvl="0" indent="0">
              <a:buNone/>
              <a:defRPr/>
            </a:pPr>
            <a:r>
              <a:rPr lang="en-GB" sz="1600" dirty="0">
                <a:solidFill>
                  <a:srgbClr val="242428"/>
                </a:solidFill>
                <a:latin typeface="Arial" panose="020B0604020202020204" pitchFamily="34" charset="0"/>
                <a:cs typeface="Arial" panose="020B0604020202020204" pitchFamily="34" charset="0"/>
              </a:rPr>
              <a:t>	</a:t>
            </a:r>
            <a:r>
              <a:rPr lang="en-GB" sz="1600" dirty="0" smtClean="0">
                <a:solidFill>
                  <a:srgbClr val="242428"/>
                </a:solidFill>
                <a:latin typeface="Arial" panose="020B0604020202020204" pitchFamily="34" charset="0"/>
                <a:cs typeface="Arial" panose="020B0604020202020204" pitchFamily="34" charset="0"/>
              </a:rPr>
              <a:t>	- </a:t>
            </a:r>
            <a:r>
              <a:rPr lang="en-GB" sz="1600" b="1" dirty="0" smtClean="0">
                <a:solidFill>
                  <a:srgbClr val="242428"/>
                </a:solidFill>
                <a:latin typeface="Arial" panose="020B0604020202020204" pitchFamily="34" charset="0"/>
                <a:cs typeface="Arial" panose="020B0604020202020204" pitchFamily="34" charset="0"/>
              </a:rPr>
              <a:t>Minhaj Chowdhury</a:t>
            </a:r>
            <a:r>
              <a:rPr lang="en-GB" sz="1600" dirty="0" smtClean="0">
                <a:solidFill>
                  <a:srgbClr val="242428"/>
                </a:solidFill>
                <a:latin typeface="Arial" panose="020B0604020202020204" pitchFamily="34" charset="0"/>
                <a:cs typeface="Arial" panose="020B0604020202020204" pitchFamily="34" charset="0"/>
              </a:rPr>
              <a:t>  - CEO of Drinkwell</a:t>
            </a:r>
            <a:endParaRPr lang="en-GB" sz="1800" dirty="0" smtClean="0">
              <a:solidFill>
                <a:srgbClr val="242428"/>
              </a:solidFill>
              <a:latin typeface="Arial" panose="020B0604020202020204" pitchFamily="34" charset="0"/>
              <a:cs typeface="Arial" panose="020B0604020202020204" pitchFamily="34" charset="0"/>
            </a:endParaRPr>
          </a:p>
          <a:p>
            <a:pPr marL="0" lvl="0" indent="0">
              <a:buNone/>
              <a:defRPr/>
            </a:pPr>
            <a:r>
              <a:rPr lang="en-GB" sz="1600" dirty="0" smtClean="0">
                <a:solidFill>
                  <a:srgbClr val="242428"/>
                </a:solidFill>
                <a:latin typeface="Arial" panose="020B0604020202020204" pitchFamily="34" charset="0"/>
                <a:cs typeface="Arial" panose="020B0604020202020204" pitchFamily="34" charset="0"/>
              </a:rPr>
              <a:t>		- </a:t>
            </a:r>
            <a:r>
              <a:rPr lang="en-GB" sz="1600" b="1" dirty="0" smtClean="0">
                <a:solidFill>
                  <a:srgbClr val="242428"/>
                </a:solidFill>
                <a:latin typeface="Arial" panose="020B0604020202020204" pitchFamily="34" charset="0"/>
                <a:cs typeface="Arial" panose="020B0604020202020204" pitchFamily="34" charset="0"/>
              </a:rPr>
              <a:t>Odete Muximpua     </a:t>
            </a:r>
            <a:r>
              <a:rPr lang="en-GB" sz="1800" dirty="0" smtClean="0">
                <a:solidFill>
                  <a:srgbClr val="242428"/>
                </a:solidFill>
                <a:latin typeface="Arial" panose="020B0604020202020204" pitchFamily="34" charset="0"/>
                <a:cs typeface="Arial" panose="020B0604020202020204" pitchFamily="34" charset="0"/>
              </a:rPr>
              <a:t>- </a:t>
            </a:r>
            <a:r>
              <a:rPr lang="en-GB" sz="1600" dirty="0" smtClean="0">
                <a:solidFill>
                  <a:srgbClr val="242428"/>
                </a:solidFill>
                <a:latin typeface="Arial" panose="020B0604020202020204" pitchFamily="34" charset="0"/>
                <a:cs typeface="Arial" panose="020B0604020202020204" pitchFamily="34" charset="0"/>
              </a:rPr>
              <a:t>Water Supply &amp; Sanitation 		</a:t>
            </a:r>
            <a:r>
              <a:rPr lang="en-GB" sz="1600" dirty="0">
                <a:solidFill>
                  <a:srgbClr val="242428"/>
                </a:solidFill>
                <a:latin typeface="Arial" panose="020B0604020202020204" pitchFamily="34" charset="0"/>
                <a:cs typeface="Arial" panose="020B0604020202020204" pitchFamily="34" charset="0"/>
              </a:rPr>
              <a:t>	</a:t>
            </a:r>
            <a:r>
              <a:rPr lang="en-GB" sz="1600" dirty="0" smtClean="0">
                <a:solidFill>
                  <a:srgbClr val="242428"/>
                </a:solidFill>
                <a:latin typeface="Arial" panose="020B0604020202020204" pitchFamily="34" charset="0"/>
                <a:cs typeface="Arial" panose="020B0604020202020204" pitchFamily="34" charset="0"/>
              </a:rPr>
              <a:t>	      Specialist, World Bank</a:t>
            </a:r>
            <a:endParaRPr lang="en-GB" dirty="0" smtClean="0">
              <a:solidFill>
                <a:srgbClr val="242428"/>
              </a:solidFill>
              <a:latin typeface="Arial" panose="020B0604020202020204" pitchFamily="34" charset="0"/>
              <a:cs typeface="Arial" panose="020B0604020202020204" pitchFamily="34" charset="0"/>
            </a:endParaRPr>
          </a:p>
          <a:p>
            <a:pPr marL="0" lvl="0" indent="0">
              <a:buNone/>
              <a:defRPr/>
            </a:pPr>
            <a:endParaRPr lang="en-GB" sz="1600" dirty="0">
              <a:solidFill>
                <a:srgbClr val="242428"/>
              </a:solidFill>
              <a:latin typeface="Arial" panose="020B0604020202020204" pitchFamily="34" charset="0"/>
              <a:cs typeface="Arial" panose="020B0604020202020204" pitchFamily="34" charset="0"/>
            </a:endParaRPr>
          </a:p>
          <a:p>
            <a:pPr marL="0" lvl="0" indent="0">
              <a:buNone/>
              <a:defRPr/>
            </a:pPr>
            <a:r>
              <a:rPr lang="en-GB" sz="1800" dirty="0" smtClean="0">
                <a:solidFill>
                  <a:srgbClr val="242428"/>
                </a:solidFill>
                <a:latin typeface="Arial" panose="020B0604020202020204" pitchFamily="34" charset="0"/>
                <a:cs typeface="Arial" panose="020B0604020202020204" pitchFamily="34" charset="0"/>
              </a:rPr>
              <a:t>10:50 </a:t>
            </a:r>
            <a:r>
              <a:rPr lang="en-GB" sz="1800" dirty="0">
                <a:solidFill>
                  <a:srgbClr val="242428"/>
                </a:solidFill>
                <a:latin typeface="Arial" panose="020B0604020202020204" pitchFamily="34" charset="0"/>
                <a:cs typeface="Arial" panose="020B0604020202020204" pitchFamily="34" charset="0"/>
              </a:rPr>
              <a:t>– 11:00	</a:t>
            </a:r>
            <a:r>
              <a:rPr lang="en-GB" sz="1800" dirty="0" smtClean="0">
                <a:solidFill>
                  <a:srgbClr val="FF0000"/>
                </a:solidFill>
                <a:latin typeface="Arial" panose="020B0604020202020204" pitchFamily="34" charset="0"/>
                <a:cs typeface="Arial" panose="020B0604020202020204" pitchFamily="34" charset="0"/>
              </a:rPr>
              <a:t>Wrap-Up</a:t>
            </a:r>
            <a:endParaRPr lang="en-GB" sz="1800" dirty="0">
              <a:solidFill>
                <a:srgbClr val="FF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FF0000"/>
                </a:solidFill>
                <a:latin typeface="Arial" panose="020B0604020202020204" pitchFamily="34" charset="0"/>
                <a:cs typeface="Arial" panose="020B0604020202020204" pitchFamily="34" charset="0"/>
              </a:rPr>
              <a:t>		</a:t>
            </a:r>
            <a:r>
              <a:rPr lang="en-GB" sz="1600" i="1" dirty="0">
                <a:solidFill>
                  <a:srgbClr val="242428"/>
                </a:solidFill>
                <a:latin typeface="Arial" panose="020B0604020202020204" pitchFamily="34" charset="0"/>
                <a:cs typeface="Arial" panose="020B0604020202020204" pitchFamily="34" charset="0"/>
              </a:rPr>
              <a:t>- </a:t>
            </a:r>
            <a:r>
              <a:rPr lang="en-GB" sz="1600" dirty="0" smtClean="0">
                <a:solidFill>
                  <a:srgbClr val="242428"/>
                </a:solidFill>
                <a:latin typeface="Arial" panose="020B0604020202020204" pitchFamily="34" charset="0"/>
                <a:cs typeface="Arial" panose="020B0604020202020204" pitchFamily="34" charset="0"/>
              </a:rPr>
              <a:t>Remaining questions on the fund application </a:t>
            </a:r>
            <a:endParaRPr lang="en-GB" sz="1600" dirty="0">
              <a:solidFill>
                <a:srgbClr val="242428"/>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1335445" y="6209590"/>
            <a:ext cx="1851507" cy="532069"/>
          </a:xfrm>
          <a:prstGeom prst="rect">
            <a:avLst/>
          </a:prstGeom>
        </p:spPr>
      </p:pic>
    </p:spTree>
    <p:extLst>
      <p:ext uri="{BB962C8B-B14F-4D97-AF65-F5344CB8AC3E}">
        <p14:creationId xmlns:p14="http://schemas.microsoft.com/office/powerpoint/2010/main" val="653862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B0B576-B6CF-4C44-B335-75EB76C71C92}"/>
              </a:ext>
            </a:extLst>
          </p:cNvPr>
          <p:cNvSpPr>
            <a:spLocks noGrp="1"/>
          </p:cNvSpPr>
          <p:nvPr>
            <p:ph type="title"/>
          </p:nvPr>
        </p:nvSpPr>
        <p:spPr/>
        <p:txBody>
          <a:bodyPr/>
          <a:lstStyle/>
          <a:p>
            <a:r>
              <a:rPr lang="en-GB" dirty="0"/>
              <a:t>Questions</a:t>
            </a:r>
          </a:p>
        </p:txBody>
      </p:sp>
      <p:pic>
        <p:nvPicPr>
          <p:cNvPr id="9" name="Picture 8">
            <a:extLst>
              <a:ext uri="{FF2B5EF4-FFF2-40B4-BE49-F238E27FC236}">
                <a16:creationId xmlns:a16="http://schemas.microsoft.com/office/drawing/2014/main" id="{4A6BA4DE-998D-44F4-B4F3-E540A24BC56A}"/>
              </a:ext>
            </a:extLst>
          </p:cNvPr>
          <p:cNvPicPr>
            <a:picLocks noChangeAspect="1"/>
          </p:cNvPicPr>
          <p:nvPr/>
        </p:nvPicPr>
        <p:blipFill>
          <a:blip r:embed="rId3"/>
          <a:stretch>
            <a:fillRect/>
          </a:stretch>
        </p:blipFill>
        <p:spPr>
          <a:xfrm>
            <a:off x="704400" y="1532713"/>
            <a:ext cx="6646597" cy="3750193"/>
          </a:xfrm>
          <a:prstGeom prst="rect">
            <a:avLst/>
          </a:prstGeom>
        </p:spPr>
      </p:pic>
      <p:cxnSp>
        <p:nvCxnSpPr>
          <p:cNvPr id="11" name="Straight Arrow Connector 10">
            <a:extLst>
              <a:ext uri="{FF2B5EF4-FFF2-40B4-BE49-F238E27FC236}">
                <a16:creationId xmlns:a16="http://schemas.microsoft.com/office/drawing/2014/main" id="{832C6424-B297-460D-8A82-AE426BE1539E}"/>
              </a:ext>
            </a:extLst>
          </p:cNvPr>
          <p:cNvCxnSpPr>
            <a:cxnSpLocks/>
          </p:cNvCxnSpPr>
          <p:nvPr/>
        </p:nvCxnSpPr>
        <p:spPr>
          <a:xfrm flipH="1">
            <a:off x="7502152" y="3630399"/>
            <a:ext cx="768088" cy="1"/>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107D338-3EA0-4F8A-8877-B4A6F2AEACED}"/>
              </a:ext>
            </a:extLst>
          </p:cNvPr>
          <p:cNvSpPr txBox="1"/>
          <p:nvPr/>
        </p:nvSpPr>
        <p:spPr>
          <a:xfrm>
            <a:off x="8421393" y="3295643"/>
            <a:ext cx="3552829" cy="820866"/>
          </a:xfrm>
          <a:prstGeom prst="rect">
            <a:avLst/>
          </a:prstGeom>
          <a:noFill/>
        </p:spPr>
        <p:txBody>
          <a:bodyPr wrap="square" lIns="0" tIns="0" rIns="0" bIns="0" rtlCol="0" anchor="t" anchorCtr="0">
            <a:spAutoFit/>
          </a:bodyPr>
          <a:lstStyle/>
          <a:p>
            <a:pPr defTabSz="914377">
              <a:defRPr/>
            </a:pPr>
            <a:r>
              <a:rPr lang="en-GB" sz="2667" b="1" dirty="0">
                <a:solidFill>
                  <a:srgbClr val="FF0000"/>
                </a:solidFill>
                <a:latin typeface="Arial"/>
              </a:rPr>
              <a:t>TYPE QUESTIONS HERE</a:t>
            </a:r>
            <a:endParaRPr lang="en-GB" sz="1067" dirty="0">
              <a:solidFill>
                <a:srgbClr val="000000"/>
              </a:solidFill>
              <a:latin typeface="Arial"/>
            </a:endParaRPr>
          </a:p>
        </p:txBody>
      </p:sp>
      <p:sp>
        <p:nvSpPr>
          <p:cNvPr id="15" name="Oval 14">
            <a:extLst>
              <a:ext uri="{FF2B5EF4-FFF2-40B4-BE49-F238E27FC236}">
                <a16:creationId xmlns:a16="http://schemas.microsoft.com/office/drawing/2014/main" id="{096FB755-4ABF-4BA0-8CAC-DB7D5D79548F}"/>
              </a:ext>
            </a:extLst>
          </p:cNvPr>
          <p:cNvSpPr/>
          <p:nvPr/>
        </p:nvSpPr>
        <p:spPr>
          <a:xfrm>
            <a:off x="5685828" y="3476379"/>
            <a:ext cx="1665171" cy="308043"/>
          </a:xfrm>
          <a:prstGeom prst="ellipse">
            <a:avLst/>
          </a:prstGeom>
          <a:noFill/>
          <a:ln w="381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en-GB" sz="1200" dirty="0">
              <a:solidFill>
                <a:srgbClr val="FFFFFF"/>
              </a:solidFill>
              <a:latin typeface="Arial"/>
            </a:endParaRPr>
          </a:p>
        </p:txBody>
      </p:sp>
      <p:sp>
        <p:nvSpPr>
          <p:cNvPr id="4" name="Rectangle 3"/>
          <p:cNvSpPr/>
          <p:nvPr/>
        </p:nvSpPr>
        <p:spPr>
          <a:xfrm>
            <a:off x="1290918" y="6387353"/>
            <a:ext cx="1949823" cy="309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304799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53">
            <a:extLst>
              <a:ext uri="{FF2B5EF4-FFF2-40B4-BE49-F238E27FC236}">
                <a16:creationId xmlns:a16="http://schemas.microsoft.com/office/drawing/2014/main" id="{16FEBBE7-7158-0B46-B36D-13BC7454E7C8}"/>
              </a:ext>
            </a:extLst>
          </p:cNvPr>
          <p:cNvSpPr/>
          <p:nvPr/>
        </p:nvSpPr>
        <p:spPr>
          <a:xfrm>
            <a:off x="9638960" y="2678550"/>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1F12118A-C41B-0349-9183-29DA4AF97922}"/>
              </a:ext>
            </a:extLst>
          </p:cNvPr>
          <p:cNvSpPr/>
          <p:nvPr/>
        </p:nvSpPr>
        <p:spPr>
          <a:xfrm>
            <a:off x="574819" y="187704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7" name="TextBox 6"/>
          <p:cNvSpPr txBox="1"/>
          <p:nvPr/>
        </p:nvSpPr>
        <p:spPr>
          <a:xfrm>
            <a:off x="8606965" y="4249362"/>
            <a:ext cx="2903570" cy="1261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94 million+</a:t>
            </a:r>
            <a:endParaRPr kumimoji="0" sz="2800" b="1" i="0" u="none" strike="noStrike" kern="1200" cap="none" spc="0" normalizeH="0" baseline="0" noProof="0" dirty="0">
              <a:ln>
                <a:noFill/>
              </a:ln>
              <a:solidFill>
                <a:srgbClr val="DE002B"/>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lives impacted</a:t>
            </a:r>
            <a:endParaRPr kumimoji="0" lang="en-GB" sz="1600" b="0" i="0" u="none" strike="noStrike" kern="1200" cap="none" spc="0" normalizeH="0" baseline="0" noProof="0" dirty="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through Mobile</a:t>
            </a:r>
            <a:endParaRPr kumimoji="0" lang="en-GB" sz="1600" b="0" i="0" u="none" strike="noStrike" kern="1200" cap="none" spc="0" normalizeH="0" baseline="0" noProof="0" dirty="0">
              <a:ln>
                <a:noFill/>
              </a:ln>
              <a:solidFill>
                <a:srgbClr val="242428"/>
              </a:solidFill>
              <a:effectLst/>
              <a:uLnTx/>
              <a:uFillTx/>
              <a:latin typeface="Arial"/>
              <a:cs typeface="Arial"/>
              <a:sym typeface="Arial"/>
            </a:endParaRP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for Development</a:t>
            </a:r>
          </a:p>
        </p:txBody>
      </p:sp>
      <p:sp>
        <p:nvSpPr>
          <p:cNvPr id="198" name="TextBox 7"/>
          <p:cNvSpPr txBox="1"/>
          <p:nvPr/>
        </p:nvSpPr>
        <p:spPr>
          <a:xfrm>
            <a:off x="1650023" y="2261599"/>
            <a:ext cx="1260000"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750+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mobile operators</a:t>
            </a:r>
          </a:p>
        </p:txBody>
      </p:sp>
      <p:sp>
        <p:nvSpPr>
          <p:cNvPr id="199" name="TextBox 11"/>
          <p:cNvSpPr txBox="1"/>
          <p:nvPr/>
        </p:nvSpPr>
        <p:spPr>
          <a:xfrm>
            <a:off x="5770918" y="2249930"/>
            <a:ext cx="2298733"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Nearly </a:t>
            </a:r>
            <a:r>
              <a:rPr kumimoji="0" sz="2800" b="1" i="0" u="none" strike="noStrike" kern="1200" cap="none" spc="0" normalizeH="0" baseline="0" noProof="0" dirty="0">
                <a:ln>
                  <a:noFill/>
                </a:ln>
                <a:solidFill>
                  <a:srgbClr val="DE002B"/>
                </a:solidFill>
                <a:effectLst/>
                <a:uLnTx/>
                <a:uFillTx/>
                <a:latin typeface="Arial"/>
                <a:cs typeface="Arial"/>
                <a:sym typeface="Arial"/>
              </a:rPr>
              <a:t>200,000</a:t>
            </a:r>
            <a:r>
              <a:rPr kumimoji="0" sz="1600" b="0" i="0" u="none" strike="noStrike" kern="1200" cap="none" spc="0" normalizeH="0" baseline="0" noProof="0" dirty="0">
                <a:ln>
                  <a:noFill/>
                </a:ln>
                <a:solidFill>
                  <a:srgbClr val="242428"/>
                </a:solidFill>
                <a:effectLst/>
                <a:uLnTx/>
                <a:uFillTx/>
                <a:latin typeface="Arial"/>
                <a:cs typeface="Arial"/>
                <a:sym typeface="Arial"/>
              </a:rPr>
              <a:t> attendees</a:t>
            </a:r>
            <a:r>
              <a:rPr kumimoji="0" lang="en-GB" sz="1600" b="0" i="0" u="none" strike="noStrike" kern="1200" cap="none" spc="0" normalizeH="0" baseline="0" noProof="0" dirty="0">
                <a:ln>
                  <a:noFill/>
                </a:ln>
                <a:solidFill>
                  <a:srgbClr val="242428"/>
                </a:solidFill>
                <a:effectLst/>
                <a:uLnTx/>
                <a:uFillTx/>
                <a:latin typeface="Arial"/>
                <a:cs typeface="Arial"/>
                <a:sym typeface="Arial"/>
              </a:rPr>
              <a:t> </a:t>
            </a:r>
            <a:r>
              <a:rPr kumimoji="0" sz="1600" b="0" i="0" u="none" strike="noStrike" kern="1200" cap="none" spc="0" normalizeH="0" baseline="0" noProof="0" dirty="0">
                <a:ln>
                  <a:noFill/>
                </a:ln>
                <a:solidFill>
                  <a:srgbClr val="242428"/>
                </a:solidFill>
                <a:effectLst/>
                <a:uLnTx/>
                <a:uFillTx/>
                <a:latin typeface="Arial"/>
                <a:cs typeface="Arial"/>
                <a:sym typeface="Arial"/>
              </a:rPr>
              <a:t>worldwide</a:t>
            </a:r>
            <a:r>
              <a:rPr kumimoji="0" lang="en-GB" sz="1600" b="0" i="0" u="none" strike="noStrike" kern="1200" cap="none" spc="0" normalizeH="0" baseline="0" noProof="0" dirty="0">
                <a:ln>
                  <a:noFill/>
                </a:ln>
                <a:solidFill>
                  <a:srgbClr val="242428"/>
                </a:solidFill>
                <a:effectLst/>
                <a:uLnTx/>
                <a:uFillTx/>
                <a:latin typeface="Arial"/>
                <a:cs typeface="Arial"/>
                <a:sym typeface="Arial"/>
              </a:rPr>
              <a:t> </a:t>
            </a:r>
            <a:r>
              <a:rPr kumimoji="0" sz="1600" b="0" i="0" u="none" strike="noStrike" kern="1200" cap="none" spc="0" normalizeH="0" baseline="0" noProof="0" dirty="0">
                <a:ln>
                  <a:noFill/>
                </a:ln>
                <a:solidFill>
                  <a:srgbClr val="242428"/>
                </a:solidFill>
                <a:effectLst/>
                <a:uLnTx/>
                <a:uFillTx/>
                <a:latin typeface="Arial"/>
                <a:cs typeface="Arial"/>
                <a:sym typeface="Arial"/>
              </a:rPr>
              <a:t>come to our events</a:t>
            </a:r>
          </a:p>
        </p:txBody>
      </p:sp>
      <p:sp>
        <p:nvSpPr>
          <p:cNvPr id="204" name="TextBox 16"/>
          <p:cNvSpPr txBox="1"/>
          <p:nvPr/>
        </p:nvSpPr>
        <p:spPr>
          <a:xfrm>
            <a:off x="8946051" y="2213023"/>
            <a:ext cx="2843410" cy="1015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2400" b="1">
                <a:solidFill>
                  <a:srgbClr val="DE002B"/>
                </a:solidFill>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In </a:t>
            </a:r>
            <a:r>
              <a:rPr kumimoji="0" sz="2800" b="1" i="0" u="none" strike="noStrike" kern="1200" cap="none" spc="0" normalizeH="0" baseline="0" noProof="0" dirty="0">
                <a:ln>
                  <a:noFill/>
                </a:ln>
                <a:solidFill>
                  <a:srgbClr val="DE002B"/>
                </a:solidFill>
                <a:effectLst/>
                <a:uLnTx/>
                <a:uFillTx/>
                <a:latin typeface="Arial"/>
                <a:cs typeface="Arial"/>
                <a:sym typeface="Arial"/>
              </a:rPr>
              <a:t>2016</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we're the first sector to </a:t>
            </a:r>
            <a:r>
              <a:rPr kumimoji="0" lang="en-GB" sz="1600" b="0" i="0" u="none" strike="noStrike" kern="1200" cap="none" spc="0" normalizeH="0" baseline="0" noProof="0" dirty="0">
                <a:ln>
                  <a:noFill/>
                </a:ln>
                <a:solidFill>
                  <a:srgbClr val="242428"/>
                </a:solidFill>
                <a:effectLst/>
                <a:uLnTx/>
                <a:uFillTx/>
                <a:latin typeface="Arial"/>
                <a:cs typeface="Arial"/>
                <a:sym typeface="Arial"/>
              </a:rPr>
              <a:t>commit </a:t>
            </a:r>
            <a:r>
              <a:rPr kumimoji="0" sz="1600" b="0" i="0" u="none" strike="noStrike" kern="1200" cap="none" spc="0" normalizeH="0" baseline="0" noProof="0" dirty="0">
                <a:ln>
                  <a:noFill/>
                </a:ln>
                <a:solidFill>
                  <a:srgbClr val="242428"/>
                </a:solidFill>
                <a:effectLst/>
                <a:uLnTx/>
                <a:uFillTx/>
                <a:latin typeface="Arial"/>
                <a:cs typeface="Arial"/>
                <a:sym typeface="Arial"/>
              </a:rPr>
              <a:t>to the </a:t>
            </a:r>
            <a:r>
              <a:rPr kumimoji="0" lang="en-GB" sz="1600" b="0" i="0" u="none" strike="noStrike" kern="1200" cap="none" spc="0" normalizeH="0" baseline="0" noProof="0" dirty="0">
                <a:ln>
                  <a:noFill/>
                </a:ln>
                <a:solidFill>
                  <a:srgbClr val="242428"/>
                </a:solidFill>
                <a:effectLst/>
                <a:uLnTx/>
                <a:uFillTx/>
                <a:latin typeface="Arial"/>
                <a:cs typeface="Arial"/>
                <a:sym typeface="Arial"/>
              </a:rPr>
              <a:t>SDGs</a:t>
            </a:r>
            <a:endParaRPr kumimoji="0" sz="1600" b="0" i="0" u="none" strike="noStrike" kern="1200" cap="none" spc="0" normalizeH="0" baseline="0" noProof="0" dirty="0">
              <a:ln>
                <a:noFill/>
              </a:ln>
              <a:solidFill>
                <a:srgbClr val="242428"/>
              </a:solidFill>
              <a:effectLst/>
              <a:uLnTx/>
              <a:uFillTx/>
              <a:latin typeface="Arial"/>
              <a:cs typeface="Arial"/>
              <a:sym typeface="Arial"/>
            </a:endParaRPr>
          </a:p>
        </p:txBody>
      </p:sp>
      <p:sp>
        <p:nvSpPr>
          <p:cNvPr id="209" name="TextBox 7"/>
          <p:cNvSpPr txBox="1"/>
          <p:nvPr/>
        </p:nvSpPr>
        <p:spPr>
          <a:xfrm>
            <a:off x="1663769" y="1940110"/>
            <a:ext cx="2278250" cy="338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GSMA Membership:</a:t>
            </a:r>
          </a:p>
        </p:txBody>
      </p:sp>
      <p:sp>
        <p:nvSpPr>
          <p:cNvPr id="210" name="TextBox 7"/>
          <p:cNvSpPr txBox="1"/>
          <p:nvPr/>
        </p:nvSpPr>
        <p:spPr>
          <a:xfrm>
            <a:off x="2620874" y="2275174"/>
            <a:ext cx="1152936"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400</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companies in the broader ecosystem</a:t>
            </a:r>
          </a:p>
        </p:txBody>
      </p:sp>
      <p:pic>
        <p:nvPicPr>
          <p:cNvPr id="219" name="Image" descr="Image"/>
          <p:cNvPicPr>
            <a:picLocks noChangeAspect="1"/>
          </p:cNvPicPr>
          <p:nvPr/>
        </p:nvPicPr>
        <p:blipFill>
          <a:blip r:embed="rId3"/>
          <a:stretch>
            <a:fillRect/>
          </a:stretch>
        </p:blipFill>
        <p:spPr>
          <a:xfrm>
            <a:off x="771308" y="4427478"/>
            <a:ext cx="617681" cy="1032911"/>
          </a:xfrm>
          <a:prstGeom prst="rect">
            <a:avLst/>
          </a:prstGeom>
          <a:ln w="12700">
            <a:miter lim="400000"/>
          </a:ln>
        </p:spPr>
      </p:pic>
      <p:sp>
        <p:nvSpPr>
          <p:cNvPr id="201" name="TextBox 13"/>
          <p:cNvSpPr txBox="1"/>
          <p:nvPr/>
        </p:nvSpPr>
        <p:spPr>
          <a:xfrm>
            <a:off x="1414400" y="4436103"/>
            <a:ext cx="1578180" cy="1446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2800" b="1" i="0" u="none" strike="noStrike" kern="1200" cap="none" spc="0" normalizeH="0" baseline="0" noProof="0" dirty="0">
                <a:ln>
                  <a:noFill/>
                </a:ln>
                <a:solidFill>
                  <a:srgbClr val="DE002B"/>
                </a:solidFill>
                <a:effectLst/>
                <a:uLnTx/>
                <a:uFillTx/>
                <a:latin typeface="Arial"/>
                <a:cs typeface="Arial"/>
                <a:sym typeface="Arial"/>
              </a:rPr>
              <a:t>5.2</a:t>
            </a:r>
            <a:r>
              <a:rPr kumimoji="0" lang="en-GB" sz="2800" b="1" i="0" u="none" strike="noStrike" kern="1200" cap="none" spc="0" normalizeH="0" baseline="0" noProof="0" dirty="0">
                <a:ln>
                  <a:noFill/>
                </a:ln>
                <a:solidFill>
                  <a:srgbClr val="DE002B"/>
                </a:solidFill>
                <a:effectLst/>
                <a:uLnTx/>
                <a:uFillTx/>
                <a:latin typeface="Arial"/>
                <a:cs typeface="Arial"/>
                <a:sym typeface="Arial"/>
              </a:rPr>
              <a:t> billion</a:t>
            </a:r>
            <a:r>
              <a:rPr kumimoji="0" sz="2800" b="1" i="0" u="none" strike="noStrike" kern="1200" cap="none" spc="0" normalizeH="0" baseline="0" noProof="0" dirty="0">
                <a:ln>
                  <a:noFill/>
                </a:ln>
                <a:solidFill>
                  <a:srgbClr val="DE002B"/>
                </a:solidFill>
                <a:effectLst/>
                <a:uLnTx/>
                <a:uFillTx/>
                <a:latin typeface="Arial"/>
                <a:cs typeface="Arial"/>
                <a:sym typeface="Arial"/>
              </a:rPr>
              <a:t>+</a:t>
            </a:r>
          </a:p>
          <a:p>
            <a:pPr marL="0" marR="0" lvl="0" indent="0" algn="r"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sz="1600" b="0" i="0" u="none" strike="noStrike" kern="1200" cap="none" spc="0" normalizeH="0" baseline="0" noProof="0" dirty="0">
                <a:ln>
                  <a:noFill/>
                </a:ln>
                <a:solidFill>
                  <a:srgbClr val="242428"/>
                </a:solidFill>
                <a:effectLst/>
                <a:uLnTx/>
                <a:uFillTx/>
                <a:latin typeface="Arial"/>
                <a:cs typeface="Arial"/>
                <a:sym typeface="Arial"/>
              </a:rPr>
              <a:t>unique mobile subscribers</a:t>
            </a:r>
          </a:p>
        </p:txBody>
      </p:sp>
      <p:sp>
        <p:nvSpPr>
          <p:cNvPr id="78" name="Oval 77">
            <a:extLst>
              <a:ext uri="{FF2B5EF4-FFF2-40B4-BE49-F238E27FC236}">
                <a16:creationId xmlns:a16="http://schemas.microsoft.com/office/drawing/2014/main" id="{4C169289-9B54-F940-B093-6A6C9BD387FB}"/>
              </a:ext>
            </a:extLst>
          </p:cNvPr>
          <p:cNvSpPr/>
          <p:nvPr/>
        </p:nvSpPr>
        <p:spPr>
          <a:xfrm>
            <a:off x="4473922" y="2771865"/>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21" name="Image" descr="Image"/>
          <p:cNvPicPr>
            <a:picLocks noChangeAspect="1"/>
          </p:cNvPicPr>
          <p:nvPr/>
        </p:nvPicPr>
        <p:blipFill>
          <a:blip r:embed="rId4"/>
          <a:stretch>
            <a:fillRect/>
          </a:stretch>
        </p:blipFill>
        <p:spPr>
          <a:xfrm>
            <a:off x="4509881" y="2216982"/>
            <a:ext cx="982957" cy="1032912"/>
          </a:xfrm>
          <a:prstGeom prst="rect">
            <a:avLst/>
          </a:prstGeom>
          <a:ln w="12700">
            <a:miter lim="400000"/>
          </a:ln>
        </p:spPr>
      </p:pic>
      <p:pic>
        <p:nvPicPr>
          <p:cNvPr id="214" name="Image" descr="Image"/>
          <p:cNvPicPr>
            <a:picLocks noChangeAspect="1"/>
          </p:cNvPicPr>
          <p:nvPr/>
        </p:nvPicPr>
        <p:blipFill>
          <a:blip r:embed="rId5"/>
          <a:stretch>
            <a:fillRect/>
          </a:stretch>
        </p:blipFill>
        <p:spPr>
          <a:xfrm>
            <a:off x="8559699" y="4364128"/>
            <a:ext cx="1034673" cy="1032911"/>
          </a:xfrm>
          <a:prstGeom prst="rect">
            <a:avLst/>
          </a:prstGeom>
          <a:ln w="12700">
            <a:miter lim="400000"/>
          </a:ln>
        </p:spPr>
      </p:pic>
      <p:pic>
        <p:nvPicPr>
          <p:cNvPr id="215" name="Image" descr="Image"/>
          <p:cNvPicPr>
            <a:picLocks noChangeAspect="1"/>
          </p:cNvPicPr>
          <p:nvPr/>
        </p:nvPicPr>
        <p:blipFill>
          <a:blip r:embed="rId6"/>
          <a:stretch>
            <a:fillRect/>
          </a:stretch>
        </p:blipFill>
        <p:spPr>
          <a:xfrm>
            <a:off x="609920" y="2213023"/>
            <a:ext cx="940458" cy="1032912"/>
          </a:xfrm>
          <a:prstGeom prst="rect">
            <a:avLst/>
          </a:prstGeom>
          <a:ln w="12700">
            <a:miter lim="400000"/>
          </a:ln>
        </p:spPr>
      </p:pic>
      <p:sp>
        <p:nvSpPr>
          <p:cNvPr id="51" name="TextBox 11">
            <a:extLst>
              <a:ext uri="{FF2B5EF4-FFF2-40B4-BE49-F238E27FC236}">
                <a16:creationId xmlns:a16="http://schemas.microsoft.com/office/drawing/2014/main" id="{77E39318-B74E-3E4A-BA33-9FD5222EBD11}"/>
              </a:ext>
            </a:extLst>
          </p:cNvPr>
          <p:cNvSpPr txBox="1"/>
          <p:nvPr/>
        </p:nvSpPr>
        <p:spPr>
          <a:xfrm>
            <a:off x="5752301" y="4297407"/>
            <a:ext cx="2005442" cy="1508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kumimoji="0" lang="en-GB" sz="2800" b="1" i="0" u="none" strike="noStrike" kern="1200" cap="none" spc="0" normalizeH="0" baseline="0" noProof="0" dirty="0">
                <a:ln>
                  <a:noFill/>
                </a:ln>
                <a:solidFill>
                  <a:srgbClr val="DE002B"/>
                </a:solidFill>
                <a:effectLst/>
                <a:uLnTx/>
                <a:uFillTx/>
                <a:latin typeface="Arial"/>
                <a:cs typeface="Arial"/>
                <a:sym typeface="Arial"/>
              </a:rPr>
              <a:t>3</a:t>
            </a:r>
            <a:r>
              <a:rPr kumimoji="0" sz="2800" b="1" i="0" u="none" strike="noStrike" kern="1200" cap="none" spc="0" normalizeH="0" baseline="0" noProof="0" dirty="0">
                <a:ln>
                  <a:noFill/>
                </a:ln>
                <a:solidFill>
                  <a:srgbClr val="DE002B"/>
                </a:solidFill>
                <a:effectLst/>
                <a:uLnTx/>
                <a:uFillTx/>
                <a:latin typeface="Arial"/>
                <a:cs typeface="Arial"/>
                <a:sym typeface="Arial"/>
              </a:rPr>
              <a:t>0</a:t>
            </a:r>
            <a:r>
              <a:rPr lang="en-GB" sz="2800" b="1" dirty="0">
                <a:solidFill>
                  <a:srgbClr val="DE002B"/>
                </a:solidFill>
                <a:latin typeface="Arial"/>
                <a:cs typeface="Arial"/>
                <a:sym typeface="Arial"/>
              </a:rPr>
              <a:t> million</a:t>
            </a:r>
            <a:r>
              <a:rPr kumimoji="0" sz="1600" b="0" i="0" u="none" strike="noStrike" kern="1200" cap="none" spc="0" normalizeH="0" baseline="0" noProof="0" dirty="0">
                <a:ln>
                  <a:noFill/>
                </a:ln>
                <a:solidFill>
                  <a:srgbClr val="242428"/>
                </a:solidFill>
                <a:effectLst/>
                <a:uLnTx/>
                <a:uFillTx/>
                <a:latin typeface="Arial"/>
                <a:cs typeface="Arial"/>
                <a:sym typeface="Arial"/>
              </a:rPr>
              <a:t> </a:t>
            </a:r>
            <a:r>
              <a:rPr kumimoji="0" lang="en-GB" sz="1600" b="0" i="0" u="none" strike="noStrike" kern="1200" cap="none" spc="0" normalizeH="0" baseline="0" noProof="0" dirty="0">
                <a:ln>
                  <a:noFill/>
                </a:ln>
                <a:solidFill>
                  <a:srgbClr val="242428"/>
                </a:solidFill>
                <a:effectLst/>
                <a:uLnTx/>
                <a:uFillTx/>
                <a:latin typeface="Arial"/>
                <a:cs typeface="Arial"/>
                <a:sym typeface="Arial"/>
              </a:rPr>
              <a:t>data points included in GSMA Intelligence’s database</a:t>
            </a:r>
            <a:endParaRPr kumimoji="0" sz="1600" b="0" i="0" u="none" strike="noStrike" kern="1200" cap="none" spc="0" normalizeH="0" baseline="0" noProof="0" dirty="0">
              <a:ln>
                <a:noFill/>
              </a:ln>
              <a:solidFill>
                <a:srgbClr val="242428"/>
              </a:solidFill>
              <a:effectLst/>
              <a:uLnTx/>
              <a:uFillTx/>
              <a:latin typeface="Arial"/>
              <a:cs typeface="Arial"/>
              <a:sym typeface="Arial"/>
            </a:endParaRPr>
          </a:p>
        </p:txBody>
      </p:sp>
      <p:sp>
        <p:nvSpPr>
          <p:cNvPr id="56" name="Oval 55">
            <a:extLst>
              <a:ext uri="{FF2B5EF4-FFF2-40B4-BE49-F238E27FC236}">
                <a16:creationId xmlns:a16="http://schemas.microsoft.com/office/drawing/2014/main" id="{55F028B9-7DCF-854D-AFAB-C28852C82C89}"/>
              </a:ext>
            </a:extLst>
          </p:cNvPr>
          <p:cNvSpPr/>
          <p:nvPr/>
        </p:nvSpPr>
        <p:spPr>
          <a:xfrm>
            <a:off x="8106471" y="1126506"/>
            <a:ext cx="839581" cy="8807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BB4C400-0205-A14B-8201-982B1C648CCC}"/>
              </a:ext>
            </a:extLst>
          </p:cNvPr>
          <p:cNvPicPr>
            <a:picLocks noChangeAspect="1"/>
          </p:cNvPicPr>
          <p:nvPr/>
        </p:nvPicPr>
        <p:blipFill>
          <a:blip r:embed="rId7"/>
          <a:stretch>
            <a:fillRect/>
          </a:stretch>
        </p:blipFill>
        <p:spPr>
          <a:xfrm>
            <a:off x="4403826" y="4249362"/>
            <a:ext cx="1262445" cy="1262445"/>
          </a:xfrm>
          <a:prstGeom prst="rect">
            <a:avLst/>
          </a:prstGeom>
        </p:spPr>
      </p:pic>
      <p:pic>
        <p:nvPicPr>
          <p:cNvPr id="213" name="Image" descr="Image"/>
          <p:cNvPicPr>
            <a:picLocks noChangeAspect="1"/>
          </p:cNvPicPr>
          <p:nvPr/>
        </p:nvPicPr>
        <p:blipFill>
          <a:blip r:embed="rId8"/>
          <a:stretch>
            <a:fillRect/>
          </a:stretch>
        </p:blipFill>
        <p:spPr>
          <a:xfrm>
            <a:off x="8429098" y="2221632"/>
            <a:ext cx="1033907" cy="1032911"/>
          </a:xfrm>
          <a:prstGeom prst="rect">
            <a:avLst/>
          </a:prstGeom>
          <a:ln w="12700">
            <a:miter lim="400000"/>
          </a:ln>
        </p:spPr>
      </p:pic>
      <p:sp>
        <p:nvSpPr>
          <p:cNvPr id="22" name="Title 1">
            <a:extLst>
              <a:ext uri="{FF2B5EF4-FFF2-40B4-BE49-F238E27FC236}">
                <a16:creationId xmlns:a16="http://schemas.microsoft.com/office/drawing/2014/main" id="{5C6D61F2-3154-F74D-9C98-13C8E6B39B27}"/>
              </a:ext>
            </a:extLst>
          </p:cNvPr>
          <p:cNvSpPr txBox="1">
            <a:spLocks/>
          </p:cNvSpPr>
          <p:nvPr/>
        </p:nvSpPr>
        <p:spPr>
          <a:xfrm>
            <a:off x="600805" y="509733"/>
            <a:ext cx="10871200" cy="7307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a:solidFill>
                  <a:schemeClr val="tx1"/>
                </a:solidFill>
                <a:latin typeface="Arial" panose="020B0604020202020204" pitchFamily="34" charset="0"/>
                <a:ea typeface="+mj-ea"/>
                <a:cs typeface="Arial" panose="020B0604020202020204" pitchFamily="34" charset="0"/>
              </a:defRPr>
            </a:lvl1pPr>
          </a:lstStyle>
          <a:p>
            <a:r>
              <a:rPr lang="en-US" dirty="0"/>
              <a:t>About the GSMA</a:t>
            </a:r>
          </a:p>
        </p:txBody>
      </p:sp>
    </p:spTree>
    <p:extLst>
      <p:ext uri="{BB962C8B-B14F-4D97-AF65-F5344CB8AC3E}">
        <p14:creationId xmlns:p14="http://schemas.microsoft.com/office/powerpoint/2010/main" val="1988157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6099531" y="1318766"/>
            <a:ext cx="6074421" cy="2042520"/>
          </a:xfrm>
          <a:prstGeom prst="rect">
            <a:avLst/>
          </a:prstGeom>
          <a:solidFill>
            <a:srgbClr val="99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p:txBody>
          <a:bodyPr/>
          <a:lstStyle/>
          <a:p>
            <a:r>
              <a:rPr lang="en-US" dirty="0"/>
              <a:t>About Mobile for Development</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210778"/>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317D7F3E-FC41-AE49-8B79-54F41C96D1D6}"/>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428"/>
                </a:solidFill>
                <a:effectLst/>
                <a:uLnTx/>
                <a:uFillTx/>
                <a:latin typeface="Calibri" panose="020F0502020204030204"/>
                <a:ea typeface="+mn-ea"/>
                <a:cs typeface="+mn-cs"/>
              </a:rPr>
              <a:t> </a:t>
            </a:r>
          </a:p>
        </p:txBody>
      </p:sp>
      <p:sp>
        <p:nvSpPr>
          <p:cNvPr id="10" name="Rectangle 9">
            <a:extLst>
              <a:ext uri="{FF2B5EF4-FFF2-40B4-BE49-F238E27FC236}">
                <a16:creationId xmlns:a16="http://schemas.microsoft.com/office/drawing/2014/main" id="{F2A2EC71-BA80-674D-8025-0EDF1E86BCE7}"/>
              </a:ext>
            </a:extLst>
          </p:cNvPr>
          <p:cNvSpPr/>
          <p:nvPr/>
        </p:nvSpPr>
        <p:spPr>
          <a:xfrm>
            <a:off x="6265161" y="3136373"/>
            <a:ext cx="2535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242428"/>
                </a:solidFill>
                <a:effectLst/>
                <a:uLnTx/>
                <a:uFillTx/>
                <a:latin typeface="Calibri" panose="020F0502020204030204"/>
                <a:ea typeface="+mn-ea"/>
                <a:cs typeface="+mn-cs"/>
              </a:rPr>
              <a:t> </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3119" y="5600547"/>
            <a:ext cx="1200000" cy="440000"/>
          </a:xfrm>
          <a:prstGeom prst="rect">
            <a:avLst/>
          </a:prstGeom>
        </p:spPr>
      </p:pic>
      <p:sp>
        <p:nvSpPr>
          <p:cNvPr id="14" name="Rectangle 13"/>
          <p:cNvSpPr/>
          <p:nvPr/>
        </p:nvSpPr>
        <p:spPr>
          <a:xfrm>
            <a:off x="0" y="1329288"/>
            <a:ext cx="6042053" cy="2042520"/>
          </a:xfrm>
          <a:prstGeom prst="rect">
            <a:avLst/>
          </a:prstGeom>
          <a:solidFill>
            <a:srgbClr val="DE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p:cNvPicPr>
            <a:picLocks noChangeAspect="1"/>
          </p:cNvPicPr>
          <p:nvPr/>
        </p:nvPicPr>
        <p:blipFill>
          <a:blip r:embed="rId3"/>
          <a:stretch>
            <a:fillRect/>
          </a:stretch>
        </p:blipFill>
        <p:spPr>
          <a:xfrm>
            <a:off x="585195" y="1706595"/>
            <a:ext cx="939196" cy="1487060"/>
          </a:xfrm>
          <a:prstGeom prst="rect">
            <a:avLst/>
          </a:prstGeom>
        </p:spPr>
      </p:pic>
      <p:pic>
        <p:nvPicPr>
          <p:cNvPr id="16" name="Picture 15"/>
          <p:cNvPicPr>
            <a:picLocks noChangeAspect="1"/>
          </p:cNvPicPr>
          <p:nvPr/>
        </p:nvPicPr>
        <p:blipFill>
          <a:blip r:embed="rId4"/>
          <a:stretch>
            <a:fillRect/>
          </a:stretch>
        </p:blipFill>
        <p:spPr>
          <a:xfrm>
            <a:off x="6627248" y="1908226"/>
            <a:ext cx="931333" cy="863600"/>
          </a:xfrm>
          <a:prstGeom prst="rect">
            <a:avLst/>
          </a:prstGeom>
        </p:spPr>
      </p:pic>
      <p:sp>
        <p:nvSpPr>
          <p:cNvPr id="17" name="Rectangle 16"/>
          <p:cNvSpPr/>
          <p:nvPr/>
        </p:nvSpPr>
        <p:spPr>
          <a:xfrm>
            <a:off x="1746597" y="1734100"/>
            <a:ext cx="4116148" cy="9543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FFFFFF"/>
                </a:solidFill>
                <a:effectLst/>
                <a:uLnTx/>
                <a:uFillTx/>
                <a:latin typeface="Arial" charset="0"/>
                <a:ea typeface="Arial" charset="0"/>
                <a:cs typeface="Arial" charset="0"/>
              </a:rPr>
              <a:t>We drive innovation in digital technology to reduce inequalities in our world.</a:t>
            </a:r>
          </a:p>
        </p:txBody>
      </p:sp>
      <p:sp>
        <p:nvSpPr>
          <p:cNvPr id="18" name="Rectangle 17"/>
          <p:cNvSpPr/>
          <p:nvPr/>
        </p:nvSpPr>
        <p:spPr>
          <a:xfrm>
            <a:off x="7688764" y="1670027"/>
            <a:ext cx="3609047" cy="12416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srgbClr val="231F1F"/>
                </a:solidFill>
                <a:effectLst/>
                <a:uLnTx/>
                <a:uFillTx/>
                <a:latin typeface="Arial" charset="0"/>
                <a:ea typeface="Arial" charset="0"/>
                <a:cs typeface="Arial" charset="0"/>
              </a:rPr>
              <a:t>Mobile for Development unlocks private sector action to launch and scale transformative digital technology.</a:t>
            </a:r>
          </a:p>
        </p:txBody>
      </p:sp>
      <p:pic>
        <p:nvPicPr>
          <p:cNvPr id="19" name="Picture 18"/>
          <p:cNvPicPr>
            <a:picLocks noChangeAspect="1"/>
          </p:cNvPicPr>
          <p:nvPr/>
        </p:nvPicPr>
        <p:blipFill>
          <a:blip r:embed="rId5"/>
          <a:stretch>
            <a:fillRect/>
          </a:stretch>
        </p:blipFill>
        <p:spPr>
          <a:xfrm>
            <a:off x="1843690" y="3866397"/>
            <a:ext cx="1083733" cy="491067"/>
          </a:xfrm>
          <a:prstGeom prst="rect">
            <a:avLst/>
          </a:prstGeom>
        </p:spPr>
      </p:pic>
      <p:pic>
        <p:nvPicPr>
          <p:cNvPr id="20" name="Picture 19"/>
          <p:cNvPicPr>
            <a:picLocks noChangeAspect="1"/>
          </p:cNvPicPr>
          <p:nvPr/>
        </p:nvPicPr>
        <p:blipFill>
          <a:blip r:embed="rId6"/>
          <a:stretch>
            <a:fillRect/>
          </a:stretch>
        </p:blipFill>
        <p:spPr>
          <a:xfrm>
            <a:off x="3416591" y="3920922"/>
            <a:ext cx="1320800" cy="270933"/>
          </a:xfrm>
          <a:prstGeom prst="rect">
            <a:avLst/>
          </a:prstGeom>
        </p:spPr>
      </p:pic>
      <p:pic>
        <p:nvPicPr>
          <p:cNvPr id="21" name="Picture 20"/>
          <p:cNvPicPr>
            <a:picLocks noChangeAspect="1"/>
          </p:cNvPicPr>
          <p:nvPr/>
        </p:nvPicPr>
        <p:blipFill>
          <a:blip r:embed="rId7"/>
          <a:stretch>
            <a:fillRect/>
          </a:stretch>
        </p:blipFill>
        <p:spPr>
          <a:xfrm>
            <a:off x="2976324" y="5569186"/>
            <a:ext cx="880533" cy="440267"/>
          </a:xfrm>
          <a:prstGeom prst="rect">
            <a:avLst/>
          </a:prstGeom>
        </p:spPr>
      </p:pic>
      <p:pic>
        <p:nvPicPr>
          <p:cNvPr id="22" name="Picture 21"/>
          <p:cNvPicPr>
            <a:picLocks noChangeAspect="1"/>
          </p:cNvPicPr>
          <p:nvPr/>
        </p:nvPicPr>
        <p:blipFill>
          <a:blip r:embed="rId8"/>
          <a:stretch>
            <a:fillRect/>
          </a:stretch>
        </p:blipFill>
        <p:spPr>
          <a:xfrm>
            <a:off x="644257" y="3796410"/>
            <a:ext cx="762000" cy="643467"/>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77441" y="3961063"/>
            <a:ext cx="1048888" cy="431457"/>
          </a:xfrm>
          <a:prstGeom prst="rect">
            <a:avLst/>
          </a:prstGeom>
        </p:spPr>
      </p:pic>
      <p:pic>
        <p:nvPicPr>
          <p:cNvPr id="24" name="Picture 23"/>
          <p:cNvPicPr>
            <a:picLocks noChangeAspect="1"/>
          </p:cNvPicPr>
          <p:nvPr/>
        </p:nvPicPr>
        <p:blipFill>
          <a:blip r:embed="rId10"/>
          <a:stretch>
            <a:fillRect/>
          </a:stretch>
        </p:blipFill>
        <p:spPr>
          <a:xfrm>
            <a:off x="6199925" y="4536520"/>
            <a:ext cx="643467" cy="677333"/>
          </a:xfrm>
          <a:prstGeom prst="rect">
            <a:avLst/>
          </a:prstGeom>
        </p:spPr>
      </p:pic>
      <p:pic>
        <p:nvPicPr>
          <p:cNvPr id="25" name="Picture 24"/>
          <p:cNvPicPr>
            <a:picLocks noChangeAspect="1"/>
          </p:cNvPicPr>
          <p:nvPr/>
        </p:nvPicPr>
        <p:blipFill>
          <a:blip r:embed="rId11"/>
          <a:stretch>
            <a:fillRect/>
          </a:stretch>
        </p:blipFill>
        <p:spPr>
          <a:xfrm>
            <a:off x="8900235" y="4615914"/>
            <a:ext cx="1100667" cy="677333"/>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75198" y="3920922"/>
            <a:ext cx="647159" cy="394443"/>
          </a:xfrm>
          <a:prstGeom prst="rect">
            <a:avLst/>
          </a:prstGeom>
        </p:spPr>
      </p:pic>
      <p:pic>
        <p:nvPicPr>
          <p:cNvPr id="27"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55843" y="3976951"/>
            <a:ext cx="894725" cy="415568"/>
          </a:xfrm>
          <a:prstGeom prst="rect">
            <a:avLst/>
          </a:prstGeom>
        </p:spPr>
      </p:pic>
      <p:pic>
        <p:nvPicPr>
          <p:cNvPr id="28" name="Picture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656345" y="3718469"/>
            <a:ext cx="926727" cy="926727"/>
          </a:xfrm>
          <a:prstGeom prst="rect">
            <a:avLst/>
          </a:prstGeom>
        </p:spPr>
      </p:pic>
      <p:pic>
        <p:nvPicPr>
          <p:cNvPr id="29" name="Picture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852997" y="4026677"/>
            <a:ext cx="401720" cy="328301"/>
          </a:xfrm>
          <a:prstGeom prst="rect">
            <a:avLst/>
          </a:prstGeom>
        </p:spPr>
      </p:pic>
      <p:pic>
        <p:nvPicPr>
          <p:cNvPr id="30" name="Picture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6846" y="4698831"/>
            <a:ext cx="449569" cy="449569"/>
          </a:xfrm>
          <a:prstGeom prst="rect">
            <a:avLst/>
          </a:prstGeom>
        </p:spPr>
      </p:pic>
      <p:pic>
        <p:nvPicPr>
          <p:cNvPr id="31" name="Picture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136742" y="5545505"/>
            <a:ext cx="453301" cy="528000"/>
          </a:xfrm>
          <a:prstGeom prst="rect">
            <a:avLst/>
          </a:prstGeom>
        </p:spPr>
      </p:pic>
      <p:pic>
        <p:nvPicPr>
          <p:cNvPr id="32" name="Picture 3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36896" y="4838012"/>
            <a:ext cx="864000" cy="188607"/>
          </a:xfrm>
          <a:prstGeom prst="rect">
            <a:avLst/>
          </a:prstGeom>
        </p:spPr>
      </p:pic>
      <p:pic>
        <p:nvPicPr>
          <p:cNvPr id="33" name="Picture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981323" y="4764685"/>
            <a:ext cx="819180" cy="322639"/>
          </a:xfrm>
          <a:prstGeom prst="rect">
            <a:avLst/>
          </a:prstGeom>
        </p:spPr>
      </p:pic>
      <p:pic>
        <p:nvPicPr>
          <p:cNvPr id="34" name="Picture 3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00710" y="5639743"/>
            <a:ext cx="819007" cy="361612"/>
          </a:xfrm>
          <a:prstGeom prst="rect">
            <a:avLst/>
          </a:prstGeom>
        </p:spPr>
      </p:pic>
      <p:pic>
        <p:nvPicPr>
          <p:cNvPr id="35" name="Picture 34"/>
          <p:cNvPicPr>
            <a:picLocks noChangeAspect="1"/>
          </p:cNvPicPr>
          <p:nvPr/>
        </p:nvPicPr>
        <p:blipFill rotWithShape="1">
          <a:blip r:embed="rId21">
            <a:extLst>
              <a:ext uri="{28A0092B-C50C-407E-A947-70E740481C1C}">
                <a14:useLocalDpi xmlns:a14="http://schemas.microsoft.com/office/drawing/2010/main" val="0"/>
              </a:ext>
            </a:extLst>
          </a:blip>
          <a:srcRect l="26750" t="17648" r="27417" b="17552"/>
          <a:stretch/>
        </p:blipFill>
        <p:spPr>
          <a:xfrm>
            <a:off x="8123817" y="5545505"/>
            <a:ext cx="636105" cy="503629"/>
          </a:xfrm>
          <a:prstGeom prst="rect">
            <a:avLst/>
          </a:prstGeom>
        </p:spPr>
      </p:pic>
      <p:pic>
        <p:nvPicPr>
          <p:cNvPr id="36" name="Picture 3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0190625" y="4710684"/>
            <a:ext cx="489531" cy="490821"/>
          </a:xfrm>
          <a:prstGeom prst="rect">
            <a:avLst/>
          </a:prstGeom>
        </p:spPr>
      </p:pic>
      <p:pic>
        <p:nvPicPr>
          <p:cNvPr id="37" name="Picture 3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894143" y="5569187"/>
            <a:ext cx="727808" cy="523113"/>
          </a:xfrm>
          <a:prstGeom prst="rect">
            <a:avLst/>
          </a:prstGeom>
        </p:spPr>
      </p:pic>
      <p:pic>
        <p:nvPicPr>
          <p:cNvPr id="38" name="Picture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877716" y="5602921"/>
            <a:ext cx="1022976" cy="422535"/>
          </a:xfrm>
          <a:prstGeom prst="rect">
            <a:avLst/>
          </a:prstGeom>
        </p:spPr>
      </p:pic>
      <p:pic>
        <p:nvPicPr>
          <p:cNvPr id="39" name="Picture 38">
            <a:extLst>
              <a:ext uri="{FF2B5EF4-FFF2-40B4-BE49-F238E27FC236}">
                <a16:creationId xmlns:a16="http://schemas.microsoft.com/office/drawing/2014/main" id="{EE47B418-1D8D-6B43-BB09-41FB8FBB8071}"/>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47771" y="4652685"/>
            <a:ext cx="1239903" cy="611685"/>
          </a:xfrm>
          <a:prstGeom prst="rect">
            <a:avLst/>
          </a:prstGeom>
        </p:spPr>
      </p:pic>
      <p:pic>
        <p:nvPicPr>
          <p:cNvPr id="40" name="Picture 39">
            <a:extLst>
              <a:ext uri="{FF2B5EF4-FFF2-40B4-BE49-F238E27FC236}">
                <a16:creationId xmlns:a16="http://schemas.microsoft.com/office/drawing/2014/main" id="{136AB3F5-EC64-6B42-83BC-0A06651DC2D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273627" y="5471702"/>
            <a:ext cx="1271879" cy="577433"/>
          </a:xfrm>
          <a:prstGeom prst="rect">
            <a:avLst/>
          </a:prstGeom>
        </p:spPr>
      </p:pic>
      <p:pic>
        <p:nvPicPr>
          <p:cNvPr id="41" name="Picture 40">
            <a:extLst>
              <a:ext uri="{FF2B5EF4-FFF2-40B4-BE49-F238E27FC236}">
                <a16:creationId xmlns:a16="http://schemas.microsoft.com/office/drawing/2014/main" id="{DF83556E-54E0-3045-B53A-C602C49194A1}"/>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634362" y="4742667"/>
            <a:ext cx="1285661" cy="379295"/>
          </a:xfrm>
          <a:prstGeom prst="rect">
            <a:avLst/>
          </a:prstGeom>
        </p:spPr>
      </p:pic>
      <p:pic>
        <p:nvPicPr>
          <p:cNvPr id="42" name="Picture 41">
            <a:extLst>
              <a:ext uri="{FF2B5EF4-FFF2-40B4-BE49-F238E27FC236}">
                <a16:creationId xmlns:a16="http://schemas.microsoft.com/office/drawing/2014/main" id="{D5D9063D-18BC-6249-8FF1-AF24E10D3D8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24541" y="4621131"/>
            <a:ext cx="1740616" cy="918904"/>
          </a:xfrm>
          <a:prstGeom prst="rect">
            <a:avLst/>
          </a:prstGeom>
        </p:spPr>
      </p:pic>
      <p:sp>
        <p:nvSpPr>
          <p:cNvPr id="44" name="Rectangle 43"/>
          <p:cNvSpPr/>
          <p:nvPr/>
        </p:nvSpPr>
        <p:spPr>
          <a:xfrm>
            <a:off x="1290918" y="6387353"/>
            <a:ext cx="1949823" cy="309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212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881B1F-BB61-0141-9AEA-C4AC0F7BB31D}"/>
              </a:ext>
            </a:extLst>
          </p:cNvPr>
          <p:cNvSpPr>
            <a:spLocks noGrp="1"/>
          </p:cNvSpPr>
          <p:nvPr>
            <p:ph type="sldNum" sz="quarter" idx="4"/>
          </p:nvPr>
        </p:nvSpPr>
        <p:spPr/>
        <p:txBody>
          <a:bodyPr/>
          <a:lstStyle/>
          <a:p>
            <a:pPr defTabSz="914377">
              <a:defRPr/>
            </a:pPr>
            <a:r>
              <a:rPr lang="en-ZA" sz="1067" dirty="0">
                <a:solidFill>
                  <a:srgbClr val="5C5C5C">
                    <a:tint val="75000"/>
                  </a:srgbClr>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2D36A0C2-22B9-7F47-B6CD-D931F7AFE129}"/>
              </a:ext>
            </a:extLst>
          </p:cNvPr>
          <p:cNvSpPr txBox="1"/>
          <p:nvPr/>
        </p:nvSpPr>
        <p:spPr>
          <a:xfrm>
            <a:off x="0" y="152948"/>
            <a:ext cx="4130143" cy="584775"/>
          </a:xfrm>
          <a:prstGeom prst="rect">
            <a:avLst/>
          </a:prstGeom>
          <a:noFill/>
        </p:spPr>
        <p:txBody>
          <a:bodyPr wrap="square" rtlCol="0">
            <a:spAutoFit/>
          </a:bodyPr>
          <a:lstStyle/>
          <a:p>
            <a:pPr defTabSz="1219170"/>
            <a:r>
              <a:rPr lang="en-GB" sz="3200" b="1" dirty="0">
                <a:solidFill>
                  <a:schemeClr val="bg1"/>
                </a:solidFill>
                <a:latin typeface="Arial" panose="020B0604020202020204" pitchFamily="34" charset="0"/>
                <a:cs typeface="Arial" panose="020B0604020202020204" pitchFamily="34" charset="0"/>
              </a:rPr>
              <a:t>Our Programmes   </a:t>
            </a:r>
            <a:endParaRPr lang="en-KE" sz="3200" b="1" dirty="0">
              <a:solidFill>
                <a:schemeClr val="bg1"/>
              </a:solidFill>
              <a:latin typeface="Arial" panose="020B0604020202020204" pitchFamily="34" charset="0"/>
              <a:cs typeface="Arial" panose="020B0604020202020204" pitchFamily="34" charset="0"/>
            </a:endParaRPr>
          </a:p>
        </p:txBody>
      </p:sp>
      <p:sp>
        <p:nvSpPr>
          <p:cNvPr id="5" name="Google Shape;497;p53">
            <a:extLst>
              <a:ext uri="{FF2B5EF4-FFF2-40B4-BE49-F238E27FC236}">
                <a16:creationId xmlns:a16="http://schemas.microsoft.com/office/drawing/2014/main" id="{5DFA67EF-596E-48C0-AC3C-5E7A865D43CA}"/>
              </a:ext>
            </a:extLst>
          </p:cNvPr>
          <p:cNvSpPr txBox="1"/>
          <p:nvPr/>
        </p:nvSpPr>
        <p:spPr>
          <a:xfrm>
            <a:off x="4218384" y="3742157"/>
            <a:ext cx="7643795" cy="1935581"/>
          </a:xfrm>
          <a:prstGeom prst="rect">
            <a:avLst/>
          </a:prstGeom>
          <a:solidFill>
            <a:srgbClr val="99CCCC"/>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LnTx/>
                <a:uFillTx/>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pPr algn="l"/>
            <a:r>
              <a:rPr lang="en-GB" sz="1600" b="1" dirty="0">
                <a:solidFill>
                  <a:schemeClr val="tx1"/>
                </a:solidFill>
                <a:latin typeface="Arial" panose="020B0604020202020204" pitchFamily="34" charset="0"/>
                <a:cs typeface="Arial" panose="020B0604020202020204" pitchFamily="34" charset="0"/>
              </a:rPr>
              <a:t>Key Activities:</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De-risking and catalysing Innovation</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Research and Insights</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Partnership facilitation and convening</a:t>
            </a:r>
          </a:p>
          <a:p>
            <a:pPr marL="342900" indent="-342900" algn="l">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Technical advisory to stakeholders </a:t>
            </a:r>
          </a:p>
          <a:p>
            <a:r>
              <a:rPr lang="en-GB" sz="1600" dirty="0">
                <a:latin typeface="Arial" panose="020B0604020202020204" pitchFamily="34" charset="0"/>
                <a:cs typeface="Arial" panose="020B0604020202020204" pitchFamily="34" charset="0"/>
              </a:rPr>
              <a:t> </a:t>
            </a:r>
          </a:p>
          <a:p>
            <a:endParaRPr lang="en-GB" sz="1600" dirty="0">
              <a:latin typeface="Arial" panose="020B0604020202020204" pitchFamily="34" charset="0"/>
              <a:cs typeface="Arial" panose="020B0604020202020204" pitchFamily="34" charset="0"/>
            </a:endParaRPr>
          </a:p>
        </p:txBody>
      </p:sp>
      <p:sp>
        <p:nvSpPr>
          <p:cNvPr id="10" name="Google Shape;497;p53">
            <a:extLst>
              <a:ext uri="{FF2B5EF4-FFF2-40B4-BE49-F238E27FC236}">
                <a16:creationId xmlns:a16="http://schemas.microsoft.com/office/drawing/2014/main" id="{417F73EA-B143-4C13-B266-984D09E98D75}"/>
              </a:ext>
            </a:extLst>
          </p:cNvPr>
          <p:cNvSpPr txBox="1"/>
          <p:nvPr/>
        </p:nvSpPr>
        <p:spPr>
          <a:xfrm>
            <a:off x="4130143" y="417771"/>
            <a:ext cx="7732037" cy="2304661"/>
          </a:xfrm>
          <a:prstGeom prst="rect">
            <a:avLst/>
          </a:prstGeom>
          <a:solidFill>
            <a:srgbClr val="DE002B"/>
          </a:solidFill>
          <a:ln>
            <a:noFill/>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rgbClr val="FFFFFF"/>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342900" indent="-342900">
              <a:buClr>
                <a:srgbClr val="FF0000"/>
              </a:buClr>
              <a:buFont typeface="Wingdings" panose="05000000000000000000" pitchFamily="2" charset="2"/>
              <a:buChar char="§"/>
            </a:pPr>
            <a:r>
              <a:rPr lang="en-GB" sz="1600" b="1" dirty="0">
                <a:solidFill>
                  <a:schemeClr val="bg1"/>
                </a:solidFill>
                <a:latin typeface="Arial" panose="020B0604020202020204" pitchFamily="34" charset="0"/>
                <a:cs typeface="Arial" panose="020B0604020202020204" pitchFamily="34" charset="0"/>
              </a:rPr>
              <a:t>The Digital Utilities</a:t>
            </a:r>
            <a:r>
              <a:rPr lang="en-GB" sz="1600" dirty="0">
                <a:solidFill>
                  <a:schemeClr val="bg1"/>
                </a:solidFill>
                <a:latin typeface="Arial" panose="020B0604020202020204" pitchFamily="34" charset="0"/>
                <a:cs typeface="Arial" panose="020B0604020202020204" pitchFamily="34" charset="0"/>
              </a:rPr>
              <a:t> programme supports urban resilience in low- and middle-income countries by enabling access to essential utility services through digital solutions</a:t>
            </a:r>
          </a:p>
          <a:p>
            <a:pPr>
              <a:buClr>
                <a:srgbClr val="FF0000"/>
              </a:buClr>
            </a:pPr>
            <a:endParaRPr lang="en-GB" sz="1600" dirty="0">
              <a:solidFill>
                <a:schemeClr val="bg1"/>
              </a:solidFill>
            </a:endParaRPr>
          </a:p>
          <a:p>
            <a:pPr marL="342900" indent="-342900">
              <a:buClr>
                <a:srgbClr val="FF0000"/>
              </a:buClr>
              <a:buFont typeface="Wingdings" panose="05000000000000000000" pitchFamily="2" charset="2"/>
              <a:buChar char="§"/>
            </a:pPr>
            <a:r>
              <a:rPr lang="en-GB" sz="1600" b="1" dirty="0">
                <a:solidFill>
                  <a:schemeClr val="bg1"/>
                </a:solidFill>
                <a:latin typeface="Arial" panose="020B0604020202020204" pitchFamily="34" charset="0"/>
                <a:cs typeface="Arial" panose="020B0604020202020204" pitchFamily="34" charset="0"/>
              </a:rPr>
              <a:t>The </a:t>
            </a:r>
            <a:r>
              <a:rPr lang="en-GB" sz="1600" b="1" dirty="0" err="1">
                <a:solidFill>
                  <a:schemeClr val="bg1"/>
                </a:solidFill>
                <a:latin typeface="Arial" panose="020B0604020202020204" pitchFamily="34" charset="0"/>
                <a:cs typeface="Arial" panose="020B0604020202020204" pitchFamily="34" charset="0"/>
              </a:rPr>
              <a:t>ClimateTech</a:t>
            </a:r>
            <a:r>
              <a:rPr lang="en-GB" sz="1600" dirty="0">
                <a:solidFill>
                  <a:schemeClr val="bg1"/>
                </a:solidFill>
                <a:latin typeface="Arial" panose="020B0604020202020204" pitchFamily="34" charset="0"/>
                <a:cs typeface="Arial" panose="020B0604020202020204" pitchFamily="34" charset="0"/>
              </a:rPr>
              <a:t> programme unlocks the power of digital technology to create a low-carbon and climate-resilient future.</a:t>
            </a:r>
          </a:p>
        </p:txBody>
      </p:sp>
      <p:sp>
        <p:nvSpPr>
          <p:cNvPr id="7" name="Rectangle 6"/>
          <p:cNvSpPr/>
          <p:nvPr/>
        </p:nvSpPr>
        <p:spPr>
          <a:xfrm>
            <a:off x="1304365" y="6408000"/>
            <a:ext cx="2178423" cy="288000"/>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4467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9041FC-044F-43FE-8727-E140CFB7033B}"/>
              </a:ext>
            </a:extLst>
          </p:cNvPr>
          <p:cNvPicPr>
            <a:picLocks noChangeAspect="1"/>
          </p:cNvPicPr>
          <p:nvPr/>
        </p:nvPicPr>
        <p:blipFill rotWithShape="1">
          <a:blip r:embed="rId3">
            <a:extLst>
              <a:ext uri="{28A0092B-C50C-407E-A947-70E740481C1C}">
                <a14:useLocalDpi xmlns:a14="http://schemas.microsoft.com/office/drawing/2010/main" val="0"/>
              </a:ext>
            </a:extLst>
          </a:blip>
          <a:srcRect l="6121" r="25660" b="-1"/>
          <a:stretch/>
        </p:blipFill>
        <p:spPr>
          <a:xfrm>
            <a:off x="5183188" y="10"/>
            <a:ext cx="7008812" cy="6857989"/>
          </a:xfrm>
          <a:prstGeom prst="rect">
            <a:avLst/>
          </a:prstGeom>
          <a:noFill/>
        </p:spPr>
      </p:pic>
      <p:sp>
        <p:nvSpPr>
          <p:cNvPr id="3" name="Text Placeholder 2">
            <a:extLst>
              <a:ext uri="{FF2B5EF4-FFF2-40B4-BE49-F238E27FC236}">
                <a16:creationId xmlns:a16="http://schemas.microsoft.com/office/drawing/2014/main" id="{B6CED96C-9992-8842-8134-465E33962797}"/>
              </a:ext>
            </a:extLst>
          </p:cNvPr>
          <p:cNvSpPr>
            <a:spLocks noGrp="1"/>
          </p:cNvSpPr>
          <p:nvPr>
            <p:ph type="body" sz="half" idx="2"/>
          </p:nvPr>
        </p:nvSpPr>
        <p:spPr>
          <a:xfrm>
            <a:off x="609600" y="1353599"/>
            <a:ext cx="4406899" cy="4622045"/>
          </a:xfrm>
        </p:spPr>
        <p:txBody>
          <a:bodyPr>
            <a:normAutofit/>
          </a:bodyPr>
          <a:lstStyle/>
          <a:p>
            <a:endParaRPr lang="en-GB" dirty="0"/>
          </a:p>
          <a:p>
            <a:endParaRPr lang="en-GB" dirty="0"/>
          </a:p>
          <a:p>
            <a:endParaRPr lang="en-GB" dirty="0"/>
          </a:p>
          <a:p>
            <a:r>
              <a:rPr lang="en-GB" dirty="0"/>
              <a:t>The GSMA Innovation Fund supports innovative digital solutions in emerging markets.</a:t>
            </a:r>
          </a:p>
          <a:p>
            <a:endParaRPr lang="en-GB" dirty="0"/>
          </a:p>
          <a:p>
            <a:r>
              <a:rPr lang="en-GB" dirty="0">
                <a:effectLst/>
              </a:rPr>
              <a:t>The GSMA has 10 years of experience running innovation funds on a multitude of topics within Mobile for Development.</a:t>
            </a:r>
            <a:endParaRPr lang="en-US" dirty="0"/>
          </a:p>
          <a:p>
            <a:endParaRPr lang="en-US" dirty="0"/>
          </a:p>
        </p:txBody>
      </p:sp>
      <p:sp>
        <p:nvSpPr>
          <p:cNvPr id="4" name="Title 3">
            <a:extLst>
              <a:ext uri="{FF2B5EF4-FFF2-40B4-BE49-F238E27FC236}">
                <a16:creationId xmlns:a16="http://schemas.microsoft.com/office/drawing/2014/main" id="{E11780EC-BE07-1348-9682-1D9025FAA8CD}"/>
              </a:ext>
            </a:extLst>
          </p:cNvPr>
          <p:cNvSpPr>
            <a:spLocks noGrp="1"/>
          </p:cNvSpPr>
          <p:nvPr>
            <p:ph type="title"/>
          </p:nvPr>
        </p:nvSpPr>
        <p:spPr>
          <a:xfrm>
            <a:off x="609600" y="511200"/>
            <a:ext cx="4406899" cy="642257"/>
          </a:xfrm>
        </p:spPr>
        <p:txBody>
          <a:bodyPr anchor="t">
            <a:noAutofit/>
          </a:bodyPr>
          <a:lstStyle/>
          <a:p>
            <a:r>
              <a:rPr lang="en-US" sz="3200" dirty="0"/>
              <a:t>The GSMA Innovation Fund</a:t>
            </a:r>
          </a:p>
        </p:txBody>
      </p:sp>
      <p:sp>
        <p:nvSpPr>
          <p:cNvPr id="5" name="Rectangle 4"/>
          <p:cNvSpPr/>
          <p:nvPr/>
        </p:nvSpPr>
        <p:spPr>
          <a:xfrm>
            <a:off x="1290918" y="6387353"/>
            <a:ext cx="1949823" cy="309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497056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200" dirty="0"/>
              <a:t>The GSMA Innovation Fund for </a:t>
            </a:r>
            <a:r>
              <a:rPr lang="en-US" sz="3200" b="1" dirty="0">
                <a:solidFill>
                  <a:schemeClr val="tx1"/>
                </a:solidFill>
              </a:rPr>
              <a:t>Digital Urban Services</a:t>
            </a:r>
          </a:p>
          <a:p>
            <a:endParaRPr lang="en-US" sz="3600" dirty="0"/>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B639BCB-02AD-7B49-A8BA-2A472FEBACA4}"/>
              </a:ext>
            </a:extLst>
          </p:cNvPr>
          <p:cNvSpPr txBox="1"/>
          <p:nvPr/>
        </p:nvSpPr>
        <p:spPr>
          <a:xfrm>
            <a:off x="4448904" y="511201"/>
            <a:ext cx="7048165" cy="923330"/>
          </a:xfrm>
          <a:prstGeom prst="rect">
            <a:avLst/>
          </a:prstGeom>
          <a:noFill/>
          <a:ln w="12700">
            <a:noFill/>
          </a:ln>
        </p:spPr>
        <p:txBody>
          <a:bodyPr wrap="square" rtlCol="0">
            <a:spAutoFit/>
          </a:bodyPr>
          <a:lstStyle>
            <a:defPPr>
              <a:defRPr lang="en-US"/>
            </a:defPPr>
            <a:lvl1pPr marL="342900" indent="-342900">
              <a:buAutoNum type="arabicPeriod"/>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The GSMA Innovation Fund for Digital Urban Services </a:t>
            </a:r>
            <a:r>
              <a:rPr lang="en-GB" sz="1800" dirty="0">
                <a:solidFill>
                  <a:srgbClr val="242428"/>
                </a:solidFill>
                <a:latin typeface="Arial" panose="020B0604020202020204" pitchFamily="34" charset="0"/>
                <a:cs typeface="Arial" panose="020B0604020202020204" pitchFamily="34" charset="0"/>
              </a:rPr>
              <a:t>will</a:t>
            </a:r>
            <a:r>
              <a:rPr kumimoji="0" lang="en-GB" sz="18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test, scale and extract insights from innovative urban services that are inclusive and impactful.</a:t>
            </a:r>
          </a:p>
        </p:txBody>
      </p:sp>
      <p:pic>
        <p:nvPicPr>
          <p:cNvPr id="6" name="Picture 5" descr="A close up of a map&#10;&#10;Description automatically generated">
            <a:extLst>
              <a:ext uri="{FF2B5EF4-FFF2-40B4-BE49-F238E27FC236}">
                <a16:creationId xmlns:a16="http://schemas.microsoft.com/office/drawing/2014/main" id="{AE2019EB-D5AA-40F0-84A8-1BF84BAD2ACA}"/>
              </a:ext>
            </a:extLst>
          </p:cNvPr>
          <p:cNvPicPr>
            <a:picLocks noChangeAspect="1"/>
          </p:cNvPicPr>
          <p:nvPr/>
        </p:nvPicPr>
        <p:blipFill rotWithShape="1">
          <a:blip r:embed="rId3">
            <a:extLst>
              <a:ext uri="{28A0092B-C50C-407E-A947-70E740481C1C}">
                <a14:useLocalDpi xmlns:a14="http://schemas.microsoft.com/office/drawing/2010/main" val="0"/>
              </a:ext>
            </a:extLst>
          </a:blip>
          <a:srcRect l="3086" t="14133" r="5314" b="4639"/>
          <a:stretch/>
        </p:blipFill>
        <p:spPr>
          <a:xfrm>
            <a:off x="7095839" y="1374607"/>
            <a:ext cx="5103636" cy="4850088"/>
          </a:xfrm>
          <a:prstGeom prst="rect">
            <a:avLst/>
          </a:prstGeom>
        </p:spPr>
      </p:pic>
      <p:sp>
        <p:nvSpPr>
          <p:cNvPr id="7" name="Rectangle 6">
            <a:extLst>
              <a:ext uri="{FF2B5EF4-FFF2-40B4-BE49-F238E27FC236}">
                <a16:creationId xmlns:a16="http://schemas.microsoft.com/office/drawing/2014/main" id="{21A7B445-5510-4774-9495-644ED60CE18E}"/>
              </a:ext>
            </a:extLst>
          </p:cNvPr>
          <p:cNvSpPr/>
          <p:nvPr/>
        </p:nvSpPr>
        <p:spPr>
          <a:xfrm>
            <a:off x="4902103" y="3504513"/>
            <a:ext cx="1960336" cy="444629"/>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ENERGY</a:t>
            </a:r>
          </a:p>
        </p:txBody>
      </p:sp>
      <p:sp>
        <p:nvSpPr>
          <p:cNvPr id="8" name="Rectangle 7">
            <a:extLst>
              <a:ext uri="{FF2B5EF4-FFF2-40B4-BE49-F238E27FC236}">
                <a16:creationId xmlns:a16="http://schemas.microsoft.com/office/drawing/2014/main" id="{DC5AD108-ACCD-45C6-8618-0AAFD364287B}"/>
              </a:ext>
            </a:extLst>
          </p:cNvPr>
          <p:cNvSpPr/>
          <p:nvPr/>
        </p:nvSpPr>
        <p:spPr>
          <a:xfrm>
            <a:off x="4933681" y="4290376"/>
            <a:ext cx="1928758" cy="444628"/>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WATER</a:t>
            </a:r>
          </a:p>
        </p:txBody>
      </p:sp>
      <p:sp>
        <p:nvSpPr>
          <p:cNvPr id="9" name="Rectangle 8">
            <a:extLst>
              <a:ext uri="{FF2B5EF4-FFF2-40B4-BE49-F238E27FC236}">
                <a16:creationId xmlns:a16="http://schemas.microsoft.com/office/drawing/2014/main" id="{1B98B7E9-F48B-4034-9A62-008905F47C00}"/>
              </a:ext>
            </a:extLst>
          </p:cNvPr>
          <p:cNvSpPr/>
          <p:nvPr/>
        </p:nvSpPr>
        <p:spPr>
          <a:xfrm>
            <a:off x="4959100" y="5076237"/>
            <a:ext cx="1903339" cy="400515"/>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SANITATION</a:t>
            </a:r>
          </a:p>
        </p:txBody>
      </p:sp>
      <p:sp>
        <p:nvSpPr>
          <p:cNvPr id="10" name="Rectangle 9">
            <a:extLst>
              <a:ext uri="{FF2B5EF4-FFF2-40B4-BE49-F238E27FC236}">
                <a16:creationId xmlns:a16="http://schemas.microsoft.com/office/drawing/2014/main" id="{D5050795-7004-486C-9CCB-7259C582D4D2}"/>
              </a:ext>
            </a:extLst>
          </p:cNvPr>
          <p:cNvSpPr/>
          <p:nvPr/>
        </p:nvSpPr>
        <p:spPr>
          <a:xfrm>
            <a:off x="4859251" y="2580293"/>
            <a:ext cx="2003188" cy="557790"/>
          </a:xfrm>
          <a:prstGeom prst="rect">
            <a:avLst/>
          </a:prstGeom>
          <a:solidFill>
            <a:srgbClr val="262626">
              <a:lumMod val="10000"/>
              <a:lumOff val="90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PLASTIC AND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E7E6E6">
                    <a:lumMod val="10000"/>
                  </a:srgbClr>
                </a:solidFill>
                <a:effectLst/>
                <a:uLnTx/>
                <a:uFillTx/>
                <a:latin typeface="Arial" panose="020B0604020202020204" pitchFamily="34" charset="0"/>
                <a:ea typeface="+mn-ea"/>
                <a:cs typeface="Arial" panose="020B0604020202020204" pitchFamily="34" charset="0"/>
              </a:rPr>
              <a:t>WASTE MANAGEMENT </a:t>
            </a:r>
            <a:endParaRPr kumimoji="0" lang="en-GB"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67017AC1-C82F-4489-96FB-A4B64B6B6585}"/>
              </a:ext>
            </a:extLst>
          </p:cNvPr>
          <p:cNvPicPr>
            <a:picLocks noChangeAspect="1"/>
          </p:cNvPicPr>
          <p:nvPr/>
        </p:nvPicPr>
        <p:blipFill>
          <a:blip r:embed="rId4"/>
          <a:stretch>
            <a:fillRect/>
          </a:stretch>
        </p:blipFill>
        <p:spPr>
          <a:xfrm>
            <a:off x="4164941" y="4914201"/>
            <a:ext cx="567925" cy="567925"/>
          </a:xfrm>
          <a:prstGeom prst="rect">
            <a:avLst/>
          </a:prstGeom>
        </p:spPr>
      </p:pic>
      <p:pic>
        <p:nvPicPr>
          <p:cNvPr id="14" name="Picture 13" descr="Icon&#10;&#10;Description automatically generated">
            <a:extLst>
              <a:ext uri="{FF2B5EF4-FFF2-40B4-BE49-F238E27FC236}">
                <a16:creationId xmlns:a16="http://schemas.microsoft.com/office/drawing/2014/main" id="{A76BCC4F-3B8A-4F0D-BD3F-AABE33695461}"/>
              </a:ext>
            </a:extLst>
          </p:cNvPr>
          <p:cNvPicPr>
            <a:picLocks noChangeAspect="1"/>
          </p:cNvPicPr>
          <p:nvPr/>
        </p:nvPicPr>
        <p:blipFill>
          <a:blip r:embed="rId5"/>
          <a:stretch>
            <a:fillRect/>
          </a:stretch>
        </p:blipFill>
        <p:spPr>
          <a:xfrm>
            <a:off x="4214837" y="3476789"/>
            <a:ext cx="549895" cy="549895"/>
          </a:xfrm>
          <a:prstGeom prst="rect">
            <a:avLst/>
          </a:prstGeom>
        </p:spPr>
      </p:pic>
      <p:pic>
        <p:nvPicPr>
          <p:cNvPr id="15" name="Picture 14">
            <a:extLst>
              <a:ext uri="{FF2B5EF4-FFF2-40B4-BE49-F238E27FC236}">
                <a16:creationId xmlns:a16="http://schemas.microsoft.com/office/drawing/2014/main" id="{62D56A29-4ED4-4F99-92A8-0D0C80045800}"/>
              </a:ext>
            </a:extLst>
          </p:cNvPr>
          <p:cNvPicPr>
            <a:picLocks noChangeAspect="1"/>
          </p:cNvPicPr>
          <p:nvPr/>
        </p:nvPicPr>
        <p:blipFill>
          <a:blip r:embed="rId6"/>
          <a:stretch>
            <a:fillRect/>
          </a:stretch>
        </p:blipFill>
        <p:spPr>
          <a:xfrm>
            <a:off x="4326581" y="4275409"/>
            <a:ext cx="326405" cy="459595"/>
          </a:xfrm>
          <a:prstGeom prst="rect">
            <a:avLst/>
          </a:prstGeom>
        </p:spPr>
      </p:pic>
      <p:pic>
        <p:nvPicPr>
          <p:cNvPr id="16" name="Picture 15" descr="Icon&#10;&#10;Description automatically generated">
            <a:extLst>
              <a:ext uri="{FF2B5EF4-FFF2-40B4-BE49-F238E27FC236}">
                <a16:creationId xmlns:a16="http://schemas.microsoft.com/office/drawing/2014/main" id="{8FA9357F-92C6-472A-AB11-002EB6A64898}"/>
              </a:ext>
            </a:extLst>
          </p:cNvPr>
          <p:cNvPicPr>
            <a:picLocks noChangeAspect="1"/>
          </p:cNvPicPr>
          <p:nvPr/>
        </p:nvPicPr>
        <p:blipFill>
          <a:blip r:embed="rId7"/>
          <a:stretch>
            <a:fillRect/>
          </a:stretch>
        </p:blipFill>
        <p:spPr>
          <a:xfrm>
            <a:off x="4291335" y="2634501"/>
            <a:ext cx="396900" cy="396900"/>
          </a:xfrm>
          <a:prstGeom prst="rect">
            <a:avLst/>
          </a:prstGeom>
        </p:spPr>
      </p:pic>
      <p:sp>
        <p:nvSpPr>
          <p:cNvPr id="17" name="TextBox 16">
            <a:extLst>
              <a:ext uri="{FF2B5EF4-FFF2-40B4-BE49-F238E27FC236}">
                <a16:creationId xmlns:a16="http://schemas.microsoft.com/office/drawing/2014/main" id="{403E5BF1-F4AA-4DEB-AF5B-667C330A7209}"/>
              </a:ext>
            </a:extLst>
          </p:cNvPr>
          <p:cNvSpPr txBox="1"/>
          <p:nvPr/>
        </p:nvSpPr>
        <p:spPr>
          <a:xfrm>
            <a:off x="4676634" y="1648125"/>
            <a:ext cx="2442852" cy="923330"/>
          </a:xfrm>
          <a:prstGeom prst="rect">
            <a:avLst/>
          </a:prstGeom>
          <a:noFill/>
        </p:spPr>
        <p:txBody>
          <a:bodyPr wrap="square" rtlCol="0">
            <a:spAutoFit/>
          </a:bodyPr>
          <a:lstStyle/>
          <a:p>
            <a:pPr algn="ctr"/>
            <a:r>
              <a:rPr kumimoji="0" lang="en-GB" b="1" i="0" u="none" strike="noStrike" kern="0" cap="none" spc="0" normalizeH="0" baseline="0" noProof="0" dirty="0">
                <a:ln>
                  <a:noFill/>
                </a:ln>
                <a:solidFill>
                  <a:srgbClr val="C00000"/>
                </a:solidFill>
                <a:effectLst/>
                <a:uLnTx/>
                <a:uFillTx/>
                <a:latin typeface="Arial"/>
                <a:ea typeface="+mn-ea"/>
                <a:cs typeface="+mn-cs"/>
              </a:rPr>
              <a:t>Essential urban services</a:t>
            </a:r>
          </a:p>
          <a:p>
            <a:endParaRPr lang="en-GB" dirty="0"/>
          </a:p>
        </p:txBody>
      </p:sp>
      <p:pic>
        <p:nvPicPr>
          <p:cNvPr id="18" name="Picture 17"/>
          <p:cNvPicPr>
            <a:picLocks noChangeAspect="1"/>
          </p:cNvPicPr>
          <p:nvPr/>
        </p:nvPicPr>
        <p:blipFill>
          <a:blip r:embed="rId8"/>
          <a:stretch>
            <a:fillRect/>
          </a:stretch>
        </p:blipFill>
        <p:spPr>
          <a:xfrm>
            <a:off x="1335445" y="6209590"/>
            <a:ext cx="1851507" cy="532069"/>
          </a:xfrm>
          <a:prstGeom prst="rect">
            <a:avLst/>
          </a:prstGeom>
        </p:spPr>
      </p:pic>
    </p:spTree>
    <p:extLst>
      <p:ext uri="{BB962C8B-B14F-4D97-AF65-F5344CB8AC3E}">
        <p14:creationId xmlns:p14="http://schemas.microsoft.com/office/powerpoint/2010/main" val="2658381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b="1" dirty="0">
                <a:solidFill>
                  <a:schemeClr val="bg2">
                    <a:lumMod val="10000"/>
                  </a:schemeClr>
                </a:solidFill>
              </a:rPr>
              <a:t>Objective</a:t>
            </a:r>
            <a:r>
              <a:rPr lang="en-US" sz="3600" dirty="0"/>
              <a:t> of the Innovation Fund</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90A5655D-DF85-F145-86A0-455525224999}"/>
              </a:ext>
            </a:extLst>
          </p:cNvPr>
          <p:cNvSpPr/>
          <p:nvPr/>
        </p:nvSpPr>
        <p:spPr>
          <a:xfrm>
            <a:off x="4448904" y="511201"/>
            <a:ext cx="7048165" cy="3970318"/>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C00000"/>
                </a:solidFill>
                <a:effectLst/>
                <a:uLnTx/>
                <a:uFillTx/>
                <a:latin typeface="Arial"/>
                <a:ea typeface="+mn-ea"/>
                <a:cs typeface="+mn-cs"/>
              </a:rPr>
              <a:t>The Innovation Fund will aim to demonstrate:</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How digital technology, including mobile, can support and scale the delivery of urban services to underserved populations;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The socio-economic, commercial and environmental/climate impact of digital urban services;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The business and/or partnership models required to enable digital urban services to be adopted at scale; and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How partnerships with mobile operators and other technology companies can improve the scale and sustainability of digital urban services.</a:t>
            </a:r>
          </a:p>
        </p:txBody>
      </p:sp>
      <p:pic>
        <p:nvPicPr>
          <p:cNvPr id="6" name="Picture 5"/>
          <p:cNvPicPr>
            <a:picLocks noChangeAspect="1"/>
          </p:cNvPicPr>
          <p:nvPr/>
        </p:nvPicPr>
        <p:blipFill>
          <a:blip r:embed="rId2"/>
          <a:stretch>
            <a:fillRect/>
          </a:stretch>
        </p:blipFill>
        <p:spPr>
          <a:xfrm>
            <a:off x="1335445" y="6209590"/>
            <a:ext cx="1851507" cy="532069"/>
          </a:xfrm>
          <a:prstGeom prst="rect">
            <a:avLst/>
          </a:prstGeom>
        </p:spPr>
      </p:pic>
    </p:spTree>
    <p:extLst>
      <p:ext uri="{BB962C8B-B14F-4D97-AF65-F5344CB8AC3E}">
        <p14:creationId xmlns:p14="http://schemas.microsoft.com/office/powerpoint/2010/main" val="42205517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14" name="Text Placeholder 2">
            <a:extLst>
              <a:ext uri="{FF2B5EF4-FFF2-40B4-BE49-F238E27FC236}">
                <a16:creationId xmlns:a16="http://schemas.microsoft.com/office/drawing/2014/main" id="{30FE0A9E-2258-8446-B767-0203D618B9ED}"/>
              </a:ext>
            </a:extLst>
          </p:cNvPr>
          <p:cNvSpPr>
            <a:spLocks noGrp="1"/>
          </p:cNvSpPr>
          <p:nvPr>
            <p:ph type="body" sz="half" idx="2"/>
          </p:nvPr>
        </p:nvSpPr>
        <p:spPr>
          <a:xfrm>
            <a:off x="257894" y="511201"/>
            <a:ext cx="3590206" cy="3437942"/>
          </a:xfrm>
        </p:spPr>
        <p:txBody>
          <a:bodyPr>
            <a:normAutofit/>
          </a:bodyPr>
          <a:lstStyle/>
          <a:p>
            <a:r>
              <a:rPr lang="en-US" sz="3600" b="1" dirty="0">
                <a:solidFill>
                  <a:schemeClr val="bg2">
                    <a:lumMod val="10000"/>
                  </a:schemeClr>
                </a:solidFill>
              </a:rPr>
              <a:t>Support Provided to Grantees</a:t>
            </a:r>
            <a:r>
              <a:rPr lang="en-US" sz="3600" dirty="0">
                <a:solidFill>
                  <a:schemeClr val="bg2">
                    <a:lumMod val="10000"/>
                  </a:schemeClr>
                </a:solidFill>
              </a:rPr>
              <a:t> </a:t>
            </a:r>
            <a:r>
              <a:rPr lang="en-US" sz="3600" dirty="0"/>
              <a:t>through the Innovation Fund</a:t>
            </a:r>
          </a:p>
        </p:txBody>
      </p:sp>
      <p:sp>
        <p:nvSpPr>
          <p:cNvPr id="15" name="Rectangle 14">
            <a:extLst>
              <a:ext uri="{FF2B5EF4-FFF2-40B4-BE49-F238E27FC236}">
                <a16:creationId xmlns:a16="http://schemas.microsoft.com/office/drawing/2014/main" id="{61027AC7-1992-8447-953C-DFDDEC6F4025}"/>
              </a:ext>
            </a:extLst>
          </p:cNvPr>
          <p:cNvSpPr/>
          <p:nvPr/>
        </p:nvSpPr>
        <p:spPr>
          <a:xfrm>
            <a:off x="4559300" y="511201"/>
            <a:ext cx="6937769"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Support provided to grantees will include:</a:t>
            </a:r>
          </a:p>
        </p:txBody>
      </p:sp>
      <p:sp>
        <p:nvSpPr>
          <p:cNvPr id="16" name="Rectangle 15">
            <a:extLst>
              <a:ext uri="{FF2B5EF4-FFF2-40B4-BE49-F238E27FC236}">
                <a16:creationId xmlns:a16="http://schemas.microsoft.com/office/drawing/2014/main" id="{297FFA3E-8FF3-2646-98E7-0F52B919D9B5}"/>
              </a:ext>
            </a:extLst>
          </p:cNvPr>
          <p:cNvSpPr/>
          <p:nvPr/>
        </p:nvSpPr>
        <p:spPr>
          <a:xfrm>
            <a:off x="5410200" y="1091776"/>
            <a:ext cx="6086869" cy="4770537"/>
          </a:xfrm>
          <a:prstGeom prst="rect">
            <a:avLst/>
          </a:prstGeom>
        </p:spPr>
        <p:txBody>
          <a:bodyPr wrap="square">
            <a:sp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Grant funding between £100,000 - £250,000 to support projects over 15 to 18 months; matching component required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Bootcamp and regular online clinics on topics such as product or service improvement, human-</a:t>
            </a:r>
            <a:r>
              <a:rPr kumimoji="0" lang="en-GB" sz="1600" b="0" i="0" u="none" strike="noStrike" kern="0" cap="none" spc="0" normalizeH="0" baseline="0" noProof="0" dirty="0" err="1">
                <a:ln>
                  <a:noFill/>
                </a:ln>
                <a:solidFill>
                  <a:srgbClr val="E7E6E6">
                    <a:lumMod val="10000"/>
                  </a:srgbClr>
                </a:solidFill>
                <a:effectLst/>
                <a:uLnTx/>
                <a:uFillTx/>
                <a:latin typeface="Arial"/>
                <a:ea typeface="+mn-ea"/>
                <a:cs typeface="+mn-cs"/>
              </a:rPr>
              <a:t>centered</a:t>
            </a: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 design and usability testing;</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Learning exchange opportunities with other grantees and networking opportunities with other GSMA partners;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Monitoring and evaluation support to evidence socio-economic impact and promote product improvement;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Facilitation of relationships with mobile operators and public sector organisations where relevant;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E7E6E6">
                    <a:lumMod val="10000"/>
                  </a:srgbClr>
                </a:solidFill>
                <a:effectLst/>
                <a:uLnTx/>
                <a:uFillTx/>
                <a:latin typeface="Arial"/>
                <a:ea typeface="+mn-ea"/>
                <a:cs typeface="+mn-cs"/>
              </a:rPr>
              <a:t>Opportunity to increase your visibility and raising your profile to potential investors and partners through profiling in GSMA publications, social media and events.</a:t>
            </a:r>
          </a:p>
        </p:txBody>
      </p:sp>
      <p:pic>
        <p:nvPicPr>
          <p:cNvPr id="17" name="Picture 16">
            <a:extLst>
              <a:ext uri="{FF2B5EF4-FFF2-40B4-BE49-F238E27FC236}">
                <a16:creationId xmlns:a16="http://schemas.microsoft.com/office/drawing/2014/main" id="{993EC73E-D9A2-1E44-90C1-F9D3C63CEF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89567" y="1409276"/>
            <a:ext cx="605873" cy="605873"/>
          </a:xfrm>
          <a:prstGeom prst="rect">
            <a:avLst/>
          </a:prstGeom>
        </p:spPr>
      </p:pic>
      <p:pic>
        <p:nvPicPr>
          <p:cNvPr id="18" name="Picture 17">
            <a:extLst>
              <a:ext uri="{FF2B5EF4-FFF2-40B4-BE49-F238E27FC236}">
                <a16:creationId xmlns:a16="http://schemas.microsoft.com/office/drawing/2014/main" id="{03ADB1BE-A6A0-CD41-869D-5E346E52EE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4670" y="2320614"/>
            <a:ext cx="630108" cy="630108"/>
          </a:xfrm>
          <a:prstGeom prst="rect">
            <a:avLst/>
          </a:prstGeom>
        </p:spPr>
      </p:pic>
      <p:pic>
        <p:nvPicPr>
          <p:cNvPr id="19" name="Picture 18">
            <a:extLst>
              <a:ext uri="{FF2B5EF4-FFF2-40B4-BE49-F238E27FC236}">
                <a16:creationId xmlns:a16="http://schemas.microsoft.com/office/drawing/2014/main" id="{2793CE2A-FEA6-7046-B06C-57C7F30AE2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6787" y="4169335"/>
            <a:ext cx="605873" cy="605873"/>
          </a:xfrm>
          <a:prstGeom prst="rect">
            <a:avLst/>
          </a:prstGeom>
        </p:spPr>
      </p:pic>
      <p:pic>
        <p:nvPicPr>
          <p:cNvPr id="20" name="Picture 19">
            <a:extLst>
              <a:ext uri="{FF2B5EF4-FFF2-40B4-BE49-F238E27FC236}">
                <a16:creationId xmlns:a16="http://schemas.microsoft.com/office/drawing/2014/main" id="{D2C6280E-DC08-384C-BA40-55C7447134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96787" y="5080318"/>
            <a:ext cx="605873" cy="605873"/>
          </a:xfrm>
          <a:prstGeom prst="rect">
            <a:avLst/>
          </a:prstGeom>
        </p:spPr>
      </p:pic>
      <p:pic>
        <p:nvPicPr>
          <p:cNvPr id="21" name="Picture 20">
            <a:extLst>
              <a:ext uri="{FF2B5EF4-FFF2-40B4-BE49-F238E27FC236}">
                <a16:creationId xmlns:a16="http://schemas.microsoft.com/office/drawing/2014/main" id="{4B46F880-A99A-C34A-8FEB-4FE464D0BB3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84670" y="3259612"/>
            <a:ext cx="604613" cy="604613"/>
          </a:xfrm>
          <a:prstGeom prst="rect">
            <a:avLst/>
          </a:prstGeom>
        </p:spPr>
      </p:pic>
      <p:pic>
        <p:nvPicPr>
          <p:cNvPr id="11" name="Picture 10"/>
          <p:cNvPicPr>
            <a:picLocks noChangeAspect="1"/>
          </p:cNvPicPr>
          <p:nvPr/>
        </p:nvPicPr>
        <p:blipFill>
          <a:blip r:embed="rId7"/>
          <a:stretch>
            <a:fillRect/>
          </a:stretch>
        </p:blipFill>
        <p:spPr>
          <a:xfrm>
            <a:off x="1335445" y="6209590"/>
            <a:ext cx="1851507" cy="532069"/>
          </a:xfrm>
          <a:prstGeom prst="rect">
            <a:avLst/>
          </a:prstGeom>
        </p:spPr>
      </p:pic>
    </p:spTree>
    <p:extLst>
      <p:ext uri="{BB962C8B-B14F-4D97-AF65-F5344CB8AC3E}">
        <p14:creationId xmlns:p14="http://schemas.microsoft.com/office/powerpoint/2010/main" val="25847501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8447343-6635-C14E-9332-6AAECC7FC8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7BCE39A-B02B-7848-AC26-AEDF1198AEBB}"/>
              </a:ext>
            </a:extLst>
          </p:cNvPr>
          <p:cNvSpPr/>
          <p:nvPr/>
        </p:nvSpPr>
        <p:spPr>
          <a:xfrm>
            <a:off x="4636859" y="511201"/>
            <a:ext cx="6860210" cy="364551"/>
          </a:xfrm>
          <a:prstGeom prst="rect">
            <a:avLst/>
          </a:prstGeom>
          <a:solidFill>
            <a:srgbClr val="E30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Key eligibility criteria:</a:t>
            </a:r>
          </a:p>
        </p:txBody>
      </p:sp>
      <p:sp>
        <p:nvSpPr>
          <p:cNvPr id="21" name="Rectangle 20">
            <a:extLst>
              <a:ext uri="{FF2B5EF4-FFF2-40B4-BE49-F238E27FC236}">
                <a16:creationId xmlns:a16="http://schemas.microsoft.com/office/drawing/2014/main" id="{DACB5456-E62B-C040-A961-5E71A4ADFBAB}"/>
              </a:ext>
            </a:extLst>
          </p:cNvPr>
          <p:cNvSpPr/>
          <p:nvPr/>
        </p:nvSpPr>
        <p:spPr>
          <a:xfrm>
            <a:off x="4636859" y="1091776"/>
            <a:ext cx="6860210" cy="2862322"/>
          </a:xfrm>
          <a:prstGeom prst="rect">
            <a:avLst/>
          </a:prstGeom>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Start-ups, small to medium sized private sector companies, and social enterprises;</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Can demonstrate the long-term sustainability and scalability of the innovation beyond the lifespan of the grant; and</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rPr>
              <a:t>Have active users and revenue in at least one eligible low- or middle-income market.</a:t>
            </a: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lang="en-GB" kern="0" dirty="0">
              <a:solidFill>
                <a:srgbClr val="E7E6E6">
                  <a:lumMod val="10000"/>
                </a:srgbClr>
              </a:solidFill>
              <a:latin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dirty="0">
              <a:ln>
                <a:noFill/>
              </a:ln>
              <a:solidFill>
                <a:srgbClr val="E7E6E6">
                  <a:lumMod val="10000"/>
                </a:srgbClr>
              </a:solidFill>
              <a:effectLst/>
              <a:uLnTx/>
              <a:uFillTx/>
              <a:latin typeface="Arial"/>
              <a:ea typeface="+mn-ea"/>
              <a:cs typeface="+mn-cs"/>
            </a:endParaRPr>
          </a:p>
        </p:txBody>
      </p:sp>
      <p:sp>
        <p:nvSpPr>
          <p:cNvPr id="22" name="Text Placeholder 2">
            <a:extLst>
              <a:ext uri="{FF2B5EF4-FFF2-40B4-BE49-F238E27FC236}">
                <a16:creationId xmlns:a16="http://schemas.microsoft.com/office/drawing/2014/main" id="{C248C0C4-055E-5C43-8927-C18F7DE50C74}"/>
              </a:ext>
            </a:extLst>
          </p:cNvPr>
          <p:cNvSpPr>
            <a:spLocks noGrp="1"/>
          </p:cNvSpPr>
          <p:nvPr>
            <p:ph type="body" sz="half" idx="2"/>
          </p:nvPr>
        </p:nvSpPr>
        <p:spPr>
          <a:xfrm>
            <a:off x="257894" y="511200"/>
            <a:ext cx="3488605" cy="5673699"/>
          </a:xfrm>
        </p:spPr>
        <p:txBody>
          <a:bodyPr>
            <a:normAutofit/>
          </a:bodyPr>
          <a:lstStyle/>
          <a:p>
            <a:r>
              <a:rPr lang="en-US" sz="3600" b="1" dirty="0">
                <a:solidFill>
                  <a:srgbClr val="FF0000"/>
                </a:solidFill>
              </a:rPr>
              <a:t>Eligibility Criteria </a:t>
            </a:r>
            <a:r>
              <a:rPr lang="en-US" sz="3600" dirty="0"/>
              <a:t>for the Innovation Fund</a:t>
            </a:r>
          </a:p>
        </p:txBody>
      </p:sp>
      <p:sp>
        <p:nvSpPr>
          <p:cNvPr id="23" name="Rectangle 22">
            <a:extLst>
              <a:ext uri="{FF2B5EF4-FFF2-40B4-BE49-F238E27FC236}">
                <a16:creationId xmlns:a16="http://schemas.microsoft.com/office/drawing/2014/main" id="{C89D6E9B-140E-BC46-8414-8AEEF6CE9C75}"/>
              </a:ext>
            </a:extLst>
          </p:cNvPr>
          <p:cNvSpPr/>
          <p:nvPr/>
        </p:nvSpPr>
        <p:spPr>
          <a:xfrm>
            <a:off x="4636859" y="3649412"/>
            <a:ext cx="6968012" cy="1415772"/>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kern="0" dirty="0">
                <a:solidFill>
                  <a:srgbClr val="E7E6E6">
                    <a:lumMod val="10000"/>
                  </a:srgbClr>
                </a:solidFill>
                <a:latin typeface="Arial"/>
              </a:rPr>
              <a:t>These types of organisations will not be eligible to apply to the Innovation Fund: </a:t>
            </a:r>
            <a:r>
              <a:rPr lang="en-GB" b="1" kern="0" dirty="0">
                <a:solidFill>
                  <a:srgbClr val="E7E6E6">
                    <a:lumMod val="10000"/>
                  </a:srgbClr>
                </a:solidFill>
                <a:latin typeface="Arial"/>
              </a:rPr>
              <a:t>Governments (or appointed government agencies); Mobile Network Operators; University or Academic organisations; start-up accelerators and incubators.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5C5C5C"/>
              </a:solidFill>
              <a:effectLst/>
              <a:uLnTx/>
              <a:uFillTx/>
              <a:latin typeface="Arial"/>
              <a:ea typeface="+mn-ea"/>
              <a:cs typeface="+mn-cs"/>
            </a:endParaRPr>
          </a:p>
        </p:txBody>
      </p:sp>
      <p:sp>
        <p:nvSpPr>
          <p:cNvPr id="2" name="TextBox 1">
            <a:extLst>
              <a:ext uri="{FF2B5EF4-FFF2-40B4-BE49-F238E27FC236}">
                <a16:creationId xmlns:a16="http://schemas.microsoft.com/office/drawing/2014/main" id="{6A023143-F20C-4182-A742-C6BCC14E829B}"/>
              </a:ext>
            </a:extLst>
          </p:cNvPr>
          <p:cNvSpPr txBox="1"/>
          <p:nvPr/>
        </p:nvSpPr>
        <p:spPr>
          <a:xfrm>
            <a:off x="5679440" y="4977964"/>
            <a:ext cx="5140960" cy="1200329"/>
          </a:xfrm>
          <a:prstGeom prst="rect">
            <a:avLst/>
          </a:prstGeom>
          <a:noFill/>
        </p:spPr>
        <p:txBody>
          <a:bodyPr wrap="square" rtlCol="0">
            <a:spAutoFit/>
          </a:bodyPr>
          <a:lstStyle/>
          <a:p>
            <a:pPr algn="ctr" rtl="0" fontAlgn="base"/>
            <a:r>
              <a:rPr lang="en-GB" b="1" i="0" u="none" strike="noStrike" dirty="0">
                <a:solidFill>
                  <a:srgbClr val="C00000"/>
                </a:solidFill>
                <a:effectLst/>
                <a:latin typeface="Arial" panose="020B0604020202020204" pitchFamily="34" charset="0"/>
              </a:rPr>
              <a:t>Geography</a:t>
            </a:r>
            <a:r>
              <a:rPr lang="en-GB" b="0" i="0" u="none" strike="noStrike" dirty="0">
                <a:solidFill>
                  <a:srgbClr val="242428"/>
                </a:solidFill>
                <a:effectLst/>
                <a:latin typeface="Arial" panose="020B0604020202020204" pitchFamily="34" charset="0"/>
              </a:rPr>
              <a:t>: </a:t>
            </a:r>
            <a:r>
              <a:rPr lang="en-US" b="0" i="0" dirty="0">
                <a:solidFill>
                  <a:srgbClr val="242428"/>
                </a:solidFill>
                <a:effectLst/>
                <a:latin typeface="Arial" panose="020B0604020202020204" pitchFamily="34" charset="0"/>
              </a:rPr>
              <a:t>​</a:t>
            </a:r>
            <a:endParaRPr lang="en-US" b="0" i="0" dirty="0">
              <a:solidFill>
                <a:srgbClr val="242428"/>
              </a:solidFill>
              <a:effectLst/>
              <a:latin typeface="Segoe UI" panose="020B0502040204020203" pitchFamily="34" charset="0"/>
            </a:endParaRPr>
          </a:p>
          <a:p>
            <a:pPr algn="l" rtl="0" fontAlgn="base"/>
            <a:r>
              <a:rPr lang="en-GB" b="0" i="0" u="none" strike="noStrike" dirty="0">
                <a:solidFill>
                  <a:srgbClr val="242428"/>
                </a:solidFill>
                <a:effectLst/>
                <a:latin typeface="Arial" panose="020B0604020202020204" pitchFamily="34" charset="0"/>
              </a:rPr>
              <a:t>Low- and middle-income countries in Africa, South Asia and Southeast Asia; </a:t>
            </a:r>
            <a:r>
              <a:rPr lang="en-GB" b="0" i="1" u="none" strike="noStrike" dirty="0">
                <a:solidFill>
                  <a:srgbClr val="242428"/>
                </a:solidFill>
                <a:effectLst/>
                <a:latin typeface="Arial" panose="020B0604020202020204" pitchFamily="34" charset="0"/>
              </a:rPr>
              <a:t>some exclusions apply – see Terms and Conditions</a:t>
            </a:r>
            <a:endParaRPr lang="en-GB" b="0" i="0" dirty="0">
              <a:solidFill>
                <a:srgbClr val="242428"/>
              </a:solidFill>
              <a:effectLst/>
              <a:latin typeface="Segoe UI" panose="020B0502040204020203" pitchFamily="34" charset="0"/>
            </a:endParaRPr>
          </a:p>
        </p:txBody>
      </p:sp>
      <p:sp>
        <p:nvSpPr>
          <p:cNvPr id="3" name="Rectangle 2"/>
          <p:cNvSpPr/>
          <p:nvPr/>
        </p:nvSpPr>
        <p:spPr>
          <a:xfrm>
            <a:off x="1304365" y="6408000"/>
            <a:ext cx="2178423" cy="288000"/>
          </a:xfrm>
          <a:prstGeom prst="rect">
            <a:avLst/>
          </a:prstGeom>
          <a:solidFill>
            <a:srgbClr val="231F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31284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7B01-75F2-214E-BD7A-4094B640AB76}"/>
              </a:ext>
            </a:extLst>
          </p:cNvPr>
          <p:cNvSpPr>
            <a:spLocks noGrp="1"/>
          </p:cNvSpPr>
          <p:nvPr>
            <p:ph type="title"/>
          </p:nvPr>
        </p:nvSpPr>
        <p:spPr/>
        <p:txBody>
          <a:bodyPr/>
          <a:lstStyle/>
          <a:p>
            <a:r>
              <a:rPr lang="en-US" dirty="0"/>
              <a:t>Innovation Fund Key Dates</a:t>
            </a:r>
          </a:p>
        </p:txBody>
      </p:sp>
      <p:sp>
        <p:nvSpPr>
          <p:cNvPr id="4" name="Slide Number Placeholder 3">
            <a:extLst>
              <a:ext uri="{FF2B5EF4-FFF2-40B4-BE49-F238E27FC236}">
                <a16:creationId xmlns:a16="http://schemas.microsoft.com/office/drawing/2014/main" id="{A8EE0E02-9EDA-DC45-8D13-695E438623F7}"/>
              </a:ext>
            </a:extLst>
          </p:cNvPr>
          <p:cNvSpPr>
            <a:spLocks noGrp="1"/>
          </p:cNvSpPr>
          <p:nvPr>
            <p:ph type="sldNum" sz="quarter" idx="4"/>
          </p:nvPr>
        </p:nvSpPr>
        <p:spPr>
          <a:xfrm>
            <a:off x="8762400" y="641816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5" name="Rounded Rectangle">
            <a:extLst>
              <a:ext uri="{FF2B5EF4-FFF2-40B4-BE49-F238E27FC236}">
                <a16:creationId xmlns:a16="http://schemas.microsoft.com/office/drawing/2014/main" id="{FB6984A7-E918-D242-A593-33C97EEAEB11}"/>
              </a:ext>
            </a:extLst>
          </p:cNvPr>
          <p:cNvSpPr/>
          <p:nvPr/>
        </p:nvSpPr>
        <p:spPr>
          <a:xfrm>
            <a:off x="6809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7" name="Google Shape;500;p53">
            <a:extLst>
              <a:ext uri="{FF2B5EF4-FFF2-40B4-BE49-F238E27FC236}">
                <a16:creationId xmlns:a16="http://schemas.microsoft.com/office/drawing/2014/main" id="{F6B4A358-989F-244A-B3D1-2731AFD65083}"/>
              </a:ext>
            </a:extLst>
          </p:cNvPr>
          <p:cNvSpPr txBox="1"/>
          <p:nvPr/>
        </p:nvSpPr>
        <p:spPr>
          <a:xfrm>
            <a:off x="745735" y="1618783"/>
            <a:ext cx="1909174" cy="33239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17 May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ANNOUNCEMENT &amp; OPEN OF APPLICATIONS</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rtl="0" fontAlgn="base"/>
            <a:r>
              <a:rPr kumimoji="0" lang="en-US" sz="1400" b="1" i="0" u="none" strike="noStrike" kern="1200" cap="none" spc="0" normalizeH="0" baseline="0" noProof="1">
                <a:ln>
                  <a:noFill/>
                </a:ln>
                <a:solidFill>
                  <a:srgbClr val="FFFFFF"/>
                </a:solidFill>
                <a:effectLst/>
                <a:uLnTx/>
                <a:uFillTx/>
                <a:latin typeface="Arial"/>
                <a:cs typeface="Arial"/>
                <a:sym typeface="Arial"/>
              </a:rPr>
              <a:t>Press Release to announce the fund; Release of Terms Sheet; </a:t>
            </a:r>
            <a:r>
              <a:rPr lang="en-GB" sz="1400" b="1">
                <a:solidFill>
                  <a:srgbClr val="FFFFFF"/>
                </a:solidFill>
                <a:latin typeface="Arial"/>
                <a:cs typeface="Arial"/>
              </a:rPr>
              <a:t>Applicants will have </a:t>
            </a:r>
            <a:r>
              <a:rPr lang="en-US" sz="1400" b="1">
                <a:solidFill>
                  <a:srgbClr val="FFFFFF"/>
                </a:solidFill>
                <a:latin typeface="Arial"/>
                <a:cs typeface="Arial"/>
              </a:rPr>
              <a:t>​</a:t>
            </a:r>
            <a:r>
              <a:rPr lang="en-GB" sz="1400" b="1">
                <a:solidFill>
                  <a:srgbClr val="FFFFFF"/>
                </a:solidFill>
                <a:latin typeface="Arial"/>
                <a:cs typeface="Arial"/>
              </a:rPr>
              <a:t>7 weeks </a:t>
            </a:r>
            <a:r>
              <a:rPr lang="en-US" sz="1400" b="1">
                <a:solidFill>
                  <a:srgbClr val="FFFFFF"/>
                </a:solidFill>
                <a:latin typeface="Arial"/>
                <a:cs typeface="Arial"/>
              </a:rPr>
              <a:t>​</a:t>
            </a:r>
          </a:p>
          <a:p>
            <a:pPr rtl="0" fontAlgn="base"/>
            <a:r>
              <a:rPr lang="en-GB" sz="1400" b="1">
                <a:solidFill>
                  <a:srgbClr val="FFFFFF"/>
                </a:solidFill>
                <a:latin typeface="Arial"/>
                <a:cs typeface="Arial"/>
              </a:rPr>
              <a:t>to submit a pitch via</a:t>
            </a:r>
            <a:r>
              <a:rPr lang="en-US" sz="1400" b="1">
                <a:solidFill>
                  <a:srgbClr val="FFFFFF"/>
                </a:solidFill>
                <a:latin typeface="Arial"/>
                <a:cs typeface="Arial"/>
              </a:rPr>
              <a:t>​</a:t>
            </a:r>
          </a:p>
          <a:p>
            <a:pPr rtl="0" fontAlgn="base"/>
            <a:r>
              <a:rPr lang="en-GB" sz="1400" b="1">
                <a:solidFill>
                  <a:srgbClr val="FFFFFF"/>
                </a:solidFill>
                <a:latin typeface="Arial"/>
                <a:cs typeface="Arial"/>
              </a:rPr>
              <a:t> an online form</a:t>
            </a:r>
            <a:endParaRPr lang="en-US" sz="1400" b="1">
              <a:solidFill>
                <a:srgbClr val="FFFFFF"/>
              </a:solidFill>
              <a:latin typeface="Arial"/>
              <a:cs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p:txBody>
      </p:sp>
      <p:sp>
        <p:nvSpPr>
          <p:cNvPr id="8" name="Rounded Rectangle">
            <a:extLst>
              <a:ext uri="{FF2B5EF4-FFF2-40B4-BE49-F238E27FC236}">
                <a16:creationId xmlns:a16="http://schemas.microsoft.com/office/drawing/2014/main" id="{4FCE3D61-CC16-964C-9E60-40782B54846D}"/>
              </a:ext>
            </a:extLst>
          </p:cNvPr>
          <p:cNvSpPr/>
          <p:nvPr/>
        </p:nvSpPr>
        <p:spPr>
          <a:xfrm>
            <a:off x="2906114"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9" name="Google Shape;500;p53">
            <a:extLst>
              <a:ext uri="{FF2B5EF4-FFF2-40B4-BE49-F238E27FC236}">
                <a16:creationId xmlns:a16="http://schemas.microsoft.com/office/drawing/2014/main" id="{247D9AE6-BD99-3049-B066-BA1FFF13027C}"/>
              </a:ext>
            </a:extLst>
          </p:cNvPr>
          <p:cNvSpPr txBox="1"/>
          <p:nvPr/>
        </p:nvSpPr>
        <p:spPr>
          <a:xfrm>
            <a:off x="2982020" y="1618783"/>
            <a:ext cx="1909174" cy="28622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2 June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dirty="0">
              <a:ln>
                <a:noFill/>
              </a:ln>
              <a:solidFill>
                <a:srgbClr val="FF0000"/>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LAUNCH WEBINAR</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GSMA will host a webinar to explain the fund, the eligibility criteria and the application process</a:t>
            </a:r>
          </a:p>
        </p:txBody>
      </p:sp>
      <p:sp>
        <p:nvSpPr>
          <p:cNvPr id="10" name="Rounded Rectangle">
            <a:extLst>
              <a:ext uri="{FF2B5EF4-FFF2-40B4-BE49-F238E27FC236}">
                <a16:creationId xmlns:a16="http://schemas.microsoft.com/office/drawing/2014/main" id="{E8A3F494-2DEC-A141-8C81-39DD50153FBF}"/>
              </a:ext>
            </a:extLst>
          </p:cNvPr>
          <p:cNvSpPr/>
          <p:nvPr/>
        </p:nvSpPr>
        <p:spPr>
          <a:xfrm>
            <a:off x="5102943"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1" name="Google Shape;500;p53">
            <a:extLst>
              <a:ext uri="{FF2B5EF4-FFF2-40B4-BE49-F238E27FC236}">
                <a16:creationId xmlns:a16="http://schemas.microsoft.com/office/drawing/2014/main" id="{812C7F61-1AB8-B646-A936-4C26D29B2492}"/>
              </a:ext>
            </a:extLst>
          </p:cNvPr>
          <p:cNvSpPr txBox="1"/>
          <p:nvPr/>
        </p:nvSpPr>
        <p:spPr>
          <a:xfrm>
            <a:off x="5178849" y="1618783"/>
            <a:ext cx="1909174" cy="3477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7 - 10 June 2021</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0" u="none" strike="noStrike" kern="1200" cap="none" spc="0" normalizeH="0" baseline="0" noProof="0" dirty="0">
              <a:ln>
                <a:noFill/>
              </a:ln>
              <a:solidFill>
                <a:srgbClr val="FF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SECTOR DEEP DIVES</a:t>
            </a: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Virtual sessions on </a:t>
            </a:r>
            <a:r>
              <a:rPr lang="en-US" sz="1400" b="1" noProof="1">
                <a:solidFill>
                  <a:srgbClr val="FFFFFF"/>
                </a:solidFill>
                <a:latin typeface="Arial"/>
                <a:cs typeface="Arial"/>
                <a:sym typeface="Arial"/>
              </a:rPr>
              <a:t>Plastic and Waste</a:t>
            </a:r>
            <a:r>
              <a:rPr kumimoji="0" lang="en-US" sz="1400" b="1" i="0" u="none" strike="noStrike" kern="1200" cap="none" spc="0" normalizeH="0" baseline="0" noProof="1">
                <a:ln>
                  <a:noFill/>
                </a:ln>
                <a:solidFill>
                  <a:srgbClr val="FFFFFF"/>
                </a:solidFill>
                <a:effectLst/>
                <a:uLnTx/>
                <a:uFillTx/>
                <a:latin typeface="Arial"/>
                <a:cs typeface="Arial"/>
                <a:sym typeface="Arial"/>
              </a:rPr>
              <a:t> Management, Water, </a:t>
            </a:r>
            <a:r>
              <a:rPr lang="en-US" sz="1400" b="1" noProof="1">
                <a:solidFill>
                  <a:srgbClr val="FFFFFF"/>
                </a:solidFill>
                <a:latin typeface="Arial"/>
                <a:cs typeface="Arial"/>
                <a:sym typeface="Arial"/>
              </a:rPr>
              <a:t>Sanitation</a:t>
            </a:r>
            <a:r>
              <a:rPr kumimoji="0" lang="en-US" sz="1400" b="1" i="0" u="none" strike="noStrike" kern="1200" cap="none" spc="0" normalizeH="0" baseline="0" noProof="1">
                <a:ln>
                  <a:noFill/>
                </a:ln>
                <a:solidFill>
                  <a:srgbClr val="FFFFFF"/>
                </a:solidFill>
                <a:effectLst/>
                <a:uLnTx/>
                <a:uFillTx/>
                <a:latin typeface="Arial"/>
                <a:cs typeface="Arial"/>
                <a:sym typeface="Arial"/>
              </a:rPr>
              <a:t> and </a:t>
            </a:r>
            <a:r>
              <a:rPr lang="en-US" sz="1400" b="1" noProof="1">
                <a:solidFill>
                  <a:srgbClr val="FFFFFF"/>
                </a:solidFill>
                <a:latin typeface="Arial"/>
                <a:cs typeface="Arial"/>
                <a:sym typeface="Arial"/>
              </a:rPr>
              <a:t>Energy</a:t>
            </a:r>
            <a:r>
              <a:rPr kumimoji="0" lang="en-US" sz="1400" b="1" i="0" u="none" strike="noStrike" kern="1200" cap="none" spc="0" normalizeH="0" baseline="0" noProof="1">
                <a:ln>
                  <a:noFill/>
                </a:ln>
                <a:solidFill>
                  <a:srgbClr val="FFFFFF"/>
                </a:solidFill>
                <a:effectLst/>
                <a:uLnTx/>
                <a:uFillTx/>
                <a:latin typeface="Arial"/>
                <a:cs typeface="Arial"/>
                <a:sym typeface="Arial"/>
              </a:rPr>
              <a:t> to understand sector challenges and the Innovation Fund learning agenda</a:t>
            </a:r>
            <a:endParaRPr lang="en-US" sz="1400" b="1" i="0" u="none" strike="noStrike" kern="1200" cap="none" spc="0" normalizeH="0" baseline="0" noProof="1">
              <a:ln>
                <a:noFill/>
              </a:ln>
              <a:solidFill>
                <a:srgbClr val="FFFFFF"/>
              </a:solidFill>
              <a:effectLst/>
              <a:uLnTx/>
              <a:uFillTx/>
              <a:latin typeface="Arial"/>
              <a:cs typeface="Arial"/>
            </a:endParaRPr>
          </a:p>
        </p:txBody>
      </p:sp>
      <p:sp>
        <p:nvSpPr>
          <p:cNvPr id="12" name="Rounded Rectangle">
            <a:extLst>
              <a:ext uri="{FF2B5EF4-FFF2-40B4-BE49-F238E27FC236}">
                <a16:creationId xmlns:a16="http://schemas.microsoft.com/office/drawing/2014/main" id="{4C55676D-22F5-4741-A681-83DA9CCF0E00}"/>
              </a:ext>
            </a:extLst>
          </p:cNvPr>
          <p:cNvSpPr/>
          <p:nvPr/>
        </p:nvSpPr>
        <p:spPr>
          <a:xfrm>
            <a:off x="7299772" y="1373689"/>
            <a:ext cx="2038816"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3" name="Google Shape;500;p53">
            <a:extLst>
              <a:ext uri="{FF2B5EF4-FFF2-40B4-BE49-F238E27FC236}">
                <a16:creationId xmlns:a16="http://schemas.microsoft.com/office/drawing/2014/main" id="{558F9FA9-7820-A848-9490-D18A5C787D15}"/>
              </a:ext>
            </a:extLst>
          </p:cNvPr>
          <p:cNvSpPr txBox="1"/>
          <p:nvPr/>
        </p:nvSpPr>
        <p:spPr>
          <a:xfrm>
            <a:off x="7375678" y="1618783"/>
            <a:ext cx="1909174" cy="21851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a:ln>
                  <a:noFill/>
                </a:ln>
                <a:solidFill>
                  <a:srgbClr val="FF0000"/>
                </a:solidFill>
                <a:effectLst/>
                <a:uLnTx/>
                <a:uFillTx/>
                <a:latin typeface="Arial"/>
                <a:cs typeface="Arial"/>
                <a:sym typeface="Arial"/>
              </a:rPr>
              <a:t>2 July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a:ln>
                  <a:noFill/>
                </a:ln>
                <a:solidFill>
                  <a:srgbClr val="FFFFFF"/>
                </a:solidFill>
                <a:effectLst/>
                <a:uLnTx/>
                <a:uFillTx/>
                <a:latin typeface="Arial"/>
                <a:cs typeface="Arial"/>
                <a:sym typeface="Arial"/>
              </a:rPr>
              <a:t>APPLICATIONS CLOSE</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US" sz="1400" b="1" i="0" u="none" strike="noStrike" kern="1200" cap="none" spc="0" normalizeH="0" baseline="0" noProof="1">
                <a:ln>
                  <a:noFill/>
                </a:ln>
                <a:solidFill>
                  <a:srgbClr val="FFFFFF"/>
                </a:solidFill>
                <a:effectLst/>
                <a:uLnTx/>
                <a:uFillTx/>
                <a:latin typeface="Arial"/>
                <a:cs typeface="Arial"/>
                <a:sym typeface="Arial"/>
              </a:rPr>
              <a:t>The Pitch Submission Stage closes </a:t>
            </a:r>
          </a:p>
        </p:txBody>
      </p:sp>
      <p:sp>
        <p:nvSpPr>
          <p:cNvPr id="17" name="TextBox 16">
            <a:extLst>
              <a:ext uri="{FF2B5EF4-FFF2-40B4-BE49-F238E27FC236}">
                <a16:creationId xmlns:a16="http://schemas.microsoft.com/office/drawing/2014/main" id="{8746B59C-71E2-8E43-99DD-6B522EE49666}"/>
              </a:ext>
            </a:extLst>
          </p:cNvPr>
          <p:cNvSpPr txBox="1"/>
          <p:nvPr/>
        </p:nvSpPr>
        <p:spPr>
          <a:xfrm>
            <a:off x="600805" y="5559973"/>
            <a:ext cx="714619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cs typeface="Arial" panose="020B0604020202020204" pitchFamily="34" charset="0"/>
              </a:rPr>
              <a:t>The selection will be made in late November, with contracting completed by March 2022</a:t>
            </a:r>
            <a:endParaRPr kumimoji="0" lang="en-GB" sz="1200" b="1" i="1"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8" name="Rounded Rectangle">
            <a:extLst>
              <a:ext uri="{FF2B5EF4-FFF2-40B4-BE49-F238E27FC236}">
                <a16:creationId xmlns:a16="http://schemas.microsoft.com/office/drawing/2014/main" id="{33B38F73-A39B-4E0C-BB5C-DDD8FFABB53F}"/>
              </a:ext>
            </a:extLst>
          </p:cNvPr>
          <p:cNvSpPr/>
          <p:nvPr/>
        </p:nvSpPr>
        <p:spPr>
          <a:xfrm>
            <a:off x="9414494" y="1373689"/>
            <a:ext cx="2120923" cy="3881217"/>
          </a:xfrm>
          <a:prstGeom prst="roundRect">
            <a:avLst>
              <a:gd name="adj" fmla="val 9355"/>
            </a:avLst>
          </a:prstGeom>
          <a:solidFill>
            <a:srgbClr val="2E2E38"/>
          </a:solidFill>
          <a:ln w="6350">
            <a:solidFill>
              <a:srgbClr val="D0CECE"/>
            </a:solidFill>
          </a:ln>
        </p:spPr>
        <p:txBody>
          <a:bodyPr lIns="45718" tIns="45718" rIns="45718" bIns="45718"/>
          <a:lstStyle/>
          <a:p>
            <a:pPr marL="0" marR="0" lvl="0" indent="0" algn="l" defTabSz="914400" rtl="0" eaLnBrk="1" fontAlgn="auto" latinLnBrk="0" hangingPunct="1">
              <a:lnSpc>
                <a:spcPct val="100000"/>
              </a:lnSpc>
              <a:spcBef>
                <a:spcPts val="0"/>
              </a:spcBef>
              <a:spcAft>
                <a:spcPts val="0"/>
              </a:spcAft>
              <a:buClrTx/>
              <a:buSzTx/>
              <a:buFontTx/>
              <a:buNone/>
              <a:tabLst/>
              <a:defRPr sz="2400">
                <a:latin typeface="+mn-lt"/>
                <a:ea typeface="+mn-ea"/>
                <a:cs typeface="+mn-cs"/>
                <a:sym typeface="Calibri"/>
              </a:defRPr>
            </a:pPr>
            <a:endParaRPr kumimoji="0" sz="2400" b="0" i="0" u="none" strike="noStrike" kern="1200" cap="none" spc="0" normalizeH="0" baseline="0" noProof="0">
              <a:ln>
                <a:noFill/>
              </a:ln>
              <a:solidFill>
                <a:srgbClr val="242428"/>
              </a:solidFill>
              <a:effectLst/>
              <a:uLnTx/>
              <a:uFillTx/>
              <a:latin typeface="Calibri" panose="020F0502020204030204"/>
              <a:ea typeface="+mn-ea"/>
              <a:cs typeface="+mn-cs"/>
              <a:sym typeface="Calibri"/>
            </a:endParaRPr>
          </a:p>
        </p:txBody>
      </p:sp>
      <p:sp>
        <p:nvSpPr>
          <p:cNvPr id="19" name="Google Shape;500;p53">
            <a:extLst>
              <a:ext uri="{FF2B5EF4-FFF2-40B4-BE49-F238E27FC236}">
                <a16:creationId xmlns:a16="http://schemas.microsoft.com/office/drawing/2014/main" id="{F5585566-D1E4-4BD4-B224-F1A6BED7B496}"/>
              </a:ext>
            </a:extLst>
          </p:cNvPr>
          <p:cNvSpPr txBox="1"/>
          <p:nvPr/>
        </p:nvSpPr>
        <p:spPr>
          <a:xfrm>
            <a:off x="9490399" y="1618783"/>
            <a:ext cx="1955865" cy="3262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i="0" u="none" strike="noStrike" kern="1200" cap="none" spc="0" normalizeH="0" baseline="0" noProof="0" dirty="0">
                <a:ln>
                  <a:noFill/>
                </a:ln>
                <a:solidFill>
                  <a:srgbClr val="FF0000"/>
                </a:solidFill>
                <a:effectLst/>
                <a:uLnTx/>
                <a:uFillTx/>
                <a:latin typeface="Arial"/>
                <a:cs typeface="Arial"/>
                <a:sym typeface="Arial"/>
              </a:rPr>
              <a:t>2 Aug – 5 Nov 2021</a:t>
            </a: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r>
              <a:rPr kumimoji="0" lang="en-GB" sz="1600" b="1" u="none" strike="noStrike" kern="1200" cap="none" spc="0" normalizeH="0" baseline="0" noProof="0" dirty="0">
                <a:ln>
                  <a:noFill/>
                </a:ln>
                <a:solidFill>
                  <a:srgbClr val="FFFFFF"/>
                </a:solidFill>
                <a:effectLst/>
                <a:uLnTx/>
                <a:uFillTx/>
                <a:latin typeface="Arial"/>
                <a:cs typeface="Arial"/>
                <a:sym typeface="Arial"/>
              </a:rPr>
              <a:t>PR</a:t>
            </a:r>
            <a:r>
              <a:rPr lang="en-GB" sz="1600" b="1" dirty="0">
                <a:solidFill>
                  <a:srgbClr val="FFFFFF"/>
                </a:solidFill>
                <a:latin typeface="Arial"/>
                <a:cs typeface="Arial"/>
                <a:sym typeface="Arial"/>
              </a:rPr>
              <a:t>OPOSAL STAGE</a:t>
            </a:r>
            <a:endParaRPr kumimoji="0" lang="en-GB" sz="1600" b="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GB" sz="1600" b="1" i="1" u="none" strike="noStrike" kern="1200" cap="none" spc="0" normalizeH="0" baseline="0" noProof="0" dirty="0">
              <a:ln>
                <a:noFill/>
              </a:ln>
              <a:solidFill>
                <a:srgbClr val="FFFFFF"/>
              </a:solidFill>
              <a:effectLst/>
              <a:uLnTx/>
              <a:uFillTx/>
              <a:latin typeface="Arial"/>
              <a:cs typeface="Arial"/>
              <a:sym typeface="Arial"/>
            </a:endParaRPr>
          </a:p>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solidFill>
                <a:srgbClr val="FFFFFF"/>
              </a:solidFill>
              <a:effectLst/>
              <a:uLnTx/>
              <a:uFillTx/>
              <a:latin typeface="Arial"/>
              <a:cs typeface="Arial"/>
              <a:sym typeface="Arial"/>
            </a:endParaRPr>
          </a:p>
          <a:p>
            <a:pPr algn="l" rtl="0" fontAlgn="base"/>
            <a:r>
              <a:rPr lang="en-GB" sz="1400" b="1" dirty="0">
                <a:solidFill>
                  <a:srgbClr val="FFFFFF"/>
                </a:solidFill>
                <a:latin typeface="Arial"/>
                <a:cs typeface="Arial"/>
              </a:rPr>
              <a:t>Shortlisted applicants </a:t>
            </a:r>
            <a:r>
              <a:rPr lang="en-US" sz="1400" b="1" dirty="0">
                <a:solidFill>
                  <a:srgbClr val="FFFFFF"/>
                </a:solidFill>
                <a:latin typeface="Arial"/>
                <a:cs typeface="Arial"/>
              </a:rPr>
              <a:t>​</a:t>
            </a:r>
          </a:p>
          <a:p>
            <a:pPr algn="l" rtl="0" fontAlgn="base"/>
            <a:r>
              <a:rPr lang="en-GB" sz="1400" b="1" dirty="0">
                <a:solidFill>
                  <a:srgbClr val="FFFFFF"/>
                </a:solidFill>
                <a:latin typeface="Arial"/>
                <a:cs typeface="Arial"/>
              </a:rPr>
              <a:t>submit a full project proposal including:</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Technical proposal </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Project implementation plan </a:t>
            </a:r>
            <a:r>
              <a:rPr lang="en-US" sz="1400" b="1" dirty="0">
                <a:solidFill>
                  <a:srgbClr val="FFFFFF"/>
                </a:solidFill>
                <a:latin typeface="Arial"/>
                <a:cs typeface="Arial"/>
              </a:rPr>
              <a:t>​</a:t>
            </a:r>
          </a:p>
          <a:p>
            <a:pPr algn="l" rtl="0" fontAlgn="base">
              <a:buFont typeface="Arial" panose="020B0604020202020204" pitchFamily="34" charset="0"/>
              <a:buChar char="•"/>
            </a:pPr>
            <a:r>
              <a:rPr lang="en-GB" sz="1400" b="1" dirty="0">
                <a:solidFill>
                  <a:srgbClr val="FFFFFF"/>
                </a:solidFill>
                <a:latin typeface="Arial"/>
                <a:cs typeface="Arial"/>
              </a:rPr>
              <a:t> Budget </a:t>
            </a:r>
            <a:r>
              <a:rPr lang="en-US" sz="1400" b="1" dirty="0">
                <a:solidFill>
                  <a:srgbClr val="FFFFFF"/>
                </a:solidFill>
                <a:latin typeface="Arial"/>
                <a:cs typeface="Arial"/>
              </a:rPr>
              <a:t>​</a:t>
            </a:r>
          </a:p>
        </p:txBody>
      </p:sp>
      <p:pic>
        <p:nvPicPr>
          <p:cNvPr id="15" name="Picture 14"/>
          <p:cNvPicPr>
            <a:picLocks noChangeAspect="1"/>
          </p:cNvPicPr>
          <p:nvPr/>
        </p:nvPicPr>
        <p:blipFill>
          <a:blip r:embed="rId3"/>
          <a:stretch>
            <a:fillRect/>
          </a:stretch>
        </p:blipFill>
        <p:spPr>
          <a:xfrm>
            <a:off x="1376680" y="6291580"/>
            <a:ext cx="2221231" cy="529589"/>
          </a:xfrm>
          <a:prstGeom prst="rect">
            <a:avLst/>
          </a:prstGeom>
        </p:spPr>
      </p:pic>
    </p:spTree>
    <p:extLst>
      <p:ext uri="{BB962C8B-B14F-4D97-AF65-F5344CB8AC3E}">
        <p14:creationId xmlns:p14="http://schemas.microsoft.com/office/powerpoint/2010/main" val="4035786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Introduction to digital water </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pic>
        <p:nvPicPr>
          <p:cNvPr id="4" name="Picture 3"/>
          <p:cNvPicPr>
            <a:picLocks noChangeAspect="1"/>
          </p:cNvPicPr>
          <p:nvPr/>
        </p:nvPicPr>
        <p:blipFill>
          <a:blip r:embed="rId3"/>
          <a:stretch>
            <a:fillRect/>
          </a:stretch>
        </p:blipFill>
        <p:spPr>
          <a:xfrm>
            <a:off x="1376680" y="6291580"/>
            <a:ext cx="2221231" cy="529589"/>
          </a:xfrm>
          <a:prstGeom prst="rect">
            <a:avLst/>
          </a:prstGeom>
        </p:spPr>
      </p:pic>
    </p:spTree>
    <p:extLst>
      <p:ext uri="{BB962C8B-B14F-4D97-AF65-F5344CB8AC3E}">
        <p14:creationId xmlns:p14="http://schemas.microsoft.com/office/powerpoint/2010/main" val="463089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49B7BC-1263-334F-994B-3907701441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3443" y="199694"/>
            <a:ext cx="1036800" cy="1036800"/>
          </a:xfrm>
          <a:prstGeom prst="rect">
            <a:avLst/>
          </a:prstGeom>
        </p:spPr>
      </p:pic>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smtClean="0">
                <a:solidFill>
                  <a:schemeClr val="bg2">
                    <a:lumMod val="10000"/>
                  </a:schemeClr>
                </a:solidFill>
              </a:rPr>
              <a:t>Water sector overview </a:t>
            </a:r>
            <a:endParaRPr lang="en-US" dirty="0">
              <a:solidFill>
                <a:schemeClr val="bg2">
                  <a:lumMod val="10000"/>
                </a:schemeClr>
              </a:solidFill>
            </a:endParaRP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0A71314-6FE9-F64D-A941-7A141C56EE70}"/>
              </a:ext>
            </a:extLst>
          </p:cNvPr>
          <p:cNvSpPr/>
          <p:nvPr/>
        </p:nvSpPr>
        <p:spPr>
          <a:xfrm>
            <a:off x="600806" y="1111890"/>
            <a:ext cx="7177382" cy="53707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rPr>
              <a:t>Globally, 2.2 billion people rely on non-piped water sources for survival. Additionally, there are still 144 million people in the world reliant on surface water. In many countries access to safe water is highly inequitable, with wealth and location key determinants of who has access to safe water.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C00000"/>
                </a:solidFill>
                <a:latin typeface="Arial" panose="020B0604020202020204" pitchFamily="34" charset="0"/>
                <a:cs typeface="Arial" panose="020B0604020202020204" pitchFamily="34" charset="0"/>
              </a:rPr>
              <a:t>Some critical </a:t>
            </a:r>
            <a:r>
              <a:rPr lang="en-GB" sz="1400" b="1" dirty="0" smtClean="0">
                <a:solidFill>
                  <a:srgbClr val="C00000"/>
                </a:solidFill>
                <a:latin typeface="Arial" panose="020B0604020202020204" pitchFamily="34" charset="0"/>
                <a:cs typeface="Arial" panose="020B0604020202020204" pitchFamily="34" charset="0"/>
              </a:rPr>
              <a:t>urban water </a:t>
            </a:r>
            <a:r>
              <a:rPr lang="en-GB" sz="1400" b="1" dirty="0">
                <a:solidFill>
                  <a:srgbClr val="C00000"/>
                </a:solidFill>
                <a:latin typeface="Arial" panose="020B0604020202020204" pitchFamily="34" charset="0"/>
                <a:cs typeface="Arial" panose="020B0604020202020204" pitchFamily="34" charset="0"/>
              </a:rPr>
              <a:t>challenges include: </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lang="en-GB" sz="1400" b="1" dirty="0" smtClean="0">
                <a:solidFill>
                  <a:srgbClr val="000000"/>
                </a:solidFill>
                <a:latin typeface="Arial" panose="020B0604020202020204" pitchFamily="34" charset="0"/>
                <a:cs typeface="Arial" panose="020B0604020202020204" pitchFamily="34" charset="0"/>
              </a:rPr>
              <a:t>Inequity </a:t>
            </a:r>
            <a:r>
              <a:rPr lang="en-GB" sz="1400" dirty="0" smtClean="0">
                <a:solidFill>
                  <a:srgbClr val="000000"/>
                </a:solidFill>
                <a:latin typeface="Arial" panose="020B0604020202020204" pitchFamily="34" charset="0"/>
                <a:cs typeface="Arial" panose="020B0604020202020204" pitchFamily="34" charset="0"/>
              </a:rPr>
              <a:t>– </a:t>
            </a:r>
            <a:r>
              <a:rPr lang="en-GB" sz="1400" dirty="0">
                <a:solidFill>
                  <a:srgbClr val="000000"/>
                </a:solidFill>
                <a:latin typeface="Arial" panose="020B0604020202020204" pitchFamily="34" charset="0"/>
                <a:cs typeface="Arial" panose="020B0604020202020204" pitchFamily="34" charset="0"/>
              </a:rPr>
              <a:t>low income customers often pay more for lower quality </a:t>
            </a:r>
            <a:r>
              <a:rPr lang="en-GB" sz="1400" dirty="0" smtClean="0">
                <a:solidFill>
                  <a:srgbClr val="000000"/>
                </a:solidFill>
                <a:latin typeface="Arial" panose="020B0604020202020204" pitchFamily="34" charset="0"/>
                <a:cs typeface="Arial" panose="020B0604020202020204" pitchFamily="34" charset="0"/>
              </a:rPr>
              <a:t>water, and many rely on informal providers that are liable to price gouge;</a:t>
            </a:r>
            <a:endParaRPr lang="en-GB" sz="1400" dirty="0">
              <a:solidFill>
                <a:srgbClr val="00000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lang="en-GB" sz="1400" b="1" dirty="0" smtClean="0">
                <a:solidFill>
                  <a:srgbClr val="000000"/>
                </a:solidFill>
                <a:latin typeface="Arial" panose="020B0604020202020204" pitchFamily="34" charset="0"/>
                <a:cs typeface="Arial" panose="020B0604020202020204" pitchFamily="34" charset="0"/>
              </a:rPr>
              <a:t>Scarcity </a:t>
            </a:r>
            <a:r>
              <a:rPr lang="en-GB" sz="1400" dirty="0">
                <a:solidFill>
                  <a:srgbClr val="000000"/>
                </a:solidFill>
                <a:latin typeface="Arial" panose="020B0604020202020204" pitchFamily="34" charset="0"/>
                <a:cs typeface="Arial" panose="020B0604020202020204" pitchFamily="34" charset="0"/>
              </a:rPr>
              <a:t>– strained water resources due to climate </a:t>
            </a:r>
            <a:r>
              <a:rPr lang="en-GB" sz="1400" dirty="0" smtClean="0">
                <a:solidFill>
                  <a:srgbClr val="000000"/>
                </a:solidFill>
                <a:latin typeface="Arial" panose="020B0604020202020204" pitchFamily="34" charset="0"/>
                <a:cs typeface="Arial" panose="020B0604020202020204" pitchFamily="34" charset="0"/>
              </a:rPr>
              <a:t>change, combined with population growth will place an ever greater stress on urban water infrastructure; </a:t>
            </a:r>
            <a:endParaRPr lang="en-GB" sz="1400" dirty="0">
              <a:solidFill>
                <a:srgbClr val="00000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
              <a:tabLst/>
              <a:defRPr/>
            </a:pPr>
            <a:r>
              <a:rPr lang="en-GB" sz="1400" b="1" dirty="0" smtClean="0">
                <a:solidFill>
                  <a:srgbClr val="000000"/>
                </a:solidFill>
                <a:latin typeface="Arial" panose="020B0604020202020204" pitchFamily="34" charset="0"/>
                <a:cs typeface="Arial" panose="020B0604020202020204" pitchFamily="34" charset="0"/>
              </a:rPr>
              <a:t>Financial pressure </a:t>
            </a:r>
            <a:r>
              <a:rPr lang="en-GB" sz="1400" dirty="0">
                <a:solidFill>
                  <a:srgbClr val="000000"/>
                </a:solidFill>
                <a:latin typeface="Arial" panose="020B0604020202020204" pitchFamily="34" charset="0"/>
                <a:cs typeface="Arial" panose="020B0604020202020204" pitchFamily="34" charset="0"/>
              </a:rPr>
              <a:t>– many utilities struggle to collect sufficient revenue, while </a:t>
            </a:r>
            <a:r>
              <a:rPr lang="en-GB" sz="1400" dirty="0" smtClean="0">
                <a:solidFill>
                  <a:srgbClr val="000000"/>
                </a:solidFill>
                <a:latin typeface="Arial" panose="020B0604020202020204" pitchFamily="34" charset="0"/>
                <a:cs typeface="Arial" panose="020B0604020202020204" pitchFamily="34" charset="0"/>
              </a:rPr>
              <a:t>at the same time safe water </a:t>
            </a:r>
            <a:r>
              <a:rPr lang="en-GB" sz="1400" dirty="0">
                <a:solidFill>
                  <a:srgbClr val="000000"/>
                </a:solidFill>
                <a:latin typeface="Arial" panose="020B0604020202020204" pitchFamily="34" charset="0"/>
                <a:cs typeface="Arial" panose="020B0604020202020204" pitchFamily="34" charset="0"/>
              </a:rPr>
              <a:t>can be unaffordable to </a:t>
            </a:r>
            <a:r>
              <a:rPr lang="en-GB" sz="1400" dirty="0" smtClean="0">
                <a:solidFill>
                  <a:srgbClr val="000000"/>
                </a:solidFill>
                <a:latin typeface="Arial" panose="020B0604020202020204" pitchFamily="34" charset="0"/>
                <a:cs typeface="Arial" panose="020B0604020202020204" pitchFamily="34" charset="0"/>
              </a:rPr>
              <a:t>many; and </a:t>
            </a:r>
          </a:p>
          <a:p>
            <a:pPr marL="285750" indent="-285750">
              <a:buClr>
                <a:srgbClr val="FF0000"/>
              </a:buClr>
              <a:buFont typeface="Wingdings" panose="05000000000000000000" pitchFamily="2" charset="2"/>
              <a:buChar char="§"/>
              <a:defRPr/>
            </a:pPr>
            <a:r>
              <a:rPr lang="en-GB" sz="1400" b="1" dirty="0">
                <a:solidFill>
                  <a:srgbClr val="000000"/>
                </a:solidFill>
                <a:latin typeface="Arial" panose="020B0604020202020204" pitchFamily="34" charset="0"/>
                <a:cs typeface="Arial" panose="020B0604020202020204" pitchFamily="34" charset="0"/>
              </a:rPr>
              <a:t>Inefficiency</a:t>
            </a:r>
            <a:r>
              <a:rPr lang="en-GB" sz="1400" dirty="0">
                <a:solidFill>
                  <a:srgbClr val="000000"/>
                </a:solidFill>
                <a:latin typeface="Arial" panose="020B0604020202020204" pitchFamily="34" charset="0"/>
                <a:cs typeface="Arial" panose="020B0604020202020204" pitchFamily="34" charset="0"/>
              </a:rPr>
              <a:t> – stubbornly high non-revenue water in many cities means the available resource is not always used most </a:t>
            </a:r>
            <a:r>
              <a:rPr lang="en-GB" sz="1400" dirty="0" smtClean="0">
                <a:solidFill>
                  <a:srgbClr val="000000"/>
                </a:solidFill>
                <a:latin typeface="Arial" panose="020B0604020202020204" pitchFamily="34" charset="0"/>
                <a:cs typeface="Arial" panose="020B0604020202020204" pitchFamily="34" charset="0"/>
              </a:rPr>
              <a:t>effectively</a:t>
            </a:r>
            <a:r>
              <a:rPr lang="en-GB" sz="1400" dirty="0">
                <a:solidFill>
                  <a:srgbClr val="000000"/>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rgbClr val="C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How digital solutions can improve service 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000000"/>
                </a:solidFill>
                <a:latin typeface="Arial" panose="020B0604020202020204" pitchFamily="34" charset="0"/>
                <a:cs typeface="Arial" panose="020B0604020202020204" pitchFamily="34" charset="0"/>
              </a:rPr>
              <a:t>Digital tools give water utilities </a:t>
            </a:r>
            <a:r>
              <a:rPr lang="en-GB" sz="1400" b="1" dirty="0">
                <a:solidFill>
                  <a:srgbClr val="000000"/>
                </a:solidFill>
                <a:latin typeface="Arial" panose="020B0604020202020204" pitchFamily="34" charset="0"/>
                <a:cs typeface="Arial" panose="020B0604020202020204" pitchFamily="34" charset="0"/>
              </a:rPr>
              <a:t>real-time information </a:t>
            </a:r>
            <a:r>
              <a:rPr lang="en-GB" sz="1400" dirty="0">
                <a:solidFill>
                  <a:srgbClr val="000000"/>
                </a:solidFill>
                <a:latin typeface="Arial" panose="020B0604020202020204" pitchFamily="34" charset="0"/>
                <a:cs typeface="Arial" panose="020B0604020202020204" pitchFamily="34" charset="0"/>
              </a:rPr>
              <a:t>on leakages and consumption to better plan and maintain services;</a:t>
            </a:r>
          </a:p>
          <a:p>
            <a:pPr marL="171446" lvl="0" indent="-171446" defTabSz="914378">
              <a:buClr>
                <a:srgbClr val="FF0000"/>
              </a:buClr>
              <a:buFont typeface="Wingdings" panose="05000000000000000000" pitchFamily="2" charset="2"/>
              <a:buChar char="§"/>
              <a:defRPr/>
            </a:pPr>
            <a:r>
              <a:rPr lang="en-GB" sz="1400" dirty="0">
                <a:solidFill>
                  <a:srgbClr val="000000"/>
                </a:solidFill>
                <a:latin typeface="Arial" panose="020B0604020202020204" pitchFamily="34" charset="0"/>
                <a:cs typeface="Arial" panose="020B0604020202020204" pitchFamily="34" charset="0"/>
              </a:rPr>
              <a:t>Digital payment solutions to </a:t>
            </a:r>
            <a:r>
              <a:rPr lang="en-GB" sz="1400" b="1" dirty="0">
                <a:solidFill>
                  <a:srgbClr val="000000"/>
                </a:solidFill>
                <a:latin typeface="Arial" panose="020B0604020202020204" pitchFamily="34" charset="0"/>
                <a:cs typeface="Arial" panose="020B0604020202020204" pitchFamily="34" charset="0"/>
              </a:rPr>
              <a:t>improve revenue collection </a:t>
            </a:r>
            <a:r>
              <a:rPr lang="en-GB" sz="1400" dirty="0">
                <a:solidFill>
                  <a:srgbClr val="000000"/>
                </a:solidFill>
                <a:latin typeface="Arial" panose="020B0604020202020204" pitchFamily="34" charset="0"/>
                <a:cs typeface="Arial" panose="020B0604020202020204" pitchFamily="34" charset="0"/>
              </a:rPr>
              <a:t>and increase connections to low-income households with </a:t>
            </a:r>
            <a:r>
              <a:rPr lang="en-GB" sz="1400" b="1" dirty="0">
                <a:solidFill>
                  <a:srgbClr val="000000"/>
                </a:solidFill>
                <a:latin typeface="Arial" panose="020B0604020202020204" pitchFamily="34" charset="0"/>
                <a:cs typeface="Arial" panose="020B0604020202020204" pitchFamily="34" charset="0"/>
              </a:rPr>
              <a:t>more affordable </a:t>
            </a:r>
            <a:r>
              <a:rPr lang="en-GB" sz="1400" dirty="0">
                <a:solidFill>
                  <a:srgbClr val="000000"/>
                </a:solidFill>
                <a:latin typeface="Arial" panose="020B0604020202020204" pitchFamily="34" charset="0"/>
                <a:cs typeface="Arial" panose="020B0604020202020204" pitchFamily="34" charset="0"/>
              </a:rPr>
              <a:t>pay-as-you-go services; and </a:t>
            </a:r>
          </a:p>
          <a:p>
            <a:pPr marL="171446" indent="-171446" defTabSz="914378">
              <a:buClr>
                <a:srgbClr val="FF0000"/>
              </a:buClr>
              <a:buFont typeface="Wingdings" panose="05000000000000000000" pitchFamily="2" charset="2"/>
              <a:buChar char="§"/>
              <a:defRPr/>
            </a:pPr>
            <a:r>
              <a:rPr lang="en-GB" sz="1400" dirty="0">
                <a:solidFill>
                  <a:srgbClr val="000000"/>
                </a:solidFill>
                <a:latin typeface="Arial" panose="020B0604020202020204" pitchFamily="34" charset="0"/>
                <a:cs typeface="Arial" panose="020B0604020202020204" pitchFamily="34" charset="0"/>
              </a:rPr>
              <a:t>Digital monitoring for urban kiosk services enables providers to </a:t>
            </a:r>
            <a:r>
              <a:rPr lang="en-GB" sz="1400" b="1" dirty="0">
                <a:solidFill>
                  <a:srgbClr val="000000"/>
                </a:solidFill>
                <a:latin typeface="Arial" panose="020B0604020202020204" pitchFamily="34" charset="0"/>
                <a:cs typeface="Arial" panose="020B0604020202020204" pitchFamily="34" charset="0"/>
              </a:rPr>
              <a:t>reach unconnected households</a:t>
            </a:r>
            <a:r>
              <a:rPr lang="en-GB" sz="1400" dirty="0">
                <a:solidFill>
                  <a:srgbClr val="000000"/>
                </a:solidFill>
                <a:latin typeface="Arial" panose="020B0604020202020204" pitchFamily="34" charset="0"/>
                <a:cs typeface="Arial" panose="020B0604020202020204" pitchFamily="34" charset="0"/>
              </a:rPr>
              <a:t> most efficiently.  </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KE" sz="14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B62E3D90-15B9-B647-83E6-55C0176D792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01060" y="1136003"/>
            <a:ext cx="3434956" cy="4824959"/>
          </a:xfrm>
          <a:prstGeom prst="rect">
            <a:avLst/>
          </a:prstGeom>
        </p:spPr>
      </p:pic>
      <p:sp>
        <p:nvSpPr>
          <p:cNvPr id="12" name="TextBox 11">
            <a:extLst>
              <a:ext uri="{FF2B5EF4-FFF2-40B4-BE49-F238E27FC236}">
                <a16:creationId xmlns:a16="http://schemas.microsoft.com/office/drawing/2014/main" id="{1A624FF6-88EB-7A40-9EF5-68290E41F9F6}"/>
              </a:ext>
            </a:extLst>
          </p:cNvPr>
          <p:cNvSpPr txBox="1"/>
          <p:nvPr/>
        </p:nvSpPr>
        <p:spPr>
          <a:xfrm>
            <a:off x="8101060" y="5969037"/>
            <a:ext cx="244827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242428"/>
                </a:solidFill>
                <a:effectLst/>
                <a:uLnTx/>
                <a:uFillTx/>
                <a:latin typeface="Calibri Light" panose="020F0302020204030204"/>
                <a:ea typeface="+mn-ea"/>
                <a:cs typeface="+mn-cs"/>
              </a:rPr>
              <a:t>Source: https://www.theglobalist.com/</a:t>
            </a:r>
          </a:p>
        </p:txBody>
      </p:sp>
      <p:sp>
        <p:nvSpPr>
          <p:cNvPr id="8" name="Rectangle 7"/>
          <p:cNvSpPr/>
          <p:nvPr/>
        </p:nvSpPr>
        <p:spPr>
          <a:xfrm>
            <a:off x="1290918" y="6387353"/>
            <a:ext cx="1949823" cy="309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04742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a:solidFill>
                  <a:schemeClr val="bg2">
                    <a:lumMod val="10000"/>
                  </a:schemeClr>
                </a:solidFill>
              </a:rPr>
              <a:t>Digital solution use cases in water</a:t>
            </a: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sp>
        <p:nvSpPr>
          <p:cNvPr id="6" name="Rectangle 5">
            <a:extLst>
              <a:ext uri="{FF2B5EF4-FFF2-40B4-BE49-F238E27FC236}">
                <a16:creationId xmlns:a16="http://schemas.microsoft.com/office/drawing/2014/main" id="{93663521-516A-4D4A-9AAA-21ED02798633}"/>
              </a:ext>
            </a:extLst>
          </p:cNvPr>
          <p:cNvSpPr/>
          <p:nvPr/>
        </p:nvSpPr>
        <p:spPr>
          <a:xfrm>
            <a:off x="2024653" y="1297013"/>
            <a:ext cx="1858643" cy="584775"/>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Voice, SMS, and USSD functions </a:t>
            </a:r>
            <a:endParaRPr lang="en-US" sz="1600" dirty="0">
              <a:solidFill>
                <a:srgbClr val="75B3A1"/>
              </a:solidFill>
            </a:endParaRPr>
          </a:p>
        </p:txBody>
      </p:sp>
      <p:sp>
        <p:nvSpPr>
          <p:cNvPr id="18" name="Rectangle 17">
            <a:extLst>
              <a:ext uri="{FF2B5EF4-FFF2-40B4-BE49-F238E27FC236}">
                <a16:creationId xmlns:a16="http://schemas.microsoft.com/office/drawing/2014/main" id="{0D33C43F-45BB-0744-9794-3D84AD2C78D2}"/>
              </a:ext>
            </a:extLst>
          </p:cNvPr>
          <p:cNvSpPr/>
          <p:nvPr/>
        </p:nvSpPr>
        <p:spPr>
          <a:xfrm>
            <a:off x="1984404" y="2279738"/>
            <a:ext cx="1939143" cy="584775"/>
          </a:xfrm>
          <a:prstGeom prst="rect">
            <a:avLst/>
          </a:prstGeom>
        </p:spPr>
        <p:txBody>
          <a:bodyPr wrap="square">
            <a:spAutoFit/>
          </a:bodyPr>
          <a:lstStyle/>
          <a:p>
            <a:pPr algn="ctr"/>
            <a:r>
              <a:rPr lang="en-GB" sz="1600" b="1" dirty="0">
                <a:solidFill>
                  <a:srgbClr val="75B3A1"/>
                </a:solidFill>
                <a:latin typeface="Arial" panose="020B0604020202020204" pitchFamily="34" charset="0"/>
                <a:cs typeface="Arial" panose="020B0604020202020204" pitchFamily="34" charset="0"/>
              </a:rPr>
              <a:t>Pay-as-you-go business models</a:t>
            </a:r>
            <a:endParaRPr lang="en-US" sz="1600" dirty="0">
              <a:solidFill>
                <a:srgbClr val="75B3A1"/>
              </a:solidFill>
            </a:endParaRPr>
          </a:p>
        </p:txBody>
      </p:sp>
      <p:sp>
        <p:nvSpPr>
          <p:cNvPr id="20" name="Rectangle 19">
            <a:extLst>
              <a:ext uri="{FF2B5EF4-FFF2-40B4-BE49-F238E27FC236}">
                <a16:creationId xmlns:a16="http://schemas.microsoft.com/office/drawing/2014/main" id="{B95EF73F-D74A-184C-B8CB-140F49BEEAC2}"/>
              </a:ext>
            </a:extLst>
          </p:cNvPr>
          <p:cNvSpPr/>
          <p:nvPr/>
        </p:nvSpPr>
        <p:spPr>
          <a:xfrm>
            <a:off x="3883296" y="1328726"/>
            <a:ext cx="6618079" cy="584775"/>
          </a:xfrm>
          <a:prstGeom prst="rect">
            <a:avLst/>
          </a:prstGeom>
        </p:spPr>
        <p:txBody>
          <a:bodyPr wrap="square">
            <a:spAutoFit/>
          </a:bodyPr>
          <a:lstStyle/>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Communications bridge between utilities and customers</a:t>
            </a:r>
          </a:p>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Essential for maintaining service quality </a:t>
            </a:r>
            <a:endParaRPr lang="en-US" sz="1600" dirty="0">
              <a:solidFill>
                <a:srgbClr val="FF0000"/>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417D8154-8FE5-A942-B89B-A8ADA8E83CFD}"/>
              </a:ext>
            </a:extLst>
          </p:cNvPr>
          <p:cNvCxnSpPr>
            <a:cxnSpLocks/>
          </p:cNvCxnSpPr>
          <p:nvPr/>
        </p:nvCxnSpPr>
        <p:spPr>
          <a:xfrm flipV="1">
            <a:off x="705156" y="2114775"/>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35F4515-7B69-7042-8ACE-41D7DB41A579}"/>
              </a:ext>
            </a:extLst>
          </p:cNvPr>
          <p:cNvCxnSpPr>
            <a:cxnSpLocks/>
          </p:cNvCxnSpPr>
          <p:nvPr/>
        </p:nvCxnSpPr>
        <p:spPr>
          <a:xfrm flipV="1">
            <a:off x="705155" y="3010756"/>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B33BF4-5D43-3F4F-A290-D7A69A7D61BE}"/>
              </a:ext>
            </a:extLst>
          </p:cNvPr>
          <p:cNvCxnSpPr>
            <a:cxnSpLocks/>
          </p:cNvCxnSpPr>
          <p:nvPr/>
        </p:nvCxnSpPr>
        <p:spPr>
          <a:xfrm flipV="1">
            <a:off x="705157" y="1113032"/>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D33C43F-45BB-0744-9794-3D84AD2C78D2}"/>
              </a:ext>
            </a:extLst>
          </p:cNvPr>
          <p:cNvSpPr/>
          <p:nvPr/>
        </p:nvSpPr>
        <p:spPr>
          <a:xfrm>
            <a:off x="1984405" y="3199303"/>
            <a:ext cx="1939143" cy="830997"/>
          </a:xfrm>
          <a:prstGeom prst="rect">
            <a:avLst/>
          </a:prstGeom>
        </p:spPr>
        <p:txBody>
          <a:bodyPr wrap="square">
            <a:spAutoFit/>
          </a:bodyPr>
          <a:lstStyle/>
          <a:p>
            <a:pPr algn="ctr"/>
            <a:r>
              <a:rPr lang="en-US" sz="1600" b="1" dirty="0">
                <a:solidFill>
                  <a:srgbClr val="75B3A1"/>
                </a:solidFill>
                <a:latin typeface="Arial" panose="020B0604020202020204" pitchFamily="34" charset="0"/>
                <a:cs typeface="Arial" panose="020B0604020202020204" pitchFamily="34" charset="0"/>
              </a:rPr>
              <a:t>IoT/ M2M communication and GIS tracking </a:t>
            </a:r>
          </a:p>
        </p:txBody>
      </p:sp>
      <p:cxnSp>
        <p:nvCxnSpPr>
          <p:cNvPr id="25" name="Straight Connector 24">
            <a:extLst>
              <a:ext uri="{FF2B5EF4-FFF2-40B4-BE49-F238E27FC236}">
                <a16:creationId xmlns:a16="http://schemas.microsoft.com/office/drawing/2014/main" id="{B35F4515-7B69-7042-8ACE-41D7DB41A579}"/>
              </a:ext>
            </a:extLst>
          </p:cNvPr>
          <p:cNvCxnSpPr>
            <a:cxnSpLocks/>
          </p:cNvCxnSpPr>
          <p:nvPr/>
        </p:nvCxnSpPr>
        <p:spPr>
          <a:xfrm flipV="1">
            <a:off x="795684" y="4107721"/>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D33C43F-45BB-0744-9794-3D84AD2C78D2}"/>
              </a:ext>
            </a:extLst>
          </p:cNvPr>
          <p:cNvSpPr/>
          <p:nvPr/>
        </p:nvSpPr>
        <p:spPr>
          <a:xfrm>
            <a:off x="1984407" y="4322601"/>
            <a:ext cx="1939143" cy="584775"/>
          </a:xfrm>
          <a:prstGeom prst="rect">
            <a:avLst/>
          </a:prstGeom>
        </p:spPr>
        <p:txBody>
          <a:bodyPr wrap="square">
            <a:spAutoFit/>
          </a:bodyPr>
          <a:lstStyle/>
          <a:p>
            <a:pPr algn="ctr"/>
            <a:r>
              <a:rPr lang="en-US" sz="1600" b="1" dirty="0">
                <a:solidFill>
                  <a:srgbClr val="75B3A1"/>
                </a:solidFill>
                <a:latin typeface="Arial" panose="020B0604020202020204" pitchFamily="34" charset="0"/>
                <a:cs typeface="Arial" panose="020B0604020202020204" pitchFamily="34" charset="0"/>
              </a:rPr>
              <a:t>Big data, AI and machine learning </a:t>
            </a:r>
          </a:p>
        </p:txBody>
      </p:sp>
      <p:cxnSp>
        <p:nvCxnSpPr>
          <p:cNvPr id="27" name="Straight Connector 26">
            <a:extLst>
              <a:ext uri="{FF2B5EF4-FFF2-40B4-BE49-F238E27FC236}">
                <a16:creationId xmlns:a16="http://schemas.microsoft.com/office/drawing/2014/main" id="{B35F4515-7B69-7042-8ACE-41D7DB41A579}"/>
              </a:ext>
            </a:extLst>
          </p:cNvPr>
          <p:cNvCxnSpPr>
            <a:cxnSpLocks/>
          </p:cNvCxnSpPr>
          <p:nvPr/>
        </p:nvCxnSpPr>
        <p:spPr>
          <a:xfrm flipV="1">
            <a:off x="705157" y="5145795"/>
            <a:ext cx="11096831" cy="5569"/>
          </a:xfrm>
          <a:prstGeom prst="line">
            <a:avLst/>
          </a:prstGeom>
          <a:ln>
            <a:solidFill>
              <a:srgbClr val="75B3A1"/>
            </a:solidFill>
            <a:prstDash val="sysDot"/>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0D33C43F-45BB-0744-9794-3D84AD2C78D2}"/>
              </a:ext>
            </a:extLst>
          </p:cNvPr>
          <p:cNvSpPr/>
          <p:nvPr/>
        </p:nvSpPr>
        <p:spPr>
          <a:xfrm>
            <a:off x="1984406" y="5259365"/>
            <a:ext cx="1939143" cy="830997"/>
          </a:xfrm>
          <a:prstGeom prst="rect">
            <a:avLst/>
          </a:prstGeom>
        </p:spPr>
        <p:txBody>
          <a:bodyPr wrap="square">
            <a:spAutoFit/>
          </a:bodyPr>
          <a:lstStyle/>
          <a:p>
            <a:pPr algn="ctr"/>
            <a:r>
              <a:rPr lang="en-US" sz="1600" b="1" dirty="0">
                <a:solidFill>
                  <a:srgbClr val="75B3A1"/>
                </a:solidFill>
                <a:latin typeface="Arial" panose="020B0604020202020204" pitchFamily="34" charset="0"/>
                <a:cs typeface="Arial" panose="020B0604020202020204" pitchFamily="34" charset="0"/>
              </a:rPr>
              <a:t>Augmented and virtual reality tools </a:t>
            </a:r>
          </a:p>
        </p:txBody>
      </p:sp>
      <p:sp>
        <p:nvSpPr>
          <p:cNvPr id="31" name="Rectangle 30">
            <a:extLst>
              <a:ext uri="{FF2B5EF4-FFF2-40B4-BE49-F238E27FC236}">
                <a16:creationId xmlns:a16="http://schemas.microsoft.com/office/drawing/2014/main" id="{B95EF73F-D74A-184C-B8CB-140F49BEEAC2}"/>
              </a:ext>
            </a:extLst>
          </p:cNvPr>
          <p:cNvSpPr/>
          <p:nvPr/>
        </p:nvSpPr>
        <p:spPr>
          <a:xfrm>
            <a:off x="3923547" y="2266310"/>
            <a:ext cx="8268453" cy="584775"/>
          </a:xfrm>
          <a:prstGeom prst="rect">
            <a:avLst/>
          </a:prstGeom>
        </p:spPr>
        <p:txBody>
          <a:bodyPr wrap="square">
            <a:spAutoFit/>
          </a:bodyPr>
          <a:lstStyle/>
          <a:p>
            <a:pPr marL="285750" indent="-285750">
              <a:buFont typeface="Arial" panose="020B0604020202020204" pitchFamily="34" charset="0"/>
              <a:buChar char="•"/>
            </a:pPr>
            <a:r>
              <a:rPr lang="en-GB" sz="1600" dirty="0" smtClean="0">
                <a:solidFill>
                  <a:srgbClr val="242428"/>
                </a:solidFill>
                <a:latin typeface="Arial" panose="020B0604020202020204" pitchFamily="34" charset="0"/>
                <a:cs typeface="Arial" panose="020B0604020202020204" pitchFamily="34" charset="0"/>
              </a:rPr>
              <a:t>Models </a:t>
            </a:r>
            <a:r>
              <a:rPr lang="en-GB" sz="1600" dirty="0">
                <a:solidFill>
                  <a:srgbClr val="242428"/>
                </a:solidFill>
                <a:latin typeface="Arial" panose="020B0604020202020204" pitchFamily="34" charset="0"/>
                <a:cs typeface="Arial" panose="020B0604020202020204" pitchFamily="34" charset="0"/>
              </a:rPr>
              <a:t>integrating micro-payments can contribute to improving affordability </a:t>
            </a:r>
          </a:p>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Benefits for providers in terms of enhanced revenue collection </a:t>
            </a:r>
            <a:endParaRPr lang="en-US" sz="1600" dirty="0">
              <a:solidFill>
                <a:srgbClr val="FF0000"/>
              </a:solidFill>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B95EF73F-D74A-184C-B8CB-140F49BEEAC2}"/>
              </a:ext>
            </a:extLst>
          </p:cNvPr>
          <p:cNvSpPr/>
          <p:nvPr/>
        </p:nvSpPr>
        <p:spPr>
          <a:xfrm>
            <a:off x="3923551" y="3161612"/>
            <a:ext cx="7612466" cy="830997"/>
          </a:xfrm>
          <a:prstGeom prst="rect">
            <a:avLst/>
          </a:prstGeom>
        </p:spPr>
        <p:txBody>
          <a:bodyPr wrap="square">
            <a:spAutoFit/>
          </a:bodyPr>
          <a:lstStyle/>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Smart monitoring of system performance can improve operational efficiency and are essential technologies in the deployment of real-time data systems </a:t>
            </a:r>
          </a:p>
          <a:p>
            <a:pPr marL="285750" indent="-285750">
              <a:buFont typeface="Arial" panose="020B0604020202020204" pitchFamily="34" charset="0"/>
              <a:buChar char="•"/>
            </a:pPr>
            <a:r>
              <a:rPr lang="en-US" sz="1600" dirty="0">
                <a:solidFill>
                  <a:srgbClr val="242428"/>
                </a:solidFill>
                <a:latin typeface="Arial" panose="020B0604020202020204" pitchFamily="34" charset="0"/>
                <a:cs typeface="Arial" panose="020B0604020202020204" pitchFamily="34" charset="0"/>
              </a:rPr>
              <a:t>Improved data can contribute to better service monitoring and planning </a:t>
            </a:r>
          </a:p>
        </p:txBody>
      </p:sp>
      <p:sp>
        <p:nvSpPr>
          <p:cNvPr id="33" name="Rectangle 32">
            <a:extLst>
              <a:ext uri="{FF2B5EF4-FFF2-40B4-BE49-F238E27FC236}">
                <a16:creationId xmlns:a16="http://schemas.microsoft.com/office/drawing/2014/main" id="{B95EF73F-D74A-184C-B8CB-140F49BEEAC2}"/>
              </a:ext>
            </a:extLst>
          </p:cNvPr>
          <p:cNvSpPr/>
          <p:nvPr/>
        </p:nvSpPr>
        <p:spPr>
          <a:xfrm>
            <a:off x="3923550" y="4254165"/>
            <a:ext cx="6618079" cy="584775"/>
          </a:xfrm>
          <a:prstGeom prst="rect">
            <a:avLst/>
          </a:prstGeom>
        </p:spPr>
        <p:txBody>
          <a:bodyPr wrap="square">
            <a:spAutoFit/>
          </a:bodyPr>
          <a:lstStyle/>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The use of large data sets to improve decision making </a:t>
            </a:r>
          </a:p>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Implement automation to optimise utility operations</a:t>
            </a:r>
            <a:endParaRPr lang="en-US" sz="1600" dirty="0">
              <a:solidFill>
                <a:srgbClr val="242428"/>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B95EF73F-D74A-184C-B8CB-140F49BEEAC2}"/>
              </a:ext>
            </a:extLst>
          </p:cNvPr>
          <p:cNvSpPr/>
          <p:nvPr/>
        </p:nvSpPr>
        <p:spPr>
          <a:xfrm>
            <a:off x="3883296" y="5291082"/>
            <a:ext cx="7797862" cy="830997"/>
          </a:xfrm>
          <a:prstGeom prst="rect">
            <a:avLst/>
          </a:prstGeom>
        </p:spPr>
        <p:txBody>
          <a:bodyPr wrap="square">
            <a:spAutoFit/>
          </a:bodyPr>
          <a:lstStyle/>
          <a:p>
            <a:pPr marL="285750" indent="-285750">
              <a:buFont typeface="Arial" panose="020B0604020202020204" pitchFamily="34" charset="0"/>
              <a:buChar char="•"/>
            </a:pPr>
            <a:r>
              <a:rPr lang="en-GB" sz="1600" dirty="0">
                <a:solidFill>
                  <a:srgbClr val="242428"/>
                </a:solidFill>
                <a:latin typeface="Arial" panose="020B0604020202020204" pitchFamily="34" charset="0"/>
                <a:cs typeface="Arial" panose="020B0604020202020204" pitchFamily="34" charset="0"/>
              </a:rPr>
              <a:t>Combined with the tools above can be used to create ‘digital twins’ that eliminate the need to travel to a site to identify and resolve issues, and allow remote management of network infrastructure in real time</a:t>
            </a:r>
            <a:endParaRPr lang="en-US" sz="1600" dirty="0">
              <a:solidFill>
                <a:srgbClr val="242428"/>
              </a:solidFill>
              <a:latin typeface="Arial" panose="020B0604020202020204" pitchFamily="34" charset="0"/>
              <a:cs typeface="Arial" panose="020B0604020202020204" pitchFamily="34" charset="0"/>
            </a:endParaRPr>
          </a:p>
        </p:txBody>
      </p:sp>
      <p:sp>
        <p:nvSpPr>
          <p:cNvPr id="35" name="Rectangle 34"/>
          <p:cNvSpPr/>
          <p:nvPr/>
        </p:nvSpPr>
        <p:spPr>
          <a:xfrm>
            <a:off x="1290918" y="6387353"/>
            <a:ext cx="1949823" cy="309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92" y="3061041"/>
            <a:ext cx="1011381" cy="101138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585" y="5171933"/>
            <a:ext cx="1025251" cy="102525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772252">
            <a:off x="820995" y="4148734"/>
            <a:ext cx="1060457" cy="1060457"/>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1110" y="2125356"/>
            <a:ext cx="888725" cy="888725"/>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0992" y="1090008"/>
            <a:ext cx="1036753" cy="1036753"/>
          </a:xfrm>
          <a:prstGeom prst="rect">
            <a:avLst/>
          </a:prstGeom>
        </p:spPr>
      </p:pic>
    </p:spTree>
    <p:extLst>
      <p:ext uri="{BB962C8B-B14F-4D97-AF65-F5344CB8AC3E}">
        <p14:creationId xmlns:p14="http://schemas.microsoft.com/office/powerpoint/2010/main" val="2611986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2344-E88F-0D48-BE02-EFF88DA31AB2}"/>
              </a:ext>
            </a:extLst>
          </p:cNvPr>
          <p:cNvSpPr>
            <a:spLocks noGrp="1"/>
          </p:cNvSpPr>
          <p:nvPr>
            <p:ph type="title"/>
          </p:nvPr>
        </p:nvSpPr>
        <p:spPr>
          <a:xfrm>
            <a:off x="1381529" y="381091"/>
            <a:ext cx="10700075" cy="730799"/>
          </a:xfrm>
        </p:spPr>
        <p:txBody>
          <a:bodyPr/>
          <a:lstStyle/>
          <a:p>
            <a:r>
              <a:rPr lang="en-US" dirty="0" smtClean="0">
                <a:solidFill>
                  <a:schemeClr val="bg2">
                    <a:lumMod val="10000"/>
                  </a:schemeClr>
                </a:solidFill>
              </a:rPr>
              <a:t>GSMA innovation funding in water  </a:t>
            </a:r>
            <a:endParaRPr lang="en-US" dirty="0">
              <a:solidFill>
                <a:schemeClr val="bg2">
                  <a:lumMod val="10000"/>
                </a:schemeClr>
              </a:solidFill>
            </a:endParaRPr>
          </a:p>
        </p:txBody>
      </p:sp>
      <p:sp>
        <p:nvSpPr>
          <p:cNvPr id="4" name="Slide Number Placeholder 3">
            <a:extLst>
              <a:ext uri="{FF2B5EF4-FFF2-40B4-BE49-F238E27FC236}">
                <a16:creationId xmlns:a16="http://schemas.microsoft.com/office/drawing/2014/main" id="{CBE69F60-F763-1546-AAF5-A1CAB94704BB}"/>
              </a:ext>
            </a:extLst>
          </p:cNvPr>
          <p:cNvSpPr>
            <a:spLocks noGrp="1"/>
          </p:cNvSpPr>
          <p:nvPr>
            <p:ph type="sldNum" sz="quarter" idx="4"/>
          </p:nvPr>
        </p:nvSpPr>
        <p:spPr>
          <a:xfrm>
            <a:off x="8762999" y="6408000"/>
            <a:ext cx="2773017" cy="288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A7194033-F228-A94D-A57C-98AC1B85E5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278" y="134112"/>
            <a:ext cx="1036800" cy="1036800"/>
          </a:xfrm>
          <a:prstGeom prst="rect">
            <a:avLst/>
          </a:prstGeom>
        </p:spPr>
      </p:pic>
      <p:sp>
        <p:nvSpPr>
          <p:cNvPr id="7" name="TextBox 6">
            <a:extLst>
              <a:ext uri="{FF2B5EF4-FFF2-40B4-BE49-F238E27FC236}">
                <a16:creationId xmlns:a16="http://schemas.microsoft.com/office/drawing/2014/main" id="{D8E3D025-99EB-724E-A440-16BB2DCC93E6}"/>
              </a:ext>
            </a:extLst>
          </p:cNvPr>
          <p:cNvSpPr txBox="1"/>
          <p:nvPr/>
        </p:nvSpPr>
        <p:spPr>
          <a:xfrm>
            <a:off x="709080" y="5629242"/>
            <a:ext cx="2520280" cy="215444"/>
          </a:xfrm>
          <a:prstGeom prst="rect">
            <a:avLst/>
          </a:prstGeom>
          <a:noFill/>
        </p:spPr>
        <p:txBody>
          <a:bodyPr wrap="square" rtlCol="0">
            <a:spAutoFit/>
          </a:bodyPr>
          <a:lstStyle/>
          <a:p>
            <a:pPr>
              <a:defRPr/>
            </a:pPr>
            <a:r>
              <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rPr>
              <a:t>Source: </a:t>
            </a:r>
            <a:r>
              <a:rPr lang="en-GB" sz="800" dirty="0">
                <a:solidFill>
                  <a:srgbClr val="242428"/>
                </a:solidFill>
                <a:latin typeface="Calibri Light" panose="020F0302020204030204"/>
              </a:rPr>
              <a:t>CityTaps</a:t>
            </a:r>
            <a:endParaRPr kumimoji="0" lang="en-GB" sz="800" b="0" i="0" u="none" strike="noStrike" kern="1200" cap="none" spc="0" normalizeH="0" baseline="0" noProof="0" dirty="0">
              <a:ln>
                <a:noFill/>
              </a:ln>
              <a:solidFill>
                <a:srgbClr val="242428"/>
              </a:solidFill>
              <a:effectLst/>
              <a:uLnTx/>
              <a:uFillTx/>
              <a:latin typeface="Calibri Light" panose="020F0302020204030204"/>
              <a:ea typeface="+mn-ea"/>
              <a:cs typeface="+mn-cs"/>
            </a:endParaRPr>
          </a:p>
        </p:txBody>
      </p:sp>
      <p:sp>
        <p:nvSpPr>
          <p:cNvPr id="11" name="Rectangle 10">
            <a:extLst>
              <a:ext uri="{FF2B5EF4-FFF2-40B4-BE49-F238E27FC236}">
                <a16:creationId xmlns:a16="http://schemas.microsoft.com/office/drawing/2014/main" id="{D0A71314-6FE9-F64D-A941-7A141C56EE70}"/>
              </a:ext>
            </a:extLst>
          </p:cNvPr>
          <p:cNvSpPr/>
          <p:nvPr/>
        </p:nvSpPr>
        <p:spPr>
          <a:xfrm>
            <a:off x="4614663" y="3394696"/>
            <a:ext cx="6921354" cy="235449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The </a:t>
            </a: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GSMA Innovation Fund </a:t>
            </a:r>
            <a:r>
              <a:rPr lang="en-GB" sz="1400" b="1" dirty="0" smtClean="0">
                <a:solidFill>
                  <a:srgbClr val="C00000"/>
                </a:solidFill>
                <a:latin typeface="Arial" panose="020B0604020202020204" pitchFamily="34" charset="0"/>
                <a:cs typeface="Arial" panose="020B0604020202020204" pitchFamily="34" charset="0"/>
              </a:rPr>
              <a:t>for Digital Urban Services </a:t>
            </a:r>
            <a:r>
              <a:rPr kumimoji="0" lang="en-GB" sz="14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seeks </a:t>
            </a:r>
            <a:r>
              <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to</a:t>
            </a:r>
            <a:r>
              <a:rPr kumimoji="0" lang="en-KE"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000000"/>
                </a:solidFill>
                <a:latin typeface="Arial" panose="020B0604020202020204" pitchFamily="34" charset="0"/>
                <a:cs typeface="Arial" panose="020B0604020202020204" pitchFamily="34" charset="0"/>
              </a:rPr>
              <a:t>Tackle the barriers for digital solutions to scale including partnerships with utilities and mobile operators, and strengthening business models;</a:t>
            </a:r>
          </a:p>
          <a:p>
            <a:pPr lvl="0" defTabSz="914378">
              <a:buClr>
                <a:srgbClr val="FF0000"/>
              </a:buClr>
              <a:defRPr/>
            </a:pPr>
            <a:endParaRPr lang="en-GB" sz="1400" dirty="0">
              <a:solidFill>
                <a:srgbClr val="000000"/>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000000"/>
                </a:solidFill>
                <a:latin typeface="Arial" panose="020B0604020202020204" pitchFamily="34" charset="0"/>
                <a:cs typeface="Arial" panose="020B0604020202020204" pitchFamily="34" charset="0"/>
              </a:rPr>
              <a:t>Build a greater breadth and depth of evidence for the value that these solutions provide to support follow-on financing opportunities</a:t>
            </a:r>
            <a:r>
              <a:rPr lang="en-GB" sz="1400" dirty="0">
                <a:solidFill>
                  <a:srgbClr val="242428"/>
                </a:solidFill>
                <a:latin typeface="Arial" panose="020B0604020202020204" pitchFamily="34" charset="0"/>
                <a:cs typeface="Arial" panose="020B0604020202020204" pitchFamily="34" charset="0"/>
              </a:rPr>
              <a:t>; and </a:t>
            </a:r>
          </a:p>
          <a:p>
            <a:pPr lvl="0" defTabSz="914378">
              <a:buClr>
                <a:srgbClr val="FF0000"/>
              </a:buClr>
              <a:defRPr/>
            </a:pPr>
            <a:endParaRPr lang="en-GB" sz="1400" dirty="0">
              <a:solidFill>
                <a:srgbClr val="242428"/>
              </a:solidFill>
              <a:latin typeface="Arial" panose="020B0604020202020204" pitchFamily="34" charset="0"/>
              <a:cs typeface="Arial" panose="020B0604020202020204" pitchFamily="34" charset="0"/>
            </a:endParaRPr>
          </a:p>
          <a:p>
            <a:pPr marL="171446" lvl="0" indent="-171446" defTabSz="914378">
              <a:buClr>
                <a:srgbClr val="FF0000"/>
              </a:buClr>
              <a:buFont typeface="Wingdings" panose="05000000000000000000" pitchFamily="2" charset="2"/>
              <a:buChar char="§"/>
              <a:defRPr/>
            </a:pPr>
            <a:r>
              <a:rPr lang="en-GB" sz="1400" dirty="0">
                <a:solidFill>
                  <a:srgbClr val="242428"/>
                </a:solidFill>
                <a:latin typeface="Arial" panose="020B0604020202020204" pitchFamily="34" charset="0"/>
                <a:cs typeface="Arial" panose="020B0604020202020204" pitchFamily="34" charset="0"/>
              </a:rPr>
              <a:t>Explore new innovations such as  the use of big data for improved water service planning and response.</a:t>
            </a:r>
            <a:endParaRPr lang="en-KE" sz="1400" dirty="0">
              <a:solidFill>
                <a:srgbClr val="242428"/>
              </a:solidFill>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960000"/>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a:blip r:embed="rId4"/>
          <a:stretch>
            <a:fillRect/>
          </a:stretch>
        </p:blipFill>
        <p:spPr>
          <a:xfrm>
            <a:off x="709080" y="1170912"/>
            <a:ext cx="3698781" cy="4399308"/>
          </a:xfrm>
          <a:prstGeom prst="rect">
            <a:avLst/>
          </a:prstGeom>
        </p:spPr>
      </p:pic>
      <p:sp>
        <p:nvSpPr>
          <p:cNvPr id="8" name="Rectangle 7"/>
          <p:cNvSpPr/>
          <p:nvPr/>
        </p:nvSpPr>
        <p:spPr>
          <a:xfrm>
            <a:off x="1290918" y="6387353"/>
            <a:ext cx="1949823" cy="309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0A71314-6FE9-F64D-A941-7A141C56EE70}"/>
              </a:ext>
            </a:extLst>
          </p:cNvPr>
          <p:cNvSpPr/>
          <p:nvPr/>
        </p:nvSpPr>
        <p:spPr>
          <a:xfrm>
            <a:off x="4614663" y="967358"/>
            <a:ext cx="7466941" cy="213904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In water GSMA innovation funding has previously</a:t>
            </a:r>
            <a:r>
              <a:rPr kumimoji="0" lang="en-KE" sz="14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en-GB" sz="1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242428"/>
              </a:solidFill>
              <a:effectLst/>
              <a:uLnTx/>
              <a:uFillTx/>
              <a:latin typeface="Arial" panose="020B0604020202020204" pitchFamily="34" charset="0"/>
              <a:ea typeface="+mn-ea"/>
              <a:cs typeface="Arial" panose="020B0604020202020204" pitchFamily="34" charset="0"/>
            </a:endParaRPr>
          </a:p>
          <a:p>
            <a:pPr marL="285750" lvl="0" indent="-285750">
              <a:buClr>
                <a:schemeClr val="accent2"/>
              </a:buClr>
              <a:buFont typeface="Wingdings" panose="05000000000000000000" pitchFamily="2" charset="2"/>
              <a:buChar char="§"/>
            </a:pPr>
            <a:r>
              <a:rPr lang="en-GB" sz="1400" dirty="0">
                <a:solidFill>
                  <a:srgbClr val="000000"/>
                </a:solidFill>
                <a:latin typeface="Arial" panose="020B0604020202020204" pitchFamily="34" charset="0"/>
                <a:cs typeface="Arial" panose="020B0604020202020204" pitchFamily="34" charset="0"/>
              </a:rPr>
              <a:t>Supported 14 water grantees in 11 </a:t>
            </a:r>
            <a:r>
              <a:rPr lang="en-GB" sz="1400" dirty="0" smtClean="0">
                <a:solidFill>
                  <a:srgbClr val="000000"/>
                </a:solidFill>
                <a:latin typeface="Arial" panose="020B0604020202020204" pitchFamily="34" charset="0"/>
                <a:cs typeface="Arial" panose="020B0604020202020204" pitchFamily="34" charset="0"/>
              </a:rPr>
              <a:t>countries</a:t>
            </a:r>
          </a:p>
          <a:p>
            <a:pPr lvl="0">
              <a:buClr>
                <a:schemeClr val="accent2"/>
              </a:buClr>
            </a:pPr>
            <a:endParaRPr lang="en-GB" sz="1400" dirty="0">
              <a:solidFill>
                <a:srgbClr val="000000"/>
              </a:solidFill>
              <a:latin typeface="Arial" panose="020B0604020202020204" pitchFamily="34" charset="0"/>
              <a:cs typeface="Arial" panose="020B0604020202020204" pitchFamily="34" charset="0"/>
            </a:endParaRPr>
          </a:p>
          <a:p>
            <a:pPr marL="285750" lvl="0" indent="-285750">
              <a:buClr>
                <a:schemeClr val="accent2"/>
              </a:buClr>
              <a:buFont typeface="Wingdings" panose="05000000000000000000" pitchFamily="2" charset="2"/>
              <a:buChar char="§"/>
            </a:pPr>
            <a:r>
              <a:rPr lang="en-GB" sz="1400" dirty="0">
                <a:solidFill>
                  <a:srgbClr val="000000"/>
                </a:solidFill>
                <a:latin typeface="Arial" panose="020B0604020202020204" pitchFamily="34" charset="0"/>
                <a:cs typeface="Arial" panose="020B0604020202020204" pitchFamily="34" charset="0"/>
              </a:rPr>
              <a:t>In areas including: introducing digital payments to the sector, developing PAYG business models, digitally enabled service monitoring, and developing tools to support utility digitalisation.  </a:t>
            </a:r>
            <a:endParaRPr lang="en-GB" sz="1400" dirty="0" smtClean="0">
              <a:solidFill>
                <a:srgbClr val="000000"/>
              </a:solidFill>
              <a:latin typeface="Arial" panose="020B0604020202020204" pitchFamily="34" charset="0"/>
              <a:cs typeface="Arial" panose="020B0604020202020204" pitchFamily="34" charset="0"/>
            </a:endParaRPr>
          </a:p>
          <a:p>
            <a:pPr lvl="0">
              <a:buClr>
                <a:schemeClr val="accent2"/>
              </a:buClr>
            </a:pPr>
            <a:endParaRPr lang="en-GB" sz="1400" dirty="0">
              <a:solidFill>
                <a:srgbClr val="000000"/>
              </a:solidFill>
              <a:latin typeface="Arial" panose="020B0604020202020204" pitchFamily="34" charset="0"/>
              <a:cs typeface="Arial" panose="020B0604020202020204" pitchFamily="34" charset="0"/>
            </a:endParaRPr>
          </a:p>
          <a:p>
            <a:pPr marL="285750" lvl="0" indent="-285750">
              <a:buClr>
                <a:schemeClr val="accent2"/>
              </a:buClr>
              <a:buFont typeface="Wingdings" panose="05000000000000000000" pitchFamily="2" charset="2"/>
              <a:buChar char="§"/>
            </a:pPr>
            <a:r>
              <a:rPr lang="en-GB" sz="1400" dirty="0">
                <a:solidFill>
                  <a:srgbClr val="000000"/>
                </a:solidFill>
                <a:latin typeface="Arial" panose="020B0604020202020204" pitchFamily="34" charset="0"/>
                <a:cs typeface="Arial" panose="020B0604020202020204" pitchFamily="34" charset="0"/>
              </a:rPr>
              <a:t>More than </a:t>
            </a:r>
            <a:r>
              <a:rPr lang="en-GB" sz="1400" dirty="0" smtClean="0">
                <a:solidFill>
                  <a:srgbClr val="000000"/>
                </a:solidFill>
                <a:latin typeface="Arial" panose="020B0604020202020204" pitchFamily="34" charset="0"/>
                <a:cs typeface="Arial" panose="020B0604020202020204" pitchFamily="34" charset="0"/>
              </a:rPr>
              <a:t>£9.6 </a:t>
            </a:r>
            <a:r>
              <a:rPr lang="en-GB" sz="1400" dirty="0">
                <a:solidFill>
                  <a:srgbClr val="000000"/>
                </a:solidFill>
                <a:latin typeface="Arial" panose="020B0604020202020204" pitchFamily="34" charset="0"/>
                <a:cs typeface="Arial" panose="020B0604020202020204" pitchFamily="34" charset="0"/>
              </a:rPr>
              <a:t>million has been raised by these grantees in follow-on funding within two years of the grant.</a:t>
            </a:r>
          </a:p>
        </p:txBody>
      </p:sp>
    </p:spTree>
    <p:extLst>
      <p:ext uri="{BB962C8B-B14F-4D97-AF65-F5344CB8AC3E}">
        <p14:creationId xmlns:p14="http://schemas.microsoft.com/office/powerpoint/2010/main" val="631062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pPr lvl="0"/>
            <a:r>
              <a:rPr lang="en-GB" dirty="0" smtClean="0">
                <a:solidFill>
                  <a:schemeClr val="bg2">
                    <a:lumMod val="10000"/>
                  </a:schemeClr>
                </a:solidFill>
              </a:rPr>
              <a:t>Panel</a:t>
            </a:r>
            <a:endParaRPr lang="en-US" dirty="0">
              <a:solidFill>
                <a:schemeClr val="bg2">
                  <a:lumMod val="10000"/>
                </a:schemeClr>
              </a:solidFill>
            </a:endParaRP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pic>
        <p:nvPicPr>
          <p:cNvPr id="3" name="Picture 2"/>
          <p:cNvPicPr>
            <a:picLocks noChangeAspect="1"/>
          </p:cNvPicPr>
          <p:nvPr/>
        </p:nvPicPr>
        <p:blipFill>
          <a:blip r:embed="rId3"/>
          <a:stretch>
            <a:fillRect/>
          </a:stretch>
        </p:blipFill>
        <p:spPr>
          <a:xfrm>
            <a:off x="1376680" y="6291580"/>
            <a:ext cx="2221231" cy="529589"/>
          </a:xfrm>
          <a:prstGeom prst="rect">
            <a:avLst/>
          </a:prstGeom>
        </p:spPr>
      </p:pic>
    </p:spTree>
    <p:extLst>
      <p:ext uri="{BB962C8B-B14F-4D97-AF65-F5344CB8AC3E}">
        <p14:creationId xmlns:p14="http://schemas.microsoft.com/office/powerpoint/2010/main" val="22805597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Meet the speakers </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kumimoji="0" lang="en-US" sz="900" b="0" i="0" u="none" strike="noStrike" kern="1200" cap="none" spc="0" normalizeH="0" baseline="0" noProof="0" smtClean="0">
                <a:ln>
                  <a:noFill/>
                </a:ln>
                <a:solidFill>
                  <a:srgbClr val="242428">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sp>
        <p:nvSpPr>
          <p:cNvPr id="4" name="TextBox 3"/>
          <p:cNvSpPr txBox="1"/>
          <p:nvPr/>
        </p:nvSpPr>
        <p:spPr>
          <a:xfrm>
            <a:off x="6627248" y="728045"/>
            <a:ext cx="4595708" cy="1292662"/>
          </a:xfrm>
          <a:prstGeom prst="rect">
            <a:avLst/>
          </a:prstGeom>
          <a:noFill/>
        </p:spPr>
        <p:txBody>
          <a:bodyPr wrap="square" rtlCol="0">
            <a:spAutoFit/>
          </a:bodyPr>
          <a:lstStyle/>
          <a:p>
            <a:r>
              <a:rPr lang="en-GB" sz="2400" b="1" dirty="0">
                <a:solidFill>
                  <a:srgbClr val="242428"/>
                </a:solidFill>
                <a:latin typeface="Arial" panose="020B0604020202020204" pitchFamily="34" charset="0"/>
                <a:cs typeface="Arial" panose="020B0604020202020204" pitchFamily="34" charset="0"/>
              </a:rPr>
              <a:t>Rodney Chapin </a:t>
            </a:r>
          </a:p>
          <a:p>
            <a:r>
              <a:rPr lang="en-GB" dirty="0">
                <a:solidFill>
                  <a:srgbClr val="242428"/>
                </a:solidFill>
                <a:latin typeface="Arial" panose="020B0604020202020204" pitchFamily="34" charset="0"/>
                <a:cs typeface="Arial" panose="020B0604020202020204" pitchFamily="34" charset="0"/>
              </a:rPr>
              <a:t>CEO of and founder of </a:t>
            </a:r>
            <a:r>
              <a:rPr lang="en-GB" dirty="0" err="1">
                <a:solidFill>
                  <a:srgbClr val="242428"/>
                </a:solidFill>
                <a:latin typeface="Arial" panose="020B0604020202020204" pitchFamily="34" charset="0"/>
                <a:cs typeface="Arial" panose="020B0604020202020204" pitchFamily="34" charset="0"/>
              </a:rPr>
              <a:t>Ardurra</a:t>
            </a:r>
            <a:r>
              <a:rPr lang="en-GB" dirty="0">
                <a:solidFill>
                  <a:srgbClr val="242428"/>
                </a:solidFill>
                <a:latin typeface="Arial" panose="020B0604020202020204" pitchFamily="34" charset="0"/>
                <a:cs typeface="Arial" panose="020B0604020202020204" pitchFamily="34" charset="0"/>
              </a:rPr>
              <a:t> International and Imagine H</a:t>
            </a:r>
            <a:r>
              <a:rPr lang="en-GB" baseline="-25000" dirty="0">
                <a:solidFill>
                  <a:srgbClr val="242428"/>
                </a:solidFill>
                <a:latin typeface="Arial" panose="020B0604020202020204" pitchFamily="34" charset="0"/>
                <a:cs typeface="Arial" panose="020B0604020202020204" pitchFamily="34" charset="0"/>
              </a:rPr>
              <a:t>2</a:t>
            </a:r>
            <a:r>
              <a:rPr lang="en-GB" dirty="0">
                <a:solidFill>
                  <a:srgbClr val="242428"/>
                </a:solidFill>
                <a:latin typeface="Arial" panose="020B0604020202020204" pitchFamily="34" charset="0"/>
                <a:cs typeface="Arial" panose="020B0604020202020204" pitchFamily="34" charset="0"/>
              </a:rPr>
              <a:t>0 Asia Advisory Council</a:t>
            </a:r>
            <a:endParaRPr lang="en-GB" dirty="0"/>
          </a:p>
        </p:txBody>
      </p:sp>
      <p:sp>
        <p:nvSpPr>
          <p:cNvPr id="15" name="TextBox 14"/>
          <p:cNvSpPr txBox="1"/>
          <p:nvPr/>
        </p:nvSpPr>
        <p:spPr>
          <a:xfrm>
            <a:off x="6627248" y="2900445"/>
            <a:ext cx="3921760" cy="738664"/>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Minhaj </a:t>
            </a:r>
            <a:r>
              <a:rPr lang="en-GB" sz="2400" b="1" dirty="0" smtClean="0">
                <a:latin typeface="Arial" panose="020B0604020202020204" pitchFamily="34" charset="0"/>
                <a:cs typeface="Arial" panose="020B0604020202020204" pitchFamily="34" charset="0"/>
              </a:rPr>
              <a:t>Chowdhury </a:t>
            </a:r>
            <a:endParaRPr lang="en-GB" sz="2400" b="1"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CEO and founder of Drinkwell </a:t>
            </a:r>
          </a:p>
        </p:txBody>
      </p:sp>
      <p:sp>
        <p:nvSpPr>
          <p:cNvPr id="16" name="TextBox 15"/>
          <p:cNvSpPr txBox="1"/>
          <p:nvPr/>
        </p:nvSpPr>
        <p:spPr>
          <a:xfrm>
            <a:off x="6627248" y="4735258"/>
            <a:ext cx="3921760" cy="1015663"/>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Odete Muximpua</a:t>
            </a:r>
          </a:p>
          <a:p>
            <a:r>
              <a:rPr lang="en-GB" dirty="0" smtClean="0">
                <a:latin typeface="Arial" panose="020B0604020202020204" pitchFamily="34" charset="0"/>
                <a:cs typeface="Arial" panose="020B0604020202020204" pitchFamily="34" charset="0"/>
              </a:rPr>
              <a:t>Water and sanitation specialist, World Bank Global Water Practice </a:t>
            </a:r>
            <a:endParaRPr lang="en-GB"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2"/>
          <a:stretch>
            <a:fillRect/>
          </a:stretch>
        </p:blipFill>
        <p:spPr>
          <a:xfrm>
            <a:off x="1335445" y="6209590"/>
            <a:ext cx="1851507" cy="5320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110" y="569976"/>
            <a:ext cx="1613615" cy="161361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2270" y="2433500"/>
            <a:ext cx="1672554" cy="167255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3171" y="4355964"/>
            <a:ext cx="1774253" cy="1774253"/>
          </a:xfrm>
          <a:prstGeom prst="rect">
            <a:avLst/>
          </a:prstGeom>
        </p:spPr>
      </p:pic>
    </p:spTree>
    <p:extLst>
      <p:ext uri="{BB962C8B-B14F-4D97-AF65-F5344CB8AC3E}">
        <p14:creationId xmlns:p14="http://schemas.microsoft.com/office/powerpoint/2010/main" val="3640067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F9B428-D791-084D-AF59-859CB76C4490}"/>
              </a:ext>
            </a:extLst>
          </p:cNvPr>
          <p:cNvSpPr>
            <a:spLocks noGrp="1"/>
          </p:cNvSpPr>
          <p:nvPr>
            <p:ph type="title"/>
          </p:nvPr>
        </p:nvSpPr>
        <p:spPr>
          <a:xfrm>
            <a:off x="1691639" y="2567133"/>
            <a:ext cx="9932765" cy="730799"/>
          </a:xfrm>
        </p:spPr>
        <p:txBody>
          <a:bodyPr anchor="ctr">
            <a:normAutofit/>
          </a:bodyPr>
          <a:lstStyle/>
          <a:p>
            <a:r>
              <a:rPr lang="en-US" dirty="0">
                <a:solidFill>
                  <a:schemeClr val="bg2">
                    <a:lumMod val="10000"/>
                  </a:schemeClr>
                </a:solidFill>
              </a:rPr>
              <a:t>Q&amp;A</a:t>
            </a:r>
          </a:p>
        </p:txBody>
      </p:sp>
      <p:pic>
        <p:nvPicPr>
          <p:cNvPr id="12" name="Picture 11">
            <a:extLst>
              <a:ext uri="{FF2B5EF4-FFF2-40B4-BE49-F238E27FC236}">
                <a16:creationId xmlns:a16="http://schemas.microsoft.com/office/drawing/2014/main" id="{13BBB992-03C0-BD49-B5D3-7512800DF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7554" y="2210489"/>
            <a:ext cx="1444085" cy="1444085"/>
          </a:xfrm>
          <a:prstGeom prst="rect">
            <a:avLst/>
          </a:prstGeom>
        </p:spPr>
      </p:pic>
      <p:pic>
        <p:nvPicPr>
          <p:cNvPr id="4" name="Picture 3"/>
          <p:cNvPicPr>
            <a:picLocks noChangeAspect="1"/>
          </p:cNvPicPr>
          <p:nvPr/>
        </p:nvPicPr>
        <p:blipFill>
          <a:blip r:embed="rId3"/>
          <a:stretch>
            <a:fillRect/>
          </a:stretch>
        </p:blipFill>
        <p:spPr>
          <a:xfrm>
            <a:off x="1376680" y="6291580"/>
            <a:ext cx="2221231" cy="529589"/>
          </a:xfrm>
          <a:prstGeom prst="rect">
            <a:avLst/>
          </a:prstGeom>
        </p:spPr>
      </p:pic>
    </p:spTree>
    <p:extLst>
      <p:ext uri="{BB962C8B-B14F-4D97-AF65-F5344CB8AC3E}">
        <p14:creationId xmlns:p14="http://schemas.microsoft.com/office/powerpoint/2010/main" val="2412254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3AEC25-AC7A-084B-B34D-72581E4BDC94}"/>
              </a:ext>
            </a:extLst>
          </p:cNvPr>
          <p:cNvSpPr>
            <a:spLocks noGrp="1"/>
          </p:cNvSpPr>
          <p:nvPr>
            <p:ph type="body" sz="half" idx="2"/>
          </p:nvPr>
        </p:nvSpPr>
        <p:spPr>
          <a:xfrm>
            <a:off x="257894" y="511201"/>
            <a:ext cx="3488605" cy="3437942"/>
          </a:xfrm>
        </p:spPr>
        <p:txBody>
          <a:bodyPr>
            <a:normAutofit/>
          </a:bodyPr>
          <a:lstStyle/>
          <a:p>
            <a:r>
              <a:rPr lang="en-US" sz="3600" dirty="0"/>
              <a:t>For more information:</a:t>
            </a:r>
          </a:p>
        </p:txBody>
      </p:sp>
      <p:sp>
        <p:nvSpPr>
          <p:cNvPr id="5" name="Slide Number Placeholder 4">
            <a:extLst>
              <a:ext uri="{FF2B5EF4-FFF2-40B4-BE49-F238E27FC236}">
                <a16:creationId xmlns:a16="http://schemas.microsoft.com/office/drawing/2014/main" id="{04333237-0713-C246-BABF-76C2AD9D1F20}"/>
              </a:ext>
            </a:extLst>
          </p:cNvPr>
          <p:cNvSpPr>
            <a:spLocks noGrp="1"/>
          </p:cNvSpPr>
          <p:nvPr>
            <p:ph type="sldNum" sz="quarter" idx="4"/>
          </p:nvPr>
        </p:nvSpPr>
        <p:spPr/>
        <p:txBody>
          <a:bodyPr/>
          <a:lstStyle/>
          <a:p>
            <a:fld id="{F7ACF30F-4C54-1246-A36B-D2436F2F9876}" type="slidenum">
              <a:rPr lang="en-US" smtClean="0"/>
              <a:pPr/>
              <a:t>20</a:t>
            </a:fld>
            <a:endParaRPr lang="en-US" dirty="0"/>
          </a:p>
        </p:txBody>
      </p:sp>
      <p:sp>
        <p:nvSpPr>
          <p:cNvPr id="12" name="Rectangle 11">
            <a:extLst>
              <a:ext uri="{FF2B5EF4-FFF2-40B4-BE49-F238E27FC236}">
                <a16:creationId xmlns:a16="http://schemas.microsoft.com/office/drawing/2014/main" id="{B33A2427-3050-2A4B-836D-57A6B6BE9AE3}"/>
              </a:ext>
            </a:extLst>
          </p:cNvPr>
          <p:cNvSpPr/>
          <p:nvPr/>
        </p:nvSpPr>
        <p:spPr>
          <a:xfrm>
            <a:off x="5581453" y="4717141"/>
            <a:ext cx="5915616" cy="1323439"/>
          </a:xfrm>
          <a:prstGeom prst="rect">
            <a:avLst/>
          </a:prstGeom>
        </p:spPr>
        <p:txBody>
          <a:bodyPr wrap="square">
            <a:spAutoFit/>
          </a:bodyPr>
          <a:lstStyle/>
          <a:p>
            <a:pPr defTabSz="685800"/>
            <a:r>
              <a:rPr lang="en-GB" sz="1600" dirty="0">
                <a:solidFill>
                  <a:prstClr val="black"/>
                </a:solidFill>
                <a:latin typeface="Arial" panose="020B0604020202020204" pitchFamily="34" charset="0"/>
                <a:cs typeface="Arial" panose="020B0604020202020204" pitchFamily="34" charset="0"/>
              </a:rPr>
              <a:t>This initiative has been funded by UK aid from the UK government and is supported by the GSMA and its members.</a:t>
            </a:r>
          </a:p>
          <a:p>
            <a:pPr defTabSz="685800"/>
            <a:r>
              <a:rPr lang="en-GB" sz="1600" dirty="0">
                <a:solidFill>
                  <a:prstClr val="black"/>
                </a:solidFill>
                <a:latin typeface="Arial" panose="020B0604020202020204" pitchFamily="34" charset="0"/>
                <a:cs typeface="Arial" panose="020B0604020202020204" pitchFamily="34" charset="0"/>
              </a:rPr>
              <a:t/>
            </a:r>
            <a:br>
              <a:rPr lang="en-GB" sz="1600" dirty="0">
                <a:solidFill>
                  <a:prstClr val="black"/>
                </a:solidFill>
                <a:latin typeface="Arial" panose="020B0604020202020204" pitchFamily="34" charset="0"/>
                <a:cs typeface="Arial" panose="020B0604020202020204" pitchFamily="34" charset="0"/>
              </a:rPr>
            </a:br>
            <a:r>
              <a:rPr lang="en-GB" sz="1600" dirty="0">
                <a:solidFill>
                  <a:prstClr val="black"/>
                </a:solidFill>
                <a:latin typeface="Arial" panose="020B0604020202020204" pitchFamily="34" charset="0"/>
                <a:cs typeface="Arial" panose="020B0604020202020204" pitchFamily="34" charset="0"/>
              </a:rPr>
              <a:t>The views expressed do not necessarily reflect the UK government’s official policies.</a:t>
            </a:r>
            <a:endParaRPr lang="en-US" sz="1600" dirty="0">
              <a:solidFill>
                <a:prstClr val="black"/>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961493A0-99C1-E44D-A4F0-72E8859D49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56100" y="4717141"/>
            <a:ext cx="1229924" cy="1061741"/>
          </a:xfrm>
          <a:prstGeom prst="rect">
            <a:avLst/>
          </a:prstGeom>
        </p:spPr>
      </p:pic>
      <p:sp>
        <p:nvSpPr>
          <p:cNvPr id="7" name="Rectangle 6">
            <a:extLst>
              <a:ext uri="{FF2B5EF4-FFF2-40B4-BE49-F238E27FC236}">
                <a16:creationId xmlns:a16="http://schemas.microsoft.com/office/drawing/2014/main" id="{6D717C6F-5044-4919-867A-0EB9FE77C6E4}"/>
              </a:ext>
            </a:extLst>
          </p:cNvPr>
          <p:cNvSpPr/>
          <p:nvPr/>
        </p:nvSpPr>
        <p:spPr>
          <a:xfrm>
            <a:off x="4356100" y="511201"/>
            <a:ext cx="7649216" cy="2585323"/>
          </a:xfrm>
          <a:prstGeom prst="rect">
            <a:avLst/>
          </a:prstGeom>
        </p:spPr>
        <p:txBody>
          <a:bodyPr wrap="square">
            <a:spAutoFit/>
          </a:bodyPr>
          <a:lstStyle/>
          <a:p>
            <a:pPr marL="285750" indent="-285750" fontAlgn="base">
              <a:buFont typeface="Arial" panose="020B0604020202020204" pitchFamily="34" charset="0"/>
              <a:buChar char="•"/>
            </a:pPr>
            <a:r>
              <a:rPr lang="en-GB" sz="2400" dirty="0">
                <a:solidFill>
                  <a:schemeClr val="bg2">
                    <a:lumMod val="10000"/>
                  </a:schemeClr>
                </a:solidFill>
                <a:latin typeface="Arial" panose="020B0604020202020204" pitchFamily="34" charset="0"/>
                <a:cs typeface="Arial" panose="020B0604020202020204" pitchFamily="34" charset="0"/>
              </a:rPr>
              <a:t>Review Terms and Conditions and Apply: </a:t>
            </a:r>
            <a:r>
              <a:rPr lang="en-GB" sz="2400" dirty="0" smtClean="0">
                <a:hlinkClick r:id="rId3" action="ppaction://hlinkfile"/>
              </a:rPr>
              <a:t>gsma.com/</a:t>
            </a:r>
            <a:r>
              <a:rPr lang="en-GB" sz="2400" dirty="0" err="1" smtClean="0">
                <a:hlinkClick r:id="rId3" action="ppaction://hlinkfile"/>
              </a:rPr>
              <a:t>digitalurbanservices</a:t>
            </a:r>
            <a:endParaRPr lang="en-GB" sz="2400" dirty="0" smtClean="0"/>
          </a:p>
          <a:p>
            <a:pPr marL="285750" indent="-285750" fontAlgn="base">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GB" sz="2400" dirty="0">
                <a:latin typeface="Arial" panose="020B0604020202020204" pitchFamily="34" charset="0"/>
                <a:cs typeface="Arial" panose="020B0604020202020204" pitchFamily="34" charset="0"/>
              </a:rPr>
              <a:t>Read the fund launch report and view FAQs </a:t>
            </a:r>
          </a:p>
          <a:p>
            <a:pPr fontAlgn="base"/>
            <a:endParaRPr lang="en-GB" sz="2400" dirty="0">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GB" sz="2400" dirty="0">
                <a:latin typeface="Arial" panose="020B0604020202020204" pitchFamily="34" charset="0"/>
                <a:cs typeface="Arial" panose="020B0604020202020204" pitchFamily="34" charset="0"/>
              </a:rPr>
              <a:t>For questions, contact us at: </a:t>
            </a:r>
            <a:r>
              <a:rPr lang="en-GB" sz="2400" u="sng" dirty="0">
                <a:latin typeface="Arial" panose="020B0604020202020204" pitchFamily="34" charset="0"/>
                <a:cs typeface="Arial" panose="020B0604020202020204" pitchFamily="34" charset="0"/>
                <a:hlinkClick r:id="rId4"/>
              </a:rPr>
              <a:t>GSMAIF@gsma.com</a:t>
            </a:r>
            <a:r>
              <a:rPr lang="en-GB" sz="2400" dirty="0">
                <a:latin typeface="Arial" panose="020B0604020202020204" pitchFamily="34" charset="0"/>
                <a:cs typeface="Arial" panose="020B0604020202020204" pitchFamily="34" charset="0"/>
              </a:rPr>
              <a:t> </a:t>
            </a:r>
          </a:p>
          <a:p>
            <a:pPr fontAlgn="base"/>
            <a:endParaRPr lang="en-GB" kern="0" dirty="0">
              <a:solidFill>
                <a:schemeClr val="bg2">
                  <a:lumMod val="10000"/>
                </a:schemeClr>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5"/>
          <a:stretch>
            <a:fillRect/>
          </a:stretch>
        </p:blipFill>
        <p:spPr>
          <a:xfrm>
            <a:off x="1335445" y="6209590"/>
            <a:ext cx="1851507" cy="532069"/>
          </a:xfrm>
          <a:prstGeom prst="rect">
            <a:avLst/>
          </a:prstGeom>
        </p:spPr>
      </p:pic>
    </p:spTree>
    <p:extLst>
      <p:ext uri="{BB962C8B-B14F-4D97-AF65-F5344CB8AC3E}">
        <p14:creationId xmlns:p14="http://schemas.microsoft.com/office/powerpoint/2010/main" val="2669074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3">
      <a:dk1>
        <a:srgbClr val="242428"/>
      </a:dk1>
      <a:lt1>
        <a:srgbClr val="FFFFFF"/>
      </a:lt1>
      <a:dk2>
        <a:srgbClr val="242428"/>
      </a:dk2>
      <a:lt2>
        <a:srgbClr val="E7E6E6"/>
      </a:lt2>
      <a:accent1>
        <a:srgbClr val="242428"/>
      </a:accent1>
      <a:accent2>
        <a:srgbClr val="DE002B"/>
      </a:accent2>
      <a:accent3>
        <a:srgbClr val="99CCCC"/>
      </a:accent3>
      <a:accent4>
        <a:srgbClr val="00A6C9"/>
      </a:accent4>
      <a:accent5>
        <a:srgbClr val="95226C"/>
      </a:accent5>
      <a:accent6>
        <a:srgbClr val="00A182"/>
      </a:accent6>
      <a:hlink>
        <a:srgbClr val="00A6C9"/>
      </a:hlink>
      <a:folHlink>
        <a:srgbClr val="00A6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904686E8548D44AE1A8455B96224F1" ma:contentTypeVersion="12" ma:contentTypeDescription="Create a new document." ma:contentTypeScope="" ma:versionID="d71bba5c888057364a3176af811b1a76">
  <xsd:schema xmlns:xsd="http://www.w3.org/2001/XMLSchema" xmlns:xs="http://www.w3.org/2001/XMLSchema" xmlns:p="http://schemas.microsoft.com/office/2006/metadata/properties" xmlns:ns2="eb2eea03-a811-45ab-bc23-f247c560076c" xmlns:ns3="4537d8c4-7405-43eb-9d2f-f5834d3a5614" targetNamespace="http://schemas.microsoft.com/office/2006/metadata/properties" ma:root="true" ma:fieldsID="f994d29e5fb785b96de979974513a830" ns2:_="" ns3:_="">
    <xsd:import namespace="eb2eea03-a811-45ab-bc23-f247c560076c"/>
    <xsd:import namespace="4537d8c4-7405-43eb-9d2f-f5834d3a56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2eea03-a811-45ab-bc23-f247c5600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537d8c4-7405-43eb-9d2f-f5834d3a56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A308D6-3098-457D-9597-3017853EDD63}">
  <ds:schemaRefs>
    <ds:schemaRef ds:uri="http://schemas.microsoft.com/sharepoint/v3/contenttype/forms"/>
  </ds:schemaRefs>
</ds:datastoreItem>
</file>

<file path=customXml/itemProps2.xml><?xml version="1.0" encoding="utf-8"?>
<ds:datastoreItem xmlns:ds="http://schemas.openxmlformats.org/officeDocument/2006/customXml" ds:itemID="{FD15A05D-C10C-4B2B-B3D0-BFFCB603C7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2eea03-a811-45ab-bc23-f247c560076c"/>
    <ds:schemaRef ds:uri="4537d8c4-7405-43eb-9d2f-f5834d3a56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C0D12E-DBDC-4D1D-936C-23637132706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5449</TotalTime>
  <Words>1693</Words>
  <Application>Microsoft Office PowerPoint</Application>
  <PresentationFormat>Widescreen</PresentationFormat>
  <Paragraphs>261</Paragraphs>
  <Slides>20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Segoe UI</vt:lpstr>
      <vt:lpstr>Symbol</vt:lpstr>
      <vt:lpstr>Times New Roman</vt:lpstr>
      <vt:lpstr>Wingdings</vt:lpstr>
      <vt:lpstr>1_Office Theme</vt:lpstr>
      <vt:lpstr>PowerPoint Presentation</vt:lpstr>
      <vt:lpstr>PowerPoint Presentation</vt:lpstr>
      <vt:lpstr>Questions</vt:lpstr>
      <vt:lpstr>PowerPoint Presentation</vt:lpstr>
      <vt:lpstr>About Mobile for Development</vt:lpstr>
      <vt:lpstr>PowerPoint Presentation</vt:lpstr>
      <vt:lpstr>The GSMA Innovation Fund</vt:lpstr>
      <vt:lpstr>PowerPoint Presentation</vt:lpstr>
      <vt:lpstr>PowerPoint Presentation</vt:lpstr>
      <vt:lpstr>PowerPoint Presentation</vt:lpstr>
      <vt:lpstr>PowerPoint Presentation</vt:lpstr>
      <vt:lpstr>Innovation Fund Key Dates</vt:lpstr>
      <vt:lpstr>Introduction to digital water </vt:lpstr>
      <vt:lpstr>Water sector overview </vt:lpstr>
      <vt:lpstr>Digital solution use cases in water</vt:lpstr>
      <vt:lpstr>GSMA innovation funding in water  </vt:lpstr>
      <vt:lpstr>Panel</vt:lpstr>
      <vt:lpstr>PowerPoint Presentation</vt:lpstr>
      <vt:lpstr>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 Innovation Fund for Digital Urban Services</dc:title>
  <dc:creator>Matthew Wilson</dc:creator>
  <cp:lastModifiedBy>Sam Valdes</cp:lastModifiedBy>
  <cp:revision>108</cp:revision>
  <dcterms:created xsi:type="dcterms:W3CDTF">2021-01-26T17:00:52Z</dcterms:created>
  <dcterms:modified xsi:type="dcterms:W3CDTF">2021-06-11T16:26:58Z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0x01010097904686E8548D44AE1A8455B96224F1</vt:lpwstr>
  </property>
</Properties>
</file>