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notesSlides/notesSlide1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1" r:id="rId14"/>
    <p:sldId id="269" r:id="rId15"/>
    <p:sldId id="272" r:id="rId16"/>
    <p:sldId id="270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21" autoAdjust="0"/>
    <p:restoredTop sz="94633"/>
  </p:normalViewPr>
  <p:slideViewPr>
    <p:cSldViewPr>
      <p:cViewPr varScale="1">
        <p:scale>
          <a:sx n="68" d="100"/>
          <a:sy n="68" d="100"/>
        </p:scale>
        <p:origin x="200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B731D-1850-4748-A4BD-78D0F39E37F1}" type="datetimeFigureOut">
              <a:rPr lang="en-GB" smtClean="0"/>
              <a:t>26/04/2022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68835-6405-4DB3-84DF-6EEFA4A79A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466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578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784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838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406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471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841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539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305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62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123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some quotes from </a:t>
            </a:r>
            <a:r>
              <a:rPr lang="en-GB" dirty="0" err="1" smtClean="0"/>
              <a:t>Arame’s</a:t>
            </a:r>
            <a:r>
              <a:rPr lang="en-GB" dirty="0" smtClean="0"/>
              <a:t> and Dom’s SOTIR gender blog – why is gender</a:t>
            </a:r>
            <a:r>
              <a:rPr lang="en-GB" baseline="0" dirty="0" smtClean="0"/>
              <a:t> important?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724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Financial inclusion has a purpose / greater / higher purpose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68835-6405-4DB3-84DF-6EEFA4A79A0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440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1" i="0">
                <a:solidFill>
                  <a:srgbClr val="009D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1" i="0">
                <a:solidFill>
                  <a:srgbClr val="009D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1" i="0">
                <a:solidFill>
                  <a:srgbClr val="009D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36473" y="890738"/>
            <a:ext cx="16631152" cy="905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50" b="1" i="0">
                <a:solidFill>
                  <a:srgbClr val="009D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596D46-7CDE-7024-9DDE-A8015609C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65244" y="3495300"/>
            <a:ext cx="11770995" cy="4209415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 marR="5080">
              <a:lnSpc>
                <a:spcPts val="10420"/>
              </a:lnSpc>
              <a:spcBef>
                <a:spcPts val="1850"/>
              </a:spcBef>
            </a:pPr>
            <a:r>
              <a:rPr sz="10050" b="0" dirty="0">
                <a:solidFill>
                  <a:srgbClr val="FFFFFF"/>
                </a:solidFill>
                <a:latin typeface="Arial Black"/>
                <a:cs typeface="Arial Black"/>
              </a:rPr>
              <a:t>State</a:t>
            </a:r>
            <a:r>
              <a:rPr sz="10050" b="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50" b="0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10050" b="0" spc="4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50" b="0" spc="-25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10050" b="0" dirty="0">
                <a:solidFill>
                  <a:srgbClr val="FFFFFF"/>
                </a:solidFill>
                <a:latin typeface="Arial Black"/>
                <a:cs typeface="Arial Black"/>
              </a:rPr>
              <a:t>Industry</a:t>
            </a:r>
            <a:r>
              <a:rPr sz="10050" b="0" spc="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50" b="0" spc="-310" dirty="0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sz="10050" b="0" spc="-55" dirty="0">
                <a:solidFill>
                  <a:srgbClr val="FFFFFF"/>
                </a:solidFill>
                <a:latin typeface="Arial Black"/>
                <a:cs typeface="Arial Black"/>
              </a:rPr>
              <a:t>epo</a:t>
            </a:r>
            <a:r>
              <a:rPr sz="10050" b="0" spc="445" dirty="0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sz="10050" b="0" spc="-55" dirty="0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sz="10050" b="0" spc="-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50" b="0" dirty="0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r>
              <a:rPr sz="10050" b="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50" b="0" dirty="0">
                <a:solidFill>
                  <a:srgbClr val="FFFFFF"/>
                </a:solidFill>
                <a:latin typeface="Arial Black"/>
                <a:cs typeface="Arial Black"/>
              </a:rPr>
              <a:t>Mobile</a:t>
            </a:r>
            <a:r>
              <a:rPr sz="10050" b="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50" b="0" spc="-10" dirty="0">
                <a:solidFill>
                  <a:srgbClr val="FFFFFF"/>
                </a:solidFill>
                <a:latin typeface="Arial Black"/>
                <a:cs typeface="Arial Black"/>
              </a:rPr>
              <a:t>Money</a:t>
            </a:r>
            <a:endParaRPr sz="10050" dirty="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65244" y="7996628"/>
            <a:ext cx="2002155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0" b="1" spc="-20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7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65244" y="10007270"/>
            <a:ext cx="4940935" cy="401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Copyright</a:t>
            </a:r>
            <a:r>
              <a:rPr sz="245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©</a:t>
            </a:r>
            <a:r>
              <a:rPr sz="245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r>
              <a:rPr sz="245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GSM</a:t>
            </a:r>
            <a:r>
              <a:rPr sz="245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FFFFFF"/>
                </a:solidFill>
                <a:latin typeface="Arial"/>
                <a:cs typeface="Arial"/>
              </a:rPr>
              <a:t>Association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BB11C2-8E75-D960-FB79-BCC12ED5A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4585335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Methodology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04B54B-7D85-86FC-E2AE-051A0120A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94"/>
            <a:ext cx="20104100" cy="11308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36FDB0-C02F-666A-8C7A-3DBB7338E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675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57375" y="2799379"/>
            <a:ext cx="11612245" cy="5306060"/>
          </a:xfrm>
          <a:prstGeom prst="rect">
            <a:avLst/>
          </a:prstGeom>
        </p:spPr>
        <p:txBody>
          <a:bodyPr vert="horz" wrap="square" lIns="0" tIns="492125" rIns="0" bIns="0" rtlCol="0">
            <a:spAutoFit/>
          </a:bodyPr>
          <a:lstStyle/>
          <a:p>
            <a:pPr marL="12700" marR="5080">
              <a:lnSpc>
                <a:spcPts val="18900"/>
              </a:lnSpc>
              <a:spcBef>
                <a:spcPts val="3875"/>
              </a:spcBef>
            </a:pPr>
            <a:r>
              <a:rPr sz="18900" b="0" spc="-380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18900" b="0" spc="-310" dirty="0">
                <a:solidFill>
                  <a:srgbClr val="FFFFFF"/>
                </a:solidFill>
                <a:latin typeface="Arial Black"/>
                <a:cs typeface="Arial Black"/>
              </a:rPr>
              <a:t>Numbers</a:t>
            </a:r>
            <a:endParaRPr sz="189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7F9E9E-45B5-0906-59F4-2EBC5B51F6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456436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Mobile</a:t>
            </a:r>
            <a:r>
              <a:rPr spc="-30" dirty="0"/>
              <a:t> </a:t>
            </a:r>
            <a:r>
              <a:rPr dirty="0"/>
              <a:t>Money</a:t>
            </a:r>
            <a:r>
              <a:rPr spc="-20" dirty="0"/>
              <a:t> </a:t>
            </a:r>
            <a:r>
              <a:rPr dirty="0"/>
              <a:t>Deployments,</a:t>
            </a:r>
            <a:r>
              <a:rPr spc="-20" dirty="0"/>
              <a:t> </a:t>
            </a:r>
            <a:r>
              <a:rPr dirty="0"/>
              <a:t>2012</a:t>
            </a:r>
            <a:r>
              <a:rPr spc="-20" dirty="0"/>
              <a:t> </a:t>
            </a:r>
            <a:r>
              <a:rPr dirty="0"/>
              <a:t>vs</a:t>
            </a:r>
            <a:r>
              <a:rPr spc="-15" dirty="0"/>
              <a:t> </a:t>
            </a:r>
            <a:r>
              <a:rPr spc="-20" dirty="0"/>
              <a:t>2021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383FCB-D306-7837-5AFE-A776701E1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6354809" cy="90024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Registered</a:t>
            </a:r>
            <a:r>
              <a:rPr spc="-25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active</a:t>
            </a:r>
            <a:r>
              <a:rPr spc="-25" dirty="0"/>
              <a:t> </a:t>
            </a:r>
            <a:r>
              <a:rPr dirty="0"/>
              <a:t>accounts,</a:t>
            </a:r>
            <a:r>
              <a:rPr spc="-20" dirty="0"/>
              <a:t> </a:t>
            </a:r>
            <a:r>
              <a:rPr dirty="0" smtClean="0"/>
              <a:t>10</a:t>
            </a:r>
            <a:r>
              <a:rPr lang="en-GB" dirty="0" smtClean="0"/>
              <a:t> </a:t>
            </a:r>
            <a:r>
              <a:rPr dirty="0" smtClean="0"/>
              <a:t>y</a:t>
            </a:r>
            <a:r>
              <a:rPr lang="en-GB" dirty="0" err="1" smtClean="0"/>
              <a:t>ea</a:t>
            </a:r>
            <a:r>
              <a:rPr dirty="0" smtClean="0"/>
              <a:t>r</a:t>
            </a:r>
            <a:r>
              <a:rPr spc="-20" dirty="0" smtClean="0"/>
              <a:t> </a:t>
            </a:r>
            <a:r>
              <a:rPr spc="-10" dirty="0"/>
              <a:t>trends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6DC269-3FDB-C252-365B-6E0E9C74B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35965">
              <a:lnSpc>
                <a:spcPct val="100000"/>
              </a:lnSpc>
              <a:spcBef>
                <a:spcPts val="120"/>
              </a:spcBef>
            </a:pPr>
            <a:r>
              <a:rPr dirty="0"/>
              <a:t>Registered</a:t>
            </a:r>
            <a:r>
              <a:rPr spc="-20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active</a:t>
            </a:r>
            <a:r>
              <a:rPr spc="-15" dirty="0"/>
              <a:t> </a:t>
            </a:r>
            <a:r>
              <a:rPr dirty="0"/>
              <a:t>accounts,</a:t>
            </a:r>
            <a:r>
              <a:rPr spc="-20" dirty="0"/>
              <a:t> </a:t>
            </a:r>
            <a:r>
              <a:rPr dirty="0"/>
              <a:t>2012</a:t>
            </a:r>
            <a:r>
              <a:rPr spc="-20" dirty="0"/>
              <a:t> </a:t>
            </a:r>
            <a:r>
              <a:rPr dirty="0"/>
              <a:t>vs</a:t>
            </a:r>
            <a:r>
              <a:rPr spc="-15" dirty="0"/>
              <a:t> </a:t>
            </a:r>
            <a:r>
              <a:rPr spc="-20" dirty="0"/>
              <a:t>2021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D55B3B-FB3E-672F-CDDA-1A6466E1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3535409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Agents,</a:t>
            </a:r>
            <a:r>
              <a:rPr spc="-30" dirty="0"/>
              <a:t> </a:t>
            </a:r>
            <a:r>
              <a:rPr dirty="0" smtClean="0"/>
              <a:t>10</a:t>
            </a:r>
            <a:r>
              <a:rPr lang="en-GB" dirty="0" smtClean="0"/>
              <a:t> </a:t>
            </a:r>
            <a:r>
              <a:rPr dirty="0" smtClean="0"/>
              <a:t>y</a:t>
            </a:r>
            <a:r>
              <a:rPr lang="en-GB" dirty="0" err="1" smtClean="0"/>
              <a:t>ea</a:t>
            </a:r>
            <a:r>
              <a:rPr dirty="0" smtClean="0"/>
              <a:t>r</a:t>
            </a:r>
            <a:r>
              <a:rPr spc="-15" dirty="0" smtClean="0"/>
              <a:t> </a:t>
            </a:r>
            <a:r>
              <a:rPr spc="-10" dirty="0"/>
              <a:t>trends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CCE63E-F927-2864-C040-278E4F2F8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7313295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Transaction</a:t>
            </a:r>
            <a:r>
              <a:rPr spc="-370" dirty="0"/>
              <a:t> </a:t>
            </a:r>
            <a:r>
              <a:rPr spc="-10" dirty="0"/>
              <a:t>volumes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1595E-CD02-C2CA-B22F-639A62D2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662178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Transaction</a:t>
            </a:r>
            <a:r>
              <a:rPr spc="-360" dirty="0"/>
              <a:t> </a:t>
            </a:r>
            <a:r>
              <a:rPr spc="-10" dirty="0"/>
              <a:t>values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5EC0D2-884A-C5BC-3307-E5FA872FA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662178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Transaction</a:t>
            </a:r>
            <a:r>
              <a:rPr spc="-360" dirty="0"/>
              <a:t> </a:t>
            </a:r>
            <a:r>
              <a:rPr spc="-10" dirty="0"/>
              <a:t>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1D98F2-62B1-B8EB-0840-940BD3CF6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662178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Transaction</a:t>
            </a:r>
            <a:r>
              <a:rPr spc="-360" dirty="0"/>
              <a:t> </a:t>
            </a:r>
            <a:r>
              <a:rPr spc="-10" dirty="0"/>
              <a:t>values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A8A080-594A-DC58-C950-E60944800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8946515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Mobile</a:t>
            </a:r>
            <a:r>
              <a:rPr spc="-30" dirty="0"/>
              <a:t> </a:t>
            </a:r>
            <a:r>
              <a:rPr dirty="0"/>
              <a:t>Money</a:t>
            </a:r>
            <a:r>
              <a:rPr spc="-15" dirty="0"/>
              <a:t> </a:t>
            </a:r>
            <a:r>
              <a:rPr spc="-10" dirty="0"/>
              <a:t>Prevalence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3EE2E8-9073-E6E3-2AF8-810E03D9E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212215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Provider</a:t>
            </a:r>
            <a:r>
              <a:rPr spc="-10" dirty="0"/>
              <a:t> </a:t>
            </a:r>
            <a:r>
              <a:rPr dirty="0"/>
              <a:t>revenues</a:t>
            </a:r>
            <a:r>
              <a:rPr spc="-10" dirty="0"/>
              <a:t> </a:t>
            </a:r>
            <a:r>
              <a:rPr dirty="0"/>
              <a:t>and</a:t>
            </a:r>
            <a:r>
              <a:rPr spc="-10" dirty="0"/>
              <a:t> profitability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7C44DB-1F3F-B451-B920-F8742B993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7436484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Policy and </a:t>
            </a:r>
            <a:r>
              <a:rPr spc="-10" dirty="0"/>
              <a:t>regulation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B0AACF-1970-638D-4A30-99764EC6E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7436484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Policy and </a:t>
            </a:r>
            <a:r>
              <a:rPr spc="-10" dirty="0"/>
              <a:t>regulation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D89529-1EFC-8B39-3DA5-BC28BA887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57375" y="1580238"/>
            <a:ext cx="15629890" cy="6621043"/>
          </a:xfrm>
          <a:prstGeom prst="rect">
            <a:avLst/>
          </a:prstGeom>
        </p:spPr>
        <p:txBody>
          <a:bodyPr vert="horz" wrap="square" lIns="0" tIns="1527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30"/>
              </a:spcBef>
            </a:pPr>
            <a:r>
              <a:rPr sz="11000" b="0" spc="-459" dirty="0" smtClean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11000" b="0" spc="-490" dirty="0" smtClean="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sz="11000" b="0" spc="-459" dirty="0" smtClean="0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sz="11000" b="0" spc="-770" dirty="0" smtClean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sz="11000" b="0" spc="-565" dirty="0" smtClean="0">
                <a:solidFill>
                  <a:srgbClr val="FFFFFF"/>
                </a:solidFill>
                <a:latin typeface="Arial Black"/>
                <a:cs typeface="Arial Black"/>
              </a:rPr>
              <a:t>y</a:t>
            </a:r>
            <a:r>
              <a:rPr sz="11000" b="0" spc="-555" dirty="0" smtClean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sz="11000" b="0" spc="-434" dirty="0" smtClean="0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sz="11000" b="0" spc="-310" dirty="0" smtClean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11000" b="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lang="en-GB" sz="11000" b="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 transactions and adjacent services</a:t>
            </a:r>
            <a:endParaRPr sz="110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47F3E2-5BCD-EDD5-193E-80E611EAA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691007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Merchant</a:t>
            </a:r>
            <a:r>
              <a:rPr spc="-30" dirty="0"/>
              <a:t> </a:t>
            </a:r>
            <a:r>
              <a:rPr spc="-10" dirty="0"/>
              <a:t>payments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1B098C-AFF7-D7F9-B153-3FDEDE6A4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874395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International</a:t>
            </a:r>
            <a:r>
              <a:rPr spc="5" dirty="0"/>
              <a:t> </a:t>
            </a:r>
            <a:r>
              <a:rPr spc="-10" dirty="0"/>
              <a:t>remittances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D18982-6D2C-6211-9F11-9BBFC1F0C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4792345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Bill</a:t>
            </a:r>
            <a:r>
              <a:rPr spc="-10" dirty="0"/>
              <a:t> payments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472864-7984-3591-1A3B-F3413FC1F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5239385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Bulk</a:t>
            </a:r>
            <a:r>
              <a:rPr spc="-10" dirty="0"/>
              <a:t> payments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D28BDB-FE77-2241-0AC9-336C00DA2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532257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Interoperability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4B8663-3A8B-6CBC-520C-61A508027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045083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Credit,</a:t>
            </a:r>
            <a:r>
              <a:rPr spc="-30" dirty="0"/>
              <a:t> </a:t>
            </a:r>
            <a:r>
              <a:rPr dirty="0"/>
              <a:t>savings</a:t>
            </a:r>
            <a:r>
              <a:rPr spc="-2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spc="-10" dirty="0"/>
              <a:t>insurance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221F71-89D6-FF8B-71B3-8ECACADB7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0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57374" y="3999456"/>
            <a:ext cx="16005275" cy="5321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11500" b="0" spc="-335" dirty="0">
                <a:solidFill>
                  <a:srgbClr val="FFFFFF"/>
                </a:solidFill>
                <a:latin typeface="Arial Black"/>
                <a:cs typeface="Arial Black"/>
              </a:rPr>
              <a:t>Addressing the mobile money gender gap</a:t>
            </a:r>
            <a:endParaRPr sz="115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B08CB8-7E9C-AD5E-2D68-039C75F13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5973809" cy="90024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dirty="0"/>
              <a:t>Addressing the mobile money gender gap</a:t>
            </a:r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7B93D4-6E6D-1C8B-58BE-366297678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4907009" cy="90024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dirty="0" smtClean="0"/>
              <a:t>Addressing </a:t>
            </a:r>
            <a:r>
              <a:rPr lang="en-GB" dirty="0"/>
              <a:t>t</a:t>
            </a:r>
            <a:r>
              <a:rPr dirty="0" smtClean="0"/>
              <a:t>he</a:t>
            </a:r>
            <a:r>
              <a:rPr spc="-10" dirty="0" smtClean="0"/>
              <a:t> </a:t>
            </a:r>
            <a:r>
              <a:rPr dirty="0"/>
              <a:t>mobile</a:t>
            </a:r>
            <a:r>
              <a:rPr spc="-5" dirty="0"/>
              <a:t> </a:t>
            </a:r>
            <a:r>
              <a:rPr dirty="0"/>
              <a:t>money</a:t>
            </a:r>
            <a:r>
              <a:rPr spc="-5" dirty="0"/>
              <a:t> </a:t>
            </a:r>
            <a:r>
              <a:rPr dirty="0"/>
              <a:t>gender</a:t>
            </a:r>
            <a:r>
              <a:rPr spc="-5" dirty="0"/>
              <a:t> </a:t>
            </a:r>
            <a:r>
              <a:rPr spc="-25" dirty="0"/>
              <a:t>gap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20104100" cy="11308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7F0A0B-81BB-6AC3-DC23-3FE4C34A3B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32281" y="3999456"/>
            <a:ext cx="17916169" cy="5321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11500" b="0" spc="-375" dirty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lang="en-GB" sz="11500" b="0" spc="-375" dirty="0" smtClean="0">
                <a:solidFill>
                  <a:srgbClr val="FFFFFF"/>
                </a:solidFill>
                <a:latin typeface="Arial Black"/>
                <a:cs typeface="Arial Black"/>
              </a:rPr>
              <a:t>olving socio-economic and environmental </a:t>
            </a:r>
            <a:r>
              <a:rPr lang="en-GB" sz="11500" b="0" spc="-375" dirty="0">
                <a:solidFill>
                  <a:srgbClr val="FFFFFF"/>
                </a:solidFill>
                <a:latin typeface="Arial Black"/>
                <a:cs typeface="Arial Black"/>
              </a:rPr>
              <a:t>challenges</a:t>
            </a:r>
            <a:endParaRPr sz="115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C8C599-3495-7FE9-3C80-6B9777377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0978515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Agriculture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0" dirty="0"/>
              <a:t> </a:t>
            </a:r>
            <a:r>
              <a:rPr dirty="0"/>
              <a:t>climate</a:t>
            </a:r>
            <a:r>
              <a:rPr spc="-20" dirty="0"/>
              <a:t> </a:t>
            </a:r>
            <a:r>
              <a:rPr spc="-10" dirty="0"/>
              <a:t>resilience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D56157-AA3E-8DAC-67E0-C25ADEB25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220597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Essential</a:t>
            </a:r>
            <a:r>
              <a:rPr spc="-15" dirty="0"/>
              <a:t> </a:t>
            </a:r>
            <a:r>
              <a:rPr dirty="0"/>
              <a:t>utilities and</a:t>
            </a:r>
            <a:r>
              <a:rPr spc="-5" dirty="0"/>
              <a:t> </a:t>
            </a:r>
            <a:r>
              <a:rPr dirty="0"/>
              <a:t>clean </a:t>
            </a:r>
            <a:r>
              <a:rPr spc="-10" dirty="0"/>
              <a:t>energy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F47260-A995-62DB-1CA2-F178D0FE9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0241" y="890738"/>
            <a:ext cx="1269111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Humanitarian</a:t>
            </a:r>
            <a:r>
              <a:rPr spc="-3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disaster</a:t>
            </a:r>
            <a:r>
              <a:rPr spc="-15" dirty="0"/>
              <a:t> </a:t>
            </a:r>
            <a:r>
              <a:rPr spc="-10" dirty="0"/>
              <a:t>response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D0ED6C-5FFA-65E5-6B50-06AF60F55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0DB2EBB087DC48B4E02A1033A0A390" ma:contentTypeVersion="15" ma:contentTypeDescription="Create a new document." ma:contentTypeScope="" ma:versionID="d7b576cabfb76af24a79e8a8285e0e05">
  <xsd:schema xmlns:xsd="http://www.w3.org/2001/XMLSchema" xmlns:xs="http://www.w3.org/2001/XMLSchema" xmlns:p="http://schemas.microsoft.com/office/2006/metadata/properties" xmlns:ns2="e0ea85cd-5092-4a59-b815-32df3dfb52d3" xmlns:ns3="e6edac8a-6e72-42a5-8d5b-c887c5baf36d" targetNamespace="http://schemas.microsoft.com/office/2006/metadata/properties" ma:root="true" ma:fieldsID="afa8908812b285e11e401ae1073cf25b" ns2:_="" ns3:_="">
    <xsd:import namespace="e0ea85cd-5092-4a59-b815-32df3dfb52d3"/>
    <xsd:import namespace="e6edac8a-6e72-42a5-8d5b-c887c5baf3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a85cd-5092-4a59-b815-32df3dfb5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5753fd0-9459-4d0f-88c0-ca0a903db4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dac8a-6e72-42a5-8d5b-c887c5baf36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dfb7218-6c47-452f-931f-e3ac16576677}" ma:internalName="TaxCatchAll" ma:showField="CatchAllData" ma:web="e6edac8a-6e72-42a5-8d5b-c887c5baf3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edac8a-6e72-42a5-8d5b-c887c5baf36d" xsi:nil="true"/>
    <lcf76f155ced4ddcb4097134ff3c332f xmlns="e0ea85cd-5092-4a59-b815-32df3dfb52d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6BA271A-7081-40AB-8E80-E74A88F94FA8}"/>
</file>

<file path=customXml/itemProps2.xml><?xml version="1.0" encoding="utf-8"?>
<ds:datastoreItem xmlns:ds="http://schemas.openxmlformats.org/officeDocument/2006/customXml" ds:itemID="{6D469BC8-2D6A-4496-83EE-3D6AB383BD12}"/>
</file>

<file path=customXml/itemProps3.xml><?xml version="1.0" encoding="utf-8"?>
<ds:datastoreItem xmlns:ds="http://schemas.openxmlformats.org/officeDocument/2006/customXml" ds:itemID="{882582B1-6673-41C7-A087-4B26DA5E75E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1949</TotalTime>
  <Words>174</Words>
  <Application>Microsoft Office PowerPoint</Application>
  <PresentationFormat>Custom</PresentationFormat>
  <Paragraphs>55</Paragraphs>
  <Slides>31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Arial Black</vt:lpstr>
      <vt:lpstr>Calibri</vt:lpstr>
      <vt:lpstr>Office Theme</vt:lpstr>
      <vt:lpstr>State of the Industry Report on Mobile Money</vt:lpstr>
      <vt:lpstr>Methodology</vt:lpstr>
      <vt:lpstr>PowerPoint Presentation</vt:lpstr>
      <vt:lpstr>The Numbers</vt:lpstr>
      <vt:lpstr>Mobile Money Deployments, 2012 vs 2021</vt:lpstr>
      <vt:lpstr>Registered and active accounts, 10 year trends</vt:lpstr>
      <vt:lpstr>Registered and active accounts, 2012 vs 2021</vt:lpstr>
      <vt:lpstr>Agents, 10 year trends</vt:lpstr>
      <vt:lpstr>Transaction volumes</vt:lpstr>
      <vt:lpstr>Transaction values</vt:lpstr>
      <vt:lpstr>Transaction values</vt:lpstr>
      <vt:lpstr>Transaction values</vt:lpstr>
      <vt:lpstr>Mobile Money Prevalence</vt:lpstr>
      <vt:lpstr>Provider revenues and profitability</vt:lpstr>
      <vt:lpstr>Policy and regulation</vt:lpstr>
      <vt:lpstr>Policy and regulation</vt:lpstr>
      <vt:lpstr>Ecosystem transactions and adjacent services</vt:lpstr>
      <vt:lpstr>Merchant payments</vt:lpstr>
      <vt:lpstr>International remittances</vt:lpstr>
      <vt:lpstr>Bill payments</vt:lpstr>
      <vt:lpstr>Bulk payments</vt:lpstr>
      <vt:lpstr>Interoperability</vt:lpstr>
      <vt:lpstr>Credit, savings and insurance</vt:lpstr>
      <vt:lpstr>Addressing the mobile money gender gap</vt:lpstr>
      <vt:lpstr>Addressing the mobile money gender gap</vt:lpstr>
      <vt:lpstr>Addressing the mobile money gender gap</vt:lpstr>
      <vt:lpstr>Solving socio-economic and environmental challenges</vt:lpstr>
      <vt:lpstr>Agriculture &amp; climate resilience</vt:lpstr>
      <vt:lpstr>Essential utilities and clean energy</vt:lpstr>
      <vt:lpstr>Humanitarian and disaster response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the Industry Report on Mobile Money</dc:title>
  <dc:creator>Chris Lowe</dc:creator>
  <cp:lastModifiedBy>Duncan Ramsbotham</cp:lastModifiedBy>
  <cp:revision>15</cp:revision>
  <dcterms:created xsi:type="dcterms:W3CDTF">2022-04-20T08:05:32Z</dcterms:created>
  <dcterms:modified xsi:type="dcterms:W3CDTF">2022-04-26T15:58:28Z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2022-04-20T00:00:00Z</vt:filetime>
  </property>
  <property fmtid="{D5CDD505-2E9C-101B-9397-08002B2CF9AE}" pid="3" name="Creator">
    <vt:lpwstr>Adobe InDesign 17.1 (Macintosh)</vt:lpwstr>
  </property>
  <property fmtid="{D5CDD505-2E9C-101B-9397-08002B2CF9AE}" pid="4" name="LastSaved">
    <vt:filetime>2022-04-20T00:00:00Z</vt:filetime>
  </property>
  <property fmtid="{D5CDD505-2E9C-101B-9397-08002B2CF9AE}" pid="5" name="ContentTypeId">
    <vt:lpwstr>0x010100AE0DB2EBB087DC48B4E02A1033A0A390</vt:lpwstr>
  </property>
</Properties>
</file>