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99" r:id="rId6"/>
  </p:sldMasterIdLst>
  <p:notesMasterIdLst>
    <p:notesMasterId r:id="rId40"/>
  </p:notesMasterIdLst>
  <p:sldIdLst>
    <p:sldId id="256" r:id="rId7"/>
    <p:sldId id="2517" r:id="rId8"/>
    <p:sldId id="2501" r:id="rId9"/>
    <p:sldId id="5014" r:id="rId10"/>
    <p:sldId id="2500" r:id="rId11"/>
    <p:sldId id="400" r:id="rId12"/>
    <p:sldId id="2503" r:id="rId13"/>
    <p:sldId id="2506" r:id="rId14"/>
    <p:sldId id="2509" r:id="rId15"/>
    <p:sldId id="2511" r:id="rId16"/>
    <p:sldId id="259" r:id="rId17"/>
    <p:sldId id="478" r:id="rId18"/>
    <p:sldId id="5013" r:id="rId19"/>
    <p:sldId id="2512" r:id="rId20"/>
    <p:sldId id="2513" r:id="rId21"/>
    <p:sldId id="2514" r:id="rId22"/>
    <p:sldId id="2515" r:id="rId23"/>
    <p:sldId id="2516" r:id="rId24"/>
    <p:sldId id="2518" r:id="rId25"/>
    <p:sldId id="5001" r:id="rId26"/>
    <p:sldId id="5002" r:id="rId27"/>
    <p:sldId id="5003" r:id="rId28"/>
    <p:sldId id="483" r:id="rId29"/>
    <p:sldId id="5004" r:id="rId30"/>
    <p:sldId id="5005" r:id="rId31"/>
    <p:sldId id="5000" r:id="rId32"/>
    <p:sldId id="4999" r:id="rId33"/>
    <p:sldId id="5006" r:id="rId34"/>
    <p:sldId id="5007" r:id="rId35"/>
    <p:sldId id="5008" r:id="rId36"/>
    <p:sldId id="5009" r:id="rId37"/>
    <p:sldId id="5012" r:id="rId38"/>
    <p:sldId id="5011" r:id="rId3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neral Information" id="{EF96C00B-A1D2-49BB-8BCA-6AFC56A98C70}">
          <p14:sldIdLst/>
        </p14:section>
        <p14:section name="Key Slides" id="{43D3C3DE-7D5D-47FD-9F1B-7BECD67BA933}">
          <p14:sldIdLst>
            <p14:sldId id="256"/>
            <p14:sldId id="2517"/>
            <p14:sldId id="2501"/>
            <p14:sldId id="5014"/>
            <p14:sldId id="2500"/>
            <p14:sldId id="400"/>
            <p14:sldId id="2503"/>
            <p14:sldId id="2506"/>
            <p14:sldId id="2509"/>
            <p14:sldId id="2511"/>
            <p14:sldId id="259"/>
            <p14:sldId id="478"/>
            <p14:sldId id="5013"/>
            <p14:sldId id="2512"/>
            <p14:sldId id="2513"/>
            <p14:sldId id="2514"/>
            <p14:sldId id="2515"/>
            <p14:sldId id="2516"/>
            <p14:sldId id="2518"/>
            <p14:sldId id="5001"/>
            <p14:sldId id="5002"/>
            <p14:sldId id="5003"/>
            <p14:sldId id="483"/>
            <p14:sldId id="5004"/>
            <p14:sldId id="5005"/>
            <p14:sldId id="5000"/>
            <p14:sldId id="4999"/>
            <p14:sldId id="5006"/>
            <p14:sldId id="5007"/>
            <p14:sldId id="5008"/>
            <p14:sldId id="5009"/>
            <p14:sldId id="5012"/>
            <p14:sldId id="5011"/>
          </p14:sldIdLst>
        </p14:section>
      </p14:sectionLst>
    </p:ext>
    <p:ext uri="{EFAFB233-063F-42B5-8137-9DF3F51BA10A}">
      <p15:sldGuideLst xmlns:p15="http://schemas.microsoft.com/office/powerpoint/2012/main">
        <p15:guide id="1" userDrawn="1">
          <p15:clr>
            <a:srgbClr val="A4A3A4"/>
          </p15:clr>
        </p15:guide>
        <p15:guide id="2" pos="7680" userDrawn="1">
          <p15:clr>
            <a:srgbClr val="A4A3A4"/>
          </p15:clr>
        </p15:guide>
        <p15:guide id="3" pos="226" userDrawn="1">
          <p15:clr>
            <a:srgbClr val="A4A3A4"/>
          </p15:clr>
        </p15:guide>
        <p15:guide id="4" pos="7453" userDrawn="1">
          <p15:clr>
            <a:srgbClr val="A4A3A4"/>
          </p15:clr>
        </p15:guide>
        <p15:guide id="5" orient="horz" userDrawn="1">
          <p15:clr>
            <a:srgbClr val="A4A3A4"/>
          </p15:clr>
        </p15:guide>
        <p15:guide id="6" orient="horz" pos="4320" userDrawn="1">
          <p15:clr>
            <a:srgbClr val="A4A3A4"/>
          </p15:clr>
        </p15:guide>
        <p15:guide id="7" orient="horz" pos="232" userDrawn="1">
          <p15:clr>
            <a:srgbClr val="A4A3A4"/>
          </p15:clr>
        </p15:guide>
        <p15:guide id="8" orient="horz" pos="4042" userDrawn="1">
          <p15:clr>
            <a:srgbClr val="A4A3A4"/>
          </p15:clr>
        </p15:guide>
        <p15:guide id="9" pos="3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8B8E17-AE51-5ABD-8FF4-9BEC55B07453}" name="Max Cuvellier" initials="MC" userId="S::mcuvellier@gsma.com::d247c185-6d89-459d-97a8-2de8eabc7f94" providerId="AD"/>
  <p188:author id="{228D6F24-4D23-F629-6C13-A53F8878D8C2}" name="Edele Sheehan" initials="ES" userId="S::esheehan@gsma.com::81da45f9-9b4c-434c-b027-5a064ff6cb91" providerId="AD"/>
  <p188:author id="{BD983A3C-B8CB-02C6-2948-F2FC9E53FE3A}" name="Phillip Ramgobin" initials="PR" userId="S::pramgobin@gsma.com::afb88036-f666-49e2-be13-02852d1f5c1f" providerId="AD"/>
  <p188:author id="{FD8D77A7-1FCF-A3FB-3152-AF3060D0D140}" name="Mel, Presented" initials="MP" userId="Mel, Presented" providerId="None"/>
  <p188:author id="{0D6ACDBD-24D2-BA45-0FF7-E8D14E64C1C7}" name="Denna Jones" initials="DJ" userId="S::djones@gsma.com::14c59e04-7ed2-45ec-adfa-fe2f04d2e293" providerId="AD"/>
  <p188:author id="{45E2F1C4-99F7-6369-F00C-147D4E7B3641}" name="Philippa, Presented" initials="PP" userId="Philippa, Presented" providerId="None"/>
  <p188:author id="{5C123ADF-7793-9090-7C4D-C73EBE39EC58}" name="Ody, Presented" initials="OP" userId="Ody, Presented" providerId="None"/>
  <p188:author id="{4FFB49F5-704A-7BC5-DBC2-A212E92AAC17}" name="Lorraine Mould" initials="LM" userId="S::lmould@gsma.com::58151f11-ac02-408f-8107-e430079c67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002B"/>
    <a:srgbClr val="D72733"/>
    <a:srgbClr val="BA0328"/>
    <a:srgbClr val="750A22"/>
    <a:srgbClr val="970725"/>
    <a:srgbClr val="E62238"/>
    <a:srgbClr val="DE002B"/>
    <a:srgbClr val="86001A"/>
    <a:srgbClr val="FFFFFF"/>
    <a:srgbClr val="EB66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A1FFD-0B53-48A7-B19E-06B13356AA3A}" v="3" dt="2022-12-09T09:58:09.544"/>
    <p1510:client id="{CF51C055-85D5-4B10-BBB1-039F432E435C}" v="105" dt="2022-12-08T15:12:27.322"/>
    <p1510:client id="{F0DF72DF-DA4E-5854-9CD7-EE7342AF4814}" v="9" dt="2022-12-08T14:22:41.3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p:guide pos="7680"/>
        <p:guide pos="226"/>
        <p:guide pos="7453"/>
        <p:guide orient="horz"/>
        <p:guide orient="horz" pos="4320"/>
        <p:guide orient="horz" pos="232"/>
        <p:guide orient="horz" pos="4042"/>
        <p:guide pos="3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Thornton" userId="2d9148e3-f80f-45c6-8ab3-ec5c307308f6" providerId="ADAL" clId="{76FA1FFD-0B53-48A7-B19E-06B13356AA3A}"/>
    <pc:docChg chg="custSel modSld">
      <pc:chgData name="Jenny Thornton" userId="2d9148e3-f80f-45c6-8ab3-ec5c307308f6" providerId="ADAL" clId="{76FA1FFD-0B53-48A7-B19E-06B13356AA3A}" dt="2022-12-09T09:58:17.982" v="3" actId="478"/>
      <pc:docMkLst>
        <pc:docMk/>
      </pc:docMkLst>
      <pc:sldChg chg="delSp modSp mod">
        <pc:chgData name="Jenny Thornton" userId="2d9148e3-f80f-45c6-8ab3-ec5c307308f6" providerId="ADAL" clId="{76FA1FFD-0B53-48A7-B19E-06B13356AA3A}" dt="2022-12-09T09:58:17.982" v="3" actId="478"/>
        <pc:sldMkLst>
          <pc:docMk/>
          <pc:sldMk cId="437557290" sldId="2509"/>
        </pc:sldMkLst>
        <pc:spChg chg="mod">
          <ac:chgData name="Jenny Thornton" userId="2d9148e3-f80f-45c6-8ab3-ec5c307308f6" providerId="ADAL" clId="{76FA1FFD-0B53-48A7-B19E-06B13356AA3A}" dt="2022-12-09T09:58:09.544" v="2" actId="20577"/>
          <ac:spMkLst>
            <pc:docMk/>
            <pc:sldMk cId="437557290" sldId="2509"/>
            <ac:spMk id="47" creationId="{BDE6148A-C921-4C38-9CD0-CCBF88AAF712}"/>
          </ac:spMkLst>
        </pc:spChg>
        <pc:spChg chg="del">
          <ac:chgData name="Jenny Thornton" userId="2d9148e3-f80f-45c6-8ab3-ec5c307308f6" providerId="ADAL" clId="{76FA1FFD-0B53-48A7-B19E-06B13356AA3A}" dt="2022-12-09T09:58:17.982" v="3" actId="478"/>
          <ac:spMkLst>
            <pc:docMk/>
            <pc:sldMk cId="437557290" sldId="2509"/>
            <ac:spMk id="82" creationId="{34D54535-CC6D-6A8A-2686-0A77BE5FBF1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96EB8FB-7EE3-4D72-874D-2136DD008D4F}" type="datetimeFigureOut">
              <a:rPr lang="en-GB" smtClean="0"/>
              <a:t>09/12/2022</a:t>
            </a:fld>
            <a:endParaRPr lang="en-GB"/>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D364252-BEDB-43FF-8BA8-06395D29B762}" type="slidenum">
              <a:rPr lang="en-GB" smtClean="0"/>
              <a:t>‹#›</a:t>
            </a:fld>
            <a:endParaRPr lang="en-GB"/>
          </a:p>
        </p:txBody>
      </p:sp>
    </p:spTree>
    <p:extLst>
      <p:ext uri="{BB962C8B-B14F-4D97-AF65-F5344CB8AC3E}">
        <p14:creationId xmlns:p14="http://schemas.microsoft.com/office/powerpoint/2010/main" val="2264741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Needs UK aid logo added</a:t>
            </a:r>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a:t>
            </a:fld>
            <a:endParaRPr lang="en-GB"/>
          </a:p>
        </p:txBody>
      </p:sp>
    </p:spTree>
    <p:extLst>
      <p:ext uri="{BB962C8B-B14F-4D97-AF65-F5344CB8AC3E}">
        <p14:creationId xmlns:p14="http://schemas.microsoft.com/office/powerpoint/2010/main" val="4131840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2</a:t>
            </a:fld>
            <a:endParaRPr lang="en-GB"/>
          </a:p>
        </p:txBody>
      </p:sp>
    </p:spTree>
    <p:extLst>
      <p:ext uri="{BB962C8B-B14F-4D97-AF65-F5344CB8AC3E}">
        <p14:creationId xmlns:p14="http://schemas.microsoft.com/office/powerpoint/2010/main" val="618576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3</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57008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4</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0967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5</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142965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4E0384-D593-FC49-AA1D-4F7809DD4C5D}" type="slidenum">
              <a:rPr lang="en-GB" smtClean="0"/>
              <a:pPr/>
              <a:t>6</a:t>
            </a:fld>
            <a:endParaRPr lang="en-GB"/>
          </a:p>
        </p:txBody>
      </p:sp>
    </p:spTree>
    <p:extLst>
      <p:ext uri="{BB962C8B-B14F-4D97-AF65-F5344CB8AC3E}">
        <p14:creationId xmlns:p14="http://schemas.microsoft.com/office/powerpoint/2010/main" val="3303070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2480" indent="-362480">
              <a:lnSpc>
                <a:spcPct val="107000"/>
              </a:lnSpc>
              <a:spcAft>
                <a:spcPts val="846"/>
              </a:spcAft>
              <a:buFont typeface="Arial,Sans-Serif"/>
              <a:buChar char="•"/>
            </a:pPr>
            <a:r>
              <a:rPr lang="en-US"/>
              <a:t>The GSMA is a member led global organization representing mobile operators and </a:t>
            </a:r>
            <a:r>
              <a:rPr lang="en-US" err="1"/>
              <a:t>organisations</a:t>
            </a:r>
            <a:r>
              <a:rPr lang="en-US"/>
              <a:t> across the mobile ecosystem and adjacent industries</a:t>
            </a:r>
            <a:endParaRPr lang="en-GB"/>
          </a:p>
          <a:p>
            <a:pPr marL="362480" indent="-362480">
              <a:lnSpc>
                <a:spcPct val="107000"/>
              </a:lnSpc>
              <a:spcAft>
                <a:spcPts val="846"/>
              </a:spcAft>
              <a:buFont typeface="Arial,Sans-Serif"/>
              <a:buChar char="•"/>
            </a:pPr>
            <a:r>
              <a:rPr lang="en-US"/>
              <a:t>We exist to unlock the full power of connectivity so that people, industry and society thrive</a:t>
            </a:r>
            <a:endParaRPr lang="en-GB"/>
          </a:p>
          <a:p>
            <a:pPr marL="362480" indent="-362480">
              <a:lnSpc>
                <a:spcPct val="107000"/>
              </a:lnSpc>
              <a:spcAft>
                <a:spcPts val="846"/>
              </a:spcAft>
              <a:buFont typeface="Arial,Sans-Serif"/>
              <a:buChar char="•"/>
            </a:pPr>
            <a:r>
              <a:rPr lang="en-US"/>
              <a:t>We were the first industry to commit to the UN Sustainable Development Goals </a:t>
            </a:r>
            <a:endParaRPr lang="en-US">
              <a:cs typeface="Calibri"/>
            </a:endParaRPr>
          </a:p>
        </p:txBody>
      </p:sp>
      <p:sp>
        <p:nvSpPr>
          <p:cNvPr id="4" name="Slide Number Placeholder 3"/>
          <p:cNvSpPr>
            <a:spLocks noGrp="1"/>
          </p:cNvSpPr>
          <p:nvPr>
            <p:ph type="sldNum" sz="quarter" idx="5"/>
          </p:nvPr>
        </p:nvSpPr>
        <p:spPr/>
        <p:txBody>
          <a:bodyPr/>
          <a:lstStyle/>
          <a:p>
            <a:fld id="{FD364252-BEDB-43FF-8BA8-06395D29B762}" type="slidenum">
              <a:rPr lang="en-GB" smtClean="0"/>
              <a:t>7</a:t>
            </a:fld>
            <a:endParaRPr lang="en-GB"/>
          </a:p>
        </p:txBody>
      </p:sp>
    </p:spTree>
    <p:extLst>
      <p:ext uri="{BB962C8B-B14F-4D97-AF65-F5344CB8AC3E}">
        <p14:creationId xmlns:p14="http://schemas.microsoft.com/office/powerpoint/2010/main" val="3351624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a:t>Mobile for Development brings together the mobile industry and a diverse range of international partners to drive innovation in digital technology to reduce the inequalities in our world and contribute to achieving the SDGs </a:t>
            </a:r>
          </a:p>
          <a:p>
            <a:pPr marL="181240" indent="-181240">
              <a:buFont typeface="Arial" panose="020B0604020202020204" pitchFamily="34" charset="0"/>
              <a:buChar char="•"/>
            </a:pPr>
            <a:r>
              <a:rPr lang="en-US"/>
              <a:t>We are unique in that we sit at the intersection of mobile ecosystem and development sector, and our in-market expertise allows us to inform and build partnerships between the mobile industry, tech innovators, governments and the development sector </a:t>
            </a:r>
            <a:endParaRPr lang="en-US">
              <a:cs typeface="Calibri"/>
            </a:endParaRPr>
          </a:p>
          <a:p>
            <a:pPr marL="181240" indent="-181240">
              <a:buFont typeface="Arial" panose="020B0604020202020204" pitchFamily="34" charset="0"/>
              <a:buChar char="•"/>
            </a:pPr>
            <a:r>
              <a:rPr lang="en-US"/>
              <a:t>Our convening power allows us to get conversations started and inspire action</a:t>
            </a:r>
            <a:endParaRPr lang="en-GB"/>
          </a:p>
          <a:p>
            <a:endParaRPr lang="en-GB"/>
          </a:p>
          <a:p>
            <a:r>
              <a:rPr lang="en-US"/>
              <a:t>* To date our </a:t>
            </a:r>
            <a:r>
              <a:rPr lang="en-US" err="1"/>
              <a:t>programmes</a:t>
            </a:r>
            <a:r>
              <a:rPr lang="en-US"/>
              <a:t> have impacted 126 million lives around the world</a:t>
            </a:r>
            <a:endParaRPr lang="en-US">
              <a:cs typeface="Calibri"/>
            </a:endParaRPr>
          </a:p>
          <a:p>
            <a:r>
              <a:rPr lang="en-US"/>
              <a:t>And we’re just getting started…</a:t>
            </a:r>
            <a:endParaRPr lang="en-GB"/>
          </a:p>
          <a:p>
            <a:endParaRPr lang="en-GB">
              <a:cs typeface="Calibri" panose="020F0502020204030204"/>
            </a:endParaRPr>
          </a:p>
        </p:txBody>
      </p:sp>
      <p:sp>
        <p:nvSpPr>
          <p:cNvPr id="4" name="Slide Number Placeholder 3"/>
          <p:cNvSpPr>
            <a:spLocks noGrp="1"/>
          </p:cNvSpPr>
          <p:nvPr>
            <p:ph type="sldNum" sz="quarter" idx="5"/>
          </p:nvPr>
        </p:nvSpPr>
        <p:spPr/>
        <p:txBody>
          <a:bodyPr/>
          <a:lstStyle/>
          <a:p>
            <a:fld id="{FD364252-BEDB-43FF-8BA8-06395D29B762}" type="slidenum">
              <a:rPr lang="en-GB" smtClean="0"/>
              <a:t>8</a:t>
            </a:fld>
            <a:endParaRPr lang="en-GB"/>
          </a:p>
        </p:txBody>
      </p:sp>
    </p:spTree>
    <p:extLst>
      <p:ext uri="{BB962C8B-B14F-4D97-AF65-F5344CB8AC3E}">
        <p14:creationId xmlns:p14="http://schemas.microsoft.com/office/powerpoint/2010/main" val="3198334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1240" indent="-181240">
              <a:buFont typeface="Arial" panose="020B0604020202020204" pitchFamily="34" charset="0"/>
              <a:buChar char="•"/>
            </a:pPr>
            <a:r>
              <a:rPr lang="en-US" sz="1900">
                <a:ea typeface="+mn-lt"/>
                <a:cs typeface="+mn-lt"/>
              </a:rPr>
              <a:t>In times of crisis mobile connectivity is a lifeline, enabling affected communities to seek and share information, communicate with loved ones, and access humanitarian assistance.</a:t>
            </a:r>
            <a:endParaRPr lang="en-US" sz="1900">
              <a:latin typeface="Arial" panose="020B0604020202020204" pitchFamily="34" charset="0"/>
              <a:cs typeface="Arial" panose="020B0604020202020204" pitchFamily="34" charset="0"/>
            </a:endParaRPr>
          </a:p>
          <a:p>
            <a:pPr marL="181240" indent="-181240">
              <a:buFont typeface="Arial" panose="020B0604020202020204" pitchFamily="34" charset="0"/>
              <a:buChar char="•"/>
            </a:pPr>
            <a:r>
              <a:rPr lang="en-US" sz="1900">
                <a:ea typeface="+mn-lt"/>
                <a:cs typeface="+mn-lt"/>
              </a:rPr>
              <a:t>Through our M4H </a:t>
            </a:r>
            <a:r>
              <a:rPr lang="en-US" sz="1900" err="1">
                <a:ea typeface="+mn-lt"/>
                <a:cs typeface="+mn-lt"/>
              </a:rPr>
              <a:t>programmes</a:t>
            </a:r>
            <a:r>
              <a:rPr lang="en-US" sz="1900">
                <a:ea typeface="+mn-lt"/>
                <a:cs typeface="+mn-lt"/>
              </a:rPr>
              <a:t> we have reached over </a:t>
            </a:r>
            <a:r>
              <a:rPr lang="en-US" sz="1900" b="1">
                <a:ea typeface="+mn-lt"/>
                <a:cs typeface="+mn-lt"/>
              </a:rPr>
              <a:t>9 million </a:t>
            </a:r>
            <a:r>
              <a:rPr lang="en-US" sz="1900">
                <a:ea typeface="+mn-lt"/>
                <a:cs typeface="+mn-lt"/>
              </a:rPr>
              <a:t>people with improved access to and use of life-enhancing mobile-enabled services</a:t>
            </a:r>
          </a:p>
          <a:p>
            <a:pPr marL="181240" indent="-181240">
              <a:buFont typeface="Arial" panose="020B0604020202020204" pitchFamily="34" charset="0"/>
              <a:buChar char="•"/>
            </a:pPr>
            <a:r>
              <a:rPr lang="en-US" sz="1900">
                <a:latin typeface="Segoe UI" panose="020B0502040204020203" pitchFamily="34" charset="0"/>
              </a:rPr>
              <a:t>274 million people expected to require humanitarian assistance and protection in 2022</a:t>
            </a:r>
          </a:p>
          <a:p>
            <a:pPr marL="181240" indent="-181240">
              <a:buFont typeface="Arial" panose="020B0604020202020204" pitchFamily="34" charset="0"/>
              <a:buChar char="•"/>
            </a:pPr>
            <a:r>
              <a:rPr lang="en-US" sz="1900">
                <a:latin typeface="Segoe UI" panose="020B0502040204020203" pitchFamily="34" charset="0"/>
              </a:rPr>
              <a:t>M4H Innovation Fund has provided more than 20 grants, totaling over GBP 6 million, to projects which are implementing across 27 countries, supporting new innovations targeting humanitarian challenges </a:t>
            </a:r>
            <a:endParaRPr lang="en-US" sz="1900">
              <a:latin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9DD0A3B6-9714-4308-BE5E-5723DC88E8EF}" type="slidenum">
              <a:rPr lang="en-GB" smtClean="0"/>
              <a:t>9</a:t>
            </a:fld>
            <a:endParaRPr lang="en-GB"/>
          </a:p>
        </p:txBody>
      </p:sp>
    </p:spTree>
    <p:extLst>
      <p:ext uri="{BB962C8B-B14F-4D97-AF65-F5344CB8AC3E}">
        <p14:creationId xmlns:p14="http://schemas.microsoft.com/office/powerpoint/2010/main" val="2466519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4E0384-D593-FC49-AA1D-4F7809DD4C5D}" type="slidenum">
              <a:rPr lang="en-GB" smtClean="0"/>
              <a:pPr/>
              <a:t>10</a:t>
            </a:fld>
            <a:endParaRPr lang="en-GB"/>
          </a:p>
        </p:txBody>
      </p:sp>
    </p:spTree>
    <p:extLst>
      <p:ext uri="{BB962C8B-B14F-4D97-AF65-F5344CB8AC3E}">
        <p14:creationId xmlns:p14="http://schemas.microsoft.com/office/powerpoint/2010/main" val="4106253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11</a:t>
            </a:fld>
            <a:endParaRPr lang="en-GB"/>
          </a:p>
        </p:txBody>
      </p:sp>
    </p:spTree>
    <p:extLst>
      <p:ext uri="{BB962C8B-B14F-4D97-AF65-F5344CB8AC3E}">
        <p14:creationId xmlns:p14="http://schemas.microsoft.com/office/powerpoint/2010/main" val="1532930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619D6DA-C53A-4F60-8BB7-D36ADB061AAB}" type="slidenum">
              <a:rPr lang="en-GB" smtClean="0"/>
              <a:t>12</a:t>
            </a:fld>
            <a:endParaRPr lang="en-GB"/>
          </a:p>
        </p:txBody>
      </p:sp>
    </p:spTree>
    <p:extLst>
      <p:ext uri="{BB962C8B-B14F-4D97-AF65-F5344CB8AC3E}">
        <p14:creationId xmlns:p14="http://schemas.microsoft.com/office/powerpoint/2010/main" val="1975208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4E0384-D593-FC49-AA1D-4F7809DD4C5D}" type="slidenum">
              <a:rPr lang="en-GB" smtClean="0"/>
              <a:pPr/>
              <a:t>13</a:t>
            </a:fld>
            <a:endParaRPr lang="en-GB"/>
          </a:p>
        </p:txBody>
      </p:sp>
    </p:spTree>
    <p:extLst>
      <p:ext uri="{BB962C8B-B14F-4D97-AF65-F5344CB8AC3E}">
        <p14:creationId xmlns:p14="http://schemas.microsoft.com/office/powerpoint/2010/main" val="298465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14</a:t>
            </a:fld>
            <a:endParaRPr lang="en-GB"/>
          </a:p>
        </p:txBody>
      </p:sp>
    </p:spTree>
    <p:extLst>
      <p:ext uri="{BB962C8B-B14F-4D97-AF65-F5344CB8AC3E}">
        <p14:creationId xmlns:p14="http://schemas.microsoft.com/office/powerpoint/2010/main" val="344555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15</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841678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16</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2456699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17</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0280374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18</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2695100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19</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236618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20</a:t>
            </a:fld>
            <a:endParaRPr lang="en-GB"/>
          </a:p>
        </p:txBody>
      </p:sp>
    </p:spTree>
    <p:extLst>
      <p:ext uri="{BB962C8B-B14F-4D97-AF65-F5344CB8AC3E}">
        <p14:creationId xmlns:p14="http://schemas.microsoft.com/office/powerpoint/2010/main" val="4056886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21</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3996583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22</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3941357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2480" indent="-362480">
              <a:buFont typeface="Arial" panose="020B0604020202020204" pitchFamily="34" charset="0"/>
              <a:buChar char="•"/>
            </a:pPr>
            <a:r>
              <a:rPr lang="en-US" sz="1300"/>
              <a:t>Pre-Positioning and Early Deployment Activities (for example, a mobile-enabled system that triggers the payment of support when a threshold of risk is passed)</a:t>
            </a:r>
          </a:p>
          <a:p>
            <a:pPr marL="362480" indent="-362480">
              <a:buFont typeface="Arial" panose="020B0604020202020204" pitchFamily="34" charset="0"/>
              <a:buChar char="•"/>
            </a:pPr>
            <a:r>
              <a:rPr lang="en-US" sz="1300"/>
              <a:t>Early Action, preparedness &amp; resilience-building focusing on communities vulnerable to and/or at risk from crises</a:t>
            </a:r>
          </a:p>
          <a:p>
            <a:pPr marL="362480" indent="-362480">
              <a:buFont typeface="Arial" panose="020B0604020202020204" pitchFamily="34" charset="0"/>
              <a:buChar char="•"/>
            </a:pPr>
            <a:r>
              <a:rPr lang="en-US" sz="1300"/>
              <a:t>Dissemination of Early Warning Messages, focusing on the adaptation of existing early warning systems that enhances inclusion of different groups</a:t>
            </a:r>
          </a:p>
          <a:p>
            <a:pPr marL="362480" indent="-362480">
              <a:buFont typeface="Arial" panose="020B0604020202020204" pitchFamily="34" charset="0"/>
              <a:buChar char="•"/>
            </a:pPr>
            <a:r>
              <a:rPr lang="en-US" sz="1300"/>
              <a:t>Systems that will Enhance Communication between </a:t>
            </a:r>
            <a:r>
              <a:rPr lang="en-US" sz="1300" err="1"/>
              <a:t>organisations</a:t>
            </a:r>
            <a:r>
              <a:rPr lang="en-US" sz="1300"/>
              <a:t> and affected communities, anticipating the increased demand and need for information (for example two-way communication channels between at risk populations and </a:t>
            </a:r>
            <a:r>
              <a:rPr lang="en-US" sz="1300" err="1"/>
              <a:t>organisations</a:t>
            </a:r>
            <a:r>
              <a:rPr lang="en-US" sz="1300"/>
              <a:t>)</a:t>
            </a:r>
          </a:p>
          <a:p>
            <a:endParaRPr lang="en-GB"/>
          </a:p>
        </p:txBody>
      </p:sp>
      <p:sp>
        <p:nvSpPr>
          <p:cNvPr id="4" name="Slide Number Placeholder 3"/>
          <p:cNvSpPr>
            <a:spLocks noGrp="1"/>
          </p:cNvSpPr>
          <p:nvPr>
            <p:ph type="sldNum" sz="quarter" idx="5"/>
          </p:nvPr>
        </p:nvSpPr>
        <p:spPr/>
        <p:txBody>
          <a:bodyPr/>
          <a:lstStyle/>
          <a:p>
            <a:fld id="{39AFBF66-52C9-452F-A384-900EAB7BAE9A}" type="slidenum">
              <a:rPr lang="en-GB" smtClean="0"/>
              <a:t>23</a:t>
            </a:fld>
            <a:endParaRPr lang="en-GB"/>
          </a:p>
        </p:txBody>
      </p:sp>
    </p:spTree>
    <p:extLst>
      <p:ext uri="{BB962C8B-B14F-4D97-AF65-F5344CB8AC3E}">
        <p14:creationId xmlns:p14="http://schemas.microsoft.com/office/powerpoint/2010/main" val="10880333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24</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2246727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25</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377305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26</a:t>
            </a:fld>
            <a:endParaRPr lang="en-GB"/>
          </a:p>
        </p:txBody>
      </p:sp>
    </p:spTree>
    <p:extLst>
      <p:ext uri="{BB962C8B-B14F-4D97-AF65-F5344CB8AC3E}">
        <p14:creationId xmlns:p14="http://schemas.microsoft.com/office/powerpoint/2010/main" val="1816635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27</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9681796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28</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663204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29</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3483846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30</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2350091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31</a:t>
            </a:fld>
            <a:endParaRPr lang="en-GB"/>
          </a:p>
        </p:txBody>
      </p:sp>
    </p:spTree>
    <p:extLst>
      <p:ext uri="{BB962C8B-B14F-4D97-AF65-F5344CB8AC3E}">
        <p14:creationId xmlns:p14="http://schemas.microsoft.com/office/powerpoint/2010/main" val="856728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364252-BEDB-43FF-8BA8-06395D29B762}" type="slidenum">
              <a:rPr lang="en-GB" smtClean="0"/>
              <a:t>32</a:t>
            </a:fld>
            <a:endParaRPr lang="en-GB"/>
          </a:p>
        </p:txBody>
      </p:sp>
    </p:spTree>
    <p:extLst>
      <p:ext uri="{BB962C8B-B14F-4D97-AF65-F5344CB8AC3E}">
        <p14:creationId xmlns:p14="http://schemas.microsoft.com/office/powerpoint/2010/main" val="42524362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483306">
              <a:defRPr/>
            </a:pPr>
            <a:fld id="{C64E0384-D593-FC49-AA1D-4F7809DD4C5D}" type="slidenum">
              <a:rPr lang="en-GB">
                <a:solidFill>
                  <a:prstClr val="black"/>
                </a:solidFill>
                <a:latin typeface="Arial" panose="020B0604020202020204" pitchFamily="34" charset="0"/>
              </a:rPr>
              <a:pPr defTabSz="483306">
                <a:defRPr/>
              </a:pPr>
              <a:t>33</a:t>
            </a:fld>
            <a:endParaRPr lang="en-GB">
              <a:solidFill>
                <a:prstClr val="black"/>
              </a:solidFill>
              <a:latin typeface="Arial" panose="020B0604020202020204" pitchFamily="34" charset="0"/>
            </a:endParaRPr>
          </a:p>
        </p:txBody>
      </p:sp>
    </p:spTree>
    <p:extLst>
      <p:ext uri="{BB962C8B-B14F-4D97-AF65-F5344CB8AC3E}">
        <p14:creationId xmlns:p14="http://schemas.microsoft.com/office/powerpoint/2010/main" val="1221107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D8F3-1757-4ADD-83F8-5411A6600C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AD00B1-EEE8-4EDD-A4E4-981DE6D7C6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28D28F-27E7-4016-A09D-B56B9013B6C9}"/>
              </a:ext>
            </a:extLst>
          </p:cNvPr>
          <p:cNvSpPr>
            <a:spLocks noGrp="1"/>
          </p:cNvSpPr>
          <p:nvPr>
            <p:ph type="dt" sz="half" idx="10"/>
          </p:nvPr>
        </p:nvSpPr>
        <p:spPr/>
        <p:txBody>
          <a:bodyPr/>
          <a:lstStyle/>
          <a:p>
            <a:fld id="{E3808D77-3ED3-42B6-BC4D-23C03B978527}" type="datetimeFigureOut">
              <a:rPr lang="en-GB" smtClean="0"/>
              <a:t>09/12/2022</a:t>
            </a:fld>
            <a:endParaRPr lang="en-GB"/>
          </a:p>
        </p:txBody>
      </p:sp>
      <p:sp>
        <p:nvSpPr>
          <p:cNvPr id="5" name="Footer Placeholder 4">
            <a:extLst>
              <a:ext uri="{FF2B5EF4-FFF2-40B4-BE49-F238E27FC236}">
                <a16:creationId xmlns:a16="http://schemas.microsoft.com/office/drawing/2014/main" id="{DD5C02D7-1BD0-4A89-A07C-0D438C6686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14C0E9-C979-4AD8-950F-46CC53B0EF96}"/>
              </a:ext>
            </a:extLst>
          </p:cNvPr>
          <p:cNvSpPr>
            <a:spLocks noGrp="1"/>
          </p:cNvSpPr>
          <p:nvPr>
            <p:ph type="sldNum" sz="quarter" idx="12"/>
          </p:nvPr>
        </p:nvSpPr>
        <p:spPr/>
        <p:txBody>
          <a:bodyPr/>
          <a:lstStyle/>
          <a:p>
            <a:fld id="{CBE87AAA-F727-4075-90B2-A36AE99743CB}" type="slidenum">
              <a:rPr lang="en-GB" smtClean="0"/>
              <a:t>‹#›</a:t>
            </a:fld>
            <a:endParaRPr lang="en-GB"/>
          </a:p>
        </p:txBody>
      </p:sp>
    </p:spTree>
    <p:extLst>
      <p:ext uri="{BB962C8B-B14F-4D97-AF65-F5344CB8AC3E}">
        <p14:creationId xmlns:p14="http://schemas.microsoft.com/office/powerpoint/2010/main" val="327248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C11F-6998-4F89-BAD5-0BF56ECDE0A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Tree>
    <p:extLst>
      <p:ext uri="{BB962C8B-B14F-4D97-AF65-F5344CB8AC3E}">
        <p14:creationId xmlns:p14="http://schemas.microsoft.com/office/powerpoint/2010/main" val="4002634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GSM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C11F-6998-4F89-BAD5-0BF56ECDE0AC}"/>
              </a:ext>
            </a:extLst>
          </p:cNvPr>
          <p:cNvSpPr>
            <a:spLocks noGrp="1"/>
          </p:cNvSpPr>
          <p:nvPr>
            <p:ph type="title" hasCustomPrompt="1"/>
          </p:nvPr>
        </p:nvSpPr>
        <p:spPr>
          <a:xfrm>
            <a:off x="0" y="365125"/>
            <a:ext cx="10515600" cy="762635"/>
          </a:xfrm>
          <a:solidFill>
            <a:srgbClr val="DE002B"/>
          </a:solidFill>
        </p:spPr>
        <p:txBody>
          <a:bodyPr lIns="612000"/>
          <a:lstStyle>
            <a:lvl1pPr>
              <a:defRPr>
                <a:solidFill>
                  <a:schemeClr val="bg1"/>
                </a:solidFill>
              </a:defRPr>
            </a:lvl1pPr>
          </a:lstStyle>
          <a:p>
            <a:r>
              <a:rPr lang="en-US"/>
              <a:t>Click to edit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Tree>
    <p:extLst>
      <p:ext uri="{BB962C8B-B14F-4D97-AF65-F5344CB8AC3E}">
        <p14:creationId xmlns:p14="http://schemas.microsoft.com/office/powerpoint/2010/main" val="1215200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in Red Call 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4C11F-6998-4F89-BAD5-0BF56ECDE0AC}"/>
              </a:ext>
            </a:extLst>
          </p:cNvPr>
          <p:cNvSpPr>
            <a:spLocks noGrp="1"/>
          </p:cNvSpPr>
          <p:nvPr>
            <p:ph type="title" hasCustomPrompt="1"/>
          </p:nvPr>
        </p:nvSpPr>
        <p:spPr>
          <a:xfrm>
            <a:off x="0" y="427412"/>
            <a:ext cx="3552000" cy="5689888"/>
          </a:xfrm>
          <a:solidFill>
            <a:srgbClr val="DE002B"/>
          </a:solidFill>
        </p:spPr>
        <p:txBody>
          <a:bodyPr lIns="612000"/>
          <a:lstStyle>
            <a:lvl1pPr>
              <a:defRPr>
                <a:solidFill>
                  <a:schemeClr val="bg1"/>
                </a:solidFill>
              </a:defRPr>
            </a:lvl1pPr>
          </a:lstStyle>
          <a:p>
            <a:r>
              <a:rPr lang="en-US"/>
              <a:t>Click to edit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Tree>
    <p:extLst>
      <p:ext uri="{BB962C8B-B14F-4D97-AF65-F5344CB8AC3E}">
        <p14:creationId xmlns:p14="http://schemas.microsoft.com/office/powerpoint/2010/main" val="245760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Half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A6820AB-5163-DE88-2625-EBF1DD5D4D34}"/>
              </a:ext>
            </a:extLst>
          </p:cNvPr>
          <p:cNvSpPr>
            <a:spLocks noGrp="1"/>
          </p:cNvSpPr>
          <p:nvPr>
            <p:ph type="pic" sz="quarter" idx="14"/>
          </p:nvPr>
        </p:nvSpPr>
        <p:spPr>
          <a:xfrm>
            <a:off x="6218238" y="0"/>
            <a:ext cx="5973762" cy="6858000"/>
          </a:xfrm>
          <a:solidFill>
            <a:schemeClr val="bg1">
              <a:lumMod val="95000"/>
            </a:schemeClr>
          </a:solidFill>
        </p:spPr>
        <p:txBody>
          <a:bodyPr anchor="ctr" anchorCtr="0">
            <a:noAutofit/>
          </a:bodyPr>
          <a:lstStyle/>
          <a:p>
            <a:endParaRPr lang="en-GB"/>
          </a:p>
        </p:txBody>
      </p:sp>
      <p:sp>
        <p:nvSpPr>
          <p:cNvPr id="2" name="Title 1">
            <a:extLst>
              <a:ext uri="{FF2B5EF4-FFF2-40B4-BE49-F238E27FC236}">
                <a16:creationId xmlns:a16="http://schemas.microsoft.com/office/drawing/2014/main" id="{5834C11F-6998-4F89-BAD5-0BF56ECDE0AC}"/>
              </a:ext>
            </a:extLst>
          </p:cNvPr>
          <p:cNvSpPr>
            <a:spLocks noGrp="1"/>
          </p:cNvSpPr>
          <p:nvPr>
            <p:ph type="title" hasCustomPrompt="1"/>
          </p:nvPr>
        </p:nvSpPr>
        <p:spPr>
          <a:xfrm>
            <a:off x="0" y="365125"/>
            <a:ext cx="10515600" cy="762635"/>
          </a:xfrm>
          <a:solidFill>
            <a:srgbClr val="DE002B"/>
          </a:solidFill>
        </p:spPr>
        <p:txBody>
          <a:bodyPr lIns="612000"/>
          <a:lstStyle>
            <a:lvl1pPr>
              <a:defRPr>
                <a:solidFill>
                  <a:schemeClr val="bg1"/>
                </a:solidFill>
              </a:defRPr>
            </a:lvl1pPr>
          </a:lstStyle>
          <a:p>
            <a:r>
              <a:rPr lang="en-US"/>
              <a:t>Click to edit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a:xfrm>
            <a:off x="838200" y="6356350"/>
            <a:ext cx="2743200" cy="365125"/>
          </a:xfrm>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
        <p:nvSpPr>
          <p:cNvPr id="7" name="Text Placeholder 6">
            <a:extLst>
              <a:ext uri="{FF2B5EF4-FFF2-40B4-BE49-F238E27FC236}">
                <a16:creationId xmlns:a16="http://schemas.microsoft.com/office/drawing/2014/main" id="{8B2B1A2A-3B1C-DD1D-29C4-E7886EFFC2F9}"/>
              </a:ext>
            </a:extLst>
          </p:cNvPr>
          <p:cNvSpPr>
            <a:spLocks noGrp="1"/>
          </p:cNvSpPr>
          <p:nvPr>
            <p:ph type="body" sz="quarter" idx="13"/>
          </p:nvPr>
        </p:nvSpPr>
        <p:spPr>
          <a:xfrm>
            <a:off x="482618" y="1477962"/>
            <a:ext cx="5506701" cy="47094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14099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Full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A6820AB-5163-DE88-2625-EBF1DD5D4D34}"/>
              </a:ext>
            </a:extLst>
          </p:cNvPr>
          <p:cNvSpPr>
            <a:spLocks noGrp="1"/>
          </p:cNvSpPr>
          <p:nvPr>
            <p:ph type="pic" sz="quarter" idx="14"/>
          </p:nvPr>
        </p:nvSpPr>
        <p:spPr>
          <a:xfrm>
            <a:off x="0" y="0"/>
            <a:ext cx="12192000" cy="6858000"/>
          </a:xfrm>
          <a:solidFill>
            <a:schemeClr val="bg1">
              <a:lumMod val="95000"/>
            </a:schemeClr>
          </a:solidFill>
        </p:spPr>
        <p:txBody>
          <a:bodyPr anchor="ctr" anchorCtr="0">
            <a:noAutofit/>
          </a:bodyPr>
          <a:lstStyle/>
          <a:p>
            <a:endParaRPr lang="en-GB"/>
          </a:p>
        </p:txBody>
      </p:sp>
      <p:sp>
        <p:nvSpPr>
          <p:cNvPr id="2" name="Title 1">
            <a:extLst>
              <a:ext uri="{FF2B5EF4-FFF2-40B4-BE49-F238E27FC236}">
                <a16:creationId xmlns:a16="http://schemas.microsoft.com/office/drawing/2014/main" id="{5834C11F-6998-4F89-BAD5-0BF56ECDE0AC}"/>
              </a:ext>
            </a:extLst>
          </p:cNvPr>
          <p:cNvSpPr>
            <a:spLocks noGrp="1"/>
          </p:cNvSpPr>
          <p:nvPr>
            <p:ph type="title" hasCustomPrompt="1"/>
          </p:nvPr>
        </p:nvSpPr>
        <p:spPr>
          <a:xfrm>
            <a:off x="0" y="365125"/>
            <a:ext cx="10515600" cy="762635"/>
          </a:xfrm>
          <a:solidFill>
            <a:srgbClr val="DE002B"/>
          </a:solidFill>
        </p:spPr>
        <p:txBody>
          <a:bodyPr lIns="612000"/>
          <a:lstStyle>
            <a:lvl1pPr>
              <a:defRPr>
                <a:solidFill>
                  <a:schemeClr val="bg1"/>
                </a:solidFill>
              </a:defRPr>
            </a:lvl1pPr>
          </a:lstStyle>
          <a:p>
            <a:r>
              <a:rPr lang="en-US"/>
              <a:t>Click to edit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a:xfrm>
            <a:off x="838200" y="6356350"/>
            <a:ext cx="2743200" cy="365125"/>
          </a:xfrm>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Tree>
    <p:extLst>
      <p:ext uri="{BB962C8B-B14F-4D97-AF65-F5344CB8AC3E}">
        <p14:creationId xmlns:p14="http://schemas.microsoft.com/office/powerpoint/2010/main" val="2744252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with Image Fil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5A6820AB-5163-DE88-2625-EBF1DD5D4D34}"/>
              </a:ext>
            </a:extLst>
          </p:cNvPr>
          <p:cNvSpPr>
            <a:spLocks noGrp="1"/>
          </p:cNvSpPr>
          <p:nvPr>
            <p:ph type="pic" sz="quarter" idx="14"/>
          </p:nvPr>
        </p:nvSpPr>
        <p:spPr>
          <a:xfrm>
            <a:off x="0" y="0"/>
            <a:ext cx="12192000" cy="6858000"/>
          </a:xfrm>
          <a:solidFill>
            <a:schemeClr val="bg1">
              <a:lumMod val="95000"/>
            </a:schemeClr>
          </a:solidFill>
        </p:spPr>
        <p:txBody>
          <a:bodyPr anchor="ctr" anchorCtr="0">
            <a:noAutofit/>
          </a:bodyPr>
          <a:lstStyle/>
          <a:p>
            <a:endParaRPr lang="en-GB"/>
          </a:p>
        </p:txBody>
      </p:sp>
      <p:sp>
        <p:nvSpPr>
          <p:cNvPr id="2" name="Title 1">
            <a:extLst>
              <a:ext uri="{FF2B5EF4-FFF2-40B4-BE49-F238E27FC236}">
                <a16:creationId xmlns:a16="http://schemas.microsoft.com/office/drawing/2014/main" id="{5834C11F-6998-4F89-BAD5-0BF56ECDE0AC}"/>
              </a:ext>
            </a:extLst>
          </p:cNvPr>
          <p:cNvSpPr>
            <a:spLocks noGrp="1"/>
          </p:cNvSpPr>
          <p:nvPr>
            <p:ph type="title" hasCustomPrompt="1"/>
          </p:nvPr>
        </p:nvSpPr>
        <p:spPr>
          <a:xfrm>
            <a:off x="0" y="1143000"/>
            <a:ext cx="10988040" cy="1067436"/>
          </a:xfrm>
          <a:solidFill>
            <a:srgbClr val="DE002B"/>
          </a:solidFill>
        </p:spPr>
        <p:txBody>
          <a:bodyPr lIns="612000"/>
          <a:lstStyle>
            <a:lvl1pPr>
              <a:defRPr sz="6000">
                <a:solidFill>
                  <a:schemeClr val="bg1"/>
                </a:solidFill>
              </a:defRPr>
            </a:lvl1pPr>
          </a:lstStyle>
          <a:p>
            <a:r>
              <a:rPr lang="en-US"/>
              <a:t>Click to title style</a:t>
            </a:r>
            <a:endParaRPr lang="en-GB"/>
          </a:p>
        </p:txBody>
      </p:sp>
      <p:sp>
        <p:nvSpPr>
          <p:cNvPr id="3" name="Date Placeholder 2">
            <a:extLst>
              <a:ext uri="{FF2B5EF4-FFF2-40B4-BE49-F238E27FC236}">
                <a16:creationId xmlns:a16="http://schemas.microsoft.com/office/drawing/2014/main" id="{43A3081B-216A-4A55-B890-26E18AB81245}"/>
              </a:ext>
            </a:extLst>
          </p:cNvPr>
          <p:cNvSpPr>
            <a:spLocks noGrp="1"/>
          </p:cNvSpPr>
          <p:nvPr>
            <p:ph type="dt" sz="half" idx="10"/>
          </p:nvPr>
        </p:nvSpPr>
        <p:spPr>
          <a:xfrm>
            <a:off x="838200" y="6356350"/>
            <a:ext cx="2743200" cy="365125"/>
          </a:xfrm>
        </p:spPr>
        <p:txBody>
          <a:bodyPr/>
          <a:lstStyle/>
          <a:p>
            <a:fld id="{E3808D77-3ED3-42B6-BC4D-23C03B978527}" type="datetimeFigureOut">
              <a:rPr lang="en-GB" smtClean="0"/>
              <a:t>09/12/2022</a:t>
            </a:fld>
            <a:endParaRPr lang="en-GB"/>
          </a:p>
        </p:txBody>
      </p:sp>
      <p:sp>
        <p:nvSpPr>
          <p:cNvPr id="4" name="Footer Placeholder 3">
            <a:extLst>
              <a:ext uri="{FF2B5EF4-FFF2-40B4-BE49-F238E27FC236}">
                <a16:creationId xmlns:a16="http://schemas.microsoft.com/office/drawing/2014/main" id="{E9CD601A-2411-4110-9030-F85EB325EB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65278E8-11E2-46F2-A220-DFFF6234CCAA}"/>
              </a:ext>
            </a:extLst>
          </p:cNvPr>
          <p:cNvSpPr>
            <a:spLocks noGrp="1"/>
          </p:cNvSpPr>
          <p:nvPr>
            <p:ph type="sldNum" sz="quarter" idx="12"/>
          </p:nvPr>
        </p:nvSpPr>
        <p:spPr/>
        <p:txBody>
          <a:bodyPr/>
          <a:lstStyle/>
          <a:p>
            <a:fld id="{CBE87AAA-F727-4075-90B2-A36AE99743CB}" type="slidenum">
              <a:rPr lang="en-GB" smtClean="0"/>
              <a:t>‹#›</a:t>
            </a:fld>
            <a:endParaRPr lang="en-GB"/>
          </a:p>
        </p:txBody>
      </p:sp>
      <p:sp>
        <p:nvSpPr>
          <p:cNvPr id="7" name="Title 1">
            <a:extLst>
              <a:ext uri="{FF2B5EF4-FFF2-40B4-BE49-F238E27FC236}">
                <a16:creationId xmlns:a16="http://schemas.microsoft.com/office/drawing/2014/main" id="{9C1D4D9D-7740-6818-979B-330D2C74BC8B}"/>
              </a:ext>
            </a:extLst>
          </p:cNvPr>
          <p:cNvSpPr txBox="1">
            <a:spLocks/>
          </p:cNvSpPr>
          <p:nvPr userDrawn="1"/>
        </p:nvSpPr>
        <p:spPr>
          <a:xfrm>
            <a:off x="0" y="2134236"/>
            <a:ext cx="5836920" cy="1067436"/>
          </a:xfrm>
          <a:prstGeom prst="rect">
            <a:avLst/>
          </a:prstGeom>
          <a:solidFill>
            <a:srgbClr val="DE002B"/>
          </a:solidFill>
        </p:spPr>
        <p:txBody>
          <a:bodyPr vert="horz" lIns="612000" tIns="72000" rIns="91440" bIns="0" rtlCol="0" anchor="ctr">
            <a:noAutofit/>
          </a:bodyPr>
          <a:lstStyle>
            <a:lvl1pPr algn="l" defTabSz="914400" rtl="0" eaLnBrk="1" latinLnBrk="0" hangingPunct="1">
              <a:lnSpc>
                <a:spcPct val="90000"/>
              </a:lnSpc>
              <a:spcBef>
                <a:spcPct val="0"/>
              </a:spcBef>
              <a:buNone/>
              <a:defRPr sz="6000" kern="1200" cap="all" baseline="0">
                <a:solidFill>
                  <a:schemeClr val="bg1"/>
                </a:solidFill>
                <a:latin typeface="+mj-lt"/>
                <a:ea typeface="+mj-ea"/>
                <a:cs typeface="+mj-cs"/>
              </a:defRPr>
            </a:lvl1pPr>
          </a:lstStyle>
          <a:p>
            <a:r>
              <a:rPr lang="en-US"/>
              <a:t>Line two</a:t>
            </a:r>
            <a:endParaRPr lang="en-GB"/>
          </a:p>
        </p:txBody>
      </p:sp>
    </p:spTree>
    <p:extLst>
      <p:ext uri="{BB962C8B-B14F-4D97-AF65-F5344CB8AC3E}">
        <p14:creationId xmlns:p14="http://schemas.microsoft.com/office/powerpoint/2010/main" val="4192159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DC002B"/>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56A38E-1144-D2E1-C355-84B4C61E281B}"/>
              </a:ext>
            </a:extLst>
          </p:cNvPr>
          <p:cNvSpPr>
            <a:spLocks noGrp="1"/>
          </p:cNvSpPr>
          <p:nvPr>
            <p:ph type="title" hasCustomPrompt="1"/>
          </p:nvPr>
        </p:nvSpPr>
        <p:spPr>
          <a:xfrm>
            <a:off x="174171" y="365126"/>
            <a:ext cx="11843658" cy="810532"/>
          </a:xfrm>
        </p:spPr>
        <p:txBody>
          <a:bodyPr lIns="0" tIns="0" rIns="0" bIns="0">
            <a:noAutofit/>
          </a:bodyPr>
          <a:lstStyle>
            <a:lvl1pPr marL="0" algn="ctr" defTabSz="914400" rtl="0" eaLnBrk="1" latinLnBrk="0" hangingPunct="1">
              <a:tabLst>
                <a:tab pos="1973263" algn="l"/>
              </a:tabLst>
              <a:defRPr lang="en-GB" sz="4400" kern="1200" dirty="0">
                <a:solidFill>
                  <a:schemeClr val="bg1"/>
                </a:solidFill>
                <a:latin typeface="Arial Black" panose="020B0A04020102020204" pitchFamily="34" charset="0"/>
                <a:ea typeface="+mn-ea"/>
                <a:cs typeface="+mn-cs"/>
              </a:defRPr>
            </a:lvl1pPr>
          </a:lstStyle>
          <a:p>
            <a:r>
              <a:rPr lang="en-US"/>
              <a:t>CLICK TO EDIT TITLE STYLE</a:t>
            </a:r>
            <a:endParaRPr lang="en-GB"/>
          </a:p>
        </p:txBody>
      </p:sp>
    </p:spTree>
    <p:extLst>
      <p:ext uri="{BB962C8B-B14F-4D97-AF65-F5344CB8AC3E}">
        <p14:creationId xmlns:p14="http://schemas.microsoft.com/office/powerpoint/2010/main" val="762643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56A38E-1144-D2E1-C355-84B4C61E281B}"/>
              </a:ext>
            </a:extLst>
          </p:cNvPr>
          <p:cNvSpPr>
            <a:spLocks noGrp="1"/>
          </p:cNvSpPr>
          <p:nvPr>
            <p:ph type="title" hasCustomPrompt="1"/>
          </p:nvPr>
        </p:nvSpPr>
        <p:spPr>
          <a:xfrm>
            <a:off x="174171" y="365126"/>
            <a:ext cx="11843658" cy="810532"/>
          </a:xfrm>
        </p:spPr>
        <p:txBody>
          <a:bodyPr lIns="0" tIns="0" rIns="0" bIns="0">
            <a:noAutofit/>
          </a:bodyPr>
          <a:lstStyle>
            <a:lvl1pPr marL="0" algn="ctr" defTabSz="914400" rtl="0" eaLnBrk="1" latinLnBrk="0" hangingPunct="1">
              <a:tabLst>
                <a:tab pos="1973263" algn="l"/>
              </a:tabLst>
              <a:defRPr lang="en-GB" sz="4400" kern="1200" dirty="0">
                <a:solidFill>
                  <a:srgbClr val="DE002B"/>
                </a:solidFill>
                <a:latin typeface="Arial Black" panose="020B0A04020102020204" pitchFamily="34" charset="0"/>
                <a:ea typeface="+mn-ea"/>
                <a:cs typeface="+mn-cs"/>
              </a:defRPr>
            </a:lvl1pPr>
          </a:lstStyle>
          <a:p>
            <a:r>
              <a:rPr lang="en-US"/>
              <a:t>CLICK TO EDIT MASTER TITLE STYLE</a:t>
            </a:r>
            <a:endParaRPr lang="en-GB"/>
          </a:p>
        </p:txBody>
      </p:sp>
      <p:sp>
        <p:nvSpPr>
          <p:cNvPr id="4" name="Rectangle 3">
            <a:extLst>
              <a:ext uri="{FF2B5EF4-FFF2-40B4-BE49-F238E27FC236}">
                <a16:creationId xmlns:a16="http://schemas.microsoft.com/office/drawing/2014/main" id="{502BF6CF-C023-77D5-B457-A5480CC83334}"/>
              </a:ext>
            </a:extLst>
          </p:cNvPr>
          <p:cNvSpPr/>
          <p:nvPr userDrawn="1"/>
        </p:nvSpPr>
        <p:spPr>
          <a:xfrm flipH="1">
            <a:off x="0" y="0"/>
            <a:ext cx="12192000" cy="6858000"/>
          </a:xfrm>
          <a:prstGeom prst="rect">
            <a:avLst/>
          </a:prstGeom>
          <a:gradFill flip="none" rotWithShape="1">
            <a:gsLst>
              <a:gs pos="0">
                <a:srgbClr val="37000B">
                  <a:alpha val="17000"/>
                </a:srgbClr>
              </a:gs>
              <a:gs pos="39000">
                <a:schemeClr val="bg1">
                  <a:alpha val="20000"/>
                </a:schemeClr>
              </a:gs>
              <a:gs pos="100000">
                <a:schemeClr val="tx1">
                  <a:alpha val="2000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7226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01">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C1D37E7-2F0F-D14F-9ACE-06F8611145A4}"/>
              </a:ext>
            </a:extLst>
          </p:cNvPr>
          <p:cNvSpPr>
            <a:spLocks noGrp="1"/>
          </p:cNvSpPr>
          <p:nvPr>
            <p:ph type="subTitle" idx="1"/>
          </p:nvPr>
        </p:nvSpPr>
        <p:spPr>
          <a:xfrm>
            <a:off x="551723" y="4713208"/>
            <a:ext cx="10896265" cy="77319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7" name="Picture 6">
            <a:extLst>
              <a:ext uri="{FF2B5EF4-FFF2-40B4-BE49-F238E27FC236}">
                <a16:creationId xmlns:a16="http://schemas.microsoft.com/office/drawing/2014/main" id="{B0E9D5FC-8FD5-C747-9FE9-5D0A0E2283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0649" y="669947"/>
            <a:ext cx="1111851" cy="1111851"/>
          </a:xfrm>
          <a:prstGeom prst="rect">
            <a:avLst/>
          </a:prstGeom>
        </p:spPr>
      </p:pic>
      <p:cxnSp>
        <p:nvCxnSpPr>
          <p:cNvPr id="8" name="Straight Connector 7">
            <a:extLst>
              <a:ext uri="{FF2B5EF4-FFF2-40B4-BE49-F238E27FC236}">
                <a16:creationId xmlns:a16="http://schemas.microsoft.com/office/drawing/2014/main" id="{38068B55-63BD-AF4D-A384-34E89D1EF53C}"/>
              </a:ext>
            </a:extLst>
          </p:cNvPr>
          <p:cNvCxnSpPr>
            <a:cxnSpLocks/>
          </p:cNvCxnSpPr>
          <p:nvPr userDrawn="1"/>
        </p:nvCxnSpPr>
        <p:spPr>
          <a:xfrm>
            <a:off x="601200" y="6206225"/>
            <a:ext cx="108962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itle 1">
            <a:extLst>
              <a:ext uri="{FF2B5EF4-FFF2-40B4-BE49-F238E27FC236}">
                <a16:creationId xmlns:a16="http://schemas.microsoft.com/office/drawing/2014/main" id="{61A4C879-79FE-8D46-9323-CCFD5ED496FB}"/>
              </a:ext>
            </a:extLst>
          </p:cNvPr>
          <p:cNvSpPr>
            <a:spLocks noGrp="1"/>
          </p:cNvSpPr>
          <p:nvPr>
            <p:ph type="ctrTitle"/>
          </p:nvPr>
        </p:nvSpPr>
        <p:spPr>
          <a:xfrm>
            <a:off x="551723" y="2233533"/>
            <a:ext cx="10896265" cy="2387600"/>
          </a:xfrm>
        </p:spPr>
        <p:txBody>
          <a:bodyPr anchor="b">
            <a:normAutofit/>
          </a:bodyPr>
          <a:lstStyle>
            <a:lvl1pPr algn="l">
              <a:defRPr sz="5000">
                <a:solidFill>
                  <a:schemeClr val="bg1"/>
                </a:solidFill>
              </a:defRPr>
            </a:lvl1pPr>
          </a:lstStyle>
          <a:p>
            <a:r>
              <a:rPr lang="en-GB"/>
              <a:t>Click to edit Master title style</a:t>
            </a:r>
            <a:endParaRPr lang="en-US"/>
          </a:p>
        </p:txBody>
      </p:sp>
      <p:sp>
        <p:nvSpPr>
          <p:cNvPr id="23" name="Text Placeholder 15">
            <a:extLst>
              <a:ext uri="{FF2B5EF4-FFF2-40B4-BE49-F238E27FC236}">
                <a16:creationId xmlns:a16="http://schemas.microsoft.com/office/drawing/2014/main" id="{AAFCB4AC-DCA2-674E-A671-CF0B716E3C9C}"/>
              </a:ext>
            </a:extLst>
          </p:cNvPr>
          <p:cNvSpPr>
            <a:spLocks noGrp="1"/>
          </p:cNvSpPr>
          <p:nvPr>
            <p:ph type="body" sz="quarter" idx="12" hasCustomPrompt="1"/>
          </p:nvPr>
        </p:nvSpPr>
        <p:spPr>
          <a:xfrm>
            <a:off x="490166" y="6294450"/>
            <a:ext cx="8315325" cy="307975"/>
          </a:xfrm>
        </p:spPr>
        <p:txBody>
          <a:bodyPr/>
          <a:lstStyle>
            <a:lvl1pPr>
              <a:buNone/>
              <a:defRPr sz="1600">
                <a:solidFill>
                  <a:schemeClr val="bg1"/>
                </a:solidFill>
              </a:defRPr>
            </a:lvl1pPr>
          </a:lstStyle>
          <a:p>
            <a:pPr lvl="0"/>
            <a:r>
              <a:rPr lang="en-US"/>
              <a:t>Speaker Name + Surname</a:t>
            </a:r>
          </a:p>
        </p:txBody>
      </p:sp>
      <p:sp>
        <p:nvSpPr>
          <p:cNvPr id="24" name="Text Placeholder 15">
            <a:extLst>
              <a:ext uri="{FF2B5EF4-FFF2-40B4-BE49-F238E27FC236}">
                <a16:creationId xmlns:a16="http://schemas.microsoft.com/office/drawing/2014/main" id="{8C728530-F1B9-9942-A7B5-6BECF76D6FFB}"/>
              </a:ext>
            </a:extLst>
          </p:cNvPr>
          <p:cNvSpPr>
            <a:spLocks noGrp="1"/>
          </p:cNvSpPr>
          <p:nvPr>
            <p:ph type="body" sz="quarter" idx="13" hasCustomPrompt="1"/>
          </p:nvPr>
        </p:nvSpPr>
        <p:spPr>
          <a:xfrm>
            <a:off x="8968776" y="6294450"/>
            <a:ext cx="2586445" cy="307975"/>
          </a:xfrm>
        </p:spPr>
        <p:txBody>
          <a:bodyPr/>
          <a:lstStyle>
            <a:lvl1pPr algn="r">
              <a:buNone/>
              <a:defRPr sz="1600">
                <a:solidFill>
                  <a:schemeClr val="bg1"/>
                </a:solidFill>
              </a:defRPr>
            </a:lvl1pPr>
          </a:lstStyle>
          <a:p>
            <a:pPr lvl="0"/>
            <a:r>
              <a:rPr lang="en-US"/>
              <a:t>Date</a:t>
            </a:r>
          </a:p>
        </p:txBody>
      </p:sp>
    </p:spTree>
    <p:extLst>
      <p:ext uri="{BB962C8B-B14F-4D97-AF65-F5344CB8AC3E}">
        <p14:creationId xmlns:p14="http://schemas.microsoft.com/office/powerpoint/2010/main" val="855909995"/>
      </p:ext>
    </p:extLst>
  </p:cSld>
  <p:clrMapOvr>
    <a:masterClrMapping/>
  </p:clrMapOvr>
  <mc:AlternateContent xmlns:mc="http://schemas.openxmlformats.org/markup-compatibility/2006" xmlns:p14="http://schemas.microsoft.com/office/powerpoint/2010/main">
    <mc:Choice Requires="p14">
      <p:transition spd="slow" p14:dur="3400" advClick="0" advTm="3000">
        <p14:revea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A21551-9B48-657C-7127-7C601FAB62C8}"/>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405229C2-793C-DFED-5934-BDF0B50B5086}"/>
              </a:ext>
            </a:extLst>
          </p:cNvPr>
          <p:cNvPicPr>
            <a:picLocks noChangeAspect="1"/>
          </p:cNvPicPr>
          <p:nvPr userDrawn="1"/>
        </p:nvPicPr>
        <p:blipFill>
          <a:blip r:embed="rId3"/>
          <a:stretch>
            <a:fillRect/>
          </a:stretch>
        </p:blipFill>
        <p:spPr>
          <a:xfrm>
            <a:off x="308677" y="6353299"/>
            <a:ext cx="307354" cy="307354"/>
          </a:xfrm>
          <a:prstGeom prst="rect">
            <a:avLst/>
          </a:prstGeom>
        </p:spPr>
      </p:pic>
      <p:sp>
        <p:nvSpPr>
          <p:cNvPr id="10" name="TextBox 9">
            <a:extLst>
              <a:ext uri="{FF2B5EF4-FFF2-40B4-BE49-F238E27FC236}">
                <a16:creationId xmlns:a16="http://schemas.microsoft.com/office/drawing/2014/main" id="{497D9A71-206F-2D71-D57E-E98630313871}"/>
              </a:ext>
            </a:extLst>
          </p:cNvPr>
          <p:cNvSpPr txBox="1"/>
          <p:nvPr userDrawn="1"/>
        </p:nvSpPr>
        <p:spPr>
          <a:xfrm>
            <a:off x="748709" y="6440154"/>
            <a:ext cx="7244080" cy="123111"/>
          </a:xfrm>
          <a:prstGeom prst="rect">
            <a:avLst/>
          </a:prstGeom>
          <a:noFill/>
        </p:spPr>
        <p:txBody>
          <a:bodyPr wrap="square" lIns="0" tIns="0" rIns="0" bIns="0" rtlCol="0">
            <a:spAutoFit/>
          </a:bodyPr>
          <a:lstStyle/>
          <a:p>
            <a:r>
              <a:rPr lang="en-US" sz="800" b="1" i="0">
                <a:solidFill>
                  <a:srgbClr val="DE002B"/>
                </a:solidFill>
                <a:latin typeface="Arial" panose="020B0604020202020204" pitchFamily="34" charset="0"/>
                <a:cs typeface="Arial" panose="020B0604020202020204" pitchFamily="34" charset="0"/>
              </a:rPr>
              <a:t>Mobile for Development</a:t>
            </a:r>
          </a:p>
        </p:txBody>
      </p:sp>
    </p:spTree>
    <p:extLst>
      <p:ext uri="{BB962C8B-B14F-4D97-AF65-F5344CB8AC3E}">
        <p14:creationId xmlns:p14="http://schemas.microsoft.com/office/powerpoint/2010/main" val="860116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5DE3E122-F89E-9446-AEF1-0688A7BA8813}" type="datetimeFigureOut">
              <a:rPr lang="en-US" smtClean="0"/>
              <a:t>12/9/2022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DC3644-DC48-0849-9693-8FA1C4A9C35F}" type="slidenum">
              <a:rPr lang="en-US" smtClean="0"/>
              <a:t>‹#›</a:t>
            </a:fld>
            <a:endParaRPr lang="en-US"/>
          </a:p>
        </p:txBody>
      </p:sp>
    </p:spTree>
    <p:extLst>
      <p:ext uri="{BB962C8B-B14F-4D97-AF65-F5344CB8AC3E}">
        <p14:creationId xmlns:p14="http://schemas.microsoft.com/office/powerpoint/2010/main" val="2408859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70747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pic>
        <p:nvPicPr>
          <p:cNvPr id="9" name="Graphic 8">
            <a:extLst>
              <a:ext uri="{FF2B5EF4-FFF2-40B4-BE49-F238E27FC236}">
                <a16:creationId xmlns:a16="http://schemas.microsoft.com/office/drawing/2014/main" id="{B8B74983-247E-E6E7-44B9-B45188B0AB0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334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DA05A00C-646A-78AA-0057-40FFC58F46B8}"/>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F422CB22-A80F-B3D8-0213-5BA9FAAD675B}"/>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E49CDB8D-9295-3AC0-B4E8-596DA43879B9}"/>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9C5A4D93-8CE8-20E4-92D9-E14FE07BBD0A}"/>
              </a:ext>
            </a:extLst>
          </p:cNvPr>
          <p:cNvSpPr>
            <a:spLocks noGrp="1"/>
          </p:cNvSpPr>
          <p:nvPr>
            <p:ph type="title" hasCustomPrompt="1"/>
          </p:nvPr>
        </p:nvSpPr>
        <p:spPr>
          <a:xfrm>
            <a:off x="440561" y="1784171"/>
            <a:ext cx="11310086" cy="638637"/>
          </a:xfrm>
        </p:spPr>
        <p:txBody>
          <a:bodyPr/>
          <a:lstStyle>
            <a:lvl1pPr>
              <a:defRPr sz="5000">
                <a:solidFill>
                  <a:schemeClr val="bg1"/>
                </a:solidFill>
              </a:defRPr>
            </a:lvl1pPr>
          </a:lstStyle>
          <a:p>
            <a:r>
              <a:rPr lang="en-GB"/>
              <a:t>Click to add title</a:t>
            </a:r>
          </a:p>
        </p:txBody>
      </p:sp>
      <p:pic>
        <p:nvPicPr>
          <p:cNvPr id="3" name="Graphic 2">
            <a:extLst>
              <a:ext uri="{FF2B5EF4-FFF2-40B4-BE49-F238E27FC236}">
                <a16:creationId xmlns:a16="http://schemas.microsoft.com/office/drawing/2014/main" id="{2AB830C5-48C1-F895-C775-9780DF9B348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C82A8F72-CB80-8FA5-CB83-FA47A6936429}"/>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72359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_Pictur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F9860D8-2D96-3FA5-00BA-AFE16A53A13E}"/>
              </a:ext>
            </a:extLst>
          </p:cNvPr>
          <p:cNvSpPr>
            <a:spLocks noGrp="1"/>
          </p:cNvSpPr>
          <p:nvPr>
            <p:ph type="pic" sz="quarter" idx="13"/>
          </p:nvPr>
        </p:nvSpPr>
        <p:spPr>
          <a:xfrm>
            <a:off x="0" y="0"/>
            <a:ext cx="12192000" cy="6858000"/>
          </a:xfrm>
          <a:custGeom>
            <a:avLst/>
            <a:gdLst>
              <a:gd name="connsiteX0" fmla="*/ 23225505 w 24382413"/>
              <a:gd name="connsiteY0" fmla="*/ 12921643 h 13716000"/>
              <a:gd name="connsiteX1" fmla="*/ 23325369 w 24382413"/>
              <a:gd name="connsiteY1" fmla="*/ 13067184 h 13716000"/>
              <a:gd name="connsiteX2" fmla="*/ 23125929 w 24382413"/>
              <a:gd name="connsiteY2" fmla="*/ 13067184 h 13716000"/>
              <a:gd name="connsiteX3" fmla="*/ 23177533 w 24382413"/>
              <a:gd name="connsiteY3" fmla="*/ 12879434 h 13716000"/>
              <a:gd name="connsiteX4" fmla="*/ 22955065 w 24382413"/>
              <a:gd name="connsiteY4" fmla="*/ 13196436 h 13716000"/>
              <a:gd name="connsiteX5" fmla="*/ 23037345 w 24382413"/>
              <a:gd name="connsiteY5" fmla="*/ 13196436 h 13716000"/>
              <a:gd name="connsiteX6" fmla="*/ 23086145 w 24382413"/>
              <a:gd name="connsiteY6" fmla="*/ 13125250 h 13716000"/>
              <a:gd name="connsiteX7" fmla="*/ 23365241 w 24382413"/>
              <a:gd name="connsiteY7" fmla="*/ 13125250 h 13716000"/>
              <a:gd name="connsiteX8" fmla="*/ 23414065 w 24382413"/>
              <a:gd name="connsiteY8" fmla="*/ 13196436 h 13716000"/>
              <a:gd name="connsiteX9" fmla="*/ 23499765 w 24382413"/>
              <a:gd name="connsiteY9" fmla="*/ 13196436 h 13716000"/>
              <a:gd name="connsiteX10" fmla="*/ 23277297 w 24382413"/>
              <a:gd name="connsiteY10" fmla="*/ 12879434 h 13716000"/>
              <a:gd name="connsiteX11" fmla="*/ 22395285 w 24382413"/>
              <a:gd name="connsiteY11" fmla="*/ 12879434 h 13716000"/>
              <a:gd name="connsiteX12" fmla="*/ 22395285 w 24382413"/>
              <a:gd name="connsiteY12" fmla="*/ 13196436 h 13716000"/>
              <a:gd name="connsiteX13" fmla="*/ 22468565 w 24382413"/>
              <a:gd name="connsiteY13" fmla="*/ 13196436 h 13716000"/>
              <a:gd name="connsiteX14" fmla="*/ 22468565 w 24382413"/>
              <a:gd name="connsiteY14" fmla="*/ 12966222 h 13716000"/>
              <a:gd name="connsiteX15" fmla="*/ 22613365 w 24382413"/>
              <a:gd name="connsiteY15" fmla="*/ 13196436 h 13716000"/>
              <a:gd name="connsiteX16" fmla="*/ 22713493 w 24382413"/>
              <a:gd name="connsiteY16" fmla="*/ 13196436 h 13716000"/>
              <a:gd name="connsiteX17" fmla="*/ 22857973 w 24382413"/>
              <a:gd name="connsiteY17" fmla="*/ 12967331 h 13716000"/>
              <a:gd name="connsiteX18" fmla="*/ 22858217 w 24382413"/>
              <a:gd name="connsiteY18" fmla="*/ 13196436 h 13716000"/>
              <a:gd name="connsiteX19" fmla="*/ 22932581 w 24382413"/>
              <a:gd name="connsiteY19" fmla="*/ 13196436 h 13716000"/>
              <a:gd name="connsiteX20" fmla="*/ 22932581 w 24382413"/>
              <a:gd name="connsiteY20" fmla="*/ 12879434 h 13716000"/>
              <a:gd name="connsiteX21" fmla="*/ 22838049 w 24382413"/>
              <a:gd name="connsiteY21" fmla="*/ 12879434 h 13716000"/>
              <a:gd name="connsiteX22" fmla="*/ 22664893 w 24382413"/>
              <a:gd name="connsiteY22" fmla="*/ 13150969 h 13716000"/>
              <a:gd name="connsiteX23" fmla="*/ 22491913 w 24382413"/>
              <a:gd name="connsiteY23" fmla="*/ 12879434 h 13716000"/>
              <a:gd name="connsiteX24" fmla="*/ 23439715 w 24382413"/>
              <a:gd name="connsiteY24" fmla="*/ 12879368 h 13716000"/>
              <a:gd name="connsiteX25" fmla="*/ 23439715 w 24382413"/>
              <a:gd name="connsiteY25" fmla="*/ 12926951 h 13716000"/>
              <a:gd name="connsiteX26" fmla="*/ 23447937 w 24382413"/>
              <a:gd name="connsiteY26" fmla="*/ 12926951 h 13716000"/>
              <a:gd name="connsiteX27" fmla="*/ 23447937 w 24382413"/>
              <a:gd name="connsiteY27" fmla="*/ 12892965 h 13716000"/>
              <a:gd name="connsiteX28" fmla="*/ 23462819 w 24382413"/>
              <a:gd name="connsiteY28" fmla="*/ 12915260 h 13716000"/>
              <a:gd name="connsiteX29" fmla="*/ 23463085 w 24382413"/>
              <a:gd name="connsiteY29" fmla="*/ 12915260 h 13716000"/>
              <a:gd name="connsiteX30" fmla="*/ 23478145 w 24382413"/>
              <a:gd name="connsiteY30" fmla="*/ 12892832 h 13716000"/>
              <a:gd name="connsiteX31" fmla="*/ 23478145 w 24382413"/>
              <a:gd name="connsiteY31" fmla="*/ 12926951 h 13716000"/>
              <a:gd name="connsiteX32" fmla="*/ 23486501 w 24382413"/>
              <a:gd name="connsiteY32" fmla="*/ 12926951 h 13716000"/>
              <a:gd name="connsiteX33" fmla="*/ 23486501 w 24382413"/>
              <a:gd name="connsiteY33" fmla="*/ 12879368 h 13716000"/>
              <a:gd name="connsiteX34" fmla="*/ 23477591 w 24382413"/>
              <a:gd name="connsiteY34" fmla="*/ 12879368 h 13716000"/>
              <a:gd name="connsiteX35" fmla="*/ 23463109 w 24382413"/>
              <a:gd name="connsiteY35" fmla="*/ 12901863 h 13716000"/>
              <a:gd name="connsiteX36" fmla="*/ 23448625 w 24382413"/>
              <a:gd name="connsiteY36" fmla="*/ 12879368 h 13716000"/>
              <a:gd name="connsiteX37" fmla="*/ 23395289 w 24382413"/>
              <a:gd name="connsiteY37" fmla="*/ 12879368 h 13716000"/>
              <a:gd name="connsiteX38" fmla="*/ 23395289 w 24382413"/>
              <a:gd name="connsiteY38" fmla="*/ 12887114 h 13716000"/>
              <a:gd name="connsiteX39" fmla="*/ 23410385 w 24382413"/>
              <a:gd name="connsiteY39" fmla="*/ 12887114 h 13716000"/>
              <a:gd name="connsiteX40" fmla="*/ 23410385 w 24382413"/>
              <a:gd name="connsiteY40" fmla="*/ 12926951 h 13716000"/>
              <a:gd name="connsiteX41" fmla="*/ 23418805 w 24382413"/>
              <a:gd name="connsiteY41" fmla="*/ 12926951 h 13716000"/>
              <a:gd name="connsiteX42" fmla="*/ 23418805 w 24382413"/>
              <a:gd name="connsiteY42" fmla="*/ 12887114 h 13716000"/>
              <a:gd name="connsiteX43" fmla="*/ 23433897 w 24382413"/>
              <a:gd name="connsiteY43" fmla="*/ 12887114 h 13716000"/>
              <a:gd name="connsiteX44" fmla="*/ 23433897 w 24382413"/>
              <a:gd name="connsiteY44" fmla="*/ 12879368 h 13716000"/>
              <a:gd name="connsiteX45" fmla="*/ 22114917 w 24382413"/>
              <a:gd name="connsiteY45" fmla="*/ 12871279 h 13716000"/>
              <a:gd name="connsiteX46" fmla="*/ 21932765 w 24382413"/>
              <a:gd name="connsiteY46" fmla="*/ 12909753 h 13716000"/>
              <a:gd name="connsiteX47" fmla="*/ 21909693 w 24382413"/>
              <a:gd name="connsiteY47" fmla="*/ 12973393 h 13716000"/>
              <a:gd name="connsiteX48" fmla="*/ 21928421 w 24382413"/>
              <a:gd name="connsiteY48" fmla="*/ 13027569 h 13716000"/>
              <a:gd name="connsiteX49" fmla="*/ 22121189 w 24382413"/>
              <a:gd name="connsiteY49" fmla="*/ 13067140 h 13716000"/>
              <a:gd name="connsiteX50" fmla="*/ 22261821 w 24382413"/>
              <a:gd name="connsiteY50" fmla="*/ 13086422 h 13716000"/>
              <a:gd name="connsiteX51" fmla="*/ 22269113 w 24382413"/>
              <a:gd name="connsiteY51" fmla="*/ 13107177 h 13716000"/>
              <a:gd name="connsiteX52" fmla="*/ 22260993 w 24382413"/>
              <a:gd name="connsiteY52" fmla="*/ 13128109 h 13716000"/>
              <a:gd name="connsiteX53" fmla="*/ 22128661 w 24382413"/>
              <a:gd name="connsiteY53" fmla="*/ 13147391 h 13716000"/>
              <a:gd name="connsiteX54" fmla="*/ 21900905 w 24382413"/>
              <a:gd name="connsiteY54" fmla="*/ 13105792 h 13716000"/>
              <a:gd name="connsiteX55" fmla="*/ 21900905 w 24382413"/>
              <a:gd name="connsiteY55" fmla="*/ 13168966 h 13716000"/>
              <a:gd name="connsiteX56" fmla="*/ 22128661 w 24382413"/>
              <a:gd name="connsiteY56" fmla="*/ 13204592 h 13716000"/>
              <a:gd name="connsiteX57" fmla="*/ 22320697 w 24382413"/>
              <a:gd name="connsiteY57" fmla="*/ 13163359 h 13716000"/>
              <a:gd name="connsiteX58" fmla="*/ 22343401 w 24382413"/>
              <a:gd name="connsiteY58" fmla="*/ 13099365 h 13716000"/>
              <a:gd name="connsiteX59" fmla="*/ 22323381 w 24382413"/>
              <a:gd name="connsiteY59" fmla="*/ 13043349 h 13716000"/>
              <a:gd name="connsiteX60" fmla="*/ 22125901 w 24382413"/>
              <a:gd name="connsiteY60" fmla="*/ 13004321 h 13716000"/>
              <a:gd name="connsiteX61" fmla="*/ 21990621 w 24382413"/>
              <a:gd name="connsiteY61" fmla="*/ 12985316 h 13716000"/>
              <a:gd name="connsiteX62" fmla="*/ 21983973 w 24382413"/>
              <a:gd name="connsiteY62" fmla="*/ 12966589 h 13716000"/>
              <a:gd name="connsiteX63" fmla="*/ 21991453 w 24382413"/>
              <a:gd name="connsiteY63" fmla="*/ 12946476 h 13716000"/>
              <a:gd name="connsiteX64" fmla="*/ 22115109 w 24382413"/>
              <a:gd name="connsiteY64" fmla="*/ 12928480 h 13716000"/>
              <a:gd name="connsiteX65" fmla="*/ 22316653 w 24382413"/>
              <a:gd name="connsiteY65" fmla="*/ 12964295 h 13716000"/>
              <a:gd name="connsiteX66" fmla="*/ 22316653 w 24382413"/>
              <a:gd name="connsiteY66" fmla="*/ 12901121 h 13716000"/>
              <a:gd name="connsiteX67" fmla="*/ 22114917 w 24382413"/>
              <a:gd name="connsiteY67" fmla="*/ 12871279 h 13716000"/>
              <a:gd name="connsiteX68" fmla="*/ 21626945 w 24382413"/>
              <a:gd name="connsiteY68" fmla="*/ 12871279 h 13716000"/>
              <a:gd name="connsiteX69" fmla="*/ 21413853 w 24382413"/>
              <a:gd name="connsiteY69" fmla="*/ 12927428 h 13716000"/>
              <a:gd name="connsiteX70" fmla="*/ 21372165 w 24382413"/>
              <a:gd name="connsiteY70" fmla="*/ 13037930 h 13716000"/>
              <a:gd name="connsiteX71" fmla="*/ 21413853 w 24382413"/>
              <a:gd name="connsiteY71" fmla="*/ 13148078 h 13716000"/>
              <a:gd name="connsiteX72" fmla="*/ 21626125 w 24382413"/>
              <a:gd name="connsiteY72" fmla="*/ 13204592 h 13716000"/>
              <a:gd name="connsiteX73" fmla="*/ 21824657 w 24382413"/>
              <a:gd name="connsiteY73" fmla="*/ 13153596 h 13716000"/>
              <a:gd name="connsiteX74" fmla="*/ 21858333 w 24382413"/>
              <a:gd name="connsiteY74" fmla="*/ 13056591 h 13716000"/>
              <a:gd name="connsiteX75" fmla="*/ 21858333 w 24382413"/>
              <a:gd name="connsiteY75" fmla="*/ 13019181 h 13716000"/>
              <a:gd name="connsiteX76" fmla="*/ 21587805 w 24382413"/>
              <a:gd name="connsiteY76" fmla="*/ 13019192 h 13716000"/>
              <a:gd name="connsiteX77" fmla="*/ 21587805 w 24382413"/>
              <a:gd name="connsiteY77" fmla="*/ 13076792 h 13716000"/>
              <a:gd name="connsiteX78" fmla="*/ 21783701 w 24382413"/>
              <a:gd name="connsiteY78" fmla="*/ 13076792 h 13716000"/>
              <a:gd name="connsiteX79" fmla="*/ 21768045 w 24382413"/>
              <a:gd name="connsiteY79" fmla="*/ 13116097 h 13716000"/>
              <a:gd name="connsiteX80" fmla="*/ 21626137 w 24382413"/>
              <a:gd name="connsiteY80" fmla="*/ 13146892 h 13716000"/>
              <a:gd name="connsiteX81" fmla="*/ 21472305 w 24382413"/>
              <a:gd name="connsiteY81" fmla="*/ 13109482 h 13716000"/>
              <a:gd name="connsiteX82" fmla="*/ 21447453 w 24382413"/>
              <a:gd name="connsiteY82" fmla="*/ 13037930 h 13716000"/>
              <a:gd name="connsiteX83" fmla="*/ 21472661 w 24382413"/>
              <a:gd name="connsiteY83" fmla="*/ 12966467 h 13716000"/>
              <a:gd name="connsiteX84" fmla="*/ 21626581 w 24382413"/>
              <a:gd name="connsiteY84" fmla="*/ 12930697 h 13716000"/>
              <a:gd name="connsiteX85" fmla="*/ 21835673 w 24382413"/>
              <a:gd name="connsiteY85" fmla="*/ 12972185 h 13716000"/>
              <a:gd name="connsiteX86" fmla="*/ 21835673 w 24382413"/>
              <a:gd name="connsiteY86" fmla="*/ 12905520 h 13716000"/>
              <a:gd name="connsiteX87" fmla="*/ 21626945 w 24382413"/>
              <a:gd name="connsiteY87" fmla="*/ 12871279 h 13716000"/>
              <a:gd name="connsiteX88" fmla="*/ 0 w 24382413"/>
              <a:gd name="connsiteY88" fmla="*/ 0 h 13716000"/>
              <a:gd name="connsiteX89" fmla="*/ 24382413 w 24382413"/>
              <a:gd name="connsiteY89" fmla="*/ 0 h 13716000"/>
              <a:gd name="connsiteX90" fmla="*/ 24382413 w 24382413"/>
              <a:gd name="connsiteY90" fmla="*/ 13716000 h 13716000"/>
              <a:gd name="connsiteX91" fmla="*/ 0 w 24382413"/>
              <a:gd name="connsiteY9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4382413" h="13716000">
                <a:moveTo>
                  <a:pt x="23225505" y="12921643"/>
                </a:moveTo>
                <a:lnTo>
                  <a:pt x="23325369" y="13067184"/>
                </a:lnTo>
                <a:lnTo>
                  <a:pt x="23125929" y="13067184"/>
                </a:lnTo>
                <a:close/>
                <a:moveTo>
                  <a:pt x="23177533" y="12879434"/>
                </a:moveTo>
                <a:lnTo>
                  <a:pt x="22955065" y="13196436"/>
                </a:lnTo>
                <a:lnTo>
                  <a:pt x="23037345" y="13196436"/>
                </a:lnTo>
                <a:lnTo>
                  <a:pt x="23086145" y="13125250"/>
                </a:lnTo>
                <a:lnTo>
                  <a:pt x="23365241" y="13125250"/>
                </a:lnTo>
                <a:lnTo>
                  <a:pt x="23414065" y="13196436"/>
                </a:lnTo>
                <a:lnTo>
                  <a:pt x="23499765" y="13196436"/>
                </a:lnTo>
                <a:lnTo>
                  <a:pt x="23277297" y="12879434"/>
                </a:lnTo>
                <a:close/>
                <a:moveTo>
                  <a:pt x="22395285" y="12879434"/>
                </a:moveTo>
                <a:lnTo>
                  <a:pt x="22395285" y="13196436"/>
                </a:lnTo>
                <a:lnTo>
                  <a:pt x="22468565" y="13196436"/>
                </a:lnTo>
                <a:lnTo>
                  <a:pt x="22468565" y="12966222"/>
                </a:lnTo>
                <a:lnTo>
                  <a:pt x="22613365" y="13196436"/>
                </a:lnTo>
                <a:lnTo>
                  <a:pt x="22713493" y="13196436"/>
                </a:lnTo>
                <a:lnTo>
                  <a:pt x="22857973" y="12967331"/>
                </a:lnTo>
                <a:lnTo>
                  <a:pt x="22858217" y="13196436"/>
                </a:lnTo>
                <a:lnTo>
                  <a:pt x="22932581" y="13196436"/>
                </a:lnTo>
                <a:lnTo>
                  <a:pt x="22932581" y="12879434"/>
                </a:lnTo>
                <a:lnTo>
                  <a:pt x="22838049" y="12879434"/>
                </a:lnTo>
                <a:lnTo>
                  <a:pt x="22664893" y="13150969"/>
                </a:lnTo>
                <a:lnTo>
                  <a:pt x="22491913" y="12879434"/>
                </a:lnTo>
                <a:close/>
                <a:moveTo>
                  <a:pt x="23439715" y="12879368"/>
                </a:moveTo>
                <a:lnTo>
                  <a:pt x="23439715" y="12926951"/>
                </a:lnTo>
                <a:lnTo>
                  <a:pt x="23447937" y="12926951"/>
                </a:lnTo>
                <a:lnTo>
                  <a:pt x="23447937" y="12892965"/>
                </a:lnTo>
                <a:lnTo>
                  <a:pt x="23462819" y="12915260"/>
                </a:lnTo>
                <a:lnTo>
                  <a:pt x="23463085" y="12915260"/>
                </a:lnTo>
                <a:lnTo>
                  <a:pt x="23478145" y="12892832"/>
                </a:lnTo>
                <a:lnTo>
                  <a:pt x="23478145" y="12926951"/>
                </a:lnTo>
                <a:lnTo>
                  <a:pt x="23486501" y="12926951"/>
                </a:lnTo>
                <a:lnTo>
                  <a:pt x="23486501" y="12879368"/>
                </a:lnTo>
                <a:lnTo>
                  <a:pt x="23477591" y="12879368"/>
                </a:lnTo>
                <a:lnTo>
                  <a:pt x="23463109" y="12901863"/>
                </a:lnTo>
                <a:lnTo>
                  <a:pt x="23448625" y="12879368"/>
                </a:lnTo>
                <a:close/>
                <a:moveTo>
                  <a:pt x="23395289" y="12879368"/>
                </a:moveTo>
                <a:lnTo>
                  <a:pt x="23395289" y="12887114"/>
                </a:lnTo>
                <a:lnTo>
                  <a:pt x="23410385" y="12887114"/>
                </a:lnTo>
                <a:lnTo>
                  <a:pt x="23410385" y="12926951"/>
                </a:lnTo>
                <a:lnTo>
                  <a:pt x="23418805" y="12926951"/>
                </a:lnTo>
                <a:lnTo>
                  <a:pt x="23418805" y="12887114"/>
                </a:lnTo>
                <a:lnTo>
                  <a:pt x="23433897" y="12887114"/>
                </a:lnTo>
                <a:lnTo>
                  <a:pt x="23433897" y="12879368"/>
                </a:lnTo>
                <a:close/>
                <a:moveTo>
                  <a:pt x="22114917" y="12871279"/>
                </a:moveTo>
                <a:cubicBezTo>
                  <a:pt x="22002345" y="12871279"/>
                  <a:pt x="21956201" y="12886427"/>
                  <a:pt x="21932765" y="12909753"/>
                </a:cubicBezTo>
                <a:cubicBezTo>
                  <a:pt x="21914681" y="12927749"/>
                  <a:pt x="21909693" y="12949790"/>
                  <a:pt x="21909693" y="12973393"/>
                </a:cubicBezTo>
                <a:cubicBezTo>
                  <a:pt x="21909693" y="12996442"/>
                  <a:pt x="21915589" y="13014804"/>
                  <a:pt x="21928421" y="13027569"/>
                </a:cubicBezTo>
                <a:cubicBezTo>
                  <a:pt x="21951581" y="13050618"/>
                  <a:pt x="21994589" y="13061356"/>
                  <a:pt x="22121189" y="13067140"/>
                </a:cubicBezTo>
                <a:cubicBezTo>
                  <a:pt x="22234597" y="13072559"/>
                  <a:pt x="22252225" y="13076870"/>
                  <a:pt x="22261821" y="13086422"/>
                </a:cubicBezTo>
                <a:cubicBezTo>
                  <a:pt x="22266985" y="13091563"/>
                  <a:pt x="22269113" y="13098268"/>
                  <a:pt x="22269113" y="13107177"/>
                </a:cubicBezTo>
                <a:cubicBezTo>
                  <a:pt x="22269113" y="13114801"/>
                  <a:pt x="22267085" y="13122048"/>
                  <a:pt x="22260993" y="13128109"/>
                </a:cubicBezTo>
                <a:cubicBezTo>
                  <a:pt x="22247973" y="13141052"/>
                  <a:pt x="22214937" y="13147391"/>
                  <a:pt x="22128661" y="13147391"/>
                </a:cubicBezTo>
                <a:cubicBezTo>
                  <a:pt x="22051045" y="13147391"/>
                  <a:pt x="21948801" y="13128375"/>
                  <a:pt x="21900905" y="13105792"/>
                </a:cubicBezTo>
                <a:lnTo>
                  <a:pt x="21900905" y="13168966"/>
                </a:lnTo>
                <a:cubicBezTo>
                  <a:pt x="21950649" y="13190364"/>
                  <a:pt x="22038593" y="13204592"/>
                  <a:pt x="22128661" y="13204592"/>
                </a:cubicBezTo>
                <a:cubicBezTo>
                  <a:pt x="22250377" y="13204592"/>
                  <a:pt x="22297437" y="13186497"/>
                  <a:pt x="22320697" y="13163359"/>
                </a:cubicBezTo>
                <a:cubicBezTo>
                  <a:pt x="22338329" y="13145828"/>
                  <a:pt x="22343401" y="13123422"/>
                  <a:pt x="22343401" y="13099365"/>
                </a:cubicBezTo>
                <a:cubicBezTo>
                  <a:pt x="22343401" y="13076404"/>
                  <a:pt x="22336389" y="13056292"/>
                  <a:pt x="22323381" y="13043349"/>
                </a:cubicBezTo>
                <a:cubicBezTo>
                  <a:pt x="22300497" y="13020577"/>
                  <a:pt x="22259517" y="13010382"/>
                  <a:pt x="22125901" y="13004321"/>
                </a:cubicBezTo>
                <a:cubicBezTo>
                  <a:pt x="22024949" y="12999910"/>
                  <a:pt x="22000305" y="12994957"/>
                  <a:pt x="21990621" y="12985316"/>
                </a:cubicBezTo>
                <a:cubicBezTo>
                  <a:pt x="21986189" y="12980917"/>
                  <a:pt x="21983973" y="12974490"/>
                  <a:pt x="21983973" y="12966589"/>
                </a:cubicBezTo>
                <a:cubicBezTo>
                  <a:pt x="21983973" y="12958411"/>
                  <a:pt x="21986289" y="12951618"/>
                  <a:pt x="21991453" y="12946476"/>
                </a:cubicBezTo>
                <a:cubicBezTo>
                  <a:pt x="22001969" y="12936005"/>
                  <a:pt x="22029005" y="12928480"/>
                  <a:pt x="22115109" y="12928480"/>
                </a:cubicBezTo>
                <a:cubicBezTo>
                  <a:pt x="22185705" y="12928480"/>
                  <a:pt x="22267741" y="12943640"/>
                  <a:pt x="22316653" y="12964295"/>
                </a:cubicBezTo>
                <a:lnTo>
                  <a:pt x="22316653" y="12901121"/>
                </a:lnTo>
                <a:cubicBezTo>
                  <a:pt x="22273737" y="12884133"/>
                  <a:pt x="22203149" y="12871279"/>
                  <a:pt x="22114917" y="12871279"/>
                </a:cubicBezTo>
                <a:close/>
                <a:moveTo>
                  <a:pt x="21626945" y="12871279"/>
                </a:moveTo>
                <a:cubicBezTo>
                  <a:pt x="21504333" y="12871279"/>
                  <a:pt x="21443985" y="12897453"/>
                  <a:pt x="21413853" y="12927428"/>
                </a:cubicBezTo>
                <a:cubicBezTo>
                  <a:pt x="21386005" y="12955142"/>
                  <a:pt x="21372165" y="12993461"/>
                  <a:pt x="21372165" y="13037930"/>
                </a:cubicBezTo>
                <a:cubicBezTo>
                  <a:pt x="21372165" y="13084937"/>
                  <a:pt x="21387457" y="13121804"/>
                  <a:pt x="21413853" y="13148078"/>
                </a:cubicBezTo>
                <a:cubicBezTo>
                  <a:pt x="21444073" y="13178241"/>
                  <a:pt x="21497593" y="13204592"/>
                  <a:pt x="21626125" y="13204592"/>
                </a:cubicBezTo>
                <a:cubicBezTo>
                  <a:pt x="21736905" y="13204592"/>
                  <a:pt x="21794073" y="13184025"/>
                  <a:pt x="21824657" y="13153596"/>
                </a:cubicBezTo>
                <a:cubicBezTo>
                  <a:pt x="21847409" y="13130957"/>
                  <a:pt x="21858333" y="13102246"/>
                  <a:pt x="21858333" y="13056591"/>
                </a:cubicBezTo>
                <a:lnTo>
                  <a:pt x="21858333" y="13019181"/>
                </a:lnTo>
                <a:lnTo>
                  <a:pt x="21587805" y="13019192"/>
                </a:lnTo>
                <a:lnTo>
                  <a:pt x="21587805" y="13076792"/>
                </a:lnTo>
                <a:lnTo>
                  <a:pt x="21783701" y="13076792"/>
                </a:lnTo>
                <a:cubicBezTo>
                  <a:pt x="21783789" y="13090921"/>
                  <a:pt x="21780153" y="13104052"/>
                  <a:pt x="21768045" y="13116097"/>
                </a:cubicBezTo>
                <a:cubicBezTo>
                  <a:pt x="21749381" y="13134670"/>
                  <a:pt x="21700693" y="13146892"/>
                  <a:pt x="21626137" y="13146892"/>
                </a:cubicBezTo>
                <a:cubicBezTo>
                  <a:pt x="21532565" y="13146892"/>
                  <a:pt x="21493061" y="13130126"/>
                  <a:pt x="21472305" y="13109482"/>
                </a:cubicBezTo>
                <a:cubicBezTo>
                  <a:pt x="21456649" y="13093813"/>
                  <a:pt x="21447453" y="13071440"/>
                  <a:pt x="21447453" y="13037930"/>
                </a:cubicBezTo>
                <a:cubicBezTo>
                  <a:pt x="21447453" y="13006049"/>
                  <a:pt x="21456005" y="12983045"/>
                  <a:pt x="21472661" y="12966467"/>
                </a:cubicBezTo>
                <a:cubicBezTo>
                  <a:pt x="21492953" y="12946277"/>
                  <a:pt x="21539105" y="12930697"/>
                  <a:pt x="21626581" y="12930697"/>
                </a:cubicBezTo>
                <a:cubicBezTo>
                  <a:pt x="21715429" y="12930697"/>
                  <a:pt x="21789429" y="12948626"/>
                  <a:pt x="21835673" y="12972185"/>
                </a:cubicBezTo>
                <a:lnTo>
                  <a:pt x="21835673" y="12905520"/>
                </a:lnTo>
                <a:cubicBezTo>
                  <a:pt x="21796709" y="12887402"/>
                  <a:pt x="21724337" y="12871279"/>
                  <a:pt x="21626945" y="12871279"/>
                </a:cubicBezTo>
                <a:close/>
                <a:moveTo>
                  <a:pt x="0" y="0"/>
                </a:moveTo>
                <a:lnTo>
                  <a:pt x="24382413" y="0"/>
                </a:lnTo>
                <a:lnTo>
                  <a:pt x="24382413" y="13716000"/>
                </a:lnTo>
                <a:lnTo>
                  <a:pt x="0" y="13716000"/>
                </a:lnTo>
                <a:close/>
              </a:path>
            </a:pathLst>
          </a:custGeom>
          <a:solidFill>
            <a:schemeClr val="bg2">
              <a:lumMod val="90000"/>
            </a:schemeClr>
          </a:solidFill>
        </p:spPr>
        <p:txBody>
          <a:bodyPr wrap="square" anchor="ctr" anchorCtr="1">
            <a:noAutofit/>
          </a:bodyPr>
          <a:lstStyle>
            <a:lvl1pPr>
              <a:lnSpc>
                <a:spcPct val="88000"/>
              </a:lnSpc>
              <a:defRPr sz="2000" b="0"/>
            </a:lvl1pPr>
            <a:lvl3pPr algn="ctr">
              <a:defRPr/>
            </a:lvl3pPr>
          </a:lstStyle>
          <a:p>
            <a:pPr lvl="0"/>
            <a:endParaRPr lang="en-GB"/>
          </a:p>
        </p:txBody>
      </p:sp>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1790372"/>
            <a:ext cx="11701430" cy="638637"/>
          </a:xfrm>
        </p:spPr>
        <p:txBody>
          <a:bodyPr/>
          <a:lstStyle>
            <a:lvl1pPr>
              <a:defRPr sz="5000">
                <a:solidFill>
                  <a:schemeClr val="bg1"/>
                </a:solidFill>
              </a:defRPr>
            </a:lvl1pPr>
          </a:lstStyle>
          <a:p>
            <a:r>
              <a:rPr lang="en-GB"/>
              <a:t>Click to edit Master title style</a:t>
            </a:r>
          </a:p>
        </p:txBody>
      </p:sp>
      <p:sp>
        <p:nvSpPr>
          <p:cNvPr id="14" name="Text Placeholder 10">
            <a:extLst>
              <a:ext uri="{FF2B5EF4-FFF2-40B4-BE49-F238E27FC236}">
                <a16:creationId xmlns:a16="http://schemas.microsoft.com/office/drawing/2014/main" id="{0C820201-394A-F114-2B1F-6214C40DE247}"/>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1703316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Divider_Picture">
    <p:bg>
      <p:bgPr>
        <a:blipFill>
          <a:blip r:embed="rId2"/>
          <a:stretch>
            <a:fillRect/>
          </a:stretch>
        </a:blip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1790372"/>
            <a:ext cx="11701430" cy="638637"/>
          </a:xfrm>
        </p:spPr>
        <p:txBody>
          <a:bodyPr/>
          <a:lstStyle>
            <a:lvl1pPr>
              <a:defRPr sz="5000">
                <a:solidFill>
                  <a:schemeClr val="bg1"/>
                </a:solidFill>
              </a:defRPr>
            </a:lvl1pPr>
          </a:lstStyle>
          <a:p>
            <a:r>
              <a:rPr lang="en-GB"/>
              <a:t>Click to edit Master title style</a:t>
            </a:r>
          </a:p>
        </p:txBody>
      </p:sp>
      <p:pic>
        <p:nvPicPr>
          <p:cNvPr id="13" name="Graphic 12">
            <a:extLst>
              <a:ext uri="{FF2B5EF4-FFF2-40B4-BE49-F238E27FC236}">
                <a16:creationId xmlns:a16="http://schemas.microsoft.com/office/drawing/2014/main" id="{C179A0BF-49E1-7C12-B83B-507FBE716AE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
        <p:nvSpPr>
          <p:cNvPr id="14" name="Text Placeholder 10">
            <a:extLst>
              <a:ext uri="{FF2B5EF4-FFF2-40B4-BE49-F238E27FC236}">
                <a16:creationId xmlns:a16="http://schemas.microsoft.com/office/drawing/2014/main" id="{0C820201-394A-F114-2B1F-6214C40DE247}"/>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800644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04">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1" y="-2667002"/>
            <a:ext cx="6857999" cy="12192002"/>
            <a:chOff x="3" y="-1"/>
            <a:chExt cx="24382416" cy="24382424"/>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96003" y="-6096000"/>
              <a:ext cx="12190416"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3" y="12191209"/>
              <a:ext cx="24382416" cy="12191214"/>
              <a:chOff x="3" y="12879162"/>
              <a:chExt cx="24382416" cy="6690742"/>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0852760" y="2026407"/>
                <a:ext cx="2676903"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067304" y="4488770"/>
                <a:ext cx="2247816" cy="24382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userDrawn="1"/>
            </p:nvSpPr>
            <p:spPr>
              <a:xfrm rot="16200000">
                <a:off x="11308201" y="6495688"/>
                <a:ext cx="1766018" cy="243824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5" name="Title 10">
            <a:extLst>
              <a:ext uri="{FF2B5EF4-FFF2-40B4-BE49-F238E27FC236}">
                <a16:creationId xmlns:a16="http://schemas.microsoft.com/office/drawing/2014/main" id="{38DFF472-AE3A-8C04-7682-CF821E204F4D}"/>
              </a:ext>
            </a:extLst>
          </p:cNvPr>
          <p:cNvSpPr>
            <a:spLocks noGrp="1"/>
          </p:cNvSpPr>
          <p:nvPr>
            <p:ph type="title" hasCustomPrompt="1"/>
          </p:nvPr>
        </p:nvSpPr>
        <p:spPr>
          <a:xfrm>
            <a:off x="440561" y="1784171"/>
            <a:ext cx="11310086" cy="638637"/>
          </a:xfrm>
        </p:spPr>
        <p:txBody>
          <a:bodyPr/>
          <a:lstStyle>
            <a:lvl1pPr>
              <a:defRPr sz="5000">
                <a:solidFill>
                  <a:schemeClr val="bg1"/>
                </a:solidFill>
              </a:defRPr>
            </a:lvl1pPr>
          </a:lstStyle>
          <a:p>
            <a:r>
              <a:rPr lang="en-GB"/>
              <a:t>Click to add title</a:t>
            </a:r>
          </a:p>
        </p:txBody>
      </p:sp>
      <p:sp>
        <p:nvSpPr>
          <p:cNvPr id="16" name="Text Placeholder 10">
            <a:extLst>
              <a:ext uri="{FF2B5EF4-FFF2-40B4-BE49-F238E27FC236}">
                <a16:creationId xmlns:a16="http://schemas.microsoft.com/office/drawing/2014/main" id="{DEE1D423-C061-3CD7-1545-97D237C67E30}"/>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03808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440561" y="2813426"/>
            <a:ext cx="3498650" cy="328257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4184F31-94DF-9F7A-09CB-A278E0B92C9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411134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_02">
    <p:bg>
      <p:bgPr>
        <a:solidFill>
          <a:schemeClr val="bg1"/>
        </a:solidFill>
        <a:effectLst/>
      </p:bgPr>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35FA7D57-A765-5652-445E-CA88F064A144}"/>
              </a:ext>
            </a:extLst>
          </p:cNvPr>
          <p:cNvSpPr>
            <a:spLocks noGrp="1"/>
          </p:cNvSpPr>
          <p:nvPr>
            <p:ph type="pic" sz="quarter" idx="13"/>
          </p:nvPr>
        </p:nvSpPr>
        <p:spPr>
          <a:xfrm>
            <a:off x="0" y="0"/>
            <a:ext cx="5448655"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grpSp>
        <p:nvGrpSpPr>
          <p:cNvPr id="7" name="Group 6">
            <a:extLst>
              <a:ext uri="{FF2B5EF4-FFF2-40B4-BE49-F238E27FC236}">
                <a16:creationId xmlns:a16="http://schemas.microsoft.com/office/drawing/2014/main" id="{6B21DDDF-9F58-018D-7641-C0172BCA5EB2}"/>
              </a:ext>
            </a:extLst>
          </p:cNvPr>
          <p:cNvGrpSpPr/>
          <p:nvPr userDrawn="1"/>
        </p:nvGrpSpPr>
        <p:grpSpPr>
          <a:xfrm rot="16200000">
            <a:off x="5391329" y="57326"/>
            <a:ext cx="6858000" cy="6743346"/>
            <a:chOff x="2" y="-1"/>
            <a:chExt cx="24382416" cy="24382423"/>
          </a:xfrm>
        </p:grpSpPr>
        <p:sp>
          <p:nvSpPr>
            <p:cNvPr id="13" name="Rectangle 12">
              <a:extLst>
                <a:ext uri="{FF2B5EF4-FFF2-40B4-BE49-F238E27FC236}">
                  <a16:creationId xmlns:a16="http://schemas.microsoft.com/office/drawing/2014/main" id="{6E9DEC84-A7A7-B2CA-1C51-4FBF92CB5FBE}"/>
                </a:ext>
              </a:extLst>
            </p:cNvPr>
            <p:cNvSpPr/>
            <p:nvPr/>
          </p:nvSpPr>
          <p:spPr>
            <a:xfrm rot="16200000">
              <a:off x="10897452" y="-10897451"/>
              <a:ext cx="2587514"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4" name="Group 13">
              <a:extLst>
                <a:ext uri="{FF2B5EF4-FFF2-40B4-BE49-F238E27FC236}">
                  <a16:creationId xmlns:a16="http://schemas.microsoft.com/office/drawing/2014/main" id="{55F24DB5-D27A-BC9D-0F48-6EDD8F7767F1}"/>
                </a:ext>
              </a:extLst>
            </p:cNvPr>
            <p:cNvGrpSpPr/>
            <p:nvPr userDrawn="1"/>
          </p:nvGrpSpPr>
          <p:grpSpPr>
            <a:xfrm>
              <a:off x="2" y="2587514"/>
              <a:ext cx="24382416" cy="21794908"/>
              <a:chOff x="2" y="7608494"/>
              <a:chExt cx="24382416" cy="11961410"/>
            </a:xfrm>
          </p:grpSpPr>
          <p:sp>
            <p:nvSpPr>
              <p:cNvPr id="15" name="Rectangle 14">
                <a:extLst>
                  <a:ext uri="{FF2B5EF4-FFF2-40B4-BE49-F238E27FC236}">
                    <a16:creationId xmlns:a16="http://schemas.microsoft.com/office/drawing/2014/main" id="{16336F52-5DF8-8E29-4B99-0C1EC481382F}"/>
                  </a:ext>
                </a:extLst>
              </p:cNvPr>
              <p:cNvSpPr>
                <a:spLocks/>
              </p:cNvSpPr>
              <p:nvPr/>
            </p:nvSpPr>
            <p:spPr>
              <a:xfrm rot="16200000">
                <a:off x="11481174" y="-3872677"/>
                <a:ext cx="1420072"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 name="Rectangle 15">
                <a:extLst>
                  <a:ext uri="{FF2B5EF4-FFF2-40B4-BE49-F238E27FC236}">
                    <a16:creationId xmlns:a16="http://schemas.microsoft.com/office/drawing/2014/main" id="{8FFF0EEE-E29C-9168-E755-B3B0FFB521D0}"/>
                  </a:ext>
                </a:extLst>
              </p:cNvPr>
              <p:cNvSpPr/>
              <p:nvPr/>
            </p:nvSpPr>
            <p:spPr>
              <a:xfrm rot="16200000">
                <a:off x="11570069" y="-2541498"/>
                <a:ext cx="1242286"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7" name="Rectangle 16">
                <a:extLst>
                  <a:ext uri="{FF2B5EF4-FFF2-40B4-BE49-F238E27FC236}">
                    <a16:creationId xmlns:a16="http://schemas.microsoft.com/office/drawing/2014/main" id="{E5284B3E-6285-AEC4-D883-3D52839EFA8A}"/>
                  </a:ext>
                </a:extLst>
              </p:cNvPr>
              <p:cNvSpPr>
                <a:spLocks/>
              </p:cNvSpPr>
              <p:nvPr/>
            </p:nvSpPr>
            <p:spPr>
              <a:xfrm rot="16200000">
                <a:off x="7541683" y="2729170"/>
                <a:ext cx="9299053"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8023454" y="2813426"/>
            <a:ext cx="3651012" cy="328257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4184F31-94DF-9F7A-09CB-A278E0B92C9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61726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03">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1" y="-2667002"/>
            <a:ext cx="6857999" cy="12192002"/>
            <a:chOff x="3" y="-1"/>
            <a:chExt cx="24382416" cy="24382424"/>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96003" y="-6096000"/>
              <a:ext cx="12190416"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3" y="12191209"/>
              <a:ext cx="24382416" cy="12191214"/>
              <a:chOff x="3" y="12879162"/>
              <a:chExt cx="24382416" cy="6690742"/>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0852760" y="2026407"/>
                <a:ext cx="2676903"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067304" y="4488770"/>
                <a:ext cx="2247816" cy="24382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userDrawn="1"/>
            </p:nvSpPr>
            <p:spPr>
              <a:xfrm rot="16200000">
                <a:off x="11308201" y="6495688"/>
                <a:ext cx="1766018" cy="243824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440561" y="2965676"/>
            <a:ext cx="5208132"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440561" y="3538620"/>
            <a:ext cx="5208132"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58357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rge Message_Gray Background">
    <p:bg>
      <p:bgPr>
        <a:solidFill>
          <a:schemeClr val="bg2"/>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p>
            <a:fld id="{7E88A085-3330-4B00-A60A-515326445D30}" type="datetime1">
              <a:rPr lang="en-GB" smtClean="0"/>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440532"/>
            <a:ext cx="8351587" cy="535531"/>
          </a:xfrm>
        </p:spPr>
        <p:txBody>
          <a:bodyPr/>
          <a:lstStyle>
            <a:lvl1pPr>
              <a:lnSpc>
                <a:spcPct val="87000"/>
              </a:lnSpc>
              <a:defRPr sz="4000"/>
            </a:lvl1pPr>
          </a:lstStyle>
          <a:p>
            <a:r>
              <a:rPr lang="en-GB"/>
              <a:t>Click to edit Master title style</a:t>
            </a:r>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8920128" y="1406769"/>
            <a:ext cx="2830518" cy="4703885"/>
          </a:xfrm>
        </p:spPr>
        <p:txBody>
          <a:bodyPr/>
          <a:lstStyle>
            <a:lvl1pPr>
              <a:defRPr sz="2200"/>
            </a:lvl1pPr>
            <a:lvl2pPr>
              <a:defRPr sz="2200"/>
            </a:lvl2pPr>
            <a:lvl3pPr>
              <a:defRPr sz="1600"/>
            </a:lvl3pPr>
            <a:lvl4pP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6" name="Graphic 15">
            <a:extLst>
              <a:ext uri="{FF2B5EF4-FFF2-40B4-BE49-F238E27FC236}">
                <a16:creationId xmlns:a16="http://schemas.microsoft.com/office/drawing/2014/main" id="{49192E39-2111-9126-4383-08527C3F497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506395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rge Message_Red Background">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5" name="Graphic 14">
            <a:extLst>
              <a:ext uri="{FF2B5EF4-FFF2-40B4-BE49-F238E27FC236}">
                <a16:creationId xmlns:a16="http://schemas.microsoft.com/office/drawing/2014/main" id="{480A9ED2-01FA-5ACA-5AFB-D2496B64DDC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6" name="Title 10">
            <a:extLst>
              <a:ext uri="{FF2B5EF4-FFF2-40B4-BE49-F238E27FC236}">
                <a16:creationId xmlns:a16="http://schemas.microsoft.com/office/drawing/2014/main" id="{502632FA-F949-4C8E-853E-FCA0B7EE5DC2}"/>
              </a:ext>
            </a:extLst>
          </p:cNvPr>
          <p:cNvSpPr>
            <a:spLocks noGrp="1"/>
          </p:cNvSpPr>
          <p:nvPr>
            <p:ph type="title"/>
          </p:nvPr>
        </p:nvSpPr>
        <p:spPr>
          <a:xfrm>
            <a:off x="440560" y="440532"/>
            <a:ext cx="8361113" cy="535531"/>
          </a:xfrm>
        </p:spPr>
        <p:txBody>
          <a:bodyPr/>
          <a:lstStyle>
            <a:lvl1pPr>
              <a:lnSpc>
                <a:spcPct val="87000"/>
              </a:lnSpc>
              <a:defRPr>
                <a:solidFill>
                  <a:schemeClr val="bg1"/>
                </a:solidFill>
              </a:defRPr>
            </a:lvl1pPr>
          </a:lstStyle>
          <a:p>
            <a:r>
              <a:rPr lang="en-GB"/>
              <a:t>Click to edit Master title style</a:t>
            </a:r>
          </a:p>
        </p:txBody>
      </p:sp>
      <p:sp>
        <p:nvSpPr>
          <p:cNvPr id="17" name="Text Placeholder 10">
            <a:extLst>
              <a:ext uri="{FF2B5EF4-FFF2-40B4-BE49-F238E27FC236}">
                <a16:creationId xmlns:a16="http://schemas.microsoft.com/office/drawing/2014/main" id="{0C6B3C30-83BE-ABFA-B443-F6A77F552EC0}"/>
              </a:ext>
            </a:extLst>
          </p:cNvPr>
          <p:cNvSpPr>
            <a:spLocks noGrp="1"/>
          </p:cNvSpPr>
          <p:nvPr>
            <p:ph type="body" sz="quarter" idx="14"/>
          </p:nvPr>
        </p:nvSpPr>
        <p:spPr>
          <a:xfrm>
            <a:off x="8920128" y="1406769"/>
            <a:ext cx="2830518" cy="470388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
                <a:schemeClr val="bg1"/>
              </a:buClr>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5194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9" name="Graphic 8">
            <a:extLst>
              <a:ext uri="{FF2B5EF4-FFF2-40B4-BE49-F238E27FC236}">
                <a16:creationId xmlns:a16="http://schemas.microsoft.com/office/drawing/2014/main" id="{7AEF6063-5539-CDED-8ED3-B904B8687B7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455226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a:xfrm>
            <a:off x="440560" y="1768475"/>
            <a:ext cx="5466427"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sp>
        <p:nvSpPr>
          <p:cNvPr id="10" name="Content Placeholder 9">
            <a:extLst>
              <a:ext uri="{FF2B5EF4-FFF2-40B4-BE49-F238E27FC236}">
                <a16:creationId xmlns:a16="http://schemas.microsoft.com/office/drawing/2014/main" id="{5B54E90F-50F9-D450-21A3-1F26B493D0BD}"/>
              </a:ext>
            </a:extLst>
          </p:cNvPr>
          <p:cNvSpPr>
            <a:spLocks noGrp="1"/>
          </p:cNvSpPr>
          <p:nvPr>
            <p:ph sz="quarter" idx="13"/>
          </p:nvPr>
        </p:nvSpPr>
        <p:spPr>
          <a:xfrm>
            <a:off x="6285012" y="1768475"/>
            <a:ext cx="5465634" cy="4379119"/>
          </a:xfrm>
        </p:spPr>
        <p:txBody>
          <a:bodyPr/>
          <a:lstStyle>
            <a:lvl1pPr>
              <a:defRPr sz="2200">
                <a:solidFill>
                  <a:schemeClr val="accent4"/>
                </a:solidFill>
              </a:defRPr>
            </a:lvl1pPr>
            <a:lvl2pPr>
              <a:defRPr sz="2200"/>
            </a:lvl2pPr>
            <a:lvl3pPr>
              <a:defRPr sz="1600"/>
            </a:lvl3pPr>
            <a:lvl4pP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49842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Column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a:xfrm>
            <a:off x="440560" y="1768475"/>
            <a:ext cx="5466427"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0" name="Content Placeholder 9">
            <a:extLst>
              <a:ext uri="{FF2B5EF4-FFF2-40B4-BE49-F238E27FC236}">
                <a16:creationId xmlns:a16="http://schemas.microsoft.com/office/drawing/2014/main" id="{5B54E90F-50F9-D450-21A3-1F26B493D0BD}"/>
              </a:ext>
            </a:extLst>
          </p:cNvPr>
          <p:cNvSpPr>
            <a:spLocks noGrp="1"/>
          </p:cNvSpPr>
          <p:nvPr>
            <p:ph sz="quarter" idx="13"/>
          </p:nvPr>
        </p:nvSpPr>
        <p:spPr>
          <a:xfrm>
            <a:off x="6285012" y="1768475"/>
            <a:ext cx="5465634"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928FC6B-84ED-7344-6D4C-8E10BB0BD6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4250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a:xfrm>
            <a:off x="440561"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ontent Placeholder 2">
            <a:extLst>
              <a:ext uri="{FF2B5EF4-FFF2-40B4-BE49-F238E27FC236}">
                <a16:creationId xmlns:a16="http://schemas.microsoft.com/office/drawing/2014/main" id="{C1CFBB50-87E0-D806-5666-9B050DB8CBC1}"/>
              </a:ext>
            </a:extLst>
          </p:cNvPr>
          <p:cNvSpPr>
            <a:spLocks noGrp="1"/>
          </p:cNvSpPr>
          <p:nvPr>
            <p:ph idx="13"/>
          </p:nvPr>
        </p:nvSpPr>
        <p:spPr>
          <a:xfrm>
            <a:off x="4314740"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2">
            <a:extLst>
              <a:ext uri="{FF2B5EF4-FFF2-40B4-BE49-F238E27FC236}">
                <a16:creationId xmlns:a16="http://schemas.microsoft.com/office/drawing/2014/main" id="{750B4A51-2A2C-566C-3CFC-3BEF1B68A015}"/>
              </a:ext>
            </a:extLst>
          </p:cNvPr>
          <p:cNvSpPr>
            <a:spLocks noGrp="1"/>
          </p:cNvSpPr>
          <p:nvPr>
            <p:ph idx="14"/>
          </p:nvPr>
        </p:nvSpPr>
        <p:spPr>
          <a:xfrm>
            <a:off x="8187459"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326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a:xfrm>
            <a:off x="440561"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
                <a:schemeClr val="bg1"/>
              </a:buClr>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ontent Placeholder 2">
            <a:extLst>
              <a:ext uri="{FF2B5EF4-FFF2-40B4-BE49-F238E27FC236}">
                <a16:creationId xmlns:a16="http://schemas.microsoft.com/office/drawing/2014/main" id="{C1CFBB50-87E0-D806-5666-9B050DB8CBC1}"/>
              </a:ext>
            </a:extLst>
          </p:cNvPr>
          <p:cNvSpPr>
            <a:spLocks noGrp="1"/>
          </p:cNvSpPr>
          <p:nvPr>
            <p:ph idx="13"/>
          </p:nvPr>
        </p:nvSpPr>
        <p:spPr>
          <a:xfrm>
            <a:off x="4314740"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marL="324000" indent="-324000">
              <a:buClr>
                <a:schemeClr val="accent4"/>
              </a:buClr>
              <a:defRPr lang="en-US" sz="1600" kern="1200" spc="-65" baseline="0" dirty="0">
                <a:solidFill>
                  <a:schemeClr val="bg1"/>
                </a:solidFill>
                <a:latin typeface="+mn-lt"/>
                <a:ea typeface="+mn-ea"/>
                <a:cs typeface="+mn-cs"/>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marL="324000" lvl="3" indent="-324000" algn="l" defTabSz="914355" rtl="0" eaLnBrk="1" latinLnBrk="0" hangingPunct="1">
              <a:lnSpc>
                <a:spcPct val="88000"/>
              </a:lnSpc>
              <a:spcBef>
                <a:spcPts val="0"/>
              </a:spcBef>
              <a:spcAft>
                <a:spcPts val="900"/>
              </a:spcAft>
              <a:buClr>
                <a:schemeClr val="bg1"/>
              </a:buClr>
              <a:buFont typeface="Arial" panose="020B0604020202020204" pitchFamily="34" charset="0"/>
              <a:buChar char="–"/>
            </a:pPr>
            <a:r>
              <a:rPr lang="en-GB"/>
              <a:t>Fourth level</a:t>
            </a:r>
          </a:p>
          <a:p>
            <a:pPr lvl="4"/>
            <a:r>
              <a:rPr lang="en-GB"/>
              <a:t>Fifth level</a:t>
            </a:r>
          </a:p>
        </p:txBody>
      </p:sp>
      <p:sp>
        <p:nvSpPr>
          <p:cNvPr id="12" name="Content Placeholder 2">
            <a:extLst>
              <a:ext uri="{FF2B5EF4-FFF2-40B4-BE49-F238E27FC236}">
                <a16:creationId xmlns:a16="http://schemas.microsoft.com/office/drawing/2014/main" id="{750B4A51-2A2C-566C-3CFC-3BEF1B68A015}"/>
              </a:ext>
            </a:extLst>
          </p:cNvPr>
          <p:cNvSpPr>
            <a:spLocks noGrp="1"/>
          </p:cNvSpPr>
          <p:nvPr>
            <p:ph idx="14"/>
          </p:nvPr>
        </p:nvSpPr>
        <p:spPr>
          <a:xfrm>
            <a:off x="8187459"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marL="324000" indent="-324000">
              <a:buClr>
                <a:schemeClr val="accent4"/>
              </a:buClr>
              <a:defRPr lang="en-US" sz="1600" kern="1200" spc="-65" baseline="0" dirty="0">
                <a:solidFill>
                  <a:schemeClr val="bg1"/>
                </a:solidFill>
                <a:latin typeface="+mn-lt"/>
                <a:ea typeface="+mn-ea"/>
                <a:cs typeface="+mn-cs"/>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marL="324000" lvl="3" indent="-324000" algn="l" defTabSz="914355" rtl="0" eaLnBrk="1" latinLnBrk="0" hangingPunct="1">
              <a:lnSpc>
                <a:spcPct val="88000"/>
              </a:lnSpc>
              <a:spcBef>
                <a:spcPts val="0"/>
              </a:spcBef>
              <a:spcAft>
                <a:spcPts val="900"/>
              </a:spcAft>
              <a:buClr>
                <a:schemeClr val="bg1"/>
              </a:buClr>
              <a:buFont typeface="Arial" panose="020B0604020202020204" pitchFamily="34" charset="0"/>
              <a:buChar char="–"/>
            </a:pPr>
            <a:r>
              <a:rPr lang="en-GB"/>
              <a:t>Fourth level</a:t>
            </a:r>
          </a:p>
          <a:p>
            <a:pPr lvl="4"/>
            <a:r>
              <a:rPr lang="en-GB"/>
              <a:t>Fifth level</a:t>
            </a:r>
          </a:p>
        </p:txBody>
      </p:sp>
    </p:spTree>
    <p:extLst>
      <p:ext uri="{BB962C8B-B14F-4D97-AF65-F5344CB8AC3E}">
        <p14:creationId xmlns:p14="http://schemas.microsoft.com/office/powerpoint/2010/main" val="26541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Picture A">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0" y="0"/>
            <a:ext cx="8004234"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Graphic 7">
            <a:extLst>
              <a:ext uri="{FF2B5EF4-FFF2-40B4-BE49-F238E27FC236}">
                <a16:creationId xmlns:a16="http://schemas.microsoft.com/office/drawing/2014/main" id="{18FB3E3C-747F-02C7-8E65-60460527994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34367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rge Picture A_Red">
    <p:bg>
      <p:bgPr>
        <a:solidFill>
          <a:schemeClr val="accent4"/>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0" y="0"/>
            <a:ext cx="8004234"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lvl1pPr>
              <a:defRPr>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Graphic 7">
            <a:extLst>
              <a:ext uri="{FF2B5EF4-FFF2-40B4-BE49-F238E27FC236}">
                <a16:creationId xmlns:a16="http://schemas.microsoft.com/office/drawing/2014/main" id="{0AEB487A-C207-885A-8A9D-688F14E5C00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10513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 Picture B">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440560" y="440531"/>
            <a:ext cx="7563673" cy="5707063"/>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Date Placeholder 8">
            <a:extLst>
              <a:ext uri="{FF2B5EF4-FFF2-40B4-BE49-F238E27FC236}">
                <a16:creationId xmlns:a16="http://schemas.microsoft.com/office/drawing/2014/main" id="{912AE86A-C8E6-21B6-852A-D756DCEEDAE7}"/>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10" name="Footer Placeholder 9">
            <a:extLst>
              <a:ext uri="{FF2B5EF4-FFF2-40B4-BE49-F238E27FC236}">
                <a16:creationId xmlns:a16="http://schemas.microsoft.com/office/drawing/2014/main" id="{7B0191E1-0EA8-2612-5330-63F317927630}"/>
              </a:ext>
            </a:extLst>
          </p:cNvPr>
          <p:cNvSpPr>
            <a:spLocks noGrp="1"/>
          </p:cNvSpPr>
          <p:nvPr>
            <p:ph type="ftr" sz="quarter" idx="16"/>
          </p:nvPr>
        </p:nvSpPr>
        <p:spPr/>
        <p:txBody>
          <a:bodyPr/>
          <a:lstStyle/>
          <a:p>
            <a:r>
              <a:rPr lang="en-GB"/>
              <a:t>© GSMA 2022</a:t>
            </a:r>
          </a:p>
        </p:txBody>
      </p:sp>
      <p:sp>
        <p:nvSpPr>
          <p:cNvPr id="12" name="Slide Number Placeholder 11">
            <a:extLst>
              <a:ext uri="{FF2B5EF4-FFF2-40B4-BE49-F238E27FC236}">
                <a16:creationId xmlns:a16="http://schemas.microsoft.com/office/drawing/2014/main" id="{6407607C-CE0E-2DE4-7856-E46C106F27B2}"/>
              </a:ext>
            </a:extLst>
          </p:cNvPr>
          <p:cNvSpPr>
            <a:spLocks noGrp="1"/>
          </p:cNvSpPr>
          <p:nvPr>
            <p:ph type="sldNum" sz="quarter" idx="17"/>
          </p:nvPr>
        </p:nvSpPr>
        <p:spPr/>
        <p:txBody>
          <a:bodyPr/>
          <a:lstStyle/>
          <a:p>
            <a:fld id="{B51C77D3-387C-4881-A960-1F7F91E3F80B}" type="slidenum">
              <a:rPr lang="en-GB" smtClean="0"/>
              <a:pPr/>
              <a:t>‹#›</a:t>
            </a:fld>
            <a:endParaRPr lang="en-GB"/>
          </a:p>
        </p:txBody>
      </p:sp>
      <p:pic>
        <p:nvPicPr>
          <p:cNvPr id="13" name="Graphic 12">
            <a:extLst>
              <a:ext uri="{FF2B5EF4-FFF2-40B4-BE49-F238E27FC236}">
                <a16:creationId xmlns:a16="http://schemas.microsoft.com/office/drawing/2014/main" id="{54D64EAF-C3F4-EBEE-D7D3-F4E432F2F58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27790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Picture B_Red">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userDrawn="1">
            <p:ph type="body" sz="quarter" idx="14"/>
          </p:nvPr>
        </p:nvSpPr>
        <p:spPr>
          <a:xfrm>
            <a:off x="8920128" y="1013320"/>
            <a:ext cx="2830518" cy="5134274"/>
          </a:xfrm>
        </p:spPr>
        <p:txBody>
          <a:bodyPr/>
          <a:lstStyle>
            <a:lvl1pPr>
              <a:defRPr>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1" name="Picture Placeholder 50">
            <a:extLst>
              <a:ext uri="{FF2B5EF4-FFF2-40B4-BE49-F238E27FC236}">
                <a16:creationId xmlns:a16="http://schemas.microsoft.com/office/drawing/2014/main" id="{3724C21E-4471-E2C2-F25E-15C7BC4D99B3}"/>
              </a:ext>
            </a:extLst>
          </p:cNvPr>
          <p:cNvSpPr>
            <a:spLocks noGrp="1"/>
          </p:cNvSpPr>
          <p:nvPr>
            <p:ph type="pic" sz="quarter" idx="16"/>
          </p:nvPr>
        </p:nvSpPr>
        <p:spPr>
          <a:xfrm>
            <a:off x="440560" y="963745"/>
            <a:ext cx="7576690" cy="4598496"/>
          </a:xfrm>
          <a:custGeom>
            <a:avLst/>
            <a:gdLst>
              <a:gd name="connsiteX0" fmla="*/ 0 w 15152394"/>
              <a:gd name="connsiteY0" fmla="*/ 6895008 h 9196992"/>
              <a:gd name="connsiteX1" fmla="*/ 3524400 w 15152394"/>
              <a:gd name="connsiteY1" fmla="*/ 6895008 h 9196992"/>
              <a:gd name="connsiteX2" fmla="*/ 3524400 w 15152394"/>
              <a:gd name="connsiteY2" fmla="*/ 9194400 h 9196992"/>
              <a:gd name="connsiteX3" fmla="*/ 0 w 15152394"/>
              <a:gd name="connsiteY3" fmla="*/ 9194400 h 9196992"/>
              <a:gd name="connsiteX4" fmla="*/ 3876528 w 15152394"/>
              <a:gd name="connsiteY4" fmla="*/ 4599790 h 9196992"/>
              <a:gd name="connsiteX5" fmla="*/ 7400929 w 15152394"/>
              <a:gd name="connsiteY5" fmla="*/ 4599790 h 9196992"/>
              <a:gd name="connsiteX6" fmla="*/ 7400929 w 15152394"/>
              <a:gd name="connsiteY6" fmla="*/ 9196991 h 9196992"/>
              <a:gd name="connsiteX7" fmla="*/ 3876528 w 15152394"/>
              <a:gd name="connsiteY7" fmla="*/ 9196991 h 9196992"/>
              <a:gd name="connsiteX8" fmla="*/ 7753055 w 15152394"/>
              <a:gd name="connsiteY8" fmla="*/ 2299392 h 9196992"/>
              <a:gd name="connsiteX9" fmla="*/ 11277456 w 15152394"/>
              <a:gd name="connsiteY9" fmla="*/ 2299392 h 9196992"/>
              <a:gd name="connsiteX10" fmla="*/ 11277456 w 15152394"/>
              <a:gd name="connsiteY10" fmla="*/ 9196992 h 9196992"/>
              <a:gd name="connsiteX11" fmla="*/ 7753055 w 15152394"/>
              <a:gd name="connsiteY11" fmla="*/ 9196992 h 9196992"/>
              <a:gd name="connsiteX12" fmla="*/ 11627993 w 15152394"/>
              <a:gd name="connsiteY12" fmla="*/ 0 h 9196992"/>
              <a:gd name="connsiteX13" fmla="*/ 15152394 w 15152394"/>
              <a:gd name="connsiteY13" fmla="*/ 0 h 9196992"/>
              <a:gd name="connsiteX14" fmla="*/ 15152394 w 15152394"/>
              <a:gd name="connsiteY14" fmla="*/ 9194400 h 9196992"/>
              <a:gd name="connsiteX15" fmla="*/ 11627993 w 15152394"/>
              <a:gd name="connsiteY15" fmla="*/ 9194400 h 919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52394" h="9196992">
                <a:moveTo>
                  <a:pt x="0" y="6895008"/>
                </a:moveTo>
                <a:lnTo>
                  <a:pt x="3524400" y="6895008"/>
                </a:lnTo>
                <a:lnTo>
                  <a:pt x="3524400" y="9194400"/>
                </a:lnTo>
                <a:lnTo>
                  <a:pt x="0" y="9194400"/>
                </a:lnTo>
                <a:close/>
                <a:moveTo>
                  <a:pt x="3876528" y="4599790"/>
                </a:moveTo>
                <a:lnTo>
                  <a:pt x="7400929" y="4599790"/>
                </a:lnTo>
                <a:lnTo>
                  <a:pt x="7400929" y="9196991"/>
                </a:lnTo>
                <a:lnTo>
                  <a:pt x="3876528" y="9196991"/>
                </a:lnTo>
                <a:close/>
                <a:moveTo>
                  <a:pt x="7753055" y="2299392"/>
                </a:moveTo>
                <a:lnTo>
                  <a:pt x="11277456" y="2299392"/>
                </a:lnTo>
                <a:lnTo>
                  <a:pt x="11277456" y="9196992"/>
                </a:lnTo>
                <a:lnTo>
                  <a:pt x="7753055" y="9196992"/>
                </a:lnTo>
                <a:close/>
                <a:moveTo>
                  <a:pt x="11627993" y="0"/>
                </a:moveTo>
                <a:lnTo>
                  <a:pt x="15152394" y="0"/>
                </a:lnTo>
                <a:lnTo>
                  <a:pt x="15152394" y="9194400"/>
                </a:lnTo>
                <a:lnTo>
                  <a:pt x="11627993" y="9194400"/>
                </a:lnTo>
                <a:close/>
              </a:path>
            </a:pathLst>
          </a:custGeom>
          <a:solidFill>
            <a:schemeClr val="bg1">
              <a:lumMod val="85000"/>
            </a:schemeClr>
          </a:solidFill>
        </p:spPr>
        <p:txBody>
          <a:bodyPr wrap="square" anchor="ctr" anchorCtr="1">
            <a:noAutofit/>
          </a:bodyPr>
          <a:lstStyle>
            <a:lvl1pPr>
              <a:lnSpc>
                <a:spcPct val="88000"/>
              </a:lnSpc>
              <a:defRPr sz="2000" b="0"/>
            </a:lvl1pPr>
            <a:lvl3pPr algn="ctr">
              <a:defRPr/>
            </a:lvl3pPr>
          </a:lstStyle>
          <a:p>
            <a:pPr lvl="0"/>
            <a:endParaRPr lang="en-GB"/>
          </a:p>
        </p:txBody>
      </p:sp>
      <p:pic>
        <p:nvPicPr>
          <p:cNvPr id="13" name="Graphic 12">
            <a:extLst>
              <a:ext uri="{FF2B5EF4-FFF2-40B4-BE49-F238E27FC236}">
                <a16:creationId xmlns:a16="http://schemas.microsoft.com/office/drawing/2014/main" id="{0F3063AC-CFAA-6E28-1948-E7ADDEA6FB8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35586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Large Picture C">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440560" y="909594"/>
            <a:ext cx="11310086" cy="523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440560" y="440532"/>
            <a:ext cx="4427032" cy="181017"/>
          </a:xfrm>
        </p:spPr>
        <p:txBody>
          <a:bodyPr wrap="square">
            <a:spAutoFit/>
          </a:bodyPr>
          <a:lstStyle>
            <a:lvl1pPr>
              <a:lnSpc>
                <a:spcPct val="95000"/>
              </a:lnSpc>
              <a:defRPr sz="1200" b="0" spc="-15" baseline="0">
                <a:solidFill>
                  <a:schemeClr val="tx1"/>
                </a:solidFill>
              </a:defRPr>
            </a:lvl1pPr>
          </a:lstStyle>
          <a:p>
            <a:pPr lvl="0"/>
            <a:r>
              <a:rPr lang="en-GB"/>
              <a:t>Click to edit Master text styles</a:t>
            </a:r>
          </a:p>
        </p:txBody>
      </p:sp>
      <p:sp>
        <p:nvSpPr>
          <p:cNvPr id="9" name="Date Placeholder 8">
            <a:extLst>
              <a:ext uri="{FF2B5EF4-FFF2-40B4-BE49-F238E27FC236}">
                <a16:creationId xmlns:a16="http://schemas.microsoft.com/office/drawing/2014/main" id="{912AE86A-C8E6-21B6-852A-D756DCEEDAE7}"/>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10" name="Footer Placeholder 9">
            <a:extLst>
              <a:ext uri="{FF2B5EF4-FFF2-40B4-BE49-F238E27FC236}">
                <a16:creationId xmlns:a16="http://schemas.microsoft.com/office/drawing/2014/main" id="{7B0191E1-0EA8-2612-5330-63F317927630}"/>
              </a:ext>
            </a:extLst>
          </p:cNvPr>
          <p:cNvSpPr>
            <a:spLocks noGrp="1"/>
          </p:cNvSpPr>
          <p:nvPr>
            <p:ph type="ftr" sz="quarter" idx="16"/>
          </p:nvPr>
        </p:nvSpPr>
        <p:spPr/>
        <p:txBody>
          <a:bodyPr/>
          <a:lstStyle/>
          <a:p>
            <a:r>
              <a:rPr lang="en-GB"/>
              <a:t>© GSMA 2022</a:t>
            </a:r>
          </a:p>
        </p:txBody>
      </p:sp>
      <p:sp>
        <p:nvSpPr>
          <p:cNvPr id="12" name="Slide Number Placeholder 11">
            <a:extLst>
              <a:ext uri="{FF2B5EF4-FFF2-40B4-BE49-F238E27FC236}">
                <a16:creationId xmlns:a16="http://schemas.microsoft.com/office/drawing/2014/main" id="{6407607C-CE0E-2DE4-7856-E46C106F27B2}"/>
              </a:ext>
            </a:extLst>
          </p:cNvPr>
          <p:cNvSpPr>
            <a:spLocks noGrp="1"/>
          </p:cNvSpPr>
          <p:nvPr>
            <p:ph type="sldNum" sz="quarter" idx="17"/>
          </p:nvPr>
        </p:nvSpPr>
        <p:spPr/>
        <p:txBody>
          <a:bodyPr/>
          <a:lstStyle/>
          <a:p>
            <a:fld id="{B51C77D3-387C-4881-A960-1F7F91E3F80B}" type="slidenum">
              <a:rPr lang="en-GB" smtClean="0"/>
              <a:pPr/>
              <a:t>‹#›</a:t>
            </a:fld>
            <a:endParaRPr lang="en-GB"/>
          </a:p>
        </p:txBody>
      </p:sp>
      <p:pic>
        <p:nvPicPr>
          <p:cNvPr id="13" name="Graphic 12">
            <a:extLst>
              <a:ext uri="{FF2B5EF4-FFF2-40B4-BE49-F238E27FC236}">
                <a16:creationId xmlns:a16="http://schemas.microsoft.com/office/drawing/2014/main" id="{7CF08E3A-0E93-7115-F8FA-A5AD0229675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360969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ulti-Picture_and Content">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Date Placeholder 1">
            <a:extLst>
              <a:ext uri="{FF2B5EF4-FFF2-40B4-BE49-F238E27FC236}">
                <a16:creationId xmlns:a16="http://schemas.microsoft.com/office/drawing/2014/main" id="{3806FCBA-A490-2F94-0542-196A1D088CF2}"/>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3" name="Footer Placeholder 2">
            <a:extLst>
              <a:ext uri="{FF2B5EF4-FFF2-40B4-BE49-F238E27FC236}">
                <a16:creationId xmlns:a16="http://schemas.microsoft.com/office/drawing/2014/main" id="{5B23AC10-DA36-8668-FC79-CED2494FB350}"/>
              </a:ext>
            </a:extLst>
          </p:cNvPr>
          <p:cNvSpPr>
            <a:spLocks noGrp="1"/>
          </p:cNvSpPr>
          <p:nvPr>
            <p:ph type="ftr" sz="quarter" idx="16"/>
          </p:nvPr>
        </p:nvSpPr>
        <p:spPr/>
        <p:txBody>
          <a:bodyPr/>
          <a:lstStyle/>
          <a:p>
            <a:r>
              <a:rPr lang="en-GB"/>
              <a:t>© GSMA 2022</a:t>
            </a:r>
          </a:p>
        </p:txBody>
      </p:sp>
      <p:sp>
        <p:nvSpPr>
          <p:cNvPr id="13" name="Picture Placeholder 6">
            <a:extLst>
              <a:ext uri="{FF2B5EF4-FFF2-40B4-BE49-F238E27FC236}">
                <a16:creationId xmlns:a16="http://schemas.microsoft.com/office/drawing/2014/main" id="{9A2048E1-631B-804B-CE01-38E58D4F80AE}"/>
              </a:ext>
            </a:extLst>
          </p:cNvPr>
          <p:cNvSpPr>
            <a:spLocks noGrp="1"/>
          </p:cNvSpPr>
          <p:nvPr>
            <p:ph type="pic" sz="quarter" idx="13"/>
          </p:nvPr>
        </p:nvSpPr>
        <p:spPr>
          <a:xfrm>
            <a:off x="441355" y="443730"/>
            <a:ext cx="2830517"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6" name="Picture Placeholder 6">
            <a:extLst>
              <a:ext uri="{FF2B5EF4-FFF2-40B4-BE49-F238E27FC236}">
                <a16:creationId xmlns:a16="http://schemas.microsoft.com/office/drawing/2014/main" id="{C86C63EE-228E-AE8B-0C6F-10BBE5D88F2E}"/>
              </a:ext>
            </a:extLst>
          </p:cNvPr>
          <p:cNvSpPr>
            <a:spLocks noGrp="1"/>
          </p:cNvSpPr>
          <p:nvPr>
            <p:ph type="pic" sz="quarter" idx="17"/>
          </p:nvPr>
        </p:nvSpPr>
        <p:spPr>
          <a:xfrm>
            <a:off x="4383500" y="3358662"/>
            <a:ext cx="3816136"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7" name="Picture Placeholder 6">
            <a:extLst>
              <a:ext uri="{FF2B5EF4-FFF2-40B4-BE49-F238E27FC236}">
                <a16:creationId xmlns:a16="http://schemas.microsoft.com/office/drawing/2014/main" id="{1C942F2F-C76A-4105-04E1-3174C6060D98}"/>
              </a:ext>
            </a:extLst>
          </p:cNvPr>
          <p:cNvSpPr>
            <a:spLocks noGrp="1"/>
          </p:cNvSpPr>
          <p:nvPr>
            <p:ph type="pic" sz="quarter" idx="18"/>
          </p:nvPr>
        </p:nvSpPr>
        <p:spPr>
          <a:xfrm>
            <a:off x="441355" y="3358662"/>
            <a:ext cx="3815802"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8" name="Picture Placeholder 6">
            <a:extLst>
              <a:ext uri="{FF2B5EF4-FFF2-40B4-BE49-F238E27FC236}">
                <a16:creationId xmlns:a16="http://schemas.microsoft.com/office/drawing/2014/main" id="{72238313-B7CE-B0D6-2883-63C1F2B02E96}"/>
              </a:ext>
            </a:extLst>
          </p:cNvPr>
          <p:cNvSpPr>
            <a:spLocks noGrp="1"/>
          </p:cNvSpPr>
          <p:nvPr>
            <p:ph type="pic" sz="quarter" idx="19"/>
          </p:nvPr>
        </p:nvSpPr>
        <p:spPr>
          <a:xfrm>
            <a:off x="3397880" y="443730"/>
            <a:ext cx="4801756"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pic>
        <p:nvPicPr>
          <p:cNvPr id="14" name="Graphic 13">
            <a:extLst>
              <a:ext uri="{FF2B5EF4-FFF2-40B4-BE49-F238E27FC236}">
                <a16:creationId xmlns:a16="http://schemas.microsoft.com/office/drawing/2014/main" id="{D65B50D6-954C-BE41-5B3B-A63C8CA74D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99394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ulti-Picture_and Content 02">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Date Placeholder 1">
            <a:extLst>
              <a:ext uri="{FF2B5EF4-FFF2-40B4-BE49-F238E27FC236}">
                <a16:creationId xmlns:a16="http://schemas.microsoft.com/office/drawing/2014/main" id="{3806FCBA-A490-2F94-0542-196A1D088CF2}"/>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3" name="Footer Placeholder 2">
            <a:extLst>
              <a:ext uri="{FF2B5EF4-FFF2-40B4-BE49-F238E27FC236}">
                <a16:creationId xmlns:a16="http://schemas.microsoft.com/office/drawing/2014/main" id="{5B23AC10-DA36-8668-FC79-CED2494FB350}"/>
              </a:ext>
            </a:extLst>
          </p:cNvPr>
          <p:cNvSpPr>
            <a:spLocks noGrp="1"/>
          </p:cNvSpPr>
          <p:nvPr>
            <p:ph type="ftr" sz="quarter" idx="16"/>
          </p:nvPr>
        </p:nvSpPr>
        <p:spPr/>
        <p:txBody>
          <a:bodyPr/>
          <a:lstStyle/>
          <a:p>
            <a:r>
              <a:rPr lang="en-GB"/>
              <a:t>© GSMA 2022</a:t>
            </a:r>
          </a:p>
        </p:txBody>
      </p:sp>
      <p:sp>
        <p:nvSpPr>
          <p:cNvPr id="13" name="Picture Placeholder 6">
            <a:extLst>
              <a:ext uri="{FF2B5EF4-FFF2-40B4-BE49-F238E27FC236}">
                <a16:creationId xmlns:a16="http://schemas.microsoft.com/office/drawing/2014/main" id="{9A2048E1-631B-804B-CE01-38E58D4F80AE}"/>
              </a:ext>
            </a:extLst>
          </p:cNvPr>
          <p:cNvSpPr>
            <a:spLocks noGrp="1"/>
          </p:cNvSpPr>
          <p:nvPr>
            <p:ph type="pic" sz="quarter" idx="13"/>
          </p:nvPr>
        </p:nvSpPr>
        <p:spPr>
          <a:xfrm>
            <a:off x="0" y="0"/>
            <a:ext cx="1134281" cy="1441939"/>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6" name="Picture Placeholder 6">
            <a:extLst>
              <a:ext uri="{FF2B5EF4-FFF2-40B4-BE49-F238E27FC236}">
                <a16:creationId xmlns:a16="http://schemas.microsoft.com/office/drawing/2014/main" id="{C86C63EE-228E-AE8B-0C6F-10BBE5D88F2E}"/>
              </a:ext>
            </a:extLst>
          </p:cNvPr>
          <p:cNvSpPr>
            <a:spLocks noGrp="1"/>
          </p:cNvSpPr>
          <p:nvPr>
            <p:ph type="pic" sz="quarter" idx="17"/>
          </p:nvPr>
        </p:nvSpPr>
        <p:spPr>
          <a:xfrm>
            <a:off x="3714424" y="3522317"/>
            <a:ext cx="2331170" cy="185613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7" name="Picture Placeholder 6">
            <a:extLst>
              <a:ext uri="{FF2B5EF4-FFF2-40B4-BE49-F238E27FC236}">
                <a16:creationId xmlns:a16="http://schemas.microsoft.com/office/drawing/2014/main" id="{1C942F2F-C76A-4105-04E1-3174C6060D98}"/>
              </a:ext>
            </a:extLst>
          </p:cNvPr>
          <p:cNvSpPr>
            <a:spLocks noGrp="1"/>
          </p:cNvSpPr>
          <p:nvPr>
            <p:ph type="pic" sz="quarter" idx="18"/>
          </p:nvPr>
        </p:nvSpPr>
        <p:spPr>
          <a:xfrm>
            <a:off x="1" y="3522317"/>
            <a:ext cx="3596288" cy="333568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8" name="Picture Placeholder 6">
            <a:extLst>
              <a:ext uri="{FF2B5EF4-FFF2-40B4-BE49-F238E27FC236}">
                <a16:creationId xmlns:a16="http://schemas.microsoft.com/office/drawing/2014/main" id="{72238313-B7CE-B0D6-2883-63C1F2B02E96}"/>
              </a:ext>
            </a:extLst>
          </p:cNvPr>
          <p:cNvSpPr>
            <a:spLocks noGrp="1"/>
          </p:cNvSpPr>
          <p:nvPr>
            <p:ph type="pic" sz="quarter" idx="19"/>
          </p:nvPr>
        </p:nvSpPr>
        <p:spPr>
          <a:xfrm>
            <a:off x="1243625" y="0"/>
            <a:ext cx="2361456" cy="3393831"/>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pic>
        <p:nvPicPr>
          <p:cNvPr id="14" name="Graphic 13">
            <a:extLst>
              <a:ext uri="{FF2B5EF4-FFF2-40B4-BE49-F238E27FC236}">
                <a16:creationId xmlns:a16="http://schemas.microsoft.com/office/drawing/2014/main" id="{D65B50D6-954C-BE41-5B3B-A63C8CA74D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5" name="Picture Placeholder 6">
            <a:extLst>
              <a:ext uri="{FF2B5EF4-FFF2-40B4-BE49-F238E27FC236}">
                <a16:creationId xmlns:a16="http://schemas.microsoft.com/office/drawing/2014/main" id="{2DF14031-165E-B684-2564-3B08D3918486}"/>
              </a:ext>
            </a:extLst>
          </p:cNvPr>
          <p:cNvSpPr>
            <a:spLocks noGrp="1"/>
          </p:cNvSpPr>
          <p:nvPr>
            <p:ph type="pic" sz="quarter" idx="20"/>
          </p:nvPr>
        </p:nvSpPr>
        <p:spPr>
          <a:xfrm>
            <a:off x="0" y="1567939"/>
            <a:ext cx="1134281" cy="1825893"/>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9" name="Picture Placeholder 6">
            <a:extLst>
              <a:ext uri="{FF2B5EF4-FFF2-40B4-BE49-F238E27FC236}">
                <a16:creationId xmlns:a16="http://schemas.microsoft.com/office/drawing/2014/main" id="{0B8D5C2D-A510-F754-FD37-3F8E946B31A4}"/>
              </a:ext>
            </a:extLst>
          </p:cNvPr>
          <p:cNvSpPr>
            <a:spLocks noGrp="1"/>
          </p:cNvSpPr>
          <p:nvPr>
            <p:ph type="pic" sz="quarter" idx="21"/>
          </p:nvPr>
        </p:nvSpPr>
        <p:spPr>
          <a:xfrm>
            <a:off x="3714424" y="0"/>
            <a:ext cx="4795130" cy="3393831"/>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0" name="Picture Placeholder 6">
            <a:extLst>
              <a:ext uri="{FF2B5EF4-FFF2-40B4-BE49-F238E27FC236}">
                <a16:creationId xmlns:a16="http://schemas.microsoft.com/office/drawing/2014/main" id="{281444C7-18A7-40F1-3EE0-0B10293F93CC}"/>
              </a:ext>
            </a:extLst>
          </p:cNvPr>
          <p:cNvSpPr>
            <a:spLocks noGrp="1"/>
          </p:cNvSpPr>
          <p:nvPr>
            <p:ph type="pic" sz="quarter" idx="22"/>
          </p:nvPr>
        </p:nvSpPr>
        <p:spPr>
          <a:xfrm>
            <a:off x="6178384" y="3522317"/>
            <a:ext cx="2331170" cy="251018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1" name="Picture Placeholder 6">
            <a:extLst>
              <a:ext uri="{FF2B5EF4-FFF2-40B4-BE49-F238E27FC236}">
                <a16:creationId xmlns:a16="http://schemas.microsoft.com/office/drawing/2014/main" id="{DE4EFABD-EB8F-5F0B-93B7-8C847FF6511C}"/>
              </a:ext>
            </a:extLst>
          </p:cNvPr>
          <p:cNvSpPr>
            <a:spLocks noGrp="1"/>
          </p:cNvSpPr>
          <p:nvPr>
            <p:ph type="pic" sz="quarter" idx="23"/>
          </p:nvPr>
        </p:nvSpPr>
        <p:spPr>
          <a:xfrm>
            <a:off x="3714424" y="5507573"/>
            <a:ext cx="2331170" cy="1350428"/>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2" name="Picture Placeholder 6">
            <a:extLst>
              <a:ext uri="{FF2B5EF4-FFF2-40B4-BE49-F238E27FC236}">
                <a16:creationId xmlns:a16="http://schemas.microsoft.com/office/drawing/2014/main" id="{BDBC280A-3074-AE3A-5A2D-01696D7CCEFB}"/>
              </a:ext>
            </a:extLst>
          </p:cNvPr>
          <p:cNvSpPr>
            <a:spLocks noGrp="1"/>
          </p:cNvSpPr>
          <p:nvPr>
            <p:ph type="pic" sz="quarter" idx="24"/>
          </p:nvPr>
        </p:nvSpPr>
        <p:spPr>
          <a:xfrm>
            <a:off x="6178384" y="6160986"/>
            <a:ext cx="2331170" cy="697015"/>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Tree>
    <p:extLst>
      <p:ext uri="{BB962C8B-B14F-4D97-AF65-F5344CB8AC3E}">
        <p14:creationId xmlns:p14="http://schemas.microsoft.com/office/powerpoint/2010/main" val="52995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7" name="Table Placeholder 6">
            <a:extLst>
              <a:ext uri="{FF2B5EF4-FFF2-40B4-BE49-F238E27FC236}">
                <a16:creationId xmlns:a16="http://schemas.microsoft.com/office/drawing/2014/main" id="{069D4443-6336-46DD-8E82-884AF33A4D8A}"/>
              </a:ext>
            </a:extLst>
          </p:cNvPr>
          <p:cNvSpPr>
            <a:spLocks noGrp="1"/>
          </p:cNvSpPr>
          <p:nvPr>
            <p:ph type="tbl" sz="quarter" idx="13"/>
          </p:nvPr>
        </p:nvSpPr>
        <p:spPr>
          <a:xfrm>
            <a:off x="440560" y="1409700"/>
            <a:ext cx="11310086" cy="3981450"/>
          </a:xfrm>
          <a:solidFill>
            <a:schemeClr val="bg2"/>
          </a:solidFill>
        </p:spPr>
        <p:txBody>
          <a:bodyPr anchor="ctr" anchorCtr="0"/>
          <a:lstStyle>
            <a:lvl1pPr algn="ctr">
              <a:defRPr sz="1600" b="0"/>
            </a:lvl1pPr>
          </a:lstStyle>
          <a:p>
            <a:endParaRPr lang="en-GB"/>
          </a:p>
        </p:txBody>
      </p:sp>
    </p:spTree>
    <p:extLst>
      <p:ext uri="{BB962C8B-B14F-4D97-AF65-F5344CB8AC3E}">
        <p14:creationId xmlns:p14="http://schemas.microsoft.com/office/powerpoint/2010/main" val="101202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hart Placeholder 8">
            <a:extLst>
              <a:ext uri="{FF2B5EF4-FFF2-40B4-BE49-F238E27FC236}">
                <a16:creationId xmlns:a16="http://schemas.microsoft.com/office/drawing/2014/main" id="{1E775B15-C19F-A275-AA12-D48FD7814F1C}"/>
              </a:ext>
            </a:extLst>
          </p:cNvPr>
          <p:cNvSpPr>
            <a:spLocks noGrp="1"/>
          </p:cNvSpPr>
          <p:nvPr>
            <p:ph type="chart" sz="quarter" idx="13"/>
          </p:nvPr>
        </p:nvSpPr>
        <p:spPr>
          <a:xfrm>
            <a:off x="440560" y="1291080"/>
            <a:ext cx="8284908" cy="4762500"/>
          </a:xfrm>
          <a:solidFill>
            <a:schemeClr val="bg2"/>
          </a:solidFill>
        </p:spPr>
        <p:txBody>
          <a:bodyPr anchor="ctr" anchorCtr="0"/>
          <a:lstStyle>
            <a:lvl1pPr algn="ctr">
              <a:defRPr sz="1800" b="0"/>
            </a:lvl1pPr>
          </a:lstStyle>
          <a:p>
            <a:endParaRPr lang="en-GB"/>
          </a:p>
        </p:txBody>
      </p:sp>
      <p:sp>
        <p:nvSpPr>
          <p:cNvPr id="10" name="Text Placeholder 10">
            <a:extLst>
              <a:ext uri="{FF2B5EF4-FFF2-40B4-BE49-F238E27FC236}">
                <a16:creationId xmlns:a16="http://schemas.microsoft.com/office/drawing/2014/main" id="{AE34AEAC-C444-1EFA-6E88-59AFBBAD41F4}"/>
              </a:ext>
            </a:extLst>
          </p:cNvPr>
          <p:cNvSpPr>
            <a:spLocks noGrp="1"/>
          </p:cNvSpPr>
          <p:nvPr>
            <p:ph type="body" sz="quarter" idx="14"/>
          </p:nvPr>
        </p:nvSpPr>
        <p:spPr>
          <a:xfrm>
            <a:off x="8920128" y="1291080"/>
            <a:ext cx="2830518" cy="476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1365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CC87D-9129-4EE7-962F-1305B8DAD3A1}" type="datetime1">
              <a:rPr lang="en-GB" smtClean="0"/>
              <a:t>09/12/2022</a:t>
            </a:fld>
            <a:endParaRPr lang="en-GB"/>
          </a:p>
        </p:txBody>
      </p:sp>
      <p:sp>
        <p:nvSpPr>
          <p:cNvPr id="3" name="Footer Placeholder 2"/>
          <p:cNvSpPr>
            <a:spLocks noGrp="1"/>
          </p:cNvSpPr>
          <p:nvPr>
            <p:ph type="ftr" sz="quarter" idx="11"/>
          </p:nvPr>
        </p:nvSpPr>
        <p:spPr/>
        <p:txBody>
          <a:bodyPr/>
          <a:lstStyle/>
          <a:p>
            <a:r>
              <a:rPr lang="en-GB"/>
              <a:t>© GSMA 2022</a:t>
            </a:r>
          </a:p>
        </p:txBody>
      </p:sp>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pic>
        <p:nvPicPr>
          <p:cNvPr id="7" name="Graphic 6">
            <a:extLst>
              <a:ext uri="{FF2B5EF4-FFF2-40B4-BE49-F238E27FC236}">
                <a16:creationId xmlns:a16="http://schemas.microsoft.com/office/drawing/2014/main" id="{52758138-419D-87A6-0DB7-D6D67676631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65370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peaker 1">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a:off x="2" y="-1"/>
            <a:ext cx="12192001" cy="6857997"/>
            <a:chOff x="-2" y="0"/>
            <a:chExt cx="24382419" cy="13715997"/>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13123" y="-6013119"/>
              <a:ext cx="12356175" cy="243824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2" y="11238272"/>
              <a:ext cx="24382419" cy="2477725"/>
              <a:chOff x="-2" y="12356176"/>
              <a:chExt cx="24382419" cy="1359817"/>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396273"/>
                <a:ext cx="462607" cy="24382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7" y="844878"/>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11959902" y="1293482"/>
                <a:ext cx="462607"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1264790" y="5255898"/>
            <a:ext cx="2269668"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6" name="Text Placeholder 10">
            <a:extLst>
              <a:ext uri="{FF2B5EF4-FFF2-40B4-BE49-F238E27FC236}">
                <a16:creationId xmlns:a16="http://schemas.microsoft.com/office/drawing/2014/main" id="{2EA6A2F7-CA39-CC34-72FC-369FA3812C4F}"/>
              </a:ext>
            </a:extLst>
          </p:cNvPr>
          <p:cNvSpPr>
            <a:spLocks noGrp="1"/>
          </p:cNvSpPr>
          <p:nvPr>
            <p:ph type="body" sz="quarter" idx="15"/>
          </p:nvPr>
        </p:nvSpPr>
        <p:spPr>
          <a:xfrm>
            <a:off x="4844246" y="5255898"/>
            <a:ext cx="2250854"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8" name="Text Placeholder 10">
            <a:extLst>
              <a:ext uri="{FF2B5EF4-FFF2-40B4-BE49-F238E27FC236}">
                <a16:creationId xmlns:a16="http://schemas.microsoft.com/office/drawing/2014/main" id="{990A1014-F90D-E672-9816-2372FD212CDE}"/>
              </a:ext>
            </a:extLst>
          </p:cNvPr>
          <p:cNvSpPr>
            <a:spLocks noGrp="1"/>
          </p:cNvSpPr>
          <p:nvPr>
            <p:ph type="body" sz="quarter" idx="16"/>
          </p:nvPr>
        </p:nvSpPr>
        <p:spPr>
          <a:xfrm>
            <a:off x="8404888" y="5255898"/>
            <a:ext cx="2281890"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9" name="Text Placeholder 10">
            <a:extLst>
              <a:ext uri="{FF2B5EF4-FFF2-40B4-BE49-F238E27FC236}">
                <a16:creationId xmlns:a16="http://schemas.microsoft.com/office/drawing/2014/main" id="{2B790185-201F-47AF-7183-CE2CA54C2420}"/>
              </a:ext>
            </a:extLst>
          </p:cNvPr>
          <p:cNvSpPr>
            <a:spLocks noGrp="1"/>
          </p:cNvSpPr>
          <p:nvPr>
            <p:ph type="body" sz="quarter" idx="17"/>
          </p:nvPr>
        </p:nvSpPr>
        <p:spPr>
          <a:xfrm>
            <a:off x="4844246" y="4966961"/>
            <a:ext cx="2250854" cy="232783"/>
          </a:xfrm>
        </p:spPr>
        <p:txBody>
          <a:bodyPr/>
          <a:lstStyle>
            <a:lvl1pPr algn="ctr" defTabSz="914355" rtl="0" eaLnBrk="1" latinLnBrk="0" hangingPunct="1">
              <a:lnSpc>
                <a:spcPct val="83000"/>
              </a:lnSpc>
              <a:spcBef>
                <a:spcPct val="0"/>
              </a:spcBef>
              <a:buNone/>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20" name="Text Placeholder 10">
            <a:extLst>
              <a:ext uri="{FF2B5EF4-FFF2-40B4-BE49-F238E27FC236}">
                <a16:creationId xmlns:a16="http://schemas.microsoft.com/office/drawing/2014/main" id="{E82E0977-BDCB-389D-25B7-32B8EE48360F}"/>
              </a:ext>
            </a:extLst>
          </p:cNvPr>
          <p:cNvSpPr>
            <a:spLocks noGrp="1"/>
          </p:cNvSpPr>
          <p:nvPr>
            <p:ph type="body" sz="quarter" idx="18"/>
          </p:nvPr>
        </p:nvSpPr>
        <p:spPr>
          <a:xfrm>
            <a:off x="8423702" y="4966961"/>
            <a:ext cx="2250854" cy="232783"/>
          </a:xfrm>
        </p:spPr>
        <p:txBody>
          <a:bodyPr/>
          <a:lstStyle>
            <a:lvl1pPr algn="ctr">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marL="0" lvl="0" indent="0" algn="ctr" defTabSz="914355" rtl="0" eaLnBrk="1" latinLnBrk="0" hangingPunct="1">
              <a:lnSpc>
                <a:spcPct val="83000"/>
              </a:lnSpc>
              <a:spcBef>
                <a:spcPct val="0"/>
              </a:spcBef>
              <a:buFont typeface="Arial" panose="020B0604020202020204" pitchFamily="34" charset="0"/>
              <a:buNone/>
            </a:pPr>
            <a:r>
              <a:rPr lang="en-GB"/>
              <a:t>Click to edit Master text styles</a:t>
            </a:r>
          </a:p>
        </p:txBody>
      </p:sp>
      <p:sp>
        <p:nvSpPr>
          <p:cNvPr id="21" name="Text Placeholder 10">
            <a:extLst>
              <a:ext uri="{FF2B5EF4-FFF2-40B4-BE49-F238E27FC236}">
                <a16:creationId xmlns:a16="http://schemas.microsoft.com/office/drawing/2014/main" id="{DA277695-E9F8-F057-7AA2-9AE78E846D57}"/>
              </a:ext>
            </a:extLst>
          </p:cNvPr>
          <p:cNvSpPr>
            <a:spLocks noGrp="1"/>
          </p:cNvSpPr>
          <p:nvPr>
            <p:ph type="body" sz="quarter" idx="19"/>
          </p:nvPr>
        </p:nvSpPr>
        <p:spPr>
          <a:xfrm>
            <a:off x="1264790" y="4966961"/>
            <a:ext cx="2250854" cy="232783"/>
          </a:xfrm>
        </p:spPr>
        <p:txBody>
          <a:bodyPr/>
          <a:lstStyle>
            <a:lvl1pPr algn="ctr" defTabSz="914355" rtl="0" eaLnBrk="1" latinLnBrk="0" hangingPunct="1">
              <a:lnSpc>
                <a:spcPct val="83000"/>
              </a:lnSpc>
              <a:spcBef>
                <a:spcPct val="0"/>
              </a:spcBef>
              <a:buNone/>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73806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peaker 2">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0" y="-2667002"/>
            <a:ext cx="6858001" cy="12192003"/>
            <a:chOff x="-1" y="-1"/>
            <a:chExt cx="24382419" cy="24382426"/>
          </a:xfrm>
        </p:grpSpPr>
        <p:sp>
          <p:nvSpPr>
            <p:cNvPr id="7" name="Rectangle 6">
              <a:extLst>
                <a:ext uri="{FF2B5EF4-FFF2-40B4-BE49-F238E27FC236}">
                  <a16:creationId xmlns:a16="http://schemas.microsoft.com/office/drawing/2014/main" id="{5D1B524B-3D40-A964-AE67-36FE4D8385E0}"/>
                </a:ext>
              </a:extLst>
            </p:cNvPr>
            <p:cNvSpPr/>
            <p:nvPr/>
          </p:nvSpPr>
          <p:spPr>
            <a:xfrm rot="16200000">
              <a:off x="7934789" y="-7934787"/>
              <a:ext cx="8512841"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1" y="8391310"/>
              <a:ext cx="24382419" cy="15991115"/>
              <a:chOff x="-1" y="10793714"/>
              <a:chExt cx="24382419" cy="8776191"/>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1166189"/>
                <a:ext cx="462607"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6" y="-717584"/>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8251717" y="3439207"/>
                <a:ext cx="7878980"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5434870" y="2965676"/>
            <a:ext cx="6315776"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5434870" y="3538620"/>
            <a:ext cx="6315776"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04438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1937"/>
            <a:ext cx="11310086" cy="270844"/>
          </a:xfrm>
        </p:spPr>
        <p:txBody>
          <a:bodyPr/>
          <a:lstStyle>
            <a:lvl1pPr>
              <a:lnSpc>
                <a:spcPct val="88000"/>
              </a:lnSpc>
              <a:defRPr sz="2000" spc="-65" baseline="0">
                <a:solidFill>
                  <a:schemeClr val="bg1"/>
                </a:solidFill>
              </a:defRPr>
            </a:lvl1pPr>
          </a:lstStyle>
          <a:p>
            <a:r>
              <a:rPr lang="en-GB"/>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fld id="{E709039E-3F48-4BF4-BC59-03AB40DD2DC0}" type="datetime1">
              <a:rPr lang="en-GB" smtClean="0"/>
              <a:pPr/>
              <a:t>09/12/2022</a:t>
            </a:fld>
            <a:endParaRPr lang="en-GB"/>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a:t>© GSMA 2022</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8" name="Graphic 7">
            <a:extLst>
              <a:ext uri="{FF2B5EF4-FFF2-40B4-BE49-F238E27FC236}">
                <a16:creationId xmlns:a16="http://schemas.microsoft.com/office/drawing/2014/main" id="{D11567FF-E9AA-49ED-9131-480141738D1C}"/>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75625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Speaker 1">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a:off x="2" y="-1"/>
            <a:ext cx="12192001" cy="6857997"/>
            <a:chOff x="-2" y="0"/>
            <a:chExt cx="24382419" cy="13715997"/>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13123" y="-6013119"/>
              <a:ext cx="12356175" cy="243824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2" y="11238272"/>
              <a:ext cx="24382419" cy="2477725"/>
              <a:chOff x="-2" y="12356176"/>
              <a:chExt cx="24382419" cy="1359817"/>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396273"/>
                <a:ext cx="462607" cy="24382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7" y="844878"/>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11959902" y="1293482"/>
                <a:ext cx="462607"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4791618" y="3994376"/>
            <a:ext cx="6959028"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4791618" y="4567320"/>
            <a:ext cx="6959028"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31253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Blank">
    <p:bg>
      <p:bgPr>
        <a:solidFill>
          <a:srgbClr val="DC002B"/>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E56A38E-1144-D2E1-C355-84B4C61E281B}"/>
              </a:ext>
            </a:extLst>
          </p:cNvPr>
          <p:cNvSpPr>
            <a:spLocks noGrp="1"/>
          </p:cNvSpPr>
          <p:nvPr>
            <p:ph type="title" hasCustomPrompt="1"/>
          </p:nvPr>
        </p:nvSpPr>
        <p:spPr>
          <a:xfrm>
            <a:off x="174171" y="365126"/>
            <a:ext cx="11843658" cy="810532"/>
          </a:xfrm>
        </p:spPr>
        <p:txBody>
          <a:bodyPr lIns="0" tIns="0" rIns="0" bIns="0">
            <a:noAutofit/>
          </a:bodyPr>
          <a:lstStyle>
            <a:lvl1pPr marL="0" algn="ctr" defTabSz="914400" rtl="0" eaLnBrk="1" latinLnBrk="0" hangingPunct="1">
              <a:tabLst>
                <a:tab pos="1973263" algn="l"/>
              </a:tabLst>
              <a:defRPr lang="en-GB" sz="4400" kern="1200" dirty="0">
                <a:solidFill>
                  <a:schemeClr val="bg1"/>
                </a:solidFill>
                <a:latin typeface="Arial Black" panose="020B0A04020102020204" pitchFamily="34" charset="0"/>
                <a:ea typeface="+mn-ea"/>
                <a:cs typeface="+mn-cs"/>
              </a:defRPr>
            </a:lvl1pPr>
          </a:lstStyle>
          <a:p>
            <a:r>
              <a:rPr lang="en-US"/>
              <a:t>CLICK TO EDIT TITLE STYLE</a:t>
            </a:r>
            <a:endParaRPr lang="en-GB"/>
          </a:p>
        </p:txBody>
      </p:sp>
    </p:spTree>
    <p:extLst>
      <p:ext uri="{BB962C8B-B14F-4D97-AF65-F5344CB8AC3E}">
        <p14:creationId xmlns:p14="http://schemas.microsoft.com/office/powerpoint/2010/main" val="24812309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86063BF-C277-9832-3C8B-34456354D408}"/>
              </a:ext>
            </a:extLst>
          </p:cNvPr>
          <p:cNvSpPr>
            <a:spLocks noGrp="1"/>
          </p:cNvSpPr>
          <p:nvPr>
            <p:ph type="pic" sz="quarter" idx="13"/>
          </p:nvPr>
        </p:nvSpPr>
        <p:spPr>
          <a:xfrm>
            <a:off x="0" y="0"/>
            <a:ext cx="12192000" cy="6858000"/>
          </a:xfrm>
        </p:spPr>
        <p:txBody>
          <a:bodyPr anchor="ctr"/>
          <a:lstStyle>
            <a:lvl1pPr algn="ctr">
              <a:defRPr/>
            </a:lvl1pPr>
          </a:lstStyle>
          <a:p>
            <a:endParaRPr lang="en-GB"/>
          </a:p>
        </p:txBody>
      </p:sp>
      <p:sp>
        <p:nvSpPr>
          <p:cNvPr id="2" name="Title 1">
            <a:extLst>
              <a:ext uri="{FF2B5EF4-FFF2-40B4-BE49-F238E27FC236}">
                <a16:creationId xmlns:a16="http://schemas.microsoft.com/office/drawing/2014/main" id="{65EF8440-7124-54F3-728B-31CE3BBF52C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7FDC967-FBBF-EAAB-07A1-F8E4915A4235}"/>
              </a:ext>
            </a:extLst>
          </p:cNvPr>
          <p:cNvSpPr>
            <a:spLocks noGrp="1"/>
          </p:cNvSpPr>
          <p:nvPr>
            <p:ph type="dt" sz="half" idx="10"/>
          </p:nvPr>
        </p:nvSpPr>
        <p:spPr/>
        <p:txBody>
          <a:bodyPr/>
          <a:lstStyle/>
          <a:p>
            <a:fld id="{7E88A085-3330-4B00-A60A-515326445D30}" type="datetime1">
              <a:rPr lang="en-GB" smtClean="0"/>
              <a:t>09/12/2022</a:t>
            </a:fld>
            <a:endParaRPr lang="en-GB"/>
          </a:p>
        </p:txBody>
      </p:sp>
      <p:sp>
        <p:nvSpPr>
          <p:cNvPr id="4" name="Footer Placeholder 3">
            <a:extLst>
              <a:ext uri="{FF2B5EF4-FFF2-40B4-BE49-F238E27FC236}">
                <a16:creationId xmlns:a16="http://schemas.microsoft.com/office/drawing/2014/main" id="{B2364978-DB9C-BBC4-D795-61DF7A897565}"/>
              </a:ext>
            </a:extLst>
          </p:cNvPr>
          <p:cNvSpPr>
            <a:spLocks noGrp="1"/>
          </p:cNvSpPr>
          <p:nvPr>
            <p:ph type="ftr" sz="quarter" idx="11"/>
          </p:nvPr>
        </p:nvSpPr>
        <p:spPr/>
        <p:txBody>
          <a:bodyPr/>
          <a:lstStyle/>
          <a:p>
            <a:r>
              <a:rPr lang="en-GB"/>
              <a:t>© GSMA 2022</a:t>
            </a:r>
          </a:p>
        </p:txBody>
      </p:sp>
      <p:sp>
        <p:nvSpPr>
          <p:cNvPr id="5" name="Slide Number Placeholder 4">
            <a:extLst>
              <a:ext uri="{FF2B5EF4-FFF2-40B4-BE49-F238E27FC236}">
                <a16:creationId xmlns:a16="http://schemas.microsoft.com/office/drawing/2014/main" id="{22ECC677-DF1A-9125-BF11-7E6C7D2ACEA5}"/>
              </a:ext>
            </a:extLst>
          </p:cNvPr>
          <p:cNvSpPr>
            <a:spLocks noGrp="1"/>
          </p:cNvSpPr>
          <p:nvPr>
            <p:ph type="sldNum" sz="quarter" idx="12"/>
          </p:nvPr>
        </p:nvSpPr>
        <p:spPr/>
        <p:txBody>
          <a:bodyPr/>
          <a:lstStyle/>
          <a:p>
            <a:fld id="{B51C77D3-387C-4881-A960-1F7F91E3F80B}" type="slidenum">
              <a:rPr lang="en-GB" smtClean="0"/>
              <a:pPr/>
              <a:t>‹#›</a:t>
            </a:fld>
            <a:endParaRPr lang="en-GB"/>
          </a:p>
        </p:txBody>
      </p:sp>
      <p:pic>
        <p:nvPicPr>
          <p:cNvPr id="6" name="Graphic 5">
            <a:extLst>
              <a:ext uri="{FF2B5EF4-FFF2-40B4-BE49-F238E27FC236}">
                <a16:creationId xmlns:a16="http://schemas.microsoft.com/office/drawing/2014/main" id="{19A3AF77-6615-1805-6A00-39161406AEE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10518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C0FC-D633-E3A9-1C6C-4FA0CFD697E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4ACD55A-9363-4255-7A96-2963A8893ED4}"/>
              </a:ext>
            </a:extLst>
          </p:cNvPr>
          <p:cNvSpPr>
            <a:spLocks noGrp="1"/>
          </p:cNvSpPr>
          <p:nvPr>
            <p:ph type="dt" sz="half" idx="10"/>
          </p:nvPr>
        </p:nvSpPr>
        <p:spPr/>
        <p:txBody>
          <a:bodyPr/>
          <a:lstStyle/>
          <a:p>
            <a:fld id="{7E88A085-3330-4B00-A60A-515326445D30}" type="datetime1">
              <a:rPr lang="en-GB" smtClean="0"/>
              <a:t>09/12/2022</a:t>
            </a:fld>
            <a:endParaRPr lang="en-GB"/>
          </a:p>
        </p:txBody>
      </p:sp>
      <p:sp>
        <p:nvSpPr>
          <p:cNvPr id="4" name="Footer Placeholder 3">
            <a:extLst>
              <a:ext uri="{FF2B5EF4-FFF2-40B4-BE49-F238E27FC236}">
                <a16:creationId xmlns:a16="http://schemas.microsoft.com/office/drawing/2014/main" id="{1B6EC734-5A3B-8E79-10F9-2763EA4D5FCC}"/>
              </a:ext>
            </a:extLst>
          </p:cNvPr>
          <p:cNvSpPr>
            <a:spLocks noGrp="1"/>
          </p:cNvSpPr>
          <p:nvPr>
            <p:ph type="ftr" sz="quarter" idx="11"/>
          </p:nvPr>
        </p:nvSpPr>
        <p:spPr/>
        <p:txBody>
          <a:bodyPr/>
          <a:lstStyle/>
          <a:p>
            <a:r>
              <a:rPr lang="en-GB"/>
              <a:t>© GSMA 2022</a:t>
            </a:r>
          </a:p>
        </p:txBody>
      </p:sp>
      <p:sp>
        <p:nvSpPr>
          <p:cNvPr id="5" name="Slide Number Placeholder 4">
            <a:extLst>
              <a:ext uri="{FF2B5EF4-FFF2-40B4-BE49-F238E27FC236}">
                <a16:creationId xmlns:a16="http://schemas.microsoft.com/office/drawing/2014/main" id="{A35C1742-8625-94C5-781A-A34900E2264B}"/>
              </a:ext>
            </a:extLst>
          </p:cNvPr>
          <p:cNvSpPr>
            <a:spLocks noGrp="1"/>
          </p:cNvSpPr>
          <p:nvPr>
            <p:ph type="sldNum" sz="quarter" idx="12"/>
          </p:nvPr>
        </p:nvSpPr>
        <p:spPr/>
        <p:txBody>
          <a:bodyPr/>
          <a:lstStyle/>
          <a:p>
            <a:fld id="{B51C77D3-387C-4881-A960-1F7F91E3F80B}" type="slidenum">
              <a:rPr lang="en-GB" smtClean="0"/>
              <a:pPr/>
              <a:t>‹#›</a:t>
            </a:fld>
            <a:endParaRPr lang="en-GB"/>
          </a:p>
        </p:txBody>
      </p:sp>
      <p:pic>
        <p:nvPicPr>
          <p:cNvPr id="6" name="Graphic 5">
            <a:extLst>
              <a:ext uri="{FF2B5EF4-FFF2-40B4-BE49-F238E27FC236}">
                <a16:creationId xmlns:a16="http://schemas.microsoft.com/office/drawing/2014/main" id="{73D0011A-12EA-4C5E-FC8D-5D562CCABDA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0" name="Picture Placeholder 8">
            <a:extLst>
              <a:ext uri="{FF2B5EF4-FFF2-40B4-BE49-F238E27FC236}">
                <a16:creationId xmlns:a16="http://schemas.microsoft.com/office/drawing/2014/main" id="{1AEFF2D9-6CE2-A0CD-BE01-449EEBB2DA86}"/>
              </a:ext>
            </a:extLst>
          </p:cNvPr>
          <p:cNvSpPr>
            <a:spLocks noGrp="1"/>
          </p:cNvSpPr>
          <p:nvPr>
            <p:ph type="pic" sz="quarter" idx="13"/>
          </p:nvPr>
        </p:nvSpPr>
        <p:spPr>
          <a:xfrm>
            <a:off x="7009609" y="0"/>
            <a:ext cx="5182391" cy="6858000"/>
          </a:xfrm>
        </p:spPr>
        <p:txBody>
          <a:bodyPr anchor="ctr"/>
          <a:lstStyle>
            <a:lvl1pPr algn="ctr">
              <a:defRPr/>
            </a:lvl1pPr>
          </a:lstStyle>
          <a:p>
            <a:endParaRPr lang="en-GB"/>
          </a:p>
        </p:txBody>
      </p:sp>
    </p:spTree>
    <p:extLst>
      <p:ext uri="{BB962C8B-B14F-4D97-AF65-F5344CB8AC3E}">
        <p14:creationId xmlns:p14="http://schemas.microsoft.com/office/powerpoint/2010/main" val="12702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61420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pic>
        <p:nvPicPr>
          <p:cNvPr id="9" name="Graphic 8">
            <a:extLst>
              <a:ext uri="{FF2B5EF4-FFF2-40B4-BE49-F238E27FC236}">
                <a16:creationId xmlns:a16="http://schemas.microsoft.com/office/drawing/2014/main" id="{B8B74983-247E-E6E7-44B9-B45188B0AB0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135373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DA05A00C-646A-78AA-0057-40FFC58F46B8}"/>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F422CB22-A80F-B3D8-0213-5BA9FAAD675B}"/>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E49CDB8D-9295-3AC0-B4E8-596DA43879B9}"/>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9C5A4D93-8CE8-20E4-92D9-E14FE07BBD0A}"/>
              </a:ext>
            </a:extLst>
          </p:cNvPr>
          <p:cNvSpPr>
            <a:spLocks noGrp="1"/>
          </p:cNvSpPr>
          <p:nvPr>
            <p:ph type="title" hasCustomPrompt="1"/>
          </p:nvPr>
        </p:nvSpPr>
        <p:spPr>
          <a:xfrm>
            <a:off x="440561" y="1784171"/>
            <a:ext cx="11310086" cy="638637"/>
          </a:xfrm>
        </p:spPr>
        <p:txBody>
          <a:bodyPr/>
          <a:lstStyle>
            <a:lvl1pPr>
              <a:defRPr sz="5000">
                <a:solidFill>
                  <a:schemeClr val="bg1"/>
                </a:solidFill>
              </a:defRPr>
            </a:lvl1pPr>
          </a:lstStyle>
          <a:p>
            <a:r>
              <a:rPr lang="en-GB"/>
              <a:t>Click to add title</a:t>
            </a:r>
          </a:p>
        </p:txBody>
      </p:sp>
      <p:pic>
        <p:nvPicPr>
          <p:cNvPr id="3" name="Graphic 2">
            <a:extLst>
              <a:ext uri="{FF2B5EF4-FFF2-40B4-BE49-F238E27FC236}">
                <a16:creationId xmlns:a16="http://schemas.microsoft.com/office/drawing/2014/main" id="{2AB830C5-48C1-F895-C775-9780DF9B348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C82A8F72-CB80-8FA5-CB83-FA47A6936429}"/>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04470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_Pictur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F9860D8-2D96-3FA5-00BA-AFE16A53A13E}"/>
              </a:ext>
            </a:extLst>
          </p:cNvPr>
          <p:cNvSpPr>
            <a:spLocks noGrp="1"/>
          </p:cNvSpPr>
          <p:nvPr>
            <p:ph type="pic" sz="quarter" idx="13"/>
          </p:nvPr>
        </p:nvSpPr>
        <p:spPr>
          <a:xfrm>
            <a:off x="0" y="0"/>
            <a:ext cx="12192000" cy="6858000"/>
          </a:xfrm>
          <a:custGeom>
            <a:avLst/>
            <a:gdLst>
              <a:gd name="connsiteX0" fmla="*/ 23225505 w 24382413"/>
              <a:gd name="connsiteY0" fmla="*/ 12921643 h 13716000"/>
              <a:gd name="connsiteX1" fmla="*/ 23325369 w 24382413"/>
              <a:gd name="connsiteY1" fmla="*/ 13067184 h 13716000"/>
              <a:gd name="connsiteX2" fmla="*/ 23125929 w 24382413"/>
              <a:gd name="connsiteY2" fmla="*/ 13067184 h 13716000"/>
              <a:gd name="connsiteX3" fmla="*/ 23177533 w 24382413"/>
              <a:gd name="connsiteY3" fmla="*/ 12879434 h 13716000"/>
              <a:gd name="connsiteX4" fmla="*/ 22955065 w 24382413"/>
              <a:gd name="connsiteY4" fmla="*/ 13196436 h 13716000"/>
              <a:gd name="connsiteX5" fmla="*/ 23037345 w 24382413"/>
              <a:gd name="connsiteY5" fmla="*/ 13196436 h 13716000"/>
              <a:gd name="connsiteX6" fmla="*/ 23086145 w 24382413"/>
              <a:gd name="connsiteY6" fmla="*/ 13125250 h 13716000"/>
              <a:gd name="connsiteX7" fmla="*/ 23365241 w 24382413"/>
              <a:gd name="connsiteY7" fmla="*/ 13125250 h 13716000"/>
              <a:gd name="connsiteX8" fmla="*/ 23414065 w 24382413"/>
              <a:gd name="connsiteY8" fmla="*/ 13196436 h 13716000"/>
              <a:gd name="connsiteX9" fmla="*/ 23499765 w 24382413"/>
              <a:gd name="connsiteY9" fmla="*/ 13196436 h 13716000"/>
              <a:gd name="connsiteX10" fmla="*/ 23277297 w 24382413"/>
              <a:gd name="connsiteY10" fmla="*/ 12879434 h 13716000"/>
              <a:gd name="connsiteX11" fmla="*/ 22395285 w 24382413"/>
              <a:gd name="connsiteY11" fmla="*/ 12879434 h 13716000"/>
              <a:gd name="connsiteX12" fmla="*/ 22395285 w 24382413"/>
              <a:gd name="connsiteY12" fmla="*/ 13196436 h 13716000"/>
              <a:gd name="connsiteX13" fmla="*/ 22468565 w 24382413"/>
              <a:gd name="connsiteY13" fmla="*/ 13196436 h 13716000"/>
              <a:gd name="connsiteX14" fmla="*/ 22468565 w 24382413"/>
              <a:gd name="connsiteY14" fmla="*/ 12966222 h 13716000"/>
              <a:gd name="connsiteX15" fmla="*/ 22613365 w 24382413"/>
              <a:gd name="connsiteY15" fmla="*/ 13196436 h 13716000"/>
              <a:gd name="connsiteX16" fmla="*/ 22713493 w 24382413"/>
              <a:gd name="connsiteY16" fmla="*/ 13196436 h 13716000"/>
              <a:gd name="connsiteX17" fmla="*/ 22857973 w 24382413"/>
              <a:gd name="connsiteY17" fmla="*/ 12967331 h 13716000"/>
              <a:gd name="connsiteX18" fmla="*/ 22858217 w 24382413"/>
              <a:gd name="connsiteY18" fmla="*/ 13196436 h 13716000"/>
              <a:gd name="connsiteX19" fmla="*/ 22932581 w 24382413"/>
              <a:gd name="connsiteY19" fmla="*/ 13196436 h 13716000"/>
              <a:gd name="connsiteX20" fmla="*/ 22932581 w 24382413"/>
              <a:gd name="connsiteY20" fmla="*/ 12879434 h 13716000"/>
              <a:gd name="connsiteX21" fmla="*/ 22838049 w 24382413"/>
              <a:gd name="connsiteY21" fmla="*/ 12879434 h 13716000"/>
              <a:gd name="connsiteX22" fmla="*/ 22664893 w 24382413"/>
              <a:gd name="connsiteY22" fmla="*/ 13150969 h 13716000"/>
              <a:gd name="connsiteX23" fmla="*/ 22491913 w 24382413"/>
              <a:gd name="connsiteY23" fmla="*/ 12879434 h 13716000"/>
              <a:gd name="connsiteX24" fmla="*/ 23439715 w 24382413"/>
              <a:gd name="connsiteY24" fmla="*/ 12879368 h 13716000"/>
              <a:gd name="connsiteX25" fmla="*/ 23439715 w 24382413"/>
              <a:gd name="connsiteY25" fmla="*/ 12926951 h 13716000"/>
              <a:gd name="connsiteX26" fmla="*/ 23447937 w 24382413"/>
              <a:gd name="connsiteY26" fmla="*/ 12926951 h 13716000"/>
              <a:gd name="connsiteX27" fmla="*/ 23447937 w 24382413"/>
              <a:gd name="connsiteY27" fmla="*/ 12892965 h 13716000"/>
              <a:gd name="connsiteX28" fmla="*/ 23462819 w 24382413"/>
              <a:gd name="connsiteY28" fmla="*/ 12915260 h 13716000"/>
              <a:gd name="connsiteX29" fmla="*/ 23463085 w 24382413"/>
              <a:gd name="connsiteY29" fmla="*/ 12915260 h 13716000"/>
              <a:gd name="connsiteX30" fmla="*/ 23478145 w 24382413"/>
              <a:gd name="connsiteY30" fmla="*/ 12892832 h 13716000"/>
              <a:gd name="connsiteX31" fmla="*/ 23478145 w 24382413"/>
              <a:gd name="connsiteY31" fmla="*/ 12926951 h 13716000"/>
              <a:gd name="connsiteX32" fmla="*/ 23486501 w 24382413"/>
              <a:gd name="connsiteY32" fmla="*/ 12926951 h 13716000"/>
              <a:gd name="connsiteX33" fmla="*/ 23486501 w 24382413"/>
              <a:gd name="connsiteY33" fmla="*/ 12879368 h 13716000"/>
              <a:gd name="connsiteX34" fmla="*/ 23477591 w 24382413"/>
              <a:gd name="connsiteY34" fmla="*/ 12879368 h 13716000"/>
              <a:gd name="connsiteX35" fmla="*/ 23463109 w 24382413"/>
              <a:gd name="connsiteY35" fmla="*/ 12901863 h 13716000"/>
              <a:gd name="connsiteX36" fmla="*/ 23448625 w 24382413"/>
              <a:gd name="connsiteY36" fmla="*/ 12879368 h 13716000"/>
              <a:gd name="connsiteX37" fmla="*/ 23395289 w 24382413"/>
              <a:gd name="connsiteY37" fmla="*/ 12879368 h 13716000"/>
              <a:gd name="connsiteX38" fmla="*/ 23395289 w 24382413"/>
              <a:gd name="connsiteY38" fmla="*/ 12887114 h 13716000"/>
              <a:gd name="connsiteX39" fmla="*/ 23410385 w 24382413"/>
              <a:gd name="connsiteY39" fmla="*/ 12887114 h 13716000"/>
              <a:gd name="connsiteX40" fmla="*/ 23410385 w 24382413"/>
              <a:gd name="connsiteY40" fmla="*/ 12926951 h 13716000"/>
              <a:gd name="connsiteX41" fmla="*/ 23418805 w 24382413"/>
              <a:gd name="connsiteY41" fmla="*/ 12926951 h 13716000"/>
              <a:gd name="connsiteX42" fmla="*/ 23418805 w 24382413"/>
              <a:gd name="connsiteY42" fmla="*/ 12887114 h 13716000"/>
              <a:gd name="connsiteX43" fmla="*/ 23433897 w 24382413"/>
              <a:gd name="connsiteY43" fmla="*/ 12887114 h 13716000"/>
              <a:gd name="connsiteX44" fmla="*/ 23433897 w 24382413"/>
              <a:gd name="connsiteY44" fmla="*/ 12879368 h 13716000"/>
              <a:gd name="connsiteX45" fmla="*/ 22114917 w 24382413"/>
              <a:gd name="connsiteY45" fmla="*/ 12871279 h 13716000"/>
              <a:gd name="connsiteX46" fmla="*/ 21932765 w 24382413"/>
              <a:gd name="connsiteY46" fmla="*/ 12909753 h 13716000"/>
              <a:gd name="connsiteX47" fmla="*/ 21909693 w 24382413"/>
              <a:gd name="connsiteY47" fmla="*/ 12973393 h 13716000"/>
              <a:gd name="connsiteX48" fmla="*/ 21928421 w 24382413"/>
              <a:gd name="connsiteY48" fmla="*/ 13027569 h 13716000"/>
              <a:gd name="connsiteX49" fmla="*/ 22121189 w 24382413"/>
              <a:gd name="connsiteY49" fmla="*/ 13067140 h 13716000"/>
              <a:gd name="connsiteX50" fmla="*/ 22261821 w 24382413"/>
              <a:gd name="connsiteY50" fmla="*/ 13086422 h 13716000"/>
              <a:gd name="connsiteX51" fmla="*/ 22269113 w 24382413"/>
              <a:gd name="connsiteY51" fmla="*/ 13107177 h 13716000"/>
              <a:gd name="connsiteX52" fmla="*/ 22260993 w 24382413"/>
              <a:gd name="connsiteY52" fmla="*/ 13128109 h 13716000"/>
              <a:gd name="connsiteX53" fmla="*/ 22128661 w 24382413"/>
              <a:gd name="connsiteY53" fmla="*/ 13147391 h 13716000"/>
              <a:gd name="connsiteX54" fmla="*/ 21900905 w 24382413"/>
              <a:gd name="connsiteY54" fmla="*/ 13105792 h 13716000"/>
              <a:gd name="connsiteX55" fmla="*/ 21900905 w 24382413"/>
              <a:gd name="connsiteY55" fmla="*/ 13168966 h 13716000"/>
              <a:gd name="connsiteX56" fmla="*/ 22128661 w 24382413"/>
              <a:gd name="connsiteY56" fmla="*/ 13204592 h 13716000"/>
              <a:gd name="connsiteX57" fmla="*/ 22320697 w 24382413"/>
              <a:gd name="connsiteY57" fmla="*/ 13163359 h 13716000"/>
              <a:gd name="connsiteX58" fmla="*/ 22343401 w 24382413"/>
              <a:gd name="connsiteY58" fmla="*/ 13099365 h 13716000"/>
              <a:gd name="connsiteX59" fmla="*/ 22323381 w 24382413"/>
              <a:gd name="connsiteY59" fmla="*/ 13043349 h 13716000"/>
              <a:gd name="connsiteX60" fmla="*/ 22125901 w 24382413"/>
              <a:gd name="connsiteY60" fmla="*/ 13004321 h 13716000"/>
              <a:gd name="connsiteX61" fmla="*/ 21990621 w 24382413"/>
              <a:gd name="connsiteY61" fmla="*/ 12985316 h 13716000"/>
              <a:gd name="connsiteX62" fmla="*/ 21983973 w 24382413"/>
              <a:gd name="connsiteY62" fmla="*/ 12966589 h 13716000"/>
              <a:gd name="connsiteX63" fmla="*/ 21991453 w 24382413"/>
              <a:gd name="connsiteY63" fmla="*/ 12946476 h 13716000"/>
              <a:gd name="connsiteX64" fmla="*/ 22115109 w 24382413"/>
              <a:gd name="connsiteY64" fmla="*/ 12928480 h 13716000"/>
              <a:gd name="connsiteX65" fmla="*/ 22316653 w 24382413"/>
              <a:gd name="connsiteY65" fmla="*/ 12964295 h 13716000"/>
              <a:gd name="connsiteX66" fmla="*/ 22316653 w 24382413"/>
              <a:gd name="connsiteY66" fmla="*/ 12901121 h 13716000"/>
              <a:gd name="connsiteX67" fmla="*/ 22114917 w 24382413"/>
              <a:gd name="connsiteY67" fmla="*/ 12871279 h 13716000"/>
              <a:gd name="connsiteX68" fmla="*/ 21626945 w 24382413"/>
              <a:gd name="connsiteY68" fmla="*/ 12871279 h 13716000"/>
              <a:gd name="connsiteX69" fmla="*/ 21413853 w 24382413"/>
              <a:gd name="connsiteY69" fmla="*/ 12927428 h 13716000"/>
              <a:gd name="connsiteX70" fmla="*/ 21372165 w 24382413"/>
              <a:gd name="connsiteY70" fmla="*/ 13037930 h 13716000"/>
              <a:gd name="connsiteX71" fmla="*/ 21413853 w 24382413"/>
              <a:gd name="connsiteY71" fmla="*/ 13148078 h 13716000"/>
              <a:gd name="connsiteX72" fmla="*/ 21626125 w 24382413"/>
              <a:gd name="connsiteY72" fmla="*/ 13204592 h 13716000"/>
              <a:gd name="connsiteX73" fmla="*/ 21824657 w 24382413"/>
              <a:gd name="connsiteY73" fmla="*/ 13153596 h 13716000"/>
              <a:gd name="connsiteX74" fmla="*/ 21858333 w 24382413"/>
              <a:gd name="connsiteY74" fmla="*/ 13056591 h 13716000"/>
              <a:gd name="connsiteX75" fmla="*/ 21858333 w 24382413"/>
              <a:gd name="connsiteY75" fmla="*/ 13019181 h 13716000"/>
              <a:gd name="connsiteX76" fmla="*/ 21587805 w 24382413"/>
              <a:gd name="connsiteY76" fmla="*/ 13019192 h 13716000"/>
              <a:gd name="connsiteX77" fmla="*/ 21587805 w 24382413"/>
              <a:gd name="connsiteY77" fmla="*/ 13076792 h 13716000"/>
              <a:gd name="connsiteX78" fmla="*/ 21783701 w 24382413"/>
              <a:gd name="connsiteY78" fmla="*/ 13076792 h 13716000"/>
              <a:gd name="connsiteX79" fmla="*/ 21768045 w 24382413"/>
              <a:gd name="connsiteY79" fmla="*/ 13116097 h 13716000"/>
              <a:gd name="connsiteX80" fmla="*/ 21626137 w 24382413"/>
              <a:gd name="connsiteY80" fmla="*/ 13146892 h 13716000"/>
              <a:gd name="connsiteX81" fmla="*/ 21472305 w 24382413"/>
              <a:gd name="connsiteY81" fmla="*/ 13109482 h 13716000"/>
              <a:gd name="connsiteX82" fmla="*/ 21447453 w 24382413"/>
              <a:gd name="connsiteY82" fmla="*/ 13037930 h 13716000"/>
              <a:gd name="connsiteX83" fmla="*/ 21472661 w 24382413"/>
              <a:gd name="connsiteY83" fmla="*/ 12966467 h 13716000"/>
              <a:gd name="connsiteX84" fmla="*/ 21626581 w 24382413"/>
              <a:gd name="connsiteY84" fmla="*/ 12930697 h 13716000"/>
              <a:gd name="connsiteX85" fmla="*/ 21835673 w 24382413"/>
              <a:gd name="connsiteY85" fmla="*/ 12972185 h 13716000"/>
              <a:gd name="connsiteX86" fmla="*/ 21835673 w 24382413"/>
              <a:gd name="connsiteY86" fmla="*/ 12905520 h 13716000"/>
              <a:gd name="connsiteX87" fmla="*/ 21626945 w 24382413"/>
              <a:gd name="connsiteY87" fmla="*/ 12871279 h 13716000"/>
              <a:gd name="connsiteX88" fmla="*/ 0 w 24382413"/>
              <a:gd name="connsiteY88" fmla="*/ 0 h 13716000"/>
              <a:gd name="connsiteX89" fmla="*/ 24382413 w 24382413"/>
              <a:gd name="connsiteY89" fmla="*/ 0 h 13716000"/>
              <a:gd name="connsiteX90" fmla="*/ 24382413 w 24382413"/>
              <a:gd name="connsiteY90" fmla="*/ 13716000 h 13716000"/>
              <a:gd name="connsiteX91" fmla="*/ 0 w 24382413"/>
              <a:gd name="connsiteY9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4382413" h="13716000">
                <a:moveTo>
                  <a:pt x="23225505" y="12921643"/>
                </a:moveTo>
                <a:lnTo>
                  <a:pt x="23325369" y="13067184"/>
                </a:lnTo>
                <a:lnTo>
                  <a:pt x="23125929" y="13067184"/>
                </a:lnTo>
                <a:close/>
                <a:moveTo>
                  <a:pt x="23177533" y="12879434"/>
                </a:moveTo>
                <a:lnTo>
                  <a:pt x="22955065" y="13196436"/>
                </a:lnTo>
                <a:lnTo>
                  <a:pt x="23037345" y="13196436"/>
                </a:lnTo>
                <a:lnTo>
                  <a:pt x="23086145" y="13125250"/>
                </a:lnTo>
                <a:lnTo>
                  <a:pt x="23365241" y="13125250"/>
                </a:lnTo>
                <a:lnTo>
                  <a:pt x="23414065" y="13196436"/>
                </a:lnTo>
                <a:lnTo>
                  <a:pt x="23499765" y="13196436"/>
                </a:lnTo>
                <a:lnTo>
                  <a:pt x="23277297" y="12879434"/>
                </a:lnTo>
                <a:close/>
                <a:moveTo>
                  <a:pt x="22395285" y="12879434"/>
                </a:moveTo>
                <a:lnTo>
                  <a:pt x="22395285" y="13196436"/>
                </a:lnTo>
                <a:lnTo>
                  <a:pt x="22468565" y="13196436"/>
                </a:lnTo>
                <a:lnTo>
                  <a:pt x="22468565" y="12966222"/>
                </a:lnTo>
                <a:lnTo>
                  <a:pt x="22613365" y="13196436"/>
                </a:lnTo>
                <a:lnTo>
                  <a:pt x="22713493" y="13196436"/>
                </a:lnTo>
                <a:lnTo>
                  <a:pt x="22857973" y="12967331"/>
                </a:lnTo>
                <a:lnTo>
                  <a:pt x="22858217" y="13196436"/>
                </a:lnTo>
                <a:lnTo>
                  <a:pt x="22932581" y="13196436"/>
                </a:lnTo>
                <a:lnTo>
                  <a:pt x="22932581" y="12879434"/>
                </a:lnTo>
                <a:lnTo>
                  <a:pt x="22838049" y="12879434"/>
                </a:lnTo>
                <a:lnTo>
                  <a:pt x="22664893" y="13150969"/>
                </a:lnTo>
                <a:lnTo>
                  <a:pt x="22491913" y="12879434"/>
                </a:lnTo>
                <a:close/>
                <a:moveTo>
                  <a:pt x="23439715" y="12879368"/>
                </a:moveTo>
                <a:lnTo>
                  <a:pt x="23439715" y="12926951"/>
                </a:lnTo>
                <a:lnTo>
                  <a:pt x="23447937" y="12926951"/>
                </a:lnTo>
                <a:lnTo>
                  <a:pt x="23447937" y="12892965"/>
                </a:lnTo>
                <a:lnTo>
                  <a:pt x="23462819" y="12915260"/>
                </a:lnTo>
                <a:lnTo>
                  <a:pt x="23463085" y="12915260"/>
                </a:lnTo>
                <a:lnTo>
                  <a:pt x="23478145" y="12892832"/>
                </a:lnTo>
                <a:lnTo>
                  <a:pt x="23478145" y="12926951"/>
                </a:lnTo>
                <a:lnTo>
                  <a:pt x="23486501" y="12926951"/>
                </a:lnTo>
                <a:lnTo>
                  <a:pt x="23486501" y="12879368"/>
                </a:lnTo>
                <a:lnTo>
                  <a:pt x="23477591" y="12879368"/>
                </a:lnTo>
                <a:lnTo>
                  <a:pt x="23463109" y="12901863"/>
                </a:lnTo>
                <a:lnTo>
                  <a:pt x="23448625" y="12879368"/>
                </a:lnTo>
                <a:close/>
                <a:moveTo>
                  <a:pt x="23395289" y="12879368"/>
                </a:moveTo>
                <a:lnTo>
                  <a:pt x="23395289" y="12887114"/>
                </a:lnTo>
                <a:lnTo>
                  <a:pt x="23410385" y="12887114"/>
                </a:lnTo>
                <a:lnTo>
                  <a:pt x="23410385" y="12926951"/>
                </a:lnTo>
                <a:lnTo>
                  <a:pt x="23418805" y="12926951"/>
                </a:lnTo>
                <a:lnTo>
                  <a:pt x="23418805" y="12887114"/>
                </a:lnTo>
                <a:lnTo>
                  <a:pt x="23433897" y="12887114"/>
                </a:lnTo>
                <a:lnTo>
                  <a:pt x="23433897" y="12879368"/>
                </a:lnTo>
                <a:close/>
                <a:moveTo>
                  <a:pt x="22114917" y="12871279"/>
                </a:moveTo>
                <a:cubicBezTo>
                  <a:pt x="22002345" y="12871279"/>
                  <a:pt x="21956201" y="12886427"/>
                  <a:pt x="21932765" y="12909753"/>
                </a:cubicBezTo>
                <a:cubicBezTo>
                  <a:pt x="21914681" y="12927749"/>
                  <a:pt x="21909693" y="12949790"/>
                  <a:pt x="21909693" y="12973393"/>
                </a:cubicBezTo>
                <a:cubicBezTo>
                  <a:pt x="21909693" y="12996442"/>
                  <a:pt x="21915589" y="13014804"/>
                  <a:pt x="21928421" y="13027569"/>
                </a:cubicBezTo>
                <a:cubicBezTo>
                  <a:pt x="21951581" y="13050618"/>
                  <a:pt x="21994589" y="13061356"/>
                  <a:pt x="22121189" y="13067140"/>
                </a:cubicBezTo>
                <a:cubicBezTo>
                  <a:pt x="22234597" y="13072559"/>
                  <a:pt x="22252225" y="13076870"/>
                  <a:pt x="22261821" y="13086422"/>
                </a:cubicBezTo>
                <a:cubicBezTo>
                  <a:pt x="22266985" y="13091563"/>
                  <a:pt x="22269113" y="13098268"/>
                  <a:pt x="22269113" y="13107177"/>
                </a:cubicBezTo>
                <a:cubicBezTo>
                  <a:pt x="22269113" y="13114801"/>
                  <a:pt x="22267085" y="13122048"/>
                  <a:pt x="22260993" y="13128109"/>
                </a:cubicBezTo>
                <a:cubicBezTo>
                  <a:pt x="22247973" y="13141052"/>
                  <a:pt x="22214937" y="13147391"/>
                  <a:pt x="22128661" y="13147391"/>
                </a:cubicBezTo>
                <a:cubicBezTo>
                  <a:pt x="22051045" y="13147391"/>
                  <a:pt x="21948801" y="13128375"/>
                  <a:pt x="21900905" y="13105792"/>
                </a:cubicBezTo>
                <a:lnTo>
                  <a:pt x="21900905" y="13168966"/>
                </a:lnTo>
                <a:cubicBezTo>
                  <a:pt x="21950649" y="13190364"/>
                  <a:pt x="22038593" y="13204592"/>
                  <a:pt x="22128661" y="13204592"/>
                </a:cubicBezTo>
                <a:cubicBezTo>
                  <a:pt x="22250377" y="13204592"/>
                  <a:pt x="22297437" y="13186497"/>
                  <a:pt x="22320697" y="13163359"/>
                </a:cubicBezTo>
                <a:cubicBezTo>
                  <a:pt x="22338329" y="13145828"/>
                  <a:pt x="22343401" y="13123422"/>
                  <a:pt x="22343401" y="13099365"/>
                </a:cubicBezTo>
                <a:cubicBezTo>
                  <a:pt x="22343401" y="13076404"/>
                  <a:pt x="22336389" y="13056292"/>
                  <a:pt x="22323381" y="13043349"/>
                </a:cubicBezTo>
                <a:cubicBezTo>
                  <a:pt x="22300497" y="13020577"/>
                  <a:pt x="22259517" y="13010382"/>
                  <a:pt x="22125901" y="13004321"/>
                </a:cubicBezTo>
                <a:cubicBezTo>
                  <a:pt x="22024949" y="12999910"/>
                  <a:pt x="22000305" y="12994957"/>
                  <a:pt x="21990621" y="12985316"/>
                </a:cubicBezTo>
                <a:cubicBezTo>
                  <a:pt x="21986189" y="12980917"/>
                  <a:pt x="21983973" y="12974490"/>
                  <a:pt x="21983973" y="12966589"/>
                </a:cubicBezTo>
                <a:cubicBezTo>
                  <a:pt x="21983973" y="12958411"/>
                  <a:pt x="21986289" y="12951618"/>
                  <a:pt x="21991453" y="12946476"/>
                </a:cubicBezTo>
                <a:cubicBezTo>
                  <a:pt x="22001969" y="12936005"/>
                  <a:pt x="22029005" y="12928480"/>
                  <a:pt x="22115109" y="12928480"/>
                </a:cubicBezTo>
                <a:cubicBezTo>
                  <a:pt x="22185705" y="12928480"/>
                  <a:pt x="22267741" y="12943640"/>
                  <a:pt x="22316653" y="12964295"/>
                </a:cubicBezTo>
                <a:lnTo>
                  <a:pt x="22316653" y="12901121"/>
                </a:lnTo>
                <a:cubicBezTo>
                  <a:pt x="22273737" y="12884133"/>
                  <a:pt x="22203149" y="12871279"/>
                  <a:pt x="22114917" y="12871279"/>
                </a:cubicBezTo>
                <a:close/>
                <a:moveTo>
                  <a:pt x="21626945" y="12871279"/>
                </a:moveTo>
                <a:cubicBezTo>
                  <a:pt x="21504333" y="12871279"/>
                  <a:pt x="21443985" y="12897453"/>
                  <a:pt x="21413853" y="12927428"/>
                </a:cubicBezTo>
                <a:cubicBezTo>
                  <a:pt x="21386005" y="12955142"/>
                  <a:pt x="21372165" y="12993461"/>
                  <a:pt x="21372165" y="13037930"/>
                </a:cubicBezTo>
                <a:cubicBezTo>
                  <a:pt x="21372165" y="13084937"/>
                  <a:pt x="21387457" y="13121804"/>
                  <a:pt x="21413853" y="13148078"/>
                </a:cubicBezTo>
                <a:cubicBezTo>
                  <a:pt x="21444073" y="13178241"/>
                  <a:pt x="21497593" y="13204592"/>
                  <a:pt x="21626125" y="13204592"/>
                </a:cubicBezTo>
                <a:cubicBezTo>
                  <a:pt x="21736905" y="13204592"/>
                  <a:pt x="21794073" y="13184025"/>
                  <a:pt x="21824657" y="13153596"/>
                </a:cubicBezTo>
                <a:cubicBezTo>
                  <a:pt x="21847409" y="13130957"/>
                  <a:pt x="21858333" y="13102246"/>
                  <a:pt x="21858333" y="13056591"/>
                </a:cubicBezTo>
                <a:lnTo>
                  <a:pt x="21858333" y="13019181"/>
                </a:lnTo>
                <a:lnTo>
                  <a:pt x="21587805" y="13019192"/>
                </a:lnTo>
                <a:lnTo>
                  <a:pt x="21587805" y="13076792"/>
                </a:lnTo>
                <a:lnTo>
                  <a:pt x="21783701" y="13076792"/>
                </a:lnTo>
                <a:cubicBezTo>
                  <a:pt x="21783789" y="13090921"/>
                  <a:pt x="21780153" y="13104052"/>
                  <a:pt x="21768045" y="13116097"/>
                </a:cubicBezTo>
                <a:cubicBezTo>
                  <a:pt x="21749381" y="13134670"/>
                  <a:pt x="21700693" y="13146892"/>
                  <a:pt x="21626137" y="13146892"/>
                </a:cubicBezTo>
                <a:cubicBezTo>
                  <a:pt x="21532565" y="13146892"/>
                  <a:pt x="21493061" y="13130126"/>
                  <a:pt x="21472305" y="13109482"/>
                </a:cubicBezTo>
                <a:cubicBezTo>
                  <a:pt x="21456649" y="13093813"/>
                  <a:pt x="21447453" y="13071440"/>
                  <a:pt x="21447453" y="13037930"/>
                </a:cubicBezTo>
                <a:cubicBezTo>
                  <a:pt x="21447453" y="13006049"/>
                  <a:pt x="21456005" y="12983045"/>
                  <a:pt x="21472661" y="12966467"/>
                </a:cubicBezTo>
                <a:cubicBezTo>
                  <a:pt x="21492953" y="12946277"/>
                  <a:pt x="21539105" y="12930697"/>
                  <a:pt x="21626581" y="12930697"/>
                </a:cubicBezTo>
                <a:cubicBezTo>
                  <a:pt x="21715429" y="12930697"/>
                  <a:pt x="21789429" y="12948626"/>
                  <a:pt x="21835673" y="12972185"/>
                </a:cubicBezTo>
                <a:lnTo>
                  <a:pt x="21835673" y="12905520"/>
                </a:lnTo>
                <a:cubicBezTo>
                  <a:pt x="21796709" y="12887402"/>
                  <a:pt x="21724337" y="12871279"/>
                  <a:pt x="21626945" y="12871279"/>
                </a:cubicBezTo>
                <a:close/>
                <a:moveTo>
                  <a:pt x="0" y="0"/>
                </a:moveTo>
                <a:lnTo>
                  <a:pt x="24382413" y="0"/>
                </a:lnTo>
                <a:lnTo>
                  <a:pt x="24382413" y="13716000"/>
                </a:lnTo>
                <a:lnTo>
                  <a:pt x="0" y="13716000"/>
                </a:lnTo>
                <a:close/>
              </a:path>
            </a:pathLst>
          </a:custGeom>
          <a:solidFill>
            <a:schemeClr val="bg2">
              <a:lumMod val="90000"/>
            </a:schemeClr>
          </a:solidFill>
        </p:spPr>
        <p:txBody>
          <a:bodyPr wrap="square" anchor="ctr" anchorCtr="1">
            <a:noAutofit/>
          </a:bodyPr>
          <a:lstStyle>
            <a:lvl1pPr>
              <a:lnSpc>
                <a:spcPct val="88000"/>
              </a:lnSpc>
              <a:defRPr sz="2000" b="0"/>
            </a:lvl1pPr>
            <a:lvl3pPr algn="ctr">
              <a:defRPr/>
            </a:lvl3pPr>
          </a:lstStyle>
          <a:p>
            <a:pPr lvl="0"/>
            <a:endParaRPr lang="en-GB"/>
          </a:p>
        </p:txBody>
      </p:sp>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1790372"/>
            <a:ext cx="11701430" cy="638637"/>
          </a:xfrm>
        </p:spPr>
        <p:txBody>
          <a:bodyPr/>
          <a:lstStyle>
            <a:lvl1pPr>
              <a:defRPr sz="5000">
                <a:solidFill>
                  <a:schemeClr val="bg1"/>
                </a:solidFill>
              </a:defRPr>
            </a:lvl1pPr>
          </a:lstStyle>
          <a:p>
            <a:r>
              <a:rPr lang="en-GB"/>
              <a:t>Click to edit Master title style</a:t>
            </a:r>
          </a:p>
        </p:txBody>
      </p:sp>
      <p:sp>
        <p:nvSpPr>
          <p:cNvPr id="14" name="Text Placeholder 10">
            <a:extLst>
              <a:ext uri="{FF2B5EF4-FFF2-40B4-BE49-F238E27FC236}">
                <a16:creationId xmlns:a16="http://schemas.microsoft.com/office/drawing/2014/main" id="{0C820201-394A-F114-2B1F-6214C40DE247}"/>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71202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Section Divider_Picture">
    <p:bg>
      <p:bgPr>
        <a:blipFill>
          <a:blip r:embed="rId2"/>
          <a:stretch>
            <a:fillRect/>
          </a:stretch>
        </a:blip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1790372"/>
            <a:ext cx="11701430" cy="638637"/>
          </a:xfrm>
        </p:spPr>
        <p:txBody>
          <a:bodyPr/>
          <a:lstStyle>
            <a:lvl1pPr>
              <a:defRPr sz="5000">
                <a:solidFill>
                  <a:schemeClr val="bg1"/>
                </a:solidFill>
              </a:defRPr>
            </a:lvl1pPr>
          </a:lstStyle>
          <a:p>
            <a:r>
              <a:rPr lang="en-GB"/>
              <a:t>Click to edit Master title style</a:t>
            </a:r>
          </a:p>
        </p:txBody>
      </p:sp>
      <p:pic>
        <p:nvPicPr>
          <p:cNvPr id="13" name="Graphic 12">
            <a:extLst>
              <a:ext uri="{FF2B5EF4-FFF2-40B4-BE49-F238E27FC236}">
                <a16:creationId xmlns:a16="http://schemas.microsoft.com/office/drawing/2014/main" id="{C179A0BF-49E1-7C12-B83B-507FBE716AE6}"/>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
        <p:nvSpPr>
          <p:cNvPr id="14" name="Text Placeholder 10">
            <a:extLst>
              <a:ext uri="{FF2B5EF4-FFF2-40B4-BE49-F238E27FC236}">
                <a16:creationId xmlns:a16="http://schemas.microsoft.com/office/drawing/2014/main" id="{0C820201-394A-F114-2B1F-6214C40DE247}"/>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112368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 04">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1" y="-2667002"/>
            <a:ext cx="6857999" cy="12192002"/>
            <a:chOff x="3" y="-1"/>
            <a:chExt cx="24382416" cy="24382424"/>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96003" y="-6096000"/>
              <a:ext cx="12190416"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3" y="12191209"/>
              <a:ext cx="24382416" cy="12191214"/>
              <a:chOff x="3" y="12879162"/>
              <a:chExt cx="24382416" cy="6690742"/>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0852760" y="2026407"/>
                <a:ext cx="2676903"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067304" y="4488770"/>
                <a:ext cx="2247816" cy="24382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userDrawn="1"/>
            </p:nvSpPr>
            <p:spPr>
              <a:xfrm rot="16200000">
                <a:off x="11308201" y="6495688"/>
                <a:ext cx="1766018" cy="243824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5" name="Title 10">
            <a:extLst>
              <a:ext uri="{FF2B5EF4-FFF2-40B4-BE49-F238E27FC236}">
                <a16:creationId xmlns:a16="http://schemas.microsoft.com/office/drawing/2014/main" id="{38DFF472-AE3A-8C04-7682-CF821E204F4D}"/>
              </a:ext>
            </a:extLst>
          </p:cNvPr>
          <p:cNvSpPr>
            <a:spLocks noGrp="1"/>
          </p:cNvSpPr>
          <p:nvPr>
            <p:ph type="title" hasCustomPrompt="1"/>
          </p:nvPr>
        </p:nvSpPr>
        <p:spPr>
          <a:xfrm>
            <a:off x="440561" y="1784171"/>
            <a:ext cx="11310086" cy="638637"/>
          </a:xfrm>
        </p:spPr>
        <p:txBody>
          <a:bodyPr/>
          <a:lstStyle>
            <a:lvl1pPr>
              <a:defRPr sz="5000">
                <a:solidFill>
                  <a:schemeClr val="bg1"/>
                </a:solidFill>
              </a:defRPr>
            </a:lvl1pPr>
          </a:lstStyle>
          <a:p>
            <a:r>
              <a:rPr lang="en-GB"/>
              <a:t>Click to add title</a:t>
            </a:r>
          </a:p>
        </p:txBody>
      </p:sp>
      <p:sp>
        <p:nvSpPr>
          <p:cNvPr id="16" name="Text Placeholder 10">
            <a:extLst>
              <a:ext uri="{FF2B5EF4-FFF2-40B4-BE49-F238E27FC236}">
                <a16:creationId xmlns:a16="http://schemas.microsoft.com/office/drawing/2014/main" id="{DEE1D423-C061-3CD7-1545-97D237C67E30}"/>
              </a:ext>
            </a:extLst>
          </p:cNvPr>
          <p:cNvSpPr>
            <a:spLocks noGrp="1"/>
          </p:cNvSpPr>
          <p:nvPr>
            <p:ph type="body" sz="quarter" idx="14"/>
          </p:nvPr>
        </p:nvSpPr>
        <p:spPr>
          <a:xfrm>
            <a:off x="440560" y="2575207"/>
            <a:ext cx="11310086" cy="484748"/>
          </a:xfrm>
        </p:spPr>
        <p:txBody>
          <a:bodyPr/>
          <a:lstStyle>
            <a:lvl1pPr>
              <a:defRPr sz="2700" b="0">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292959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440561" y="2813426"/>
            <a:ext cx="3498650" cy="328257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4184F31-94DF-9F7A-09CB-A278E0B92C99}"/>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79783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Divider_02">
    <p:bg>
      <p:bgPr>
        <a:solidFill>
          <a:schemeClr val="bg1"/>
        </a:solidFill>
        <a:effectLst/>
      </p:bgPr>
    </p:bg>
    <p:spTree>
      <p:nvGrpSpPr>
        <p:cNvPr id="1" name=""/>
        <p:cNvGrpSpPr/>
        <p:nvPr/>
      </p:nvGrpSpPr>
      <p:grpSpPr>
        <a:xfrm>
          <a:off x="0" y="0"/>
          <a:ext cx="0" cy="0"/>
          <a:chOff x="0" y="0"/>
          <a:chExt cx="0" cy="0"/>
        </a:xfrm>
      </p:grpSpPr>
      <p:sp>
        <p:nvSpPr>
          <p:cNvPr id="18" name="Picture Placeholder 6">
            <a:extLst>
              <a:ext uri="{FF2B5EF4-FFF2-40B4-BE49-F238E27FC236}">
                <a16:creationId xmlns:a16="http://schemas.microsoft.com/office/drawing/2014/main" id="{35FA7D57-A765-5652-445E-CA88F064A144}"/>
              </a:ext>
            </a:extLst>
          </p:cNvPr>
          <p:cNvSpPr>
            <a:spLocks noGrp="1"/>
          </p:cNvSpPr>
          <p:nvPr>
            <p:ph type="pic" sz="quarter" idx="13"/>
          </p:nvPr>
        </p:nvSpPr>
        <p:spPr>
          <a:xfrm>
            <a:off x="0" y="0"/>
            <a:ext cx="5448655"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grpSp>
        <p:nvGrpSpPr>
          <p:cNvPr id="7" name="Group 6">
            <a:extLst>
              <a:ext uri="{FF2B5EF4-FFF2-40B4-BE49-F238E27FC236}">
                <a16:creationId xmlns:a16="http://schemas.microsoft.com/office/drawing/2014/main" id="{6B21DDDF-9F58-018D-7641-C0172BCA5EB2}"/>
              </a:ext>
            </a:extLst>
          </p:cNvPr>
          <p:cNvGrpSpPr/>
          <p:nvPr userDrawn="1"/>
        </p:nvGrpSpPr>
        <p:grpSpPr>
          <a:xfrm rot="16200000">
            <a:off x="5391329" y="57326"/>
            <a:ext cx="6858000" cy="6743346"/>
            <a:chOff x="2" y="-1"/>
            <a:chExt cx="24382416" cy="24382423"/>
          </a:xfrm>
        </p:grpSpPr>
        <p:sp>
          <p:nvSpPr>
            <p:cNvPr id="13" name="Rectangle 12">
              <a:extLst>
                <a:ext uri="{FF2B5EF4-FFF2-40B4-BE49-F238E27FC236}">
                  <a16:creationId xmlns:a16="http://schemas.microsoft.com/office/drawing/2014/main" id="{6E9DEC84-A7A7-B2CA-1C51-4FBF92CB5FBE}"/>
                </a:ext>
              </a:extLst>
            </p:cNvPr>
            <p:cNvSpPr/>
            <p:nvPr/>
          </p:nvSpPr>
          <p:spPr>
            <a:xfrm rot="16200000">
              <a:off x="10897452" y="-10897451"/>
              <a:ext cx="2587514"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4" name="Group 13">
              <a:extLst>
                <a:ext uri="{FF2B5EF4-FFF2-40B4-BE49-F238E27FC236}">
                  <a16:creationId xmlns:a16="http://schemas.microsoft.com/office/drawing/2014/main" id="{55F24DB5-D27A-BC9D-0F48-6EDD8F7767F1}"/>
                </a:ext>
              </a:extLst>
            </p:cNvPr>
            <p:cNvGrpSpPr/>
            <p:nvPr userDrawn="1"/>
          </p:nvGrpSpPr>
          <p:grpSpPr>
            <a:xfrm>
              <a:off x="2" y="2587514"/>
              <a:ext cx="24382416" cy="21794908"/>
              <a:chOff x="2" y="7608494"/>
              <a:chExt cx="24382416" cy="11961410"/>
            </a:xfrm>
          </p:grpSpPr>
          <p:sp>
            <p:nvSpPr>
              <p:cNvPr id="15" name="Rectangle 14">
                <a:extLst>
                  <a:ext uri="{FF2B5EF4-FFF2-40B4-BE49-F238E27FC236}">
                    <a16:creationId xmlns:a16="http://schemas.microsoft.com/office/drawing/2014/main" id="{16336F52-5DF8-8E29-4B99-0C1EC481382F}"/>
                  </a:ext>
                </a:extLst>
              </p:cNvPr>
              <p:cNvSpPr>
                <a:spLocks/>
              </p:cNvSpPr>
              <p:nvPr/>
            </p:nvSpPr>
            <p:spPr>
              <a:xfrm rot="16200000">
                <a:off x="11481174" y="-3872677"/>
                <a:ext cx="1420072"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6" name="Rectangle 15">
                <a:extLst>
                  <a:ext uri="{FF2B5EF4-FFF2-40B4-BE49-F238E27FC236}">
                    <a16:creationId xmlns:a16="http://schemas.microsoft.com/office/drawing/2014/main" id="{8FFF0EEE-E29C-9168-E755-B3B0FFB521D0}"/>
                  </a:ext>
                </a:extLst>
              </p:cNvPr>
              <p:cNvSpPr/>
              <p:nvPr/>
            </p:nvSpPr>
            <p:spPr>
              <a:xfrm rot="16200000">
                <a:off x="11570069" y="-2541498"/>
                <a:ext cx="1242286"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7" name="Rectangle 16">
                <a:extLst>
                  <a:ext uri="{FF2B5EF4-FFF2-40B4-BE49-F238E27FC236}">
                    <a16:creationId xmlns:a16="http://schemas.microsoft.com/office/drawing/2014/main" id="{E5284B3E-6285-AEC4-D883-3D52839EFA8A}"/>
                  </a:ext>
                </a:extLst>
              </p:cNvPr>
              <p:cNvSpPr>
                <a:spLocks/>
              </p:cNvSpPr>
              <p:nvPr/>
            </p:nvSpPr>
            <p:spPr>
              <a:xfrm rot="16200000">
                <a:off x="7541683" y="2729170"/>
                <a:ext cx="9299053"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8023454" y="2813426"/>
            <a:ext cx="3651012" cy="328257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4184F31-94DF-9F7A-09CB-A278E0B92C9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30211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Divider 03">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1" y="-2667002"/>
            <a:ext cx="6857999" cy="12192002"/>
            <a:chOff x="3" y="-1"/>
            <a:chExt cx="24382416" cy="24382424"/>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96003" y="-6096000"/>
              <a:ext cx="12190416"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3" y="12191209"/>
              <a:ext cx="24382416" cy="12191214"/>
              <a:chOff x="3" y="12879162"/>
              <a:chExt cx="24382416" cy="6690742"/>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0852760" y="2026407"/>
                <a:ext cx="2676903"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067304" y="4488770"/>
                <a:ext cx="2247816" cy="24382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userDrawn="1"/>
            </p:nvSpPr>
            <p:spPr>
              <a:xfrm rot="16200000">
                <a:off x="11308201" y="6495688"/>
                <a:ext cx="1766018" cy="243824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440561" y="2965676"/>
            <a:ext cx="5208132"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440561" y="3538620"/>
            <a:ext cx="5208132"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327668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rge Message_Gray Background">
    <p:bg>
      <p:bgPr>
        <a:solidFill>
          <a:schemeClr val="bg2"/>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p>
            <a:fld id="{7E88A085-3330-4B00-A60A-515326445D30}" type="datetime1">
              <a:rPr lang="en-GB" smtClean="0"/>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p>
            <a:fld id="{B51C77D3-387C-4881-A960-1F7F91E3F80B}" type="slidenum">
              <a:rPr lang="en-GB" smtClean="0"/>
              <a:pPr/>
              <a:t>‹#›</a:t>
            </a:fld>
            <a:endParaRPr lang="en-GB"/>
          </a:p>
        </p:txBody>
      </p:sp>
      <p:sp>
        <p:nvSpPr>
          <p:cNvPr id="11" name="Title 10">
            <a:extLst>
              <a:ext uri="{FF2B5EF4-FFF2-40B4-BE49-F238E27FC236}">
                <a16:creationId xmlns:a16="http://schemas.microsoft.com/office/drawing/2014/main" id="{60ACDC8D-FE47-7356-E580-965D01DB878E}"/>
              </a:ext>
            </a:extLst>
          </p:cNvPr>
          <p:cNvSpPr>
            <a:spLocks noGrp="1"/>
          </p:cNvSpPr>
          <p:nvPr>
            <p:ph type="title"/>
          </p:nvPr>
        </p:nvSpPr>
        <p:spPr>
          <a:xfrm>
            <a:off x="440560" y="440532"/>
            <a:ext cx="8351587" cy="535531"/>
          </a:xfrm>
        </p:spPr>
        <p:txBody>
          <a:bodyPr/>
          <a:lstStyle>
            <a:lvl1pPr>
              <a:lnSpc>
                <a:spcPct val="87000"/>
              </a:lnSpc>
              <a:defRPr sz="4000"/>
            </a:lvl1pPr>
          </a:lstStyle>
          <a:p>
            <a:r>
              <a:rPr lang="en-GB"/>
              <a:t>Click to edit Master title style</a:t>
            </a:r>
          </a:p>
        </p:txBody>
      </p:sp>
      <p:sp>
        <p:nvSpPr>
          <p:cNvPr id="12" name="Text Placeholder 10">
            <a:extLst>
              <a:ext uri="{FF2B5EF4-FFF2-40B4-BE49-F238E27FC236}">
                <a16:creationId xmlns:a16="http://schemas.microsoft.com/office/drawing/2014/main" id="{228D62D3-1FFD-0ABC-8607-9778DF92B0CB}"/>
              </a:ext>
            </a:extLst>
          </p:cNvPr>
          <p:cNvSpPr>
            <a:spLocks noGrp="1"/>
          </p:cNvSpPr>
          <p:nvPr>
            <p:ph type="body" sz="quarter" idx="14"/>
          </p:nvPr>
        </p:nvSpPr>
        <p:spPr>
          <a:xfrm>
            <a:off x="8920128" y="1406769"/>
            <a:ext cx="2830518" cy="4703885"/>
          </a:xfrm>
        </p:spPr>
        <p:txBody>
          <a:bodyPr/>
          <a:lstStyle>
            <a:lvl1pPr>
              <a:defRPr sz="2200"/>
            </a:lvl1pPr>
            <a:lvl2pPr>
              <a:defRPr sz="2200"/>
            </a:lvl2pPr>
            <a:lvl3pPr>
              <a:defRPr sz="1600"/>
            </a:lvl3pPr>
            <a:lvl4pP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6" name="Graphic 15">
            <a:extLst>
              <a:ext uri="{FF2B5EF4-FFF2-40B4-BE49-F238E27FC236}">
                <a16:creationId xmlns:a16="http://schemas.microsoft.com/office/drawing/2014/main" id="{49192E39-2111-9126-4383-08527C3F497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53094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arge Message_Red Background">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5" name="Graphic 14">
            <a:extLst>
              <a:ext uri="{FF2B5EF4-FFF2-40B4-BE49-F238E27FC236}">
                <a16:creationId xmlns:a16="http://schemas.microsoft.com/office/drawing/2014/main" id="{480A9ED2-01FA-5ACA-5AFB-D2496B64DDC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6" name="Title 10">
            <a:extLst>
              <a:ext uri="{FF2B5EF4-FFF2-40B4-BE49-F238E27FC236}">
                <a16:creationId xmlns:a16="http://schemas.microsoft.com/office/drawing/2014/main" id="{502632FA-F949-4C8E-853E-FCA0B7EE5DC2}"/>
              </a:ext>
            </a:extLst>
          </p:cNvPr>
          <p:cNvSpPr>
            <a:spLocks noGrp="1"/>
          </p:cNvSpPr>
          <p:nvPr>
            <p:ph type="title"/>
          </p:nvPr>
        </p:nvSpPr>
        <p:spPr>
          <a:xfrm>
            <a:off x="440560" y="440532"/>
            <a:ext cx="8361113" cy="535531"/>
          </a:xfrm>
        </p:spPr>
        <p:txBody>
          <a:bodyPr/>
          <a:lstStyle>
            <a:lvl1pPr>
              <a:lnSpc>
                <a:spcPct val="87000"/>
              </a:lnSpc>
              <a:defRPr>
                <a:solidFill>
                  <a:schemeClr val="bg1"/>
                </a:solidFill>
              </a:defRPr>
            </a:lvl1pPr>
          </a:lstStyle>
          <a:p>
            <a:r>
              <a:rPr lang="en-GB"/>
              <a:t>Click to edit Master title style</a:t>
            </a:r>
          </a:p>
        </p:txBody>
      </p:sp>
      <p:sp>
        <p:nvSpPr>
          <p:cNvPr id="17" name="Text Placeholder 10">
            <a:extLst>
              <a:ext uri="{FF2B5EF4-FFF2-40B4-BE49-F238E27FC236}">
                <a16:creationId xmlns:a16="http://schemas.microsoft.com/office/drawing/2014/main" id="{0C6B3C30-83BE-ABFA-B443-F6A77F552EC0}"/>
              </a:ext>
            </a:extLst>
          </p:cNvPr>
          <p:cNvSpPr>
            <a:spLocks noGrp="1"/>
          </p:cNvSpPr>
          <p:nvPr>
            <p:ph type="body" sz="quarter" idx="14"/>
          </p:nvPr>
        </p:nvSpPr>
        <p:spPr>
          <a:xfrm>
            <a:off x="8920128" y="1406769"/>
            <a:ext cx="2830518" cy="4703885"/>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
                <a:schemeClr val="bg1"/>
              </a:buClr>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378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9" name="Graphic 8">
            <a:extLst>
              <a:ext uri="{FF2B5EF4-FFF2-40B4-BE49-F238E27FC236}">
                <a16:creationId xmlns:a16="http://schemas.microsoft.com/office/drawing/2014/main" id="{7AEF6063-5539-CDED-8ED3-B904B8687B7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7240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Column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a:xfrm>
            <a:off x="440560" y="1768475"/>
            <a:ext cx="5466427"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sp>
        <p:nvSpPr>
          <p:cNvPr id="10" name="Content Placeholder 9">
            <a:extLst>
              <a:ext uri="{FF2B5EF4-FFF2-40B4-BE49-F238E27FC236}">
                <a16:creationId xmlns:a16="http://schemas.microsoft.com/office/drawing/2014/main" id="{5B54E90F-50F9-D450-21A3-1F26B493D0BD}"/>
              </a:ext>
            </a:extLst>
          </p:cNvPr>
          <p:cNvSpPr>
            <a:spLocks noGrp="1"/>
          </p:cNvSpPr>
          <p:nvPr>
            <p:ph sz="quarter" idx="13"/>
          </p:nvPr>
        </p:nvSpPr>
        <p:spPr>
          <a:xfrm>
            <a:off x="6285012" y="1768475"/>
            <a:ext cx="5465634" cy="4379119"/>
          </a:xfrm>
        </p:spPr>
        <p:txBody>
          <a:bodyPr/>
          <a:lstStyle>
            <a:lvl1pPr>
              <a:defRPr sz="2200">
                <a:solidFill>
                  <a:schemeClr val="accent4"/>
                </a:solidFill>
              </a:defRPr>
            </a:lvl1pPr>
            <a:lvl2pPr>
              <a:defRPr sz="2200"/>
            </a:lvl2pPr>
            <a:lvl3pPr>
              <a:defRPr sz="1600"/>
            </a:lvl3pPr>
            <a:lvl4pP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421929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 Column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a:xfrm>
            <a:off x="440560" y="1768475"/>
            <a:ext cx="5466427"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0" name="Content Placeholder 9">
            <a:extLst>
              <a:ext uri="{FF2B5EF4-FFF2-40B4-BE49-F238E27FC236}">
                <a16:creationId xmlns:a16="http://schemas.microsoft.com/office/drawing/2014/main" id="{5B54E90F-50F9-D450-21A3-1F26B493D0BD}"/>
              </a:ext>
            </a:extLst>
          </p:cNvPr>
          <p:cNvSpPr>
            <a:spLocks noGrp="1"/>
          </p:cNvSpPr>
          <p:nvPr>
            <p:ph sz="quarter" idx="13"/>
          </p:nvPr>
        </p:nvSpPr>
        <p:spPr>
          <a:xfrm>
            <a:off x="6285012" y="1768475"/>
            <a:ext cx="5465634"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Tx/>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1" name="Graphic 10">
            <a:extLst>
              <a:ext uri="{FF2B5EF4-FFF2-40B4-BE49-F238E27FC236}">
                <a16:creationId xmlns:a16="http://schemas.microsoft.com/office/drawing/2014/main" id="{5928FC6B-84ED-7344-6D4C-8E10BB0BD6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0461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_Whit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Content Placeholder 2"/>
          <p:cNvSpPr>
            <a:spLocks noGrp="1"/>
          </p:cNvSpPr>
          <p:nvPr>
            <p:ph idx="1"/>
          </p:nvPr>
        </p:nvSpPr>
        <p:spPr>
          <a:xfrm>
            <a:off x="440561"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7CCEADB6-F722-4B9F-A14D-58DDD1683164}" type="datetime1">
              <a:rPr lang="en-GB" smtClean="0"/>
              <a:t>09/12/2022</a:t>
            </a:fld>
            <a:endParaRPr lang="en-GB"/>
          </a:p>
        </p:txBody>
      </p:sp>
      <p:sp>
        <p:nvSpPr>
          <p:cNvPr id="5" name="Footer Placeholder 4"/>
          <p:cNvSpPr>
            <a:spLocks noGrp="1"/>
          </p:cNvSpPr>
          <p:nvPr>
            <p:ph type="ftr" sz="quarter" idx="11"/>
          </p:nvPr>
        </p:nvSpPr>
        <p:spPr/>
        <p:txBody>
          <a:bodyPr/>
          <a:lstStyle/>
          <a:p>
            <a:r>
              <a:rPr lang="en-GB"/>
              <a:t>© GSMA 2022</a:t>
            </a:r>
          </a:p>
        </p:txBody>
      </p:sp>
      <p:sp>
        <p:nvSpPr>
          <p:cNvPr id="6" name="Slide Number Placeholder 5"/>
          <p:cNvSpPr>
            <a:spLocks noGrp="1"/>
          </p:cNvSpPr>
          <p:nvPr>
            <p:ph type="sldNum" sz="quarter" idx="12"/>
          </p:nvPr>
        </p:nvSpPr>
        <p:spPr/>
        <p:txBody>
          <a:bodyPr/>
          <a:lstStyle/>
          <a:p>
            <a:fld id="{B51C77D3-387C-4881-A960-1F7F91E3F80B}" type="slidenum">
              <a:rPr lang="en-GB" smtClean="0"/>
              <a:t>‹#›</a:t>
            </a:fld>
            <a:endParaRPr lang="en-GB"/>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ontent Placeholder 2">
            <a:extLst>
              <a:ext uri="{FF2B5EF4-FFF2-40B4-BE49-F238E27FC236}">
                <a16:creationId xmlns:a16="http://schemas.microsoft.com/office/drawing/2014/main" id="{C1CFBB50-87E0-D806-5666-9B050DB8CBC1}"/>
              </a:ext>
            </a:extLst>
          </p:cNvPr>
          <p:cNvSpPr>
            <a:spLocks noGrp="1"/>
          </p:cNvSpPr>
          <p:nvPr>
            <p:ph idx="13"/>
          </p:nvPr>
        </p:nvSpPr>
        <p:spPr>
          <a:xfrm>
            <a:off x="4314740"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Content Placeholder 2">
            <a:extLst>
              <a:ext uri="{FF2B5EF4-FFF2-40B4-BE49-F238E27FC236}">
                <a16:creationId xmlns:a16="http://schemas.microsoft.com/office/drawing/2014/main" id="{750B4A51-2A2C-566C-3CFC-3BEF1B68A015}"/>
              </a:ext>
            </a:extLst>
          </p:cNvPr>
          <p:cNvSpPr>
            <a:spLocks noGrp="1"/>
          </p:cNvSpPr>
          <p:nvPr>
            <p:ph idx="14"/>
          </p:nvPr>
        </p:nvSpPr>
        <p:spPr>
          <a:xfrm>
            <a:off x="8187459" y="1768475"/>
            <a:ext cx="3562520" cy="4379119"/>
          </a:xfrm>
        </p:spPr>
        <p:txBody>
          <a:bodyPr/>
          <a:lstStyle>
            <a:lvl1pPr>
              <a:defRPr sz="2200">
                <a:solidFill>
                  <a:schemeClr val="accent4"/>
                </a:solidFill>
              </a:defRPr>
            </a:lvl1pPr>
            <a:lvl2pPr>
              <a:defRPr sz="2200"/>
            </a:lvl2pPr>
            <a:lvl3pPr>
              <a:defRPr sz="1600"/>
            </a:lvl3pPr>
            <a:lvl4pPr>
              <a:buClr>
                <a:schemeClr val="accent4"/>
              </a:buClr>
              <a:defRPr sz="1600"/>
            </a:lvl4pPr>
            <a:lvl5pPr>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488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Column_Red">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solidFill>
                  <a:schemeClr val="bg1"/>
                </a:solidFill>
              </a:defRPr>
            </a:lvl1pPr>
          </a:lstStyle>
          <a:p>
            <a:r>
              <a:rPr lang="en-GB"/>
              <a:t>Click to edit Master title style</a:t>
            </a:r>
          </a:p>
        </p:txBody>
      </p:sp>
      <p:sp>
        <p:nvSpPr>
          <p:cNvPr id="3" name="Content Placeholder 2"/>
          <p:cNvSpPr>
            <a:spLocks noGrp="1"/>
          </p:cNvSpPr>
          <p:nvPr>
            <p:ph idx="1"/>
          </p:nvPr>
        </p:nvSpPr>
        <p:spPr>
          <a:xfrm>
            <a:off x="440561"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a:buClr>
                <a:schemeClr val="bg1"/>
              </a:buClr>
              <a:defRPr sz="1600">
                <a:solidFill>
                  <a:schemeClr val="bg1"/>
                </a:solidFill>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CCEADB6-F722-4B9F-A14D-58DDD1683164}" type="datetime1">
              <a:rPr lang="en-GB" smtClean="0"/>
              <a:pPr/>
              <a:t>09/12/2022</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a:t>© GSMA 2022</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33240DBB-AF57-9221-705F-3C7F495A8FE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ontent Placeholder 2">
            <a:extLst>
              <a:ext uri="{FF2B5EF4-FFF2-40B4-BE49-F238E27FC236}">
                <a16:creationId xmlns:a16="http://schemas.microsoft.com/office/drawing/2014/main" id="{C1CFBB50-87E0-D806-5666-9B050DB8CBC1}"/>
              </a:ext>
            </a:extLst>
          </p:cNvPr>
          <p:cNvSpPr>
            <a:spLocks noGrp="1"/>
          </p:cNvSpPr>
          <p:nvPr>
            <p:ph idx="13"/>
          </p:nvPr>
        </p:nvSpPr>
        <p:spPr>
          <a:xfrm>
            <a:off x="4314740"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marL="324000" indent="-324000">
              <a:buClr>
                <a:schemeClr val="accent4"/>
              </a:buClr>
              <a:defRPr lang="en-US" sz="1600" kern="1200" spc="-65" baseline="0" dirty="0">
                <a:solidFill>
                  <a:schemeClr val="bg1"/>
                </a:solidFill>
                <a:latin typeface="+mn-lt"/>
                <a:ea typeface="+mn-ea"/>
                <a:cs typeface="+mn-cs"/>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marL="324000" lvl="3" indent="-324000" algn="l" defTabSz="914355" rtl="0" eaLnBrk="1" latinLnBrk="0" hangingPunct="1">
              <a:lnSpc>
                <a:spcPct val="88000"/>
              </a:lnSpc>
              <a:spcBef>
                <a:spcPts val="0"/>
              </a:spcBef>
              <a:spcAft>
                <a:spcPts val="900"/>
              </a:spcAft>
              <a:buClr>
                <a:schemeClr val="bg1"/>
              </a:buClr>
              <a:buFont typeface="Arial" panose="020B0604020202020204" pitchFamily="34" charset="0"/>
              <a:buChar char="–"/>
            </a:pPr>
            <a:r>
              <a:rPr lang="en-GB"/>
              <a:t>Fourth level</a:t>
            </a:r>
          </a:p>
          <a:p>
            <a:pPr lvl="4"/>
            <a:r>
              <a:rPr lang="en-GB"/>
              <a:t>Fifth level</a:t>
            </a:r>
          </a:p>
        </p:txBody>
      </p:sp>
      <p:sp>
        <p:nvSpPr>
          <p:cNvPr id="12" name="Content Placeholder 2">
            <a:extLst>
              <a:ext uri="{FF2B5EF4-FFF2-40B4-BE49-F238E27FC236}">
                <a16:creationId xmlns:a16="http://schemas.microsoft.com/office/drawing/2014/main" id="{750B4A51-2A2C-566C-3CFC-3BEF1B68A015}"/>
              </a:ext>
            </a:extLst>
          </p:cNvPr>
          <p:cNvSpPr>
            <a:spLocks noGrp="1"/>
          </p:cNvSpPr>
          <p:nvPr>
            <p:ph idx="14"/>
          </p:nvPr>
        </p:nvSpPr>
        <p:spPr>
          <a:xfrm>
            <a:off x="8187459" y="1768475"/>
            <a:ext cx="3562520" cy="4379119"/>
          </a:xfrm>
        </p:spPr>
        <p:txBody>
          <a:bodyPr/>
          <a:lstStyle>
            <a:lvl1pPr>
              <a:defRPr sz="2200">
                <a:solidFill>
                  <a:schemeClr val="bg1"/>
                </a:solidFill>
              </a:defRPr>
            </a:lvl1pPr>
            <a:lvl2pPr>
              <a:defRPr sz="2200">
                <a:solidFill>
                  <a:schemeClr val="bg1"/>
                </a:solidFill>
              </a:defRPr>
            </a:lvl2pPr>
            <a:lvl3pPr>
              <a:defRPr sz="1600">
                <a:solidFill>
                  <a:schemeClr val="bg1"/>
                </a:solidFill>
              </a:defRPr>
            </a:lvl3pPr>
            <a:lvl4pPr marL="324000" indent="-324000">
              <a:buClr>
                <a:schemeClr val="accent4"/>
              </a:buClr>
              <a:defRPr lang="en-US" sz="1600" kern="1200" spc="-65" baseline="0" dirty="0">
                <a:solidFill>
                  <a:schemeClr val="bg1"/>
                </a:solidFill>
                <a:latin typeface="+mn-lt"/>
                <a:ea typeface="+mn-ea"/>
                <a:cs typeface="+mn-cs"/>
              </a:defRPr>
            </a:lvl4pPr>
            <a:lvl5pPr>
              <a:defRPr sz="900">
                <a:solidFill>
                  <a:schemeClr val="bg1"/>
                </a:solidFill>
              </a:defRPr>
            </a:lvl5pPr>
          </a:lstStyle>
          <a:p>
            <a:pPr lvl="0"/>
            <a:r>
              <a:rPr lang="en-GB"/>
              <a:t>Click to edit Master text styles</a:t>
            </a:r>
          </a:p>
          <a:p>
            <a:pPr lvl="1"/>
            <a:r>
              <a:rPr lang="en-GB"/>
              <a:t>Second level</a:t>
            </a:r>
          </a:p>
          <a:p>
            <a:pPr lvl="2"/>
            <a:r>
              <a:rPr lang="en-GB"/>
              <a:t>Third level</a:t>
            </a:r>
          </a:p>
          <a:p>
            <a:pPr marL="324000" lvl="3" indent="-324000" algn="l" defTabSz="914355" rtl="0" eaLnBrk="1" latinLnBrk="0" hangingPunct="1">
              <a:lnSpc>
                <a:spcPct val="88000"/>
              </a:lnSpc>
              <a:spcBef>
                <a:spcPts val="0"/>
              </a:spcBef>
              <a:spcAft>
                <a:spcPts val="900"/>
              </a:spcAft>
              <a:buClr>
                <a:schemeClr val="bg1"/>
              </a:buClr>
              <a:buFont typeface="Arial" panose="020B0604020202020204" pitchFamily="34" charset="0"/>
              <a:buChar char="–"/>
            </a:pPr>
            <a:r>
              <a:rPr lang="en-GB"/>
              <a:t>Fourth level</a:t>
            </a:r>
          </a:p>
          <a:p>
            <a:pPr lvl="4"/>
            <a:r>
              <a:rPr lang="en-GB"/>
              <a:t>Fifth level</a:t>
            </a:r>
          </a:p>
        </p:txBody>
      </p:sp>
    </p:spTree>
    <p:extLst>
      <p:ext uri="{BB962C8B-B14F-4D97-AF65-F5344CB8AC3E}">
        <p14:creationId xmlns:p14="http://schemas.microsoft.com/office/powerpoint/2010/main" val="394996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arge Picture A">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0" y="0"/>
            <a:ext cx="8004234"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Graphic 7">
            <a:extLst>
              <a:ext uri="{FF2B5EF4-FFF2-40B4-BE49-F238E27FC236}">
                <a16:creationId xmlns:a16="http://schemas.microsoft.com/office/drawing/2014/main" id="{18FB3E3C-747F-02C7-8E65-60460527994A}"/>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381132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arge Picture A_Red">
    <p:bg>
      <p:bgPr>
        <a:solidFill>
          <a:schemeClr val="accent4"/>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0" y="0"/>
            <a:ext cx="8004234" cy="685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lvl1pPr>
              <a:defRPr>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Graphic 7">
            <a:extLst>
              <a:ext uri="{FF2B5EF4-FFF2-40B4-BE49-F238E27FC236}">
                <a16:creationId xmlns:a16="http://schemas.microsoft.com/office/drawing/2014/main" id="{0AEB487A-C207-885A-8A9D-688F14E5C00C}"/>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427183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arge Picture B">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440560" y="440531"/>
            <a:ext cx="7563673" cy="5707063"/>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Date Placeholder 8">
            <a:extLst>
              <a:ext uri="{FF2B5EF4-FFF2-40B4-BE49-F238E27FC236}">
                <a16:creationId xmlns:a16="http://schemas.microsoft.com/office/drawing/2014/main" id="{912AE86A-C8E6-21B6-852A-D756DCEEDAE7}"/>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10" name="Footer Placeholder 9">
            <a:extLst>
              <a:ext uri="{FF2B5EF4-FFF2-40B4-BE49-F238E27FC236}">
                <a16:creationId xmlns:a16="http://schemas.microsoft.com/office/drawing/2014/main" id="{7B0191E1-0EA8-2612-5330-63F317927630}"/>
              </a:ext>
            </a:extLst>
          </p:cNvPr>
          <p:cNvSpPr>
            <a:spLocks noGrp="1"/>
          </p:cNvSpPr>
          <p:nvPr>
            <p:ph type="ftr" sz="quarter" idx="16"/>
          </p:nvPr>
        </p:nvSpPr>
        <p:spPr/>
        <p:txBody>
          <a:bodyPr/>
          <a:lstStyle/>
          <a:p>
            <a:r>
              <a:rPr lang="en-GB"/>
              <a:t>© GSMA 2022</a:t>
            </a:r>
          </a:p>
        </p:txBody>
      </p:sp>
      <p:sp>
        <p:nvSpPr>
          <p:cNvPr id="12" name="Slide Number Placeholder 11">
            <a:extLst>
              <a:ext uri="{FF2B5EF4-FFF2-40B4-BE49-F238E27FC236}">
                <a16:creationId xmlns:a16="http://schemas.microsoft.com/office/drawing/2014/main" id="{6407607C-CE0E-2DE4-7856-E46C106F27B2}"/>
              </a:ext>
            </a:extLst>
          </p:cNvPr>
          <p:cNvSpPr>
            <a:spLocks noGrp="1"/>
          </p:cNvSpPr>
          <p:nvPr>
            <p:ph type="sldNum" sz="quarter" idx="17"/>
          </p:nvPr>
        </p:nvSpPr>
        <p:spPr/>
        <p:txBody>
          <a:bodyPr/>
          <a:lstStyle/>
          <a:p>
            <a:fld id="{B51C77D3-387C-4881-A960-1F7F91E3F80B}" type="slidenum">
              <a:rPr lang="en-GB" smtClean="0"/>
              <a:pPr/>
              <a:t>‹#›</a:t>
            </a:fld>
            <a:endParaRPr lang="en-GB"/>
          </a:p>
        </p:txBody>
      </p:sp>
      <p:pic>
        <p:nvPicPr>
          <p:cNvPr id="13" name="Graphic 12">
            <a:extLst>
              <a:ext uri="{FF2B5EF4-FFF2-40B4-BE49-F238E27FC236}">
                <a16:creationId xmlns:a16="http://schemas.microsoft.com/office/drawing/2014/main" id="{54D64EAF-C3F4-EBEE-D7D3-F4E432F2F58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52551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arge Picture B_Red">
    <p:bg>
      <p:bgPr>
        <a:solidFill>
          <a:schemeClr val="accent4"/>
        </a:solidFill>
        <a:effectLst/>
      </p:bgPr>
    </p:bg>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781F175-7E0F-A5F0-5EA8-84A156206C97}"/>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9" name="Footer Placeholder 8">
            <a:extLst>
              <a:ext uri="{FF2B5EF4-FFF2-40B4-BE49-F238E27FC236}">
                <a16:creationId xmlns:a16="http://schemas.microsoft.com/office/drawing/2014/main" id="{DE5FF143-6937-F4F3-E199-A5174D32FA83}"/>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10" name="Slide Number Placeholder 9">
            <a:extLst>
              <a:ext uri="{FF2B5EF4-FFF2-40B4-BE49-F238E27FC236}">
                <a16:creationId xmlns:a16="http://schemas.microsoft.com/office/drawing/2014/main" id="{5F2CA7A7-D746-BE19-F148-7811E73C490C}"/>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sp>
        <p:nvSpPr>
          <p:cNvPr id="12" name="Text Placeholder 10">
            <a:extLst>
              <a:ext uri="{FF2B5EF4-FFF2-40B4-BE49-F238E27FC236}">
                <a16:creationId xmlns:a16="http://schemas.microsoft.com/office/drawing/2014/main" id="{228D62D3-1FFD-0ABC-8607-9778DF92B0CB}"/>
              </a:ext>
            </a:extLst>
          </p:cNvPr>
          <p:cNvSpPr>
            <a:spLocks noGrp="1"/>
          </p:cNvSpPr>
          <p:nvPr userDrawn="1">
            <p:ph type="body" sz="quarter" idx="14"/>
          </p:nvPr>
        </p:nvSpPr>
        <p:spPr>
          <a:xfrm>
            <a:off x="8920128" y="1013320"/>
            <a:ext cx="2830518" cy="5134274"/>
          </a:xfrm>
        </p:spPr>
        <p:txBody>
          <a:bodyPr/>
          <a:lstStyle>
            <a:lvl1pPr>
              <a:defRPr>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1" name="Picture Placeholder 50">
            <a:extLst>
              <a:ext uri="{FF2B5EF4-FFF2-40B4-BE49-F238E27FC236}">
                <a16:creationId xmlns:a16="http://schemas.microsoft.com/office/drawing/2014/main" id="{3724C21E-4471-E2C2-F25E-15C7BC4D99B3}"/>
              </a:ext>
            </a:extLst>
          </p:cNvPr>
          <p:cNvSpPr>
            <a:spLocks noGrp="1"/>
          </p:cNvSpPr>
          <p:nvPr>
            <p:ph type="pic" sz="quarter" idx="16"/>
          </p:nvPr>
        </p:nvSpPr>
        <p:spPr>
          <a:xfrm>
            <a:off x="440560" y="963745"/>
            <a:ext cx="7576690" cy="4598496"/>
          </a:xfrm>
          <a:custGeom>
            <a:avLst/>
            <a:gdLst>
              <a:gd name="connsiteX0" fmla="*/ 0 w 15152394"/>
              <a:gd name="connsiteY0" fmla="*/ 6895008 h 9196992"/>
              <a:gd name="connsiteX1" fmla="*/ 3524400 w 15152394"/>
              <a:gd name="connsiteY1" fmla="*/ 6895008 h 9196992"/>
              <a:gd name="connsiteX2" fmla="*/ 3524400 w 15152394"/>
              <a:gd name="connsiteY2" fmla="*/ 9194400 h 9196992"/>
              <a:gd name="connsiteX3" fmla="*/ 0 w 15152394"/>
              <a:gd name="connsiteY3" fmla="*/ 9194400 h 9196992"/>
              <a:gd name="connsiteX4" fmla="*/ 3876528 w 15152394"/>
              <a:gd name="connsiteY4" fmla="*/ 4599790 h 9196992"/>
              <a:gd name="connsiteX5" fmla="*/ 7400929 w 15152394"/>
              <a:gd name="connsiteY5" fmla="*/ 4599790 h 9196992"/>
              <a:gd name="connsiteX6" fmla="*/ 7400929 w 15152394"/>
              <a:gd name="connsiteY6" fmla="*/ 9196991 h 9196992"/>
              <a:gd name="connsiteX7" fmla="*/ 3876528 w 15152394"/>
              <a:gd name="connsiteY7" fmla="*/ 9196991 h 9196992"/>
              <a:gd name="connsiteX8" fmla="*/ 7753055 w 15152394"/>
              <a:gd name="connsiteY8" fmla="*/ 2299392 h 9196992"/>
              <a:gd name="connsiteX9" fmla="*/ 11277456 w 15152394"/>
              <a:gd name="connsiteY9" fmla="*/ 2299392 h 9196992"/>
              <a:gd name="connsiteX10" fmla="*/ 11277456 w 15152394"/>
              <a:gd name="connsiteY10" fmla="*/ 9196992 h 9196992"/>
              <a:gd name="connsiteX11" fmla="*/ 7753055 w 15152394"/>
              <a:gd name="connsiteY11" fmla="*/ 9196992 h 9196992"/>
              <a:gd name="connsiteX12" fmla="*/ 11627993 w 15152394"/>
              <a:gd name="connsiteY12" fmla="*/ 0 h 9196992"/>
              <a:gd name="connsiteX13" fmla="*/ 15152394 w 15152394"/>
              <a:gd name="connsiteY13" fmla="*/ 0 h 9196992"/>
              <a:gd name="connsiteX14" fmla="*/ 15152394 w 15152394"/>
              <a:gd name="connsiteY14" fmla="*/ 9194400 h 9196992"/>
              <a:gd name="connsiteX15" fmla="*/ 11627993 w 15152394"/>
              <a:gd name="connsiteY15" fmla="*/ 9194400 h 919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52394" h="9196992">
                <a:moveTo>
                  <a:pt x="0" y="6895008"/>
                </a:moveTo>
                <a:lnTo>
                  <a:pt x="3524400" y="6895008"/>
                </a:lnTo>
                <a:lnTo>
                  <a:pt x="3524400" y="9194400"/>
                </a:lnTo>
                <a:lnTo>
                  <a:pt x="0" y="9194400"/>
                </a:lnTo>
                <a:close/>
                <a:moveTo>
                  <a:pt x="3876528" y="4599790"/>
                </a:moveTo>
                <a:lnTo>
                  <a:pt x="7400929" y="4599790"/>
                </a:lnTo>
                <a:lnTo>
                  <a:pt x="7400929" y="9196991"/>
                </a:lnTo>
                <a:lnTo>
                  <a:pt x="3876528" y="9196991"/>
                </a:lnTo>
                <a:close/>
                <a:moveTo>
                  <a:pt x="7753055" y="2299392"/>
                </a:moveTo>
                <a:lnTo>
                  <a:pt x="11277456" y="2299392"/>
                </a:lnTo>
                <a:lnTo>
                  <a:pt x="11277456" y="9196992"/>
                </a:lnTo>
                <a:lnTo>
                  <a:pt x="7753055" y="9196992"/>
                </a:lnTo>
                <a:close/>
                <a:moveTo>
                  <a:pt x="11627993" y="0"/>
                </a:moveTo>
                <a:lnTo>
                  <a:pt x="15152394" y="0"/>
                </a:lnTo>
                <a:lnTo>
                  <a:pt x="15152394" y="9194400"/>
                </a:lnTo>
                <a:lnTo>
                  <a:pt x="11627993" y="9194400"/>
                </a:lnTo>
                <a:close/>
              </a:path>
            </a:pathLst>
          </a:custGeom>
          <a:solidFill>
            <a:schemeClr val="bg1">
              <a:lumMod val="85000"/>
            </a:schemeClr>
          </a:solidFill>
        </p:spPr>
        <p:txBody>
          <a:bodyPr wrap="square" anchor="ctr" anchorCtr="1">
            <a:noAutofit/>
          </a:bodyPr>
          <a:lstStyle>
            <a:lvl1pPr>
              <a:lnSpc>
                <a:spcPct val="88000"/>
              </a:lnSpc>
              <a:defRPr sz="2000" b="0"/>
            </a:lvl1pPr>
            <a:lvl3pPr algn="ctr">
              <a:defRPr/>
            </a:lvl3pPr>
          </a:lstStyle>
          <a:p>
            <a:pPr lvl="0"/>
            <a:endParaRPr lang="en-GB"/>
          </a:p>
        </p:txBody>
      </p:sp>
      <p:pic>
        <p:nvPicPr>
          <p:cNvPr id="13" name="Graphic 12">
            <a:extLst>
              <a:ext uri="{FF2B5EF4-FFF2-40B4-BE49-F238E27FC236}">
                <a16:creationId xmlns:a16="http://schemas.microsoft.com/office/drawing/2014/main" id="{0F3063AC-CFAA-6E28-1948-E7ADDEA6FB8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22641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arge Picture C">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C931263-CF04-265D-F287-4D5ACD269E29}"/>
              </a:ext>
            </a:extLst>
          </p:cNvPr>
          <p:cNvSpPr>
            <a:spLocks noGrp="1"/>
          </p:cNvSpPr>
          <p:nvPr>
            <p:ph type="pic" sz="quarter" idx="13"/>
          </p:nvPr>
        </p:nvSpPr>
        <p:spPr>
          <a:xfrm>
            <a:off x="440560" y="909594"/>
            <a:ext cx="11310086" cy="5238000"/>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440560" y="440532"/>
            <a:ext cx="4427032" cy="181017"/>
          </a:xfrm>
        </p:spPr>
        <p:txBody>
          <a:bodyPr wrap="square">
            <a:spAutoFit/>
          </a:bodyPr>
          <a:lstStyle>
            <a:lvl1pPr>
              <a:lnSpc>
                <a:spcPct val="95000"/>
              </a:lnSpc>
              <a:defRPr sz="1200" b="0" spc="-15" baseline="0">
                <a:solidFill>
                  <a:schemeClr val="tx1"/>
                </a:solidFill>
              </a:defRPr>
            </a:lvl1pPr>
          </a:lstStyle>
          <a:p>
            <a:pPr lvl="0"/>
            <a:r>
              <a:rPr lang="en-GB"/>
              <a:t>Click to edit Master text styles</a:t>
            </a:r>
          </a:p>
        </p:txBody>
      </p:sp>
      <p:sp>
        <p:nvSpPr>
          <p:cNvPr id="9" name="Date Placeholder 8">
            <a:extLst>
              <a:ext uri="{FF2B5EF4-FFF2-40B4-BE49-F238E27FC236}">
                <a16:creationId xmlns:a16="http://schemas.microsoft.com/office/drawing/2014/main" id="{912AE86A-C8E6-21B6-852A-D756DCEEDAE7}"/>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10" name="Footer Placeholder 9">
            <a:extLst>
              <a:ext uri="{FF2B5EF4-FFF2-40B4-BE49-F238E27FC236}">
                <a16:creationId xmlns:a16="http://schemas.microsoft.com/office/drawing/2014/main" id="{7B0191E1-0EA8-2612-5330-63F317927630}"/>
              </a:ext>
            </a:extLst>
          </p:cNvPr>
          <p:cNvSpPr>
            <a:spLocks noGrp="1"/>
          </p:cNvSpPr>
          <p:nvPr>
            <p:ph type="ftr" sz="quarter" idx="16"/>
          </p:nvPr>
        </p:nvSpPr>
        <p:spPr/>
        <p:txBody>
          <a:bodyPr/>
          <a:lstStyle/>
          <a:p>
            <a:r>
              <a:rPr lang="en-GB"/>
              <a:t>© GSMA 2022</a:t>
            </a:r>
          </a:p>
        </p:txBody>
      </p:sp>
      <p:sp>
        <p:nvSpPr>
          <p:cNvPr id="12" name="Slide Number Placeholder 11">
            <a:extLst>
              <a:ext uri="{FF2B5EF4-FFF2-40B4-BE49-F238E27FC236}">
                <a16:creationId xmlns:a16="http://schemas.microsoft.com/office/drawing/2014/main" id="{6407607C-CE0E-2DE4-7856-E46C106F27B2}"/>
              </a:ext>
            </a:extLst>
          </p:cNvPr>
          <p:cNvSpPr>
            <a:spLocks noGrp="1"/>
          </p:cNvSpPr>
          <p:nvPr>
            <p:ph type="sldNum" sz="quarter" idx="17"/>
          </p:nvPr>
        </p:nvSpPr>
        <p:spPr/>
        <p:txBody>
          <a:bodyPr/>
          <a:lstStyle/>
          <a:p>
            <a:fld id="{B51C77D3-387C-4881-A960-1F7F91E3F80B}" type="slidenum">
              <a:rPr lang="en-GB" smtClean="0"/>
              <a:pPr/>
              <a:t>‹#›</a:t>
            </a:fld>
            <a:endParaRPr lang="en-GB"/>
          </a:p>
        </p:txBody>
      </p:sp>
      <p:pic>
        <p:nvPicPr>
          <p:cNvPr id="13" name="Graphic 12">
            <a:extLst>
              <a:ext uri="{FF2B5EF4-FFF2-40B4-BE49-F238E27FC236}">
                <a16:creationId xmlns:a16="http://schemas.microsoft.com/office/drawing/2014/main" id="{7CF08E3A-0E93-7115-F8FA-A5AD0229675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2688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ulti-Picture_and Content">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Date Placeholder 1">
            <a:extLst>
              <a:ext uri="{FF2B5EF4-FFF2-40B4-BE49-F238E27FC236}">
                <a16:creationId xmlns:a16="http://schemas.microsoft.com/office/drawing/2014/main" id="{3806FCBA-A490-2F94-0542-196A1D088CF2}"/>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3" name="Footer Placeholder 2">
            <a:extLst>
              <a:ext uri="{FF2B5EF4-FFF2-40B4-BE49-F238E27FC236}">
                <a16:creationId xmlns:a16="http://schemas.microsoft.com/office/drawing/2014/main" id="{5B23AC10-DA36-8668-FC79-CED2494FB350}"/>
              </a:ext>
            </a:extLst>
          </p:cNvPr>
          <p:cNvSpPr>
            <a:spLocks noGrp="1"/>
          </p:cNvSpPr>
          <p:nvPr>
            <p:ph type="ftr" sz="quarter" idx="16"/>
          </p:nvPr>
        </p:nvSpPr>
        <p:spPr/>
        <p:txBody>
          <a:bodyPr/>
          <a:lstStyle/>
          <a:p>
            <a:r>
              <a:rPr lang="en-GB"/>
              <a:t>© GSMA 2022</a:t>
            </a:r>
          </a:p>
        </p:txBody>
      </p:sp>
      <p:sp>
        <p:nvSpPr>
          <p:cNvPr id="13" name="Picture Placeholder 6">
            <a:extLst>
              <a:ext uri="{FF2B5EF4-FFF2-40B4-BE49-F238E27FC236}">
                <a16:creationId xmlns:a16="http://schemas.microsoft.com/office/drawing/2014/main" id="{9A2048E1-631B-804B-CE01-38E58D4F80AE}"/>
              </a:ext>
            </a:extLst>
          </p:cNvPr>
          <p:cNvSpPr>
            <a:spLocks noGrp="1"/>
          </p:cNvSpPr>
          <p:nvPr>
            <p:ph type="pic" sz="quarter" idx="13"/>
          </p:nvPr>
        </p:nvSpPr>
        <p:spPr>
          <a:xfrm>
            <a:off x="441355" y="443730"/>
            <a:ext cx="2830517"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6" name="Picture Placeholder 6">
            <a:extLst>
              <a:ext uri="{FF2B5EF4-FFF2-40B4-BE49-F238E27FC236}">
                <a16:creationId xmlns:a16="http://schemas.microsoft.com/office/drawing/2014/main" id="{C86C63EE-228E-AE8B-0C6F-10BBE5D88F2E}"/>
              </a:ext>
            </a:extLst>
          </p:cNvPr>
          <p:cNvSpPr>
            <a:spLocks noGrp="1"/>
          </p:cNvSpPr>
          <p:nvPr>
            <p:ph type="pic" sz="quarter" idx="17"/>
          </p:nvPr>
        </p:nvSpPr>
        <p:spPr>
          <a:xfrm>
            <a:off x="4383500" y="3358662"/>
            <a:ext cx="3816136"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7" name="Picture Placeholder 6">
            <a:extLst>
              <a:ext uri="{FF2B5EF4-FFF2-40B4-BE49-F238E27FC236}">
                <a16:creationId xmlns:a16="http://schemas.microsoft.com/office/drawing/2014/main" id="{1C942F2F-C76A-4105-04E1-3174C6060D98}"/>
              </a:ext>
            </a:extLst>
          </p:cNvPr>
          <p:cNvSpPr>
            <a:spLocks noGrp="1"/>
          </p:cNvSpPr>
          <p:nvPr>
            <p:ph type="pic" sz="quarter" idx="18"/>
          </p:nvPr>
        </p:nvSpPr>
        <p:spPr>
          <a:xfrm>
            <a:off x="441355" y="3358662"/>
            <a:ext cx="3815802"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8" name="Picture Placeholder 6">
            <a:extLst>
              <a:ext uri="{FF2B5EF4-FFF2-40B4-BE49-F238E27FC236}">
                <a16:creationId xmlns:a16="http://schemas.microsoft.com/office/drawing/2014/main" id="{72238313-B7CE-B0D6-2883-63C1F2B02E96}"/>
              </a:ext>
            </a:extLst>
          </p:cNvPr>
          <p:cNvSpPr>
            <a:spLocks noGrp="1"/>
          </p:cNvSpPr>
          <p:nvPr>
            <p:ph type="pic" sz="quarter" idx="19"/>
          </p:nvPr>
        </p:nvSpPr>
        <p:spPr>
          <a:xfrm>
            <a:off x="3397880" y="443730"/>
            <a:ext cx="4801756" cy="2788932"/>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pic>
        <p:nvPicPr>
          <p:cNvPr id="14" name="Graphic 13">
            <a:extLst>
              <a:ext uri="{FF2B5EF4-FFF2-40B4-BE49-F238E27FC236}">
                <a16:creationId xmlns:a16="http://schemas.microsoft.com/office/drawing/2014/main" id="{D65B50D6-954C-BE41-5B3B-A63C8CA74D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05889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Multi-Picture_and Content 02">
    <p:bg>
      <p:bgPr>
        <a:solidFill>
          <a:schemeClr val="bg2"/>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sp>
        <p:nvSpPr>
          <p:cNvPr id="11" name="Text Placeholder 10">
            <a:extLst>
              <a:ext uri="{FF2B5EF4-FFF2-40B4-BE49-F238E27FC236}">
                <a16:creationId xmlns:a16="http://schemas.microsoft.com/office/drawing/2014/main" id="{7B4841FE-32C4-0298-142F-7A21E85D0C51}"/>
              </a:ext>
            </a:extLst>
          </p:cNvPr>
          <p:cNvSpPr>
            <a:spLocks noGrp="1"/>
          </p:cNvSpPr>
          <p:nvPr>
            <p:ph type="body" sz="quarter" idx="14"/>
          </p:nvPr>
        </p:nvSpPr>
        <p:spPr>
          <a:xfrm>
            <a:off x="8920128" y="1013320"/>
            <a:ext cx="2830518" cy="51342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Date Placeholder 1">
            <a:extLst>
              <a:ext uri="{FF2B5EF4-FFF2-40B4-BE49-F238E27FC236}">
                <a16:creationId xmlns:a16="http://schemas.microsoft.com/office/drawing/2014/main" id="{3806FCBA-A490-2F94-0542-196A1D088CF2}"/>
              </a:ext>
            </a:extLst>
          </p:cNvPr>
          <p:cNvSpPr>
            <a:spLocks noGrp="1"/>
          </p:cNvSpPr>
          <p:nvPr>
            <p:ph type="dt" sz="half" idx="15"/>
          </p:nvPr>
        </p:nvSpPr>
        <p:spPr/>
        <p:txBody>
          <a:bodyPr/>
          <a:lstStyle/>
          <a:p>
            <a:fld id="{7E88A085-3330-4B00-A60A-515326445D30}" type="datetime1">
              <a:rPr lang="en-GB" smtClean="0"/>
              <a:t>09/12/2022</a:t>
            </a:fld>
            <a:endParaRPr lang="en-GB"/>
          </a:p>
        </p:txBody>
      </p:sp>
      <p:sp>
        <p:nvSpPr>
          <p:cNvPr id="3" name="Footer Placeholder 2">
            <a:extLst>
              <a:ext uri="{FF2B5EF4-FFF2-40B4-BE49-F238E27FC236}">
                <a16:creationId xmlns:a16="http://schemas.microsoft.com/office/drawing/2014/main" id="{5B23AC10-DA36-8668-FC79-CED2494FB350}"/>
              </a:ext>
            </a:extLst>
          </p:cNvPr>
          <p:cNvSpPr>
            <a:spLocks noGrp="1"/>
          </p:cNvSpPr>
          <p:nvPr>
            <p:ph type="ftr" sz="quarter" idx="16"/>
          </p:nvPr>
        </p:nvSpPr>
        <p:spPr/>
        <p:txBody>
          <a:bodyPr/>
          <a:lstStyle/>
          <a:p>
            <a:r>
              <a:rPr lang="en-GB"/>
              <a:t>© GSMA 2022</a:t>
            </a:r>
          </a:p>
        </p:txBody>
      </p:sp>
      <p:sp>
        <p:nvSpPr>
          <p:cNvPr id="13" name="Picture Placeholder 6">
            <a:extLst>
              <a:ext uri="{FF2B5EF4-FFF2-40B4-BE49-F238E27FC236}">
                <a16:creationId xmlns:a16="http://schemas.microsoft.com/office/drawing/2014/main" id="{9A2048E1-631B-804B-CE01-38E58D4F80AE}"/>
              </a:ext>
            </a:extLst>
          </p:cNvPr>
          <p:cNvSpPr>
            <a:spLocks noGrp="1"/>
          </p:cNvSpPr>
          <p:nvPr>
            <p:ph type="pic" sz="quarter" idx="13"/>
          </p:nvPr>
        </p:nvSpPr>
        <p:spPr>
          <a:xfrm>
            <a:off x="0" y="0"/>
            <a:ext cx="1134281" cy="1441939"/>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6" name="Picture Placeholder 6">
            <a:extLst>
              <a:ext uri="{FF2B5EF4-FFF2-40B4-BE49-F238E27FC236}">
                <a16:creationId xmlns:a16="http://schemas.microsoft.com/office/drawing/2014/main" id="{C86C63EE-228E-AE8B-0C6F-10BBE5D88F2E}"/>
              </a:ext>
            </a:extLst>
          </p:cNvPr>
          <p:cNvSpPr>
            <a:spLocks noGrp="1"/>
          </p:cNvSpPr>
          <p:nvPr>
            <p:ph type="pic" sz="quarter" idx="17"/>
          </p:nvPr>
        </p:nvSpPr>
        <p:spPr>
          <a:xfrm>
            <a:off x="3714424" y="3522317"/>
            <a:ext cx="2331170" cy="185613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7" name="Picture Placeholder 6">
            <a:extLst>
              <a:ext uri="{FF2B5EF4-FFF2-40B4-BE49-F238E27FC236}">
                <a16:creationId xmlns:a16="http://schemas.microsoft.com/office/drawing/2014/main" id="{1C942F2F-C76A-4105-04E1-3174C6060D98}"/>
              </a:ext>
            </a:extLst>
          </p:cNvPr>
          <p:cNvSpPr>
            <a:spLocks noGrp="1"/>
          </p:cNvSpPr>
          <p:nvPr>
            <p:ph type="pic" sz="quarter" idx="18"/>
          </p:nvPr>
        </p:nvSpPr>
        <p:spPr>
          <a:xfrm>
            <a:off x="1" y="3522317"/>
            <a:ext cx="3596288" cy="333568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8" name="Picture Placeholder 6">
            <a:extLst>
              <a:ext uri="{FF2B5EF4-FFF2-40B4-BE49-F238E27FC236}">
                <a16:creationId xmlns:a16="http://schemas.microsoft.com/office/drawing/2014/main" id="{72238313-B7CE-B0D6-2883-63C1F2B02E96}"/>
              </a:ext>
            </a:extLst>
          </p:cNvPr>
          <p:cNvSpPr>
            <a:spLocks noGrp="1"/>
          </p:cNvSpPr>
          <p:nvPr>
            <p:ph type="pic" sz="quarter" idx="19"/>
          </p:nvPr>
        </p:nvSpPr>
        <p:spPr>
          <a:xfrm>
            <a:off x="1243625" y="0"/>
            <a:ext cx="2361456" cy="3393831"/>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pic>
        <p:nvPicPr>
          <p:cNvPr id="14" name="Graphic 13">
            <a:extLst>
              <a:ext uri="{FF2B5EF4-FFF2-40B4-BE49-F238E27FC236}">
                <a16:creationId xmlns:a16="http://schemas.microsoft.com/office/drawing/2014/main" id="{D65B50D6-954C-BE41-5B3B-A63C8CA74D3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5" name="Picture Placeholder 6">
            <a:extLst>
              <a:ext uri="{FF2B5EF4-FFF2-40B4-BE49-F238E27FC236}">
                <a16:creationId xmlns:a16="http://schemas.microsoft.com/office/drawing/2014/main" id="{2DF14031-165E-B684-2564-3B08D3918486}"/>
              </a:ext>
            </a:extLst>
          </p:cNvPr>
          <p:cNvSpPr>
            <a:spLocks noGrp="1"/>
          </p:cNvSpPr>
          <p:nvPr>
            <p:ph type="pic" sz="quarter" idx="20"/>
          </p:nvPr>
        </p:nvSpPr>
        <p:spPr>
          <a:xfrm>
            <a:off x="0" y="1567939"/>
            <a:ext cx="1134281" cy="1825893"/>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19" name="Picture Placeholder 6">
            <a:extLst>
              <a:ext uri="{FF2B5EF4-FFF2-40B4-BE49-F238E27FC236}">
                <a16:creationId xmlns:a16="http://schemas.microsoft.com/office/drawing/2014/main" id="{0B8D5C2D-A510-F754-FD37-3F8E946B31A4}"/>
              </a:ext>
            </a:extLst>
          </p:cNvPr>
          <p:cNvSpPr>
            <a:spLocks noGrp="1"/>
          </p:cNvSpPr>
          <p:nvPr>
            <p:ph type="pic" sz="quarter" idx="21"/>
          </p:nvPr>
        </p:nvSpPr>
        <p:spPr>
          <a:xfrm>
            <a:off x="3714424" y="0"/>
            <a:ext cx="4795130" cy="3393831"/>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0" name="Picture Placeholder 6">
            <a:extLst>
              <a:ext uri="{FF2B5EF4-FFF2-40B4-BE49-F238E27FC236}">
                <a16:creationId xmlns:a16="http://schemas.microsoft.com/office/drawing/2014/main" id="{281444C7-18A7-40F1-3EE0-0B10293F93CC}"/>
              </a:ext>
            </a:extLst>
          </p:cNvPr>
          <p:cNvSpPr>
            <a:spLocks noGrp="1"/>
          </p:cNvSpPr>
          <p:nvPr>
            <p:ph type="pic" sz="quarter" idx="22"/>
          </p:nvPr>
        </p:nvSpPr>
        <p:spPr>
          <a:xfrm>
            <a:off x="6178384" y="3522317"/>
            <a:ext cx="2331170" cy="2510184"/>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1" name="Picture Placeholder 6">
            <a:extLst>
              <a:ext uri="{FF2B5EF4-FFF2-40B4-BE49-F238E27FC236}">
                <a16:creationId xmlns:a16="http://schemas.microsoft.com/office/drawing/2014/main" id="{DE4EFABD-EB8F-5F0B-93B7-8C847FF6511C}"/>
              </a:ext>
            </a:extLst>
          </p:cNvPr>
          <p:cNvSpPr>
            <a:spLocks noGrp="1"/>
          </p:cNvSpPr>
          <p:nvPr>
            <p:ph type="pic" sz="quarter" idx="23"/>
          </p:nvPr>
        </p:nvSpPr>
        <p:spPr>
          <a:xfrm>
            <a:off x="3714424" y="5507573"/>
            <a:ext cx="2331170" cy="1350428"/>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
        <p:nvSpPr>
          <p:cNvPr id="22" name="Picture Placeholder 6">
            <a:extLst>
              <a:ext uri="{FF2B5EF4-FFF2-40B4-BE49-F238E27FC236}">
                <a16:creationId xmlns:a16="http://schemas.microsoft.com/office/drawing/2014/main" id="{BDBC280A-3074-AE3A-5A2D-01696D7CCEFB}"/>
              </a:ext>
            </a:extLst>
          </p:cNvPr>
          <p:cNvSpPr>
            <a:spLocks noGrp="1"/>
          </p:cNvSpPr>
          <p:nvPr>
            <p:ph type="pic" sz="quarter" idx="24"/>
          </p:nvPr>
        </p:nvSpPr>
        <p:spPr>
          <a:xfrm>
            <a:off x="6178384" y="6160986"/>
            <a:ext cx="2331170" cy="697015"/>
          </a:xfrm>
          <a:solidFill>
            <a:schemeClr val="bg1">
              <a:lumMod val="85000"/>
            </a:schemeClr>
          </a:solidFill>
        </p:spPr>
        <p:txBody>
          <a:bodyPr anchor="ctr" anchorCtr="1"/>
          <a:lstStyle>
            <a:lvl1pPr>
              <a:lnSpc>
                <a:spcPct val="88000"/>
              </a:lnSpc>
              <a:defRPr sz="2000" b="0"/>
            </a:lvl1pPr>
            <a:lvl3pPr algn="ctr">
              <a:defRPr/>
            </a:lvl3pPr>
          </a:lstStyle>
          <a:p>
            <a:pPr lvl="0"/>
            <a:endParaRPr lang="en-GB"/>
          </a:p>
        </p:txBody>
      </p:sp>
    </p:spTree>
    <p:extLst>
      <p:ext uri="{BB962C8B-B14F-4D97-AF65-F5344CB8AC3E}">
        <p14:creationId xmlns:p14="http://schemas.microsoft.com/office/powerpoint/2010/main" val="131924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7" name="Table Placeholder 6">
            <a:extLst>
              <a:ext uri="{FF2B5EF4-FFF2-40B4-BE49-F238E27FC236}">
                <a16:creationId xmlns:a16="http://schemas.microsoft.com/office/drawing/2014/main" id="{069D4443-6336-46DD-8E82-884AF33A4D8A}"/>
              </a:ext>
            </a:extLst>
          </p:cNvPr>
          <p:cNvSpPr>
            <a:spLocks noGrp="1"/>
          </p:cNvSpPr>
          <p:nvPr>
            <p:ph type="tbl" sz="quarter" idx="13"/>
          </p:nvPr>
        </p:nvSpPr>
        <p:spPr>
          <a:xfrm>
            <a:off x="440560" y="1409700"/>
            <a:ext cx="11310086" cy="3981450"/>
          </a:xfrm>
          <a:solidFill>
            <a:schemeClr val="bg2"/>
          </a:solidFill>
        </p:spPr>
        <p:txBody>
          <a:bodyPr anchor="ctr" anchorCtr="0"/>
          <a:lstStyle>
            <a:lvl1pPr algn="ctr">
              <a:defRPr sz="1600" b="0"/>
            </a:lvl1pPr>
          </a:lstStyle>
          <a:p>
            <a:endParaRPr lang="en-GB"/>
          </a:p>
        </p:txBody>
      </p:sp>
    </p:spTree>
    <p:extLst>
      <p:ext uri="{BB962C8B-B14F-4D97-AF65-F5344CB8AC3E}">
        <p14:creationId xmlns:p14="http://schemas.microsoft.com/office/powerpoint/2010/main" val="139028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40561" y="440532"/>
            <a:ext cx="11309418" cy="510909"/>
          </a:xfrm>
        </p:spPr>
        <p:txBody>
          <a:bodyPr/>
          <a:lstStyle>
            <a:lvl1pPr>
              <a:defRPr sz="4000"/>
            </a:lvl1pPr>
          </a:lstStyle>
          <a:p>
            <a:r>
              <a:rPr lang="en-GB"/>
              <a:t>Click to edit Master title style</a:t>
            </a:r>
          </a:p>
        </p:txBody>
      </p:sp>
      <p:sp>
        <p:nvSpPr>
          <p:cNvPr id="3" name="Date Placeholder 2"/>
          <p:cNvSpPr>
            <a:spLocks noGrp="1"/>
          </p:cNvSpPr>
          <p:nvPr>
            <p:ph type="dt" sz="half" idx="10"/>
          </p:nvPr>
        </p:nvSpPr>
        <p:spPr/>
        <p:txBody>
          <a:bodyPr/>
          <a:lstStyle/>
          <a:p>
            <a:fld id="{E709039E-3F48-4BF4-BC59-03AB40DD2DC0}" type="datetime1">
              <a:rPr lang="en-GB" smtClean="0"/>
              <a:t>09/12/2022</a:t>
            </a:fld>
            <a:endParaRPr lang="en-GB"/>
          </a:p>
        </p:txBody>
      </p:sp>
      <p:sp>
        <p:nvSpPr>
          <p:cNvPr id="4" name="Footer Placeholder 3"/>
          <p:cNvSpPr>
            <a:spLocks noGrp="1"/>
          </p:cNvSpPr>
          <p:nvPr>
            <p:ph type="ftr" sz="quarter" idx="11"/>
          </p:nvPr>
        </p:nvSpPr>
        <p:spPr/>
        <p:txBody>
          <a:bodyPr/>
          <a:lstStyle/>
          <a:p>
            <a:r>
              <a:rPr lang="en-GB"/>
              <a:t>© GSMA 2022</a:t>
            </a:r>
          </a:p>
        </p:txBody>
      </p:sp>
      <p:sp>
        <p:nvSpPr>
          <p:cNvPr id="5" name="Slide Number Placeholder 4"/>
          <p:cNvSpPr>
            <a:spLocks noGrp="1"/>
          </p:cNvSpPr>
          <p:nvPr>
            <p:ph type="sldNum" sz="quarter" idx="12"/>
          </p:nvPr>
        </p:nvSpPr>
        <p:spPr/>
        <p:txBody>
          <a:bodyPr/>
          <a:lstStyle/>
          <a:p>
            <a:fld id="{B51C77D3-387C-4881-A960-1F7F91E3F80B}" type="slidenum">
              <a:rPr lang="en-GB" smtClean="0"/>
              <a:t>‹#›</a:t>
            </a:fld>
            <a:endParaRPr lang="en-GB"/>
          </a:p>
        </p:txBody>
      </p:sp>
      <p:pic>
        <p:nvPicPr>
          <p:cNvPr id="8" name="Graphic 7">
            <a:extLst>
              <a:ext uri="{FF2B5EF4-FFF2-40B4-BE49-F238E27FC236}">
                <a16:creationId xmlns:a16="http://schemas.microsoft.com/office/drawing/2014/main" id="{9EBFC167-B716-A327-ECFD-AEC5D22B5F15}"/>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9" name="Chart Placeholder 8">
            <a:extLst>
              <a:ext uri="{FF2B5EF4-FFF2-40B4-BE49-F238E27FC236}">
                <a16:creationId xmlns:a16="http://schemas.microsoft.com/office/drawing/2014/main" id="{1E775B15-C19F-A275-AA12-D48FD7814F1C}"/>
              </a:ext>
            </a:extLst>
          </p:cNvPr>
          <p:cNvSpPr>
            <a:spLocks noGrp="1"/>
          </p:cNvSpPr>
          <p:nvPr>
            <p:ph type="chart" sz="quarter" idx="13"/>
          </p:nvPr>
        </p:nvSpPr>
        <p:spPr>
          <a:xfrm>
            <a:off x="440560" y="1291080"/>
            <a:ext cx="8284908" cy="4762500"/>
          </a:xfrm>
          <a:solidFill>
            <a:schemeClr val="bg2"/>
          </a:solidFill>
        </p:spPr>
        <p:txBody>
          <a:bodyPr anchor="ctr" anchorCtr="0"/>
          <a:lstStyle>
            <a:lvl1pPr algn="ctr">
              <a:defRPr sz="1800" b="0"/>
            </a:lvl1pPr>
          </a:lstStyle>
          <a:p>
            <a:endParaRPr lang="en-GB"/>
          </a:p>
        </p:txBody>
      </p:sp>
      <p:sp>
        <p:nvSpPr>
          <p:cNvPr id="10" name="Text Placeholder 10">
            <a:extLst>
              <a:ext uri="{FF2B5EF4-FFF2-40B4-BE49-F238E27FC236}">
                <a16:creationId xmlns:a16="http://schemas.microsoft.com/office/drawing/2014/main" id="{AE34AEAC-C444-1EFA-6E88-59AFBBAD41F4}"/>
              </a:ext>
            </a:extLst>
          </p:cNvPr>
          <p:cNvSpPr>
            <a:spLocks noGrp="1"/>
          </p:cNvSpPr>
          <p:nvPr>
            <p:ph type="body" sz="quarter" idx="14"/>
          </p:nvPr>
        </p:nvSpPr>
        <p:spPr>
          <a:xfrm>
            <a:off x="8920128" y="1291080"/>
            <a:ext cx="2830518" cy="4762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87077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6CC87D-9129-4EE7-962F-1305B8DAD3A1}" type="datetime1">
              <a:rPr lang="en-GB" smtClean="0"/>
              <a:t>09/12/2022</a:t>
            </a:fld>
            <a:endParaRPr lang="en-GB"/>
          </a:p>
        </p:txBody>
      </p:sp>
      <p:sp>
        <p:nvSpPr>
          <p:cNvPr id="3" name="Footer Placeholder 2"/>
          <p:cNvSpPr>
            <a:spLocks noGrp="1"/>
          </p:cNvSpPr>
          <p:nvPr>
            <p:ph type="ftr" sz="quarter" idx="11"/>
          </p:nvPr>
        </p:nvSpPr>
        <p:spPr/>
        <p:txBody>
          <a:bodyPr/>
          <a:lstStyle/>
          <a:p>
            <a:r>
              <a:rPr lang="en-GB"/>
              <a:t>© GSMA 2022</a:t>
            </a:r>
          </a:p>
        </p:txBody>
      </p:sp>
      <p:sp>
        <p:nvSpPr>
          <p:cNvPr id="4" name="Slide Number Placeholder 3"/>
          <p:cNvSpPr>
            <a:spLocks noGrp="1"/>
          </p:cNvSpPr>
          <p:nvPr>
            <p:ph type="sldNum" sz="quarter" idx="12"/>
          </p:nvPr>
        </p:nvSpPr>
        <p:spPr/>
        <p:txBody>
          <a:bodyPr/>
          <a:lstStyle/>
          <a:p>
            <a:fld id="{B51C77D3-387C-4881-A960-1F7F91E3F80B}" type="slidenum">
              <a:rPr lang="en-GB" smtClean="0"/>
              <a:t>‹#›</a:t>
            </a:fld>
            <a:endParaRPr lang="en-GB"/>
          </a:p>
        </p:txBody>
      </p:sp>
      <p:pic>
        <p:nvPicPr>
          <p:cNvPr id="7" name="Graphic 6">
            <a:extLst>
              <a:ext uri="{FF2B5EF4-FFF2-40B4-BE49-F238E27FC236}">
                <a16:creationId xmlns:a16="http://schemas.microsoft.com/office/drawing/2014/main" id="{52758138-419D-87A6-0DB7-D6D67676631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148900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peaker 1">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a:off x="2" y="-1"/>
            <a:ext cx="12192001" cy="6857997"/>
            <a:chOff x="-2" y="0"/>
            <a:chExt cx="24382419" cy="13715997"/>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13123" y="-6013119"/>
              <a:ext cx="12356175" cy="243824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2" y="11238272"/>
              <a:ext cx="24382419" cy="2477725"/>
              <a:chOff x="-2" y="12356176"/>
              <a:chExt cx="24382419" cy="1359817"/>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396273"/>
                <a:ext cx="462607" cy="24382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7" y="844878"/>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11959902" y="1293482"/>
                <a:ext cx="462607"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1264790" y="5255898"/>
            <a:ext cx="2269668"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6" name="Text Placeholder 10">
            <a:extLst>
              <a:ext uri="{FF2B5EF4-FFF2-40B4-BE49-F238E27FC236}">
                <a16:creationId xmlns:a16="http://schemas.microsoft.com/office/drawing/2014/main" id="{2EA6A2F7-CA39-CC34-72FC-369FA3812C4F}"/>
              </a:ext>
            </a:extLst>
          </p:cNvPr>
          <p:cNvSpPr>
            <a:spLocks noGrp="1"/>
          </p:cNvSpPr>
          <p:nvPr>
            <p:ph type="body" sz="quarter" idx="15"/>
          </p:nvPr>
        </p:nvSpPr>
        <p:spPr>
          <a:xfrm>
            <a:off x="4844246" y="5255898"/>
            <a:ext cx="2250854"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8" name="Text Placeholder 10">
            <a:extLst>
              <a:ext uri="{FF2B5EF4-FFF2-40B4-BE49-F238E27FC236}">
                <a16:creationId xmlns:a16="http://schemas.microsoft.com/office/drawing/2014/main" id="{990A1014-F90D-E672-9816-2372FD212CDE}"/>
              </a:ext>
            </a:extLst>
          </p:cNvPr>
          <p:cNvSpPr>
            <a:spLocks noGrp="1"/>
          </p:cNvSpPr>
          <p:nvPr>
            <p:ph type="body" sz="quarter" idx="16"/>
          </p:nvPr>
        </p:nvSpPr>
        <p:spPr>
          <a:xfrm>
            <a:off x="8404888" y="5255898"/>
            <a:ext cx="2281890" cy="328474"/>
          </a:xfrm>
        </p:spPr>
        <p:txBody>
          <a:bodyPr/>
          <a:lstStyle>
            <a:lvl1pPr algn="ctr">
              <a:defRPr sz="12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19" name="Text Placeholder 10">
            <a:extLst>
              <a:ext uri="{FF2B5EF4-FFF2-40B4-BE49-F238E27FC236}">
                <a16:creationId xmlns:a16="http://schemas.microsoft.com/office/drawing/2014/main" id="{2B790185-201F-47AF-7183-CE2CA54C2420}"/>
              </a:ext>
            </a:extLst>
          </p:cNvPr>
          <p:cNvSpPr>
            <a:spLocks noGrp="1"/>
          </p:cNvSpPr>
          <p:nvPr>
            <p:ph type="body" sz="quarter" idx="17"/>
          </p:nvPr>
        </p:nvSpPr>
        <p:spPr>
          <a:xfrm>
            <a:off x="4844246" y="4966961"/>
            <a:ext cx="2250854" cy="232783"/>
          </a:xfrm>
        </p:spPr>
        <p:txBody>
          <a:bodyPr/>
          <a:lstStyle>
            <a:lvl1pPr algn="ctr" defTabSz="914355" rtl="0" eaLnBrk="1" latinLnBrk="0" hangingPunct="1">
              <a:lnSpc>
                <a:spcPct val="83000"/>
              </a:lnSpc>
              <a:spcBef>
                <a:spcPct val="0"/>
              </a:spcBef>
              <a:buNone/>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
        <p:nvSpPr>
          <p:cNvPr id="20" name="Text Placeholder 10">
            <a:extLst>
              <a:ext uri="{FF2B5EF4-FFF2-40B4-BE49-F238E27FC236}">
                <a16:creationId xmlns:a16="http://schemas.microsoft.com/office/drawing/2014/main" id="{E82E0977-BDCB-389D-25B7-32B8EE48360F}"/>
              </a:ext>
            </a:extLst>
          </p:cNvPr>
          <p:cNvSpPr>
            <a:spLocks noGrp="1"/>
          </p:cNvSpPr>
          <p:nvPr>
            <p:ph type="body" sz="quarter" idx="18"/>
          </p:nvPr>
        </p:nvSpPr>
        <p:spPr>
          <a:xfrm>
            <a:off x="8423702" y="4966961"/>
            <a:ext cx="2250854" cy="232783"/>
          </a:xfrm>
        </p:spPr>
        <p:txBody>
          <a:bodyPr/>
          <a:lstStyle>
            <a:lvl1pPr algn="ctr">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marL="0" lvl="0" indent="0" algn="ctr" defTabSz="914355" rtl="0" eaLnBrk="1" latinLnBrk="0" hangingPunct="1">
              <a:lnSpc>
                <a:spcPct val="83000"/>
              </a:lnSpc>
              <a:spcBef>
                <a:spcPct val="0"/>
              </a:spcBef>
              <a:buFont typeface="Arial" panose="020B0604020202020204" pitchFamily="34" charset="0"/>
              <a:buNone/>
            </a:pPr>
            <a:r>
              <a:rPr lang="en-GB"/>
              <a:t>Click to edit Master text styles</a:t>
            </a:r>
          </a:p>
        </p:txBody>
      </p:sp>
      <p:sp>
        <p:nvSpPr>
          <p:cNvPr id="21" name="Text Placeholder 10">
            <a:extLst>
              <a:ext uri="{FF2B5EF4-FFF2-40B4-BE49-F238E27FC236}">
                <a16:creationId xmlns:a16="http://schemas.microsoft.com/office/drawing/2014/main" id="{DA277695-E9F8-F057-7AA2-9AE78E846D57}"/>
              </a:ext>
            </a:extLst>
          </p:cNvPr>
          <p:cNvSpPr>
            <a:spLocks noGrp="1"/>
          </p:cNvSpPr>
          <p:nvPr>
            <p:ph type="body" sz="quarter" idx="19"/>
          </p:nvPr>
        </p:nvSpPr>
        <p:spPr>
          <a:xfrm>
            <a:off x="1264790" y="4966961"/>
            <a:ext cx="2250854" cy="232783"/>
          </a:xfrm>
        </p:spPr>
        <p:txBody>
          <a:bodyPr/>
          <a:lstStyle>
            <a:lvl1pPr algn="ctr" defTabSz="914355" rtl="0" eaLnBrk="1" latinLnBrk="0" hangingPunct="1">
              <a:lnSpc>
                <a:spcPct val="83000"/>
              </a:lnSpc>
              <a:spcBef>
                <a:spcPct val="0"/>
              </a:spcBef>
              <a:buNone/>
              <a:defRPr lang="en-GB" sz="1600" b="1" kern="1200" spc="-175" baseline="0" dirty="0">
                <a:solidFill>
                  <a:schemeClr val="bg1"/>
                </a:solidFill>
                <a:latin typeface="+mj-lt"/>
                <a:ea typeface="+mj-ea"/>
                <a:cs typeface="+mj-cs"/>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593815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peaker 2">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rot="16200000">
            <a:off x="2667000" y="-2667002"/>
            <a:ext cx="6858001" cy="12192003"/>
            <a:chOff x="-1" y="-1"/>
            <a:chExt cx="24382419" cy="24382426"/>
          </a:xfrm>
        </p:grpSpPr>
        <p:sp>
          <p:nvSpPr>
            <p:cNvPr id="7" name="Rectangle 6">
              <a:extLst>
                <a:ext uri="{FF2B5EF4-FFF2-40B4-BE49-F238E27FC236}">
                  <a16:creationId xmlns:a16="http://schemas.microsoft.com/office/drawing/2014/main" id="{5D1B524B-3D40-A964-AE67-36FE4D8385E0}"/>
                </a:ext>
              </a:extLst>
            </p:cNvPr>
            <p:cNvSpPr/>
            <p:nvPr/>
          </p:nvSpPr>
          <p:spPr>
            <a:xfrm rot="16200000">
              <a:off x="7934789" y="-7934787"/>
              <a:ext cx="8512841" cy="243824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1" y="8391310"/>
              <a:ext cx="24382419" cy="15991115"/>
              <a:chOff x="-1" y="10793714"/>
              <a:chExt cx="24382419" cy="8776191"/>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1166189"/>
                <a:ext cx="462607" cy="243824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6" y="-717584"/>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8251717" y="3439207"/>
                <a:ext cx="7878980"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5434870" y="2965676"/>
            <a:ext cx="6315776"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5434870" y="3538620"/>
            <a:ext cx="6315776"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2123512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guide id="2" orient="horz" pos="432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0561" y="441937"/>
            <a:ext cx="11310086" cy="270844"/>
          </a:xfrm>
        </p:spPr>
        <p:txBody>
          <a:bodyPr/>
          <a:lstStyle>
            <a:lvl1pPr>
              <a:lnSpc>
                <a:spcPct val="88000"/>
              </a:lnSpc>
              <a:defRPr sz="2000" spc="-65" baseline="0">
                <a:solidFill>
                  <a:schemeClr val="bg1"/>
                </a:solidFill>
              </a:defRPr>
            </a:lvl1pPr>
          </a:lstStyle>
          <a:p>
            <a:r>
              <a:rPr lang="en-GB"/>
              <a:t>Click to edit Master title style</a:t>
            </a:r>
          </a:p>
        </p:txBody>
      </p:sp>
      <p:sp>
        <p:nvSpPr>
          <p:cNvPr id="3" name="Date Placeholder 2"/>
          <p:cNvSpPr>
            <a:spLocks noGrp="1"/>
          </p:cNvSpPr>
          <p:nvPr>
            <p:ph type="dt" sz="half" idx="10"/>
          </p:nvPr>
        </p:nvSpPr>
        <p:spPr/>
        <p:txBody>
          <a:bodyPr/>
          <a:lstStyle>
            <a:lvl1pPr>
              <a:defRPr>
                <a:solidFill>
                  <a:schemeClr val="bg1"/>
                </a:solidFill>
              </a:defRPr>
            </a:lvl1pPr>
          </a:lstStyle>
          <a:p>
            <a:fld id="{E709039E-3F48-4BF4-BC59-03AB40DD2DC0}" type="datetime1">
              <a:rPr lang="en-GB" smtClean="0"/>
              <a:pPr/>
              <a:t>09/12/2022</a:t>
            </a:fld>
            <a:endParaRPr lang="en-GB"/>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a:t>© GSMA 2022</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8" name="Graphic 7">
            <a:extLst>
              <a:ext uri="{FF2B5EF4-FFF2-40B4-BE49-F238E27FC236}">
                <a16:creationId xmlns:a16="http://schemas.microsoft.com/office/drawing/2014/main" id="{D11567FF-E9AA-49ED-9131-480141738D1C}"/>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86778" y="6435640"/>
            <a:ext cx="1063869" cy="166773"/>
          </a:xfrm>
          <a:prstGeom prst="rect">
            <a:avLst/>
          </a:prstGeom>
        </p:spPr>
      </p:pic>
    </p:spTree>
    <p:extLst>
      <p:ext uri="{BB962C8B-B14F-4D97-AF65-F5344CB8AC3E}">
        <p14:creationId xmlns:p14="http://schemas.microsoft.com/office/powerpoint/2010/main" val="122666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Speaker 1">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72ED41C-BC63-CCC9-525D-2F7C1D56F627}"/>
              </a:ext>
            </a:extLst>
          </p:cNvPr>
          <p:cNvGrpSpPr/>
          <p:nvPr userDrawn="1"/>
        </p:nvGrpSpPr>
        <p:grpSpPr>
          <a:xfrm>
            <a:off x="2" y="-1"/>
            <a:ext cx="12192001" cy="6857997"/>
            <a:chOff x="-2" y="0"/>
            <a:chExt cx="24382419" cy="13715997"/>
          </a:xfrm>
        </p:grpSpPr>
        <p:sp>
          <p:nvSpPr>
            <p:cNvPr id="7" name="Rectangle 6">
              <a:extLst>
                <a:ext uri="{FF2B5EF4-FFF2-40B4-BE49-F238E27FC236}">
                  <a16:creationId xmlns:a16="http://schemas.microsoft.com/office/drawing/2014/main" id="{5D1B524B-3D40-A964-AE67-36FE4D8385E0}"/>
                </a:ext>
              </a:extLst>
            </p:cNvPr>
            <p:cNvSpPr/>
            <p:nvPr/>
          </p:nvSpPr>
          <p:spPr>
            <a:xfrm rot="16200000">
              <a:off x="6013123" y="-6013119"/>
              <a:ext cx="12356175" cy="243824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nvGrpSpPr>
            <p:cNvPr id="12" name="Group 11">
              <a:extLst>
                <a:ext uri="{FF2B5EF4-FFF2-40B4-BE49-F238E27FC236}">
                  <a16:creationId xmlns:a16="http://schemas.microsoft.com/office/drawing/2014/main" id="{D511F6C9-8F96-B31B-E24E-C5A2B8D6DA99}"/>
                </a:ext>
              </a:extLst>
            </p:cNvPr>
            <p:cNvGrpSpPr/>
            <p:nvPr userDrawn="1"/>
          </p:nvGrpSpPr>
          <p:grpSpPr>
            <a:xfrm>
              <a:off x="-2" y="11238272"/>
              <a:ext cx="24382419" cy="2477725"/>
              <a:chOff x="-2" y="12356176"/>
              <a:chExt cx="24382419" cy="1359817"/>
            </a:xfrm>
          </p:grpSpPr>
          <p:sp>
            <p:nvSpPr>
              <p:cNvPr id="8" name="Rectangle 7">
                <a:extLst>
                  <a:ext uri="{FF2B5EF4-FFF2-40B4-BE49-F238E27FC236}">
                    <a16:creationId xmlns:a16="http://schemas.microsoft.com/office/drawing/2014/main" id="{289ECD7D-3D62-C3F0-8DC0-E6A2C72260EF}"/>
                  </a:ext>
                </a:extLst>
              </p:cNvPr>
              <p:cNvSpPr>
                <a:spLocks/>
              </p:cNvSpPr>
              <p:nvPr/>
            </p:nvSpPr>
            <p:spPr>
              <a:xfrm rot="16200000">
                <a:off x="11959907" y="396273"/>
                <a:ext cx="462607" cy="243824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9" name="Rectangle 8">
                <a:extLst>
                  <a:ext uri="{FF2B5EF4-FFF2-40B4-BE49-F238E27FC236}">
                    <a16:creationId xmlns:a16="http://schemas.microsoft.com/office/drawing/2014/main" id="{0F71AC1C-6861-88DE-0456-AB5F6C35D8CE}"/>
                  </a:ext>
                </a:extLst>
              </p:cNvPr>
              <p:cNvSpPr/>
              <p:nvPr/>
            </p:nvSpPr>
            <p:spPr>
              <a:xfrm rot="16200000">
                <a:off x="11959907" y="844878"/>
                <a:ext cx="462607" cy="24382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10" name="Rectangle 9">
                <a:extLst>
                  <a:ext uri="{FF2B5EF4-FFF2-40B4-BE49-F238E27FC236}">
                    <a16:creationId xmlns:a16="http://schemas.microsoft.com/office/drawing/2014/main" id="{C7E037D4-079F-4C16-7B74-BDFEB31FD933}"/>
                  </a:ext>
                </a:extLst>
              </p:cNvPr>
              <p:cNvSpPr>
                <a:spLocks/>
              </p:cNvSpPr>
              <p:nvPr/>
            </p:nvSpPr>
            <p:spPr>
              <a:xfrm rot="16200000">
                <a:off x="11959902" y="1293482"/>
                <a:ext cx="462607" cy="243824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pSp>
      </p:grpSp>
      <p:sp>
        <p:nvSpPr>
          <p:cNvPr id="2" name="Title 1">
            <a:extLst>
              <a:ext uri="{FF2B5EF4-FFF2-40B4-BE49-F238E27FC236}">
                <a16:creationId xmlns:a16="http://schemas.microsoft.com/office/drawing/2014/main" id="{F2E0493D-61A7-878A-76BD-FCC834E1786E}"/>
              </a:ext>
            </a:extLst>
          </p:cNvPr>
          <p:cNvSpPr>
            <a:spLocks noGrp="1"/>
          </p:cNvSpPr>
          <p:nvPr userDrawn="1">
            <p:ph type="title"/>
          </p:nvPr>
        </p:nvSpPr>
        <p:spPr>
          <a:xfrm>
            <a:off x="4791618" y="3994376"/>
            <a:ext cx="6959028" cy="421494"/>
          </a:xfrm>
        </p:spPr>
        <p:txBody>
          <a:bodyPr/>
          <a:lstStyle>
            <a:lvl1pPr>
              <a:defRPr sz="3300">
                <a:solidFill>
                  <a:schemeClr val="bg1"/>
                </a:solidFill>
              </a:defRPr>
            </a:lvl1pPr>
          </a:lstStyle>
          <a:p>
            <a:r>
              <a:rPr lang="en-GB"/>
              <a:t>Click to edit Master title style</a:t>
            </a:r>
          </a:p>
        </p:txBody>
      </p:sp>
      <p:sp>
        <p:nvSpPr>
          <p:cNvPr id="3" name="Date Placeholder 2">
            <a:extLst>
              <a:ext uri="{FF2B5EF4-FFF2-40B4-BE49-F238E27FC236}">
                <a16:creationId xmlns:a16="http://schemas.microsoft.com/office/drawing/2014/main" id="{0047735E-7B8F-8BC8-4F7E-BCF621E9717A}"/>
              </a:ext>
            </a:extLst>
          </p:cNvPr>
          <p:cNvSpPr>
            <a:spLocks noGrp="1"/>
          </p:cNvSpPr>
          <p:nvPr userDrawn="1">
            <p:ph type="dt" sz="half" idx="10"/>
          </p:nvPr>
        </p:nvSpPr>
        <p:spPr/>
        <p:txBody>
          <a:bodyPr/>
          <a:lstStyle>
            <a:lvl1pPr>
              <a:defRPr>
                <a:solidFill>
                  <a:schemeClr val="bg1"/>
                </a:solidFill>
              </a:defRPr>
            </a:lvl1pPr>
          </a:lstStyle>
          <a:p>
            <a:fld id="{7E88A085-3330-4B00-A60A-515326445D30}" type="datetime1">
              <a:rPr lang="en-GB" smtClean="0"/>
              <a:pPr/>
              <a:t>09/12/2022</a:t>
            </a:fld>
            <a:endParaRPr lang="en-GB"/>
          </a:p>
        </p:txBody>
      </p:sp>
      <p:sp>
        <p:nvSpPr>
          <p:cNvPr id="4" name="Footer Placeholder 3">
            <a:extLst>
              <a:ext uri="{FF2B5EF4-FFF2-40B4-BE49-F238E27FC236}">
                <a16:creationId xmlns:a16="http://schemas.microsoft.com/office/drawing/2014/main" id="{42987D87-0237-95AC-CF2A-0A06A3DDEA15}"/>
              </a:ext>
            </a:extLst>
          </p:cNvPr>
          <p:cNvSpPr>
            <a:spLocks noGrp="1"/>
          </p:cNvSpPr>
          <p:nvPr userDrawn="1">
            <p:ph type="ftr" sz="quarter" idx="11"/>
          </p:nvPr>
        </p:nvSpPr>
        <p:spPr/>
        <p:txBody>
          <a:bodyPr/>
          <a:lstStyle>
            <a:lvl1pPr>
              <a:defRPr>
                <a:solidFill>
                  <a:schemeClr val="bg1"/>
                </a:solidFill>
              </a:defRPr>
            </a:lvl1pPr>
          </a:lstStyle>
          <a:p>
            <a:r>
              <a:rPr lang="en-GB"/>
              <a:t>© GSMA 2022</a:t>
            </a:r>
          </a:p>
        </p:txBody>
      </p:sp>
      <p:sp>
        <p:nvSpPr>
          <p:cNvPr id="5" name="Slide Number Placeholder 4">
            <a:extLst>
              <a:ext uri="{FF2B5EF4-FFF2-40B4-BE49-F238E27FC236}">
                <a16:creationId xmlns:a16="http://schemas.microsoft.com/office/drawing/2014/main" id="{859CCE7D-722A-BE32-8704-7FDDF2102C3A}"/>
              </a:ext>
            </a:extLst>
          </p:cNvPr>
          <p:cNvSpPr>
            <a:spLocks noGrp="1"/>
          </p:cNvSpPr>
          <p:nvPr userDrawn="1">
            <p:ph type="sldNum" sz="quarter" idx="12"/>
          </p:nvPr>
        </p:nvSpPr>
        <p:spPr/>
        <p:txBody>
          <a:bodyPr/>
          <a:lstStyle>
            <a:lvl1pPr>
              <a:defRPr>
                <a:solidFill>
                  <a:schemeClr val="bg1"/>
                </a:solidFill>
              </a:defRPr>
            </a:lvl1pPr>
          </a:lstStyle>
          <a:p>
            <a:fld id="{B51C77D3-387C-4881-A960-1F7F91E3F80B}" type="slidenum">
              <a:rPr lang="en-GB" smtClean="0"/>
              <a:pPr/>
              <a:t>‹#›</a:t>
            </a:fld>
            <a:endParaRPr lang="en-GB"/>
          </a:p>
        </p:txBody>
      </p:sp>
      <p:pic>
        <p:nvPicPr>
          <p:cNvPr id="11" name="Graphic 10">
            <a:extLst>
              <a:ext uri="{FF2B5EF4-FFF2-40B4-BE49-F238E27FC236}">
                <a16:creationId xmlns:a16="http://schemas.microsoft.com/office/drawing/2014/main" id="{27B900B3-DF3E-739D-34F9-3945912E3984}"/>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86778" y="6435640"/>
            <a:ext cx="1063869" cy="166773"/>
          </a:xfrm>
          <a:prstGeom prst="rect">
            <a:avLst/>
          </a:prstGeom>
        </p:spPr>
      </p:pic>
      <p:sp>
        <p:nvSpPr>
          <p:cNvPr id="13" name="Text Placeholder 10">
            <a:extLst>
              <a:ext uri="{FF2B5EF4-FFF2-40B4-BE49-F238E27FC236}">
                <a16:creationId xmlns:a16="http://schemas.microsoft.com/office/drawing/2014/main" id="{780988D1-2308-8A71-5492-5AE996641080}"/>
              </a:ext>
            </a:extLst>
          </p:cNvPr>
          <p:cNvSpPr>
            <a:spLocks noGrp="1"/>
          </p:cNvSpPr>
          <p:nvPr>
            <p:ph type="body" sz="quarter" idx="14"/>
          </p:nvPr>
        </p:nvSpPr>
        <p:spPr>
          <a:xfrm>
            <a:off x="4791618" y="4567320"/>
            <a:ext cx="6959028" cy="919081"/>
          </a:xfrm>
        </p:spPr>
        <p:txBody>
          <a:bodyPr/>
          <a:lstStyle>
            <a:lvl1pPr>
              <a:defRPr sz="1600" b="0">
                <a:solidFill>
                  <a:schemeClr val="bg1"/>
                </a:solidFill>
              </a:defRPr>
            </a:lvl1pPr>
            <a:lvl2pPr>
              <a:defRPr>
                <a:solidFill>
                  <a:schemeClr val="bg1"/>
                </a:solidFill>
              </a:defRPr>
            </a:lvl2pPr>
            <a:lvl3pPr>
              <a:defRPr>
                <a:solidFill>
                  <a:schemeClr val="bg1"/>
                </a:solidFill>
              </a:defRPr>
            </a:lvl3pPr>
            <a:lvl4pPr>
              <a:buClrTx/>
              <a:defRPr>
                <a:solidFill>
                  <a:schemeClr val="bg1"/>
                </a:solidFill>
              </a:defRPr>
            </a:lvl4pPr>
            <a:lvl5pPr>
              <a:defRPr>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16889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76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34" Type="http://schemas.openxmlformats.org/officeDocument/2006/relationships/theme" Target="../theme/theme2.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theme" Target="../theme/theme3.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13914-CCDC-4B1D-BAD4-335D7C45AEA0}"/>
              </a:ext>
            </a:extLst>
          </p:cNvPr>
          <p:cNvSpPr>
            <a:spLocks noGrp="1"/>
          </p:cNvSpPr>
          <p:nvPr>
            <p:ph type="title"/>
          </p:nvPr>
        </p:nvSpPr>
        <p:spPr>
          <a:xfrm>
            <a:off x="482618" y="365125"/>
            <a:ext cx="10515600" cy="762635"/>
          </a:xfrm>
          <a:prstGeom prst="rect">
            <a:avLst/>
          </a:prstGeom>
        </p:spPr>
        <p:txBody>
          <a:bodyPr vert="horz" lIns="91440" tIns="72000" rIns="91440" bIns="0" rtlCol="0" anchor="ctr">
            <a:noAutofit/>
          </a:bodyPr>
          <a:lstStyle/>
          <a:p>
            <a:r>
              <a:rPr lang="en-US"/>
              <a:t>Click to edit title style</a:t>
            </a:r>
            <a:endParaRPr lang="en-GB"/>
          </a:p>
        </p:txBody>
      </p:sp>
      <p:sp>
        <p:nvSpPr>
          <p:cNvPr id="3" name="Text Placeholder 2">
            <a:extLst>
              <a:ext uri="{FF2B5EF4-FFF2-40B4-BE49-F238E27FC236}">
                <a16:creationId xmlns:a16="http://schemas.microsoft.com/office/drawing/2014/main" id="{43C8C058-B8F2-4589-B769-57CF67E86941}"/>
              </a:ext>
            </a:extLst>
          </p:cNvPr>
          <p:cNvSpPr>
            <a:spLocks noGrp="1"/>
          </p:cNvSpPr>
          <p:nvPr>
            <p:ph type="body" idx="1"/>
          </p:nvPr>
        </p:nvSpPr>
        <p:spPr>
          <a:xfrm>
            <a:off x="482618"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6A959C-FFDC-4663-BF54-C8F4DBD07E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08D77-3ED3-42B6-BC4D-23C03B978527}" type="datetimeFigureOut">
              <a:rPr lang="en-GB" smtClean="0"/>
              <a:t>09/12/2022</a:t>
            </a:fld>
            <a:endParaRPr lang="en-GB"/>
          </a:p>
        </p:txBody>
      </p:sp>
      <p:sp>
        <p:nvSpPr>
          <p:cNvPr id="5" name="Footer Placeholder 4">
            <a:extLst>
              <a:ext uri="{FF2B5EF4-FFF2-40B4-BE49-F238E27FC236}">
                <a16:creationId xmlns:a16="http://schemas.microsoft.com/office/drawing/2014/main" id="{3D82602D-A9A0-4525-9D01-4B2787D5A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E62ED74-5E30-413B-96D3-09593F42C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87AAA-F727-4075-90B2-A36AE99743CB}" type="slidenum">
              <a:rPr lang="en-GB" smtClean="0"/>
              <a:t>‹#›</a:t>
            </a:fld>
            <a:endParaRPr lang="en-GB"/>
          </a:p>
        </p:txBody>
      </p:sp>
    </p:spTree>
    <p:extLst>
      <p:ext uri="{BB962C8B-B14F-4D97-AF65-F5344CB8AC3E}">
        <p14:creationId xmlns:p14="http://schemas.microsoft.com/office/powerpoint/2010/main" val="3852857067"/>
      </p:ext>
    </p:extLst>
  </p:cSld>
  <p:clrMap bg1="lt1" tx1="dk1" bg2="lt2" tx2="dk2" accent1="accent1" accent2="accent2" accent3="accent3" accent4="accent4" accent5="accent5" accent6="accent6" hlink="hlink" folHlink="folHlink"/>
  <p:sldLayoutIdLst>
    <p:sldLayoutId id="2147483650" r:id="rId1"/>
    <p:sldLayoutId id="2147483654" r:id="rId2"/>
    <p:sldLayoutId id="2147483663" r:id="rId3"/>
    <p:sldLayoutId id="2147483666" r:id="rId4"/>
    <p:sldLayoutId id="2147483664" r:id="rId5"/>
    <p:sldLayoutId id="2147483665" r:id="rId6"/>
    <p:sldLayoutId id="2147483667" r:id="rId7"/>
    <p:sldLayoutId id="2147483655" r:id="rId8"/>
    <p:sldLayoutId id="2147483662" r:id="rId9"/>
    <p:sldLayoutId id="2147483660" r:id="rId10"/>
    <p:sldLayoutId id="2147483661" r:id="rId11"/>
    <p:sldLayoutId id="2147483731" r:id="rId12"/>
  </p:sldLayoutIdLst>
  <p:txStyles>
    <p:titleStyle>
      <a:lvl1pPr algn="l" defTabSz="914400" rtl="0" eaLnBrk="1" latinLnBrk="0" hangingPunct="1">
        <a:lnSpc>
          <a:spcPct val="90000"/>
        </a:lnSpc>
        <a:spcBef>
          <a:spcPct val="0"/>
        </a:spcBef>
        <a:buNone/>
        <a:defRPr sz="4000" kern="1200" cap="all" baseline="0">
          <a:solidFill>
            <a:srgbClr val="D72733"/>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DE002B"/>
        </a:buClr>
        <a:buFont typeface="Wingdings" panose="05000000000000000000" pitchFamily="2" charset="2"/>
        <a:buChar char="§"/>
        <a:defRPr sz="3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DE002B"/>
        </a:buClr>
        <a:buFont typeface="Wingdings" panose="05000000000000000000" pitchFamily="2" charset="2"/>
        <a:buChar char="§"/>
        <a:defRPr sz="3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E002B"/>
        </a:buClr>
        <a:buFont typeface="Wingdings" panose="05000000000000000000" pitchFamily="2" charset="2"/>
        <a:buChar char="§"/>
        <a:defRPr sz="3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DE002B"/>
        </a:buClr>
        <a:buFont typeface="Wingdings" panose="05000000000000000000" pitchFamily="2" charset="2"/>
        <a:buChar char="§"/>
        <a:defRPr sz="3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DE002B"/>
        </a:buClr>
        <a:buFont typeface="Wingdings" panose="05000000000000000000" pitchFamily="2" charset="2"/>
        <a:buChar char="§"/>
        <a:defRPr sz="3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0561" y="440532"/>
            <a:ext cx="11309418" cy="510909"/>
          </a:xfrm>
          <a:prstGeom prst="rect">
            <a:avLst/>
          </a:prstGeom>
        </p:spPr>
        <p:txBody>
          <a:bodyPr vert="horz" wrap="square" lIns="0" tIns="0" rIns="0" bIns="0" rtlCol="0" anchor="t" anchorCtr="0">
            <a:spAutoFit/>
          </a:bodyPr>
          <a:lstStyle/>
          <a:p>
            <a:r>
              <a:rPr lang="en-GB"/>
              <a:t>Click to edit Master title style</a:t>
            </a:r>
          </a:p>
        </p:txBody>
      </p:sp>
      <p:sp>
        <p:nvSpPr>
          <p:cNvPr id="3" name="Text Placeholder 2"/>
          <p:cNvSpPr>
            <a:spLocks noGrp="1"/>
          </p:cNvSpPr>
          <p:nvPr>
            <p:ph type="body" idx="1"/>
          </p:nvPr>
        </p:nvSpPr>
        <p:spPr>
          <a:xfrm>
            <a:off x="441229" y="1768475"/>
            <a:ext cx="11309418" cy="4379119"/>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2411800" y="6472417"/>
            <a:ext cx="1844896" cy="153889"/>
          </a:xfrm>
          <a:prstGeom prst="rect">
            <a:avLst/>
          </a:prstGeom>
        </p:spPr>
        <p:txBody>
          <a:bodyPr vert="horz" wrap="square" lIns="0" tIns="0" rIns="0" bIns="0" rtlCol="0" anchor="b" anchorCtr="0">
            <a:spAutoFit/>
          </a:bodyPr>
          <a:lstStyle>
            <a:lvl1pPr algn="l">
              <a:defRPr sz="1000" spc="-20" baseline="0">
                <a:solidFill>
                  <a:schemeClr val="tx1"/>
                </a:solidFill>
              </a:defRPr>
            </a:lvl1pPr>
          </a:lstStyle>
          <a:p>
            <a:fld id="{7E88A085-3330-4B00-A60A-515326445D30}" type="datetime1">
              <a:rPr lang="en-GB" smtClean="0"/>
              <a:t>09/12/2022</a:t>
            </a:fld>
            <a:endParaRPr lang="en-GB"/>
          </a:p>
        </p:txBody>
      </p:sp>
      <p:sp>
        <p:nvSpPr>
          <p:cNvPr id="5" name="Footer Placeholder 4"/>
          <p:cNvSpPr>
            <a:spLocks noGrp="1"/>
          </p:cNvSpPr>
          <p:nvPr>
            <p:ph type="ftr" sz="quarter" idx="3"/>
          </p:nvPr>
        </p:nvSpPr>
        <p:spPr>
          <a:xfrm>
            <a:off x="440560" y="6472417"/>
            <a:ext cx="1844897" cy="153889"/>
          </a:xfrm>
          <a:prstGeom prst="rect">
            <a:avLst/>
          </a:prstGeom>
        </p:spPr>
        <p:txBody>
          <a:bodyPr vert="horz" wrap="square" lIns="0" tIns="0" rIns="0" bIns="0" rtlCol="0" anchor="b" anchorCtr="0">
            <a:spAutoFit/>
          </a:bodyPr>
          <a:lstStyle>
            <a:lvl1pPr algn="l">
              <a:defRPr sz="1000" spc="-20" baseline="0">
                <a:solidFill>
                  <a:schemeClr val="tx1"/>
                </a:solidFill>
              </a:defRPr>
            </a:lvl1pPr>
          </a:lstStyle>
          <a:p>
            <a:r>
              <a:rPr lang="en-GB"/>
              <a:t>© GSMA 2022</a:t>
            </a:r>
          </a:p>
        </p:txBody>
      </p:sp>
      <p:sp>
        <p:nvSpPr>
          <p:cNvPr id="6" name="Slide Number Placeholder 5"/>
          <p:cNvSpPr>
            <a:spLocks noGrp="1"/>
          </p:cNvSpPr>
          <p:nvPr>
            <p:ph type="sldNum" sz="quarter" idx="4"/>
          </p:nvPr>
        </p:nvSpPr>
        <p:spPr>
          <a:xfrm>
            <a:off x="11300617" y="230006"/>
            <a:ext cx="450029" cy="153889"/>
          </a:xfrm>
          <a:prstGeom prst="rect">
            <a:avLst/>
          </a:prstGeom>
        </p:spPr>
        <p:txBody>
          <a:bodyPr vert="horz" lIns="0" tIns="0" rIns="0" bIns="0" rtlCol="0" anchor="t" anchorCtr="0">
            <a:spAutoFit/>
          </a:bodyPr>
          <a:lstStyle>
            <a:lvl1pPr algn="r">
              <a:defRPr sz="1000" spc="-20" baseline="0">
                <a:solidFill>
                  <a:schemeClr val="tx1"/>
                </a:solidFill>
              </a:defRPr>
            </a:lvl1pPr>
          </a:lstStyle>
          <a:p>
            <a:fld id="{B51C77D3-387C-4881-A960-1F7F91E3F80B}" type="slidenum">
              <a:rPr lang="en-GB" smtClean="0"/>
              <a:pPr/>
              <a:t>‹#›</a:t>
            </a:fld>
            <a:endParaRPr lang="en-GB"/>
          </a:p>
        </p:txBody>
      </p:sp>
    </p:spTree>
    <p:extLst>
      <p:ext uri="{BB962C8B-B14F-4D97-AF65-F5344CB8AC3E}">
        <p14:creationId xmlns:p14="http://schemas.microsoft.com/office/powerpoint/2010/main" val="145699267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730" r:id="rId31"/>
    <p:sldLayoutId id="2147483739" r:id="rId32"/>
    <p:sldLayoutId id="2147483740" r:id="rId3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p:titleStyle>
    <p:body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15359">
          <p15:clr>
            <a:srgbClr val="F26B43"/>
          </p15:clr>
        </p15:guide>
        <p15:guide id="3" pos="555">
          <p15:clr>
            <a:srgbClr val="F26B43"/>
          </p15:clr>
        </p15:guide>
        <p15:guide id="4" pos="14803">
          <p15:clr>
            <a:srgbClr val="F26B43"/>
          </p15:clr>
        </p15:guide>
        <p15:guide id="5" orient="horz">
          <p15:clr>
            <a:srgbClr val="F26B43"/>
          </p15:clr>
        </p15:guide>
        <p15:guide id="6" orient="horz" pos="8640">
          <p15:clr>
            <a:srgbClr val="F26B43"/>
          </p15:clr>
        </p15:guide>
        <p15:guide id="7" orient="horz" pos="555">
          <p15:clr>
            <a:srgbClr val="F26B43"/>
          </p15:clr>
        </p15:guide>
        <p15:guide id="8" orient="horz" pos="80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0561" y="440532"/>
            <a:ext cx="11309418" cy="510909"/>
          </a:xfrm>
          <a:prstGeom prst="rect">
            <a:avLst/>
          </a:prstGeom>
        </p:spPr>
        <p:txBody>
          <a:bodyPr vert="horz" wrap="square" lIns="0" tIns="0" rIns="0" bIns="0" rtlCol="0" anchor="t" anchorCtr="0">
            <a:spAutoFit/>
          </a:bodyPr>
          <a:lstStyle/>
          <a:p>
            <a:r>
              <a:rPr lang="en-GB"/>
              <a:t>Click to edit Master title style</a:t>
            </a:r>
          </a:p>
        </p:txBody>
      </p:sp>
      <p:sp>
        <p:nvSpPr>
          <p:cNvPr id="3" name="Text Placeholder 2"/>
          <p:cNvSpPr>
            <a:spLocks noGrp="1"/>
          </p:cNvSpPr>
          <p:nvPr>
            <p:ph type="body" idx="1"/>
          </p:nvPr>
        </p:nvSpPr>
        <p:spPr>
          <a:xfrm>
            <a:off x="441229" y="1768475"/>
            <a:ext cx="11309418" cy="4379119"/>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2411800" y="6472417"/>
            <a:ext cx="1844896" cy="153889"/>
          </a:xfrm>
          <a:prstGeom prst="rect">
            <a:avLst/>
          </a:prstGeom>
        </p:spPr>
        <p:txBody>
          <a:bodyPr vert="horz" wrap="square" lIns="0" tIns="0" rIns="0" bIns="0" rtlCol="0" anchor="b" anchorCtr="0">
            <a:spAutoFit/>
          </a:bodyPr>
          <a:lstStyle>
            <a:lvl1pPr algn="l">
              <a:defRPr sz="1000" spc="-20" baseline="0">
                <a:solidFill>
                  <a:schemeClr val="tx1"/>
                </a:solidFill>
              </a:defRPr>
            </a:lvl1pPr>
          </a:lstStyle>
          <a:p>
            <a:fld id="{7E88A085-3330-4B00-A60A-515326445D30}" type="datetime1">
              <a:rPr lang="en-GB" smtClean="0"/>
              <a:t>09/12/2022</a:t>
            </a:fld>
            <a:endParaRPr lang="en-GB"/>
          </a:p>
        </p:txBody>
      </p:sp>
      <p:sp>
        <p:nvSpPr>
          <p:cNvPr id="5" name="Footer Placeholder 4"/>
          <p:cNvSpPr>
            <a:spLocks noGrp="1"/>
          </p:cNvSpPr>
          <p:nvPr>
            <p:ph type="ftr" sz="quarter" idx="3"/>
          </p:nvPr>
        </p:nvSpPr>
        <p:spPr>
          <a:xfrm>
            <a:off x="440560" y="6472417"/>
            <a:ext cx="1844897" cy="153889"/>
          </a:xfrm>
          <a:prstGeom prst="rect">
            <a:avLst/>
          </a:prstGeom>
        </p:spPr>
        <p:txBody>
          <a:bodyPr vert="horz" wrap="square" lIns="0" tIns="0" rIns="0" bIns="0" rtlCol="0" anchor="b" anchorCtr="0">
            <a:spAutoFit/>
          </a:bodyPr>
          <a:lstStyle>
            <a:lvl1pPr algn="l">
              <a:defRPr sz="1000" spc="-20" baseline="0">
                <a:solidFill>
                  <a:schemeClr val="tx1"/>
                </a:solidFill>
              </a:defRPr>
            </a:lvl1pPr>
          </a:lstStyle>
          <a:p>
            <a:r>
              <a:rPr lang="en-GB"/>
              <a:t>© GSMA 2022</a:t>
            </a:r>
          </a:p>
        </p:txBody>
      </p:sp>
      <p:sp>
        <p:nvSpPr>
          <p:cNvPr id="6" name="Slide Number Placeholder 5"/>
          <p:cNvSpPr>
            <a:spLocks noGrp="1"/>
          </p:cNvSpPr>
          <p:nvPr>
            <p:ph type="sldNum" sz="quarter" idx="4"/>
          </p:nvPr>
        </p:nvSpPr>
        <p:spPr>
          <a:xfrm>
            <a:off x="11300617" y="230006"/>
            <a:ext cx="450029" cy="153889"/>
          </a:xfrm>
          <a:prstGeom prst="rect">
            <a:avLst/>
          </a:prstGeom>
        </p:spPr>
        <p:txBody>
          <a:bodyPr vert="horz" lIns="0" tIns="0" rIns="0" bIns="0" rtlCol="0" anchor="t" anchorCtr="0">
            <a:spAutoFit/>
          </a:bodyPr>
          <a:lstStyle>
            <a:lvl1pPr algn="r">
              <a:defRPr sz="1000" spc="-20" baseline="0">
                <a:solidFill>
                  <a:schemeClr val="tx1"/>
                </a:solidFill>
              </a:defRPr>
            </a:lvl1pPr>
          </a:lstStyle>
          <a:p>
            <a:fld id="{B51C77D3-387C-4881-A960-1F7F91E3F80B}" type="slidenum">
              <a:rPr lang="en-GB" smtClean="0"/>
              <a:pPr/>
              <a:t>‹#›</a:t>
            </a:fld>
            <a:endParaRPr lang="en-GB"/>
          </a:p>
        </p:txBody>
      </p:sp>
    </p:spTree>
    <p:extLst>
      <p:ext uri="{BB962C8B-B14F-4D97-AF65-F5344CB8AC3E}">
        <p14:creationId xmlns:p14="http://schemas.microsoft.com/office/powerpoint/2010/main" val="261505844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 id="2147483729"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p:titleStyle>
    <p:body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15359">
          <p15:clr>
            <a:srgbClr val="F26B43"/>
          </p15:clr>
        </p15:guide>
        <p15:guide id="3" pos="555">
          <p15:clr>
            <a:srgbClr val="F26B43"/>
          </p15:clr>
        </p15:guide>
        <p15:guide id="4" pos="14803">
          <p15:clr>
            <a:srgbClr val="F26B43"/>
          </p15:clr>
        </p15:guide>
        <p15:guide id="5" orient="horz">
          <p15:clr>
            <a:srgbClr val="F26B43"/>
          </p15:clr>
        </p15:guide>
        <p15:guide id="6" orient="horz" pos="8640">
          <p15:clr>
            <a:srgbClr val="F26B43"/>
          </p15:clr>
        </p15:guide>
        <p15:guide id="7" orient="horz" pos="555">
          <p15:clr>
            <a:srgbClr val="F26B43"/>
          </p15:clr>
        </p15:guide>
        <p15:guide id="8" orient="horz" pos="80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0.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pn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0.xml"/><Relationship Id="rId5" Type="http://schemas.openxmlformats.org/officeDocument/2006/relationships/image" Target="../media/image37.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0.xml"/><Relationship Id="rId6" Type="http://schemas.openxmlformats.org/officeDocument/2006/relationships/image" Target="../media/image39.png"/><Relationship Id="rId5" Type="http://schemas.openxmlformats.org/officeDocument/2006/relationships/image" Target="../media/image37.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www.globalhumanitarianassistance.org/"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3.png"/><Relationship Id="rId4" Type="http://schemas.openxmlformats.org/officeDocument/2006/relationships/image" Target="../media/image40.emf"/></Relationships>
</file>

<file path=ppt/slides/_rels/slide16.xml.rels><?xml version="1.0" encoding="UTF-8" standalone="yes"?>
<Relationships xmlns="http://schemas.openxmlformats.org/package/2006/relationships"><Relationship Id="rId3" Type="http://schemas.openxmlformats.org/officeDocument/2006/relationships/hyperlink" Target="https://www.unocha.org/sites/dms/Documents/OOM-humanitarianprinciples_eng_June12.pdf" TargetMode="External"/><Relationship Id="rId7"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hyperlink" Target="https://higuide.elrha.org/humanitarian-parameters/humanitarian-principles-and-standards/" TargetMode="External"/><Relationship Id="rId5" Type="http://schemas.openxmlformats.org/officeDocument/2006/relationships/hyperlink" Target="https://spherestandards.org/humanitarian-standards/humanitarian-charter/" TargetMode="External"/><Relationship Id="rId4" Type="http://schemas.openxmlformats.org/officeDocument/2006/relationships/hyperlink" Target="https://corehumanitarianstandard.or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1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1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45.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44.emf"/></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45.png"/><Relationship Id="rId4" Type="http://schemas.openxmlformats.org/officeDocument/2006/relationships/hyperlink" Target="https://centre.humdata.org/anticipatory-action/"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image" Target="../media/image49.svg"/><Relationship Id="rId11" Type="http://schemas.openxmlformats.org/officeDocument/2006/relationships/image" Target="../media/image13.pn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4.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44.xml"/><Relationship Id="rId5" Type="http://schemas.openxmlformats.org/officeDocument/2006/relationships/image" Target="../media/image5.sv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13.pn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svg"/><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image" Target="../media/image59.emf"/><Relationship Id="rId11" Type="http://schemas.openxmlformats.org/officeDocument/2006/relationships/image" Target="../media/image64.png"/><Relationship Id="rId5" Type="http://schemas.openxmlformats.org/officeDocument/2006/relationships/image" Target="../media/image58.emf"/><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6.png"/><Relationship Id="rId7" Type="http://schemas.openxmlformats.org/officeDocument/2006/relationships/image" Target="../media/image63.svg"/><Relationship Id="rId2" Type="http://schemas.openxmlformats.org/officeDocument/2006/relationships/notesSlide" Target="../notesSlides/notesSlide29.xml"/><Relationship Id="rId1" Type="http://schemas.openxmlformats.org/officeDocument/2006/relationships/slideLayout" Target="../slideLayouts/slideLayout25.xml"/><Relationship Id="rId6" Type="http://schemas.openxmlformats.org/officeDocument/2006/relationships/image" Target="../media/image62.png"/><Relationship Id="rId5" Type="http://schemas.openxmlformats.org/officeDocument/2006/relationships/image" Target="../media/image58.emf"/><Relationship Id="rId4" Type="http://schemas.openxmlformats.org/officeDocument/2006/relationships/image" Target="../media/image57.sv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57.sv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66.png"/><Relationship Id="rId5" Type="http://schemas.openxmlformats.org/officeDocument/2006/relationships/hyperlink" Target="mailto:GSMAIF@gsma.com" TargetMode="External"/><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6C408766-E16C-EE47-9691-72395A4D0541}"/>
              </a:ext>
            </a:extLst>
          </p:cNvPr>
          <p:cNvSpPr txBox="1">
            <a:spLocks/>
          </p:cNvSpPr>
          <p:nvPr/>
        </p:nvSpPr>
        <p:spPr>
          <a:xfrm>
            <a:off x="10073181" y="6389452"/>
            <a:ext cx="2586445" cy="307975"/>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spcAft>
                <a:spcPts val="600"/>
              </a:spcAft>
              <a:buClr>
                <a:srgbClr val="DE002B"/>
              </a:buClr>
              <a:buSzPct val="90000"/>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spcAft>
                <a:spcPts val="600"/>
              </a:spcAft>
              <a:buClr>
                <a:srgbClr val="DE002B"/>
              </a:buClr>
              <a:buSzPct val="90000"/>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rPr>
              <a:t>December 2022</a:t>
            </a:r>
          </a:p>
        </p:txBody>
      </p:sp>
      <p:pic>
        <p:nvPicPr>
          <p:cNvPr id="5" name="Picture 4" descr="Logo">
            <a:extLst>
              <a:ext uri="{FF2B5EF4-FFF2-40B4-BE49-F238E27FC236}">
                <a16:creationId xmlns:a16="http://schemas.microsoft.com/office/drawing/2014/main" id="{5F0B7EAD-FD5F-CD9C-9296-F497F6670D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0FE9A21-3C07-8EAC-7454-577A4CAD0F9E}"/>
              </a:ext>
            </a:extLst>
          </p:cNvPr>
          <p:cNvSpPr txBox="1"/>
          <p:nvPr/>
        </p:nvSpPr>
        <p:spPr>
          <a:xfrm flipH="1">
            <a:off x="4911011" y="1894789"/>
            <a:ext cx="2369977" cy="584775"/>
          </a:xfrm>
          <a:prstGeom prst="rect">
            <a:avLst/>
          </a:prstGeom>
          <a:noFill/>
        </p:spPr>
        <p:txBody>
          <a:bodyPr wrap="square" rtlCol="0">
            <a:spAutoFit/>
          </a:bodyPr>
          <a:lstStyle/>
          <a:p>
            <a:pPr algn="l"/>
            <a:r>
              <a:rPr lang="en-US" sz="3200">
                <a:solidFill>
                  <a:schemeClr val="bg1"/>
                </a:solidFill>
                <a:latin typeface="Arial Black" panose="020B0A04020102020204" pitchFamily="34" charset="0"/>
              </a:rPr>
              <a:t>WEBINAR</a:t>
            </a:r>
            <a:endParaRPr lang="en-GB" sz="3200" err="1">
              <a:solidFill>
                <a:schemeClr val="bg1"/>
              </a:solidFill>
              <a:latin typeface="Arial Black" panose="020B0A04020102020204" pitchFamily="34" charset="0"/>
            </a:endParaRPr>
          </a:p>
        </p:txBody>
      </p:sp>
    </p:spTree>
    <p:extLst>
      <p:ext uri="{BB962C8B-B14F-4D97-AF65-F5344CB8AC3E}">
        <p14:creationId xmlns:p14="http://schemas.microsoft.com/office/powerpoint/2010/main" val="2257716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K aid - standards for using the logo - GOV.UK">
            <a:extLst>
              <a:ext uri="{FF2B5EF4-FFF2-40B4-BE49-F238E27FC236}">
                <a16:creationId xmlns:a16="http://schemas.microsoft.com/office/drawing/2014/main" id="{62669C9C-2E7B-B160-8DF5-F6B2F683312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513191" y="2280076"/>
            <a:ext cx="1165618" cy="12514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760D5EA5-55F3-0D01-45FE-203AA64896E1}"/>
              </a:ext>
            </a:extLst>
          </p:cNvPr>
          <p:cNvSpPr/>
          <p:nvPr/>
        </p:nvSpPr>
        <p:spPr>
          <a:xfrm>
            <a:off x="1570758" y="3667990"/>
            <a:ext cx="9050482" cy="523220"/>
          </a:xfrm>
          <a:prstGeom prst="rect">
            <a:avLst/>
          </a:prstGeom>
        </p:spPr>
        <p:txBody>
          <a:bodyPr wrap="square" lIns="91440" tIns="45720" rIns="91440" bIns="45720" anchor="t">
            <a:spAutoFit/>
          </a:bodyPr>
          <a:lstStyle/>
          <a:p>
            <a:pPr algn="ctr" fontAlgn="base"/>
            <a:r>
              <a:rPr lang="en-GB" sz="1400" kern="0">
                <a:latin typeface="Arial"/>
              </a:rPr>
              <a:t>The GSMA Innovation Fund for Anticipatory Humanitarian Action is funded by UK aid from the UK Foreign, Commonwealth &amp; Development Office (FCDO) and is supported by the GSMA and its members. </a:t>
            </a:r>
            <a:endParaRPr lang="en-GB" sz="1400" b="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7969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EC34-57E1-535D-0D32-430D566B43A3}"/>
              </a:ext>
            </a:extLst>
          </p:cNvPr>
          <p:cNvSpPr txBox="1">
            <a:spLocks/>
          </p:cNvSpPr>
          <p:nvPr/>
        </p:nvSpPr>
        <p:spPr>
          <a:xfrm>
            <a:off x="-1" y="-214746"/>
            <a:ext cx="4798243" cy="7050841"/>
          </a:xfrm>
          <a:prstGeom prst="rect">
            <a:avLst/>
          </a:prstGeom>
          <a:solidFill>
            <a:srgbClr val="BA0328"/>
          </a:solidFill>
        </p:spPr>
        <p:txBody>
          <a:bodyPr vert="horz" wrap="square" lIns="0" tIns="0" rIns="0" bIns="0" rtlCol="0" anchor="ctr"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pPr marL="285750" indent="-228600">
              <a:spcBef>
                <a:spcPts val="0"/>
              </a:spcBef>
              <a:buFont typeface="Arial,Sans-Serif"/>
              <a:buChar char="•"/>
            </a:pPr>
            <a:r>
              <a:rPr lang="en-US" sz="2400" b="0">
                <a:solidFill>
                  <a:schemeClr val="bg1"/>
                </a:solidFill>
                <a:latin typeface="+mn-lt"/>
                <a:cs typeface="Arial"/>
              </a:rPr>
              <a:t>Please don't hesitate to ask questions in the conversation/chat panel throughout the webinar. The team will address them as soon as possible. </a:t>
            </a:r>
          </a:p>
          <a:p>
            <a:pPr marL="285750" indent="-228600">
              <a:spcBef>
                <a:spcPts val="0"/>
              </a:spcBef>
              <a:buFont typeface="Arial,Sans-Serif"/>
              <a:buChar char="•"/>
            </a:pPr>
            <a:endParaRPr lang="en-US" sz="2400" b="0">
              <a:solidFill>
                <a:schemeClr val="bg1"/>
              </a:solidFill>
              <a:latin typeface="+mn-lt"/>
              <a:cs typeface="Arial"/>
            </a:endParaRPr>
          </a:p>
          <a:p>
            <a:pPr marL="285750" indent="-228600">
              <a:spcBef>
                <a:spcPts val="0"/>
              </a:spcBef>
              <a:buFont typeface="Arial,Sans-Serif"/>
              <a:buChar char="•"/>
            </a:pPr>
            <a:r>
              <a:rPr lang="en-US" sz="2400" b="0">
                <a:solidFill>
                  <a:schemeClr val="bg1"/>
                </a:solidFill>
                <a:latin typeface="+mn-lt"/>
                <a:cs typeface="Arial"/>
              </a:rPr>
              <a:t>If you have any issues, please flag it in the conversation/chat panel. </a:t>
            </a:r>
          </a:p>
          <a:p>
            <a:pPr algn="ctr"/>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GB" sz="2400" b="0">
              <a:solidFill>
                <a:schemeClr val="bg1"/>
              </a:solidFill>
              <a:latin typeface="+mn-lt"/>
            </a:endParaRPr>
          </a:p>
        </p:txBody>
      </p:sp>
      <p:sp>
        <p:nvSpPr>
          <p:cNvPr id="4" name="Footer Placeholder 3">
            <a:extLst>
              <a:ext uri="{FF2B5EF4-FFF2-40B4-BE49-F238E27FC236}">
                <a16:creationId xmlns:a16="http://schemas.microsoft.com/office/drawing/2014/main" id="{19FBBA88-3D47-F138-D6A1-7A2E39183CB4}"/>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black"/>
                </a:solidFill>
                <a:effectLst/>
                <a:uLnTx/>
                <a:uFillTx/>
                <a:latin typeface="Arial"/>
                <a:ea typeface="+mn-ea"/>
                <a:cs typeface="+mn-cs"/>
              </a:rPr>
              <a:t>© GSMA 2022</a:t>
            </a:r>
          </a:p>
        </p:txBody>
      </p:sp>
      <p:sp>
        <p:nvSpPr>
          <p:cNvPr id="5" name="Slide Number Placeholder 4">
            <a:extLst>
              <a:ext uri="{FF2B5EF4-FFF2-40B4-BE49-F238E27FC236}">
                <a16:creationId xmlns:a16="http://schemas.microsoft.com/office/drawing/2014/main" id="{6B5D8E36-96AD-EDF6-E638-E4483AEEE267}"/>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B51C77D3-387C-4881-A960-1F7F91E3F80B}" type="slidenum">
              <a:rPr kumimoji="0" lang="en-GB" sz="1000" b="0" i="0" u="none" strike="noStrike" kern="1200" cap="none" spc="-20" normalizeH="0" baseline="0" noProof="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20" normalizeH="0" baseline="0" noProof="0">
              <a:ln>
                <a:noFill/>
              </a:ln>
              <a:solidFill>
                <a:prstClr val="black"/>
              </a:solidFill>
              <a:effectLst/>
              <a:uLnTx/>
              <a:uFillTx/>
              <a:latin typeface="Arial"/>
              <a:ea typeface="+mn-ea"/>
              <a:cs typeface="+mn-cs"/>
            </a:endParaRPr>
          </a:p>
        </p:txBody>
      </p:sp>
      <p:pic>
        <p:nvPicPr>
          <p:cNvPr id="7" name="Picture 7" descr="Graphical user interface, text, application&#10;&#10;Description automatically generated">
            <a:extLst>
              <a:ext uri="{FF2B5EF4-FFF2-40B4-BE49-F238E27FC236}">
                <a16:creationId xmlns:a16="http://schemas.microsoft.com/office/drawing/2014/main" id="{C469217E-6A58-AA30-5A17-C4E5FEBC80A2}"/>
              </a:ext>
            </a:extLst>
          </p:cNvPr>
          <p:cNvPicPr>
            <a:picLocks noChangeAspect="1"/>
          </p:cNvPicPr>
          <p:nvPr/>
        </p:nvPicPr>
        <p:blipFill>
          <a:blip r:embed="rId3"/>
          <a:stretch>
            <a:fillRect/>
          </a:stretch>
        </p:blipFill>
        <p:spPr>
          <a:xfrm>
            <a:off x="6698667" y="2287492"/>
            <a:ext cx="4172671" cy="2046363"/>
          </a:xfrm>
          <a:prstGeom prst="rect">
            <a:avLst/>
          </a:prstGeom>
        </p:spPr>
      </p:pic>
      <p:pic>
        <p:nvPicPr>
          <p:cNvPr id="9" name="Picture 2" descr="UK aid - standards for using the logo - GOV.UK">
            <a:extLst>
              <a:ext uri="{FF2B5EF4-FFF2-40B4-BE49-F238E27FC236}">
                <a16:creationId xmlns:a16="http://schemas.microsoft.com/office/drawing/2014/main" id="{3E0D400B-62FB-2A7A-411E-B570306B335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553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EC34-57E1-535D-0D32-430D566B43A3}"/>
              </a:ext>
            </a:extLst>
          </p:cNvPr>
          <p:cNvSpPr txBox="1">
            <a:spLocks/>
          </p:cNvSpPr>
          <p:nvPr/>
        </p:nvSpPr>
        <p:spPr>
          <a:xfrm>
            <a:off x="-1" y="245091"/>
            <a:ext cx="4798243" cy="6131166"/>
          </a:xfrm>
          <a:prstGeom prst="rect">
            <a:avLst/>
          </a:prstGeom>
          <a:solidFill>
            <a:srgbClr val="BA0328"/>
          </a:solidFill>
        </p:spPr>
        <p:txBody>
          <a:bodyPr vert="horz" wrap="square" lIns="0" tIns="0" rIns="0" bIns="0" rtlCol="0" anchor="ctr"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pPr marL="285750" indent="-228600">
              <a:spcBef>
                <a:spcPts val="0"/>
              </a:spcBef>
              <a:buFont typeface="Arial,Sans-Serif"/>
              <a:buChar char="•"/>
            </a:pPr>
            <a:r>
              <a:rPr lang="en-US" sz="2400" b="0">
                <a:solidFill>
                  <a:schemeClr val="bg1"/>
                </a:solidFill>
                <a:latin typeface="+mn-lt"/>
                <a:cs typeface="Arial"/>
              </a:rPr>
              <a:t>Please feel free to use the live captions feature, if you would like to see live subtitles on the screen. </a:t>
            </a:r>
          </a:p>
          <a:p>
            <a:pPr marL="285750" indent="-228600">
              <a:spcBef>
                <a:spcPts val="0"/>
              </a:spcBef>
              <a:buFont typeface="Arial,Sans-Serif"/>
              <a:buChar char="•"/>
            </a:pPr>
            <a:endParaRPr lang="en-US" sz="2400" b="0">
              <a:solidFill>
                <a:schemeClr val="bg1"/>
              </a:solidFill>
              <a:latin typeface="+mn-lt"/>
              <a:cs typeface="Arial"/>
            </a:endParaRPr>
          </a:p>
          <a:p>
            <a:pPr marL="285750" indent="-228600">
              <a:spcBef>
                <a:spcPts val="0"/>
              </a:spcBef>
              <a:buFont typeface="Arial,Sans-Serif"/>
              <a:buChar char="•"/>
            </a:pPr>
            <a:endParaRPr lang="en-US" sz="2400" b="0">
              <a:solidFill>
                <a:schemeClr val="bg1"/>
              </a:solidFill>
              <a:latin typeface="+mn-lt"/>
              <a:cs typeface="Arial"/>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US" sz="2400" b="0">
              <a:solidFill>
                <a:schemeClr val="bg1"/>
              </a:solidFill>
              <a:latin typeface="+mn-lt"/>
            </a:endParaRPr>
          </a:p>
          <a:p>
            <a:endParaRPr lang="en-GB" sz="2400" b="0">
              <a:solidFill>
                <a:schemeClr val="bg1"/>
              </a:solidFill>
              <a:latin typeface="+mn-lt"/>
            </a:endParaRPr>
          </a:p>
        </p:txBody>
      </p:sp>
      <p:sp>
        <p:nvSpPr>
          <p:cNvPr id="4" name="Footer Placeholder 3">
            <a:extLst>
              <a:ext uri="{FF2B5EF4-FFF2-40B4-BE49-F238E27FC236}">
                <a16:creationId xmlns:a16="http://schemas.microsoft.com/office/drawing/2014/main" id="{19FBBA88-3D47-F138-D6A1-7A2E39183CB4}"/>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black"/>
                </a:solidFill>
                <a:effectLst/>
                <a:uLnTx/>
                <a:uFillTx/>
                <a:latin typeface="Arial"/>
                <a:ea typeface="+mn-ea"/>
                <a:cs typeface="+mn-cs"/>
              </a:rPr>
              <a:t>© GSMA 2022</a:t>
            </a:r>
          </a:p>
        </p:txBody>
      </p:sp>
      <p:sp>
        <p:nvSpPr>
          <p:cNvPr id="5" name="Slide Number Placeholder 4">
            <a:extLst>
              <a:ext uri="{FF2B5EF4-FFF2-40B4-BE49-F238E27FC236}">
                <a16:creationId xmlns:a16="http://schemas.microsoft.com/office/drawing/2014/main" id="{6B5D8E36-96AD-EDF6-E638-E4483AEEE267}"/>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B51C77D3-387C-4881-A960-1F7F91E3F80B}" type="slidenum">
              <a:rPr kumimoji="0" lang="en-GB" sz="1000" b="0" i="0" u="none" strike="noStrike" kern="1200" cap="none" spc="-20" normalizeH="0" baseline="0" noProof="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20" normalizeH="0" baseline="0" noProof="0">
              <a:ln>
                <a:noFill/>
              </a:ln>
              <a:solidFill>
                <a:prstClr val="black"/>
              </a:solidFill>
              <a:effectLst/>
              <a:uLnTx/>
              <a:uFillTx/>
              <a:latin typeface="Arial"/>
              <a:ea typeface="+mn-ea"/>
              <a:cs typeface="+mn-cs"/>
            </a:endParaRPr>
          </a:p>
        </p:txBody>
      </p:sp>
      <p:pic>
        <p:nvPicPr>
          <p:cNvPr id="9" name="Picture 2" descr="UK aid - standards for using the logo - GOV.UK">
            <a:extLst>
              <a:ext uri="{FF2B5EF4-FFF2-40B4-BE49-F238E27FC236}">
                <a16:creationId xmlns:a16="http://schemas.microsoft.com/office/drawing/2014/main" id="{3E0D400B-62FB-2A7A-411E-B570306B335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Text&#10;&#10;Description automatically generated">
            <a:extLst>
              <a:ext uri="{FF2B5EF4-FFF2-40B4-BE49-F238E27FC236}">
                <a16:creationId xmlns:a16="http://schemas.microsoft.com/office/drawing/2014/main" id="{7338E663-45DB-6A19-FFD4-6BCC58DD1C26}"/>
              </a:ext>
            </a:extLst>
          </p:cNvPr>
          <p:cNvPicPr>
            <a:picLocks noChangeAspect="1"/>
          </p:cNvPicPr>
          <p:nvPr/>
        </p:nvPicPr>
        <p:blipFill rotWithShape="1">
          <a:blip r:embed="rId4"/>
          <a:srcRect l="20210" t="2366" r="33263" b="5047"/>
          <a:stretch/>
        </p:blipFill>
        <p:spPr>
          <a:xfrm>
            <a:off x="7106338" y="313716"/>
            <a:ext cx="2266878" cy="5987076"/>
          </a:xfrm>
          <a:prstGeom prst="rect">
            <a:avLst/>
          </a:prstGeom>
        </p:spPr>
      </p:pic>
    </p:spTree>
    <p:extLst>
      <p:ext uri="{BB962C8B-B14F-4D97-AF65-F5344CB8AC3E}">
        <p14:creationId xmlns:p14="http://schemas.microsoft.com/office/powerpoint/2010/main" val="391783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EEC34-57E1-535D-0D32-430D566B43A3}"/>
              </a:ext>
            </a:extLst>
          </p:cNvPr>
          <p:cNvSpPr txBox="1">
            <a:spLocks/>
          </p:cNvSpPr>
          <p:nvPr/>
        </p:nvSpPr>
        <p:spPr>
          <a:xfrm>
            <a:off x="0" y="-265687"/>
            <a:ext cx="3552000" cy="7152727"/>
          </a:xfrm>
          <a:prstGeom prst="rect">
            <a:avLst/>
          </a:prstGeom>
          <a:solidFill>
            <a:srgbClr val="BA0328"/>
          </a:solidFill>
        </p:spPr>
        <p:txBody>
          <a:bodyPr vert="horz" wrap="square" lIns="0" tIns="0" rIns="0" bIns="0" rtlCol="0" anchor="ctr"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endParaRPr lang="en-US">
              <a:solidFill>
                <a:schemeClr val="bg1"/>
              </a:solidFill>
            </a:endParaRPr>
          </a:p>
          <a:p>
            <a:endParaRPr lang="en-US">
              <a:solidFill>
                <a:schemeClr val="bg1"/>
              </a:solidFill>
            </a:endParaRPr>
          </a:p>
          <a:p>
            <a:endParaRPr lang="en-US">
              <a:solidFill>
                <a:schemeClr val="bg1"/>
              </a:solidFill>
            </a:endParaRPr>
          </a:p>
          <a:p>
            <a:endParaRPr lang="en-US">
              <a:solidFill>
                <a:schemeClr val="bg1"/>
              </a:solidFill>
            </a:endParaRPr>
          </a:p>
          <a:p>
            <a:endParaRPr lang="en-US">
              <a:solidFill>
                <a:schemeClr val="bg1"/>
              </a:solidFill>
            </a:endParaRPr>
          </a:p>
          <a:p>
            <a:endParaRPr lang="en-US">
              <a:solidFill>
                <a:schemeClr val="bg1"/>
              </a:solidFill>
            </a:endParaRPr>
          </a:p>
          <a:p>
            <a:pPr algn="ctr"/>
            <a:r>
              <a:rPr lang="en-US">
                <a:solidFill>
                  <a:schemeClr val="bg1"/>
                </a:solidFill>
              </a:rPr>
              <a:t>Session agenda</a:t>
            </a:r>
          </a:p>
          <a:p>
            <a:endParaRPr lang="en-US">
              <a:solidFill>
                <a:schemeClr val="bg1"/>
              </a:solidFill>
            </a:endParaRPr>
          </a:p>
          <a:p>
            <a:endParaRPr lang="en-US">
              <a:solidFill>
                <a:schemeClr val="bg1"/>
              </a:solidFill>
            </a:endParaRPr>
          </a:p>
          <a:p>
            <a:endParaRPr lang="en-US">
              <a:solidFill>
                <a:schemeClr val="bg1"/>
              </a:solidFill>
            </a:endParaRPr>
          </a:p>
          <a:p>
            <a:endParaRPr lang="en-US">
              <a:solidFill>
                <a:schemeClr val="bg1"/>
              </a:solidFill>
            </a:endParaRPr>
          </a:p>
          <a:p>
            <a:endParaRPr lang="en-US">
              <a:solidFill>
                <a:schemeClr val="bg1"/>
              </a:solidFill>
            </a:endParaRPr>
          </a:p>
          <a:p>
            <a:endParaRPr lang="en-GB">
              <a:solidFill>
                <a:schemeClr val="bg1"/>
              </a:solidFill>
            </a:endParaRPr>
          </a:p>
        </p:txBody>
      </p:sp>
      <p:sp>
        <p:nvSpPr>
          <p:cNvPr id="4" name="Footer Placeholder 3">
            <a:extLst>
              <a:ext uri="{FF2B5EF4-FFF2-40B4-BE49-F238E27FC236}">
                <a16:creationId xmlns:a16="http://schemas.microsoft.com/office/drawing/2014/main" id="{19FBBA88-3D47-F138-D6A1-7A2E39183CB4}"/>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black"/>
                </a:solidFill>
                <a:effectLst/>
                <a:uLnTx/>
                <a:uFillTx/>
                <a:latin typeface="Arial"/>
                <a:ea typeface="+mn-ea"/>
                <a:cs typeface="+mn-cs"/>
              </a:rPr>
              <a:t>© GSMA 2022</a:t>
            </a:r>
          </a:p>
        </p:txBody>
      </p:sp>
      <p:sp>
        <p:nvSpPr>
          <p:cNvPr id="5" name="Slide Number Placeholder 4">
            <a:extLst>
              <a:ext uri="{FF2B5EF4-FFF2-40B4-BE49-F238E27FC236}">
                <a16:creationId xmlns:a16="http://schemas.microsoft.com/office/drawing/2014/main" id="{6B5D8E36-96AD-EDF6-E638-E4483AEEE267}"/>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B51C77D3-387C-4881-A960-1F7F91E3F80B}" type="slidenum">
              <a:rPr kumimoji="0" lang="en-GB" sz="1000" b="0" i="0" u="none" strike="noStrike" kern="1200" cap="none" spc="-20" normalizeH="0" baseline="0" noProof="0">
                <a:ln>
                  <a:noFill/>
                </a:ln>
                <a:solidFill>
                  <a:prstClr val="black"/>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20" normalizeH="0" baseline="0" noProof="0">
              <a:ln>
                <a:noFill/>
              </a:ln>
              <a:solidFill>
                <a:prstClr val="black"/>
              </a:solidFill>
              <a:effectLst/>
              <a:uLnTx/>
              <a:uFillTx/>
              <a:latin typeface="Arial"/>
              <a:ea typeface="+mn-ea"/>
              <a:cs typeface="+mn-cs"/>
            </a:endParaRPr>
          </a:p>
        </p:txBody>
      </p:sp>
      <p:sp>
        <p:nvSpPr>
          <p:cNvPr id="13" name="Content Placeholder 12">
            <a:extLst>
              <a:ext uri="{FF2B5EF4-FFF2-40B4-BE49-F238E27FC236}">
                <a16:creationId xmlns:a16="http://schemas.microsoft.com/office/drawing/2014/main" id="{D9C14696-7634-E258-D817-5AAF3D224263}"/>
              </a:ext>
            </a:extLst>
          </p:cNvPr>
          <p:cNvSpPr>
            <a:spLocks noGrp="1"/>
          </p:cNvSpPr>
          <p:nvPr>
            <p:ph sz="quarter" idx="13"/>
          </p:nvPr>
        </p:nvSpPr>
        <p:spPr>
          <a:xfrm>
            <a:off x="4414428" y="1180279"/>
            <a:ext cx="7627580" cy="4379119"/>
          </a:xfrm>
        </p:spPr>
        <p:txBody>
          <a:bodyPr vert="horz" lIns="0" tIns="0" rIns="0" bIns="0" rtlCol="0" anchor="t">
            <a:noAutofit/>
          </a:bodyPr>
          <a:lstStyle/>
          <a:p>
            <a:pPr defTabSz="914400">
              <a:lnSpc>
                <a:spcPct val="100000"/>
              </a:lnSpc>
              <a:defRPr/>
            </a:pPr>
            <a:r>
              <a:rPr lang="en-GB" sz="1800">
                <a:latin typeface="Arial"/>
                <a:ea typeface="Times New Roman" panose="02020603050405020304" pitchFamily="18" charset="0"/>
                <a:cs typeface="Arial"/>
              </a:rPr>
              <a:t>11:00-</a:t>
            </a:r>
            <a:r>
              <a:rPr kumimoji="0" lang="en-GB" sz="1800" b="0" i="0" u="none" strike="noStrike" kern="1200" cap="none" spc="0" normalizeH="0" baseline="0" noProof="0">
                <a:ln>
                  <a:noFill/>
                </a:ln>
                <a:effectLst/>
                <a:uLnTx/>
                <a:uFillTx/>
                <a:latin typeface="Arial"/>
                <a:ea typeface="Times New Roman" panose="02020603050405020304" pitchFamily="18" charset="0"/>
                <a:cs typeface="Arial"/>
              </a:rPr>
              <a:t> </a:t>
            </a:r>
            <a:r>
              <a:rPr lang="en-GB" sz="1800">
                <a:latin typeface="Arial"/>
                <a:ea typeface="Times New Roman" panose="02020603050405020304" pitchFamily="18" charset="0"/>
                <a:cs typeface="Arial"/>
              </a:rPr>
              <a:t>11:05</a:t>
            </a:r>
            <a:r>
              <a:rPr kumimoji="0" lang="en-GB" sz="1800" b="0" i="0" u="none" strike="noStrike" kern="1200" cap="none" spc="0" normalizeH="0" baseline="0" noProof="0">
                <a:ln>
                  <a:noFill/>
                </a:ln>
                <a:effectLst/>
                <a:uLnTx/>
                <a:uFillTx/>
                <a:latin typeface="Arial"/>
                <a:ea typeface="Times New Roman" panose="02020603050405020304" pitchFamily="18" charset="0"/>
                <a:cs typeface="Arial"/>
              </a:rPr>
              <a:t>	</a:t>
            </a:r>
            <a:r>
              <a:rPr kumimoji="0" lang="en-GB" sz="1800" i="0" u="none" strike="noStrike" kern="1200" cap="none" spc="0" normalizeH="0" baseline="0" noProof="0">
                <a:ln>
                  <a:noFill/>
                </a:ln>
                <a:effectLst/>
                <a:uLnTx/>
                <a:uFillTx/>
                <a:latin typeface="Arial"/>
                <a:ea typeface="Times New Roman" panose="02020603050405020304" pitchFamily="18" charset="0"/>
                <a:cs typeface="Arial"/>
              </a:rPr>
              <a:t>Welcome and </a:t>
            </a:r>
            <a:r>
              <a:rPr lang="en-GB" sz="1800">
                <a:latin typeface="Arial"/>
                <a:ea typeface="Times New Roman" panose="02020603050405020304" pitchFamily="18" charset="0"/>
                <a:cs typeface="Arial"/>
              </a:rPr>
              <a:t>i</a:t>
            </a:r>
            <a:r>
              <a:rPr lang="en-GB" sz="1800">
                <a:latin typeface="Arial"/>
                <a:cs typeface="Arial"/>
              </a:rPr>
              <a:t>ntroduction</a:t>
            </a:r>
            <a:r>
              <a:rPr lang="en-GB" sz="1800" spc="0">
                <a:latin typeface="Arial"/>
                <a:cs typeface="Arial"/>
              </a:rPr>
              <a:t> </a:t>
            </a:r>
          </a:p>
          <a:p>
            <a:pPr marL="0" indent="0">
              <a:buNone/>
              <a:defRPr/>
            </a:pPr>
            <a:endParaRPr lang="en-GB" sz="1800">
              <a:latin typeface="Arial"/>
              <a:cs typeface="Arial"/>
            </a:endParaRPr>
          </a:p>
          <a:p>
            <a:pPr marL="0" indent="0">
              <a:buNone/>
              <a:defRPr/>
            </a:pPr>
            <a:r>
              <a:rPr lang="en-GB" sz="1800">
                <a:latin typeface="Arial"/>
                <a:cs typeface="Arial"/>
              </a:rPr>
              <a:t>11:05 – 11:30	</a:t>
            </a:r>
            <a:r>
              <a:rPr kumimoji="0" lang="en-GB" sz="1800" i="0" u="none" strike="noStrike" kern="1200" cap="none" spc="0" normalizeH="0" baseline="0" noProof="0">
                <a:ln>
                  <a:noFill/>
                </a:ln>
                <a:effectLst/>
                <a:uLnTx/>
                <a:uFillTx/>
                <a:latin typeface="Arial"/>
                <a:cs typeface="Arial"/>
              </a:rPr>
              <a:t>Key concepts and information</a:t>
            </a:r>
            <a:endParaRPr lang="en-GB" sz="1800" i="0" u="none" strike="noStrike" kern="1200" cap="none" spc="0" normalizeH="0" baseline="0" noProof="0">
              <a:ln>
                <a:noFill/>
              </a:ln>
              <a:effectLst/>
              <a:uLnTx/>
              <a:uFillTx/>
              <a:latin typeface="Arial"/>
              <a:cs typeface="Arial"/>
            </a:endParaRPr>
          </a:p>
          <a:p>
            <a:pPr marL="2228850" lvl="5" indent="-285750">
              <a:lnSpc>
                <a:spcPct val="107000"/>
              </a:lnSpc>
              <a:buFont typeface="Arial" panose="020B0604020202020204" pitchFamily="34" charset="0"/>
              <a:buChar char="•"/>
            </a:pPr>
            <a:r>
              <a:rPr lang="en-GB" sz="1600">
                <a:latin typeface="Arial"/>
                <a:cs typeface="Arial"/>
              </a:rPr>
              <a:t>Humanitarian Aid, Principles, Definitions</a:t>
            </a:r>
          </a:p>
          <a:p>
            <a:pPr marL="2228850" lvl="5" indent="-285750">
              <a:lnSpc>
                <a:spcPct val="107000"/>
              </a:lnSpc>
              <a:buFont typeface="Arial" panose="020B0604020202020204" pitchFamily="34" charset="0"/>
              <a:buChar char="•"/>
            </a:pPr>
            <a:r>
              <a:rPr lang="en-GB" sz="1600">
                <a:latin typeface="Arial"/>
                <a:cs typeface="Arial"/>
              </a:rPr>
              <a:t>Innovation journey</a:t>
            </a:r>
          </a:p>
          <a:p>
            <a:pPr marL="2228850" lvl="5" indent="-285750">
              <a:lnSpc>
                <a:spcPct val="107000"/>
              </a:lnSpc>
              <a:buFont typeface="Arial" panose="020B0604020202020204" pitchFamily="34" charset="0"/>
              <a:buChar char="•"/>
            </a:pPr>
            <a:r>
              <a:rPr lang="en-GB" sz="1600">
                <a:latin typeface="Arial"/>
                <a:cs typeface="Arial"/>
              </a:rPr>
              <a:t>Innovation Fund for Anticipatory Humanitarian Action</a:t>
            </a:r>
          </a:p>
          <a:p>
            <a:pPr marL="2228850" lvl="5" indent="-285750">
              <a:lnSpc>
                <a:spcPct val="107000"/>
              </a:lnSpc>
              <a:buFont typeface="Arial" panose="020B0604020202020204" pitchFamily="34" charset="0"/>
              <a:buChar char="•"/>
            </a:pPr>
            <a:r>
              <a:rPr lang="en-GB" sz="1600">
                <a:latin typeface="Arial"/>
                <a:cs typeface="Arial"/>
              </a:rPr>
              <a:t>Essential details to include in your application</a:t>
            </a:r>
          </a:p>
          <a:p>
            <a:pPr marL="1943100" lvl="5" indent="-227965">
              <a:lnSpc>
                <a:spcPct val="107000"/>
              </a:lnSpc>
            </a:pPr>
            <a:endParaRPr lang="en-GB" sz="16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latin typeface="Arial"/>
                <a:cs typeface="Arial"/>
              </a:rPr>
              <a:t>11:30</a:t>
            </a:r>
            <a:r>
              <a:rPr kumimoji="0" lang="en-GB" sz="1800" b="0" i="0" u="none" strike="noStrike" kern="1200" cap="none" spc="0" normalizeH="0" baseline="0" noProof="0">
                <a:ln>
                  <a:noFill/>
                </a:ln>
                <a:effectLst/>
                <a:uLnTx/>
                <a:uFillTx/>
                <a:latin typeface="Arial"/>
                <a:cs typeface="Arial"/>
              </a:rPr>
              <a:t> - </a:t>
            </a:r>
            <a:r>
              <a:rPr lang="en-GB" sz="1800">
                <a:latin typeface="Arial"/>
                <a:cs typeface="Arial"/>
              </a:rPr>
              <a:t>11:40</a:t>
            </a:r>
            <a:r>
              <a:rPr kumimoji="0" lang="en-GB" sz="1800" b="0" i="0" u="none" strike="noStrike" kern="1200" cap="none" spc="0" normalizeH="0" baseline="0" noProof="0">
                <a:ln>
                  <a:noFill/>
                </a:ln>
                <a:effectLst/>
                <a:uLnTx/>
                <a:uFillTx/>
                <a:latin typeface="Arial"/>
                <a:cs typeface="Arial"/>
              </a:rPr>
              <a:t>	</a:t>
            </a:r>
            <a:r>
              <a:rPr kumimoji="0" lang="en-GB" sz="1800" i="0" u="none" strike="noStrike" kern="1200" cap="none" spc="0" normalizeH="0" baseline="0" noProof="0">
                <a:ln>
                  <a:noFill/>
                </a:ln>
                <a:effectLst/>
                <a:uLnTx/>
                <a:uFillTx/>
                <a:latin typeface="Arial"/>
                <a:cs typeface="Arial"/>
              </a:rPr>
              <a:t>Grantee support &amp; </a:t>
            </a:r>
            <a:r>
              <a:rPr lang="en-GB" sz="1800" u="none" spc="0">
                <a:latin typeface="Arial"/>
                <a:cs typeface="Arial"/>
              </a:rPr>
              <a:t>e</a:t>
            </a:r>
            <a:r>
              <a:rPr kumimoji="0" lang="en-GB" sz="1800" i="0" strike="noStrike" kern="1200" cap="none" spc="0" normalizeH="0" baseline="0" noProof="0" err="1">
                <a:ln>
                  <a:noFill/>
                </a:ln>
                <a:effectLst/>
                <a:uLnTx/>
                <a:uFillTx/>
                <a:latin typeface="Arial"/>
                <a:cs typeface="Arial"/>
              </a:rPr>
              <a:t>ligibility</a:t>
            </a:r>
            <a:endParaRPr lang="en-GB" sz="1800" i="0" strike="noStrike" kern="1200" cap="none" spc="0" normalizeH="0" baseline="0" noProof="0">
              <a:ln>
                <a:noFill/>
              </a:ln>
              <a:effectLst/>
              <a:uLnTx/>
              <a:uFillTx/>
              <a:latin typeface="Arial"/>
              <a:cs typeface="Arial"/>
            </a:endParaRPr>
          </a:p>
          <a:p>
            <a:pPr marL="2228850" marR="0" lvl="5" indent="-285750" fontAlgn="auto">
              <a:lnSpc>
                <a:spcPct val="107000"/>
              </a:lnSpc>
              <a:spcBef>
                <a:spcPts val="0"/>
              </a:spcBef>
              <a:spcAft>
                <a:spcPts val="0"/>
              </a:spcAft>
              <a:buClrTx/>
              <a:buSzTx/>
              <a:buFont typeface="Arial" panose="020B0604020202020204" pitchFamily="34" charset="0"/>
              <a:buChar char="•"/>
              <a:tabLst/>
              <a:defRPr/>
            </a:pPr>
            <a:r>
              <a:rPr lang="en-GB" sz="1600">
                <a:latin typeface="Arial"/>
                <a:cs typeface="Arial"/>
              </a:rPr>
              <a:t>Funding and other support available</a:t>
            </a:r>
          </a:p>
          <a:p>
            <a:pPr marL="2228850" marR="0" lvl="5" indent="-285750" fontAlgn="auto">
              <a:lnSpc>
                <a:spcPct val="107000"/>
              </a:lnSpc>
              <a:spcBef>
                <a:spcPts val="0"/>
              </a:spcBef>
              <a:spcAft>
                <a:spcPts val="0"/>
              </a:spcAft>
              <a:buClrTx/>
              <a:buSzTx/>
              <a:buFont typeface="Arial" panose="020B0604020202020204" pitchFamily="34" charset="0"/>
              <a:buChar char="•"/>
              <a:tabLst/>
              <a:defRPr/>
            </a:pPr>
            <a:r>
              <a:rPr lang="en-GB" sz="1600">
                <a:latin typeface="Arial"/>
                <a:cs typeface="Arial"/>
              </a:rPr>
              <a:t>Eligibility criteria</a:t>
            </a:r>
          </a:p>
          <a:p>
            <a:pPr marL="2228850" marR="0" lvl="5" indent="-285750" fontAlgn="auto">
              <a:lnSpc>
                <a:spcPct val="107000"/>
              </a:lnSpc>
              <a:spcBef>
                <a:spcPts val="0"/>
              </a:spcBef>
              <a:spcAft>
                <a:spcPts val="0"/>
              </a:spcAft>
              <a:buClrTx/>
              <a:buSzTx/>
              <a:buFont typeface="Arial" panose="020B0604020202020204" pitchFamily="34" charset="0"/>
              <a:buChar char="•"/>
              <a:tabLst/>
              <a:defRPr/>
            </a:pPr>
            <a:r>
              <a:rPr lang="en-GB" sz="1600">
                <a:latin typeface="Arial"/>
                <a:cs typeface="Arial"/>
              </a:rPr>
              <a:t>Application process, including key dates</a:t>
            </a:r>
          </a:p>
          <a:p>
            <a:pPr marL="1943100" marR="0" lvl="5" indent="-227965" fontAlgn="auto">
              <a:lnSpc>
                <a:spcPct val="107000"/>
              </a:lnSpc>
              <a:spcBef>
                <a:spcPts val="0"/>
              </a:spcBef>
              <a:spcAft>
                <a:spcPts val="0"/>
              </a:spcAft>
              <a:buClrTx/>
              <a:buSzTx/>
              <a:tabLst/>
              <a:defRPr/>
            </a:pPr>
            <a:endParaRPr lang="en-GB" sz="1800" i="0" strike="noStrike" kern="1200" cap="none" spc="0" normalizeH="0" baseline="0" noProof="0">
              <a:ln>
                <a:noFill/>
              </a:ln>
              <a:effectLst/>
              <a:uLnTx/>
              <a:uFillTx/>
              <a:latin typeface="Arial" panose="020B0604020202020204" pitchFamily="34" charset="0"/>
              <a:cs typeface="Arial" panose="020B0604020202020204" pitchFamily="34" charset="0"/>
            </a:endParaRPr>
          </a:p>
          <a:p>
            <a:pPr marL="0" indent="0">
              <a:buNone/>
              <a:defRPr/>
            </a:pPr>
            <a:r>
              <a:rPr lang="en-GB" sz="1800">
                <a:latin typeface="Arial"/>
                <a:cs typeface="Arial"/>
              </a:rPr>
              <a:t>11:40</a:t>
            </a:r>
            <a:r>
              <a:rPr kumimoji="0" lang="en-GB" sz="1800" b="0" i="0" u="none" strike="noStrike" kern="1200" cap="none" spc="0" normalizeH="0" baseline="0" noProof="0">
                <a:ln>
                  <a:noFill/>
                </a:ln>
                <a:effectLst/>
                <a:uLnTx/>
                <a:uFillTx/>
                <a:latin typeface="Arial"/>
                <a:cs typeface="Arial"/>
              </a:rPr>
              <a:t> - </a:t>
            </a:r>
            <a:r>
              <a:rPr lang="en-GB" sz="1800">
                <a:latin typeface="Arial"/>
                <a:cs typeface="Arial"/>
              </a:rPr>
              <a:t>12:00</a:t>
            </a:r>
            <a:r>
              <a:rPr kumimoji="0" lang="en-GB" sz="1800" b="0" i="0" u="none" strike="noStrike" kern="1200" cap="none" spc="0" normalizeH="0" baseline="0" noProof="0">
                <a:ln>
                  <a:noFill/>
                </a:ln>
                <a:effectLst/>
                <a:uLnTx/>
                <a:uFillTx/>
                <a:latin typeface="Arial"/>
                <a:cs typeface="Arial"/>
              </a:rPr>
              <a:t>	</a:t>
            </a:r>
            <a:r>
              <a:rPr kumimoji="0" lang="en-GB" sz="1800" i="0" strike="noStrike" kern="1200" cap="none" spc="0" normalizeH="0" baseline="0" noProof="0">
                <a:ln>
                  <a:noFill/>
                </a:ln>
                <a:effectLst/>
                <a:uLnTx/>
                <a:uFillTx/>
                <a:latin typeface="Arial"/>
                <a:cs typeface="Arial"/>
              </a:rPr>
              <a:t>Q&amp;A</a:t>
            </a:r>
            <a:r>
              <a:rPr lang="en-GB" sz="1800">
                <a:latin typeface="Arial"/>
                <a:cs typeface="Arial"/>
              </a:rPr>
              <a:t> with the audience</a:t>
            </a:r>
            <a:endParaRPr lang="en-GB" sz="1800" i="0" strike="noStrike" kern="1200" cap="none" spc="0" normalizeH="0" baseline="0" noProof="0">
              <a:ln>
                <a:noFill/>
              </a:ln>
              <a:effectLst/>
              <a:uLnTx/>
              <a:uFillTx/>
              <a:latin typeface="Arial" panose="020B0604020202020204" pitchFamily="34" charset="0"/>
              <a:cs typeface="Arial" panose="020B0604020202020204" pitchFamily="34" charset="0"/>
            </a:endParaRPr>
          </a:p>
          <a:p>
            <a:pPr marL="0" lvl="0" indent="0">
              <a:buNone/>
              <a:defRPr/>
            </a:pPr>
            <a:r>
              <a:rPr lang="en-GB" sz="1800">
                <a:latin typeface="Arial"/>
                <a:cs typeface="Arial"/>
              </a:rPr>
              <a:t>		</a:t>
            </a:r>
          </a:p>
          <a:p>
            <a:endParaRPr lang="en-GB"/>
          </a:p>
        </p:txBody>
      </p:sp>
      <p:pic>
        <p:nvPicPr>
          <p:cNvPr id="14" name="Picture 2" descr="UK aid - standards for using the logo - GOV.UK">
            <a:extLst>
              <a:ext uri="{FF2B5EF4-FFF2-40B4-BE49-F238E27FC236}">
                <a16:creationId xmlns:a16="http://schemas.microsoft.com/office/drawing/2014/main" id="{39ED1D97-4F07-9575-304D-130B5CAD6B2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3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con&#10;&#10;Description automatically generated">
            <a:extLst>
              <a:ext uri="{FF2B5EF4-FFF2-40B4-BE49-F238E27FC236}">
                <a16:creationId xmlns:a16="http://schemas.microsoft.com/office/drawing/2014/main" id="{0BD240CD-47EF-5B76-AC8B-1BF098FB6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205" y="2241543"/>
            <a:ext cx="2354683" cy="2354683"/>
          </a:xfrm>
          <a:prstGeom prst="rect">
            <a:avLst/>
          </a:prstGeom>
        </p:spPr>
      </p:pic>
      <p:pic>
        <p:nvPicPr>
          <p:cNvPr id="3" name="Picture 2" descr="A person smiling for the camera&#10;&#10;Description automatically generated with medium confidence">
            <a:extLst>
              <a:ext uri="{FF2B5EF4-FFF2-40B4-BE49-F238E27FC236}">
                <a16:creationId xmlns:a16="http://schemas.microsoft.com/office/drawing/2014/main" id="{D2066D69-5F5C-3660-817B-99B36A94C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352" y="2271904"/>
            <a:ext cx="2828210" cy="2828210"/>
          </a:xfrm>
          <a:prstGeom prst="rect">
            <a:avLst/>
          </a:prstGeom>
        </p:spPr>
      </p:pic>
      <p:sp>
        <p:nvSpPr>
          <p:cNvPr id="33" name="Freeform: Shape 32">
            <a:extLst>
              <a:ext uri="{FF2B5EF4-FFF2-40B4-BE49-F238E27FC236}">
                <a16:creationId xmlns:a16="http://schemas.microsoft.com/office/drawing/2014/main" id="{CF1A80FB-7B14-EED7-D055-33076DA5C614}"/>
              </a:ext>
            </a:extLst>
          </p:cNvPr>
          <p:cNvSpPr/>
          <p:nvPr/>
        </p:nvSpPr>
        <p:spPr>
          <a:xfrm>
            <a:off x="397" y="0"/>
            <a:ext cx="4194629" cy="6858000"/>
          </a:xfrm>
          <a:custGeom>
            <a:avLst/>
            <a:gdLst>
              <a:gd name="connsiteX0" fmla="*/ 0 w 8389257"/>
              <a:gd name="connsiteY0" fmla="*/ 0 h 13716000"/>
              <a:gd name="connsiteX1" fmla="*/ 8389257 w 8389257"/>
              <a:gd name="connsiteY1" fmla="*/ 0 h 13716000"/>
              <a:gd name="connsiteX2" fmla="*/ 8389257 w 8389257"/>
              <a:gd name="connsiteY2" fmla="*/ 13716000 h 13716000"/>
              <a:gd name="connsiteX3" fmla="*/ 0 w 8389257"/>
              <a:gd name="connsiteY3" fmla="*/ 13716000 h 13716000"/>
              <a:gd name="connsiteX4" fmla="*/ 0 w 8389257"/>
              <a:gd name="connsiteY4" fmla="*/ 0 h 13716000"/>
              <a:gd name="connsiteX5" fmla="*/ 4406209 w 8389257"/>
              <a:gd name="connsiteY5" fmla="*/ 4557974 h 13716000"/>
              <a:gd name="connsiteX6" fmla="*/ 2094146 w 8389257"/>
              <a:gd name="connsiteY6" fmla="*/ 6870037 h 13716000"/>
              <a:gd name="connsiteX7" fmla="*/ 4406209 w 8389257"/>
              <a:gd name="connsiteY7" fmla="*/ 9182100 h 13716000"/>
              <a:gd name="connsiteX8" fmla="*/ 6718272 w 8389257"/>
              <a:gd name="connsiteY8" fmla="*/ 6870037 h 13716000"/>
              <a:gd name="connsiteX9" fmla="*/ 4406209 w 8389257"/>
              <a:gd name="connsiteY9" fmla="*/ 455797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9257" h="13716000">
                <a:moveTo>
                  <a:pt x="0" y="0"/>
                </a:moveTo>
                <a:lnTo>
                  <a:pt x="8389257" y="0"/>
                </a:lnTo>
                <a:lnTo>
                  <a:pt x="8389257" y="13716000"/>
                </a:lnTo>
                <a:lnTo>
                  <a:pt x="0" y="13716000"/>
                </a:lnTo>
                <a:lnTo>
                  <a:pt x="0" y="0"/>
                </a:lnTo>
                <a:close/>
                <a:moveTo>
                  <a:pt x="4406209" y="4557974"/>
                </a:moveTo>
                <a:cubicBezTo>
                  <a:pt x="3129292" y="4557974"/>
                  <a:pt x="2094146" y="5593120"/>
                  <a:pt x="2094146" y="6870037"/>
                </a:cubicBezTo>
                <a:cubicBezTo>
                  <a:pt x="2094146" y="8146954"/>
                  <a:pt x="3129292" y="9182100"/>
                  <a:pt x="4406209" y="9182100"/>
                </a:cubicBezTo>
                <a:cubicBezTo>
                  <a:pt x="5683126" y="9182100"/>
                  <a:pt x="6718272" y="8146954"/>
                  <a:pt x="6718272" y="6870037"/>
                </a:cubicBezTo>
                <a:cubicBezTo>
                  <a:pt x="6718272" y="5593120"/>
                  <a:pt x="5683126" y="4557974"/>
                  <a:pt x="4406209" y="455797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00"/>
          </a:p>
        </p:txBody>
      </p:sp>
      <p:sp>
        <p:nvSpPr>
          <p:cNvPr id="4" name="Footer Placeholder 3">
            <a:extLst>
              <a:ext uri="{FF2B5EF4-FFF2-40B4-BE49-F238E27FC236}">
                <a16:creationId xmlns:a16="http://schemas.microsoft.com/office/drawing/2014/main" id="{2D0D6269-56E1-0BF5-8A07-12589A05C6BC}"/>
              </a:ext>
            </a:extLst>
          </p:cNvPr>
          <p:cNvSpPr>
            <a:spLocks noGrp="1"/>
          </p:cNvSpPr>
          <p:nvPr>
            <p:ph type="ftr" sz="quarter" idx="11"/>
          </p:nvPr>
        </p:nvSpPr>
        <p:spPr/>
        <p:txBody>
          <a:bodyPr/>
          <a:lstStyle/>
          <a:p>
            <a:r>
              <a:rPr lang="en-GB"/>
              <a:t>© GSMA 2022</a:t>
            </a:r>
          </a:p>
        </p:txBody>
      </p:sp>
      <p:sp>
        <p:nvSpPr>
          <p:cNvPr id="35" name="Slide Number Placeholder 2">
            <a:extLst>
              <a:ext uri="{FF2B5EF4-FFF2-40B4-BE49-F238E27FC236}">
                <a16:creationId xmlns:a16="http://schemas.microsoft.com/office/drawing/2014/main" id="{22A2D2AC-1E4D-75E4-6112-581EB2676B93}"/>
              </a:ext>
            </a:extLst>
          </p:cNvPr>
          <p:cNvSpPr>
            <a:spLocks noGrp="1"/>
          </p:cNvSpPr>
          <p:nvPr>
            <p:ph type="sldNum" sz="quarter" idx="12"/>
          </p:nvPr>
        </p:nvSpPr>
        <p:spPr>
          <a:xfrm>
            <a:off x="11300279" y="230006"/>
            <a:ext cx="450000" cy="153889"/>
          </a:xfrm>
        </p:spPr>
        <p:txBody>
          <a:bodyPr/>
          <a:lstStyle/>
          <a:p>
            <a:fld id="{B51C77D3-387C-4881-A960-1F7F91E3F80B}" type="slidenum">
              <a:rPr lang="en-GB" smtClean="0"/>
              <a:pPr/>
              <a:t>6</a:t>
            </a:fld>
            <a:endParaRPr lang="en-GB"/>
          </a:p>
        </p:txBody>
      </p:sp>
      <p:sp>
        <p:nvSpPr>
          <p:cNvPr id="5" name="Text Placeholder 4">
            <a:extLst>
              <a:ext uri="{FF2B5EF4-FFF2-40B4-BE49-F238E27FC236}">
                <a16:creationId xmlns:a16="http://schemas.microsoft.com/office/drawing/2014/main" id="{65050593-D3D7-E1F1-E21C-1A8764E83C8B}"/>
              </a:ext>
            </a:extLst>
          </p:cNvPr>
          <p:cNvSpPr>
            <a:spLocks noGrp="1"/>
          </p:cNvSpPr>
          <p:nvPr>
            <p:ph type="body" sz="quarter" idx="14"/>
          </p:nvPr>
        </p:nvSpPr>
        <p:spPr>
          <a:xfrm>
            <a:off x="5301963" y="3450015"/>
            <a:ext cx="6315776" cy="919081"/>
          </a:xfrm>
        </p:spPr>
        <p:txBody>
          <a:bodyPr vert="horz" lIns="0" tIns="0" rIns="0" bIns="0" rtlCol="0" anchor="t">
            <a:noAutofit/>
          </a:bodyPr>
          <a:lstStyle/>
          <a:p>
            <a:r>
              <a:rPr lang="en-US">
                <a:cs typeface="Arial"/>
              </a:rPr>
              <a:t>Head of Mobile for Humanitarian Innovation</a:t>
            </a:r>
          </a:p>
          <a:p>
            <a:r>
              <a:rPr lang="en-US">
                <a:cs typeface="Arial"/>
              </a:rPr>
              <a:t>GSMA</a:t>
            </a:r>
          </a:p>
        </p:txBody>
      </p:sp>
      <p:sp>
        <p:nvSpPr>
          <p:cNvPr id="7" name="Title 6">
            <a:extLst>
              <a:ext uri="{FF2B5EF4-FFF2-40B4-BE49-F238E27FC236}">
                <a16:creationId xmlns:a16="http://schemas.microsoft.com/office/drawing/2014/main" id="{7134CDDD-FB5F-48A9-6AE6-C5158BCC3945}"/>
              </a:ext>
            </a:extLst>
          </p:cNvPr>
          <p:cNvSpPr>
            <a:spLocks noGrp="1"/>
          </p:cNvSpPr>
          <p:nvPr>
            <p:ph type="title"/>
          </p:nvPr>
        </p:nvSpPr>
        <p:spPr>
          <a:xfrm>
            <a:off x="5301963" y="2877071"/>
            <a:ext cx="6315776" cy="421494"/>
          </a:xfrm>
        </p:spPr>
        <p:txBody>
          <a:bodyPr/>
          <a:lstStyle/>
          <a:p>
            <a:r>
              <a:rPr lang="en-US">
                <a:cs typeface="Arial"/>
              </a:rPr>
              <a:t>Kimberly Brown</a:t>
            </a:r>
            <a:endParaRPr lang="en-US"/>
          </a:p>
        </p:txBody>
      </p:sp>
    </p:spTree>
    <p:extLst>
      <p:ext uri="{BB962C8B-B14F-4D97-AF65-F5344CB8AC3E}">
        <p14:creationId xmlns:p14="http://schemas.microsoft.com/office/powerpoint/2010/main" val="109401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person, indoor&#10;&#10;Description automatically generated" hidden="1">
            <a:extLst>
              <a:ext uri="{FF2B5EF4-FFF2-40B4-BE49-F238E27FC236}">
                <a16:creationId xmlns:a16="http://schemas.microsoft.com/office/drawing/2014/main" id="{15FB7F44-305B-8ABD-0283-AEE3D75CAB3D}"/>
              </a:ext>
            </a:extLst>
          </p:cNvPr>
          <p:cNvPicPr>
            <a:picLocks noChangeAspect="1"/>
          </p:cNvPicPr>
          <p:nvPr/>
        </p:nvPicPr>
        <p:blipFill rotWithShape="1">
          <a:blip r:embed="rId3">
            <a:extLst>
              <a:ext uri="{28A0092B-C50C-407E-A947-70E740481C1C}">
                <a14:useLocalDpi xmlns:a14="http://schemas.microsoft.com/office/drawing/2010/main" val="0"/>
              </a:ext>
            </a:extLst>
          </a:blip>
          <a:srcRect l="453" t="397" r="860" b="713"/>
          <a:stretch/>
        </p:blipFill>
        <p:spPr>
          <a:xfrm>
            <a:off x="148927" y="-201021"/>
            <a:ext cx="12002300" cy="7687748"/>
          </a:xfrm>
          <a:prstGeom prst="rect">
            <a:avLst/>
          </a:prstGeom>
        </p:spPr>
      </p:pic>
      <p:pic>
        <p:nvPicPr>
          <p:cNvPr id="26" name="Picture 25" descr="A picture containing person, indoor&#10;&#10;Description automatically generated">
            <a:extLst>
              <a:ext uri="{FF2B5EF4-FFF2-40B4-BE49-F238E27FC236}">
                <a16:creationId xmlns:a16="http://schemas.microsoft.com/office/drawing/2014/main" id="{D5EF0C90-2BB8-951A-EDF8-769743E949B4}"/>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454" t="5858" r="11853" b="16970"/>
          <a:stretch/>
        </p:blipFill>
        <p:spPr>
          <a:xfrm>
            <a:off x="0" y="0"/>
            <a:ext cx="12192000" cy="6858001"/>
          </a:xfrm>
          <a:prstGeom prst="rect">
            <a:avLst/>
          </a:prstGeom>
        </p:spPr>
      </p:pic>
      <p:sp>
        <p:nvSpPr>
          <p:cNvPr id="20" name="Rectangle 19">
            <a:extLst>
              <a:ext uri="{FF2B5EF4-FFF2-40B4-BE49-F238E27FC236}">
                <a16:creationId xmlns:a16="http://schemas.microsoft.com/office/drawing/2014/main" id="{D482867C-1D75-4258-BF90-752C2022E263}"/>
              </a:ext>
            </a:extLst>
          </p:cNvPr>
          <p:cNvSpPr/>
          <p:nvPr/>
        </p:nvSpPr>
        <p:spPr>
          <a:xfrm>
            <a:off x="0" y="0"/>
            <a:ext cx="12193200" cy="6858000"/>
          </a:xfrm>
          <a:prstGeom prst="rect">
            <a:avLst/>
          </a:prstGeom>
          <a:solidFill>
            <a:srgbClr val="000000">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6">
            <a:extLst>
              <a:ext uri="{FF2B5EF4-FFF2-40B4-BE49-F238E27FC236}">
                <a16:creationId xmlns:a16="http://schemas.microsoft.com/office/drawing/2014/main" id="{5E23DD69-003F-667D-3DC2-DD4AFF4B11AE}"/>
              </a:ext>
            </a:extLst>
          </p:cNvPr>
          <p:cNvSpPr/>
          <p:nvPr/>
        </p:nvSpPr>
        <p:spPr>
          <a:xfrm rot="18900000">
            <a:off x="5408414" y="710911"/>
            <a:ext cx="5707652" cy="5707652"/>
          </a:xfrm>
          <a:prstGeom prst="arc">
            <a:avLst>
              <a:gd name="adj1" fmla="val 13343396"/>
              <a:gd name="adj2" fmla="val 10093364"/>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7" name="Group 16">
            <a:extLst>
              <a:ext uri="{FF2B5EF4-FFF2-40B4-BE49-F238E27FC236}">
                <a16:creationId xmlns:a16="http://schemas.microsoft.com/office/drawing/2014/main" id="{0A9C01D7-C492-0C04-A24B-ECC1878AE3FF}"/>
              </a:ext>
            </a:extLst>
          </p:cNvPr>
          <p:cNvGrpSpPr/>
          <p:nvPr/>
        </p:nvGrpSpPr>
        <p:grpSpPr>
          <a:xfrm rot="20700000">
            <a:off x="5926642" y="1355883"/>
            <a:ext cx="4349326" cy="4349326"/>
            <a:chOff x="6735557" y="1289819"/>
            <a:chExt cx="4108382" cy="4108382"/>
          </a:xfrm>
        </p:grpSpPr>
        <p:sp>
          <p:nvSpPr>
            <p:cNvPr id="9" name="Arc 8">
              <a:extLst>
                <a:ext uri="{FF2B5EF4-FFF2-40B4-BE49-F238E27FC236}">
                  <a16:creationId xmlns:a16="http://schemas.microsoft.com/office/drawing/2014/main" id="{1C3031E4-EBAF-E105-C555-9B3A9AECDCD2}"/>
                </a:ext>
              </a:extLst>
            </p:cNvPr>
            <p:cNvSpPr/>
            <p:nvPr/>
          </p:nvSpPr>
          <p:spPr>
            <a:xfrm rot="10800000">
              <a:off x="6735557" y="1289819"/>
              <a:ext cx="4108382" cy="4108382"/>
            </a:xfrm>
            <a:prstGeom prst="arc">
              <a:avLst>
                <a:gd name="adj1" fmla="val 9452465"/>
                <a:gd name="adj2" fmla="val 12859060"/>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010A3D84-CAC9-DD24-EC9B-042451F0C717}"/>
                </a:ext>
              </a:extLst>
            </p:cNvPr>
            <p:cNvSpPr/>
            <p:nvPr/>
          </p:nvSpPr>
          <p:spPr>
            <a:xfrm rot="10800000">
              <a:off x="6735557" y="1289819"/>
              <a:ext cx="4108382" cy="4108382"/>
            </a:xfrm>
            <a:prstGeom prst="arc">
              <a:avLst>
                <a:gd name="adj1" fmla="val 12919232"/>
                <a:gd name="adj2" fmla="val 9408392"/>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1" name="TextBox 20">
            <a:extLst>
              <a:ext uri="{FF2B5EF4-FFF2-40B4-BE49-F238E27FC236}">
                <a16:creationId xmlns:a16="http://schemas.microsoft.com/office/drawing/2014/main" id="{BA639B7A-5596-4300-96E9-33490C0CCB5F}"/>
              </a:ext>
            </a:extLst>
          </p:cNvPr>
          <p:cNvSpPr txBox="1"/>
          <p:nvPr/>
        </p:nvSpPr>
        <p:spPr>
          <a:xfrm>
            <a:off x="586957" y="3657601"/>
            <a:ext cx="5149243" cy="1335314"/>
          </a:xfrm>
          <a:prstGeom prst="rect">
            <a:avLst/>
          </a:prstGeom>
          <a:noFill/>
        </p:spPr>
        <p:txBody>
          <a:bodyPr wrap="square" lIns="0" tIns="0" rIns="0" bIns="0" rtlCol="0" anchor="t">
            <a:noAutofit/>
          </a:bodyPr>
          <a:lstStyle/>
          <a:p>
            <a:r>
              <a:rPr lang="en-GB" sz="2800" b="1">
                <a:solidFill>
                  <a:schemeClr val="bg1"/>
                </a:solidFill>
                <a:effectLst/>
                <a:latin typeface="Arial"/>
                <a:ea typeface="Calibri" panose="020F0502020204030204" pitchFamily="34" charset="0"/>
                <a:cs typeface="Arial"/>
              </a:rPr>
              <a:t>unlocking the power of connectivity</a:t>
            </a:r>
            <a:r>
              <a:rPr lang="en-GB" sz="2800" b="1">
                <a:solidFill>
                  <a:schemeClr val="bg1"/>
                </a:solidFill>
                <a:latin typeface="Arial"/>
                <a:ea typeface="Calibri" panose="020F0502020204030204" pitchFamily="34" charset="0"/>
                <a:cs typeface="Arial"/>
              </a:rPr>
              <a:t>,</a:t>
            </a:r>
            <a:r>
              <a:rPr lang="en-GB" sz="2800" b="1">
                <a:solidFill>
                  <a:schemeClr val="bg1"/>
                </a:solidFill>
                <a:effectLst/>
                <a:latin typeface="Arial"/>
                <a:ea typeface="Calibri" panose="020F0502020204030204" pitchFamily="34" charset="0"/>
                <a:cs typeface="Arial"/>
              </a:rPr>
              <a:t> so </a:t>
            </a:r>
            <a:r>
              <a:rPr lang="en-GB" sz="2800" b="1">
                <a:solidFill>
                  <a:schemeClr val="bg1"/>
                </a:solidFill>
                <a:latin typeface="Arial"/>
                <a:ea typeface="Calibri" panose="020F0502020204030204" pitchFamily="34" charset="0"/>
                <a:cs typeface="Arial"/>
              </a:rPr>
              <a:t>that people</a:t>
            </a:r>
            <a:r>
              <a:rPr lang="en-GB" sz="2800" b="1">
                <a:solidFill>
                  <a:schemeClr val="bg1"/>
                </a:solidFill>
                <a:effectLst/>
                <a:latin typeface="Arial"/>
                <a:ea typeface="Calibri" panose="020F0502020204030204" pitchFamily="34" charset="0"/>
                <a:cs typeface="Arial"/>
              </a:rPr>
              <a:t>, industry and society thrive</a:t>
            </a:r>
            <a:endParaRPr lang="en-GB" sz="2800">
              <a:solidFill>
                <a:schemeClr val="bg1"/>
              </a:solidFill>
              <a:latin typeface="Arial"/>
              <a:cs typeface="Arial"/>
            </a:endParaRPr>
          </a:p>
        </p:txBody>
      </p:sp>
      <p:sp>
        <p:nvSpPr>
          <p:cNvPr id="24" name="Rectangle 23">
            <a:extLst>
              <a:ext uri="{FF2B5EF4-FFF2-40B4-BE49-F238E27FC236}">
                <a16:creationId xmlns:a16="http://schemas.microsoft.com/office/drawing/2014/main" id="{0304BA27-D2AD-4C19-A091-98BDDA613A90}"/>
              </a:ext>
            </a:extLst>
          </p:cNvPr>
          <p:cNvSpPr/>
          <p:nvPr/>
        </p:nvSpPr>
        <p:spPr>
          <a:xfrm>
            <a:off x="11078" y="1254458"/>
            <a:ext cx="6084922" cy="1478571"/>
          </a:xfrm>
          <a:prstGeom prst="rect">
            <a:avLst/>
          </a:prstGeom>
          <a:solidFill>
            <a:srgbClr val="DC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A34A61E7-FE6B-A9D0-8882-AC347FB6FE63}"/>
              </a:ext>
            </a:extLst>
          </p:cNvPr>
          <p:cNvSpPr txBox="1"/>
          <p:nvPr/>
        </p:nvSpPr>
        <p:spPr>
          <a:xfrm>
            <a:off x="586957" y="360708"/>
            <a:ext cx="8607819" cy="4708981"/>
          </a:xfrm>
          <a:prstGeom prst="rect">
            <a:avLst/>
          </a:prstGeom>
          <a:noFill/>
        </p:spPr>
        <p:txBody>
          <a:bodyPr wrap="square" lIns="0" tIns="0" rIns="0" bIns="0" rtlCol="0" anchor="t">
            <a:noAutofit/>
          </a:bodyPr>
          <a:lstStyle/>
          <a:p>
            <a:r>
              <a:rPr lang="en-GB" sz="5000">
                <a:solidFill>
                  <a:schemeClr val="bg1"/>
                </a:solidFill>
                <a:latin typeface="Arial Black" panose="020B0A04020102020204" pitchFamily="34" charset="0"/>
                <a:ea typeface="Calibri" panose="020F0502020204030204" pitchFamily="34" charset="0"/>
                <a:cs typeface="Arial"/>
              </a:rPr>
              <a:t>The </a:t>
            </a:r>
            <a:r>
              <a:rPr lang="en-GB" sz="5000">
                <a:solidFill>
                  <a:schemeClr val="bg1"/>
                </a:solidFill>
                <a:effectLst/>
                <a:latin typeface="Arial Black" panose="020B0A04020102020204" pitchFamily="34" charset="0"/>
                <a:ea typeface="Calibri" panose="020F0502020204030204" pitchFamily="34" charset="0"/>
                <a:cs typeface="Arial"/>
              </a:rPr>
              <a:t>GSMA</a:t>
            </a:r>
            <a:endParaRPr lang="en-GB" sz="5000">
              <a:solidFill>
                <a:schemeClr val="bg1"/>
              </a:solidFill>
              <a:effectLst/>
              <a:latin typeface="Arial Black" panose="020B0A04020102020204" pitchFamily="34" charset="0"/>
              <a:ea typeface="Calibri" panose="020F0502020204030204" pitchFamily="34" charset="0"/>
              <a:cs typeface="Arial" panose="020B0604020202020204" pitchFamily="34" charset="0"/>
            </a:endParaRPr>
          </a:p>
          <a:p>
            <a:r>
              <a:rPr lang="en-GB" sz="11500">
                <a:solidFill>
                  <a:schemeClr val="bg1"/>
                </a:solidFill>
                <a:latin typeface="Arial Black" panose="020B0A04020102020204" pitchFamily="34" charset="0"/>
                <a:ea typeface="Calibri" panose="020F0502020204030204" pitchFamily="34" charset="0"/>
                <a:cs typeface="Arial"/>
              </a:rPr>
              <a:t>u</a:t>
            </a:r>
            <a:r>
              <a:rPr lang="en-GB" sz="11500">
                <a:solidFill>
                  <a:schemeClr val="bg1"/>
                </a:solidFill>
                <a:effectLst/>
                <a:latin typeface="Arial Black" panose="020B0A04020102020204" pitchFamily="34" charset="0"/>
                <a:ea typeface="Calibri" panose="020F0502020204030204" pitchFamily="34" charset="0"/>
                <a:cs typeface="Arial"/>
              </a:rPr>
              <a:t>nites </a:t>
            </a:r>
            <a:br>
              <a:rPr lang="el-GR" sz="5000">
                <a:effectLst/>
                <a:latin typeface="Arial Black" panose="020B0A04020102020204" pitchFamily="34" charset="0"/>
                <a:ea typeface="Calibri" panose="020F0502020204030204" pitchFamily="34" charset="0"/>
                <a:cs typeface="Arial" panose="020B0604020202020204" pitchFamily="34" charset="0"/>
              </a:rPr>
            </a:br>
            <a:r>
              <a:rPr lang="en-GB" sz="4000">
                <a:solidFill>
                  <a:schemeClr val="bg1"/>
                </a:solidFill>
                <a:latin typeface="Arial Black" panose="020B0A04020102020204" pitchFamily="34" charset="0"/>
                <a:ea typeface="Calibri" panose="020F0502020204030204" pitchFamily="34" charset="0"/>
                <a:cs typeface="Arial"/>
              </a:rPr>
              <a:t>the mobile industry </a:t>
            </a:r>
            <a:endParaRPr lang="en-GB" sz="5000">
              <a:solidFill>
                <a:schemeClr val="bg1"/>
              </a:solidFill>
              <a:effectLst/>
              <a:latin typeface="Arial Black" panose="020B0A04020102020204" pitchFamily="34" charset="0"/>
              <a:ea typeface="Calibri" panose="020F050202020403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9D347091-E9C1-034D-9904-6272520457FC}"/>
              </a:ext>
            </a:extLst>
          </p:cNvPr>
          <p:cNvGrpSpPr/>
          <p:nvPr/>
        </p:nvGrpSpPr>
        <p:grpSpPr>
          <a:xfrm rot="1800000">
            <a:off x="6043758" y="1384355"/>
            <a:ext cx="4462364" cy="4462364"/>
            <a:chOff x="6717524" y="1287646"/>
            <a:chExt cx="4257310" cy="4257310"/>
          </a:xfrm>
        </p:grpSpPr>
        <p:sp>
          <p:nvSpPr>
            <p:cNvPr id="8" name="Arc 7">
              <a:extLst>
                <a:ext uri="{FF2B5EF4-FFF2-40B4-BE49-F238E27FC236}">
                  <a16:creationId xmlns:a16="http://schemas.microsoft.com/office/drawing/2014/main" id="{CA23457E-BE0C-39BE-F69F-8D0F4900C5D6}"/>
                </a:ext>
              </a:extLst>
            </p:cNvPr>
            <p:cNvSpPr/>
            <p:nvPr/>
          </p:nvSpPr>
          <p:spPr>
            <a:xfrm rot="10800000">
              <a:off x="6717524" y="1287646"/>
              <a:ext cx="4257310" cy="4257310"/>
            </a:xfrm>
            <a:prstGeom prst="arc">
              <a:avLst>
                <a:gd name="adj1" fmla="val 18737722"/>
                <a:gd name="adj2" fmla="val 5640812"/>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13">
              <a:extLst>
                <a:ext uri="{FF2B5EF4-FFF2-40B4-BE49-F238E27FC236}">
                  <a16:creationId xmlns:a16="http://schemas.microsoft.com/office/drawing/2014/main" id="{AB54BEC0-ABE3-71C1-ED52-1657FE8CB7A2}"/>
                </a:ext>
              </a:extLst>
            </p:cNvPr>
            <p:cNvSpPr/>
            <p:nvPr/>
          </p:nvSpPr>
          <p:spPr>
            <a:xfrm rot="10800000">
              <a:off x="6717524" y="1287646"/>
              <a:ext cx="4257310" cy="4257310"/>
            </a:xfrm>
            <a:prstGeom prst="arc">
              <a:avLst>
                <a:gd name="adj1" fmla="val 5665373"/>
                <a:gd name="adj2" fmla="val 18646714"/>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46636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750"/>
                                        <p:tgtEl>
                                          <p:spTgt spid="23"/>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750" fill="hold"/>
                                        <p:tgtEl>
                                          <p:spTgt spid="24"/>
                                        </p:tgtEl>
                                        <p:attrNameLst>
                                          <p:attrName>ppt_x</p:attrName>
                                        </p:attrNameLst>
                                      </p:cBhvr>
                                      <p:tavLst>
                                        <p:tav tm="0">
                                          <p:val>
                                            <p:strVal val="0-#ppt_w/2"/>
                                          </p:val>
                                        </p:tav>
                                        <p:tav tm="100000">
                                          <p:val>
                                            <p:strVal val="#ppt_x"/>
                                          </p:val>
                                        </p:tav>
                                      </p:tavLst>
                                    </p:anim>
                                    <p:anim calcmode="lin" valueType="num">
                                      <p:cBhvr additive="base">
                                        <p:cTn id="11" dur="750" fill="hold"/>
                                        <p:tgtEl>
                                          <p:spTgt spid="24"/>
                                        </p:tgtEl>
                                        <p:attrNameLst>
                                          <p:attrName>ppt_y</p:attrName>
                                        </p:attrNameLst>
                                      </p:cBhvr>
                                      <p:tavLst>
                                        <p:tav tm="0">
                                          <p:val>
                                            <p:strVal val="#ppt_y"/>
                                          </p:val>
                                        </p:tav>
                                        <p:tav tm="100000">
                                          <p:val>
                                            <p:strVal val="#ppt_y"/>
                                          </p:val>
                                        </p:tav>
                                      </p:tavLst>
                                    </p:anim>
                                  </p:childTnLst>
                                </p:cTn>
                              </p:par>
                              <p:par>
                                <p:cTn id="12" presetID="6" presetClass="emph" presetSubtype="0" accel="52000" decel="48000" fill="hold" nodeType="withEffect">
                                  <p:stCondLst>
                                    <p:cond delay="0"/>
                                  </p:stCondLst>
                                  <p:childTnLst>
                                    <p:animScale>
                                      <p:cBhvr>
                                        <p:cTn id="13" dur="1750" fill="hold"/>
                                        <p:tgtEl>
                                          <p:spTgt spid="26"/>
                                        </p:tgtEl>
                                      </p:cBhvr>
                                      <p:by x="120000" y="120000"/>
                                    </p:animScale>
                                  </p:childTnLst>
                                </p:cTn>
                              </p:par>
                            </p:childTnLst>
                          </p:cTn>
                        </p:par>
                        <p:par>
                          <p:cTn id="14" fill="hold">
                            <p:stCondLst>
                              <p:cond delay="1750"/>
                            </p:stCondLst>
                            <p:childTnLst>
                              <p:par>
                                <p:cTn id="15" presetID="10" presetClass="exit" presetSubtype="0" accel="50000" decel="50000" fill="hold" nodeType="afterEffect">
                                  <p:stCondLst>
                                    <p:cond delay="0"/>
                                  </p:stCondLst>
                                  <p:childTnLst>
                                    <p:animEffect transition="out" filter="fade">
                                      <p:cBhvr>
                                        <p:cTn id="16" dur="1250"/>
                                        <p:tgtEl>
                                          <p:spTgt spid="25"/>
                                        </p:tgtEl>
                                      </p:cBhvr>
                                    </p:animEffect>
                                    <p:set>
                                      <p:cBhvr>
                                        <p:cTn id="17" dur="1" fill="hold">
                                          <p:stCondLst>
                                            <p:cond delay="1249"/>
                                          </p:stCondLst>
                                        </p:cTn>
                                        <p:tgtEl>
                                          <p:spTgt spid="25"/>
                                        </p:tgtEl>
                                        <p:attrNameLst>
                                          <p:attrName>style.visibility</p:attrName>
                                        </p:attrNameLst>
                                      </p:cBhvr>
                                      <p:to>
                                        <p:strVal val="hidden"/>
                                      </p:to>
                                    </p:set>
                                  </p:childTnLst>
                                </p:cTn>
                              </p:par>
                              <p:par>
                                <p:cTn id="18" presetID="63" presetClass="path" presetSubtype="0" accel="50000" decel="50000" fill="hold" nodeType="withEffect">
                                  <p:stCondLst>
                                    <p:cond delay="0"/>
                                  </p:stCondLst>
                                  <p:childTnLst>
                                    <p:animMotion origin="layout" path="M 2.91667E-6 1.48148E-6 L 0.1806 -0.01644 " pathEditMode="relative" rAng="0" ptsTypes="AA">
                                      <p:cBhvr>
                                        <p:cTn id="19" dur="1250" fill="hold"/>
                                        <p:tgtEl>
                                          <p:spTgt spid="25"/>
                                        </p:tgtEl>
                                        <p:attrNameLst>
                                          <p:attrName>ppt_x</p:attrName>
                                          <p:attrName>ppt_y</p:attrName>
                                        </p:attrNameLst>
                                      </p:cBhvr>
                                      <p:rCtr x="9023" y="-833"/>
                                    </p:animMotion>
                                  </p:childTnLst>
                                </p:cTn>
                              </p:par>
                              <p:par>
                                <p:cTn id="20" presetID="6" presetClass="emph" presetSubtype="0" accel="50000" decel="50000" fill="hold" nodeType="withEffect">
                                  <p:stCondLst>
                                    <p:cond delay="0"/>
                                  </p:stCondLst>
                                  <p:childTnLst>
                                    <p:animScale>
                                      <p:cBhvr>
                                        <p:cTn id="21" dur="1250" fill="hold"/>
                                        <p:tgtEl>
                                          <p:spTgt spid="25"/>
                                        </p:tgtEl>
                                      </p:cBhvr>
                                      <p:by x="150000" y="150000"/>
                                      <p:from x="100000" y="100000"/>
                                      <p:to x="173327" y="173327"/>
                                    </p:animScale>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8" presetClass="emph" presetSubtype="0" fill="hold" grpId="1" nodeType="withEffect">
                                  <p:stCondLst>
                                    <p:cond delay="0"/>
                                  </p:stCondLst>
                                  <p:childTnLst>
                                    <p:animRot by="600000">
                                      <p:cBhvr>
                                        <p:cTn id="26" dur="1000" fill="hold"/>
                                        <p:tgtEl>
                                          <p:spTgt spid="7"/>
                                        </p:tgtEl>
                                        <p:attrNameLst>
                                          <p:attrName>r</p:attrName>
                                        </p:attrNameLst>
                                      </p:cBhvr>
                                    </p:animRo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750"/>
                                        <p:tgtEl>
                                          <p:spTgt spid="15"/>
                                        </p:tgtEl>
                                      </p:cBhvr>
                                    </p:animEffect>
                                  </p:childTnLst>
                                </p:cTn>
                              </p:par>
                              <p:par>
                                <p:cTn id="30" presetID="8" presetClass="emph" presetSubtype="0" fill="hold" nodeType="withEffect">
                                  <p:stCondLst>
                                    <p:cond delay="0"/>
                                  </p:stCondLst>
                                  <p:childTnLst>
                                    <p:animRot by="-900000">
                                      <p:cBhvr>
                                        <p:cTn id="31" dur="1000" fill="hold"/>
                                        <p:tgtEl>
                                          <p:spTgt spid="15"/>
                                        </p:tgtEl>
                                        <p:attrNameLst>
                                          <p:attrName>r</p:attrName>
                                        </p:attrNameLst>
                                      </p:cBhvr>
                                    </p:animRo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750"/>
                                        <p:tgtEl>
                                          <p:spTgt spid="17"/>
                                        </p:tgtEl>
                                      </p:cBhvr>
                                    </p:animEffect>
                                  </p:childTnLst>
                                </p:cTn>
                              </p:par>
                              <p:par>
                                <p:cTn id="35" presetID="8" presetClass="emph" presetSubtype="0" fill="hold" nodeType="withEffect">
                                  <p:stCondLst>
                                    <p:cond delay="0"/>
                                  </p:stCondLst>
                                  <p:childTnLst>
                                    <p:animRot by="600000">
                                      <p:cBhvr>
                                        <p:cTn id="36" dur="1000" fill="hold"/>
                                        <p:tgtEl>
                                          <p:spTgt spid="17"/>
                                        </p:tgtEl>
                                        <p:attrNameLst>
                                          <p:attrName>r</p:attrName>
                                        </p:attrNameLst>
                                      </p:cBhvr>
                                    </p:animRot>
                                  </p:childTnLst>
                                </p:cTn>
                              </p:par>
                              <p:par>
                                <p:cTn id="37" presetID="10" presetClass="entr" presetSubtype="0" fill="hold" grpId="0" nodeType="withEffect">
                                  <p:stCondLst>
                                    <p:cond delay="55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21" grpId="0"/>
      <p:bldP spid="24"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898AF77-5956-7868-CFEE-F043B6C865FA}"/>
              </a:ext>
            </a:extLst>
          </p:cNvPr>
          <p:cNvGrpSpPr/>
          <p:nvPr/>
        </p:nvGrpSpPr>
        <p:grpSpPr>
          <a:xfrm rot="17100000">
            <a:off x="2035725" y="-833209"/>
            <a:ext cx="7356266" cy="7356266"/>
            <a:chOff x="6717524" y="1287646"/>
            <a:chExt cx="4257310" cy="4257310"/>
          </a:xfrm>
        </p:grpSpPr>
        <p:sp>
          <p:nvSpPr>
            <p:cNvPr id="4" name="Arc 3">
              <a:extLst>
                <a:ext uri="{FF2B5EF4-FFF2-40B4-BE49-F238E27FC236}">
                  <a16:creationId xmlns:a16="http://schemas.microsoft.com/office/drawing/2014/main" id="{6CF40597-F233-A2CF-9197-80ECE70D79BC}"/>
                </a:ext>
              </a:extLst>
            </p:cNvPr>
            <p:cNvSpPr/>
            <p:nvPr/>
          </p:nvSpPr>
          <p:spPr>
            <a:xfrm rot="10800000">
              <a:off x="6717524" y="1287646"/>
              <a:ext cx="4257310" cy="4257310"/>
            </a:xfrm>
            <a:prstGeom prst="arc">
              <a:avLst>
                <a:gd name="adj1" fmla="val 18737722"/>
                <a:gd name="adj2" fmla="val 5640812"/>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Arc 4">
              <a:extLst>
                <a:ext uri="{FF2B5EF4-FFF2-40B4-BE49-F238E27FC236}">
                  <a16:creationId xmlns:a16="http://schemas.microsoft.com/office/drawing/2014/main" id="{0921A0F7-18EE-3CB5-4462-19CBEE0987B3}"/>
                </a:ext>
              </a:extLst>
            </p:cNvPr>
            <p:cNvSpPr/>
            <p:nvPr/>
          </p:nvSpPr>
          <p:spPr>
            <a:xfrm rot="10800000">
              <a:off x="6717524" y="1287646"/>
              <a:ext cx="4257310" cy="4257310"/>
            </a:xfrm>
            <a:prstGeom prst="arc">
              <a:avLst>
                <a:gd name="adj1" fmla="val 5665373"/>
                <a:gd name="adj2" fmla="val 18646714"/>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6" name="Arc 5">
            <a:extLst>
              <a:ext uri="{FF2B5EF4-FFF2-40B4-BE49-F238E27FC236}">
                <a16:creationId xmlns:a16="http://schemas.microsoft.com/office/drawing/2014/main" id="{32673340-A873-32E9-CB3C-5B3DCA399696}"/>
              </a:ext>
            </a:extLst>
          </p:cNvPr>
          <p:cNvSpPr/>
          <p:nvPr/>
        </p:nvSpPr>
        <p:spPr>
          <a:xfrm rot="11095071">
            <a:off x="3327895" y="458959"/>
            <a:ext cx="4771930" cy="4771930"/>
          </a:xfrm>
          <a:prstGeom prst="arc">
            <a:avLst>
              <a:gd name="adj1" fmla="val 11101373"/>
              <a:gd name="adj2" fmla="val 8403677"/>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7" name="Group 6">
            <a:extLst>
              <a:ext uri="{FF2B5EF4-FFF2-40B4-BE49-F238E27FC236}">
                <a16:creationId xmlns:a16="http://schemas.microsoft.com/office/drawing/2014/main" id="{AFF91504-B912-CFFE-93E5-7429ECDF0995}"/>
              </a:ext>
            </a:extLst>
          </p:cNvPr>
          <p:cNvGrpSpPr/>
          <p:nvPr/>
        </p:nvGrpSpPr>
        <p:grpSpPr>
          <a:xfrm rot="17927585">
            <a:off x="2704736" y="-164200"/>
            <a:ext cx="6018248" cy="6018248"/>
            <a:chOff x="6717524" y="1287646"/>
            <a:chExt cx="4257310" cy="4257310"/>
          </a:xfrm>
        </p:grpSpPr>
        <p:sp>
          <p:nvSpPr>
            <p:cNvPr id="8" name="Arc 7">
              <a:extLst>
                <a:ext uri="{FF2B5EF4-FFF2-40B4-BE49-F238E27FC236}">
                  <a16:creationId xmlns:a16="http://schemas.microsoft.com/office/drawing/2014/main" id="{0BABECC9-2BD0-2B14-BE77-1181E949B19C}"/>
                </a:ext>
              </a:extLst>
            </p:cNvPr>
            <p:cNvSpPr/>
            <p:nvPr/>
          </p:nvSpPr>
          <p:spPr>
            <a:xfrm rot="10800000">
              <a:off x="6717524" y="1287646"/>
              <a:ext cx="4257310" cy="4257310"/>
            </a:xfrm>
            <a:prstGeom prst="arc">
              <a:avLst>
                <a:gd name="adj1" fmla="val 18737722"/>
                <a:gd name="adj2" fmla="val 1535828"/>
              </a:avLst>
            </a:prstGeom>
            <a:ln w="139700">
              <a:solidFill>
                <a:srgbClr val="FFFFFF">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Arc 8">
              <a:extLst>
                <a:ext uri="{FF2B5EF4-FFF2-40B4-BE49-F238E27FC236}">
                  <a16:creationId xmlns:a16="http://schemas.microsoft.com/office/drawing/2014/main" id="{321EE021-9380-E68D-6238-3BC133530C35}"/>
                </a:ext>
              </a:extLst>
            </p:cNvPr>
            <p:cNvSpPr/>
            <p:nvPr/>
          </p:nvSpPr>
          <p:spPr>
            <a:xfrm rot="10800000">
              <a:off x="6717524" y="1287646"/>
              <a:ext cx="4257310" cy="4257310"/>
            </a:xfrm>
            <a:prstGeom prst="arc">
              <a:avLst>
                <a:gd name="adj1" fmla="val 5665373"/>
                <a:gd name="adj2" fmla="val 18646714"/>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0" name="Title 1">
            <a:extLst>
              <a:ext uri="{FF2B5EF4-FFF2-40B4-BE49-F238E27FC236}">
                <a16:creationId xmlns:a16="http://schemas.microsoft.com/office/drawing/2014/main" id="{82454A05-3C68-1892-AAB9-06BD477CA607}"/>
              </a:ext>
            </a:extLst>
          </p:cNvPr>
          <p:cNvSpPr>
            <a:spLocks noGrp="1"/>
          </p:cNvSpPr>
          <p:nvPr>
            <p:ph type="title"/>
          </p:nvPr>
        </p:nvSpPr>
        <p:spPr>
          <a:xfrm>
            <a:off x="486000" y="406800"/>
            <a:ext cx="11843658" cy="810532"/>
          </a:xfrm>
        </p:spPr>
        <p:txBody>
          <a:bodyPr lIns="0" tIns="0" rIns="0" bIns="0" anchor="t">
            <a:noAutofit/>
          </a:bodyPr>
          <a:lstStyle/>
          <a:p>
            <a:pPr algn="l"/>
            <a:r>
              <a:rPr lang="en-GB" sz="3600" cap="none">
                <a:solidFill>
                  <a:schemeClr val="bg1"/>
                </a:solidFill>
                <a:effectLst/>
                <a:ea typeface="Calibri" panose="020F0502020204030204" pitchFamily="34" charset="0"/>
                <a:cs typeface="Arial" panose="020B0604020202020204" pitchFamily="34" charset="0"/>
              </a:rPr>
              <a:t>We bring </a:t>
            </a:r>
            <a:br>
              <a:rPr lang="en-GB" sz="3600" cap="none">
                <a:solidFill>
                  <a:schemeClr val="bg1"/>
                </a:solidFill>
                <a:effectLst/>
                <a:ea typeface="Calibri" panose="020F0502020204030204" pitchFamily="34" charset="0"/>
                <a:cs typeface="Arial" panose="020B0604020202020204" pitchFamily="34" charset="0"/>
              </a:rPr>
            </a:br>
            <a:r>
              <a:rPr lang="en-GB" sz="3600" cap="none">
                <a:solidFill>
                  <a:schemeClr val="bg1"/>
                </a:solidFill>
                <a:effectLst/>
                <a:ea typeface="Calibri" panose="020F0502020204030204" pitchFamily="34" charset="0"/>
                <a:cs typeface="Arial" panose="020B0604020202020204" pitchFamily="34" charset="0"/>
              </a:rPr>
              <a:t>together </a:t>
            </a:r>
            <a:br>
              <a:rPr lang="en-GB" sz="2200">
                <a:effectLst/>
                <a:ea typeface="Calibri" panose="020F0502020204030204" pitchFamily="34" charset="0"/>
                <a:cs typeface="Arial" panose="020B0604020202020204" pitchFamily="34" charset="0"/>
              </a:rPr>
            </a:br>
            <a:endParaRPr lang="en-GB"/>
          </a:p>
        </p:txBody>
      </p:sp>
      <p:grpSp>
        <p:nvGrpSpPr>
          <p:cNvPr id="15" name="Group 14">
            <a:extLst>
              <a:ext uri="{FF2B5EF4-FFF2-40B4-BE49-F238E27FC236}">
                <a16:creationId xmlns:a16="http://schemas.microsoft.com/office/drawing/2014/main" id="{FDECEE4B-24EA-08BF-3072-1BF375411B7A}"/>
              </a:ext>
            </a:extLst>
          </p:cNvPr>
          <p:cNvGrpSpPr>
            <a:grpSpLocks noChangeAspect="1"/>
          </p:cNvGrpSpPr>
          <p:nvPr/>
        </p:nvGrpSpPr>
        <p:grpSpPr>
          <a:xfrm>
            <a:off x="3670772" y="2034365"/>
            <a:ext cx="1224000" cy="1224000"/>
            <a:chOff x="3140577" y="2403598"/>
            <a:chExt cx="746732" cy="746732"/>
          </a:xfrm>
        </p:grpSpPr>
        <p:grpSp>
          <p:nvGrpSpPr>
            <p:cNvPr id="16" name="Group 15">
              <a:extLst>
                <a:ext uri="{FF2B5EF4-FFF2-40B4-BE49-F238E27FC236}">
                  <a16:creationId xmlns:a16="http://schemas.microsoft.com/office/drawing/2014/main" id="{A8F457B2-F754-E8DA-00FB-0CF33539A40C}"/>
                </a:ext>
              </a:extLst>
            </p:cNvPr>
            <p:cNvGrpSpPr/>
            <p:nvPr/>
          </p:nvGrpSpPr>
          <p:grpSpPr>
            <a:xfrm>
              <a:off x="3140577" y="2403598"/>
              <a:ext cx="746732" cy="746732"/>
              <a:chOff x="7476656" y="-80341"/>
              <a:chExt cx="765810" cy="765810"/>
            </a:xfrm>
          </p:grpSpPr>
          <p:sp>
            <p:nvSpPr>
              <p:cNvPr id="18" name="Oval 17">
                <a:extLst>
                  <a:ext uri="{FF2B5EF4-FFF2-40B4-BE49-F238E27FC236}">
                    <a16:creationId xmlns:a16="http://schemas.microsoft.com/office/drawing/2014/main" id="{03EDD567-CE70-0C4D-6D5B-E74D0F6251A5}"/>
                  </a:ext>
                </a:extLst>
              </p:cNvPr>
              <p:cNvSpPr/>
              <p:nvPr/>
            </p:nvSpPr>
            <p:spPr>
              <a:xfrm>
                <a:off x="7583275" y="26278"/>
                <a:ext cx="552572" cy="5525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719EA874-CE6D-C0E5-1097-97925D96AB8F}"/>
                  </a:ext>
                </a:extLst>
              </p:cNvPr>
              <p:cNvSpPr/>
              <p:nvPr/>
            </p:nvSpPr>
            <p:spPr>
              <a:xfrm>
                <a:off x="7476656" y="-80341"/>
                <a:ext cx="765810" cy="76581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7" name="Graphic 16">
              <a:extLst>
                <a:ext uri="{FF2B5EF4-FFF2-40B4-BE49-F238E27FC236}">
                  <a16:creationId xmlns:a16="http://schemas.microsoft.com/office/drawing/2014/main" id="{C990C768-BA6A-65BD-B76A-59499593E5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45244" y="2612012"/>
              <a:ext cx="335854" cy="335854"/>
            </a:xfrm>
            <a:prstGeom prst="rect">
              <a:avLst/>
            </a:prstGeom>
          </p:spPr>
        </p:pic>
      </p:grpSp>
      <p:grpSp>
        <p:nvGrpSpPr>
          <p:cNvPr id="20" name="Group 19">
            <a:extLst>
              <a:ext uri="{FF2B5EF4-FFF2-40B4-BE49-F238E27FC236}">
                <a16:creationId xmlns:a16="http://schemas.microsoft.com/office/drawing/2014/main" id="{E7BE11BB-5A77-8AA5-24A9-AA8E84B5C639}"/>
              </a:ext>
            </a:extLst>
          </p:cNvPr>
          <p:cNvGrpSpPr>
            <a:grpSpLocks noChangeAspect="1"/>
          </p:cNvGrpSpPr>
          <p:nvPr/>
        </p:nvGrpSpPr>
        <p:grpSpPr>
          <a:xfrm>
            <a:off x="5101860" y="3370975"/>
            <a:ext cx="1224000" cy="1224000"/>
            <a:chOff x="5598016" y="4004452"/>
            <a:chExt cx="746732" cy="746732"/>
          </a:xfrm>
        </p:grpSpPr>
        <p:grpSp>
          <p:nvGrpSpPr>
            <p:cNvPr id="21" name="Group 20">
              <a:extLst>
                <a:ext uri="{FF2B5EF4-FFF2-40B4-BE49-F238E27FC236}">
                  <a16:creationId xmlns:a16="http://schemas.microsoft.com/office/drawing/2014/main" id="{EA6C47F6-59CB-521E-E4A8-BC18B2720D2F}"/>
                </a:ext>
              </a:extLst>
            </p:cNvPr>
            <p:cNvGrpSpPr/>
            <p:nvPr/>
          </p:nvGrpSpPr>
          <p:grpSpPr>
            <a:xfrm>
              <a:off x="5598016" y="4004452"/>
              <a:ext cx="746732" cy="746732"/>
              <a:chOff x="7476656" y="-80341"/>
              <a:chExt cx="765810" cy="765810"/>
            </a:xfrm>
          </p:grpSpPr>
          <p:sp>
            <p:nvSpPr>
              <p:cNvPr id="23" name="Oval 22">
                <a:extLst>
                  <a:ext uri="{FF2B5EF4-FFF2-40B4-BE49-F238E27FC236}">
                    <a16:creationId xmlns:a16="http://schemas.microsoft.com/office/drawing/2014/main" id="{BA1BF759-A9FA-250D-9D08-323FDBFF2B6F}"/>
                  </a:ext>
                </a:extLst>
              </p:cNvPr>
              <p:cNvSpPr/>
              <p:nvPr/>
            </p:nvSpPr>
            <p:spPr>
              <a:xfrm>
                <a:off x="7583275" y="26278"/>
                <a:ext cx="552572" cy="5525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195EA9F0-4570-04E5-115C-8EBB9C9A0DBE}"/>
                  </a:ext>
                </a:extLst>
              </p:cNvPr>
              <p:cNvSpPr/>
              <p:nvPr/>
            </p:nvSpPr>
            <p:spPr>
              <a:xfrm>
                <a:off x="7476656" y="-80341"/>
                <a:ext cx="765810" cy="76581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2" name="Graphic 21">
              <a:extLst>
                <a:ext uri="{FF2B5EF4-FFF2-40B4-BE49-F238E27FC236}">
                  <a16:creationId xmlns:a16="http://schemas.microsoft.com/office/drawing/2014/main" id="{F0DFD7D3-53C2-F439-F6FA-B2A7C2C115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74950" y="4159738"/>
              <a:ext cx="392863" cy="392863"/>
            </a:xfrm>
            <a:prstGeom prst="rect">
              <a:avLst/>
            </a:prstGeom>
          </p:spPr>
        </p:pic>
      </p:grpSp>
      <p:grpSp>
        <p:nvGrpSpPr>
          <p:cNvPr id="25" name="Group 24">
            <a:extLst>
              <a:ext uri="{FF2B5EF4-FFF2-40B4-BE49-F238E27FC236}">
                <a16:creationId xmlns:a16="http://schemas.microsoft.com/office/drawing/2014/main" id="{4F15DFF5-5D4C-5BBF-4F76-AF30DB6CCD9F}"/>
              </a:ext>
            </a:extLst>
          </p:cNvPr>
          <p:cNvGrpSpPr>
            <a:grpSpLocks noChangeAspect="1"/>
          </p:cNvGrpSpPr>
          <p:nvPr/>
        </p:nvGrpSpPr>
        <p:grpSpPr>
          <a:xfrm>
            <a:off x="6562711" y="2034365"/>
            <a:ext cx="1224000" cy="1224000"/>
            <a:chOff x="7937532" y="2403598"/>
            <a:chExt cx="746732" cy="746732"/>
          </a:xfrm>
        </p:grpSpPr>
        <p:grpSp>
          <p:nvGrpSpPr>
            <p:cNvPr id="26" name="Group 25">
              <a:extLst>
                <a:ext uri="{FF2B5EF4-FFF2-40B4-BE49-F238E27FC236}">
                  <a16:creationId xmlns:a16="http://schemas.microsoft.com/office/drawing/2014/main" id="{47F736A1-8DCD-506C-60A8-5257A884F32C}"/>
                </a:ext>
              </a:extLst>
            </p:cNvPr>
            <p:cNvGrpSpPr/>
            <p:nvPr/>
          </p:nvGrpSpPr>
          <p:grpSpPr>
            <a:xfrm>
              <a:off x="7937532" y="2403598"/>
              <a:ext cx="746732" cy="746732"/>
              <a:chOff x="7476656" y="-80341"/>
              <a:chExt cx="765810" cy="765810"/>
            </a:xfrm>
          </p:grpSpPr>
          <p:sp>
            <p:nvSpPr>
              <p:cNvPr id="28" name="Oval 27">
                <a:extLst>
                  <a:ext uri="{FF2B5EF4-FFF2-40B4-BE49-F238E27FC236}">
                    <a16:creationId xmlns:a16="http://schemas.microsoft.com/office/drawing/2014/main" id="{F7DE8F32-920E-B63F-681F-B2578385ACAA}"/>
                  </a:ext>
                </a:extLst>
              </p:cNvPr>
              <p:cNvSpPr/>
              <p:nvPr/>
            </p:nvSpPr>
            <p:spPr>
              <a:xfrm>
                <a:off x="7583275" y="26278"/>
                <a:ext cx="552572" cy="5525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09B72D33-46EC-B770-08BB-AEAD1E0E4E2A}"/>
                  </a:ext>
                </a:extLst>
              </p:cNvPr>
              <p:cNvSpPr/>
              <p:nvPr/>
            </p:nvSpPr>
            <p:spPr>
              <a:xfrm>
                <a:off x="7476656" y="-80341"/>
                <a:ext cx="765810" cy="76581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7" name="Graphic 26">
              <a:extLst>
                <a:ext uri="{FF2B5EF4-FFF2-40B4-BE49-F238E27FC236}">
                  <a16:creationId xmlns:a16="http://schemas.microsoft.com/office/drawing/2014/main" id="{4F65951C-E49B-FEF2-FDC1-234EFD4A5E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28270" y="2494336"/>
              <a:ext cx="565256" cy="565256"/>
            </a:xfrm>
            <a:prstGeom prst="rect">
              <a:avLst/>
            </a:prstGeom>
          </p:spPr>
        </p:pic>
      </p:grpSp>
      <p:grpSp>
        <p:nvGrpSpPr>
          <p:cNvPr id="34" name="Group 33">
            <a:extLst>
              <a:ext uri="{FF2B5EF4-FFF2-40B4-BE49-F238E27FC236}">
                <a16:creationId xmlns:a16="http://schemas.microsoft.com/office/drawing/2014/main" id="{ED193B98-A964-6074-37B1-CE2E00776329}"/>
              </a:ext>
            </a:extLst>
          </p:cNvPr>
          <p:cNvGrpSpPr>
            <a:grpSpLocks noChangeAspect="1"/>
          </p:cNvGrpSpPr>
          <p:nvPr/>
        </p:nvGrpSpPr>
        <p:grpSpPr>
          <a:xfrm>
            <a:off x="5101860" y="697755"/>
            <a:ext cx="1224000" cy="1224000"/>
            <a:chOff x="5053435" y="1916308"/>
            <a:chExt cx="1386643" cy="1386643"/>
          </a:xfrm>
        </p:grpSpPr>
        <p:grpSp>
          <p:nvGrpSpPr>
            <p:cNvPr id="30" name="Group 29">
              <a:extLst>
                <a:ext uri="{FF2B5EF4-FFF2-40B4-BE49-F238E27FC236}">
                  <a16:creationId xmlns:a16="http://schemas.microsoft.com/office/drawing/2014/main" id="{F06EFFEB-867F-82FC-1855-1AA473815C3D}"/>
                </a:ext>
              </a:extLst>
            </p:cNvPr>
            <p:cNvGrpSpPr/>
            <p:nvPr/>
          </p:nvGrpSpPr>
          <p:grpSpPr>
            <a:xfrm>
              <a:off x="5053435" y="1916308"/>
              <a:ext cx="1386643" cy="1386643"/>
              <a:chOff x="7476656" y="-80341"/>
              <a:chExt cx="765810" cy="765810"/>
            </a:xfrm>
          </p:grpSpPr>
          <p:sp>
            <p:nvSpPr>
              <p:cNvPr id="31" name="Oval 30">
                <a:extLst>
                  <a:ext uri="{FF2B5EF4-FFF2-40B4-BE49-F238E27FC236}">
                    <a16:creationId xmlns:a16="http://schemas.microsoft.com/office/drawing/2014/main" id="{6E235E9F-0FB6-9215-145B-3D924B245164}"/>
                  </a:ext>
                </a:extLst>
              </p:cNvPr>
              <p:cNvSpPr/>
              <p:nvPr/>
            </p:nvSpPr>
            <p:spPr>
              <a:xfrm>
                <a:off x="7583276" y="26278"/>
                <a:ext cx="552572" cy="5525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B01CF248-6821-57E3-6623-9EBADD936E5A}"/>
                  </a:ext>
                </a:extLst>
              </p:cNvPr>
              <p:cNvSpPr/>
              <p:nvPr/>
            </p:nvSpPr>
            <p:spPr>
              <a:xfrm>
                <a:off x="7476656" y="-80341"/>
                <a:ext cx="765810" cy="76581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3" name="Graphic 32">
              <a:extLst>
                <a:ext uri="{FF2B5EF4-FFF2-40B4-BE49-F238E27FC236}">
                  <a16:creationId xmlns:a16="http://schemas.microsoft.com/office/drawing/2014/main" id="{C8F23DAD-24B8-A5E1-E20F-6917811C146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27308" y="2341782"/>
              <a:ext cx="824338" cy="582519"/>
            </a:xfrm>
            <a:prstGeom prst="rect">
              <a:avLst/>
            </a:prstGeom>
          </p:spPr>
        </p:pic>
      </p:grpSp>
      <p:sp>
        <p:nvSpPr>
          <p:cNvPr id="35" name="TextBox 34">
            <a:extLst>
              <a:ext uri="{FF2B5EF4-FFF2-40B4-BE49-F238E27FC236}">
                <a16:creationId xmlns:a16="http://schemas.microsoft.com/office/drawing/2014/main" id="{48C3A74A-7C4B-46FF-71A4-AB900D10AA26}"/>
              </a:ext>
            </a:extLst>
          </p:cNvPr>
          <p:cNvSpPr txBox="1"/>
          <p:nvPr/>
        </p:nvSpPr>
        <p:spPr>
          <a:xfrm>
            <a:off x="5184068" y="2128107"/>
            <a:ext cx="1059585" cy="492443"/>
          </a:xfrm>
          <a:prstGeom prst="rect">
            <a:avLst/>
          </a:prstGeom>
          <a:noFill/>
        </p:spPr>
        <p:txBody>
          <a:bodyPr wrap="none" lIns="0" tIns="0" rIns="0" bIns="0">
            <a:spAutoFit/>
          </a:bodyPr>
          <a:lstStyle/>
          <a:p>
            <a:pPr algn="ctr"/>
            <a:r>
              <a:rPr lang="en-US" sz="1600" b="1">
                <a:solidFill>
                  <a:schemeClr val="bg1"/>
                </a:solidFill>
                <a:latin typeface="Arial" panose="020B0604020202020204" pitchFamily="34" charset="0"/>
                <a:cs typeface="Arial" panose="020B0604020202020204" pitchFamily="34" charset="0"/>
              </a:rPr>
              <a:t>Mobile</a:t>
            </a:r>
            <a:br>
              <a:rPr lang="en-US" sz="1600" b="1">
                <a:solidFill>
                  <a:schemeClr val="bg1"/>
                </a:solidFill>
                <a:latin typeface="Arial" panose="020B0604020202020204" pitchFamily="34" charset="0"/>
                <a:cs typeface="Arial" panose="020B0604020202020204" pitchFamily="34" charset="0"/>
              </a:rPr>
            </a:br>
            <a:r>
              <a:rPr lang="en-US" sz="1600" b="1">
                <a:solidFill>
                  <a:schemeClr val="bg1"/>
                </a:solidFill>
                <a:latin typeface="Arial" panose="020B0604020202020204" pitchFamily="34" charset="0"/>
                <a:cs typeface="Arial" panose="020B0604020202020204" pitchFamily="34" charset="0"/>
              </a:rPr>
              <a:t>ecosystem</a:t>
            </a:r>
          </a:p>
        </p:txBody>
      </p:sp>
      <p:sp>
        <p:nvSpPr>
          <p:cNvPr id="36" name="TextBox 35">
            <a:extLst>
              <a:ext uri="{FF2B5EF4-FFF2-40B4-BE49-F238E27FC236}">
                <a16:creationId xmlns:a16="http://schemas.microsoft.com/office/drawing/2014/main" id="{7D167619-DE20-53E1-AA01-AC699F6E6A43}"/>
              </a:ext>
            </a:extLst>
          </p:cNvPr>
          <p:cNvSpPr txBox="1"/>
          <p:nvPr/>
        </p:nvSpPr>
        <p:spPr>
          <a:xfrm>
            <a:off x="3648777" y="3414009"/>
            <a:ext cx="1232710" cy="492443"/>
          </a:xfrm>
          <a:prstGeom prst="rect">
            <a:avLst/>
          </a:prstGeom>
          <a:noFill/>
        </p:spPr>
        <p:txBody>
          <a:bodyPr wrap="none" lIns="0" tIns="0" rIns="0" bIns="0">
            <a:spAutoFit/>
          </a:bodyPr>
          <a:lstStyle/>
          <a:p>
            <a:pPr algn="ctr"/>
            <a:r>
              <a:rPr lang="en-US" sz="1600" b="1">
                <a:solidFill>
                  <a:schemeClr val="bg1"/>
                </a:solidFill>
                <a:latin typeface="Arial" panose="020B0604020202020204" pitchFamily="34" charset="0"/>
                <a:cs typeface="Arial" panose="020B0604020202020204" pitchFamily="34" charset="0"/>
              </a:rPr>
              <a:t>International</a:t>
            </a:r>
            <a:br>
              <a:rPr lang="en-US" sz="1600" b="1">
                <a:solidFill>
                  <a:schemeClr val="bg1"/>
                </a:solidFill>
                <a:latin typeface="Arial" panose="020B0604020202020204" pitchFamily="34" charset="0"/>
                <a:cs typeface="Arial" panose="020B0604020202020204" pitchFamily="34" charset="0"/>
              </a:rPr>
            </a:br>
            <a:r>
              <a:rPr lang="en-US" sz="1600" b="1">
                <a:solidFill>
                  <a:schemeClr val="bg1"/>
                </a:solidFill>
                <a:latin typeface="Arial" panose="020B0604020202020204" pitchFamily="34" charset="0"/>
                <a:cs typeface="Arial" panose="020B0604020202020204" pitchFamily="34" charset="0"/>
              </a:rPr>
              <a:t>partners</a:t>
            </a:r>
            <a:endParaRPr lang="en-GB" sz="1600" b="1">
              <a:solidFill>
                <a:schemeClr val="bg1"/>
              </a:solidFill>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709743C1-79B3-F283-0695-93389CE0844A}"/>
              </a:ext>
            </a:extLst>
          </p:cNvPr>
          <p:cNvSpPr txBox="1"/>
          <p:nvPr/>
        </p:nvSpPr>
        <p:spPr>
          <a:xfrm>
            <a:off x="5052622" y="4725700"/>
            <a:ext cx="1322478" cy="246221"/>
          </a:xfrm>
          <a:prstGeom prst="rect">
            <a:avLst/>
          </a:prstGeom>
          <a:noFill/>
        </p:spPr>
        <p:txBody>
          <a:bodyPr wrap="none" lIns="0" tIns="0" rIns="0" bIns="0">
            <a:spAutoFit/>
          </a:bodyPr>
          <a:lstStyle/>
          <a:p>
            <a:pPr algn="ctr"/>
            <a:r>
              <a:rPr lang="en-US" sz="1600" b="1">
                <a:solidFill>
                  <a:schemeClr val="bg1"/>
                </a:solidFill>
                <a:latin typeface="Arial" panose="020B0604020202020204" pitchFamily="34" charset="0"/>
                <a:cs typeface="Arial" panose="020B0604020202020204" pitchFamily="34" charset="0"/>
              </a:rPr>
              <a:t>Governments</a:t>
            </a:r>
            <a:endParaRPr lang="en-GB" sz="1600" b="1">
              <a:solidFill>
                <a:schemeClr val="bg1"/>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B700D72D-1767-CF24-CDDA-AF2EBB11AAA6}"/>
              </a:ext>
            </a:extLst>
          </p:cNvPr>
          <p:cNvSpPr txBox="1"/>
          <p:nvPr/>
        </p:nvSpPr>
        <p:spPr>
          <a:xfrm>
            <a:off x="6724267" y="3414009"/>
            <a:ext cx="900889" cy="246221"/>
          </a:xfrm>
          <a:prstGeom prst="rect">
            <a:avLst/>
          </a:prstGeom>
          <a:noFill/>
        </p:spPr>
        <p:txBody>
          <a:bodyPr wrap="none" lIns="0" tIns="0" rIns="0" bIns="0" anchor="t">
            <a:spAutoFit/>
          </a:bodyPr>
          <a:lstStyle/>
          <a:p>
            <a:pPr algn="ctr"/>
            <a:r>
              <a:rPr lang="en-US" sz="1600" b="1">
                <a:solidFill>
                  <a:schemeClr val="bg1"/>
                </a:solidFill>
                <a:latin typeface="Arial"/>
                <a:cs typeface="Arial"/>
              </a:rPr>
              <a:t>Start-ups</a:t>
            </a:r>
            <a:endParaRPr lang="en-GB" sz="1600" b="1">
              <a:solidFill>
                <a:schemeClr val="bg1"/>
              </a:solidFill>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19084926-59B4-9A70-AD65-4EB87799ACEA}"/>
              </a:ext>
            </a:extLst>
          </p:cNvPr>
          <p:cNvSpPr/>
          <p:nvPr/>
        </p:nvSpPr>
        <p:spPr>
          <a:xfrm>
            <a:off x="7673881" y="5407339"/>
            <a:ext cx="3631113" cy="455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itle 1">
            <a:extLst>
              <a:ext uri="{FF2B5EF4-FFF2-40B4-BE49-F238E27FC236}">
                <a16:creationId xmlns:a16="http://schemas.microsoft.com/office/drawing/2014/main" id="{02773FD7-8C90-2F54-B510-3ADE02126CB2}"/>
              </a:ext>
            </a:extLst>
          </p:cNvPr>
          <p:cNvSpPr txBox="1">
            <a:spLocks/>
          </p:cNvSpPr>
          <p:nvPr/>
        </p:nvSpPr>
        <p:spPr>
          <a:xfrm>
            <a:off x="7801625" y="4424565"/>
            <a:ext cx="5274761" cy="1344445"/>
          </a:xfrm>
          <a:prstGeom prst="rect">
            <a:avLst/>
          </a:prstGeom>
        </p:spPr>
        <p:txBody>
          <a:bodyPr vert="horz" lIns="0" tIns="0" rIns="0" bIns="0" rtlCol="0" anchor="t">
            <a:noAutofit/>
          </a:bodyPr>
          <a:lstStyle>
            <a:lvl1pPr marL="0" algn="ctr" defTabSz="914400" rtl="0" eaLnBrk="1" latinLnBrk="0" hangingPunct="1">
              <a:lnSpc>
                <a:spcPct val="90000"/>
              </a:lnSpc>
              <a:spcBef>
                <a:spcPct val="0"/>
              </a:spcBef>
              <a:buNone/>
              <a:tabLst>
                <a:tab pos="1973263" algn="l"/>
              </a:tabLst>
              <a:defRPr lang="en-GB" sz="4400" kern="1200" dirty="0">
                <a:solidFill>
                  <a:schemeClr val="bg1"/>
                </a:solidFill>
                <a:latin typeface="Arial Black" panose="020B0A04020102020204" pitchFamily="34" charset="0"/>
                <a:ea typeface="+mn-ea"/>
                <a:cs typeface="+mn-cs"/>
              </a:defRPr>
            </a:lvl1pPr>
          </a:lstStyle>
          <a:p>
            <a:pPr algn="l"/>
            <a:r>
              <a:rPr lang="en-GB" sz="3600">
                <a:ea typeface="Calibri" panose="020F0502020204030204" pitchFamily="34" charset="0"/>
                <a:cs typeface="Arial" panose="020B0604020202020204" pitchFamily="34" charset="0"/>
              </a:rPr>
              <a:t>to build </a:t>
            </a:r>
          </a:p>
          <a:p>
            <a:pPr algn="l"/>
            <a:r>
              <a:rPr lang="en-GB" sz="3600">
                <a:ea typeface="Calibri" panose="020F0502020204030204" pitchFamily="34" charset="0"/>
                <a:cs typeface="Arial" panose="020B0604020202020204" pitchFamily="34" charset="0"/>
              </a:rPr>
              <a:t>partnerships and </a:t>
            </a:r>
          </a:p>
          <a:p>
            <a:pPr algn="l"/>
            <a:r>
              <a:rPr lang="en-GB" sz="3600">
                <a:solidFill>
                  <a:srgbClr val="DC002B"/>
                </a:solidFill>
                <a:ea typeface="Calibri" panose="020F0502020204030204" pitchFamily="34" charset="0"/>
                <a:cs typeface="Arial" panose="020B0604020202020204" pitchFamily="34" charset="0"/>
              </a:rPr>
              <a:t>inspire action</a:t>
            </a:r>
            <a:endParaRPr lang="en-GB">
              <a:solidFill>
                <a:srgbClr val="DC002B"/>
              </a:solidFill>
            </a:endParaRPr>
          </a:p>
        </p:txBody>
      </p:sp>
    </p:spTree>
    <p:extLst>
      <p:ext uri="{BB962C8B-B14F-4D97-AF65-F5344CB8AC3E}">
        <p14:creationId xmlns:p14="http://schemas.microsoft.com/office/powerpoint/2010/main" val="125652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8" presetClass="emph" presetSubtype="0" fill="hold" grpId="1" nodeType="withEffect">
                                  <p:stCondLst>
                                    <p:cond delay="0"/>
                                  </p:stCondLst>
                                  <p:childTnLst>
                                    <p:animRot by="600000">
                                      <p:cBhvr>
                                        <p:cTn id="14" dur="1000" fill="hold"/>
                                        <p:tgtEl>
                                          <p:spTgt spid="6"/>
                                        </p:tgtEl>
                                        <p:attrNameLst>
                                          <p:attrName>r</p:attrName>
                                        </p:attrNameLst>
                                      </p:cBhvr>
                                    </p:animRo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childTnLst>
                                </p:cTn>
                              </p:par>
                              <p:par>
                                <p:cTn id="18" presetID="8" presetClass="emph" presetSubtype="0" fill="hold" nodeType="withEffect">
                                  <p:stCondLst>
                                    <p:cond delay="0"/>
                                  </p:stCondLst>
                                  <p:childTnLst>
                                    <p:animRot by="-600000">
                                      <p:cBhvr>
                                        <p:cTn id="19" dur="1000" fill="hold"/>
                                        <p:tgtEl>
                                          <p:spTgt spid="7"/>
                                        </p:tgtEl>
                                        <p:attrNameLst>
                                          <p:attrName>r</p:attrName>
                                        </p:attrNameLst>
                                      </p:cBhvr>
                                    </p:animRo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50"/>
                                        <p:tgtEl>
                                          <p:spTgt spid="3"/>
                                        </p:tgtEl>
                                      </p:cBhvr>
                                    </p:animEffect>
                                  </p:childTnLst>
                                </p:cTn>
                              </p:par>
                              <p:par>
                                <p:cTn id="23" presetID="8" presetClass="emph" presetSubtype="0" fill="hold" nodeType="withEffect">
                                  <p:stCondLst>
                                    <p:cond delay="0"/>
                                  </p:stCondLst>
                                  <p:childTnLst>
                                    <p:animRot by="-600000">
                                      <p:cBhvr>
                                        <p:cTn id="24" dur="1000" fill="hold"/>
                                        <p:tgtEl>
                                          <p:spTgt spid="3"/>
                                        </p:tgtEl>
                                        <p:attrNameLst>
                                          <p:attrName>r</p:attrName>
                                        </p:attrNameLst>
                                      </p:cBhvr>
                                    </p:animRot>
                                  </p:childTnLst>
                                </p:cTn>
                              </p:par>
                            </p:childTnLst>
                          </p:cTn>
                        </p:par>
                        <p:par>
                          <p:cTn id="25" fill="hold">
                            <p:stCondLst>
                              <p:cond delay="1750"/>
                            </p:stCondLst>
                            <p:childTnLst>
                              <p:par>
                                <p:cTn id="26" presetID="10"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53" presetClass="entr" presetSubtype="16"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53" presetClass="entr" presetSubtype="16"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ppt_w</p:attrName>
                                        </p:attrNameLst>
                                      </p:cBhvr>
                                      <p:tavLst>
                                        <p:tav tm="0">
                                          <p:val>
                                            <p:fltVal val="0"/>
                                          </p:val>
                                        </p:tav>
                                        <p:tav tm="100000">
                                          <p:val>
                                            <p:strVal val="#ppt_w"/>
                                          </p:val>
                                        </p:tav>
                                      </p:tavLst>
                                    </p:anim>
                                    <p:anim calcmode="lin" valueType="num">
                                      <p:cBhvr>
                                        <p:cTn id="45" dur="500" fill="hold"/>
                                        <p:tgtEl>
                                          <p:spTgt spid="20"/>
                                        </p:tgtEl>
                                        <p:attrNameLst>
                                          <p:attrName>ppt_h</p:attrName>
                                        </p:attrNameLst>
                                      </p:cBhvr>
                                      <p:tavLst>
                                        <p:tav tm="0">
                                          <p:val>
                                            <p:fltVal val="0"/>
                                          </p:val>
                                        </p:tav>
                                        <p:tav tm="100000">
                                          <p:val>
                                            <p:strVal val="#ppt_h"/>
                                          </p:val>
                                        </p:tav>
                                      </p:tavLst>
                                    </p:anim>
                                    <p:animEffect transition="in" filter="fade">
                                      <p:cBhvr>
                                        <p:cTn id="46" dur="500"/>
                                        <p:tgtEl>
                                          <p:spTgt spid="2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par>
                          <p:cTn id="56" fill="hold">
                            <p:stCondLst>
                              <p:cond delay="2250"/>
                            </p:stCondLst>
                            <p:childTnLst>
                              <p:par>
                                <p:cTn id="57" presetID="2" presetClass="entr" presetSubtype="4" decel="10000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750" fill="hold"/>
                                        <p:tgtEl>
                                          <p:spTgt spid="39"/>
                                        </p:tgtEl>
                                        <p:attrNameLst>
                                          <p:attrName>ppt_x</p:attrName>
                                        </p:attrNameLst>
                                      </p:cBhvr>
                                      <p:tavLst>
                                        <p:tav tm="0">
                                          <p:val>
                                            <p:strVal val="#ppt_x"/>
                                          </p:val>
                                        </p:tav>
                                        <p:tav tm="100000">
                                          <p:val>
                                            <p:strVal val="#ppt_x"/>
                                          </p:val>
                                        </p:tav>
                                      </p:tavLst>
                                    </p:anim>
                                    <p:anim calcmode="lin" valueType="num">
                                      <p:cBhvr additive="base">
                                        <p:cTn id="60" dur="750" fill="hold"/>
                                        <p:tgtEl>
                                          <p:spTgt spid="39"/>
                                        </p:tgtEl>
                                        <p:attrNameLst>
                                          <p:attrName>ppt_y</p:attrName>
                                        </p:attrNameLst>
                                      </p:cBhvr>
                                      <p:tavLst>
                                        <p:tav tm="0">
                                          <p:val>
                                            <p:strVal val="1+#ppt_h/2"/>
                                          </p:val>
                                        </p:tav>
                                        <p:tav tm="100000">
                                          <p:val>
                                            <p:strVal val="#ppt_y"/>
                                          </p:val>
                                        </p:tav>
                                      </p:tavLst>
                                    </p:anim>
                                  </p:childTnLst>
                                </p:cTn>
                              </p:par>
                              <p:par>
                                <p:cTn id="61" presetID="10" presetClass="entr" presetSubtype="0" fill="hold" grpId="0" nodeType="withEffect">
                                  <p:stCondLst>
                                    <p:cond delay="50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p:bldP spid="35" grpId="0"/>
      <p:bldP spid="36" grpId="0"/>
      <p:bldP spid="37" grpId="0"/>
      <p:bldP spid="38" grpId="0"/>
      <p:bldP spid="57" grpId="0" animBg="1"/>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descr="A person walking in a flooded street&#10;&#10;Description automatically generated with medium confidence">
            <a:extLst>
              <a:ext uri="{FF2B5EF4-FFF2-40B4-BE49-F238E27FC236}">
                <a16:creationId xmlns:a16="http://schemas.microsoft.com/office/drawing/2014/main" id="{564016A0-CBC8-48AB-B327-952B2C19072E}"/>
              </a:ext>
            </a:extLst>
          </p:cNvPr>
          <p:cNvPicPr>
            <a:picLocks noChangeAspect="1"/>
          </p:cNvPicPr>
          <p:nvPr/>
        </p:nvPicPr>
        <p:blipFill rotWithShape="1">
          <a:blip r:embed="rId3">
            <a:extLst>
              <a:ext uri="{28A0092B-C50C-407E-A947-70E740481C1C}">
                <a14:useLocalDpi xmlns:a14="http://schemas.microsoft.com/office/drawing/2010/main" val="0"/>
              </a:ext>
            </a:extLst>
          </a:blip>
          <a:srcRect l="-477" t="4647" r="477" b="53169"/>
          <a:stretch/>
        </p:blipFill>
        <p:spPr>
          <a:xfrm>
            <a:off x="-80010" y="1"/>
            <a:ext cx="12273210" cy="6858000"/>
          </a:xfrm>
          <a:prstGeom prst="rect">
            <a:avLst/>
          </a:prstGeom>
        </p:spPr>
      </p:pic>
      <p:sp>
        <p:nvSpPr>
          <p:cNvPr id="20" name="Rectangle 19">
            <a:extLst>
              <a:ext uri="{FF2B5EF4-FFF2-40B4-BE49-F238E27FC236}">
                <a16:creationId xmlns:a16="http://schemas.microsoft.com/office/drawing/2014/main" id="{144C9132-7724-83AA-E882-069F21FA60FA}"/>
              </a:ext>
            </a:extLst>
          </p:cNvPr>
          <p:cNvSpPr/>
          <p:nvPr/>
        </p:nvSpPr>
        <p:spPr>
          <a:xfrm>
            <a:off x="-1200" y="0"/>
            <a:ext cx="12193200" cy="6858000"/>
          </a:xfrm>
          <a:prstGeom prst="rect">
            <a:avLst/>
          </a:prstGeom>
          <a:gradFill>
            <a:gsLst>
              <a:gs pos="0">
                <a:schemeClr val="tx1">
                  <a:alpha val="79000"/>
                </a:schemeClr>
              </a:gs>
              <a:gs pos="100000">
                <a:schemeClr val="tx1">
                  <a:alpha val="71000"/>
                </a:schemeClr>
              </a:gs>
              <a:gs pos="66000">
                <a:schemeClr val="tx1">
                  <a:alpha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AEDA2FC-E88F-E67A-C083-F138484D0AA9}"/>
              </a:ext>
            </a:extLst>
          </p:cNvPr>
          <p:cNvSpPr/>
          <p:nvPr/>
        </p:nvSpPr>
        <p:spPr>
          <a:xfrm>
            <a:off x="471339" y="2618711"/>
            <a:ext cx="7199461" cy="680620"/>
          </a:xfrm>
          <a:prstGeom prst="rect">
            <a:avLst/>
          </a:prstGeom>
          <a:solidFill>
            <a:srgbClr val="DC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c 24">
            <a:extLst>
              <a:ext uri="{FF2B5EF4-FFF2-40B4-BE49-F238E27FC236}">
                <a16:creationId xmlns:a16="http://schemas.microsoft.com/office/drawing/2014/main" id="{D100DE34-9C91-AC9D-4886-394A582B3DE5}"/>
              </a:ext>
            </a:extLst>
          </p:cNvPr>
          <p:cNvSpPr/>
          <p:nvPr/>
        </p:nvSpPr>
        <p:spPr>
          <a:xfrm rot="18900000">
            <a:off x="4337493" y="398127"/>
            <a:ext cx="5707652" cy="5707652"/>
          </a:xfrm>
          <a:prstGeom prst="arc">
            <a:avLst>
              <a:gd name="adj1" fmla="val 13343396"/>
              <a:gd name="adj2" fmla="val 10093364"/>
            </a:avLst>
          </a:prstGeom>
          <a:ln w="139700">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6" name="Group 25">
            <a:extLst>
              <a:ext uri="{FF2B5EF4-FFF2-40B4-BE49-F238E27FC236}">
                <a16:creationId xmlns:a16="http://schemas.microsoft.com/office/drawing/2014/main" id="{9A2BB490-9974-225F-9218-218A7BDF2CA7}"/>
              </a:ext>
            </a:extLst>
          </p:cNvPr>
          <p:cNvGrpSpPr/>
          <p:nvPr/>
        </p:nvGrpSpPr>
        <p:grpSpPr>
          <a:xfrm rot="1479530">
            <a:off x="5016656" y="1077290"/>
            <a:ext cx="4349326" cy="4349326"/>
            <a:chOff x="6735557" y="1289819"/>
            <a:chExt cx="4108382" cy="4108382"/>
          </a:xfrm>
        </p:grpSpPr>
        <p:sp>
          <p:nvSpPr>
            <p:cNvPr id="27" name="Arc 26">
              <a:extLst>
                <a:ext uri="{FF2B5EF4-FFF2-40B4-BE49-F238E27FC236}">
                  <a16:creationId xmlns:a16="http://schemas.microsoft.com/office/drawing/2014/main" id="{58FEB4FA-5EE1-96B5-24E6-32FFF2BE0EE7}"/>
                </a:ext>
              </a:extLst>
            </p:cNvPr>
            <p:cNvSpPr/>
            <p:nvPr/>
          </p:nvSpPr>
          <p:spPr>
            <a:xfrm rot="10800000">
              <a:off x="6735557" y="1289819"/>
              <a:ext cx="4108382" cy="4108382"/>
            </a:xfrm>
            <a:prstGeom prst="arc">
              <a:avLst>
                <a:gd name="adj1" fmla="val 9452465"/>
                <a:gd name="adj2" fmla="val 12859060"/>
              </a:avLst>
            </a:prstGeom>
            <a:ln w="139700">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27">
              <a:extLst>
                <a:ext uri="{FF2B5EF4-FFF2-40B4-BE49-F238E27FC236}">
                  <a16:creationId xmlns:a16="http://schemas.microsoft.com/office/drawing/2014/main" id="{2D7F8E41-A765-A41D-90E6-8DF51892F9D5}"/>
                </a:ext>
              </a:extLst>
            </p:cNvPr>
            <p:cNvSpPr/>
            <p:nvPr/>
          </p:nvSpPr>
          <p:spPr>
            <a:xfrm rot="10800000">
              <a:off x="6735557" y="1289819"/>
              <a:ext cx="4108382" cy="4108382"/>
            </a:xfrm>
            <a:prstGeom prst="arc">
              <a:avLst>
                <a:gd name="adj1" fmla="val 12919232"/>
                <a:gd name="adj2" fmla="val 9408392"/>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9" name="Group 28">
            <a:extLst>
              <a:ext uri="{FF2B5EF4-FFF2-40B4-BE49-F238E27FC236}">
                <a16:creationId xmlns:a16="http://schemas.microsoft.com/office/drawing/2014/main" id="{E84F6134-0783-6E5F-1882-BB2B0A56E312}"/>
              </a:ext>
            </a:extLst>
          </p:cNvPr>
          <p:cNvGrpSpPr/>
          <p:nvPr/>
        </p:nvGrpSpPr>
        <p:grpSpPr>
          <a:xfrm rot="4610425">
            <a:off x="4960137" y="1020771"/>
            <a:ext cx="4462364" cy="4462364"/>
            <a:chOff x="6717524" y="1287646"/>
            <a:chExt cx="4257310" cy="4257310"/>
          </a:xfrm>
        </p:grpSpPr>
        <p:sp>
          <p:nvSpPr>
            <p:cNvPr id="30" name="Arc 29">
              <a:extLst>
                <a:ext uri="{FF2B5EF4-FFF2-40B4-BE49-F238E27FC236}">
                  <a16:creationId xmlns:a16="http://schemas.microsoft.com/office/drawing/2014/main" id="{C8F52129-1876-DC98-3D08-389510F96ABC}"/>
                </a:ext>
              </a:extLst>
            </p:cNvPr>
            <p:cNvSpPr/>
            <p:nvPr/>
          </p:nvSpPr>
          <p:spPr>
            <a:xfrm rot="10800000">
              <a:off x="6717524" y="1287646"/>
              <a:ext cx="4257310" cy="4257310"/>
            </a:xfrm>
            <a:prstGeom prst="arc">
              <a:avLst>
                <a:gd name="adj1" fmla="val 18737722"/>
                <a:gd name="adj2" fmla="val 5640812"/>
              </a:avLst>
            </a:prstGeom>
            <a:ln w="139700">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30">
              <a:extLst>
                <a:ext uri="{FF2B5EF4-FFF2-40B4-BE49-F238E27FC236}">
                  <a16:creationId xmlns:a16="http://schemas.microsoft.com/office/drawing/2014/main" id="{90B23788-FDE1-727E-F695-1356D6046E11}"/>
                </a:ext>
              </a:extLst>
            </p:cNvPr>
            <p:cNvSpPr/>
            <p:nvPr/>
          </p:nvSpPr>
          <p:spPr>
            <a:xfrm rot="10800000">
              <a:off x="6717524" y="1287646"/>
              <a:ext cx="4257310" cy="4257310"/>
            </a:xfrm>
            <a:prstGeom prst="arc">
              <a:avLst>
                <a:gd name="adj1" fmla="val 5665373"/>
                <a:gd name="adj2" fmla="val 18646714"/>
              </a:avLst>
            </a:prstGeom>
            <a:ln w="3175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47" name="TextBox 46">
            <a:extLst>
              <a:ext uri="{FF2B5EF4-FFF2-40B4-BE49-F238E27FC236}">
                <a16:creationId xmlns:a16="http://schemas.microsoft.com/office/drawing/2014/main" id="{BDE6148A-C921-4C38-9CD0-CCBF88AAF712}"/>
              </a:ext>
            </a:extLst>
          </p:cNvPr>
          <p:cNvSpPr txBox="1"/>
          <p:nvPr/>
        </p:nvSpPr>
        <p:spPr>
          <a:xfrm>
            <a:off x="651640" y="4805858"/>
            <a:ext cx="1771549" cy="515418"/>
          </a:xfrm>
          <a:prstGeom prst="rect">
            <a:avLst/>
          </a:prstGeom>
          <a:noFill/>
        </p:spPr>
        <p:txBody>
          <a:bodyPr wrap="square" lIns="0" tIns="0" rIns="0" bIns="0">
            <a:noAutofit/>
          </a:bodyPr>
          <a:lstStyle/>
          <a:p>
            <a:r>
              <a:rPr lang="en-GB" sz="2400" b="1" dirty="0">
                <a:solidFill>
                  <a:schemeClr val="bg1"/>
                </a:solidFill>
                <a:latin typeface="Arial" panose="020B0604020202020204" pitchFamily="34" charset="0"/>
                <a:cs typeface="Arial" panose="020B0604020202020204" pitchFamily="34" charset="0"/>
              </a:rPr>
              <a:t>10+ million people </a:t>
            </a:r>
          </a:p>
          <a:p>
            <a:r>
              <a:rPr lang="en-GB" dirty="0">
                <a:solidFill>
                  <a:schemeClr val="bg1"/>
                </a:solidFill>
                <a:latin typeface="Arial" panose="020B0604020202020204" pitchFamily="34" charset="0"/>
                <a:cs typeface="Arial" panose="020B0604020202020204" pitchFamily="34" charset="0"/>
              </a:rPr>
              <a:t>reached to date</a:t>
            </a:r>
          </a:p>
        </p:txBody>
      </p:sp>
      <p:sp>
        <p:nvSpPr>
          <p:cNvPr id="48" name="TextBox 47">
            <a:extLst>
              <a:ext uri="{FF2B5EF4-FFF2-40B4-BE49-F238E27FC236}">
                <a16:creationId xmlns:a16="http://schemas.microsoft.com/office/drawing/2014/main" id="{9E7FFF06-6D54-6556-A369-5B9474BD2874}"/>
              </a:ext>
            </a:extLst>
          </p:cNvPr>
          <p:cNvSpPr txBox="1">
            <a:spLocks/>
          </p:cNvSpPr>
          <p:nvPr/>
        </p:nvSpPr>
        <p:spPr>
          <a:xfrm>
            <a:off x="2532433" y="4805858"/>
            <a:ext cx="3057579" cy="333343"/>
          </a:xfrm>
          <a:prstGeom prst="rect">
            <a:avLst/>
          </a:prstGeom>
          <a:noFill/>
        </p:spPr>
        <p:txBody>
          <a:bodyPr wrap="square" lIns="0" tIns="0" rIns="0" bIns="0" anchor="t">
            <a:noAutofit/>
          </a:bodyPr>
          <a:lstStyle/>
          <a:p>
            <a:r>
              <a:rPr lang="en-US">
                <a:solidFill>
                  <a:schemeClr val="bg1"/>
                </a:solidFill>
                <a:latin typeface="Arial" panose="020B0604020202020204" pitchFamily="34" charset="0"/>
                <a:cs typeface="Arial" panose="020B0604020202020204" pitchFamily="34" charset="0"/>
              </a:rPr>
              <a:t>Building </a:t>
            </a:r>
            <a:r>
              <a:rPr lang="en-US" sz="2400" b="1">
                <a:solidFill>
                  <a:schemeClr val="bg1"/>
                </a:solidFill>
                <a:latin typeface="Arial" panose="020B0604020202020204" pitchFamily="34" charset="0"/>
                <a:cs typeface="Arial" panose="020B0604020202020204" pitchFamily="34" charset="0"/>
              </a:rPr>
              <a:t>partnerships</a:t>
            </a:r>
            <a:r>
              <a:rPr lang="en-US" b="1">
                <a:solidFill>
                  <a:srgbClr val="DE002B"/>
                </a:solidFill>
                <a:latin typeface="Arial" panose="020B0604020202020204" pitchFamily="34" charset="0"/>
                <a:cs typeface="Arial" panose="020B0604020202020204" pitchFamily="34" charset="0"/>
              </a:rPr>
              <a:t>  </a:t>
            </a:r>
            <a:br>
              <a:rPr lang="en-US" b="1">
                <a:solidFill>
                  <a:srgbClr val="DE002B"/>
                </a:solidFill>
                <a:latin typeface="Arial" panose="020B0604020202020204" pitchFamily="34" charset="0"/>
                <a:cs typeface="Arial" panose="020B0604020202020204" pitchFamily="34" charset="0"/>
              </a:rPr>
            </a:br>
            <a:r>
              <a:rPr lang="en-US">
                <a:solidFill>
                  <a:schemeClr val="bg1"/>
                </a:solidFill>
                <a:latin typeface="Arial" panose="020B0604020202020204" pitchFamily="34" charset="0"/>
                <a:cs typeface="Arial" panose="020B0604020202020204" pitchFamily="34" charset="0"/>
              </a:rPr>
              <a:t>to</a:t>
            </a:r>
            <a:r>
              <a:rPr lang="en-US" b="1">
                <a:solidFill>
                  <a:srgbClr val="DE002B"/>
                </a:solidFill>
                <a:latin typeface="Arial" panose="020B0604020202020204" pitchFamily="34" charset="0"/>
                <a:cs typeface="Arial" panose="020B0604020202020204" pitchFamily="34" charset="0"/>
              </a:rPr>
              <a:t> </a:t>
            </a:r>
            <a:r>
              <a:rPr lang="en-US">
                <a:solidFill>
                  <a:schemeClr val="bg1"/>
                </a:solidFill>
                <a:latin typeface="Arial" panose="020B0604020202020204" pitchFamily="34" charset="0"/>
                <a:cs typeface="Arial" panose="020B0604020202020204" pitchFamily="34" charset="0"/>
              </a:rPr>
              <a:t>deliver safe, efficient and dignified humanitarian assistance </a:t>
            </a:r>
            <a:endParaRPr lang="en-GB">
              <a:solidFill>
                <a:schemeClr val="bg1"/>
              </a:solidFill>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0B4D5AD2-51D9-4048-A8B1-B4CF7CBC103B}"/>
              </a:ext>
            </a:extLst>
          </p:cNvPr>
          <p:cNvSpPr/>
          <p:nvPr/>
        </p:nvSpPr>
        <p:spPr>
          <a:xfrm>
            <a:off x="-46345" y="1317962"/>
            <a:ext cx="6575177" cy="1234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3AE3CB48-4F48-4272-BBF5-00DDCCB6D252}"/>
              </a:ext>
            </a:extLst>
          </p:cNvPr>
          <p:cNvSpPr txBox="1"/>
          <p:nvPr/>
        </p:nvSpPr>
        <p:spPr>
          <a:xfrm>
            <a:off x="616350" y="1403387"/>
            <a:ext cx="5755421" cy="1043471"/>
          </a:xfrm>
          <a:prstGeom prst="rect">
            <a:avLst/>
          </a:prstGeom>
          <a:noFill/>
        </p:spPr>
        <p:txBody>
          <a:bodyPr wrap="square" lIns="0" tIns="0" rIns="0" bIns="0" rtlCol="0">
            <a:noAutofit/>
          </a:bodyPr>
          <a:lstStyle/>
          <a:p>
            <a:r>
              <a:rPr lang="en-GB" sz="7200" b="1">
                <a:solidFill>
                  <a:srgbClr val="DC002B"/>
                </a:solidFill>
                <a:latin typeface="Arial" panose="020B0604020202020204" pitchFamily="34" charset="0"/>
                <a:ea typeface="Calibri" panose="020F0502020204030204" pitchFamily="34" charset="0"/>
                <a:cs typeface="Arial" panose="020B0604020202020204" pitchFamily="34" charset="0"/>
              </a:rPr>
              <a:t>Accelerating</a:t>
            </a:r>
            <a:endParaRPr lang="en-GB" sz="7200">
              <a:solidFill>
                <a:srgbClr val="DC002B"/>
              </a:solidFill>
              <a:latin typeface="Arial Black" panose="020B0A04020102020204" pitchFamily="34" charset="0"/>
            </a:endParaRPr>
          </a:p>
        </p:txBody>
      </p:sp>
      <p:sp>
        <p:nvSpPr>
          <p:cNvPr id="67" name="TextBox 66">
            <a:extLst>
              <a:ext uri="{FF2B5EF4-FFF2-40B4-BE49-F238E27FC236}">
                <a16:creationId xmlns:a16="http://schemas.microsoft.com/office/drawing/2014/main" id="{FD8934BE-C275-4C01-A7BC-9C11F1A19851}"/>
              </a:ext>
            </a:extLst>
          </p:cNvPr>
          <p:cNvSpPr txBox="1"/>
          <p:nvPr/>
        </p:nvSpPr>
        <p:spPr>
          <a:xfrm>
            <a:off x="616350" y="2702496"/>
            <a:ext cx="7054450" cy="698676"/>
          </a:xfrm>
          <a:prstGeom prst="rect">
            <a:avLst/>
          </a:prstGeom>
          <a:noFill/>
        </p:spPr>
        <p:txBody>
          <a:bodyPr wrap="square" lIns="0" tIns="0" rIns="0" bIns="0" rtlCol="0">
            <a:noAutofit/>
          </a:bodyPr>
          <a:lstStyle/>
          <a:p>
            <a:pPr>
              <a:lnSpc>
                <a:spcPct val="90000"/>
              </a:lnSpc>
            </a:pPr>
            <a:r>
              <a:rPr lang="en-GB" sz="4000">
                <a:solidFill>
                  <a:schemeClr val="bg1"/>
                </a:solidFill>
                <a:effectLst/>
                <a:latin typeface="Arial" panose="020B0604020202020204" pitchFamily="34" charset="0"/>
                <a:ea typeface="Calibri" panose="020F0502020204030204" pitchFamily="34" charset="0"/>
                <a:cs typeface="Arial" panose="020B0604020202020204" pitchFamily="34" charset="0"/>
              </a:rPr>
              <a:t>digital </a:t>
            </a:r>
            <a:r>
              <a:rPr lang="en-GB" sz="4000">
                <a:solidFill>
                  <a:schemeClr val="bg1"/>
                </a:solidFill>
                <a:latin typeface="Arial" panose="020B0604020202020204" pitchFamily="34" charset="0"/>
                <a:ea typeface="Calibri" panose="020F0502020204030204" pitchFamily="34" charset="0"/>
                <a:cs typeface="Arial" panose="020B0604020202020204" pitchFamily="34" charset="0"/>
              </a:rPr>
              <a:t>humanitarian assistance</a:t>
            </a:r>
            <a:endParaRPr lang="en-GB" sz="1600">
              <a:solidFill>
                <a:schemeClr val="bg1"/>
              </a:solidFill>
              <a:latin typeface="Arial Black" panose="020B0A04020102020204" pitchFamily="34" charset="0"/>
            </a:endParaRPr>
          </a:p>
        </p:txBody>
      </p:sp>
      <p:sp>
        <p:nvSpPr>
          <p:cNvPr id="49" name="TextBox 48">
            <a:extLst>
              <a:ext uri="{FF2B5EF4-FFF2-40B4-BE49-F238E27FC236}">
                <a16:creationId xmlns:a16="http://schemas.microsoft.com/office/drawing/2014/main" id="{7F9627EB-E3E5-42CB-9834-843446CD856D}"/>
              </a:ext>
            </a:extLst>
          </p:cNvPr>
          <p:cNvSpPr txBox="1"/>
          <p:nvPr/>
        </p:nvSpPr>
        <p:spPr>
          <a:xfrm>
            <a:off x="5537713" y="4805858"/>
            <a:ext cx="3353766" cy="333343"/>
          </a:xfrm>
          <a:prstGeom prst="rect">
            <a:avLst/>
          </a:prstGeom>
          <a:noFill/>
        </p:spPr>
        <p:txBody>
          <a:bodyPr wrap="square" lIns="0" tIns="0" rIns="0" bIns="0" anchor="t">
            <a:noAutofit/>
          </a:bodyPr>
          <a:lstStyle/>
          <a:p>
            <a:r>
              <a:rPr lang="en-US" sz="2400" b="1">
                <a:solidFill>
                  <a:schemeClr val="bg1"/>
                </a:solidFill>
                <a:latin typeface="Arial" panose="020B0604020202020204" pitchFamily="34" charset="0"/>
                <a:ea typeface="Calibri" panose="020F0502020204030204" pitchFamily="34" charset="0"/>
                <a:cs typeface="Arial" panose="020B0604020202020204" pitchFamily="34" charset="0"/>
              </a:rPr>
              <a:t>Investing in innovation </a:t>
            </a:r>
            <a:r>
              <a:rPr lang="en-US">
                <a:solidFill>
                  <a:schemeClr val="bg1"/>
                </a:solidFill>
                <a:latin typeface="Arial" panose="020B0604020202020204" pitchFamily="34" charset="0"/>
                <a:ea typeface="Calibri" panose="020F0502020204030204" pitchFamily="34" charset="0"/>
                <a:cs typeface="Arial" panose="020B0604020202020204" pitchFamily="34" charset="0"/>
              </a:rPr>
              <a:t>to target humanitarian challenges with 20 solutions delivered to date</a:t>
            </a:r>
            <a:endParaRPr lang="en-GB">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3A1DD33D-0CAE-4702-A1D2-713732935C4F}"/>
              </a:ext>
            </a:extLst>
          </p:cNvPr>
          <p:cNvSpPr txBox="1">
            <a:spLocks/>
          </p:cNvSpPr>
          <p:nvPr/>
        </p:nvSpPr>
        <p:spPr>
          <a:xfrm>
            <a:off x="9129833" y="4805858"/>
            <a:ext cx="2643147" cy="333343"/>
          </a:xfrm>
          <a:prstGeom prst="rect">
            <a:avLst/>
          </a:prstGeom>
          <a:noFill/>
        </p:spPr>
        <p:txBody>
          <a:bodyPr wrap="square" lIns="0" tIns="0" rIns="0" bIns="0" anchor="t">
            <a:noAutofit/>
          </a:bodyPr>
          <a:lstStyle/>
          <a:p>
            <a:r>
              <a:rPr lang="en-US">
                <a:solidFill>
                  <a:schemeClr val="bg1"/>
                </a:solidFill>
                <a:latin typeface="Arial" panose="020B0604020202020204" pitchFamily="34" charset="0"/>
                <a:cs typeface="Arial" panose="020B0604020202020204" pitchFamily="34" charset="0"/>
              </a:rPr>
              <a:t>Enabling </a:t>
            </a:r>
            <a:r>
              <a:rPr lang="en-US" sz="2400" b="1">
                <a:solidFill>
                  <a:schemeClr val="bg1"/>
                </a:solidFill>
                <a:latin typeface="Arial" panose="020B0604020202020204" pitchFamily="34" charset="0"/>
                <a:cs typeface="Arial" panose="020B0604020202020204" pitchFamily="34" charset="0"/>
              </a:rPr>
              <a:t>life-saving information </a:t>
            </a:r>
            <a:r>
              <a:rPr lang="en-US">
                <a:solidFill>
                  <a:schemeClr val="bg1"/>
                </a:solidFill>
                <a:latin typeface="Arial" panose="020B0604020202020204" pitchFamily="34" charset="0"/>
                <a:cs typeface="Arial" panose="020B0604020202020204" pitchFamily="34" charset="0"/>
              </a:rPr>
              <a:t>to reach those in crisis</a:t>
            </a:r>
            <a:endParaRPr lang="en-GB">
              <a:solidFill>
                <a:schemeClr val="bg1"/>
              </a:solidFill>
              <a:latin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5EFD9E2F-D255-D9A5-729D-7390DA2CAE94}"/>
              </a:ext>
            </a:extLst>
          </p:cNvPr>
          <p:cNvSpPr/>
          <p:nvPr/>
        </p:nvSpPr>
        <p:spPr>
          <a:xfrm>
            <a:off x="11456324" y="6195600"/>
            <a:ext cx="735676" cy="560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1" name="Picture 80">
            <a:extLst>
              <a:ext uri="{FF2B5EF4-FFF2-40B4-BE49-F238E27FC236}">
                <a16:creationId xmlns:a16="http://schemas.microsoft.com/office/drawing/2014/main" id="{BD649B35-50F7-AB80-A39E-F1AE632063A1}"/>
              </a:ext>
            </a:extLst>
          </p:cNvPr>
          <p:cNvPicPr>
            <a:picLocks noChangeAspect="1"/>
          </p:cNvPicPr>
          <p:nvPr/>
        </p:nvPicPr>
        <p:blipFill>
          <a:blip r:embed="rId4"/>
          <a:stretch>
            <a:fillRect/>
          </a:stretch>
        </p:blipFill>
        <p:spPr>
          <a:xfrm>
            <a:off x="11531493" y="6228870"/>
            <a:ext cx="585338" cy="494286"/>
          </a:xfrm>
          <a:prstGeom prst="rect">
            <a:avLst/>
          </a:prstGeom>
        </p:spPr>
      </p:pic>
      <p:pic>
        <p:nvPicPr>
          <p:cNvPr id="3" name="Graphic 2">
            <a:extLst>
              <a:ext uri="{FF2B5EF4-FFF2-40B4-BE49-F238E27FC236}">
                <a16:creationId xmlns:a16="http://schemas.microsoft.com/office/drawing/2014/main" id="{DDC181F1-BCE4-0B79-E1D7-21A830240A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532432" y="3775123"/>
            <a:ext cx="956277" cy="956277"/>
          </a:xfrm>
          <a:prstGeom prst="rect">
            <a:avLst/>
          </a:prstGeom>
        </p:spPr>
      </p:pic>
      <p:pic>
        <p:nvPicPr>
          <p:cNvPr id="5" name="Graphic 4">
            <a:extLst>
              <a:ext uri="{FF2B5EF4-FFF2-40B4-BE49-F238E27FC236}">
                <a16:creationId xmlns:a16="http://schemas.microsoft.com/office/drawing/2014/main" id="{B1A0B0CB-040B-5DCF-3492-7FB8F3D0BD4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37712" y="3872517"/>
            <a:ext cx="761488" cy="761488"/>
          </a:xfrm>
          <a:prstGeom prst="rect">
            <a:avLst/>
          </a:prstGeom>
        </p:spPr>
      </p:pic>
      <p:pic>
        <p:nvPicPr>
          <p:cNvPr id="7" name="Graphic 6">
            <a:extLst>
              <a:ext uri="{FF2B5EF4-FFF2-40B4-BE49-F238E27FC236}">
                <a16:creationId xmlns:a16="http://schemas.microsoft.com/office/drawing/2014/main" id="{6F6AE7AF-06E3-3481-727A-8EA8693A66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87949" y="4025034"/>
            <a:ext cx="581297" cy="581297"/>
          </a:xfrm>
          <a:prstGeom prst="rect">
            <a:avLst/>
          </a:prstGeom>
        </p:spPr>
      </p:pic>
      <p:pic>
        <p:nvPicPr>
          <p:cNvPr id="73" name="Graphic 72" descr="Group of men outline">
            <a:extLst>
              <a:ext uri="{FF2B5EF4-FFF2-40B4-BE49-F238E27FC236}">
                <a16:creationId xmlns:a16="http://schemas.microsoft.com/office/drawing/2014/main" id="{9E9FA91A-48B9-AD49-C3C7-08B3998833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00990" y="3839926"/>
            <a:ext cx="826671" cy="826671"/>
          </a:xfrm>
          <a:prstGeom prst="rect">
            <a:avLst/>
          </a:prstGeom>
        </p:spPr>
      </p:pic>
      <p:grpSp>
        <p:nvGrpSpPr>
          <p:cNvPr id="74" name="Group 73">
            <a:extLst>
              <a:ext uri="{FF2B5EF4-FFF2-40B4-BE49-F238E27FC236}">
                <a16:creationId xmlns:a16="http://schemas.microsoft.com/office/drawing/2014/main" id="{76EE3766-26EF-A6FD-05A2-67C46C245FB9}"/>
              </a:ext>
            </a:extLst>
          </p:cNvPr>
          <p:cNvGrpSpPr/>
          <p:nvPr/>
        </p:nvGrpSpPr>
        <p:grpSpPr>
          <a:xfrm>
            <a:off x="-1" y="325507"/>
            <a:ext cx="4686409" cy="802050"/>
            <a:chOff x="-1" y="233862"/>
            <a:chExt cx="4956504" cy="646331"/>
          </a:xfrm>
          <a:solidFill>
            <a:srgbClr val="DC002B"/>
          </a:solidFill>
        </p:grpSpPr>
        <p:sp>
          <p:nvSpPr>
            <p:cNvPr id="75" name="Title 1">
              <a:extLst>
                <a:ext uri="{FF2B5EF4-FFF2-40B4-BE49-F238E27FC236}">
                  <a16:creationId xmlns:a16="http://schemas.microsoft.com/office/drawing/2014/main" id="{53170A92-FF09-C5B4-2372-471B09F786D5}"/>
                </a:ext>
              </a:extLst>
            </p:cNvPr>
            <p:cNvSpPr txBox="1">
              <a:spLocks/>
            </p:cNvSpPr>
            <p:nvPr/>
          </p:nvSpPr>
          <p:spPr>
            <a:xfrm>
              <a:off x="-1" y="233862"/>
              <a:ext cx="4209119" cy="646331"/>
            </a:xfrm>
            <a:prstGeom prst="rect">
              <a:avLst/>
            </a:prstGeom>
            <a:grpFill/>
          </p:spPr>
          <p:txBody>
            <a:bodyPr vert="horz" lIns="360000" tIns="0" rIns="0" bIns="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chemeClr val="bg1"/>
                  </a:solidFill>
                  <a:latin typeface="Arial" panose="020B0604020202020204" pitchFamily="34" charset="0"/>
                  <a:cs typeface="Arial" panose="020B0604020202020204" pitchFamily="34" charset="0"/>
                </a:rPr>
                <a:t>Mobile for </a:t>
              </a:r>
            </a:p>
            <a:p>
              <a:r>
                <a:rPr lang="en-US" sz="2400" b="1">
                  <a:solidFill>
                    <a:schemeClr val="bg1"/>
                  </a:solidFill>
                  <a:latin typeface="Arial" panose="020B0604020202020204" pitchFamily="34" charset="0"/>
                  <a:cs typeface="Arial" panose="020B0604020202020204" pitchFamily="34" charset="0"/>
                </a:rPr>
                <a:t>Humanitarian Innovation</a:t>
              </a:r>
            </a:p>
          </p:txBody>
        </p:sp>
        <p:sp>
          <p:nvSpPr>
            <p:cNvPr id="76" name="Title 1">
              <a:extLst>
                <a:ext uri="{FF2B5EF4-FFF2-40B4-BE49-F238E27FC236}">
                  <a16:creationId xmlns:a16="http://schemas.microsoft.com/office/drawing/2014/main" id="{1754C960-B125-058F-5F8B-CEB07BA5B23E}"/>
                </a:ext>
              </a:extLst>
            </p:cNvPr>
            <p:cNvSpPr txBox="1">
              <a:spLocks/>
            </p:cNvSpPr>
            <p:nvPr/>
          </p:nvSpPr>
          <p:spPr>
            <a:xfrm>
              <a:off x="4195842" y="233862"/>
              <a:ext cx="380331" cy="646331"/>
            </a:xfrm>
            <a:prstGeom prst="rect">
              <a:avLst/>
            </a:prstGeom>
            <a:grpFill/>
          </p:spPr>
          <p:txBody>
            <a:bodyPr vert="horz" lIns="0" tIns="0" rIns="0" bIns="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400" b="1">
                <a:solidFill>
                  <a:schemeClr val="bg1"/>
                </a:solidFill>
                <a:latin typeface="Arial" panose="020B0604020202020204" pitchFamily="34" charset="0"/>
                <a:cs typeface="Arial" panose="020B0604020202020204" pitchFamily="34" charset="0"/>
              </a:endParaRPr>
            </a:p>
          </p:txBody>
        </p:sp>
        <p:sp>
          <p:nvSpPr>
            <p:cNvPr id="77" name="Title 1">
              <a:extLst>
                <a:ext uri="{FF2B5EF4-FFF2-40B4-BE49-F238E27FC236}">
                  <a16:creationId xmlns:a16="http://schemas.microsoft.com/office/drawing/2014/main" id="{635209C8-AB4D-3404-7881-A1454D0FA2DE}"/>
                </a:ext>
              </a:extLst>
            </p:cNvPr>
            <p:cNvSpPr txBox="1">
              <a:spLocks/>
            </p:cNvSpPr>
            <p:nvPr/>
          </p:nvSpPr>
          <p:spPr>
            <a:xfrm>
              <a:off x="4576172" y="233862"/>
              <a:ext cx="380331" cy="646331"/>
            </a:xfrm>
            <a:prstGeom prst="rect">
              <a:avLst/>
            </a:prstGeom>
            <a:grpFill/>
          </p:spPr>
          <p:txBody>
            <a:bodyPr vert="horz" lIns="0" tIns="0" rIns="0" bIns="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2400" b="1">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37557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75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750"/>
                                        <p:tgtEl>
                                          <p:spTgt spid="67"/>
                                        </p:tgtEl>
                                      </p:cBhvr>
                                    </p:animEffect>
                                  </p:childTnLst>
                                </p:cTn>
                              </p:par>
                              <p:par>
                                <p:cTn id="11" presetID="2" presetClass="entr" presetSubtype="8" decel="10000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750" fill="hold"/>
                                        <p:tgtEl>
                                          <p:spTgt spid="65"/>
                                        </p:tgtEl>
                                        <p:attrNameLst>
                                          <p:attrName>ppt_x</p:attrName>
                                        </p:attrNameLst>
                                      </p:cBhvr>
                                      <p:tavLst>
                                        <p:tav tm="0">
                                          <p:val>
                                            <p:strVal val="0-#ppt_w/2"/>
                                          </p:val>
                                        </p:tav>
                                        <p:tav tm="100000">
                                          <p:val>
                                            <p:strVal val="#ppt_x"/>
                                          </p:val>
                                        </p:tav>
                                      </p:tavLst>
                                    </p:anim>
                                    <p:anim calcmode="lin" valueType="num">
                                      <p:cBhvr additive="base">
                                        <p:cTn id="14" dur="750" fill="hold"/>
                                        <p:tgtEl>
                                          <p:spTgt spid="65"/>
                                        </p:tgtEl>
                                        <p:attrNameLst>
                                          <p:attrName>ppt_y</p:attrName>
                                        </p:attrNameLst>
                                      </p:cBhvr>
                                      <p:tavLst>
                                        <p:tav tm="0">
                                          <p:val>
                                            <p:strVal val="#ppt_y"/>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750"/>
                                        <p:tgtEl>
                                          <p:spTgt spid="25"/>
                                        </p:tgtEl>
                                      </p:cBhvr>
                                    </p:animEffect>
                                  </p:childTnLst>
                                </p:cTn>
                              </p:par>
                              <p:par>
                                <p:cTn id="22" presetID="8" presetClass="emph" presetSubtype="0" fill="hold" grpId="1" nodeType="withEffect">
                                  <p:stCondLst>
                                    <p:cond delay="0"/>
                                  </p:stCondLst>
                                  <p:childTnLst>
                                    <p:animRot by="600000">
                                      <p:cBhvr>
                                        <p:cTn id="23" dur="1000" fill="hold"/>
                                        <p:tgtEl>
                                          <p:spTgt spid="25"/>
                                        </p:tgtEl>
                                        <p:attrNameLst>
                                          <p:attrName>r</p:attrName>
                                        </p:attrNameLst>
                                      </p:cBhvr>
                                    </p:animRo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750"/>
                                        <p:tgtEl>
                                          <p:spTgt spid="29"/>
                                        </p:tgtEl>
                                      </p:cBhvr>
                                    </p:animEffect>
                                  </p:childTnLst>
                                </p:cTn>
                              </p:par>
                              <p:par>
                                <p:cTn id="27" presetID="8" presetClass="emph" presetSubtype="0" fill="hold" nodeType="withEffect">
                                  <p:stCondLst>
                                    <p:cond delay="0"/>
                                  </p:stCondLst>
                                  <p:childTnLst>
                                    <p:animRot by="-900000">
                                      <p:cBhvr>
                                        <p:cTn id="28" dur="1000" fill="hold"/>
                                        <p:tgtEl>
                                          <p:spTgt spid="29"/>
                                        </p:tgtEl>
                                        <p:attrNameLst>
                                          <p:attrName>r</p:attrName>
                                        </p:attrNameLst>
                                      </p:cBhvr>
                                    </p:animRot>
                                  </p:childTnLst>
                                </p:cTn>
                              </p:par>
                              <p:par>
                                <p:cTn id="29" presetID="10"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750"/>
                                        <p:tgtEl>
                                          <p:spTgt spid="26"/>
                                        </p:tgtEl>
                                      </p:cBhvr>
                                    </p:animEffect>
                                  </p:childTnLst>
                                </p:cTn>
                              </p:par>
                              <p:par>
                                <p:cTn id="32" presetID="8" presetClass="emph" presetSubtype="0" fill="hold" nodeType="withEffect">
                                  <p:stCondLst>
                                    <p:cond delay="0"/>
                                  </p:stCondLst>
                                  <p:childTnLst>
                                    <p:animRot by="600000">
                                      <p:cBhvr>
                                        <p:cTn id="33" dur="1000" fill="hold"/>
                                        <p:tgtEl>
                                          <p:spTgt spid="26"/>
                                        </p:tgtEl>
                                        <p:attrNameLst>
                                          <p:attrName>r</p:attrName>
                                        </p:attrNameLst>
                                      </p:cBhvr>
                                    </p:animRot>
                                  </p:childTnLst>
                                </p:cTn>
                              </p:par>
                              <p:par>
                                <p:cTn id="34" presetID="10" presetClass="entr" presetSubtype="0" fill="hold" grpId="0" nodeType="withEffect">
                                  <p:stCondLst>
                                    <p:cond delay="100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10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par>
                                <p:cTn id="49" presetID="10" presetClass="entr" presetSubtype="0" fill="hold" nodeType="withEffect">
                                  <p:stCondLst>
                                    <p:cond delay="100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par>
                                <p:cTn id="52" presetID="10" presetClass="entr" presetSubtype="0" fill="hold" nodeType="withEffect">
                                  <p:stCondLst>
                                    <p:cond delay="10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nodeType="withEffect">
                                  <p:stCondLst>
                                    <p:cond delay="100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childTnLst>
                                </p:cTn>
                              </p:par>
                              <p:par>
                                <p:cTn id="58" presetID="2" presetClass="entr" presetSubtype="8" decel="100000"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750" fill="hold"/>
                                        <p:tgtEl>
                                          <p:spTgt spid="2"/>
                                        </p:tgtEl>
                                        <p:attrNameLst>
                                          <p:attrName>ppt_x</p:attrName>
                                        </p:attrNameLst>
                                      </p:cBhvr>
                                      <p:tavLst>
                                        <p:tav tm="0">
                                          <p:val>
                                            <p:strVal val="0-#ppt_w/2"/>
                                          </p:val>
                                        </p:tav>
                                        <p:tav tm="100000">
                                          <p:val>
                                            <p:strVal val="#ppt_x"/>
                                          </p:val>
                                        </p:tav>
                                      </p:tavLst>
                                    </p:anim>
                                    <p:anim calcmode="lin" valueType="num">
                                      <p:cBhvr additive="base">
                                        <p:cTn id="61"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P spid="25" grpId="0" animBg="1"/>
      <p:bldP spid="25" grpId="1" animBg="1"/>
      <p:bldP spid="47" grpId="0"/>
      <p:bldP spid="48" grpId="0"/>
      <p:bldP spid="65" grpId="0" animBg="1"/>
      <p:bldP spid="66" grpId="0"/>
      <p:bldP spid="67"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con&#10;&#10;Description automatically generated">
            <a:extLst>
              <a:ext uri="{FF2B5EF4-FFF2-40B4-BE49-F238E27FC236}">
                <a16:creationId xmlns:a16="http://schemas.microsoft.com/office/drawing/2014/main" id="{0BD240CD-47EF-5B76-AC8B-1BF098FB6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205" y="2241543"/>
            <a:ext cx="2354683" cy="2354683"/>
          </a:xfrm>
          <a:prstGeom prst="rect">
            <a:avLst/>
          </a:prstGeom>
        </p:spPr>
      </p:pic>
      <p:pic>
        <p:nvPicPr>
          <p:cNvPr id="3" name="Picture 2" descr="A person smiling for the camera&#10;&#10;Description automatically generated with medium confidence">
            <a:extLst>
              <a:ext uri="{FF2B5EF4-FFF2-40B4-BE49-F238E27FC236}">
                <a16:creationId xmlns:a16="http://schemas.microsoft.com/office/drawing/2014/main" id="{D2066D69-5F5C-3660-817B-99B36A94C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352" y="2271904"/>
            <a:ext cx="2828210" cy="2828210"/>
          </a:xfrm>
          <a:prstGeom prst="rect">
            <a:avLst/>
          </a:prstGeom>
        </p:spPr>
      </p:pic>
      <p:pic>
        <p:nvPicPr>
          <p:cNvPr id="5" name="Picture 4" descr="A person smiling for the camera&#10;&#10;Description automatically generated with medium confidence">
            <a:extLst>
              <a:ext uri="{FF2B5EF4-FFF2-40B4-BE49-F238E27FC236}">
                <a16:creationId xmlns:a16="http://schemas.microsoft.com/office/drawing/2014/main" id="{454F096A-074C-E895-59DB-460E234664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205" y="2241544"/>
            <a:ext cx="2380344" cy="2380344"/>
          </a:xfrm>
          <a:prstGeom prst="rect">
            <a:avLst/>
          </a:prstGeom>
        </p:spPr>
      </p:pic>
      <p:sp>
        <p:nvSpPr>
          <p:cNvPr id="33" name="Freeform: Shape 32">
            <a:extLst>
              <a:ext uri="{FF2B5EF4-FFF2-40B4-BE49-F238E27FC236}">
                <a16:creationId xmlns:a16="http://schemas.microsoft.com/office/drawing/2014/main" id="{CF1A80FB-7B14-EED7-D055-33076DA5C614}"/>
              </a:ext>
            </a:extLst>
          </p:cNvPr>
          <p:cNvSpPr/>
          <p:nvPr/>
        </p:nvSpPr>
        <p:spPr>
          <a:xfrm>
            <a:off x="397" y="0"/>
            <a:ext cx="4194629" cy="6858000"/>
          </a:xfrm>
          <a:custGeom>
            <a:avLst/>
            <a:gdLst>
              <a:gd name="connsiteX0" fmla="*/ 0 w 8389257"/>
              <a:gd name="connsiteY0" fmla="*/ 0 h 13716000"/>
              <a:gd name="connsiteX1" fmla="*/ 8389257 w 8389257"/>
              <a:gd name="connsiteY1" fmla="*/ 0 h 13716000"/>
              <a:gd name="connsiteX2" fmla="*/ 8389257 w 8389257"/>
              <a:gd name="connsiteY2" fmla="*/ 13716000 h 13716000"/>
              <a:gd name="connsiteX3" fmla="*/ 0 w 8389257"/>
              <a:gd name="connsiteY3" fmla="*/ 13716000 h 13716000"/>
              <a:gd name="connsiteX4" fmla="*/ 0 w 8389257"/>
              <a:gd name="connsiteY4" fmla="*/ 0 h 13716000"/>
              <a:gd name="connsiteX5" fmla="*/ 4406209 w 8389257"/>
              <a:gd name="connsiteY5" fmla="*/ 4557974 h 13716000"/>
              <a:gd name="connsiteX6" fmla="*/ 2094146 w 8389257"/>
              <a:gd name="connsiteY6" fmla="*/ 6870037 h 13716000"/>
              <a:gd name="connsiteX7" fmla="*/ 4406209 w 8389257"/>
              <a:gd name="connsiteY7" fmla="*/ 9182100 h 13716000"/>
              <a:gd name="connsiteX8" fmla="*/ 6718272 w 8389257"/>
              <a:gd name="connsiteY8" fmla="*/ 6870037 h 13716000"/>
              <a:gd name="connsiteX9" fmla="*/ 4406209 w 8389257"/>
              <a:gd name="connsiteY9" fmla="*/ 455797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9257" h="13716000">
                <a:moveTo>
                  <a:pt x="0" y="0"/>
                </a:moveTo>
                <a:lnTo>
                  <a:pt x="8389257" y="0"/>
                </a:lnTo>
                <a:lnTo>
                  <a:pt x="8389257" y="13716000"/>
                </a:lnTo>
                <a:lnTo>
                  <a:pt x="0" y="13716000"/>
                </a:lnTo>
                <a:lnTo>
                  <a:pt x="0" y="0"/>
                </a:lnTo>
                <a:close/>
                <a:moveTo>
                  <a:pt x="4406209" y="4557974"/>
                </a:moveTo>
                <a:cubicBezTo>
                  <a:pt x="3129292" y="4557974"/>
                  <a:pt x="2094146" y="5593120"/>
                  <a:pt x="2094146" y="6870037"/>
                </a:cubicBezTo>
                <a:cubicBezTo>
                  <a:pt x="2094146" y="8146954"/>
                  <a:pt x="3129292" y="9182100"/>
                  <a:pt x="4406209" y="9182100"/>
                </a:cubicBezTo>
                <a:cubicBezTo>
                  <a:pt x="5683126" y="9182100"/>
                  <a:pt x="6718272" y="8146954"/>
                  <a:pt x="6718272" y="6870037"/>
                </a:cubicBezTo>
                <a:cubicBezTo>
                  <a:pt x="6718272" y="5593120"/>
                  <a:pt x="5683126" y="4557974"/>
                  <a:pt x="4406209" y="455797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00"/>
          </a:p>
        </p:txBody>
      </p:sp>
      <p:sp>
        <p:nvSpPr>
          <p:cNvPr id="4" name="Footer Placeholder 3">
            <a:extLst>
              <a:ext uri="{FF2B5EF4-FFF2-40B4-BE49-F238E27FC236}">
                <a16:creationId xmlns:a16="http://schemas.microsoft.com/office/drawing/2014/main" id="{2D0D6269-56E1-0BF5-8A07-12589A05C6BC}"/>
              </a:ext>
            </a:extLst>
          </p:cNvPr>
          <p:cNvSpPr>
            <a:spLocks noGrp="1"/>
          </p:cNvSpPr>
          <p:nvPr>
            <p:ph type="ftr" sz="quarter" idx="11"/>
          </p:nvPr>
        </p:nvSpPr>
        <p:spPr/>
        <p:txBody>
          <a:bodyPr/>
          <a:lstStyle/>
          <a:p>
            <a:r>
              <a:rPr lang="en-GB"/>
              <a:t>© GSMA 2022</a:t>
            </a:r>
          </a:p>
        </p:txBody>
      </p:sp>
      <p:sp>
        <p:nvSpPr>
          <p:cNvPr id="35" name="Slide Number Placeholder 2">
            <a:extLst>
              <a:ext uri="{FF2B5EF4-FFF2-40B4-BE49-F238E27FC236}">
                <a16:creationId xmlns:a16="http://schemas.microsoft.com/office/drawing/2014/main" id="{22A2D2AC-1E4D-75E4-6112-581EB2676B93}"/>
              </a:ext>
            </a:extLst>
          </p:cNvPr>
          <p:cNvSpPr>
            <a:spLocks noGrp="1"/>
          </p:cNvSpPr>
          <p:nvPr>
            <p:ph type="sldNum" sz="quarter" idx="12"/>
          </p:nvPr>
        </p:nvSpPr>
        <p:spPr>
          <a:xfrm>
            <a:off x="11300279" y="230006"/>
            <a:ext cx="450000" cy="153889"/>
          </a:xfrm>
        </p:spPr>
        <p:txBody>
          <a:bodyPr/>
          <a:lstStyle/>
          <a:p>
            <a:fld id="{B51C77D3-387C-4881-A960-1F7F91E3F80B}" type="slidenum">
              <a:rPr lang="en-GB" smtClean="0"/>
              <a:pPr/>
              <a:t>10</a:t>
            </a:fld>
            <a:endParaRPr lang="en-GB"/>
          </a:p>
        </p:txBody>
      </p:sp>
      <p:sp>
        <p:nvSpPr>
          <p:cNvPr id="6" name="Title 5">
            <a:extLst>
              <a:ext uri="{FF2B5EF4-FFF2-40B4-BE49-F238E27FC236}">
                <a16:creationId xmlns:a16="http://schemas.microsoft.com/office/drawing/2014/main" id="{54599DD7-5050-E99C-141C-991B3E7B506F}"/>
              </a:ext>
            </a:extLst>
          </p:cNvPr>
          <p:cNvSpPr>
            <a:spLocks noGrp="1"/>
          </p:cNvSpPr>
          <p:nvPr>
            <p:ph type="title"/>
          </p:nvPr>
        </p:nvSpPr>
        <p:spPr/>
        <p:txBody>
          <a:bodyPr/>
          <a:lstStyle/>
          <a:p>
            <a:r>
              <a:rPr lang="en-US">
                <a:cs typeface="Arial"/>
              </a:rPr>
              <a:t>Guy </a:t>
            </a:r>
            <a:r>
              <a:rPr lang="en-US" err="1">
                <a:cs typeface="Arial"/>
              </a:rPr>
              <a:t>Peggram</a:t>
            </a:r>
            <a:endParaRPr lang="en-US" err="1"/>
          </a:p>
        </p:txBody>
      </p:sp>
      <p:sp>
        <p:nvSpPr>
          <p:cNvPr id="8" name="Text Placeholder 7">
            <a:extLst>
              <a:ext uri="{FF2B5EF4-FFF2-40B4-BE49-F238E27FC236}">
                <a16:creationId xmlns:a16="http://schemas.microsoft.com/office/drawing/2014/main" id="{A8C161F3-66AF-75BA-3F3A-3937D52EA896}"/>
              </a:ext>
            </a:extLst>
          </p:cNvPr>
          <p:cNvSpPr>
            <a:spLocks noGrp="1"/>
          </p:cNvSpPr>
          <p:nvPr>
            <p:ph type="body" sz="quarter" idx="14"/>
          </p:nvPr>
        </p:nvSpPr>
        <p:spPr/>
        <p:txBody>
          <a:bodyPr vert="horz" lIns="0" tIns="0" rIns="0" bIns="0" rtlCol="0" anchor="t">
            <a:noAutofit/>
          </a:bodyPr>
          <a:lstStyle/>
          <a:p>
            <a:r>
              <a:rPr lang="en-US">
                <a:cs typeface="Arial"/>
              </a:rPr>
              <a:t>Senior Market Engagement Manager</a:t>
            </a:r>
          </a:p>
          <a:p>
            <a:r>
              <a:rPr lang="en-US">
                <a:cs typeface="Arial"/>
              </a:rPr>
              <a:t>Mobile for Humanitarian Innovation</a:t>
            </a:r>
          </a:p>
          <a:p>
            <a:r>
              <a:rPr lang="en-US">
                <a:cs typeface="Arial"/>
              </a:rPr>
              <a:t>GSMA</a:t>
            </a:r>
          </a:p>
        </p:txBody>
      </p:sp>
    </p:spTree>
    <p:extLst>
      <p:ext uri="{BB962C8B-B14F-4D97-AF65-F5344CB8AC3E}">
        <p14:creationId xmlns:p14="http://schemas.microsoft.com/office/powerpoint/2010/main" val="429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object 6">
            <a:extLst>
              <a:ext uri="{FF2B5EF4-FFF2-40B4-BE49-F238E27FC236}">
                <a16:creationId xmlns:a16="http://schemas.microsoft.com/office/drawing/2014/main" id="{7D81BE1C-69BD-A901-804A-30E9A517E7CC}"/>
              </a:ext>
            </a:extLst>
          </p:cNvPr>
          <p:cNvSpPr/>
          <p:nvPr/>
        </p:nvSpPr>
        <p:spPr>
          <a:xfrm>
            <a:off x="508333" y="2218177"/>
            <a:ext cx="2425885" cy="1533841"/>
          </a:xfrm>
          <a:custGeom>
            <a:avLst/>
            <a:gdLst/>
            <a:ahLst/>
            <a:cxnLst/>
            <a:rect l="l" t="t" r="r" b="b"/>
            <a:pathLst>
              <a:path w="3146425" h="2565400">
                <a:moveTo>
                  <a:pt x="3146044" y="0"/>
                </a:moveTo>
                <a:lnTo>
                  <a:pt x="0" y="0"/>
                </a:lnTo>
                <a:lnTo>
                  <a:pt x="0" y="2565057"/>
                </a:lnTo>
                <a:lnTo>
                  <a:pt x="3146044" y="2565057"/>
                </a:lnTo>
                <a:lnTo>
                  <a:pt x="3146044" y="0"/>
                </a:lnTo>
                <a:close/>
              </a:path>
            </a:pathLst>
          </a:custGeom>
          <a:solidFill>
            <a:srgbClr val="DC002B"/>
          </a:solidFill>
        </p:spPr>
        <p:txBody>
          <a:bodyPr wrap="square" lIns="0" tIns="0" rIns="0" bIns="0" rtlCol="0"/>
          <a:lstStyle/>
          <a:p>
            <a:endParaRPr sz="1600"/>
          </a:p>
        </p:txBody>
      </p:sp>
      <p:sp>
        <p:nvSpPr>
          <p:cNvPr id="67" name="object 2">
            <a:extLst>
              <a:ext uri="{FF2B5EF4-FFF2-40B4-BE49-F238E27FC236}">
                <a16:creationId xmlns:a16="http://schemas.microsoft.com/office/drawing/2014/main" id="{A1E58CAA-0A34-A4A9-102C-D5AEE5A1C143}"/>
              </a:ext>
            </a:extLst>
          </p:cNvPr>
          <p:cNvSpPr txBox="1"/>
          <p:nvPr/>
        </p:nvSpPr>
        <p:spPr>
          <a:xfrm>
            <a:off x="11572799" y="237200"/>
            <a:ext cx="348615" cy="166712"/>
          </a:xfrm>
          <a:prstGeom prst="rect">
            <a:avLst/>
          </a:prstGeom>
        </p:spPr>
        <p:txBody>
          <a:bodyPr vert="horz" wrap="square" lIns="0" tIns="12700" rIns="0" bIns="0" rtlCol="0">
            <a:spAutoFit/>
          </a:bodyPr>
          <a:lstStyle/>
          <a:p>
            <a:pPr marL="12700">
              <a:lnSpc>
                <a:spcPct val="100000"/>
              </a:lnSpc>
              <a:spcBef>
                <a:spcPts val="100"/>
              </a:spcBef>
            </a:pPr>
            <a:r>
              <a:rPr lang="en-GB" sz="1000">
                <a:latin typeface="Gotham-Book"/>
                <a:cs typeface="Gotham-Book"/>
              </a:rPr>
              <a:t>3</a:t>
            </a:r>
            <a:r>
              <a:rPr sz="1000" spc="-90">
                <a:latin typeface="Gotham-Book"/>
                <a:cs typeface="Gotham-Book"/>
              </a:rPr>
              <a:t> </a:t>
            </a:r>
            <a:r>
              <a:rPr sz="1000">
                <a:solidFill>
                  <a:srgbClr val="DC002B"/>
                </a:solidFill>
                <a:latin typeface="Gotham-Book"/>
                <a:cs typeface="Gotham-Book"/>
              </a:rPr>
              <a:t>/</a:t>
            </a:r>
            <a:r>
              <a:rPr sz="1000" spc="-90">
                <a:solidFill>
                  <a:srgbClr val="DC002B"/>
                </a:solidFill>
                <a:latin typeface="Gotham-Book"/>
                <a:cs typeface="Gotham-Book"/>
              </a:rPr>
              <a:t> </a:t>
            </a:r>
            <a:r>
              <a:rPr sz="1000" spc="-25">
                <a:latin typeface="Gotham-Book"/>
                <a:cs typeface="Gotham-Book"/>
              </a:rPr>
              <a:t>1</a:t>
            </a:r>
            <a:r>
              <a:rPr lang="en-GB" sz="1000" spc="-25">
                <a:latin typeface="Gotham-Book"/>
                <a:cs typeface="Gotham-Book"/>
              </a:rPr>
              <a:t>5</a:t>
            </a:r>
            <a:endParaRPr sz="1000">
              <a:latin typeface="Gotham-Book"/>
              <a:cs typeface="Gotham-Book"/>
            </a:endParaRPr>
          </a:p>
        </p:txBody>
      </p:sp>
      <p:sp>
        <p:nvSpPr>
          <p:cNvPr id="69" name="object 4">
            <a:extLst>
              <a:ext uri="{FF2B5EF4-FFF2-40B4-BE49-F238E27FC236}">
                <a16:creationId xmlns:a16="http://schemas.microsoft.com/office/drawing/2014/main" id="{20C44325-BDB8-75C7-7950-8F3B5BBF69E8}"/>
              </a:ext>
            </a:extLst>
          </p:cNvPr>
          <p:cNvSpPr txBox="1"/>
          <p:nvPr/>
        </p:nvSpPr>
        <p:spPr>
          <a:xfrm>
            <a:off x="275300" y="249897"/>
            <a:ext cx="2670175" cy="177800"/>
          </a:xfrm>
          <a:prstGeom prst="rect">
            <a:avLst/>
          </a:prstGeom>
        </p:spPr>
        <p:txBody>
          <a:bodyPr vert="horz" wrap="square" lIns="0" tIns="12700" rIns="0" bIns="0" rtlCol="0">
            <a:spAutoFit/>
          </a:bodyPr>
          <a:lstStyle/>
          <a:p>
            <a:pPr marL="12700">
              <a:lnSpc>
                <a:spcPct val="100000"/>
              </a:lnSpc>
              <a:spcBef>
                <a:spcPts val="100"/>
              </a:spcBef>
            </a:pPr>
            <a:r>
              <a:rPr sz="1000">
                <a:latin typeface="Gotham-Book"/>
                <a:cs typeface="Gotham-Book"/>
              </a:rPr>
              <a:t>GSMA</a:t>
            </a:r>
            <a:r>
              <a:rPr sz="1000" spc="-5">
                <a:latin typeface="Gotham-Book"/>
                <a:cs typeface="Gotham-Book"/>
              </a:rPr>
              <a:t> </a:t>
            </a:r>
            <a:r>
              <a:rPr sz="1000">
                <a:latin typeface="Gotham-Book"/>
                <a:cs typeface="Gotham-Book"/>
              </a:rPr>
              <a:t>Mobile</a:t>
            </a:r>
            <a:r>
              <a:rPr sz="1000" spc="-5">
                <a:latin typeface="Gotham-Book"/>
                <a:cs typeface="Gotham-Book"/>
              </a:rPr>
              <a:t> </a:t>
            </a:r>
            <a:r>
              <a:rPr sz="1000">
                <a:latin typeface="Gotham-Book"/>
                <a:cs typeface="Gotham-Book"/>
              </a:rPr>
              <a:t>for</a:t>
            </a:r>
            <a:r>
              <a:rPr sz="1000" spc="-5">
                <a:latin typeface="Gotham-Book"/>
                <a:cs typeface="Gotham-Book"/>
              </a:rPr>
              <a:t> </a:t>
            </a:r>
            <a:r>
              <a:rPr sz="1000">
                <a:latin typeface="Gotham-Book"/>
                <a:cs typeface="Gotham-Book"/>
              </a:rPr>
              <a:t>Humanitarian </a:t>
            </a:r>
            <a:r>
              <a:rPr sz="1000" spc="-10">
                <a:latin typeface="Gotham-Book"/>
                <a:cs typeface="Gotham-Book"/>
              </a:rPr>
              <a:t>Innovation</a:t>
            </a:r>
            <a:endParaRPr sz="1000">
              <a:latin typeface="Gotham-Book"/>
              <a:cs typeface="Gotham-Book"/>
            </a:endParaRPr>
          </a:p>
        </p:txBody>
      </p:sp>
      <p:sp>
        <p:nvSpPr>
          <p:cNvPr id="70" name="object 5">
            <a:extLst>
              <a:ext uri="{FF2B5EF4-FFF2-40B4-BE49-F238E27FC236}">
                <a16:creationId xmlns:a16="http://schemas.microsoft.com/office/drawing/2014/main" id="{2BD4F9FA-03F4-B0D0-B6D4-A7245D563702}"/>
              </a:ext>
            </a:extLst>
          </p:cNvPr>
          <p:cNvSpPr txBox="1"/>
          <p:nvPr/>
        </p:nvSpPr>
        <p:spPr>
          <a:xfrm>
            <a:off x="220371" y="493476"/>
            <a:ext cx="6014319" cy="487056"/>
          </a:xfrm>
          <a:prstGeom prst="rect">
            <a:avLst/>
          </a:prstGeom>
        </p:spPr>
        <p:txBody>
          <a:bodyPr vert="horz" wrap="square" lIns="0" tIns="114300" rIns="0" bIns="0" rtlCol="0">
            <a:spAutoFit/>
          </a:bodyPr>
          <a:lstStyle/>
          <a:p>
            <a:pPr marL="49530" marR="304800">
              <a:lnSpc>
                <a:spcPct val="77800"/>
              </a:lnSpc>
              <a:spcBef>
                <a:spcPts val="900"/>
              </a:spcBef>
            </a:pPr>
            <a:r>
              <a:rPr lang="en-US" sz="3000" spc="-10">
                <a:latin typeface="Gotham-Medium"/>
                <a:cs typeface="Gotham-Medium"/>
              </a:rPr>
              <a:t>Previous GSMA Innovation Funds</a:t>
            </a:r>
            <a:endParaRPr lang="en-GB" sz="3000" spc="-10">
              <a:latin typeface="Gotham-Medium"/>
              <a:cs typeface="Gotham-Medium"/>
            </a:endParaRPr>
          </a:p>
        </p:txBody>
      </p:sp>
      <p:sp>
        <p:nvSpPr>
          <p:cNvPr id="71" name="object 7">
            <a:extLst>
              <a:ext uri="{FF2B5EF4-FFF2-40B4-BE49-F238E27FC236}">
                <a16:creationId xmlns:a16="http://schemas.microsoft.com/office/drawing/2014/main" id="{B13BF1F1-52C8-FF6F-6B08-5427A63C62D3}"/>
              </a:ext>
            </a:extLst>
          </p:cNvPr>
          <p:cNvSpPr/>
          <p:nvPr/>
        </p:nvSpPr>
        <p:spPr>
          <a:xfrm>
            <a:off x="3130140" y="2235415"/>
            <a:ext cx="2425885" cy="1533841"/>
          </a:xfrm>
          <a:custGeom>
            <a:avLst/>
            <a:gdLst/>
            <a:ahLst/>
            <a:cxnLst/>
            <a:rect l="l" t="t" r="r" b="b"/>
            <a:pathLst>
              <a:path w="3161665" h="2565400">
                <a:moveTo>
                  <a:pt x="3161525" y="0"/>
                </a:moveTo>
                <a:lnTo>
                  <a:pt x="0" y="0"/>
                </a:lnTo>
                <a:lnTo>
                  <a:pt x="0" y="2565057"/>
                </a:lnTo>
                <a:lnTo>
                  <a:pt x="3161525" y="2565057"/>
                </a:lnTo>
                <a:lnTo>
                  <a:pt x="3161525" y="0"/>
                </a:lnTo>
                <a:close/>
              </a:path>
            </a:pathLst>
          </a:custGeom>
          <a:solidFill>
            <a:srgbClr val="BA0328"/>
          </a:solidFill>
        </p:spPr>
        <p:txBody>
          <a:bodyPr wrap="square" lIns="0" tIns="0" rIns="0" bIns="0" rtlCol="0"/>
          <a:lstStyle/>
          <a:p>
            <a:endParaRPr/>
          </a:p>
        </p:txBody>
      </p:sp>
      <p:sp>
        <p:nvSpPr>
          <p:cNvPr id="72" name="object 8">
            <a:extLst>
              <a:ext uri="{FF2B5EF4-FFF2-40B4-BE49-F238E27FC236}">
                <a16:creationId xmlns:a16="http://schemas.microsoft.com/office/drawing/2014/main" id="{15374A3E-A4DA-4880-5C7A-00747F1D5C16}"/>
              </a:ext>
            </a:extLst>
          </p:cNvPr>
          <p:cNvSpPr/>
          <p:nvPr/>
        </p:nvSpPr>
        <p:spPr>
          <a:xfrm>
            <a:off x="5751947" y="2218176"/>
            <a:ext cx="2519825" cy="1533841"/>
          </a:xfrm>
          <a:custGeom>
            <a:avLst/>
            <a:gdLst/>
            <a:ahLst/>
            <a:cxnLst/>
            <a:rect l="l" t="t" r="r" b="b"/>
            <a:pathLst>
              <a:path w="2021840" h="2565400">
                <a:moveTo>
                  <a:pt x="2021268" y="0"/>
                </a:moveTo>
                <a:lnTo>
                  <a:pt x="0" y="0"/>
                </a:lnTo>
                <a:lnTo>
                  <a:pt x="0" y="2565057"/>
                </a:lnTo>
                <a:lnTo>
                  <a:pt x="2021268" y="2565057"/>
                </a:lnTo>
                <a:lnTo>
                  <a:pt x="2021268" y="0"/>
                </a:lnTo>
                <a:close/>
              </a:path>
            </a:pathLst>
          </a:custGeom>
          <a:solidFill>
            <a:srgbClr val="750A22"/>
          </a:solidFill>
        </p:spPr>
        <p:txBody>
          <a:bodyPr wrap="square" lIns="0" tIns="0" rIns="0" bIns="0" rtlCol="0"/>
          <a:lstStyle/>
          <a:p>
            <a:endParaRPr/>
          </a:p>
        </p:txBody>
      </p:sp>
      <p:sp>
        <p:nvSpPr>
          <p:cNvPr id="73" name="object 9">
            <a:extLst>
              <a:ext uri="{FF2B5EF4-FFF2-40B4-BE49-F238E27FC236}">
                <a16:creationId xmlns:a16="http://schemas.microsoft.com/office/drawing/2014/main" id="{EE859D5D-688F-956B-EB5B-34EA34B53B9B}"/>
              </a:ext>
            </a:extLst>
          </p:cNvPr>
          <p:cNvSpPr/>
          <p:nvPr/>
        </p:nvSpPr>
        <p:spPr>
          <a:xfrm>
            <a:off x="2508338" y="3914816"/>
            <a:ext cx="1789978" cy="1551713"/>
          </a:xfrm>
          <a:custGeom>
            <a:avLst/>
            <a:gdLst/>
            <a:ahLst/>
            <a:cxnLst/>
            <a:rect l="l" t="t" r="r" b="b"/>
            <a:pathLst>
              <a:path w="3828415" h="1818004">
                <a:moveTo>
                  <a:pt x="3828326" y="0"/>
                </a:moveTo>
                <a:lnTo>
                  <a:pt x="0" y="0"/>
                </a:lnTo>
                <a:lnTo>
                  <a:pt x="0" y="1817497"/>
                </a:lnTo>
                <a:lnTo>
                  <a:pt x="3828326" y="1817497"/>
                </a:lnTo>
                <a:lnTo>
                  <a:pt x="3828326" y="0"/>
                </a:lnTo>
                <a:close/>
              </a:path>
            </a:pathLst>
          </a:custGeom>
          <a:solidFill>
            <a:srgbClr val="DD8193"/>
          </a:solidFill>
        </p:spPr>
        <p:txBody>
          <a:bodyPr wrap="square" lIns="0" tIns="0" rIns="0" bIns="0" rtlCol="0"/>
          <a:lstStyle/>
          <a:p>
            <a:endParaRPr/>
          </a:p>
        </p:txBody>
      </p:sp>
      <p:sp>
        <p:nvSpPr>
          <p:cNvPr id="74" name="object 10">
            <a:extLst>
              <a:ext uri="{FF2B5EF4-FFF2-40B4-BE49-F238E27FC236}">
                <a16:creationId xmlns:a16="http://schemas.microsoft.com/office/drawing/2014/main" id="{18E761E3-4ECC-3E80-5846-C4D8C2881E77}"/>
              </a:ext>
            </a:extLst>
          </p:cNvPr>
          <p:cNvSpPr/>
          <p:nvPr/>
        </p:nvSpPr>
        <p:spPr>
          <a:xfrm>
            <a:off x="508333" y="3914816"/>
            <a:ext cx="1789977" cy="1551713"/>
          </a:xfrm>
          <a:custGeom>
            <a:avLst/>
            <a:gdLst/>
            <a:ahLst/>
            <a:cxnLst/>
            <a:rect l="l" t="t" r="r" b="b"/>
            <a:pathLst>
              <a:path w="4572000" h="1818004">
                <a:moveTo>
                  <a:pt x="4571784" y="0"/>
                </a:moveTo>
                <a:lnTo>
                  <a:pt x="0" y="0"/>
                </a:lnTo>
                <a:lnTo>
                  <a:pt x="0" y="1817497"/>
                </a:lnTo>
                <a:lnTo>
                  <a:pt x="4571784" y="1817497"/>
                </a:lnTo>
                <a:lnTo>
                  <a:pt x="4571784" y="0"/>
                </a:lnTo>
                <a:close/>
              </a:path>
            </a:pathLst>
          </a:custGeom>
          <a:solidFill>
            <a:srgbClr val="970725"/>
          </a:solidFill>
        </p:spPr>
        <p:txBody>
          <a:bodyPr wrap="square" lIns="0" tIns="0" rIns="0" bIns="0" rtlCol="0"/>
          <a:lstStyle/>
          <a:p>
            <a:endParaRPr/>
          </a:p>
        </p:txBody>
      </p:sp>
      <p:sp>
        <p:nvSpPr>
          <p:cNvPr id="76" name="object 12">
            <a:extLst>
              <a:ext uri="{FF2B5EF4-FFF2-40B4-BE49-F238E27FC236}">
                <a16:creationId xmlns:a16="http://schemas.microsoft.com/office/drawing/2014/main" id="{8C7C937D-529C-98D5-0010-1E448E999B88}"/>
              </a:ext>
            </a:extLst>
          </p:cNvPr>
          <p:cNvSpPr txBox="1">
            <a:spLocks noGrp="1"/>
          </p:cNvSpPr>
          <p:nvPr>
            <p:ph type="title"/>
          </p:nvPr>
        </p:nvSpPr>
        <p:spPr>
          <a:xfrm>
            <a:off x="620271" y="2453689"/>
            <a:ext cx="1829820" cy="323165"/>
          </a:xfrm>
          <a:prstGeom prst="rect">
            <a:avLst/>
          </a:prstGeom>
        </p:spPr>
        <p:txBody>
          <a:bodyPr vert="horz" wrap="square" lIns="0" tIns="15240" rIns="0" bIns="0" rtlCol="0">
            <a:spAutoFit/>
          </a:bodyPr>
          <a:lstStyle/>
          <a:p>
            <a:pPr marL="12700">
              <a:lnSpc>
                <a:spcPct val="100000"/>
              </a:lnSpc>
              <a:spcBef>
                <a:spcPts val="120"/>
              </a:spcBef>
            </a:pPr>
            <a:r>
              <a:rPr lang="en-US" sz="2000" spc="-30">
                <a:solidFill>
                  <a:schemeClr val="bg1"/>
                </a:solidFill>
                <a:latin typeface="Gotham Medium" panose="02000604030000020004" pitchFamily="2" charset="0"/>
                <a:cs typeface="Heroic Condensed Bold"/>
              </a:rPr>
              <a:t>Disaster response</a:t>
            </a:r>
            <a:endParaRPr sz="1000">
              <a:solidFill>
                <a:schemeClr val="bg1"/>
              </a:solidFill>
              <a:latin typeface="Gotham Medium" panose="02000604030000020004" pitchFamily="2" charset="0"/>
              <a:cs typeface="Heroic Condensed Bold"/>
            </a:endParaRPr>
          </a:p>
        </p:txBody>
      </p:sp>
      <p:sp>
        <p:nvSpPr>
          <p:cNvPr id="77" name="object 13">
            <a:extLst>
              <a:ext uri="{FF2B5EF4-FFF2-40B4-BE49-F238E27FC236}">
                <a16:creationId xmlns:a16="http://schemas.microsoft.com/office/drawing/2014/main" id="{0E7E4BDA-ABCE-24BA-3467-66567EF2879B}"/>
              </a:ext>
            </a:extLst>
          </p:cNvPr>
          <p:cNvSpPr txBox="1"/>
          <p:nvPr/>
        </p:nvSpPr>
        <p:spPr>
          <a:xfrm>
            <a:off x="3397188" y="2467072"/>
            <a:ext cx="1778753" cy="1000274"/>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Complex emergencies and forced displacement</a:t>
            </a:r>
            <a:endParaRPr lang="en-GB" sz="1600" b="1">
              <a:solidFill>
                <a:schemeClr val="bg1"/>
              </a:solidFill>
              <a:latin typeface="Arial"/>
              <a:cs typeface="Arial"/>
            </a:endParaRPr>
          </a:p>
        </p:txBody>
      </p:sp>
      <p:sp>
        <p:nvSpPr>
          <p:cNvPr id="2" name="Rectangle 1">
            <a:extLst>
              <a:ext uri="{FF2B5EF4-FFF2-40B4-BE49-F238E27FC236}">
                <a16:creationId xmlns:a16="http://schemas.microsoft.com/office/drawing/2014/main" id="{B304D64D-EA14-5C52-5C91-721543B20126}"/>
              </a:ext>
            </a:extLst>
          </p:cNvPr>
          <p:cNvSpPr/>
          <p:nvPr/>
        </p:nvSpPr>
        <p:spPr>
          <a:xfrm>
            <a:off x="10441" y="0"/>
            <a:ext cx="12192000" cy="144412"/>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EC36C41-56BE-3C2E-3C2F-0B1E6F79D976}"/>
              </a:ext>
            </a:extLst>
          </p:cNvPr>
          <p:cNvSpPr/>
          <p:nvPr/>
        </p:nvSpPr>
        <p:spPr>
          <a:xfrm>
            <a:off x="-7879" y="6704173"/>
            <a:ext cx="12192000" cy="144412"/>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8CFACED-F2E9-2F4A-D0BF-D07ED2AF0D8D}"/>
              </a:ext>
            </a:extLst>
          </p:cNvPr>
          <p:cNvSpPr/>
          <p:nvPr/>
        </p:nvSpPr>
        <p:spPr>
          <a:xfrm rot="5400000">
            <a:off x="-3339732" y="3365658"/>
            <a:ext cx="6858911" cy="158566"/>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2A93A0C-C9DB-C473-668B-300241AB948C}"/>
              </a:ext>
            </a:extLst>
          </p:cNvPr>
          <p:cNvSpPr/>
          <p:nvPr/>
        </p:nvSpPr>
        <p:spPr>
          <a:xfrm rot="5400000">
            <a:off x="8700374" y="3328013"/>
            <a:ext cx="6858911" cy="158566"/>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bject 13">
            <a:extLst>
              <a:ext uri="{FF2B5EF4-FFF2-40B4-BE49-F238E27FC236}">
                <a16:creationId xmlns:a16="http://schemas.microsoft.com/office/drawing/2014/main" id="{AC66E9AF-D3CC-6D32-3B4A-DC1412A26BC0}"/>
              </a:ext>
            </a:extLst>
          </p:cNvPr>
          <p:cNvSpPr txBox="1"/>
          <p:nvPr/>
        </p:nvSpPr>
        <p:spPr>
          <a:xfrm>
            <a:off x="6026187" y="2547858"/>
            <a:ext cx="2021839" cy="754053"/>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Long-term sustainability &amp; scalability</a:t>
            </a:r>
            <a:endParaRPr lang="en-GB" sz="1600" b="1">
              <a:solidFill>
                <a:schemeClr val="bg1"/>
              </a:solidFill>
              <a:latin typeface="Arial"/>
              <a:cs typeface="Arial"/>
            </a:endParaRPr>
          </a:p>
        </p:txBody>
      </p:sp>
      <p:sp>
        <p:nvSpPr>
          <p:cNvPr id="7" name="object 6">
            <a:extLst>
              <a:ext uri="{FF2B5EF4-FFF2-40B4-BE49-F238E27FC236}">
                <a16:creationId xmlns:a16="http://schemas.microsoft.com/office/drawing/2014/main" id="{D7B8B88C-FADB-A484-C7FB-1C1BFE33D65E}"/>
              </a:ext>
            </a:extLst>
          </p:cNvPr>
          <p:cNvSpPr/>
          <p:nvPr/>
        </p:nvSpPr>
        <p:spPr>
          <a:xfrm>
            <a:off x="4508345" y="3923751"/>
            <a:ext cx="1789978" cy="1533841"/>
          </a:xfrm>
          <a:custGeom>
            <a:avLst/>
            <a:gdLst/>
            <a:ahLst/>
            <a:cxnLst/>
            <a:rect l="l" t="t" r="r" b="b"/>
            <a:pathLst>
              <a:path w="3146425" h="2565400">
                <a:moveTo>
                  <a:pt x="3146044" y="0"/>
                </a:moveTo>
                <a:lnTo>
                  <a:pt x="0" y="0"/>
                </a:lnTo>
                <a:lnTo>
                  <a:pt x="0" y="2565057"/>
                </a:lnTo>
                <a:lnTo>
                  <a:pt x="3146044" y="2565057"/>
                </a:lnTo>
                <a:lnTo>
                  <a:pt x="3146044" y="0"/>
                </a:lnTo>
                <a:close/>
              </a:path>
            </a:pathLst>
          </a:custGeom>
          <a:solidFill>
            <a:srgbClr val="DC002B"/>
          </a:solidFill>
        </p:spPr>
        <p:txBody>
          <a:bodyPr wrap="square" lIns="0" tIns="0" rIns="0" bIns="0" rtlCol="0"/>
          <a:lstStyle/>
          <a:p>
            <a:endParaRPr sz="1600"/>
          </a:p>
        </p:txBody>
      </p:sp>
      <p:sp>
        <p:nvSpPr>
          <p:cNvPr id="8" name="object 7">
            <a:extLst>
              <a:ext uri="{FF2B5EF4-FFF2-40B4-BE49-F238E27FC236}">
                <a16:creationId xmlns:a16="http://schemas.microsoft.com/office/drawing/2014/main" id="{C25D5F40-0ED1-1BA6-5C2E-C4D2F6EC0B12}"/>
              </a:ext>
            </a:extLst>
          </p:cNvPr>
          <p:cNvSpPr/>
          <p:nvPr/>
        </p:nvSpPr>
        <p:spPr>
          <a:xfrm>
            <a:off x="6508352" y="3932688"/>
            <a:ext cx="1789978" cy="1533841"/>
          </a:xfrm>
          <a:custGeom>
            <a:avLst/>
            <a:gdLst/>
            <a:ahLst/>
            <a:cxnLst/>
            <a:rect l="l" t="t" r="r" b="b"/>
            <a:pathLst>
              <a:path w="3161665" h="2565400">
                <a:moveTo>
                  <a:pt x="3161525" y="0"/>
                </a:moveTo>
                <a:lnTo>
                  <a:pt x="0" y="0"/>
                </a:lnTo>
                <a:lnTo>
                  <a:pt x="0" y="2565057"/>
                </a:lnTo>
                <a:lnTo>
                  <a:pt x="3161525" y="2565057"/>
                </a:lnTo>
                <a:lnTo>
                  <a:pt x="3161525" y="0"/>
                </a:lnTo>
                <a:close/>
              </a:path>
            </a:pathLst>
          </a:custGeom>
          <a:solidFill>
            <a:srgbClr val="BA0328"/>
          </a:solidFill>
        </p:spPr>
        <p:txBody>
          <a:bodyPr wrap="square" lIns="0" tIns="0" rIns="0" bIns="0" rtlCol="0"/>
          <a:lstStyle/>
          <a:p>
            <a:endParaRPr/>
          </a:p>
        </p:txBody>
      </p:sp>
      <p:sp>
        <p:nvSpPr>
          <p:cNvPr id="9" name="object 13">
            <a:extLst>
              <a:ext uri="{FF2B5EF4-FFF2-40B4-BE49-F238E27FC236}">
                <a16:creationId xmlns:a16="http://schemas.microsoft.com/office/drawing/2014/main" id="{1976DBFE-F74F-18CC-23F3-67E676F83073}"/>
              </a:ext>
            </a:extLst>
          </p:cNvPr>
          <p:cNvSpPr txBox="1"/>
          <p:nvPr/>
        </p:nvSpPr>
        <p:spPr>
          <a:xfrm>
            <a:off x="593214" y="4115800"/>
            <a:ext cx="1525988" cy="1000274"/>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Mobile internet adoption &amp; digital inclusion</a:t>
            </a:r>
            <a:endParaRPr lang="en-GB" sz="1600" b="1">
              <a:solidFill>
                <a:schemeClr val="bg1"/>
              </a:solidFill>
              <a:latin typeface="Arial"/>
              <a:cs typeface="Arial"/>
            </a:endParaRPr>
          </a:p>
        </p:txBody>
      </p:sp>
      <p:sp>
        <p:nvSpPr>
          <p:cNvPr id="10" name="object 13">
            <a:extLst>
              <a:ext uri="{FF2B5EF4-FFF2-40B4-BE49-F238E27FC236}">
                <a16:creationId xmlns:a16="http://schemas.microsoft.com/office/drawing/2014/main" id="{3812E649-0E02-4259-F0EB-262B039AF644}"/>
              </a:ext>
            </a:extLst>
          </p:cNvPr>
          <p:cNvSpPr txBox="1"/>
          <p:nvPr/>
        </p:nvSpPr>
        <p:spPr>
          <a:xfrm>
            <a:off x="2640333" y="4151120"/>
            <a:ext cx="1525988" cy="261610"/>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Assistive tech</a:t>
            </a:r>
            <a:endParaRPr lang="en-GB" sz="1600" b="1">
              <a:solidFill>
                <a:schemeClr val="bg1"/>
              </a:solidFill>
              <a:latin typeface="Arial"/>
              <a:cs typeface="Arial"/>
            </a:endParaRPr>
          </a:p>
        </p:txBody>
      </p:sp>
      <p:sp>
        <p:nvSpPr>
          <p:cNvPr id="11" name="object 13">
            <a:extLst>
              <a:ext uri="{FF2B5EF4-FFF2-40B4-BE49-F238E27FC236}">
                <a16:creationId xmlns:a16="http://schemas.microsoft.com/office/drawing/2014/main" id="{AC2B58D1-A2DD-1F25-2A95-AE9C9F668611}"/>
              </a:ext>
            </a:extLst>
          </p:cNvPr>
          <p:cNvSpPr txBox="1"/>
          <p:nvPr/>
        </p:nvSpPr>
        <p:spPr>
          <a:xfrm>
            <a:off x="4630805" y="4135872"/>
            <a:ext cx="1525988" cy="507831"/>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Digital urban services</a:t>
            </a:r>
            <a:endParaRPr lang="en-GB" sz="1600" b="1">
              <a:solidFill>
                <a:schemeClr val="bg1"/>
              </a:solidFill>
              <a:latin typeface="Arial"/>
              <a:cs typeface="Arial"/>
            </a:endParaRPr>
          </a:p>
        </p:txBody>
      </p:sp>
      <p:sp>
        <p:nvSpPr>
          <p:cNvPr id="12" name="object 13">
            <a:extLst>
              <a:ext uri="{FF2B5EF4-FFF2-40B4-BE49-F238E27FC236}">
                <a16:creationId xmlns:a16="http://schemas.microsoft.com/office/drawing/2014/main" id="{04C58B2D-6B5F-02DA-1A83-B832CC77B14C}"/>
              </a:ext>
            </a:extLst>
          </p:cNvPr>
          <p:cNvSpPr txBox="1"/>
          <p:nvPr/>
        </p:nvSpPr>
        <p:spPr>
          <a:xfrm>
            <a:off x="6725125" y="4115800"/>
            <a:ext cx="1525988" cy="754053"/>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sz="1600" b="1">
                <a:solidFill>
                  <a:schemeClr val="bg1"/>
                </a:solidFill>
                <a:latin typeface="Arial"/>
                <a:cs typeface="Arial"/>
                <a:sym typeface="Arial"/>
              </a:rPr>
              <a:t>Climate resilience and adaptation</a:t>
            </a:r>
            <a:endParaRPr lang="en-GB" sz="1600" b="1">
              <a:solidFill>
                <a:schemeClr val="bg1"/>
              </a:solidFill>
              <a:latin typeface="Arial"/>
              <a:cs typeface="Arial"/>
            </a:endParaRPr>
          </a:p>
        </p:txBody>
      </p:sp>
      <p:sp>
        <p:nvSpPr>
          <p:cNvPr id="16" name="object 6">
            <a:extLst>
              <a:ext uri="{FF2B5EF4-FFF2-40B4-BE49-F238E27FC236}">
                <a16:creationId xmlns:a16="http://schemas.microsoft.com/office/drawing/2014/main" id="{EF65C474-E4BD-00FB-0EDF-989B5D05AC99}"/>
              </a:ext>
            </a:extLst>
          </p:cNvPr>
          <p:cNvSpPr/>
          <p:nvPr/>
        </p:nvSpPr>
        <p:spPr>
          <a:xfrm>
            <a:off x="8807587" y="2218176"/>
            <a:ext cx="2425885" cy="3248353"/>
          </a:xfrm>
          <a:custGeom>
            <a:avLst/>
            <a:gdLst/>
            <a:ahLst/>
            <a:cxnLst/>
            <a:rect l="l" t="t" r="r" b="b"/>
            <a:pathLst>
              <a:path w="3146425" h="2565400">
                <a:moveTo>
                  <a:pt x="3146044" y="0"/>
                </a:moveTo>
                <a:lnTo>
                  <a:pt x="0" y="0"/>
                </a:lnTo>
                <a:lnTo>
                  <a:pt x="0" y="2565057"/>
                </a:lnTo>
                <a:lnTo>
                  <a:pt x="3146044" y="2565057"/>
                </a:lnTo>
                <a:lnTo>
                  <a:pt x="3146044" y="0"/>
                </a:lnTo>
                <a:close/>
              </a:path>
            </a:pathLst>
          </a:custGeom>
          <a:solidFill>
            <a:srgbClr val="DC002B"/>
          </a:solidFill>
        </p:spPr>
        <p:txBody>
          <a:bodyPr wrap="square" lIns="0" tIns="0" rIns="0" bIns="0" rtlCol="0"/>
          <a:lstStyle/>
          <a:p>
            <a:endParaRPr sz="1600"/>
          </a:p>
        </p:txBody>
      </p:sp>
      <p:sp>
        <p:nvSpPr>
          <p:cNvPr id="17" name="object 13">
            <a:extLst>
              <a:ext uri="{FF2B5EF4-FFF2-40B4-BE49-F238E27FC236}">
                <a16:creationId xmlns:a16="http://schemas.microsoft.com/office/drawing/2014/main" id="{28D1386C-936B-2AFD-CAA8-F74A3806BD24}"/>
              </a:ext>
            </a:extLst>
          </p:cNvPr>
          <p:cNvSpPr txBox="1"/>
          <p:nvPr/>
        </p:nvSpPr>
        <p:spPr>
          <a:xfrm>
            <a:off x="8988697" y="2407344"/>
            <a:ext cx="2119736" cy="2723823"/>
          </a:xfrm>
          <a:prstGeom prst="rect">
            <a:avLst/>
          </a:prstGeom>
        </p:spPr>
        <p:txBody>
          <a:bodyPr vert="horz" wrap="square" lIns="0" tIns="15240" rIns="0" bIns="0" rtlCol="0">
            <a:spAutoFit/>
          </a:bodyPr>
          <a:lstStyle/>
          <a:p>
            <a:pPr lvl="0">
              <a:defRPr sz="1600" b="1">
                <a:solidFill>
                  <a:srgbClr val="FFFFFF"/>
                </a:solidFill>
                <a:latin typeface="Arial"/>
                <a:ea typeface="Arial"/>
                <a:cs typeface="Arial"/>
                <a:sym typeface="Arial"/>
              </a:defRPr>
            </a:pPr>
            <a:r>
              <a:rPr lang="en-GB" b="1">
                <a:solidFill>
                  <a:schemeClr val="bg1"/>
                </a:solidFill>
                <a:latin typeface="Arial"/>
                <a:cs typeface="Arial"/>
                <a:sym typeface="Arial"/>
              </a:rPr>
              <a:t>Anticipatory humanitarian action</a:t>
            </a:r>
          </a:p>
          <a:p>
            <a:pPr lvl="0">
              <a:defRPr sz="1600" b="1">
                <a:solidFill>
                  <a:srgbClr val="FFFFFF"/>
                </a:solidFill>
                <a:latin typeface="Arial"/>
                <a:ea typeface="Arial"/>
                <a:cs typeface="Arial"/>
                <a:sym typeface="Arial"/>
              </a:defRPr>
            </a:pPr>
            <a:endParaRPr lang="en-GB" sz="1600" b="1">
              <a:solidFill>
                <a:schemeClr val="bg1"/>
              </a:solidFill>
              <a:latin typeface="Arial"/>
              <a:cs typeface="Arial"/>
              <a:sym typeface="Arial"/>
            </a:endParaRPr>
          </a:p>
          <a:p>
            <a:pPr lvl="0">
              <a:defRPr sz="1600" b="1">
                <a:solidFill>
                  <a:srgbClr val="FFFFFF"/>
                </a:solidFill>
                <a:latin typeface="Arial"/>
                <a:ea typeface="Arial"/>
                <a:cs typeface="Arial"/>
                <a:sym typeface="Arial"/>
              </a:defRPr>
            </a:pPr>
            <a:endParaRPr lang="en-GB" sz="1600" b="1">
              <a:solidFill>
                <a:schemeClr val="bg1"/>
              </a:solidFill>
              <a:latin typeface="Arial"/>
              <a:cs typeface="Arial"/>
              <a:sym typeface="Arial"/>
            </a:endParaRPr>
          </a:p>
          <a:p>
            <a:pPr>
              <a:defRPr sz="1600" b="1">
                <a:solidFill>
                  <a:srgbClr val="FFFFFF"/>
                </a:solidFill>
                <a:latin typeface="Arial"/>
                <a:ea typeface="Arial"/>
                <a:cs typeface="Arial"/>
                <a:sym typeface="Arial"/>
              </a:defRPr>
            </a:pPr>
            <a:r>
              <a:rPr lang="en-GB" sz="1600" b="1" noProof="1">
                <a:solidFill>
                  <a:srgbClr val="FFFFFF"/>
                </a:solidFill>
                <a:latin typeface="Arial"/>
                <a:cs typeface="Arial"/>
                <a:sym typeface="Arial"/>
              </a:rPr>
              <a:t>Supporting </a:t>
            </a:r>
            <a:r>
              <a:rPr lang="en-US" sz="1600" b="1" noProof="1">
                <a:solidFill>
                  <a:srgbClr val="FFFFFF"/>
                </a:solidFill>
                <a:latin typeface="Arial"/>
                <a:cs typeface="Arial"/>
                <a:sym typeface="Arial"/>
              </a:rPr>
              <a:t>mobile and digital solutions which help people and organisations prepare for humanitarian crises. </a:t>
            </a:r>
          </a:p>
          <a:p>
            <a:pPr lvl="0">
              <a:defRPr sz="1600" b="1">
                <a:solidFill>
                  <a:srgbClr val="FFFFFF"/>
                </a:solidFill>
                <a:latin typeface="Arial"/>
                <a:ea typeface="Arial"/>
                <a:cs typeface="Arial"/>
                <a:sym typeface="Arial"/>
              </a:defRPr>
            </a:pPr>
            <a:endParaRPr lang="en-GB" sz="1600" b="1">
              <a:solidFill>
                <a:schemeClr val="bg1"/>
              </a:solidFill>
              <a:latin typeface="Arial"/>
              <a:cs typeface="Arial"/>
            </a:endParaRPr>
          </a:p>
        </p:txBody>
      </p:sp>
    </p:spTree>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left)">
                                      <p:cBhvr>
                                        <p:cTn id="14" dur="500"/>
                                        <p:tgtEl>
                                          <p:spTgt spid="71"/>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77"/>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left)">
                                      <p:cBhvr>
                                        <p:cTn id="21" dur="500"/>
                                        <p:tgtEl>
                                          <p:spTgt spid="72"/>
                                        </p:tgtEl>
                                      </p:cBhvr>
                                    </p:animEffect>
                                  </p:childTnLst>
                                </p:cTn>
                              </p:par>
                            </p:childTnLst>
                          </p:cTn>
                        </p:par>
                        <p:par>
                          <p:cTn id="22" fill="hold">
                            <p:stCondLst>
                              <p:cond delay="1500"/>
                            </p:stCondLst>
                            <p:childTnLst>
                              <p:par>
                                <p:cTn id="23" presetID="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left)">
                                      <p:cBhvr>
                                        <p:cTn id="35" dur="500"/>
                                        <p:tgtEl>
                                          <p:spTgt spid="73"/>
                                        </p:tgtEl>
                                      </p:cBhvr>
                                    </p:animEffect>
                                  </p:childTnLst>
                                </p:cTn>
                              </p:par>
                            </p:childTnLst>
                          </p:cTn>
                        </p:par>
                        <p:par>
                          <p:cTn id="36" fill="hold">
                            <p:stCondLst>
                              <p:cond delay="2500"/>
                            </p:stCondLst>
                            <p:childTnLst>
                              <p:par>
                                <p:cTn id="37" presetID="1"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par>
                          <p:cTn id="43" fill="hold">
                            <p:stCondLst>
                              <p:cond delay="3000"/>
                            </p:stCondLst>
                            <p:childTnLst>
                              <p:par>
                                <p:cTn id="44" presetID="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par>
                          <p:cTn id="50" fill="hold">
                            <p:stCondLst>
                              <p:cond delay="3500"/>
                            </p:stCondLst>
                            <p:childTnLst>
                              <p:par>
                                <p:cTn id="51" presetID="1"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1" grpId="0" animBg="1"/>
      <p:bldP spid="72" grpId="0" animBg="1"/>
      <p:bldP spid="73" grpId="0" animBg="1"/>
      <p:bldP spid="74" grpId="0" animBg="1"/>
      <p:bldP spid="76" grpId="0"/>
      <p:bldP spid="77" grpId="0"/>
      <p:bldP spid="6" grpId="0"/>
      <p:bldP spid="7" grpId="0" animBg="1"/>
      <p:bldP spid="8" grpId="0" animBg="1"/>
      <p:bldP spid="9" grpId="0"/>
      <p:bldP spid="10" grpId="0"/>
      <p:bldP spid="11" grpId="0"/>
      <p:bldP spid="12" grpId="0"/>
      <p:bldP spid="16" grpId="0" animBg="1"/>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918" y="162000"/>
            <a:ext cx="11861782" cy="762635"/>
          </a:xfrm>
        </p:spPr>
        <p:txBody>
          <a:bodyPr>
            <a:noAutofit/>
          </a:bodyPr>
          <a:lstStyle/>
          <a:p>
            <a:r>
              <a:rPr lang="en-GB" sz="3600" b="1" cap="none" spc="-175">
                <a:solidFill>
                  <a:schemeClr val="tx1"/>
                </a:solidFill>
                <a:latin typeface="+mn-lt"/>
              </a:rPr>
              <a:t>Past GSMA Mobile for Humanitarian Innovation Fund grants</a:t>
            </a:r>
          </a:p>
        </p:txBody>
      </p:sp>
      <p:sp>
        <p:nvSpPr>
          <p:cNvPr id="4" name="Slide Number Placeholder 3"/>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7ACF30F-4C54-1246-A36B-D2436F2F9876}"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42428">
                  <a:tint val="75000"/>
                </a:srgbClr>
              </a:solidFill>
              <a:effectLst/>
              <a:uLnTx/>
              <a:uFillTx/>
              <a:latin typeface="Arial" panose="020B060402020202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72CCFD06-89E0-F7B7-70F6-F20002352096}"/>
              </a:ext>
            </a:extLst>
          </p:cNvPr>
          <p:cNvPicPr>
            <a:picLocks noChangeAspect="1"/>
          </p:cNvPicPr>
          <p:nvPr/>
        </p:nvPicPr>
        <p:blipFill rotWithShape="1">
          <a:blip r:embed="rId3"/>
          <a:srcRect l="729" r="1" b="14141"/>
          <a:stretch/>
        </p:blipFill>
        <p:spPr>
          <a:xfrm>
            <a:off x="59508" y="1214435"/>
            <a:ext cx="12018192" cy="5193565"/>
          </a:xfrm>
          <a:prstGeom prst="rect">
            <a:avLst/>
          </a:prstGeom>
        </p:spPr>
      </p:pic>
    </p:spTree>
    <p:extLst>
      <p:ext uri="{BB962C8B-B14F-4D97-AF65-F5344CB8AC3E}">
        <p14:creationId xmlns:p14="http://schemas.microsoft.com/office/powerpoint/2010/main" val="3139437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con&#10;&#10;Description automatically generated">
            <a:extLst>
              <a:ext uri="{FF2B5EF4-FFF2-40B4-BE49-F238E27FC236}">
                <a16:creationId xmlns:a16="http://schemas.microsoft.com/office/drawing/2014/main" id="{0BD240CD-47EF-5B76-AC8B-1BF098FB6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205" y="2241543"/>
            <a:ext cx="2354683" cy="2354683"/>
          </a:xfrm>
          <a:prstGeom prst="rect">
            <a:avLst/>
          </a:prstGeom>
        </p:spPr>
      </p:pic>
      <p:pic>
        <p:nvPicPr>
          <p:cNvPr id="3" name="Picture 2" descr="A person smiling for the camera&#10;&#10;Description automatically generated with medium confidence">
            <a:extLst>
              <a:ext uri="{FF2B5EF4-FFF2-40B4-BE49-F238E27FC236}">
                <a16:creationId xmlns:a16="http://schemas.microsoft.com/office/drawing/2014/main" id="{D2066D69-5F5C-3660-817B-99B36A94C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352" y="2271904"/>
            <a:ext cx="2828210" cy="2828210"/>
          </a:xfrm>
          <a:prstGeom prst="rect">
            <a:avLst/>
          </a:prstGeom>
        </p:spPr>
      </p:pic>
      <p:pic>
        <p:nvPicPr>
          <p:cNvPr id="5" name="Picture 4" descr="A person smiling for the camera&#10;&#10;Description automatically generated with medium confidence">
            <a:extLst>
              <a:ext uri="{FF2B5EF4-FFF2-40B4-BE49-F238E27FC236}">
                <a16:creationId xmlns:a16="http://schemas.microsoft.com/office/drawing/2014/main" id="{454F096A-074C-E895-59DB-460E234664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205" y="2241544"/>
            <a:ext cx="2380344" cy="2380344"/>
          </a:xfrm>
          <a:prstGeom prst="rect">
            <a:avLst/>
          </a:prstGeom>
        </p:spPr>
      </p:pic>
      <p:sp>
        <p:nvSpPr>
          <p:cNvPr id="4" name="Footer Placeholder 3">
            <a:extLst>
              <a:ext uri="{FF2B5EF4-FFF2-40B4-BE49-F238E27FC236}">
                <a16:creationId xmlns:a16="http://schemas.microsoft.com/office/drawing/2014/main" id="{2D0D6269-56E1-0BF5-8A07-12589A05C6BC}"/>
              </a:ext>
            </a:extLst>
          </p:cNvPr>
          <p:cNvSpPr>
            <a:spLocks noGrp="1"/>
          </p:cNvSpPr>
          <p:nvPr>
            <p:ph type="ftr" sz="quarter" idx="11"/>
          </p:nvPr>
        </p:nvSpPr>
        <p:spPr/>
        <p:txBody>
          <a:bodyPr/>
          <a:lstStyle/>
          <a:p>
            <a:r>
              <a:rPr lang="en-GB"/>
              <a:t>© GSMA 2022</a:t>
            </a:r>
          </a:p>
        </p:txBody>
      </p:sp>
      <p:pic>
        <p:nvPicPr>
          <p:cNvPr id="2" name="Picture 6">
            <a:extLst>
              <a:ext uri="{FF2B5EF4-FFF2-40B4-BE49-F238E27FC236}">
                <a16:creationId xmlns:a16="http://schemas.microsoft.com/office/drawing/2014/main" id="{E7B29D8E-52FE-4095-925D-AD42B62AD218}"/>
              </a:ext>
            </a:extLst>
          </p:cNvPr>
          <p:cNvPicPr>
            <a:picLocks noChangeAspect="1"/>
          </p:cNvPicPr>
          <p:nvPr/>
        </p:nvPicPr>
        <p:blipFill>
          <a:blip r:embed="rId6"/>
          <a:stretch>
            <a:fillRect/>
          </a:stretch>
        </p:blipFill>
        <p:spPr>
          <a:xfrm>
            <a:off x="818486" y="2209579"/>
            <a:ext cx="2616052" cy="2642633"/>
          </a:xfrm>
          <a:prstGeom prst="rect">
            <a:avLst/>
          </a:prstGeom>
        </p:spPr>
      </p:pic>
      <p:sp>
        <p:nvSpPr>
          <p:cNvPr id="35" name="Slide Number Placeholder 2">
            <a:extLst>
              <a:ext uri="{FF2B5EF4-FFF2-40B4-BE49-F238E27FC236}">
                <a16:creationId xmlns:a16="http://schemas.microsoft.com/office/drawing/2014/main" id="{22A2D2AC-1E4D-75E4-6112-581EB2676B93}"/>
              </a:ext>
            </a:extLst>
          </p:cNvPr>
          <p:cNvSpPr>
            <a:spLocks noGrp="1"/>
          </p:cNvSpPr>
          <p:nvPr>
            <p:ph type="sldNum" sz="quarter" idx="12"/>
          </p:nvPr>
        </p:nvSpPr>
        <p:spPr>
          <a:xfrm>
            <a:off x="11300279" y="230006"/>
            <a:ext cx="450000" cy="153889"/>
          </a:xfrm>
        </p:spPr>
        <p:txBody>
          <a:bodyPr/>
          <a:lstStyle/>
          <a:p>
            <a:fld id="{B51C77D3-387C-4881-A960-1F7F91E3F80B}" type="slidenum">
              <a:rPr lang="en-GB" smtClean="0"/>
              <a:pPr/>
              <a:t>13</a:t>
            </a:fld>
            <a:endParaRPr lang="en-GB"/>
          </a:p>
        </p:txBody>
      </p:sp>
      <p:sp>
        <p:nvSpPr>
          <p:cNvPr id="6" name="Title 5">
            <a:extLst>
              <a:ext uri="{FF2B5EF4-FFF2-40B4-BE49-F238E27FC236}">
                <a16:creationId xmlns:a16="http://schemas.microsoft.com/office/drawing/2014/main" id="{54599DD7-5050-E99C-141C-991B3E7B506F}"/>
              </a:ext>
            </a:extLst>
          </p:cNvPr>
          <p:cNvSpPr>
            <a:spLocks noGrp="1"/>
          </p:cNvSpPr>
          <p:nvPr>
            <p:ph type="title"/>
          </p:nvPr>
        </p:nvSpPr>
        <p:spPr/>
        <p:txBody>
          <a:bodyPr/>
          <a:lstStyle/>
          <a:p>
            <a:r>
              <a:rPr lang="en-US">
                <a:cs typeface="Arial"/>
              </a:rPr>
              <a:t>Jenny Thornton</a:t>
            </a:r>
            <a:endParaRPr lang="en-US"/>
          </a:p>
        </p:txBody>
      </p:sp>
      <p:sp>
        <p:nvSpPr>
          <p:cNvPr id="8" name="Text Placeholder 7">
            <a:extLst>
              <a:ext uri="{FF2B5EF4-FFF2-40B4-BE49-F238E27FC236}">
                <a16:creationId xmlns:a16="http://schemas.microsoft.com/office/drawing/2014/main" id="{A8C161F3-66AF-75BA-3F3A-3937D52EA896}"/>
              </a:ext>
            </a:extLst>
          </p:cNvPr>
          <p:cNvSpPr>
            <a:spLocks noGrp="1"/>
          </p:cNvSpPr>
          <p:nvPr>
            <p:ph type="body" sz="quarter" idx="14"/>
          </p:nvPr>
        </p:nvSpPr>
        <p:spPr/>
        <p:txBody>
          <a:bodyPr vert="horz" lIns="0" tIns="0" rIns="0" bIns="0" rtlCol="0" anchor="t">
            <a:noAutofit/>
          </a:bodyPr>
          <a:lstStyle/>
          <a:p>
            <a:r>
              <a:rPr lang="en-US">
                <a:cs typeface="Arial"/>
              </a:rPr>
              <a:t>Market Engagement Manager</a:t>
            </a:r>
          </a:p>
          <a:p>
            <a:r>
              <a:rPr lang="en-US">
                <a:cs typeface="Arial"/>
              </a:rPr>
              <a:t>Mobile for Humanitarian Innovation</a:t>
            </a:r>
          </a:p>
          <a:p>
            <a:r>
              <a:rPr lang="en-US">
                <a:cs typeface="Arial"/>
              </a:rPr>
              <a:t>GSMA</a:t>
            </a:r>
          </a:p>
        </p:txBody>
      </p:sp>
      <p:sp>
        <p:nvSpPr>
          <p:cNvPr id="33" name="Freeform: Shape 32">
            <a:extLst>
              <a:ext uri="{FF2B5EF4-FFF2-40B4-BE49-F238E27FC236}">
                <a16:creationId xmlns:a16="http://schemas.microsoft.com/office/drawing/2014/main" id="{CF1A80FB-7B14-EED7-D055-33076DA5C614}"/>
              </a:ext>
            </a:extLst>
          </p:cNvPr>
          <p:cNvSpPr/>
          <p:nvPr/>
        </p:nvSpPr>
        <p:spPr>
          <a:xfrm>
            <a:off x="397" y="0"/>
            <a:ext cx="4194629" cy="6858000"/>
          </a:xfrm>
          <a:custGeom>
            <a:avLst/>
            <a:gdLst>
              <a:gd name="connsiteX0" fmla="*/ 0 w 8389257"/>
              <a:gd name="connsiteY0" fmla="*/ 0 h 13716000"/>
              <a:gd name="connsiteX1" fmla="*/ 8389257 w 8389257"/>
              <a:gd name="connsiteY1" fmla="*/ 0 h 13716000"/>
              <a:gd name="connsiteX2" fmla="*/ 8389257 w 8389257"/>
              <a:gd name="connsiteY2" fmla="*/ 13716000 h 13716000"/>
              <a:gd name="connsiteX3" fmla="*/ 0 w 8389257"/>
              <a:gd name="connsiteY3" fmla="*/ 13716000 h 13716000"/>
              <a:gd name="connsiteX4" fmla="*/ 0 w 8389257"/>
              <a:gd name="connsiteY4" fmla="*/ 0 h 13716000"/>
              <a:gd name="connsiteX5" fmla="*/ 4406209 w 8389257"/>
              <a:gd name="connsiteY5" fmla="*/ 4557974 h 13716000"/>
              <a:gd name="connsiteX6" fmla="*/ 2094146 w 8389257"/>
              <a:gd name="connsiteY6" fmla="*/ 6870037 h 13716000"/>
              <a:gd name="connsiteX7" fmla="*/ 4406209 w 8389257"/>
              <a:gd name="connsiteY7" fmla="*/ 9182100 h 13716000"/>
              <a:gd name="connsiteX8" fmla="*/ 6718272 w 8389257"/>
              <a:gd name="connsiteY8" fmla="*/ 6870037 h 13716000"/>
              <a:gd name="connsiteX9" fmla="*/ 4406209 w 8389257"/>
              <a:gd name="connsiteY9" fmla="*/ 4557974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389257" h="13716000">
                <a:moveTo>
                  <a:pt x="0" y="0"/>
                </a:moveTo>
                <a:lnTo>
                  <a:pt x="8389257" y="0"/>
                </a:lnTo>
                <a:lnTo>
                  <a:pt x="8389257" y="13716000"/>
                </a:lnTo>
                <a:lnTo>
                  <a:pt x="0" y="13716000"/>
                </a:lnTo>
                <a:lnTo>
                  <a:pt x="0" y="0"/>
                </a:lnTo>
                <a:close/>
                <a:moveTo>
                  <a:pt x="4406209" y="4557974"/>
                </a:moveTo>
                <a:cubicBezTo>
                  <a:pt x="3129292" y="4557974"/>
                  <a:pt x="2094146" y="5593120"/>
                  <a:pt x="2094146" y="6870037"/>
                </a:cubicBezTo>
                <a:cubicBezTo>
                  <a:pt x="2094146" y="8146954"/>
                  <a:pt x="3129292" y="9182100"/>
                  <a:pt x="4406209" y="9182100"/>
                </a:cubicBezTo>
                <a:cubicBezTo>
                  <a:pt x="5683126" y="9182100"/>
                  <a:pt x="6718272" y="8146954"/>
                  <a:pt x="6718272" y="6870037"/>
                </a:cubicBezTo>
                <a:cubicBezTo>
                  <a:pt x="6718272" y="5593120"/>
                  <a:pt x="5683126" y="4557974"/>
                  <a:pt x="4406209" y="4557974"/>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900"/>
          </a:p>
        </p:txBody>
      </p:sp>
    </p:spTree>
    <p:extLst>
      <p:ext uri="{BB962C8B-B14F-4D97-AF65-F5344CB8AC3E}">
        <p14:creationId xmlns:p14="http://schemas.microsoft.com/office/powerpoint/2010/main" val="354030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5CE12E-17D7-3416-8829-115A7CB7DA33}"/>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3" name="Slide Number Placeholder 2">
            <a:extLst>
              <a:ext uri="{FF2B5EF4-FFF2-40B4-BE49-F238E27FC236}">
                <a16:creationId xmlns:a16="http://schemas.microsoft.com/office/drawing/2014/main" id="{B8AC977A-761C-74BC-9C1B-F35843A7D6A0}"/>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B51C77D3-387C-4881-A960-1F7F91E3F80B}" type="slidenum">
              <a:rPr kumimoji="0" lang="en-GB" sz="1000" b="0" i="0" u="none" strike="noStrike" kern="1200" cap="none" spc="-20" normalizeH="0" baseline="0" noProof="0">
                <a:ln>
                  <a:noFill/>
                </a:ln>
                <a:solidFill>
                  <a:prstClr val="white"/>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14</a:t>
            </a:fld>
            <a:endParaRPr kumimoji="0" lang="en-GB" sz="1000" b="0" i="0" u="none" strike="noStrike" kern="1200" cap="none" spc="-20" normalizeH="0" baseline="0" noProof="0">
              <a:ln>
                <a:noFill/>
              </a:ln>
              <a:solidFill>
                <a:prstClr val="white"/>
              </a:solidFill>
              <a:effectLst/>
              <a:uLnTx/>
              <a:uFillTx/>
              <a:latin typeface="Arial"/>
              <a:ea typeface="+mn-ea"/>
              <a:cs typeface="+mn-cs"/>
            </a:endParaRPr>
          </a:p>
        </p:txBody>
      </p:sp>
      <p:sp>
        <p:nvSpPr>
          <p:cNvPr id="6" name="Title 5">
            <a:extLst>
              <a:ext uri="{FF2B5EF4-FFF2-40B4-BE49-F238E27FC236}">
                <a16:creationId xmlns:a16="http://schemas.microsoft.com/office/drawing/2014/main" id="{34027830-2D96-5944-DAC9-B3B19EE40E13}"/>
              </a:ext>
            </a:extLst>
          </p:cNvPr>
          <p:cNvSpPr>
            <a:spLocks noGrp="1"/>
          </p:cNvSpPr>
          <p:nvPr>
            <p:ph type="title"/>
          </p:nvPr>
        </p:nvSpPr>
        <p:spPr>
          <a:xfrm>
            <a:off x="440561" y="1784171"/>
            <a:ext cx="5388739" cy="638637"/>
          </a:xfrm>
        </p:spPr>
        <p:txBody>
          <a:bodyPr/>
          <a:lstStyle/>
          <a:p>
            <a:r>
              <a:rPr lang="en-GB"/>
              <a:t>Key concepts and information</a:t>
            </a:r>
          </a:p>
        </p:txBody>
      </p:sp>
    </p:spTree>
    <p:extLst>
      <p:ext uri="{BB962C8B-B14F-4D97-AF65-F5344CB8AC3E}">
        <p14:creationId xmlns:p14="http://schemas.microsoft.com/office/powerpoint/2010/main" val="2350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Humanitarian Aid</a:t>
            </a:r>
          </a:p>
        </p:txBody>
      </p:sp>
      <p:sp>
        <p:nvSpPr>
          <p:cNvPr id="3" name="Content Placeholder 2">
            <a:extLst>
              <a:ext uri="{FF2B5EF4-FFF2-40B4-BE49-F238E27FC236}">
                <a16:creationId xmlns:a16="http://schemas.microsoft.com/office/drawing/2014/main" id="{FDF445B6-9833-E110-3BD8-2134D0E176F9}"/>
              </a:ext>
            </a:extLst>
          </p:cNvPr>
          <p:cNvSpPr>
            <a:spLocks noGrp="1"/>
          </p:cNvSpPr>
          <p:nvPr>
            <p:ph idx="1"/>
          </p:nvPr>
        </p:nvSpPr>
        <p:spPr>
          <a:xfrm>
            <a:off x="3867150" y="1522369"/>
            <a:ext cx="6826222" cy="4379119"/>
          </a:xfrm>
        </p:spPr>
        <p:txBody>
          <a:bodyPr/>
          <a:lstStyle/>
          <a:p>
            <a:r>
              <a:rPr lang="en-US" sz="2800"/>
              <a:t>“‘Humanitarian aid’ is aid and action  designed to save lives, alleviate  suffering, and maintain and protect  human dignity during and in the  aftermath of emergencies.”</a:t>
            </a:r>
          </a:p>
          <a:p>
            <a:endParaRPr lang="en-US" sz="2800">
              <a:solidFill>
                <a:schemeClr val="tx1"/>
              </a:solidFill>
            </a:endParaRPr>
          </a:p>
          <a:p>
            <a:r>
              <a:rPr lang="en-US" sz="2800">
                <a:solidFill>
                  <a:schemeClr val="tx1"/>
                </a:solidFill>
              </a:rPr>
              <a:t>Development Initiatives’ </a:t>
            </a:r>
          </a:p>
          <a:p>
            <a:r>
              <a:rPr lang="en-US" sz="2800" b="0" i="1">
                <a:solidFill>
                  <a:schemeClr val="tx1"/>
                </a:solidFill>
                <a:hlinkClick r:id="rId3"/>
              </a:rPr>
              <a:t>Global Humanitarian Assistance</a:t>
            </a:r>
            <a:endParaRPr lang="en-US" sz="2800" b="0" i="1">
              <a:solidFill>
                <a:schemeClr val="tx1"/>
              </a:solidFill>
            </a:endParaRPr>
          </a:p>
          <a:p>
            <a:pPr lvl="3"/>
            <a:endParaRPr lang="en-GB" sz="2000"/>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15</a:t>
            </a:fld>
            <a:endParaRPr lang="en-GB">
              <a:solidFill>
                <a:prstClr val="black"/>
              </a:solidFill>
              <a:latin typeface="Arial"/>
            </a:endParaRPr>
          </a:p>
        </p:txBody>
      </p:sp>
      <p:pic>
        <p:nvPicPr>
          <p:cNvPr id="6" name="Picture 5">
            <a:extLst>
              <a:ext uri="{FF2B5EF4-FFF2-40B4-BE49-F238E27FC236}">
                <a16:creationId xmlns:a16="http://schemas.microsoft.com/office/drawing/2014/main" id="{59350AD3-F585-DC02-81A3-C439DDAC43C4}"/>
              </a:ext>
            </a:extLst>
          </p:cNvPr>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059199" y="852134"/>
            <a:ext cx="1566592" cy="1723250"/>
          </a:xfrm>
          <a:prstGeom prst="rect">
            <a:avLst/>
          </a:prstGeom>
        </p:spPr>
      </p:pic>
      <p:pic>
        <p:nvPicPr>
          <p:cNvPr id="8" name="Picture 2" descr="UK aid - standards for using the logo - GOV.UK">
            <a:extLst>
              <a:ext uri="{FF2B5EF4-FFF2-40B4-BE49-F238E27FC236}">
                <a16:creationId xmlns:a16="http://schemas.microsoft.com/office/drawing/2014/main" id="{0B760F8B-6CEF-B5E9-590D-122CE054437F}"/>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76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Humanitarian Principles</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16</a:t>
            </a:fld>
            <a:endParaRPr lang="en-GB">
              <a:solidFill>
                <a:prstClr val="black"/>
              </a:solidFill>
              <a:latin typeface="Arial"/>
            </a:endParaRPr>
          </a:p>
        </p:txBody>
      </p:sp>
      <p:sp>
        <p:nvSpPr>
          <p:cNvPr id="12" name="Content Placeholder 6">
            <a:extLst>
              <a:ext uri="{FF2B5EF4-FFF2-40B4-BE49-F238E27FC236}">
                <a16:creationId xmlns:a16="http://schemas.microsoft.com/office/drawing/2014/main" id="{98C6437F-AAF4-507D-C8E5-507C1259BAD7}"/>
              </a:ext>
            </a:extLst>
          </p:cNvPr>
          <p:cNvSpPr>
            <a:spLocks noGrp="1"/>
          </p:cNvSpPr>
          <p:nvPr>
            <p:ph idx="1"/>
          </p:nvPr>
        </p:nvSpPr>
        <p:spPr>
          <a:xfrm>
            <a:off x="440561" y="1768475"/>
            <a:ext cx="2562412" cy="4379119"/>
          </a:xfrm>
        </p:spPr>
        <p:txBody>
          <a:bodyPr/>
          <a:lstStyle/>
          <a:p>
            <a:r>
              <a:rPr lang="en-GB"/>
              <a:t>Humanity</a:t>
            </a:r>
            <a:br>
              <a:rPr lang="en-GB"/>
            </a:br>
            <a:endParaRPr lang="en-GB"/>
          </a:p>
          <a:p>
            <a:pPr marL="12700" marR="5080">
              <a:lnSpc>
                <a:spcPct val="100000"/>
              </a:lnSpc>
              <a:spcBef>
                <a:spcPts val="100"/>
              </a:spcBef>
            </a:pPr>
            <a:r>
              <a:rPr lang="en-US" sz="1600" b="0" spc="-15">
                <a:solidFill>
                  <a:srgbClr val="302F30"/>
                </a:solidFill>
                <a:latin typeface="Arial"/>
                <a:cs typeface="Arial"/>
              </a:rPr>
              <a:t>Human </a:t>
            </a:r>
            <a:r>
              <a:rPr lang="en-US" sz="1600" b="0" spc="-5">
                <a:solidFill>
                  <a:srgbClr val="302F30"/>
                </a:solidFill>
                <a:latin typeface="Arial"/>
                <a:cs typeface="Arial"/>
              </a:rPr>
              <a:t>suffering </a:t>
            </a:r>
            <a:r>
              <a:rPr lang="en-US" sz="1600" b="0" spc="-15">
                <a:solidFill>
                  <a:srgbClr val="302F30"/>
                </a:solidFill>
                <a:latin typeface="Arial"/>
                <a:cs typeface="Arial"/>
              </a:rPr>
              <a:t>must </a:t>
            </a:r>
            <a:r>
              <a:rPr lang="en-US" sz="1600" b="0" spc="-10">
                <a:solidFill>
                  <a:srgbClr val="302F30"/>
                </a:solidFill>
                <a:latin typeface="Arial"/>
                <a:cs typeface="Arial"/>
              </a:rPr>
              <a:t> </a:t>
            </a:r>
            <a:r>
              <a:rPr lang="en-US" sz="1600" b="0" spc="-5">
                <a:solidFill>
                  <a:srgbClr val="302F30"/>
                </a:solidFill>
                <a:latin typeface="Arial"/>
                <a:cs typeface="Arial"/>
              </a:rPr>
              <a:t>be </a:t>
            </a:r>
            <a:r>
              <a:rPr lang="en-US" sz="1600" b="0" spc="-10">
                <a:solidFill>
                  <a:srgbClr val="302F30"/>
                </a:solidFill>
                <a:latin typeface="Arial"/>
                <a:cs typeface="Arial"/>
              </a:rPr>
              <a:t>addressed </a:t>
            </a:r>
            <a:r>
              <a:rPr lang="en-US" sz="1600" b="0" spc="-20">
                <a:solidFill>
                  <a:srgbClr val="302F30"/>
                </a:solidFill>
                <a:latin typeface="Arial"/>
                <a:cs typeface="Arial"/>
              </a:rPr>
              <a:t>wherever </a:t>
            </a:r>
            <a:r>
              <a:rPr lang="en-US" sz="1600" b="0" spc="-15">
                <a:solidFill>
                  <a:srgbClr val="302F30"/>
                </a:solidFill>
                <a:latin typeface="Arial"/>
                <a:cs typeface="Arial"/>
              </a:rPr>
              <a:t> </a:t>
            </a:r>
            <a:r>
              <a:rPr lang="en-US" sz="1600" b="0" spc="-10">
                <a:solidFill>
                  <a:srgbClr val="302F30"/>
                </a:solidFill>
                <a:latin typeface="Arial"/>
                <a:cs typeface="Arial"/>
              </a:rPr>
              <a:t>it </a:t>
            </a:r>
            <a:r>
              <a:rPr lang="en-US" sz="1600" b="0" spc="-5">
                <a:solidFill>
                  <a:srgbClr val="302F30"/>
                </a:solidFill>
                <a:latin typeface="Arial"/>
                <a:cs typeface="Arial"/>
              </a:rPr>
              <a:t>is </a:t>
            </a:r>
            <a:r>
              <a:rPr lang="en-US" sz="1600" b="0" spc="-15">
                <a:solidFill>
                  <a:srgbClr val="302F30"/>
                </a:solidFill>
                <a:latin typeface="Arial"/>
                <a:cs typeface="Arial"/>
              </a:rPr>
              <a:t>found. </a:t>
            </a:r>
            <a:r>
              <a:rPr lang="en-US" sz="1600" b="0" spc="-5">
                <a:solidFill>
                  <a:srgbClr val="302F30"/>
                </a:solidFill>
                <a:latin typeface="Arial"/>
                <a:cs typeface="Arial"/>
              </a:rPr>
              <a:t>The </a:t>
            </a:r>
            <a:r>
              <a:rPr lang="en-US" sz="1600" b="0" spc="-10">
                <a:solidFill>
                  <a:srgbClr val="302F30"/>
                </a:solidFill>
                <a:latin typeface="Arial"/>
                <a:cs typeface="Arial"/>
              </a:rPr>
              <a:t>purpose </a:t>
            </a:r>
            <a:r>
              <a:rPr lang="en-US" sz="1600" b="0" spc="-5">
                <a:solidFill>
                  <a:srgbClr val="302F30"/>
                </a:solidFill>
                <a:latin typeface="Arial"/>
                <a:cs typeface="Arial"/>
              </a:rPr>
              <a:t> </a:t>
            </a:r>
            <a:r>
              <a:rPr lang="en-US" sz="1600" b="0" spc="-10">
                <a:solidFill>
                  <a:srgbClr val="302F30"/>
                </a:solidFill>
                <a:latin typeface="Arial"/>
                <a:cs typeface="Arial"/>
              </a:rPr>
              <a:t>of </a:t>
            </a:r>
            <a:r>
              <a:rPr lang="en-US" sz="1600" b="0" spc="-15">
                <a:solidFill>
                  <a:srgbClr val="302F30"/>
                </a:solidFill>
                <a:latin typeface="Arial"/>
                <a:cs typeface="Arial"/>
              </a:rPr>
              <a:t>humanitarian </a:t>
            </a:r>
            <a:r>
              <a:rPr lang="en-US" sz="1600" b="0" spc="-10">
                <a:solidFill>
                  <a:srgbClr val="302F30"/>
                </a:solidFill>
                <a:latin typeface="Arial"/>
                <a:cs typeface="Arial"/>
              </a:rPr>
              <a:t>action </a:t>
            </a:r>
            <a:r>
              <a:rPr lang="en-US" sz="1600" b="0" spc="-5">
                <a:solidFill>
                  <a:srgbClr val="302F30"/>
                </a:solidFill>
                <a:latin typeface="Arial"/>
                <a:cs typeface="Arial"/>
              </a:rPr>
              <a:t>is </a:t>
            </a:r>
            <a:r>
              <a:rPr lang="en-US" sz="1600" b="0" spc="-405">
                <a:solidFill>
                  <a:srgbClr val="302F30"/>
                </a:solidFill>
                <a:latin typeface="Arial"/>
                <a:cs typeface="Arial"/>
              </a:rPr>
              <a:t> </a:t>
            </a:r>
            <a:r>
              <a:rPr lang="en-US" sz="1600" b="0" spc="-10">
                <a:solidFill>
                  <a:srgbClr val="302F30"/>
                </a:solidFill>
                <a:latin typeface="Arial"/>
                <a:cs typeface="Arial"/>
              </a:rPr>
              <a:t>to </a:t>
            </a:r>
            <a:r>
              <a:rPr lang="en-US" sz="1600" b="0" spc="-15">
                <a:solidFill>
                  <a:srgbClr val="302F30"/>
                </a:solidFill>
                <a:latin typeface="Arial"/>
                <a:cs typeface="Arial"/>
              </a:rPr>
              <a:t>protect life </a:t>
            </a:r>
            <a:r>
              <a:rPr lang="en-US" sz="1600" b="0" spc="-10">
                <a:solidFill>
                  <a:srgbClr val="302F30"/>
                </a:solidFill>
                <a:latin typeface="Arial"/>
                <a:cs typeface="Arial"/>
              </a:rPr>
              <a:t>and health </a:t>
            </a:r>
            <a:r>
              <a:rPr lang="en-US" sz="1600" b="0" spc="-405">
                <a:solidFill>
                  <a:srgbClr val="302F30"/>
                </a:solidFill>
                <a:latin typeface="Arial"/>
                <a:cs typeface="Arial"/>
              </a:rPr>
              <a:t> </a:t>
            </a:r>
            <a:r>
              <a:rPr lang="en-US" sz="1600" b="0" spc="-10">
                <a:solidFill>
                  <a:srgbClr val="302F30"/>
                </a:solidFill>
                <a:latin typeface="Arial"/>
                <a:cs typeface="Arial"/>
              </a:rPr>
              <a:t>and</a:t>
            </a:r>
            <a:r>
              <a:rPr lang="en-US" sz="1600" b="0" spc="-15">
                <a:solidFill>
                  <a:srgbClr val="302F30"/>
                </a:solidFill>
                <a:latin typeface="Arial"/>
                <a:cs typeface="Arial"/>
              </a:rPr>
              <a:t> ensure</a:t>
            </a:r>
            <a:r>
              <a:rPr lang="en-US" sz="1600" b="0" spc="-10">
                <a:solidFill>
                  <a:srgbClr val="302F30"/>
                </a:solidFill>
                <a:latin typeface="Arial"/>
                <a:cs typeface="Arial"/>
              </a:rPr>
              <a:t> respect for </a:t>
            </a:r>
            <a:r>
              <a:rPr lang="en-US" sz="1600" b="0" spc="-5">
                <a:solidFill>
                  <a:srgbClr val="302F30"/>
                </a:solidFill>
                <a:latin typeface="Arial"/>
                <a:cs typeface="Arial"/>
              </a:rPr>
              <a:t> </a:t>
            </a:r>
            <a:r>
              <a:rPr lang="en-US" sz="1600" b="0" spc="-15">
                <a:solidFill>
                  <a:srgbClr val="302F30"/>
                </a:solidFill>
                <a:latin typeface="Arial"/>
                <a:cs typeface="Arial"/>
              </a:rPr>
              <a:t>human</a:t>
            </a:r>
            <a:r>
              <a:rPr lang="en-US" sz="1600" b="0" spc="-5">
                <a:solidFill>
                  <a:srgbClr val="302F30"/>
                </a:solidFill>
                <a:latin typeface="Arial"/>
                <a:cs typeface="Arial"/>
              </a:rPr>
              <a:t> </a:t>
            </a:r>
            <a:r>
              <a:rPr lang="en-US" sz="1600" b="0" spc="-15">
                <a:solidFill>
                  <a:srgbClr val="302F30"/>
                </a:solidFill>
                <a:latin typeface="Arial"/>
                <a:cs typeface="Arial"/>
              </a:rPr>
              <a:t>beings.</a:t>
            </a:r>
            <a:endParaRPr lang="en-US" sz="1600" b="0">
              <a:latin typeface="Arial"/>
              <a:cs typeface="Arial"/>
            </a:endParaRPr>
          </a:p>
          <a:p>
            <a:endParaRPr lang="en-GB" sz="1800"/>
          </a:p>
        </p:txBody>
      </p:sp>
      <p:sp>
        <p:nvSpPr>
          <p:cNvPr id="16" name="Content Placeholder 6">
            <a:extLst>
              <a:ext uri="{FF2B5EF4-FFF2-40B4-BE49-F238E27FC236}">
                <a16:creationId xmlns:a16="http://schemas.microsoft.com/office/drawing/2014/main" id="{70F16F16-B61B-0168-09C2-F45AB56BB5E3}"/>
              </a:ext>
            </a:extLst>
          </p:cNvPr>
          <p:cNvSpPr txBox="1">
            <a:spLocks/>
          </p:cNvSpPr>
          <p:nvPr/>
        </p:nvSpPr>
        <p:spPr>
          <a:xfrm>
            <a:off x="3347079" y="1768472"/>
            <a:ext cx="2562412"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Neutrality</a:t>
            </a:r>
            <a:br>
              <a:rPr lang="en-GB"/>
            </a:br>
            <a:endParaRPr lang="en-GB"/>
          </a:p>
          <a:p>
            <a:pPr marL="12700" marR="5080">
              <a:lnSpc>
                <a:spcPct val="100000"/>
              </a:lnSpc>
              <a:spcBef>
                <a:spcPts val="100"/>
              </a:spcBef>
            </a:pPr>
            <a:r>
              <a:rPr lang="en-US" sz="1600" b="0" spc="-10">
                <a:solidFill>
                  <a:srgbClr val="302F30"/>
                </a:solidFill>
                <a:latin typeface="Arial"/>
                <a:cs typeface="Arial"/>
              </a:rPr>
              <a:t>Humanitarian</a:t>
            </a:r>
            <a:r>
              <a:rPr lang="en-US" sz="1600" b="0" spc="35">
                <a:solidFill>
                  <a:srgbClr val="302F30"/>
                </a:solidFill>
                <a:latin typeface="Arial"/>
                <a:cs typeface="Arial"/>
              </a:rPr>
              <a:t> </a:t>
            </a:r>
            <a:r>
              <a:rPr lang="en-US" sz="1600" b="0" spc="-10">
                <a:solidFill>
                  <a:srgbClr val="302F30"/>
                </a:solidFill>
                <a:latin typeface="Arial"/>
                <a:cs typeface="Arial"/>
              </a:rPr>
              <a:t>actors</a:t>
            </a:r>
            <a:r>
              <a:rPr lang="en-US" sz="1600" b="0" spc="40">
                <a:solidFill>
                  <a:srgbClr val="302F30"/>
                </a:solidFill>
                <a:latin typeface="Arial"/>
                <a:cs typeface="Arial"/>
              </a:rPr>
              <a:t> </a:t>
            </a:r>
            <a:r>
              <a:rPr lang="en-US" sz="1600" b="0" spc="-15">
                <a:solidFill>
                  <a:srgbClr val="302F30"/>
                </a:solidFill>
                <a:latin typeface="Arial"/>
                <a:cs typeface="Arial"/>
              </a:rPr>
              <a:t>must </a:t>
            </a:r>
            <a:r>
              <a:rPr lang="en-US" sz="1600" b="0" spc="-10">
                <a:solidFill>
                  <a:srgbClr val="302F30"/>
                </a:solidFill>
                <a:latin typeface="Arial"/>
                <a:cs typeface="Arial"/>
              </a:rPr>
              <a:t> </a:t>
            </a:r>
            <a:r>
              <a:rPr lang="en-US" sz="1600" b="0" spc="-15">
                <a:solidFill>
                  <a:srgbClr val="302F30"/>
                </a:solidFill>
                <a:latin typeface="Arial"/>
                <a:cs typeface="Arial"/>
              </a:rPr>
              <a:t>not</a:t>
            </a:r>
            <a:r>
              <a:rPr lang="en-US" sz="1600" b="0" spc="-10">
                <a:solidFill>
                  <a:srgbClr val="302F30"/>
                </a:solidFill>
                <a:latin typeface="Arial"/>
                <a:cs typeface="Arial"/>
              </a:rPr>
              <a:t> </a:t>
            </a:r>
            <a:r>
              <a:rPr lang="en-US" sz="1600" b="0" spc="-15">
                <a:solidFill>
                  <a:srgbClr val="302F30"/>
                </a:solidFill>
                <a:latin typeface="Arial"/>
                <a:cs typeface="Arial"/>
              </a:rPr>
              <a:t>take</a:t>
            </a:r>
            <a:r>
              <a:rPr lang="en-US" sz="1600" b="0" spc="-10">
                <a:solidFill>
                  <a:srgbClr val="302F30"/>
                </a:solidFill>
                <a:latin typeface="Arial"/>
                <a:cs typeface="Arial"/>
              </a:rPr>
              <a:t> sides in </a:t>
            </a:r>
            <a:r>
              <a:rPr lang="en-US" sz="1600" b="0" spc="-15">
                <a:solidFill>
                  <a:srgbClr val="302F30"/>
                </a:solidFill>
                <a:latin typeface="Arial"/>
                <a:cs typeface="Arial"/>
              </a:rPr>
              <a:t>hostilities</a:t>
            </a:r>
            <a:r>
              <a:rPr lang="en-US" sz="1600" b="0" spc="-5">
                <a:solidFill>
                  <a:srgbClr val="302F30"/>
                </a:solidFill>
                <a:latin typeface="Arial"/>
                <a:cs typeface="Arial"/>
              </a:rPr>
              <a:t> or </a:t>
            </a:r>
            <a:r>
              <a:rPr lang="en-US" sz="1600" b="0" spc="-405">
                <a:solidFill>
                  <a:srgbClr val="302F30"/>
                </a:solidFill>
                <a:latin typeface="Arial"/>
                <a:cs typeface="Arial"/>
              </a:rPr>
              <a:t> </a:t>
            </a:r>
            <a:r>
              <a:rPr lang="en-US" sz="1600" b="0" spc="-10">
                <a:solidFill>
                  <a:srgbClr val="302F30"/>
                </a:solidFill>
                <a:latin typeface="Arial"/>
                <a:cs typeface="Arial"/>
              </a:rPr>
              <a:t>engage</a:t>
            </a:r>
            <a:r>
              <a:rPr lang="en-US" sz="1600" b="0" spc="-15">
                <a:solidFill>
                  <a:srgbClr val="302F30"/>
                </a:solidFill>
                <a:latin typeface="Arial"/>
                <a:cs typeface="Arial"/>
              </a:rPr>
              <a:t> </a:t>
            </a:r>
            <a:r>
              <a:rPr lang="en-US" sz="1600" b="0" spc="-10">
                <a:solidFill>
                  <a:srgbClr val="302F30"/>
                </a:solidFill>
                <a:latin typeface="Arial"/>
                <a:cs typeface="Arial"/>
              </a:rPr>
              <a:t>in </a:t>
            </a:r>
            <a:r>
              <a:rPr lang="en-US" sz="1600" b="0" spc="-15">
                <a:solidFill>
                  <a:srgbClr val="302F30"/>
                </a:solidFill>
                <a:latin typeface="Arial"/>
                <a:cs typeface="Arial"/>
              </a:rPr>
              <a:t>controversies</a:t>
            </a:r>
            <a:r>
              <a:rPr lang="en-US" sz="1600" b="0" spc="-10">
                <a:solidFill>
                  <a:srgbClr val="302F30"/>
                </a:solidFill>
                <a:latin typeface="Arial"/>
                <a:cs typeface="Arial"/>
              </a:rPr>
              <a:t> of </a:t>
            </a:r>
            <a:r>
              <a:rPr lang="en-US" sz="1600" b="0">
                <a:solidFill>
                  <a:srgbClr val="302F30"/>
                </a:solidFill>
                <a:latin typeface="Arial"/>
                <a:cs typeface="Arial"/>
              </a:rPr>
              <a:t>a</a:t>
            </a:r>
            <a:r>
              <a:rPr lang="en-US" sz="1600" b="0" spc="-15">
                <a:solidFill>
                  <a:srgbClr val="302F30"/>
                </a:solidFill>
                <a:latin typeface="Arial"/>
                <a:cs typeface="Arial"/>
              </a:rPr>
              <a:t> </a:t>
            </a:r>
            <a:r>
              <a:rPr lang="en-US" sz="1600" b="0" spc="-10">
                <a:solidFill>
                  <a:srgbClr val="302F30"/>
                </a:solidFill>
                <a:latin typeface="Arial"/>
                <a:cs typeface="Arial"/>
              </a:rPr>
              <a:t>political, </a:t>
            </a:r>
            <a:r>
              <a:rPr lang="en-US" sz="1600" b="0" spc="-15">
                <a:solidFill>
                  <a:srgbClr val="302F30"/>
                </a:solidFill>
                <a:latin typeface="Arial"/>
                <a:cs typeface="Arial"/>
              </a:rPr>
              <a:t>racial,</a:t>
            </a:r>
            <a:r>
              <a:rPr lang="en-US" sz="1600" b="0" spc="-5">
                <a:solidFill>
                  <a:srgbClr val="302F30"/>
                </a:solidFill>
                <a:latin typeface="Arial"/>
                <a:cs typeface="Arial"/>
              </a:rPr>
              <a:t> </a:t>
            </a:r>
            <a:r>
              <a:rPr lang="en-US" sz="1600" b="0" spc="-15">
                <a:solidFill>
                  <a:srgbClr val="302F30"/>
                </a:solidFill>
                <a:latin typeface="Arial"/>
                <a:cs typeface="Arial"/>
              </a:rPr>
              <a:t>religious</a:t>
            </a:r>
            <a:r>
              <a:rPr lang="en-US" sz="1600" b="0" spc="-10">
                <a:solidFill>
                  <a:srgbClr val="302F30"/>
                </a:solidFill>
                <a:latin typeface="Arial"/>
                <a:cs typeface="Arial"/>
              </a:rPr>
              <a:t> </a:t>
            </a:r>
            <a:r>
              <a:rPr lang="en-US" sz="1600" b="0" spc="-5">
                <a:solidFill>
                  <a:srgbClr val="302F30"/>
                </a:solidFill>
                <a:latin typeface="Arial"/>
                <a:cs typeface="Arial"/>
              </a:rPr>
              <a:t>or </a:t>
            </a:r>
            <a:r>
              <a:rPr lang="en-US" sz="1600" b="0" spc="-405">
                <a:solidFill>
                  <a:srgbClr val="302F30"/>
                </a:solidFill>
                <a:latin typeface="Arial"/>
                <a:cs typeface="Arial"/>
              </a:rPr>
              <a:t> </a:t>
            </a:r>
            <a:r>
              <a:rPr lang="en-US" sz="1600" b="0" spc="-10">
                <a:solidFill>
                  <a:srgbClr val="302F30"/>
                </a:solidFill>
                <a:latin typeface="Arial"/>
                <a:cs typeface="Arial"/>
              </a:rPr>
              <a:t>ideological</a:t>
            </a:r>
            <a:r>
              <a:rPr lang="en-US" sz="1600" b="0" spc="-5">
                <a:solidFill>
                  <a:srgbClr val="302F30"/>
                </a:solidFill>
                <a:latin typeface="Arial"/>
                <a:cs typeface="Arial"/>
              </a:rPr>
              <a:t> </a:t>
            </a:r>
            <a:r>
              <a:rPr lang="en-US" sz="1600" b="0" spc="-20">
                <a:solidFill>
                  <a:srgbClr val="302F30"/>
                </a:solidFill>
                <a:latin typeface="Arial"/>
                <a:cs typeface="Arial"/>
              </a:rPr>
              <a:t>nature.</a:t>
            </a:r>
            <a:endParaRPr lang="en-US" sz="1600" b="0">
              <a:latin typeface="Arial"/>
              <a:cs typeface="Arial"/>
            </a:endParaRPr>
          </a:p>
        </p:txBody>
      </p:sp>
      <p:sp>
        <p:nvSpPr>
          <p:cNvPr id="17" name="Content Placeholder 6">
            <a:extLst>
              <a:ext uri="{FF2B5EF4-FFF2-40B4-BE49-F238E27FC236}">
                <a16:creationId xmlns:a16="http://schemas.microsoft.com/office/drawing/2014/main" id="{D0A04358-F1F1-D960-A2E2-90AD22285581}"/>
              </a:ext>
            </a:extLst>
          </p:cNvPr>
          <p:cNvSpPr txBox="1">
            <a:spLocks/>
          </p:cNvSpPr>
          <p:nvPr/>
        </p:nvSpPr>
        <p:spPr>
          <a:xfrm>
            <a:off x="6253597" y="1768473"/>
            <a:ext cx="2562412"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Impartiality</a:t>
            </a:r>
            <a:br>
              <a:rPr lang="en-GB"/>
            </a:br>
            <a:endParaRPr lang="en-GB"/>
          </a:p>
          <a:p>
            <a:pPr marL="12700" marR="5080">
              <a:lnSpc>
                <a:spcPct val="100000"/>
              </a:lnSpc>
              <a:spcBef>
                <a:spcPts val="100"/>
              </a:spcBef>
            </a:pPr>
            <a:r>
              <a:rPr lang="en-US" sz="1600" b="0" spc="-15">
                <a:solidFill>
                  <a:srgbClr val="302F30"/>
                </a:solidFill>
                <a:latin typeface="Arial"/>
                <a:cs typeface="Arial"/>
              </a:rPr>
              <a:t>Humanitarian action must  be carried out on the basis  of need alone, giving priority  to the most urgent cases</a:t>
            </a:r>
          </a:p>
          <a:p>
            <a:pPr marL="12700" marR="5080">
              <a:lnSpc>
                <a:spcPct val="100000"/>
              </a:lnSpc>
              <a:spcBef>
                <a:spcPts val="100"/>
              </a:spcBef>
            </a:pPr>
            <a:r>
              <a:rPr lang="en-US" sz="1600" b="0" spc="-15">
                <a:solidFill>
                  <a:srgbClr val="302F30"/>
                </a:solidFill>
                <a:latin typeface="Arial"/>
                <a:cs typeface="Arial"/>
              </a:rPr>
              <a:t>of distress and making no  distinctions on the basis of  nationality, race, gender,  religious belief, class or  political opinions.</a:t>
            </a:r>
          </a:p>
          <a:p>
            <a:endParaRPr lang="en-GB" sz="1800"/>
          </a:p>
        </p:txBody>
      </p:sp>
      <p:sp>
        <p:nvSpPr>
          <p:cNvPr id="18" name="Content Placeholder 6">
            <a:extLst>
              <a:ext uri="{FF2B5EF4-FFF2-40B4-BE49-F238E27FC236}">
                <a16:creationId xmlns:a16="http://schemas.microsoft.com/office/drawing/2014/main" id="{656162D6-7F1E-B7DB-74D2-35025DE2A854}"/>
              </a:ext>
            </a:extLst>
          </p:cNvPr>
          <p:cNvSpPr txBox="1">
            <a:spLocks/>
          </p:cNvSpPr>
          <p:nvPr/>
        </p:nvSpPr>
        <p:spPr>
          <a:xfrm>
            <a:off x="9160115" y="1768471"/>
            <a:ext cx="2562412"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Independence</a:t>
            </a:r>
            <a:br>
              <a:rPr lang="en-GB"/>
            </a:br>
            <a:endParaRPr lang="en-GB"/>
          </a:p>
          <a:p>
            <a:pPr marL="12700" marR="5080">
              <a:lnSpc>
                <a:spcPct val="100000"/>
              </a:lnSpc>
              <a:spcBef>
                <a:spcPts val="100"/>
              </a:spcBef>
            </a:pPr>
            <a:r>
              <a:rPr lang="en-US" sz="1600" b="0" spc="-15">
                <a:solidFill>
                  <a:srgbClr val="302F30"/>
                </a:solidFill>
                <a:latin typeface="Arial"/>
                <a:cs typeface="Arial"/>
              </a:rPr>
              <a:t>Humanitarian action must  be autonomous from the  political, economic, military  or other objectives that any  actor may hold with regard  to areas where humanitarian  action is being implemented.</a:t>
            </a:r>
          </a:p>
          <a:p>
            <a:endParaRPr lang="en-GB" sz="1800"/>
          </a:p>
        </p:txBody>
      </p:sp>
      <p:sp>
        <p:nvSpPr>
          <p:cNvPr id="21" name="object 20">
            <a:extLst>
              <a:ext uri="{FF2B5EF4-FFF2-40B4-BE49-F238E27FC236}">
                <a16:creationId xmlns:a16="http://schemas.microsoft.com/office/drawing/2014/main" id="{CF9EC7C5-5153-B08F-28CB-3352161FE271}"/>
              </a:ext>
            </a:extLst>
          </p:cNvPr>
          <p:cNvSpPr txBox="1"/>
          <p:nvPr/>
        </p:nvSpPr>
        <p:spPr>
          <a:xfrm>
            <a:off x="440560" y="5123977"/>
            <a:ext cx="6017260" cy="616964"/>
          </a:xfrm>
          <a:prstGeom prst="rect">
            <a:avLst/>
          </a:prstGeom>
        </p:spPr>
        <p:txBody>
          <a:bodyPr vert="horz" wrap="square" lIns="0" tIns="38100" rIns="0" bIns="0" rtlCol="0">
            <a:spAutoFit/>
          </a:bodyPr>
          <a:lstStyle/>
          <a:p>
            <a:pPr marL="12700">
              <a:lnSpc>
                <a:spcPct val="100000"/>
              </a:lnSpc>
              <a:spcBef>
                <a:spcPts val="300"/>
              </a:spcBef>
            </a:pPr>
            <a:r>
              <a:rPr sz="1200" u="sng">
                <a:solidFill>
                  <a:srgbClr val="00568F"/>
                </a:solidFill>
                <a:uFill>
                  <a:solidFill>
                    <a:schemeClr val="accent5"/>
                  </a:solidFill>
                </a:uFill>
                <a:latin typeface="Arial"/>
                <a:cs typeface="Arial"/>
                <a:hlinkClick r:id="rId3"/>
              </a:rPr>
              <a:t>OCHA</a:t>
            </a:r>
            <a:r>
              <a:rPr sz="1200" u="sng" spc="-85">
                <a:solidFill>
                  <a:srgbClr val="00568F"/>
                </a:solidFill>
                <a:uFill>
                  <a:solidFill>
                    <a:schemeClr val="accent5"/>
                  </a:solidFill>
                </a:uFill>
                <a:latin typeface="Arial"/>
                <a:cs typeface="Arial"/>
                <a:hlinkClick r:id="rId3"/>
              </a:rPr>
              <a:t> </a:t>
            </a:r>
            <a:r>
              <a:rPr sz="1200" u="sng" spc="-5">
                <a:solidFill>
                  <a:srgbClr val="00568F"/>
                </a:solidFill>
                <a:uFill>
                  <a:solidFill>
                    <a:schemeClr val="accent5"/>
                  </a:solidFill>
                </a:uFill>
                <a:latin typeface="Arial"/>
                <a:cs typeface="Arial"/>
                <a:hlinkClick r:id="rId3"/>
              </a:rPr>
              <a:t>Humanitaria</a:t>
            </a:r>
            <a:r>
              <a:rPr sz="1200" u="sng">
                <a:solidFill>
                  <a:srgbClr val="00568F"/>
                </a:solidFill>
                <a:uFill>
                  <a:solidFill>
                    <a:schemeClr val="accent5"/>
                  </a:solidFill>
                </a:uFill>
                <a:latin typeface="Arial"/>
                <a:cs typeface="Arial"/>
                <a:hlinkClick r:id="rId3"/>
              </a:rPr>
              <a:t>n</a:t>
            </a:r>
            <a:r>
              <a:rPr sz="1200" u="sng" spc="-5">
                <a:solidFill>
                  <a:srgbClr val="00568F"/>
                </a:solidFill>
                <a:uFill>
                  <a:solidFill>
                    <a:schemeClr val="accent5"/>
                  </a:solidFill>
                </a:uFill>
                <a:latin typeface="Arial"/>
                <a:cs typeface="Arial"/>
                <a:hlinkClick r:id="rId3"/>
              </a:rPr>
              <a:t> </a:t>
            </a:r>
            <a:r>
              <a:rPr sz="1200" u="sng">
                <a:solidFill>
                  <a:srgbClr val="00568F"/>
                </a:solidFill>
                <a:uFill>
                  <a:solidFill>
                    <a:schemeClr val="accent5"/>
                  </a:solidFill>
                </a:uFill>
                <a:latin typeface="Arial"/>
                <a:cs typeface="Arial"/>
                <a:hlinkClick r:id="rId3"/>
              </a:rPr>
              <a:t>Principles</a:t>
            </a:r>
            <a:endParaRPr sz="1200">
              <a:uFill>
                <a:solidFill>
                  <a:schemeClr val="accent5"/>
                </a:solidFill>
              </a:uFill>
              <a:latin typeface="Arial"/>
              <a:cs typeface="Arial"/>
            </a:endParaRPr>
          </a:p>
          <a:p>
            <a:pPr marL="12700" marR="5080">
              <a:lnSpc>
                <a:spcPct val="111100"/>
              </a:lnSpc>
            </a:pPr>
            <a:r>
              <a:rPr sz="1200" u="sng" spc="-5">
                <a:solidFill>
                  <a:srgbClr val="00568F"/>
                </a:solidFill>
                <a:uFill>
                  <a:solidFill>
                    <a:schemeClr val="accent5"/>
                  </a:solidFill>
                </a:uFill>
                <a:latin typeface="Arial"/>
                <a:cs typeface="Arial"/>
                <a:hlinkClick r:id="rId4"/>
              </a:rPr>
              <a:t>Core Humanitarian </a:t>
            </a:r>
            <a:r>
              <a:rPr sz="1200" u="sng">
                <a:solidFill>
                  <a:srgbClr val="00568F"/>
                </a:solidFill>
                <a:uFill>
                  <a:solidFill>
                    <a:schemeClr val="accent5"/>
                  </a:solidFill>
                </a:uFill>
                <a:latin typeface="Arial"/>
                <a:cs typeface="Arial"/>
                <a:hlinkClick r:id="rId4"/>
              </a:rPr>
              <a:t>Standards </a:t>
            </a:r>
            <a:r>
              <a:rPr sz="1200" u="sng" spc="-5">
                <a:solidFill>
                  <a:srgbClr val="00568F"/>
                </a:solidFill>
                <a:uFill>
                  <a:solidFill>
                    <a:schemeClr val="accent5"/>
                  </a:solidFill>
                </a:uFill>
                <a:latin typeface="Arial"/>
                <a:cs typeface="Arial"/>
                <a:hlinkClick r:id="rId4"/>
              </a:rPr>
              <a:t>on </a:t>
            </a:r>
            <a:r>
              <a:rPr sz="1200" u="sng">
                <a:solidFill>
                  <a:srgbClr val="00568F"/>
                </a:solidFill>
                <a:uFill>
                  <a:solidFill>
                    <a:schemeClr val="accent5"/>
                  </a:solidFill>
                </a:uFill>
                <a:latin typeface="Arial"/>
                <a:cs typeface="Arial"/>
                <a:hlinkClick r:id="rId4"/>
              </a:rPr>
              <a:t>Quality </a:t>
            </a:r>
            <a:r>
              <a:rPr sz="1200" u="sng" spc="-5">
                <a:solidFill>
                  <a:srgbClr val="00568F"/>
                </a:solidFill>
                <a:uFill>
                  <a:solidFill>
                    <a:schemeClr val="accent5"/>
                  </a:solidFill>
                </a:uFill>
                <a:latin typeface="Arial"/>
                <a:cs typeface="Arial"/>
                <a:hlinkClick r:id="rId4"/>
              </a:rPr>
              <a:t>and </a:t>
            </a:r>
            <a:r>
              <a:rPr sz="1200" u="sng">
                <a:solidFill>
                  <a:srgbClr val="00568F"/>
                </a:solidFill>
                <a:uFill>
                  <a:solidFill>
                    <a:schemeClr val="accent5"/>
                  </a:solidFill>
                </a:uFill>
                <a:latin typeface="Arial"/>
                <a:cs typeface="Arial"/>
                <a:hlinkClick r:id="rId4"/>
              </a:rPr>
              <a:t>Accountability (2014) </a:t>
            </a:r>
            <a:r>
              <a:rPr sz="1200" spc="5">
                <a:solidFill>
                  <a:srgbClr val="00568F"/>
                </a:solidFill>
                <a:uFill>
                  <a:solidFill>
                    <a:schemeClr val="accent5"/>
                  </a:solidFill>
                </a:uFill>
                <a:latin typeface="Arial"/>
                <a:cs typeface="Arial"/>
              </a:rPr>
              <a:t> </a:t>
            </a:r>
            <a:r>
              <a:rPr sz="1200" u="sng">
                <a:solidFill>
                  <a:srgbClr val="00568F"/>
                </a:solidFill>
                <a:uFill>
                  <a:solidFill>
                    <a:schemeClr val="accent5"/>
                  </a:solidFill>
                </a:uFill>
                <a:latin typeface="Arial"/>
                <a:cs typeface="Arial"/>
                <a:hlinkClick r:id="rId5"/>
              </a:rPr>
              <a:t>SPHERE</a:t>
            </a:r>
            <a:r>
              <a:rPr sz="1200" u="sng" spc="-15">
                <a:solidFill>
                  <a:srgbClr val="00568F"/>
                </a:solidFill>
                <a:uFill>
                  <a:solidFill>
                    <a:schemeClr val="accent5"/>
                  </a:solidFill>
                </a:uFill>
                <a:latin typeface="Arial"/>
                <a:cs typeface="Arial"/>
                <a:hlinkClick r:id="rId5"/>
              </a:rPr>
              <a:t> </a:t>
            </a:r>
            <a:r>
              <a:rPr sz="1200" u="sng" spc="-5">
                <a:solidFill>
                  <a:srgbClr val="00568F"/>
                </a:solidFill>
                <a:uFill>
                  <a:solidFill>
                    <a:schemeClr val="accent5"/>
                  </a:solidFill>
                </a:uFill>
                <a:latin typeface="Arial"/>
                <a:cs typeface="Arial"/>
                <a:hlinkClick r:id="rId5"/>
              </a:rPr>
              <a:t>Humanitarian</a:t>
            </a:r>
            <a:r>
              <a:rPr sz="1200" u="sng" spc="-15">
                <a:solidFill>
                  <a:srgbClr val="00568F"/>
                </a:solidFill>
                <a:uFill>
                  <a:solidFill>
                    <a:schemeClr val="accent5"/>
                  </a:solidFill>
                </a:uFill>
                <a:latin typeface="Arial"/>
                <a:cs typeface="Arial"/>
                <a:hlinkClick r:id="rId5"/>
              </a:rPr>
              <a:t> </a:t>
            </a:r>
            <a:r>
              <a:rPr sz="1200" u="sng" spc="-5">
                <a:solidFill>
                  <a:srgbClr val="00568F"/>
                </a:solidFill>
                <a:uFill>
                  <a:solidFill>
                    <a:schemeClr val="accent5"/>
                  </a:solidFill>
                </a:uFill>
                <a:latin typeface="Arial"/>
                <a:cs typeface="Arial"/>
                <a:hlinkClick r:id="rId5"/>
              </a:rPr>
              <a:t>Charter</a:t>
            </a:r>
            <a:r>
              <a:rPr sz="1200" u="sng" spc="-15">
                <a:solidFill>
                  <a:srgbClr val="00568F"/>
                </a:solidFill>
                <a:uFill>
                  <a:solidFill>
                    <a:schemeClr val="accent5"/>
                  </a:solidFill>
                </a:uFill>
                <a:latin typeface="Arial"/>
                <a:cs typeface="Arial"/>
                <a:hlinkClick r:id="rId5"/>
              </a:rPr>
              <a:t> </a:t>
            </a:r>
            <a:r>
              <a:rPr sz="1200" u="sng" spc="-5">
                <a:solidFill>
                  <a:srgbClr val="00568F"/>
                </a:solidFill>
                <a:uFill>
                  <a:solidFill>
                    <a:schemeClr val="accent5"/>
                  </a:solidFill>
                </a:uFill>
                <a:latin typeface="Arial"/>
                <a:cs typeface="Arial"/>
                <a:hlinkClick r:id="rId5"/>
              </a:rPr>
              <a:t>and</a:t>
            </a:r>
            <a:r>
              <a:rPr sz="1200" u="sng" spc="-20">
                <a:solidFill>
                  <a:srgbClr val="00568F"/>
                </a:solidFill>
                <a:uFill>
                  <a:solidFill>
                    <a:schemeClr val="accent5"/>
                  </a:solidFill>
                </a:uFill>
                <a:latin typeface="Arial"/>
                <a:cs typeface="Arial"/>
                <a:hlinkClick r:id="rId5"/>
              </a:rPr>
              <a:t> </a:t>
            </a:r>
            <a:r>
              <a:rPr sz="1200" u="sng">
                <a:solidFill>
                  <a:srgbClr val="00568F"/>
                </a:solidFill>
                <a:uFill>
                  <a:solidFill>
                    <a:schemeClr val="accent5"/>
                  </a:solidFill>
                </a:uFill>
                <a:latin typeface="Arial"/>
                <a:cs typeface="Arial"/>
                <a:hlinkClick r:id="rId5"/>
              </a:rPr>
              <a:t>Minimum</a:t>
            </a:r>
            <a:r>
              <a:rPr sz="1200" u="sng" spc="-10">
                <a:solidFill>
                  <a:srgbClr val="00568F"/>
                </a:solidFill>
                <a:uFill>
                  <a:solidFill>
                    <a:schemeClr val="accent5"/>
                  </a:solidFill>
                </a:uFill>
                <a:latin typeface="Arial"/>
                <a:cs typeface="Arial"/>
                <a:hlinkClick r:id="rId5"/>
              </a:rPr>
              <a:t> </a:t>
            </a:r>
            <a:r>
              <a:rPr sz="1200" u="sng">
                <a:solidFill>
                  <a:srgbClr val="00568F"/>
                </a:solidFill>
                <a:uFill>
                  <a:solidFill>
                    <a:schemeClr val="accent5"/>
                  </a:solidFill>
                </a:uFill>
                <a:latin typeface="Arial"/>
                <a:cs typeface="Arial"/>
                <a:hlinkClick r:id="rId5"/>
              </a:rPr>
              <a:t>Standards</a:t>
            </a:r>
            <a:r>
              <a:rPr sz="1200" u="sng" spc="-10">
                <a:solidFill>
                  <a:srgbClr val="00568F"/>
                </a:solidFill>
                <a:uFill>
                  <a:solidFill>
                    <a:schemeClr val="accent5"/>
                  </a:solidFill>
                </a:uFill>
                <a:latin typeface="Arial"/>
                <a:cs typeface="Arial"/>
                <a:hlinkClick r:id="rId5"/>
              </a:rPr>
              <a:t> </a:t>
            </a:r>
            <a:r>
              <a:rPr sz="1200" u="sng">
                <a:solidFill>
                  <a:srgbClr val="00568F"/>
                </a:solidFill>
                <a:uFill>
                  <a:solidFill>
                    <a:schemeClr val="accent5"/>
                  </a:solidFill>
                </a:uFill>
                <a:latin typeface="Arial"/>
                <a:cs typeface="Arial"/>
                <a:hlinkClick r:id="rId5"/>
              </a:rPr>
              <a:t>(2018</a:t>
            </a:r>
            <a:r>
              <a:rPr sz="1200" u="sng" spc="-15">
                <a:solidFill>
                  <a:srgbClr val="00568F"/>
                </a:solidFill>
                <a:uFill>
                  <a:solidFill>
                    <a:schemeClr val="accent5"/>
                  </a:solidFill>
                </a:uFill>
                <a:latin typeface="Arial"/>
                <a:cs typeface="Arial"/>
                <a:hlinkClick r:id="rId5"/>
              </a:rPr>
              <a:t> </a:t>
            </a:r>
            <a:r>
              <a:rPr sz="1200" u="sng" spc="-5">
                <a:solidFill>
                  <a:srgbClr val="00568F"/>
                </a:solidFill>
                <a:uFill>
                  <a:solidFill>
                    <a:schemeClr val="accent5"/>
                  </a:solidFill>
                </a:uFill>
                <a:latin typeface="Arial"/>
                <a:cs typeface="Arial"/>
                <a:hlinkClick r:id="rId5"/>
              </a:rPr>
              <a:t>edition)</a:t>
            </a:r>
            <a:endParaRPr sz="1200">
              <a:uFill>
                <a:solidFill>
                  <a:schemeClr val="accent5"/>
                </a:solidFill>
              </a:uFill>
              <a:latin typeface="Arial"/>
              <a:cs typeface="Arial"/>
            </a:endParaRPr>
          </a:p>
        </p:txBody>
      </p:sp>
      <p:sp>
        <p:nvSpPr>
          <p:cNvPr id="22" name="object 24">
            <a:extLst>
              <a:ext uri="{FF2B5EF4-FFF2-40B4-BE49-F238E27FC236}">
                <a16:creationId xmlns:a16="http://schemas.microsoft.com/office/drawing/2014/main" id="{3A95F1F9-CE12-8A54-2280-D74B56F2C6E5}"/>
              </a:ext>
            </a:extLst>
          </p:cNvPr>
          <p:cNvSpPr txBox="1"/>
          <p:nvPr/>
        </p:nvSpPr>
        <p:spPr>
          <a:xfrm>
            <a:off x="440560" y="5820030"/>
            <a:ext cx="8422005" cy="406650"/>
          </a:xfrm>
          <a:prstGeom prst="rect">
            <a:avLst/>
          </a:prstGeom>
        </p:spPr>
        <p:txBody>
          <a:bodyPr vert="horz" wrap="square" lIns="0" tIns="12700" rIns="0" bIns="0" rtlCol="0">
            <a:spAutoFit/>
          </a:bodyPr>
          <a:lstStyle/>
          <a:p>
            <a:pPr marL="12700" marR="5080">
              <a:lnSpc>
                <a:spcPct val="111100"/>
              </a:lnSpc>
              <a:spcBef>
                <a:spcPts val="100"/>
              </a:spcBef>
            </a:pPr>
            <a:r>
              <a:rPr sz="1200">
                <a:solidFill>
                  <a:srgbClr val="302F30"/>
                </a:solidFill>
                <a:uFill>
                  <a:solidFill>
                    <a:srgbClr val="C00000"/>
                  </a:solidFill>
                </a:uFill>
                <a:latin typeface="Arial"/>
                <a:cs typeface="Arial"/>
              </a:rPr>
              <a:t>For a concise summary </a:t>
            </a:r>
            <a:r>
              <a:rPr sz="1200" spc="-5">
                <a:solidFill>
                  <a:srgbClr val="302F30"/>
                </a:solidFill>
                <a:uFill>
                  <a:solidFill>
                    <a:srgbClr val="C00000"/>
                  </a:solidFill>
                </a:uFill>
                <a:latin typeface="Arial"/>
                <a:cs typeface="Arial"/>
              </a:rPr>
              <a:t>of </a:t>
            </a:r>
            <a:r>
              <a:rPr sz="1200">
                <a:solidFill>
                  <a:srgbClr val="302F30"/>
                </a:solidFill>
                <a:uFill>
                  <a:solidFill>
                    <a:srgbClr val="C00000"/>
                  </a:solidFill>
                </a:uFill>
                <a:latin typeface="Arial"/>
                <a:cs typeface="Arial"/>
              </a:rPr>
              <a:t>the </a:t>
            </a:r>
            <a:r>
              <a:rPr sz="1200" spc="-5">
                <a:solidFill>
                  <a:srgbClr val="302F30"/>
                </a:solidFill>
                <a:uFill>
                  <a:solidFill>
                    <a:srgbClr val="C00000"/>
                  </a:solidFill>
                </a:uFill>
                <a:latin typeface="Arial"/>
                <a:cs typeface="Arial"/>
              </a:rPr>
              <a:t>above </a:t>
            </a:r>
            <a:r>
              <a:rPr sz="1200">
                <a:solidFill>
                  <a:srgbClr val="302F30"/>
                </a:solidFill>
                <a:uFill>
                  <a:solidFill>
                    <a:srgbClr val="C00000"/>
                  </a:solidFill>
                </a:uFill>
                <a:latin typeface="Arial"/>
                <a:cs typeface="Arial"/>
              </a:rPr>
              <a:t>resources </a:t>
            </a:r>
            <a:r>
              <a:rPr sz="1200" spc="-5">
                <a:solidFill>
                  <a:srgbClr val="302F30"/>
                </a:solidFill>
                <a:uFill>
                  <a:solidFill>
                    <a:srgbClr val="C00000"/>
                  </a:solidFill>
                </a:uFill>
                <a:latin typeface="Arial"/>
                <a:cs typeface="Arial"/>
              </a:rPr>
              <a:t>and </a:t>
            </a:r>
            <a:r>
              <a:rPr sz="1200">
                <a:solidFill>
                  <a:srgbClr val="302F30"/>
                </a:solidFill>
                <a:uFill>
                  <a:solidFill>
                    <a:srgbClr val="C00000"/>
                  </a:solidFill>
                </a:uFill>
                <a:latin typeface="Arial"/>
                <a:cs typeface="Arial"/>
              </a:rPr>
              <a:t>their relevance to </a:t>
            </a:r>
            <a:r>
              <a:rPr sz="1200" spc="-5">
                <a:solidFill>
                  <a:srgbClr val="302F30"/>
                </a:solidFill>
                <a:uFill>
                  <a:solidFill>
                    <a:srgbClr val="C00000"/>
                  </a:solidFill>
                </a:uFill>
                <a:latin typeface="Arial"/>
                <a:cs typeface="Arial"/>
              </a:rPr>
              <a:t>humanitarian innovation, </a:t>
            </a:r>
            <a:r>
              <a:rPr sz="1200">
                <a:solidFill>
                  <a:srgbClr val="302F30"/>
                </a:solidFill>
                <a:uFill>
                  <a:solidFill>
                    <a:srgbClr val="C00000"/>
                  </a:solidFill>
                </a:uFill>
                <a:latin typeface="Arial"/>
                <a:cs typeface="Arial"/>
              </a:rPr>
              <a:t>see: </a:t>
            </a:r>
            <a:r>
              <a:rPr sz="1200" spc="-405">
                <a:solidFill>
                  <a:srgbClr val="302F30"/>
                </a:solidFill>
                <a:uFill>
                  <a:solidFill>
                    <a:srgbClr val="C00000"/>
                  </a:solidFill>
                </a:uFill>
                <a:latin typeface="Arial"/>
                <a:cs typeface="Arial"/>
              </a:rPr>
              <a:t> </a:t>
            </a:r>
            <a:r>
              <a:rPr sz="1200" u="sng" spc="-5">
                <a:solidFill>
                  <a:srgbClr val="00568F"/>
                </a:solidFill>
                <a:uFill>
                  <a:solidFill>
                    <a:schemeClr val="accent5"/>
                  </a:solidFill>
                </a:uFill>
                <a:latin typeface="Arial"/>
                <a:cs typeface="Arial"/>
                <a:hlinkClick r:id="rId6"/>
              </a:rPr>
              <a:t>https://higuide.elrha.org/humanitarian-parameters/humanitarian-principles-and-standards/</a:t>
            </a:r>
            <a:r>
              <a:rPr sz="1200" u="sng" spc="35">
                <a:solidFill>
                  <a:srgbClr val="00568F"/>
                </a:solidFill>
                <a:uFill>
                  <a:solidFill>
                    <a:schemeClr val="accent5"/>
                  </a:solidFill>
                </a:uFill>
                <a:latin typeface="Arial"/>
                <a:cs typeface="Arial"/>
                <a:hlinkClick r:id="rId6"/>
              </a:rPr>
              <a:t> </a:t>
            </a:r>
            <a:endParaRPr sz="1200" u="sng">
              <a:uFill>
                <a:solidFill>
                  <a:schemeClr val="accent5"/>
                </a:solidFill>
              </a:uFill>
              <a:latin typeface="Arial"/>
              <a:cs typeface="Arial"/>
            </a:endParaRPr>
          </a:p>
        </p:txBody>
      </p:sp>
      <p:pic>
        <p:nvPicPr>
          <p:cNvPr id="23" name="Picture 2" descr="UK aid - standards for using the logo - GOV.UK">
            <a:extLst>
              <a:ext uri="{FF2B5EF4-FFF2-40B4-BE49-F238E27FC236}">
                <a16:creationId xmlns:a16="http://schemas.microsoft.com/office/drawing/2014/main" id="{437A3FD0-8457-EB75-3470-B4ECB69E3C1C}"/>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14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Definitions</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17</a:t>
            </a:fld>
            <a:endParaRPr lang="en-GB">
              <a:solidFill>
                <a:prstClr val="black"/>
              </a:solidFill>
              <a:latin typeface="Arial"/>
            </a:endParaRPr>
          </a:p>
        </p:txBody>
      </p:sp>
      <p:sp>
        <p:nvSpPr>
          <p:cNvPr id="16" name="Content Placeholder 6">
            <a:extLst>
              <a:ext uri="{FF2B5EF4-FFF2-40B4-BE49-F238E27FC236}">
                <a16:creationId xmlns:a16="http://schemas.microsoft.com/office/drawing/2014/main" id="{70F16F16-B61B-0168-09C2-F45AB56BB5E3}"/>
              </a:ext>
            </a:extLst>
          </p:cNvPr>
          <p:cNvSpPr txBox="1">
            <a:spLocks/>
          </p:cNvSpPr>
          <p:nvPr/>
        </p:nvSpPr>
        <p:spPr>
          <a:xfrm>
            <a:off x="3496678" y="1768470"/>
            <a:ext cx="2562412"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Innovation</a:t>
            </a:r>
            <a:br>
              <a:rPr lang="en-GB"/>
            </a:br>
            <a:endParaRPr lang="en-GB"/>
          </a:p>
        </p:txBody>
      </p:sp>
      <p:sp>
        <p:nvSpPr>
          <p:cNvPr id="18" name="Content Placeholder 6">
            <a:extLst>
              <a:ext uri="{FF2B5EF4-FFF2-40B4-BE49-F238E27FC236}">
                <a16:creationId xmlns:a16="http://schemas.microsoft.com/office/drawing/2014/main" id="{656162D6-7F1E-B7DB-74D2-35025DE2A854}"/>
              </a:ext>
            </a:extLst>
          </p:cNvPr>
          <p:cNvSpPr txBox="1">
            <a:spLocks/>
          </p:cNvSpPr>
          <p:nvPr/>
        </p:nvSpPr>
        <p:spPr>
          <a:xfrm>
            <a:off x="6563065" y="1768470"/>
            <a:ext cx="3232453"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Humanitarian Innovation</a:t>
            </a:r>
            <a:br>
              <a:rPr lang="en-GB"/>
            </a:br>
            <a:endParaRPr lang="en-GB"/>
          </a:p>
          <a:p>
            <a:endParaRPr lang="en-GB" sz="1800"/>
          </a:p>
        </p:txBody>
      </p:sp>
      <p:pic>
        <p:nvPicPr>
          <p:cNvPr id="7" name="Picture 6">
            <a:extLst>
              <a:ext uri="{FF2B5EF4-FFF2-40B4-BE49-F238E27FC236}">
                <a16:creationId xmlns:a16="http://schemas.microsoft.com/office/drawing/2014/main" id="{FE0E3859-ACBB-E22A-032E-2DEA15A7C0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0601" y="1531602"/>
            <a:ext cx="1278120" cy="1405931"/>
          </a:xfrm>
          <a:prstGeom prst="rect">
            <a:avLst/>
          </a:prstGeom>
        </p:spPr>
      </p:pic>
      <p:sp>
        <p:nvSpPr>
          <p:cNvPr id="8" name="object 11">
            <a:extLst>
              <a:ext uri="{FF2B5EF4-FFF2-40B4-BE49-F238E27FC236}">
                <a16:creationId xmlns:a16="http://schemas.microsoft.com/office/drawing/2014/main" id="{02DF46FD-5A77-ABE3-84C7-899291E32A58}"/>
              </a:ext>
            </a:extLst>
          </p:cNvPr>
          <p:cNvSpPr txBox="1"/>
          <p:nvPr/>
        </p:nvSpPr>
        <p:spPr>
          <a:xfrm>
            <a:off x="3328875" y="2195457"/>
            <a:ext cx="2439670" cy="833755"/>
          </a:xfrm>
          <a:prstGeom prst="rect">
            <a:avLst/>
          </a:prstGeom>
        </p:spPr>
        <p:txBody>
          <a:bodyPr vert="horz" wrap="square" lIns="0" tIns="27939" rIns="0" bIns="0" rtlCol="0">
            <a:spAutoFit/>
          </a:bodyPr>
          <a:lstStyle/>
          <a:p>
            <a:pPr marL="127000" marR="5080" indent="-114300">
              <a:lnSpc>
                <a:spcPts val="2100"/>
              </a:lnSpc>
              <a:spcBef>
                <a:spcPts val="219"/>
              </a:spcBef>
            </a:pPr>
            <a:r>
              <a:rPr sz="1800" b="1">
                <a:solidFill>
                  <a:srgbClr val="302F30"/>
                </a:solidFill>
                <a:latin typeface="Arial"/>
                <a:cs typeface="Arial"/>
              </a:rPr>
              <a:t>“The </a:t>
            </a:r>
            <a:r>
              <a:rPr sz="1800" b="1" spc="-5">
                <a:solidFill>
                  <a:srgbClr val="302F30"/>
                </a:solidFill>
                <a:latin typeface="Arial"/>
                <a:cs typeface="Arial"/>
              </a:rPr>
              <a:t>successful </a:t>
            </a:r>
            <a:r>
              <a:rPr sz="1800" b="1">
                <a:solidFill>
                  <a:srgbClr val="302F30"/>
                </a:solidFill>
                <a:latin typeface="Arial"/>
                <a:cs typeface="Arial"/>
              </a:rPr>
              <a:t> </a:t>
            </a:r>
            <a:r>
              <a:rPr sz="1800" b="1" spc="-5">
                <a:solidFill>
                  <a:srgbClr val="302F30"/>
                </a:solidFill>
                <a:latin typeface="Arial"/>
                <a:cs typeface="Arial"/>
              </a:rPr>
              <a:t>application </a:t>
            </a:r>
            <a:r>
              <a:rPr sz="1800" b="1">
                <a:solidFill>
                  <a:srgbClr val="302F30"/>
                </a:solidFill>
                <a:latin typeface="Arial"/>
                <a:cs typeface="Arial"/>
              </a:rPr>
              <a:t>of new </a:t>
            </a:r>
            <a:r>
              <a:rPr sz="1800" b="1" spc="5">
                <a:solidFill>
                  <a:srgbClr val="302F30"/>
                </a:solidFill>
                <a:latin typeface="Arial"/>
                <a:cs typeface="Arial"/>
              </a:rPr>
              <a:t> </a:t>
            </a:r>
            <a:r>
              <a:rPr sz="1800" b="1">
                <a:solidFill>
                  <a:srgbClr val="302F30"/>
                </a:solidFill>
                <a:latin typeface="Arial"/>
                <a:cs typeface="Arial"/>
              </a:rPr>
              <a:t>ideas</a:t>
            </a:r>
            <a:r>
              <a:rPr sz="1800" b="1" spc="-35">
                <a:solidFill>
                  <a:srgbClr val="302F30"/>
                </a:solidFill>
                <a:latin typeface="Arial"/>
                <a:cs typeface="Arial"/>
              </a:rPr>
              <a:t> </a:t>
            </a:r>
            <a:r>
              <a:rPr sz="1800" b="1">
                <a:solidFill>
                  <a:srgbClr val="302F30"/>
                </a:solidFill>
                <a:latin typeface="Arial"/>
                <a:cs typeface="Arial"/>
              </a:rPr>
              <a:t>that</a:t>
            </a:r>
            <a:r>
              <a:rPr sz="1800" b="1" spc="-30">
                <a:solidFill>
                  <a:srgbClr val="302F30"/>
                </a:solidFill>
                <a:latin typeface="Arial"/>
                <a:cs typeface="Arial"/>
              </a:rPr>
              <a:t> </a:t>
            </a:r>
            <a:r>
              <a:rPr sz="1800" b="1" spc="-5">
                <a:solidFill>
                  <a:srgbClr val="302F30"/>
                </a:solidFill>
                <a:latin typeface="Arial"/>
                <a:cs typeface="Arial"/>
              </a:rPr>
              <a:t>add</a:t>
            </a:r>
            <a:r>
              <a:rPr sz="1800" b="1" spc="-35">
                <a:solidFill>
                  <a:srgbClr val="302F30"/>
                </a:solidFill>
                <a:latin typeface="Arial"/>
                <a:cs typeface="Arial"/>
              </a:rPr>
              <a:t> </a:t>
            </a:r>
            <a:r>
              <a:rPr sz="1800" b="1" spc="-5">
                <a:solidFill>
                  <a:srgbClr val="302F30"/>
                </a:solidFill>
                <a:latin typeface="Arial"/>
                <a:cs typeface="Arial"/>
              </a:rPr>
              <a:t>value”</a:t>
            </a:r>
            <a:endParaRPr sz="1800">
              <a:latin typeface="Arial"/>
              <a:cs typeface="Arial"/>
            </a:endParaRPr>
          </a:p>
        </p:txBody>
      </p:sp>
      <p:sp>
        <p:nvSpPr>
          <p:cNvPr id="9" name="object 14">
            <a:extLst>
              <a:ext uri="{FF2B5EF4-FFF2-40B4-BE49-F238E27FC236}">
                <a16:creationId xmlns:a16="http://schemas.microsoft.com/office/drawing/2014/main" id="{2FD8D045-7D05-6969-5F6F-65DCED8FAAF6}"/>
              </a:ext>
            </a:extLst>
          </p:cNvPr>
          <p:cNvSpPr txBox="1"/>
          <p:nvPr/>
        </p:nvSpPr>
        <p:spPr>
          <a:xfrm>
            <a:off x="3327605" y="4541147"/>
            <a:ext cx="2440940" cy="398780"/>
          </a:xfrm>
          <a:prstGeom prst="rect">
            <a:avLst/>
          </a:prstGeom>
        </p:spPr>
        <p:txBody>
          <a:bodyPr vert="horz" wrap="square" lIns="0" tIns="5080" rIns="0" bIns="0" rtlCol="0">
            <a:spAutoFit/>
          </a:bodyPr>
          <a:lstStyle/>
          <a:p>
            <a:pPr marL="12700" marR="5080">
              <a:lnSpc>
                <a:spcPct val="104200"/>
              </a:lnSpc>
              <a:spcBef>
                <a:spcPts val="40"/>
              </a:spcBef>
            </a:pPr>
            <a:r>
              <a:rPr sz="1200" i="1">
                <a:solidFill>
                  <a:srgbClr val="302F30"/>
                </a:solidFill>
                <a:latin typeface="Arial"/>
                <a:cs typeface="Arial"/>
              </a:rPr>
              <a:t>The</a:t>
            </a:r>
            <a:r>
              <a:rPr sz="1200" i="1" spc="-25">
                <a:solidFill>
                  <a:srgbClr val="302F30"/>
                </a:solidFill>
                <a:latin typeface="Arial"/>
                <a:cs typeface="Arial"/>
              </a:rPr>
              <a:t> </a:t>
            </a:r>
            <a:r>
              <a:rPr sz="1200" i="1">
                <a:solidFill>
                  <a:srgbClr val="302F30"/>
                </a:solidFill>
                <a:latin typeface="Arial"/>
                <a:cs typeface="Arial"/>
              </a:rPr>
              <a:t>Oxford</a:t>
            </a:r>
            <a:r>
              <a:rPr sz="1200" i="1" spc="-20">
                <a:solidFill>
                  <a:srgbClr val="302F30"/>
                </a:solidFill>
                <a:latin typeface="Arial"/>
                <a:cs typeface="Arial"/>
              </a:rPr>
              <a:t> </a:t>
            </a:r>
            <a:r>
              <a:rPr sz="1200" i="1" spc="-5">
                <a:solidFill>
                  <a:srgbClr val="302F30"/>
                </a:solidFill>
                <a:latin typeface="Arial"/>
                <a:cs typeface="Arial"/>
              </a:rPr>
              <a:t>Handbook</a:t>
            </a:r>
            <a:r>
              <a:rPr sz="1200" i="1" spc="-25">
                <a:solidFill>
                  <a:srgbClr val="302F30"/>
                </a:solidFill>
                <a:latin typeface="Arial"/>
                <a:cs typeface="Arial"/>
              </a:rPr>
              <a:t> </a:t>
            </a:r>
            <a:r>
              <a:rPr sz="1200" i="1" spc="-5">
                <a:solidFill>
                  <a:srgbClr val="302F30"/>
                </a:solidFill>
                <a:latin typeface="Arial"/>
                <a:cs typeface="Arial"/>
              </a:rPr>
              <a:t>of</a:t>
            </a:r>
            <a:r>
              <a:rPr sz="1200" i="1" spc="-30">
                <a:solidFill>
                  <a:srgbClr val="302F30"/>
                </a:solidFill>
                <a:latin typeface="Arial"/>
                <a:cs typeface="Arial"/>
              </a:rPr>
              <a:t> </a:t>
            </a:r>
            <a:r>
              <a:rPr sz="1200" i="1">
                <a:solidFill>
                  <a:srgbClr val="302F30"/>
                </a:solidFill>
                <a:latin typeface="Arial"/>
                <a:cs typeface="Arial"/>
              </a:rPr>
              <a:t>Innovation </a:t>
            </a:r>
            <a:r>
              <a:rPr sz="1200" i="1" spc="-315">
                <a:solidFill>
                  <a:srgbClr val="302F30"/>
                </a:solidFill>
                <a:latin typeface="Arial"/>
                <a:cs typeface="Arial"/>
              </a:rPr>
              <a:t> </a:t>
            </a:r>
            <a:r>
              <a:rPr sz="1200" i="1">
                <a:solidFill>
                  <a:srgbClr val="302F30"/>
                </a:solidFill>
                <a:latin typeface="Arial"/>
                <a:cs typeface="Arial"/>
              </a:rPr>
              <a:t>Management</a:t>
            </a:r>
            <a:endParaRPr sz="1200">
              <a:latin typeface="Arial"/>
              <a:cs typeface="Arial"/>
            </a:endParaRPr>
          </a:p>
        </p:txBody>
      </p:sp>
      <p:sp>
        <p:nvSpPr>
          <p:cNvPr id="10" name="object 13">
            <a:extLst>
              <a:ext uri="{FF2B5EF4-FFF2-40B4-BE49-F238E27FC236}">
                <a16:creationId xmlns:a16="http://schemas.microsoft.com/office/drawing/2014/main" id="{012B97BA-8D52-F0EF-8662-AFC752D605BA}"/>
              </a:ext>
            </a:extLst>
          </p:cNvPr>
          <p:cNvSpPr txBox="1"/>
          <p:nvPr/>
        </p:nvSpPr>
        <p:spPr>
          <a:xfrm>
            <a:off x="3336896" y="3105097"/>
            <a:ext cx="1711360" cy="1391920"/>
          </a:xfrm>
          <a:prstGeom prst="rect">
            <a:avLst/>
          </a:prstGeom>
        </p:spPr>
        <p:txBody>
          <a:bodyPr vert="horz" wrap="square" lIns="0" tIns="12700" rIns="0" bIns="0" rtlCol="0">
            <a:spAutoFit/>
          </a:bodyPr>
          <a:lstStyle/>
          <a:p>
            <a:pPr marL="298450" marR="5080" indent="-285750">
              <a:lnSpc>
                <a:spcPct val="123500"/>
              </a:lnSpc>
              <a:spcBef>
                <a:spcPts val="100"/>
              </a:spcBef>
              <a:buClr>
                <a:schemeClr val="accent5"/>
              </a:buClr>
              <a:buSzPct val="117000"/>
              <a:buFont typeface="Arial" panose="020B0604020202020204" pitchFamily="34" charset="0"/>
              <a:buChar char="•"/>
            </a:pPr>
            <a:r>
              <a:rPr sz="1800">
                <a:solidFill>
                  <a:srgbClr val="302F30"/>
                </a:solidFill>
                <a:latin typeface="Arial"/>
                <a:cs typeface="Arial"/>
              </a:rPr>
              <a:t>Success</a:t>
            </a:r>
            <a:endParaRPr lang="en-GB" sz="1800">
              <a:solidFill>
                <a:srgbClr val="302F30"/>
              </a:solidFill>
              <a:latin typeface="Arial"/>
              <a:cs typeface="Arial"/>
            </a:endParaRPr>
          </a:p>
          <a:p>
            <a:pPr marL="298450" marR="5080" indent="-285750">
              <a:lnSpc>
                <a:spcPct val="123500"/>
              </a:lnSpc>
              <a:spcBef>
                <a:spcPts val="100"/>
              </a:spcBef>
              <a:buClr>
                <a:schemeClr val="accent5"/>
              </a:buClr>
              <a:buSzPct val="117000"/>
              <a:buFont typeface="Arial" panose="020B0604020202020204" pitchFamily="34" charset="0"/>
              <a:buChar char="•"/>
            </a:pPr>
            <a:r>
              <a:rPr sz="1800">
                <a:solidFill>
                  <a:srgbClr val="302F30"/>
                </a:solidFill>
                <a:latin typeface="Arial"/>
                <a:cs typeface="Arial"/>
              </a:rPr>
              <a:t>Ideas</a:t>
            </a:r>
            <a:endParaRPr lang="en-GB" sz="1800">
              <a:solidFill>
                <a:srgbClr val="302F30"/>
              </a:solidFill>
              <a:latin typeface="Arial"/>
              <a:cs typeface="Arial"/>
            </a:endParaRPr>
          </a:p>
          <a:p>
            <a:pPr marL="298450" marR="5080" indent="-285750">
              <a:lnSpc>
                <a:spcPct val="123500"/>
              </a:lnSpc>
              <a:spcBef>
                <a:spcPts val="100"/>
              </a:spcBef>
              <a:buClr>
                <a:schemeClr val="accent5"/>
              </a:buClr>
              <a:buSzPct val="117000"/>
              <a:buFont typeface="Arial" panose="020B0604020202020204" pitchFamily="34" charset="0"/>
              <a:buChar char="•"/>
            </a:pPr>
            <a:r>
              <a:rPr sz="1800">
                <a:solidFill>
                  <a:srgbClr val="302F30"/>
                </a:solidFill>
                <a:latin typeface="Arial"/>
                <a:cs typeface="Arial"/>
              </a:rPr>
              <a:t>Applied </a:t>
            </a:r>
            <a:endParaRPr lang="en-GB" spc="5">
              <a:solidFill>
                <a:srgbClr val="302F30"/>
              </a:solidFill>
              <a:latin typeface="Arial"/>
              <a:cs typeface="Arial"/>
            </a:endParaRPr>
          </a:p>
          <a:p>
            <a:pPr marL="298450" marR="5080" indent="-285750">
              <a:lnSpc>
                <a:spcPct val="123500"/>
              </a:lnSpc>
              <a:spcBef>
                <a:spcPts val="100"/>
              </a:spcBef>
              <a:buClr>
                <a:schemeClr val="accent5"/>
              </a:buClr>
              <a:buSzPct val="117000"/>
              <a:buFont typeface="Arial" panose="020B0604020202020204" pitchFamily="34" charset="0"/>
              <a:buChar char="•"/>
            </a:pPr>
            <a:r>
              <a:rPr sz="1800" spc="-35">
                <a:solidFill>
                  <a:srgbClr val="302F30"/>
                </a:solidFill>
                <a:latin typeface="Arial"/>
                <a:cs typeface="Arial"/>
              </a:rPr>
              <a:t>Value</a:t>
            </a:r>
            <a:endParaRPr sz="1800">
              <a:latin typeface="Arial"/>
              <a:cs typeface="Arial"/>
            </a:endParaRPr>
          </a:p>
        </p:txBody>
      </p:sp>
      <p:sp>
        <p:nvSpPr>
          <p:cNvPr id="13" name="object 23">
            <a:extLst>
              <a:ext uri="{FF2B5EF4-FFF2-40B4-BE49-F238E27FC236}">
                <a16:creationId xmlns:a16="http://schemas.microsoft.com/office/drawing/2014/main" id="{683CB4DB-C233-5FF6-6A24-510756FAF317}"/>
              </a:ext>
            </a:extLst>
          </p:cNvPr>
          <p:cNvSpPr txBox="1"/>
          <p:nvPr/>
        </p:nvSpPr>
        <p:spPr>
          <a:xfrm>
            <a:off x="6563064" y="3555227"/>
            <a:ext cx="3072672" cy="1777364"/>
          </a:xfrm>
          <a:prstGeom prst="rect">
            <a:avLst/>
          </a:prstGeom>
        </p:spPr>
        <p:txBody>
          <a:bodyPr vert="horz" wrap="square" lIns="0" tIns="27939" rIns="0" bIns="0" rtlCol="0">
            <a:spAutoFit/>
          </a:bodyPr>
          <a:lstStyle/>
          <a:p>
            <a:pPr marL="304165" marR="198755" indent="-292100">
              <a:lnSpc>
                <a:spcPts val="2100"/>
              </a:lnSpc>
              <a:spcBef>
                <a:spcPts val="219"/>
              </a:spcBef>
              <a:buClr>
                <a:srgbClr val="00568F"/>
              </a:buClr>
              <a:buSzPct val="116666"/>
              <a:buFont typeface="Arial"/>
              <a:buChar char="•"/>
              <a:tabLst>
                <a:tab pos="304165" algn="l"/>
                <a:tab pos="304800" algn="l"/>
              </a:tabLst>
            </a:pPr>
            <a:r>
              <a:rPr sz="1800" spc="-5">
                <a:solidFill>
                  <a:srgbClr val="302F30"/>
                </a:solidFill>
                <a:latin typeface="Arial"/>
                <a:cs typeface="Arial"/>
              </a:rPr>
              <a:t>Doing </a:t>
            </a:r>
            <a:r>
              <a:rPr sz="1800">
                <a:solidFill>
                  <a:srgbClr val="302F30"/>
                </a:solidFill>
                <a:latin typeface="Arial"/>
                <a:cs typeface="Arial"/>
              </a:rPr>
              <a:t>something </a:t>
            </a:r>
            <a:r>
              <a:rPr sz="1800" spc="5">
                <a:solidFill>
                  <a:srgbClr val="302F30"/>
                </a:solidFill>
                <a:latin typeface="Arial"/>
                <a:cs typeface="Arial"/>
              </a:rPr>
              <a:t> </a:t>
            </a:r>
            <a:r>
              <a:rPr sz="1800" spc="-5">
                <a:solidFill>
                  <a:srgbClr val="302F30"/>
                </a:solidFill>
                <a:latin typeface="Arial"/>
                <a:cs typeface="Arial"/>
              </a:rPr>
              <a:t>different</a:t>
            </a:r>
            <a:r>
              <a:rPr sz="1800" spc="-35">
                <a:solidFill>
                  <a:srgbClr val="302F30"/>
                </a:solidFill>
                <a:latin typeface="Arial"/>
                <a:cs typeface="Arial"/>
              </a:rPr>
              <a:t> </a:t>
            </a:r>
            <a:r>
              <a:rPr sz="1800" spc="-5">
                <a:solidFill>
                  <a:srgbClr val="302F30"/>
                </a:solidFill>
                <a:latin typeface="Arial"/>
                <a:cs typeface="Arial"/>
              </a:rPr>
              <a:t>at</a:t>
            </a:r>
            <a:r>
              <a:rPr sz="1800" spc="-35">
                <a:solidFill>
                  <a:srgbClr val="302F30"/>
                </a:solidFill>
                <a:latin typeface="Arial"/>
                <a:cs typeface="Arial"/>
              </a:rPr>
              <a:t> </a:t>
            </a:r>
            <a:r>
              <a:rPr sz="1800">
                <a:solidFill>
                  <a:srgbClr val="302F30"/>
                </a:solidFill>
                <a:latin typeface="Arial"/>
                <a:cs typeface="Arial"/>
              </a:rPr>
              <a:t>a</a:t>
            </a:r>
            <a:r>
              <a:rPr sz="1800" spc="-35">
                <a:solidFill>
                  <a:srgbClr val="302F30"/>
                </a:solidFill>
                <a:latin typeface="Arial"/>
                <a:cs typeface="Arial"/>
              </a:rPr>
              <a:t> </a:t>
            </a:r>
            <a:r>
              <a:rPr sz="1800">
                <a:solidFill>
                  <a:srgbClr val="302F30"/>
                </a:solidFill>
                <a:latin typeface="Arial"/>
                <a:cs typeface="Arial"/>
              </a:rPr>
              <a:t>sector/ </a:t>
            </a:r>
            <a:r>
              <a:rPr sz="1800" spc="-484">
                <a:solidFill>
                  <a:srgbClr val="302F30"/>
                </a:solidFill>
                <a:latin typeface="Arial"/>
                <a:cs typeface="Arial"/>
              </a:rPr>
              <a:t> </a:t>
            </a:r>
            <a:r>
              <a:rPr sz="1800">
                <a:solidFill>
                  <a:srgbClr val="302F30"/>
                </a:solidFill>
                <a:latin typeface="Arial"/>
                <a:cs typeface="Arial"/>
              </a:rPr>
              <a:t>system</a:t>
            </a:r>
            <a:r>
              <a:rPr sz="1800" spc="-10">
                <a:solidFill>
                  <a:srgbClr val="302F30"/>
                </a:solidFill>
                <a:latin typeface="Arial"/>
                <a:cs typeface="Arial"/>
              </a:rPr>
              <a:t> </a:t>
            </a:r>
            <a:r>
              <a:rPr sz="1800" spc="-5">
                <a:solidFill>
                  <a:srgbClr val="302F30"/>
                </a:solidFill>
                <a:latin typeface="Arial"/>
                <a:cs typeface="Arial"/>
              </a:rPr>
              <a:t>level</a:t>
            </a:r>
            <a:endParaRPr sz="1800">
              <a:latin typeface="Arial"/>
              <a:cs typeface="Arial"/>
            </a:endParaRPr>
          </a:p>
          <a:p>
            <a:pPr marL="304165" marR="5080">
              <a:lnSpc>
                <a:spcPts val="2100"/>
              </a:lnSpc>
              <a:spcBef>
                <a:spcPts val="565"/>
              </a:spcBef>
            </a:pPr>
            <a:r>
              <a:rPr sz="1800">
                <a:solidFill>
                  <a:srgbClr val="302F30"/>
                </a:solidFill>
                <a:latin typeface="Arial"/>
                <a:cs typeface="Arial"/>
              </a:rPr>
              <a:t>Seeking</a:t>
            </a:r>
            <a:r>
              <a:rPr sz="1800" spc="-90">
                <a:solidFill>
                  <a:srgbClr val="302F30"/>
                </a:solidFill>
                <a:latin typeface="Arial"/>
                <a:cs typeface="Arial"/>
              </a:rPr>
              <a:t> </a:t>
            </a:r>
            <a:r>
              <a:rPr sz="1800" spc="-5">
                <a:solidFill>
                  <a:srgbClr val="302F30"/>
                </a:solidFill>
                <a:latin typeface="Arial"/>
                <a:cs typeface="Arial"/>
              </a:rPr>
              <a:t>improvement </a:t>
            </a:r>
            <a:r>
              <a:rPr sz="1800" spc="-484">
                <a:solidFill>
                  <a:srgbClr val="302F30"/>
                </a:solidFill>
                <a:latin typeface="Arial"/>
                <a:cs typeface="Arial"/>
              </a:rPr>
              <a:t> </a:t>
            </a:r>
            <a:r>
              <a:rPr sz="1800">
                <a:solidFill>
                  <a:srgbClr val="302F30"/>
                </a:solidFill>
                <a:latin typeface="Arial"/>
                <a:cs typeface="Arial"/>
              </a:rPr>
              <a:t>for</a:t>
            </a:r>
            <a:r>
              <a:rPr sz="1800" spc="-30">
                <a:solidFill>
                  <a:srgbClr val="302F30"/>
                </a:solidFill>
                <a:latin typeface="Arial"/>
                <a:cs typeface="Arial"/>
              </a:rPr>
              <a:t> </a:t>
            </a:r>
            <a:r>
              <a:rPr sz="1800">
                <a:solidFill>
                  <a:srgbClr val="302F30"/>
                </a:solidFill>
                <a:latin typeface="Arial"/>
                <a:cs typeface="Arial"/>
              </a:rPr>
              <a:t>the</a:t>
            </a:r>
            <a:r>
              <a:rPr sz="1800" spc="-30">
                <a:solidFill>
                  <a:srgbClr val="302F30"/>
                </a:solidFill>
                <a:latin typeface="Arial"/>
                <a:cs typeface="Arial"/>
              </a:rPr>
              <a:t> </a:t>
            </a:r>
            <a:r>
              <a:rPr sz="1800">
                <a:solidFill>
                  <a:srgbClr val="302F30"/>
                </a:solidFill>
                <a:latin typeface="Arial"/>
                <a:cs typeface="Arial"/>
              </a:rPr>
              <a:t>sector/system</a:t>
            </a:r>
            <a:endParaRPr sz="1800">
              <a:latin typeface="Arial"/>
              <a:cs typeface="Arial"/>
            </a:endParaRPr>
          </a:p>
          <a:p>
            <a:pPr marL="304165">
              <a:lnSpc>
                <a:spcPct val="100000"/>
              </a:lnSpc>
              <a:spcBef>
                <a:spcPts val="445"/>
              </a:spcBef>
            </a:pPr>
            <a:r>
              <a:rPr sz="1800">
                <a:solidFill>
                  <a:srgbClr val="302F30"/>
                </a:solidFill>
                <a:latin typeface="Arial"/>
                <a:cs typeface="Arial"/>
              </a:rPr>
              <a:t>Iterative</a:t>
            </a:r>
            <a:endParaRPr sz="1800">
              <a:latin typeface="Arial"/>
              <a:cs typeface="Arial"/>
            </a:endParaRPr>
          </a:p>
        </p:txBody>
      </p:sp>
      <p:sp>
        <p:nvSpPr>
          <p:cNvPr id="14" name="object 24">
            <a:extLst>
              <a:ext uri="{FF2B5EF4-FFF2-40B4-BE49-F238E27FC236}">
                <a16:creationId xmlns:a16="http://schemas.microsoft.com/office/drawing/2014/main" id="{86DD2B23-98A8-B76D-4351-8B216EA4F327}"/>
              </a:ext>
            </a:extLst>
          </p:cNvPr>
          <p:cNvSpPr txBox="1"/>
          <p:nvPr/>
        </p:nvSpPr>
        <p:spPr>
          <a:xfrm>
            <a:off x="6563064" y="5405735"/>
            <a:ext cx="2272665" cy="208279"/>
          </a:xfrm>
          <a:prstGeom prst="rect">
            <a:avLst/>
          </a:prstGeom>
        </p:spPr>
        <p:txBody>
          <a:bodyPr vert="horz" wrap="square" lIns="0" tIns="12700" rIns="0" bIns="0" rtlCol="0">
            <a:spAutoFit/>
          </a:bodyPr>
          <a:lstStyle/>
          <a:p>
            <a:pPr marL="12700">
              <a:lnSpc>
                <a:spcPct val="100000"/>
              </a:lnSpc>
              <a:spcBef>
                <a:spcPts val="100"/>
              </a:spcBef>
            </a:pPr>
            <a:r>
              <a:rPr sz="1200" i="1" spc="-5">
                <a:solidFill>
                  <a:srgbClr val="302F30"/>
                </a:solidFill>
                <a:latin typeface="Arial"/>
                <a:cs typeface="Arial"/>
              </a:rPr>
              <a:t>HIF/ALNAP</a:t>
            </a:r>
            <a:r>
              <a:rPr sz="1200" i="1" spc="-65">
                <a:solidFill>
                  <a:srgbClr val="302F30"/>
                </a:solidFill>
                <a:latin typeface="Arial"/>
                <a:cs typeface="Arial"/>
              </a:rPr>
              <a:t> </a:t>
            </a:r>
            <a:r>
              <a:rPr sz="1200" i="1">
                <a:solidFill>
                  <a:srgbClr val="302F30"/>
                </a:solidFill>
                <a:latin typeface="Arial"/>
                <a:cs typeface="Arial"/>
              </a:rPr>
              <a:t>More</a:t>
            </a:r>
            <a:r>
              <a:rPr sz="1200" i="1" spc="-25">
                <a:solidFill>
                  <a:srgbClr val="302F30"/>
                </a:solidFill>
                <a:latin typeface="Arial"/>
                <a:cs typeface="Arial"/>
              </a:rPr>
              <a:t> </a:t>
            </a:r>
            <a:r>
              <a:rPr sz="1200" i="1">
                <a:solidFill>
                  <a:srgbClr val="302F30"/>
                </a:solidFill>
                <a:latin typeface="Arial"/>
                <a:cs typeface="Arial"/>
              </a:rPr>
              <a:t>Than</a:t>
            </a:r>
            <a:r>
              <a:rPr sz="1200" i="1" spc="-20">
                <a:solidFill>
                  <a:srgbClr val="302F30"/>
                </a:solidFill>
                <a:latin typeface="Arial"/>
                <a:cs typeface="Arial"/>
              </a:rPr>
              <a:t> </a:t>
            </a:r>
            <a:r>
              <a:rPr sz="1200" i="1">
                <a:solidFill>
                  <a:srgbClr val="302F30"/>
                </a:solidFill>
                <a:latin typeface="Arial"/>
                <a:cs typeface="Arial"/>
              </a:rPr>
              <a:t>Just</a:t>
            </a:r>
            <a:r>
              <a:rPr sz="1200" i="1" spc="-20">
                <a:solidFill>
                  <a:srgbClr val="302F30"/>
                </a:solidFill>
                <a:latin typeface="Arial"/>
                <a:cs typeface="Arial"/>
              </a:rPr>
              <a:t> </a:t>
            </a:r>
            <a:r>
              <a:rPr sz="1200" i="1" spc="-5">
                <a:solidFill>
                  <a:srgbClr val="302F30"/>
                </a:solidFill>
                <a:latin typeface="Arial"/>
                <a:cs typeface="Arial"/>
              </a:rPr>
              <a:t>Luck</a:t>
            </a:r>
            <a:endParaRPr sz="1200">
              <a:latin typeface="Arial"/>
              <a:cs typeface="Arial"/>
            </a:endParaRPr>
          </a:p>
        </p:txBody>
      </p:sp>
      <p:sp>
        <p:nvSpPr>
          <p:cNvPr id="19" name="object 20">
            <a:extLst>
              <a:ext uri="{FF2B5EF4-FFF2-40B4-BE49-F238E27FC236}">
                <a16:creationId xmlns:a16="http://schemas.microsoft.com/office/drawing/2014/main" id="{8BF5FBE8-ABE1-052F-C4F6-3C1DFD8B4685}"/>
              </a:ext>
            </a:extLst>
          </p:cNvPr>
          <p:cNvSpPr txBox="1"/>
          <p:nvPr/>
        </p:nvSpPr>
        <p:spPr>
          <a:xfrm>
            <a:off x="6563064" y="2154170"/>
            <a:ext cx="3232453" cy="1105430"/>
          </a:xfrm>
          <a:prstGeom prst="rect">
            <a:avLst/>
          </a:prstGeom>
        </p:spPr>
        <p:txBody>
          <a:bodyPr vert="horz" wrap="square" lIns="0" tIns="27939" rIns="0" bIns="0" rtlCol="0">
            <a:spAutoFit/>
          </a:bodyPr>
          <a:lstStyle/>
          <a:p>
            <a:pPr marL="127000" marR="5080" indent="-114300">
              <a:lnSpc>
                <a:spcPts val="2100"/>
              </a:lnSpc>
              <a:spcBef>
                <a:spcPts val="219"/>
              </a:spcBef>
            </a:pPr>
            <a:r>
              <a:rPr sz="1800" b="1" spc="-5">
                <a:solidFill>
                  <a:srgbClr val="302F30"/>
                </a:solidFill>
                <a:latin typeface="Arial"/>
                <a:cs typeface="Arial"/>
              </a:rPr>
              <a:t>“An </a:t>
            </a:r>
            <a:r>
              <a:rPr sz="1800" b="1">
                <a:solidFill>
                  <a:srgbClr val="302F30"/>
                </a:solidFill>
                <a:latin typeface="Arial"/>
                <a:cs typeface="Arial"/>
              </a:rPr>
              <a:t>iterative process</a:t>
            </a:r>
            <a:r>
              <a:rPr lang="en-US" sz="1800" b="1" spc="5">
                <a:solidFill>
                  <a:srgbClr val="302F30"/>
                </a:solidFill>
                <a:latin typeface="Arial"/>
                <a:cs typeface="Arial"/>
              </a:rPr>
              <a:t> </a:t>
            </a:r>
            <a:r>
              <a:rPr sz="1800" b="1">
                <a:solidFill>
                  <a:srgbClr val="302F30"/>
                </a:solidFill>
                <a:latin typeface="Arial"/>
                <a:cs typeface="Arial"/>
              </a:rPr>
              <a:t>that</a:t>
            </a:r>
            <a:r>
              <a:rPr sz="1800" b="1" spc="50">
                <a:solidFill>
                  <a:srgbClr val="302F30"/>
                </a:solidFill>
                <a:latin typeface="Arial"/>
                <a:cs typeface="Arial"/>
              </a:rPr>
              <a:t> </a:t>
            </a:r>
            <a:r>
              <a:rPr sz="1800" b="1">
                <a:solidFill>
                  <a:srgbClr val="302F30"/>
                </a:solidFill>
                <a:latin typeface="Arial"/>
                <a:cs typeface="Arial"/>
              </a:rPr>
              <a:t>identifies, </a:t>
            </a:r>
            <a:r>
              <a:rPr sz="1800" b="1" spc="-5">
                <a:solidFill>
                  <a:srgbClr val="302F30"/>
                </a:solidFill>
                <a:latin typeface="Arial"/>
                <a:cs typeface="Arial"/>
              </a:rPr>
              <a:t>adjusts and </a:t>
            </a:r>
            <a:r>
              <a:rPr sz="1800" b="1">
                <a:solidFill>
                  <a:srgbClr val="302F30"/>
                </a:solidFill>
                <a:latin typeface="Arial"/>
                <a:cs typeface="Arial"/>
              </a:rPr>
              <a:t>diffuses</a:t>
            </a:r>
            <a:r>
              <a:rPr lang="en-US" sz="1800" b="1">
                <a:solidFill>
                  <a:srgbClr val="302F30"/>
                </a:solidFill>
                <a:latin typeface="Arial"/>
                <a:cs typeface="Arial"/>
              </a:rPr>
              <a:t> </a:t>
            </a:r>
            <a:r>
              <a:rPr sz="1800" b="1">
                <a:solidFill>
                  <a:srgbClr val="302F30"/>
                </a:solidFill>
                <a:latin typeface="Arial"/>
                <a:cs typeface="Arial"/>
              </a:rPr>
              <a:t>ideas for improving </a:t>
            </a:r>
            <a:r>
              <a:rPr sz="1800" b="1" spc="5">
                <a:solidFill>
                  <a:srgbClr val="302F30"/>
                </a:solidFill>
                <a:latin typeface="Arial"/>
                <a:cs typeface="Arial"/>
              </a:rPr>
              <a:t> </a:t>
            </a:r>
            <a:r>
              <a:rPr sz="1800" b="1">
                <a:solidFill>
                  <a:srgbClr val="302F30"/>
                </a:solidFill>
                <a:latin typeface="Arial"/>
                <a:cs typeface="Arial"/>
              </a:rPr>
              <a:t>humanitarian</a:t>
            </a:r>
            <a:r>
              <a:rPr sz="1800" b="1" spc="-90">
                <a:solidFill>
                  <a:srgbClr val="302F30"/>
                </a:solidFill>
                <a:latin typeface="Arial"/>
                <a:cs typeface="Arial"/>
              </a:rPr>
              <a:t> </a:t>
            </a:r>
            <a:r>
              <a:rPr sz="1800" b="1" spc="-5">
                <a:solidFill>
                  <a:srgbClr val="302F30"/>
                </a:solidFill>
                <a:latin typeface="Arial"/>
                <a:cs typeface="Arial"/>
              </a:rPr>
              <a:t>action.”</a:t>
            </a:r>
            <a:endParaRPr sz="1800">
              <a:latin typeface="Arial"/>
              <a:cs typeface="Arial"/>
            </a:endParaRPr>
          </a:p>
        </p:txBody>
      </p:sp>
      <p:pic>
        <p:nvPicPr>
          <p:cNvPr id="20" name="Picture 2" descr="UK aid - standards for using the logo - GOV.UK">
            <a:extLst>
              <a:ext uri="{FF2B5EF4-FFF2-40B4-BE49-F238E27FC236}">
                <a16:creationId xmlns:a16="http://schemas.microsoft.com/office/drawing/2014/main" id="{0DFC39FA-372D-7914-9ECA-22DA9A444D7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91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Innovation Journey</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18</a:t>
            </a:fld>
            <a:endParaRPr lang="en-GB">
              <a:solidFill>
                <a:prstClr val="black"/>
              </a:solidFill>
              <a:latin typeface="Arial"/>
            </a:endParaRPr>
          </a:p>
        </p:txBody>
      </p:sp>
      <p:sp>
        <p:nvSpPr>
          <p:cNvPr id="16" name="Content Placeholder 6">
            <a:extLst>
              <a:ext uri="{FF2B5EF4-FFF2-40B4-BE49-F238E27FC236}">
                <a16:creationId xmlns:a16="http://schemas.microsoft.com/office/drawing/2014/main" id="{70F16F16-B61B-0168-09C2-F45AB56BB5E3}"/>
              </a:ext>
            </a:extLst>
          </p:cNvPr>
          <p:cNvSpPr txBox="1">
            <a:spLocks/>
          </p:cNvSpPr>
          <p:nvPr/>
        </p:nvSpPr>
        <p:spPr>
          <a:xfrm>
            <a:off x="4003392" y="4092322"/>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1. Recognition</a:t>
            </a:r>
          </a:p>
        </p:txBody>
      </p:sp>
      <p:pic>
        <p:nvPicPr>
          <p:cNvPr id="3" name="object 3">
            <a:extLst>
              <a:ext uri="{FF2B5EF4-FFF2-40B4-BE49-F238E27FC236}">
                <a16:creationId xmlns:a16="http://schemas.microsoft.com/office/drawing/2014/main" id="{FB485C17-B816-D344-A75A-7664E5E4589F}"/>
              </a:ext>
            </a:extLst>
          </p:cNvPr>
          <p:cNvPicPr/>
          <p:nvPr/>
        </p:nvPicPr>
        <p:blipFill>
          <a:blip r:embed="rId3" cstate="print">
            <a:duotone>
              <a:prstClr val="black"/>
              <a:srgbClr val="DC002B">
                <a:tint val="45000"/>
                <a:satMod val="400000"/>
              </a:srgbClr>
            </a:duotone>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4252424" y="1855911"/>
            <a:ext cx="7170327" cy="2927628"/>
          </a:xfrm>
          <a:prstGeom prst="rect">
            <a:avLst/>
          </a:prstGeom>
        </p:spPr>
      </p:pic>
      <p:pic>
        <p:nvPicPr>
          <p:cNvPr id="6" name="Picture 2" descr="UK aid - standards for using the logo - GOV.UK">
            <a:extLst>
              <a:ext uri="{FF2B5EF4-FFF2-40B4-BE49-F238E27FC236}">
                <a16:creationId xmlns:a16="http://schemas.microsoft.com/office/drawing/2014/main" id="{C69CC707-2E1C-6229-0ACE-7D2A7C614F1C}"/>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10">
            <a:extLst>
              <a:ext uri="{FF2B5EF4-FFF2-40B4-BE49-F238E27FC236}">
                <a16:creationId xmlns:a16="http://schemas.microsoft.com/office/drawing/2014/main" id="{B8B09D3F-090A-1EF8-0D4A-FB5C6F7F8922}"/>
              </a:ext>
            </a:extLst>
          </p:cNvPr>
          <p:cNvSpPr txBox="1"/>
          <p:nvPr/>
        </p:nvSpPr>
        <p:spPr>
          <a:xfrm>
            <a:off x="440560" y="1866665"/>
            <a:ext cx="2410954" cy="2658420"/>
          </a:xfrm>
          <a:prstGeom prst="rect">
            <a:avLst/>
          </a:prstGeom>
        </p:spPr>
        <p:txBody>
          <a:bodyPr vert="horz" wrap="square" lIns="0" tIns="128270" rIns="0" bIns="0" rtlCol="0">
            <a:spAutoFit/>
          </a:bodyPr>
          <a:lstStyle/>
          <a:p>
            <a:pPr marL="418465" indent="-406400">
              <a:lnSpc>
                <a:spcPct val="100000"/>
              </a:lnSpc>
              <a:spcBef>
                <a:spcPts val="1010"/>
              </a:spcBef>
              <a:buClr>
                <a:srgbClr val="FFFFFF"/>
              </a:buClr>
              <a:buFont typeface="Arial"/>
              <a:buAutoNum type="arabicPlain"/>
              <a:tabLst>
                <a:tab pos="418465" algn="l"/>
                <a:tab pos="419100" algn="l"/>
              </a:tabLst>
            </a:pPr>
            <a:r>
              <a:rPr lang="en-US" sz="2100" spc="-5">
                <a:solidFill>
                  <a:srgbClr val="302F30"/>
                </a:solidFill>
                <a:latin typeface="Arial"/>
                <a:cs typeface="Arial"/>
              </a:rPr>
              <a:t>1. </a:t>
            </a:r>
            <a:r>
              <a:rPr sz="2100" spc="-5">
                <a:solidFill>
                  <a:srgbClr val="302F30"/>
                </a:solidFill>
                <a:latin typeface="Arial"/>
                <a:cs typeface="Arial"/>
              </a:rPr>
              <a:t>Recognition</a:t>
            </a:r>
            <a:endParaRPr lang="en-US" sz="2100" spc="-5">
              <a:latin typeface="Arial"/>
              <a:cs typeface="Arial"/>
            </a:endParaRPr>
          </a:p>
          <a:p>
            <a:pPr marL="418465" indent="-406400">
              <a:lnSpc>
                <a:spcPct val="100000"/>
              </a:lnSpc>
              <a:spcBef>
                <a:spcPts val="1010"/>
              </a:spcBef>
              <a:buClr>
                <a:srgbClr val="FFFFFF"/>
              </a:buClr>
              <a:buFont typeface="Arial"/>
              <a:buAutoNum type="arabicPlain"/>
              <a:tabLst>
                <a:tab pos="418465" algn="l"/>
                <a:tab pos="419100" algn="l"/>
              </a:tabLst>
            </a:pPr>
            <a:r>
              <a:rPr lang="en-US" sz="2100" spc="-5">
                <a:solidFill>
                  <a:srgbClr val="302F30"/>
                </a:solidFill>
                <a:latin typeface="Arial"/>
                <a:cs typeface="Arial"/>
              </a:rPr>
              <a:t>2. </a:t>
            </a:r>
            <a:r>
              <a:rPr sz="2100">
                <a:solidFill>
                  <a:srgbClr val="302F30"/>
                </a:solidFill>
                <a:latin typeface="Arial"/>
                <a:cs typeface="Arial"/>
              </a:rPr>
              <a:t>Search</a:t>
            </a:r>
            <a:endParaRPr sz="2100">
              <a:latin typeface="Arial"/>
              <a:cs typeface="Arial"/>
            </a:endParaRPr>
          </a:p>
          <a:p>
            <a:pPr marL="418465" indent="-406400">
              <a:lnSpc>
                <a:spcPct val="100000"/>
              </a:lnSpc>
              <a:spcBef>
                <a:spcPts val="915"/>
              </a:spcBef>
              <a:buClr>
                <a:srgbClr val="FFFFFF"/>
              </a:buClr>
              <a:buFont typeface="Arial"/>
              <a:buAutoNum type="arabicPlain"/>
              <a:tabLst>
                <a:tab pos="418465" algn="l"/>
                <a:tab pos="419100" algn="l"/>
              </a:tabLst>
            </a:pPr>
            <a:r>
              <a:rPr lang="en-US" sz="2100">
                <a:solidFill>
                  <a:srgbClr val="302F30"/>
                </a:solidFill>
                <a:latin typeface="Arial"/>
                <a:cs typeface="Arial"/>
              </a:rPr>
              <a:t>3. </a:t>
            </a:r>
            <a:r>
              <a:rPr sz="2100">
                <a:solidFill>
                  <a:srgbClr val="302F30"/>
                </a:solidFill>
                <a:latin typeface="Arial"/>
                <a:cs typeface="Arial"/>
              </a:rPr>
              <a:t>Adaptation</a:t>
            </a:r>
            <a:endParaRPr sz="2100">
              <a:latin typeface="Arial"/>
              <a:cs typeface="Arial"/>
            </a:endParaRPr>
          </a:p>
          <a:p>
            <a:pPr marL="418465" indent="-406400">
              <a:lnSpc>
                <a:spcPct val="100000"/>
              </a:lnSpc>
              <a:spcBef>
                <a:spcPts val="910"/>
              </a:spcBef>
              <a:buClr>
                <a:srgbClr val="FFFFFF"/>
              </a:buClr>
              <a:buFont typeface="Arial"/>
              <a:buAutoNum type="arabicPlain"/>
              <a:tabLst>
                <a:tab pos="418465" algn="l"/>
                <a:tab pos="419100" algn="l"/>
              </a:tabLst>
            </a:pPr>
            <a:r>
              <a:rPr lang="en-US" sz="2100">
                <a:solidFill>
                  <a:srgbClr val="302F30"/>
                </a:solidFill>
                <a:latin typeface="Arial"/>
                <a:cs typeface="Arial"/>
              </a:rPr>
              <a:t>4. </a:t>
            </a:r>
            <a:r>
              <a:rPr sz="2100">
                <a:solidFill>
                  <a:srgbClr val="302F30"/>
                </a:solidFill>
                <a:latin typeface="Arial"/>
                <a:cs typeface="Arial"/>
              </a:rPr>
              <a:t>Invention</a:t>
            </a:r>
            <a:endParaRPr sz="2100">
              <a:latin typeface="Arial"/>
              <a:cs typeface="Arial"/>
            </a:endParaRPr>
          </a:p>
          <a:p>
            <a:pPr marL="419100" indent="-407034">
              <a:lnSpc>
                <a:spcPct val="100000"/>
              </a:lnSpc>
              <a:spcBef>
                <a:spcPts val="915"/>
              </a:spcBef>
              <a:buClr>
                <a:srgbClr val="FFFFFF"/>
              </a:buClr>
              <a:buFont typeface="Arial"/>
              <a:buAutoNum type="arabicPlain"/>
              <a:tabLst>
                <a:tab pos="418465" algn="l"/>
                <a:tab pos="419734" algn="l"/>
              </a:tabLst>
            </a:pPr>
            <a:r>
              <a:rPr lang="en-US" sz="2100">
                <a:solidFill>
                  <a:srgbClr val="302F30"/>
                </a:solidFill>
                <a:latin typeface="Arial"/>
                <a:cs typeface="Arial"/>
              </a:rPr>
              <a:t>5. </a:t>
            </a:r>
            <a:r>
              <a:rPr sz="2100">
                <a:solidFill>
                  <a:srgbClr val="302F30"/>
                </a:solidFill>
                <a:latin typeface="Arial"/>
                <a:cs typeface="Arial"/>
              </a:rPr>
              <a:t>Pilot</a:t>
            </a:r>
            <a:endParaRPr sz="2100">
              <a:latin typeface="Arial"/>
              <a:cs typeface="Arial"/>
            </a:endParaRPr>
          </a:p>
          <a:p>
            <a:pPr marL="419100" indent="-407034">
              <a:lnSpc>
                <a:spcPct val="100000"/>
              </a:lnSpc>
              <a:spcBef>
                <a:spcPts val="915"/>
              </a:spcBef>
              <a:buClr>
                <a:srgbClr val="FFFFFF"/>
              </a:buClr>
              <a:buFont typeface="Arial"/>
              <a:buAutoNum type="arabicPlain"/>
              <a:tabLst>
                <a:tab pos="418465" algn="l"/>
                <a:tab pos="419734" algn="l"/>
              </a:tabLst>
            </a:pPr>
            <a:r>
              <a:rPr lang="en-US" sz="2100">
                <a:solidFill>
                  <a:srgbClr val="302F30"/>
                </a:solidFill>
                <a:latin typeface="Arial"/>
                <a:cs typeface="Arial"/>
              </a:rPr>
              <a:t>6. </a:t>
            </a:r>
            <a:r>
              <a:rPr sz="2100">
                <a:solidFill>
                  <a:srgbClr val="302F30"/>
                </a:solidFill>
                <a:latin typeface="Arial"/>
                <a:cs typeface="Arial"/>
              </a:rPr>
              <a:t>Scale</a:t>
            </a:r>
            <a:endParaRPr sz="2100">
              <a:latin typeface="Arial"/>
              <a:cs typeface="Arial"/>
            </a:endParaRPr>
          </a:p>
        </p:txBody>
      </p:sp>
      <p:sp>
        <p:nvSpPr>
          <p:cNvPr id="15" name="object 9">
            <a:extLst>
              <a:ext uri="{FF2B5EF4-FFF2-40B4-BE49-F238E27FC236}">
                <a16:creationId xmlns:a16="http://schemas.microsoft.com/office/drawing/2014/main" id="{C375BDCB-2709-57B4-602D-C0CAFFB91045}"/>
              </a:ext>
            </a:extLst>
          </p:cNvPr>
          <p:cNvSpPr txBox="1"/>
          <p:nvPr/>
        </p:nvSpPr>
        <p:spPr>
          <a:xfrm>
            <a:off x="684638" y="1313778"/>
            <a:ext cx="3982085" cy="345440"/>
          </a:xfrm>
          <a:prstGeom prst="rect">
            <a:avLst/>
          </a:prstGeom>
        </p:spPr>
        <p:txBody>
          <a:bodyPr vert="horz" wrap="square" lIns="0" tIns="12700" rIns="0" bIns="0" rtlCol="0">
            <a:spAutoFit/>
          </a:bodyPr>
          <a:lstStyle/>
          <a:p>
            <a:pPr marL="12700">
              <a:lnSpc>
                <a:spcPct val="100000"/>
              </a:lnSpc>
              <a:spcBef>
                <a:spcPts val="100"/>
              </a:spcBef>
            </a:pPr>
            <a:r>
              <a:rPr sz="2100" b="1" spc="-5">
                <a:solidFill>
                  <a:srgbClr val="DC002B"/>
                </a:solidFill>
                <a:latin typeface="Arial"/>
                <a:cs typeface="Arial"/>
              </a:rPr>
              <a:t>Humanitarian</a:t>
            </a:r>
            <a:r>
              <a:rPr sz="2100" b="1" spc="-50">
                <a:solidFill>
                  <a:srgbClr val="DC002B"/>
                </a:solidFill>
                <a:latin typeface="Arial"/>
                <a:cs typeface="Arial"/>
              </a:rPr>
              <a:t> </a:t>
            </a:r>
            <a:r>
              <a:rPr sz="2100" b="1">
                <a:solidFill>
                  <a:srgbClr val="DC002B"/>
                </a:solidFill>
                <a:latin typeface="Arial"/>
                <a:cs typeface="Arial"/>
              </a:rPr>
              <a:t>Innovation</a:t>
            </a:r>
            <a:r>
              <a:rPr sz="2100" b="1" spc="-40">
                <a:solidFill>
                  <a:srgbClr val="DC002B"/>
                </a:solidFill>
                <a:latin typeface="Arial"/>
                <a:cs typeface="Arial"/>
              </a:rPr>
              <a:t> </a:t>
            </a:r>
            <a:r>
              <a:rPr sz="2100" b="1">
                <a:solidFill>
                  <a:srgbClr val="DC002B"/>
                </a:solidFill>
                <a:latin typeface="Arial"/>
                <a:cs typeface="Arial"/>
              </a:rPr>
              <a:t>Guide</a:t>
            </a:r>
            <a:endParaRPr sz="2100">
              <a:solidFill>
                <a:srgbClr val="DC002B"/>
              </a:solidFill>
              <a:latin typeface="Arial"/>
              <a:cs typeface="Arial"/>
            </a:endParaRPr>
          </a:p>
        </p:txBody>
      </p:sp>
      <p:sp>
        <p:nvSpPr>
          <p:cNvPr id="20" name="object 11">
            <a:extLst>
              <a:ext uri="{FF2B5EF4-FFF2-40B4-BE49-F238E27FC236}">
                <a16:creationId xmlns:a16="http://schemas.microsoft.com/office/drawing/2014/main" id="{03EFF88B-BB65-00AD-D9F4-38471BDF4255}"/>
              </a:ext>
            </a:extLst>
          </p:cNvPr>
          <p:cNvSpPr txBox="1"/>
          <p:nvPr/>
        </p:nvSpPr>
        <p:spPr>
          <a:xfrm>
            <a:off x="635299" y="5556622"/>
            <a:ext cx="3608705" cy="197490"/>
          </a:xfrm>
          <a:prstGeom prst="rect">
            <a:avLst/>
          </a:prstGeom>
        </p:spPr>
        <p:txBody>
          <a:bodyPr vert="horz" wrap="square" lIns="0" tIns="12700" rIns="0" bIns="0" rtlCol="0" anchor="t">
            <a:spAutoFit/>
          </a:bodyPr>
          <a:lstStyle/>
          <a:p>
            <a:pPr marL="12700">
              <a:spcBef>
                <a:spcPts val="100"/>
              </a:spcBef>
            </a:pPr>
            <a:r>
              <a:rPr sz="1200">
                <a:solidFill>
                  <a:srgbClr val="868283"/>
                </a:solidFill>
                <a:latin typeface="Arial"/>
                <a:cs typeface="Arial"/>
              </a:rPr>
              <a:t>Source:</a:t>
            </a:r>
            <a:r>
              <a:rPr sz="1200" spc="-30">
                <a:solidFill>
                  <a:srgbClr val="868283"/>
                </a:solidFill>
                <a:latin typeface="Arial"/>
                <a:cs typeface="Arial"/>
              </a:rPr>
              <a:t> </a:t>
            </a:r>
            <a:r>
              <a:rPr sz="1200" spc="-5">
                <a:solidFill>
                  <a:srgbClr val="868283"/>
                </a:solidFill>
                <a:latin typeface="Arial"/>
                <a:cs typeface="Arial"/>
              </a:rPr>
              <a:t>Humanitarian</a:t>
            </a:r>
            <a:r>
              <a:rPr sz="1200" spc="-30">
                <a:solidFill>
                  <a:srgbClr val="868283"/>
                </a:solidFill>
                <a:latin typeface="Arial"/>
                <a:cs typeface="Arial"/>
              </a:rPr>
              <a:t> </a:t>
            </a:r>
            <a:r>
              <a:rPr sz="1200">
                <a:solidFill>
                  <a:srgbClr val="868283"/>
                </a:solidFill>
                <a:latin typeface="Arial"/>
                <a:cs typeface="Arial"/>
              </a:rPr>
              <a:t>Innovation</a:t>
            </a:r>
            <a:r>
              <a:rPr sz="1200" spc="-30">
                <a:solidFill>
                  <a:srgbClr val="868283"/>
                </a:solidFill>
                <a:latin typeface="Arial"/>
                <a:cs typeface="Arial"/>
              </a:rPr>
              <a:t> </a:t>
            </a:r>
            <a:r>
              <a:rPr sz="1200">
                <a:solidFill>
                  <a:srgbClr val="868283"/>
                </a:solidFill>
                <a:latin typeface="Arial"/>
                <a:cs typeface="Arial"/>
              </a:rPr>
              <a:t>Guide</a:t>
            </a:r>
            <a:r>
              <a:rPr lang="en-US" sz="1200">
                <a:solidFill>
                  <a:srgbClr val="868283"/>
                </a:solidFill>
                <a:latin typeface="Arial"/>
                <a:cs typeface="Arial"/>
              </a:rPr>
              <a:t>, ELRHA</a:t>
            </a:r>
            <a:endParaRPr sz="1200">
              <a:latin typeface="Arial"/>
              <a:cs typeface="Arial"/>
            </a:endParaRPr>
          </a:p>
        </p:txBody>
      </p:sp>
      <p:sp>
        <p:nvSpPr>
          <p:cNvPr id="7" name="Content Placeholder 6">
            <a:extLst>
              <a:ext uri="{FF2B5EF4-FFF2-40B4-BE49-F238E27FC236}">
                <a16:creationId xmlns:a16="http://schemas.microsoft.com/office/drawing/2014/main" id="{9056F407-2A38-332D-00D5-EF41BAAA2A39}"/>
              </a:ext>
            </a:extLst>
          </p:cNvPr>
          <p:cNvSpPr txBox="1">
            <a:spLocks/>
          </p:cNvSpPr>
          <p:nvPr/>
        </p:nvSpPr>
        <p:spPr>
          <a:xfrm>
            <a:off x="10463706" y="4022567"/>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6. Scale</a:t>
            </a:r>
          </a:p>
        </p:txBody>
      </p:sp>
      <p:sp>
        <p:nvSpPr>
          <p:cNvPr id="8" name="Content Placeholder 6">
            <a:extLst>
              <a:ext uri="{FF2B5EF4-FFF2-40B4-BE49-F238E27FC236}">
                <a16:creationId xmlns:a16="http://schemas.microsoft.com/office/drawing/2014/main" id="{4A0EB77A-060F-F1C4-5FC2-36B0C1CDB6BD}"/>
              </a:ext>
            </a:extLst>
          </p:cNvPr>
          <p:cNvSpPr txBox="1">
            <a:spLocks/>
          </p:cNvSpPr>
          <p:nvPr/>
        </p:nvSpPr>
        <p:spPr>
          <a:xfrm>
            <a:off x="8974319" y="4022567"/>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5</a:t>
            </a:r>
            <a:r>
              <a:rPr lang="en-GB" sz="1800"/>
              <a:t>. Pilot</a:t>
            </a:r>
          </a:p>
        </p:txBody>
      </p:sp>
      <p:sp>
        <p:nvSpPr>
          <p:cNvPr id="9" name="Content Placeholder 6">
            <a:extLst>
              <a:ext uri="{FF2B5EF4-FFF2-40B4-BE49-F238E27FC236}">
                <a16:creationId xmlns:a16="http://schemas.microsoft.com/office/drawing/2014/main" id="{F9619E12-02E7-14EA-8CB3-85A2C57D1A43}"/>
              </a:ext>
            </a:extLst>
          </p:cNvPr>
          <p:cNvSpPr txBox="1">
            <a:spLocks/>
          </p:cNvSpPr>
          <p:nvPr/>
        </p:nvSpPr>
        <p:spPr>
          <a:xfrm>
            <a:off x="7277880" y="4932105"/>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4. Invention</a:t>
            </a:r>
          </a:p>
        </p:txBody>
      </p:sp>
      <p:sp>
        <p:nvSpPr>
          <p:cNvPr id="10" name="Content Placeholder 6">
            <a:extLst>
              <a:ext uri="{FF2B5EF4-FFF2-40B4-BE49-F238E27FC236}">
                <a16:creationId xmlns:a16="http://schemas.microsoft.com/office/drawing/2014/main" id="{AC2ACBD2-3847-144C-6898-276A939E049B}"/>
              </a:ext>
            </a:extLst>
          </p:cNvPr>
          <p:cNvSpPr txBox="1">
            <a:spLocks/>
          </p:cNvSpPr>
          <p:nvPr/>
        </p:nvSpPr>
        <p:spPr>
          <a:xfrm>
            <a:off x="7166330" y="1521225"/>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3. Adaptation</a:t>
            </a:r>
          </a:p>
        </p:txBody>
      </p:sp>
      <p:sp>
        <p:nvSpPr>
          <p:cNvPr id="11" name="Content Placeholder 6">
            <a:extLst>
              <a:ext uri="{FF2B5EF4-FFF2-40B4-BE49-F238E27FC236}">
                <a16:creationId xmlns:a16="http://schemas.microsoft.com/office/drawing/2014/main" id="{75434851-8F12-740B-7403-D1AA140E645A}"/>
              </a:ext>
            </a:extLst>
          </p:cNvPr>
          <p:cNvSpPr txBox="1">
            <a:spLocks/>
          </p:cNvSpPr>
          <p:nvPr/>
        </p:nvSpPr>
        <p:spPr>
          <a:xfrm>
            <a:off x="5883803" y="4092322"/>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2. Search</a:t>
            </a:r>
          </a:p>
        </p:txBody>
      </p:sp>
    </p:spTree>
    <p:extLst>
      <p:ext uri="{BB962C8B-B14F-4D97-AF65-F5344CB8AC3E}">
        <p14:creationId xmlns:p14="http://schemas.microsoft.com/office/powerpoint/2010/main" val="1948604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Map your process</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19</a:t>
            </a:fld>
            <a:endParaRPr lang="en-GB">
              <a:solidFill>
                <a:prstClr val="black"/>
              </a:solidFill>
              <a:latin typeface="Arial"/>
            </a:endParaRPr>
          </a:p>
        </p:txBody>
      </p:sp>
      <p:sp>
        <p:nvSpPr>
          <p:cNvPr id="16" name="Content Placeholder 6">
            <a:extLst>
              <a:ext uri="{FF2B5EF4-FFF2-40B4-BE49-F238E27FC236}">
                <a16:creationId xmlns:a16="http://schemas.microsoft.com/office/drawing/2014/main" id="{70F16F16-B61B-0168-09C2-F45AB56BB5E3}"/>
              </a:ext>
            </a:extLst>
          </p:cNvPr>
          <p:cNvSpPr txBox="1">
            <a:spLocks/>
          </p:cNvSpPr>
          <p:nvPr/>
        </p:nvSpPr>
        <p:spPr>
          <a:xfrm>
            <a:off x="3983212" y="402916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1. Recognition</a:t>
            </a:r>
          </a:p>
        </p:txBody>
      </p:sp>
      <p:pic>
        <p:nvPicPr>
          <p:cNvPr id="3" name="object 3">
            <a:extLst>
              <a:ext uri="{FF2B5EF4-FFF2-40B4-BE49-F238E27FC236}">
                <a16:creationId xmlns:a16="http://schemas.microsoft.com/office/drawing/2014/main" id="{FB485C17-B816-D344-A75A-7664E5E4589F}"/>
              </a:ext>
            </a:extLst>
          </p:cNvPr>
          <p:cNvPicPr/>
          <p:nvPr/>
        </p:nvPicPr>
        <p:blipFill>
          <a:blip r:embed="rId3" cstate="print">
            <a:duotone>
              <a:prstClr val="black"/>
              <a:srgbClr val="DC002B">
                <a:tint val="45000"/>
                <a:satMod val="400000"/>
              </a:srgbClr>
            </a:duotone>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4252424" y="1824912"/>
            <a:ext cx="7170327" cy="2927628"/>
          </a:xfrm>
          <a:prstGeom prst="rect">
            <a:avLst/>
          </a:prstGeom>
        </p:spPr>
      </p:pic>
      <p:pic>
        <p:nvPicPr>
          <p:cNvPr id="6" name="Picture 2" descr="UK aid - standards for using the logo - GOV.UK">
            <a:extLst>
              <a:ext uri="{FF2B5EF4-FFF2-40B4-BE49-F238E27FC236}">
                <a16:creationId xmlns:a16="http://schemas.microsoft.com/office/drawing/2014/main" id="{C69CC707-2E1C-6229-0ACE-7D2A7C614F1C}"/>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
        <p:nvSpPr>
          <p:cNvPr id="20" name="object 11">
            <a:extLst>
              <a:ext uri="{FF2B5EF4-FFF2-40B4-BE49-F238E27FC236}">
                <a16:creationId xmlns:a16="http://schemas.microsoft.com/office/drawing/2014/main" id="{03EFF88B-BB65-00AD-D9F4-38471BDF4255}"/>
              </a:ext>
            </a:extLst>
          </p:cNvPr>
          <p:cNvSpPr txBox="1"/>
          <p:nvPr/>
        </p:nvSpPr>
        <p:spPr>
          <a:xfrm>
            <a:off x="635299" y="5534851"/>
            <a:ext cx="2694305" cy="208279"/>
          </a:xfrm>
          <a:prstGeom prst="rect">
            <a:avLst/>
          </a:prstGeom>
        </p:spPr>
        <p:txBody>
          <a:bodyPr vert="horz" wrap="square" lIns="0" tIns="12700" rIns="0" bIns="0" rtlCol="0">
            <a:spAutoFit/>
          </a:bodyPr>
          <a:lstStyle/>
          <a:p>
            <a:pPr marL="12700">
              <a:lnSpc>
                <a:spcPct val="100000"/>
              </a:lnSpc>
              <a:spcBef>
                <a:spcPts val="100"/>
              </a:spcBef>
            </a:pPr>
            <a:r>
              <a:rPr sz="1200">
                <a:solidFill>
                  <a:srgbClr val="868283"/>
                </a:solidFill>
                <a:latin typeface="Arial"/>
                <a:cs typeface="Arial"/>
              </a:rPr>
              <a:t>Source:</a:t>
            </a:r>
            <a:r>
              <a:rPr sz="1200" spc="-30">
                <a:solidFill>
                  <a:srgbClr val="868283"/>
                </a:solidFill>
                <a:latin typeface="Arial"/>
                <a:cs typeface="Arial"/>
              </a:rPr>
              <a:t> </a:t>
            </a:r>
            <a:r>
              <a:rPr sz="1200" spc="-5">
                <a:solidFill>
                  <a:srgbClr val="868283"/>
                </a:solidFill>
                <a:latin typeface="Arial"/>
                <a:cs typeface="Arial"/>
              </a:rPr>
              <a:t>Humanitarian</a:t>
            </a:r>
            <a:r>
              <a:rPr sz="1200" spc="-30">
                <a:solidFill>
                  <a:srgbClr val="868283"/>
                </a:solidFill>
                <a:latin typeface="Arial"/>
                <a:cs typeface="Arial"/>
              </a:rPr>
              <a:t> </a:t>
            </a:r>
            <a:r>
              <a:rPr sz="1200">
                <a:solidFill>
                  <a:srgbClr val="868283"/>
                </a:solidFill>
                <a:latin typeface="Arial"/>
                <a:cs typeface="Arial"/>
              </a:rPr>
              <a:t>Innovation</a:t>
            </a:r>
            <a:r>
              <a:rPr sz="1200" spc="-30">
                <a:solidFill>
                  <a:srgbClr val="868283"/>
                </a:solidFill>
                <a:latin typeface="Arial"/>
                <a:cs typeface="Arial"/>
              </a:rPr>
              <a:t> </a:t>
            </a:r>
            <a:r>
              <a:rPr sz="1200">
                <a:solidFill>
                  <a:srgbClr val="868283"/>
                </a:solidFill>
                <a:latin typeface="Arial"/>
                <a:cs typeface="Arial"/>
              </a:rPr>
              <a:t>Guide</a:t>
            </a:r>
            <a:endParaRPr sz="1200">
              <a:latin typeface="Arial"/>
              <a:cs typeface="Arial"/>
            </a:endParaRPr>
          </a:p>
        </p:txBody>
      </p:sp>
      <p:sp>
        <p:nvSpPr>
          <p:cNvPr id="7" name="Content Placeholder 6">
            <a:extLst>
              <a:ext uri="{FF2B5EF4-FFF2-40B4-BE49-F238E27FC236}">
                <a16:creationId xmlns:a16="http://schemas.microsoft.com/office/drawing/2014/main" id="{9056F407-2A38-332D-00D5-EF41BAAA2A39}"/>
              </a:ext>
            </a:extLst>
          </p:cNvPr>
          <p:cNvSpPr txBox="1">
            <a:spLocks/>
          </p:cNvSpPr>
          <p:nvPr/>
        </p:nvSpPr>
        <p:spPr>
          <a:xfrm>
            <a:off x="10503342" y="402916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6. Scale</a:t>
            </a:r>
          </a:p>
        </p:txBody>
      </p:sp>
      <p:sp>
        <p:nvSpPr>
          <p:cNvPr id="8" name="Content Placeholder 6">
            <a:extLst>
              <a:ext uri="{FF2B5EF4-FFF2-40B4-BE49-F238E27FC236}">
                <a16:creationId xmlns:a16="http://schemas.microsoft.com/office/drawing/2014/main" id="{4A0EB77A-060F-F1C4-5FC2-36B0C1CDB6BD}"/>
              </a:ext>
            </a:extLst>
          </p:cNvPr>
          <p:cNvSpPr txBox="1">
            <a:spLocks/>
          </p:cNvSpPr>
          <p:nvPr/>
        </p:nvSpPr>
        <p:spPr>
          <a:xfrm>
            <a:off x="9035282" y="402916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5</a:t>
            </a:r>
            <a:r>
              <a:rPr lang="en-GB" sz="1800"/>
              <a:t>. Pilot</a:t>
            </a:r>
          </a:p>
        </p:txBody>
      </p:sp>
      <p:sp>
        <p:nvSpPr>
          <p:cNvPr id="9" name="Content Placeholder 6">
            <a:extLst>
              <a:ext uri="{FF2B5EF4-FFF2-40B4-BE49-F238E27FC236}">
                <a16:creationId xmlns:a16="http://schemas.microsoft.com/office/drawing/2014/main" id="{F9619E12-02E7-14EA-8CB3-85A2C57D1A43}"/>
              </a:ext>
            </a:extLst>
          </p:cNvPr>
          <p:cNvSpPr txBox="1">
            <a:spLocks/>
          </p:cNvSpPr>
          <p:nvPr/>
        </p:nvSpPr>
        <p:spPr>
          <a:xfrm>
            <a:off x="7277880" y="490110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4. Invention</a:t>
            </a:r>
          </a:p>
        </p:txBody>
      </p:sp>
      <p:sp>
        <p:nvSpPr>
          <p:cNvPr id="10" name="Content Placeholder 6">
            <a:extLst>
              <a:ext uri="{FF2B5EF4-FFF2-40B4-BE49-F238E27FC236}">
                <a16:creationId xmlns:a16="http://schemas.microsoft.com/office/drawing/2014/main" id="{AC2ACBD2-3847-144C-6898-276A939E049B}"/>
              </a:ext>
            </a:extLst>
          </p:cNvPr>
          <p:cNvSpPr txBox="1">
            <a:spLocks/>
          </p:cNvSpPr>
          <p:nvPr/>
        </p:nvSpPr>
        <p:spPr>
          <a:xfrm>
            <a:off x="7166330" y="149022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3. Adaptation</a:t>
            </a:r>
          </a:p>
        </p:txBody>
      </p:sp>
      <p:sp>
        <p:nvSpPr>
          <p:cNvPr id="11" name="Content Placeholder 6">
            <a:extLst>
              <a:ext uri="{FF2B5EF4-FFF2-40B4-BE49-F238E27FC236}">
                <a16:creationId xmlns:a16="http://schemas.microsoft.com/office/drawing/2014/main" id="{75434851-8F12-740B-7403-D1AA140E645A}"/>
              </a:ext>
            </a:extLst>
          </p:cNvPr>
          <p:cNvSpPr txBox="1">
            <a:spLocks/>
          </p:cNvSpPr>
          <p:nvPr/>
        </p:nvSpPr>
        <p:spPr>
          <a:xfrm>
            <a:off x="5899319" y="4029166"/>
            <a:ext cx="1918089" cy="345440"/>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t>2. Search</a:t>
            </a:r>
          </a:p>
        </p:txBody>
      </p:sp>
      <p:sp>
        <p:nvSpPr>
          <p:cNvPr id="13" name="object 11">
            <a:extLst>
              <a:ext uri="{FF2B5EF4-FFF2-40B4-BE49-F238E27FC236}">
                <a16:creationId xmlns:a16="http://schemas.microsoft.com/office/drawing/2014/main" id="{3376AA1B-633F-456C-C9CB-FEA33CB61437}"/>
              </a:ext>
            </a:extLst>
          </p:cNvPr>
          <p:cNvSpPr txBox="1"/>
          <p:nvPr/>
        </p:nvSpPr>
        <p:spPr>
          <a:xfrm>
            <a:off x="440560" y="1968438"/>
            <a:ext cx="3100204" cy="2549416"/>
          </a:xfrm>
          <a:prstGeom prst="rect">
            <a:avLst/>
          </a:prstGeom>
        </p:spPr>
        <p:txBody>
          <a:bodyPr vert="horz" wrap="square" lIns="0" tIns="35560" rIns="0" bIns="0" rtlCol="0">
            <a:spAutoFit/>
          </a:bodyPr>
          <a:lstStyle/>
          <a:p>
            <a:pPr marL="355600" marR="5080" indent="-342900">
              <a:lnSpc>
                <a:spcPts val="2400"/>
              </a:lnSpc>
              <a:spcBef>
                <a:spcPts val="280"/>
              </a:spcBef>
              <a:buClr>
                <a:schemeClr val="accent5"/>
              </a:buClr>
              <a:buSzPct val="117000"/>
              <a:buFont typeface="Arial" panose="020B0604020202020204" pitchFamily="34" charset="0"/>
              <a:buChar char="•"/>
            </a:pPr>
            <a:r>
              <a:rPr sz="2100">
                <a:solidFill>
                  <a:srgbClr val="302F30"/>
                </a:solidFill>
                <a:latin typeface="Arial"/>
                <a:cs typeface="Arial"/>
              </a:rPr>
              <a:t>Where</a:t>
            </a:r>
            <a:r>
              <a:rPr sz="2100" spc="-65">
                <a:solidFill>
                  <a:srgbClr val="302F30"/>
                </a:solidFill>
                <a:latin typeface="Arial"/>
                <a:cs typeface="Arial"/>
              </a:rPr>
              <a:t> </a:t>
            </a:r>
            <a:r>
              <a:rPr sz="2100" spc="-5">
                <a:solidFill>
                  <a:srgbClr val="302F30"/>
                </a:solidFill>
                <a:latin typeface="Arial"/>
                <a:cs typeface="Arial"/>
              </a:rPr>
              <a:t>do</a:t>
            </a:r>
            <a:r>
              <a:rPr sz="2100" spc="-60">
                <a:solidFill>
                  <a:srgbClr val="302F30"/>
                </a:solidFill>
                <a:latin typeface="Arial"/>
                <a:cs typeface="Arial"/>
              </a:rPr>
              <a:t> </a:t>
            </a:r>
            <a:r>
              <a:rPr sz="2100">
                <a:solidFill>
                  <a:srgbClr val="302F30"/>
                </a:solidFill>
                <a:latin typeface="Arial"/>
                <a:cs typeface="Arial"/>
              </a:rPr>
              <a:t>you</a:t>
            </a:r>
            <a:r>
              <a:rPr sz="2100" spc="-60">
                <a:solidFill>
                  <a:srgbClr val="302F30"/>
                </a:solidFill>
                <a:latin typeface="Arial"/>
                <a:cs typeface="Arial"/>
              </a:rPr>
              <a:t> </a:t>
            </a:r>
            <a:r>
              <a:rPr sz="2100">
                <a:solidFill>
                  <a:srgbClr val="302F30"/>
                </a:solidFill>
                <a:latin typeface="Arial"/>
                <a:cs typeface="Arial"/>
              </a:rPr>
              <a:t>consider </a:t>
            </a:r>
            <a:r>
              <a:rPr sz="2100" spc="-570">
                <a:solidFill>
                  <a:srgbClr val="302F30"/>
                </a:solidFill>
                <a:latin typeface="Arial"/>
                <a:cs typeface="Arial"/>
              </a:rPr>
              <a:t> </a:t>
            </a:r>
            <a:r>
              <a:rPr sz="2100">
                <a:solidFill>
                  <a:srgbClr val="302F30"/>
                </a:solidFill>
                <a:latin typeface="Arial"/>
                <a:cs typeface="Arial"/>
              </a:rPr>
              <a:t>your</a:t>
            </a:r>
            <a:r>
              <a:rPr sz="2100" spc="114">
                <a:solidFill>
                  <a:srgbClr val="302F30"/>
                </a:solidFill>
                <a:latin typeface="Arial"/>
                <a:cs typeface="Arial"/>
              </a:rPr>
              <a:t> </a:t>
            </a:r>
            <a:r>
              <a:rPr sz="2100" spc="-5">
                <a:solidFill>
                  <a:srgbClr val="302F30"/>
                </a:solidFill>
                <a:latin typeface="Arial"/>
                <a:cs typeface="Arial"/>
              </a:rPr>
              <a:t>innovation</a:t>
            </a:r>
            <a:r>
              <a:rPr sz="2100" spc="114">
                <a:solidFill>
                  <a:srgbClr val="302F30"/>
                </a:solidFill>
                <a:latin typeface="Arial"/>
                <a:cs typeface="Arial"/>
              </a:rPr>
              <a:t> </a:t>
            </a:r>
            <a:r>
              <a:rPr sz="2100">
                <a:solidFill>
                  <a:srgbClr val="302F30"/>
                </a:solidFill>
                <a:latin typeface="Arial"/>
                <a:cs typeface="Arial"/>
              </a:rPr>
              <a:t>to</a:t>
            </a:r>
            <a:r>
              <a:rPr sz="2100" spc="120">
                <a:solidFill>
                  <a:srgbClr val="302F30"/>
                </a:solidFill>
                <a:latin typeface="Arial"/>
                <a:cs typeface="Arial"/>
              </a:rPr>
              <a:t> </a:t>
            </a:r>
            <a:r>
              <a:rPr sz="2100" spc="-5">
                <a:solidFill>
                  <a:srgbClr val="302F30"/>
                </a:solidFill>
                <a:latin typeface="Arial"/>
                <a:cs typeface="Arial"/>
              </a:rPr>
              <a:t>be </a:t>
            </a:r>
            <a:r>
              <a:rPr sz="2100">
                <a:solidFill>
                  <a:srgbClr val="302F30"/>
                </a:solidFill>
                <a:latin typeface="Arial"/>
                <a:cs typeface="Arial"/>
              </a:rPr>
              <a:t> </a:t>
            </a:r>
            <a:r>
              <a:rPr sz="2100" spc="-5">
                <a:solidFill>
                  <a:srgbClr val="302F30"/>
                </a:solidFill>
                <a:latin typeface="Arial"/>
                <a:cs typeface="Arial"/>
              </a:rPr>
              <a:t>at</a:t>
            </a:r>
            <a:r>
              <a:rPr sz="2100" spc="-15">
                <a:solidFill>
                  <a:srgbClr val="302F30"/>
                </a:solidFill>
                <a:latin typeface="Arial"/>
                <a:cs typeface="Arial"/>
              </a:rPr>
              <a:t> </a:t>
            </a:r>
            <a:r>
              <a:rPr sz="2100" spc="-5">
                <a:solidFill>
                  <a:srgbClr val="302F30"/>
                </a:solidFill>
                <a:latin typeface="Arial"/>
                <a:cs typeface="Arial"/>
              </a:rPr>
              <a:t>in</a:t>
            </a:r>
            <a:r>
              <a:rPr sz="2100" spc="-15">
                <a:solidFill>
                  <a:srgbClr val="302F30"/>
                </a:solidFill>
                <a:latin typeface="Arial"/>
                <a:cs typeface="Arial"/>
              </a:rPr>
              <a:t> </a:t>
            </a:r>
            <a:r>
              <a:rPr sz="2100">
                <a:solidFill>
                  <a:srgbClr val="302F30"/>
                </a:solidFill>
                <a:latin typeface="Arial"/>
                <a:cs typeface="Arial"/>
              </a:rPr>
              <a:t>this</a:t>
            </a:r>
            <a:r>
              <a:rPr sz="2100" spc="-5">
                <a:solidFill>
                  <a:srgbClr val="302F30"/>
                </a:solidFill>
                <a:latin typeface="Arial"/>
                <a:cs typeface="Arial"/>
              </a:rPr>
              <a:t> process?</a:t>
            </a:r>
            <a:endParaRPr sz="2100">
              <a:latin typeface="Arial"/>
              <a:cs typeface="Arial"/>
            </a:endParaRPr>
          </a:p>
          <a:p>
            <a:pPr marL="355600" marR="438150" indent="-342900">
              <a:lnSpc>
                <a:spcPts val="2400"/>
              </a:lnSpc>
              <a:spcBef>
                <a:spcPts val="1415"/>
              </a:spcBef>
              <a:buClr>
                <a:schemeClr val="accent5"/>
              </a:buClr>
              <a:buSzPct val="117000"/>
              <a:buFont typeface="Arial" panose="020B0604020202020204" pitchFamily="34" charset="0"/>
              <a:buChar char="•"/>
            </a:pPr>
            <a:r>
              <a:rPr sz="2100" spc="-5">
                <a:solidFill>
                  <a:srgbClr val="302F30"/>
                </a:solidFill>
                <a:latin typeface="Arial"/>
                <a:cs typeface="Arial"/>
              </a:rPr>
              <a:t>Has </a:t>
            </a:r>
            <a:r>
              <a:rPr sz="2100">
                <a:solidFill>
                  <a:srgbClr val="302F30"/>
                </a:solidFill>
                <a:latin typeface="Arial"/>
                <a:cs typeface="Arial"/>
              </a:rPr>
              <a:t>your </a:t>
            </a:r>
            <a:r>
              <a:rPr sz="2100" spc="-5">
                <a:solidFill>
                  <a:srgbClr val="302F30"/>
                </a:solidFill>
                <a:latin typeface="Arial"/>
                <a:cs typeface="Arial"/>
              </a:rPr>
              <a:t>project </a:t>
            </a:r>
            <a:r>
              <a:rPr sz="2100">
                <a:solidFill>
                  <a:srgbClr val="302F30"/>
                </a:solidFill>
                <a:latin typeface="Arial"/>
                <a:cs typeface="Arial"/>
              </a:rPr>
              <a:t> followed</a:t>
            </a:r>
            <a:r>
              <a:rPr sz="2100" spc="-50">
                <a:solidFill>
                  <a:srgbClr val="302F30"/>
                </a:solidFill>
                <a:latin typeface="Arial"/>
                <a:cs typeface="Arial"/>
              </a:rPr>
              <a:t> </a:t>
            </a:r>
            <a:r>
              <a:rPr sz="2100">
                <a:solidFill>
                  <a:srgbClr val="302F30"/>
                </a:solidFill>
                <a:latin typeface="Arial"/>
                <a:cs typeface="Arial"/>
              </a:rPr>
              <a:t>this</a:t>
            </a:r>
            <a:r>
              <a:rPr sz="2100" spc="-50">
                <a:solidFill>
                  <a:srgbClr val="302F30"/>
                </a:solidFill>
                <a:latin typeface="Arial"/>
                <a:cs typeface="Arial"/>
              </a:rPr>
              <a:t> </a:t>
            </a:r>
            <a:r>
              <a:rPr sz="2100">
                <a:solidFill>
                  <a:srgbClr val="302F30"/>
                </a:solidFill>
                <a:latin typeface="Arial"/>
                <a:cs typeface="Arial"/>
              </a:rPr>
              <a:t>route?</a:t>
            </a:r>
            <a:endParaRPr sz="2100">
              <a:latin typeface="Arial"/>
              <a:cs typeface="Arial"/>
            </a:endParaRPr>
          </a:p>
          <a:p>
            <a:pPr marL="355600" marR="617220" indent="-342900">
              <a:lnSpc>
                <a:spcPts val="2400"/>
              </a:lnSpc>
              <a:spcBef>
                <a:spcPts val="1420"/>
              </a:spcBef>
              <a:buClr>
                <a:schemeClr val="accent5"/>
              </a:buClr>
              <a:buSzPct val="117000"/>
              <a:buFont typeface="Arial" panose="020B0604020202020204" pitchFamily="34" charset="0"/>
              <a:buChar char="•"/>
            </a:pPr>
            <a:r>
              <a:rPr sz="2100" spc="-5">
                <a:solidFill>
                  <a:srgbClr val="302F30"/>
                </a:solidFill>
                <a:latin typeface="Arial"/>
                <a:cs typeface="Arial"/>
              </a:rPr>
              <a:t>Have</a:t>
            </a:r>
            <a:r>
              <a:rPr sz="2100" spc="-55">
                <a:solidFill>
                  <a:srgbClr val="302F30"/>
                </a:solidFill>
                <a:latin typeface="Arial"/>
                <a:cs typeface="Arial"/>
              </a:rPr>
              <a:t> </a:t>
            </a:r>
            <a:r>
              <a:rPr sz="2100">
                <a:solidFill>
                  <a:srgbClr val="302F30"/>
                </a:solidFill>
                <a:latin typeface="Arial"/>
                <a:cs typeface="Arial"/>
              </a:rPr>
              <a:t>you</a:t>
            </a:r>
            <a:r>
              <a:rPr sz="2100" spc="-45">
                <a:solidFill>
                  <a:srgbClr val="302F30"/>
                </a:solidFill>
                <a:latin typeface="Arial"/>
                <a:cs typeface="Arial"/>
              </a:rPr>
              <a:t> </a:t>
            </a:r>
            <a:r>
              <a:rPr sz="2100">
                <a:solidFill>
                  <a:srgbClr val="302F30"/>
                </a:solidFill>
                <a:latin typeface="Arial"/>
                <a:cs typeface="Arial"/>
              </a:rPr>
              <a:t>skipped </a:t>
            </a:r>
            <a:r>
              <a:rPr sz="2100" spc="-570">
                <a:solidFill>
                  <a:srgbClr val="302F30"/>
                </a:solidFill>
                <a:latin typeface="Arial"/>
                <a:cs typeface="Arial"/>
              </a:rPr>
              <a:t> </a:t>
            </a:r>
            <a:r>
              <a:rPr sz="2100" spc="-5">
                <a:solidFill>
                  <a:srgbClr val="302F30"/>
                </a:solidFill>
                <a:latin typeface="Arial"/>
                <a:cs typeface="Arial"/>
              </a:rPr>
              <a:t>any</a:t>
            </a:r>
            <a:r>
              <a:rPr sz="2100" spc="-15">
                <a:solidFill>
                  <a:srgbClr val="302F30"/>
                </a:solidFill>
                <a:latin typeface="Arial"/>
                <a:cs typeface="Arial"/>
              </a:rPr>
              <a:t> </a:t>
            </a:r>
            <a:r>
              <a:rPr sz="2100">
                <a:solidFill>
                  <a:srgbClr val="302F30"/>
                </a:solidFill>
                <a:latin typeface="Arial"/>
                <a:cs typeface="Arial"/>
              </a:rPr>
              <a:t>steps?</a:t>
            </a:r>
            <a:endParaRPr sz="2100">
              <a:latin typeface="Arial"/>
              <a:cs typeface="Arial"/>
            </a:endParaRPr>
          </a:p>
        </p:txBody>
      </p:sp>
    </p:spTree>
    <p:extLst>
      <p:ext uri="{BB962C8B-B14F-4D97-AF65-F5344CB8AC3E}">
        <p14:creationId xmlns:p14="http://schemas.microsoft.com/office/powerpoint/2010/main" val="3101323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9" descr="A picture containing tree&#10;&#10;Description automatically generated">
            <a:extLst>
              <a:ext uri="{FF2B5EF4-FFF2-40B4-BE49-F238E27FC236}">
                <a16:creationId xmlns:a16="http://schemas.microsoft.com/office/drawing/2014/main" id="{5D6EBBCD-E79B-0C4A-5551-DCC2332984AC}"/>
              </a:ext>
            </a:extLst>
          </p:cNvPr>
          <p:cNvPicPr>
            <a:picLocks noChangeAspect="1"/>
          </p:cNvPicPr>
          <p:nvPr/>
        </p:nvPicPr>
        <p:blipFill rotWithShape="1">
          <a:blip r:embed="rId3"/>
          <a:srcRect l="59" t="9306" r="23342" b="25892"/>
          <a:stretch/>
        </p:blipFill>
        <p:spPr>
          <a:xfrm>
            <a:off x="1" y="-1"/>
            <a:ext cx="12192000" cy="6857999"/>
          </a:xfrm>
          <a:prstGeom prst="rect">
            <a:avLst/>
          </a:prstGeom>
        </p:spPr>
      </p:pic>
      <p:sp>
        <p:nvSpPr>
          <p:cNvPr id="11" name="Rectangle 10">
            <a:extLst>
              <a:ext uri="{FF2B5EF4-FFF2-40B4-BE49-F238E27FC236}">
                <a16:creationId xmlns:a16="http://schemas.microsoft.com/office/drawing/2014/main" id="{4372556C-AFED-0503-ED6A-2141D50DB25D}"/>
              </a:ext>
            </a:extLst>
          </p:cNvPr>
          <p:cNvSpPr/>
          <p:nvPr/>
        </p:nvSpPr>
        <p:spPr>
          <a:xfrm>
            <a:off x="7605446" y="-2"/>
            <a:ext cx="4546503" cy="6858000"/>
          </a:xfrm>
          <a:prstGeom prst="rect">
            <a:avLst/>
          </a:prstGeom>
          <a:solidFill>
            <a:srgbClr val="0000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BBF2599-7ABC-3A8C-A9A5-76132940F943}"/>
              </a:ext>
            </a:extLst>
          </p:cNvPr>
          <p:cNvSpPr/>
          <p:nvPr/>
        </p:nvSpPr>
        <p:spPr>
          <a:xfrm>
            <a:off x="1" y="0"/>
            <a:ext cx="698137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pic>
        <p:nvPicPr>
          <p:cNvPr id="12" name="Graphic 11">
            <a:extLst>
              <a:ext uri="{FF2B5EF4-FFF2-40B4-BE49-F238E27FC236}">
                <a16:creationId xmlns:a16="http://schemas.microsoft.com/office/drawing/2014/main" id="{B293B9CF-639E-7072-7775-3949A0119162}"/>
              </a:ext>
            </a:extLst>
          </p:cNvPr>
          <p:cNvPicPr>
            <a:picLocks noChangeAspect="1"/>
          </p:cNvPicPr>
          <p:nvPr/>
        </p:nvPicPr>
        <p:blipFill>
          <a:blip r:embed="rId4" cstate="screen">
            <a:lum bright="100000"/>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86778" y="6435640"/>
            <a:ext cx="1063869" cy="166773"/>
          </a:xfrm>
          <a:prstGeom prst="rect">
            <a:avLst/>
          </a:prstGeom>
        </p:spPr>
      </p:pic>
      <p:sp>
        <p:nvSpPr>
          <p:cNvPr id="68" name="Rectangle 67">
            <a:extLst>
              <a:ext uri="{FF2B5EF4-FFF2-40B4-BE49-F238E27FC236}">
                <a16:creationId xmlns:a16="http://schemas.microsoft.com/office/drawing/2014/main" id="{6B87E92D-5028-BB8E-A2F1-E6BF6E64EA92}"/>
              </a:ext>
            </a:extLst>
          </p:cNvPr>
          <p:cNvSpPr/>
          <p:nvPr/>
        </p:nvSpPr>
        <p:spPr>
          <a:xfrm flipH="1">
            <a:off x="6214721" y="0"/>
            <a:ext cx="777587" cy="6858000"/>
          </a:xfrm>
          <a:prstGeom prst="rect">
            <a:avLst/>
          </a:prstGeom>
          <a:solidFill>
            <a:srgbClr val="BA0328"/>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sp>
        <p:nvSpPr>
          <p:cNvPr id="69" name="Rectangle 68">
            <a:extLst>
              <a:ext uri="{FF2B5EF4-FFF2-40B4-BE49-F238E27FC236}">
                <a16:creationId xmlns:a16="http://schemas.microsoft.com/office/drawing/2014/main" id="{E06F95B3-BE65-1AAC-96A5-535D4ABE5BF1}"/>
              </a:ext>
            </a:extLst>
          </p:cNvPr>
          <p:cNvSpPr/>
          <p:nvPr/>
        </p:nvSpPr>
        <p:spPr>
          <a:xfrm flipH="1">
            <a:off x="6991109" y="0"/>
            <a:ext cx="654388" cy="6858000"/>
          </a:xfrm>
          <a:prstGeom prst="rect">
            <a:avLst/>
          </a:prstGeom>
          <a:solidFill>
            <a:srgbClr val="970725"/>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sp>
        <p:nvSpPr>
          <p:cNvPr id="2" name="Title 1">
            <a:extLst>
              <a:ext uri="{FF2B5EF4-FFF2-40B4-BE49-F238E27FC236}">
                <a16:creationId xmlns:a16="http://schemas.microsoft.com/office/drawing/2014/main" id="{1E989832-4C97-F436-C1D4-2444048201C7}"/>
              </a:ext>
            </a:extLst>
          </p:cNvPr>
          <p:cNvSpPr>
            <a:spLocks noGrp="1"/>
          </p:cNvSpPr>
          <p:nvPr>
            <p:ph type="title"/>
          </p:nvPr>
        </p:nvSpPr>
        <p:spPr>
          <a:xfrm>
            <a:off x="572537" y="1185249"/>
            <a:ext cx="4426079" cy="4138441"/>
          </a:xfrm>
        </p:spPr>
        <p:txBody>
          <a:bodyPr/>
          <a:lstStyle/>
          <a:p>
            <a:r>
              <a:rPr lang="en-US" sz="5400">
                <a:solidFill>
                  <a:schemeClr val="bg1"/>
                </a:solidFill>
              </a:rPr>
              <a:t>The GSMA Innovation Fund for Anticipatory Humanitarian Action</a:t>
            </a:r>
            <a:endParaRPr lang="en-GB" sz="5400">
              <a:solidFill>
                <a:schemeClr val="bg1"/>
              </a:solidFill>
            </a:endParaRPr>
          </a:p>
        </p:txBody>
      </p:sp>
      <p:sp>
        <p:nvSpPr>
          <p:cNvPr id="6" name="Rectangle 5">
            <a:extLst>
              <a:ext uri="{FF2B5EF4-FFF2-40B4-BE49-F238E27FC236}">
                <a16:creationId xmlns:a16="http://schemas.microsoft.com/office/drawing/2014/main" id="{D947B410-DBA6-C813-59B9-D04EE3082BF1}"/>
              </a:ext>
            </a:extLst>
          </p:cNvPr>
          <p:cNvSpPr/>
          <p:nvPr/>
        </p:nvSpPr>
        <p:spPr>
          <a:xfrm>
            <a:off x="890134" y="6186915"/>
            <a:ext cx="4546503" cy="577081"/>
          </a:xfrm>
          <a:prstGeom prst="rect">
            <a:avLst/>
          </a:prstGeom>
        </p:spPr>
        <p:txBody>
          <a:bodyPr wrap="square" lIns="91440" tIns="45720" rIns="91440" bIns="45720" anchor="t">
            <a:spAutoFit/>
          </a:bodyPr>
          <a:lstStyle/>
          <a:p>
            <a:pPr fontAlgn="base"/>
            <a:r>
              <a:rPr lang="en-GB" sz="1050" kern="0">
                <a:solidFill>
                  <a:schemeClr val="bg1"/>
                </a:solidFill>
                <a:latin typeface="Arial"/>
              </a:rPr>
              <a:t>The GSMA Innovation Fund for Anticipatory Humanitarian Action is funded by UK aid from the UK Foreign, Commonwealth &amp; Development Office (FCDO and is supported by the GSMA and its members. </a:t>
            </a:r>
            <a:endParaRPr lang="en-GB" sz="1050" b="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pic>
        <p:nvPicPr>
          <p:cNvPr id="9" name="Picture 2" descr="UK aid - standards for using the logo - GOV.UK">
            <a:extLst>
              <a:ext uri="{FF2B5EF4-FFF2-40B4-BE49-F238E27FC236}">
                <a16:creationId xmlns:a16="http://schemas.microsoft.com/office/drawing/2014/main" id="{59335396-3E7D-8494-178C-89FCC7AB0D16}"/>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93590" y="6167119"/>
            <a:ext cx="509013" cy="546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40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750" fill="hold"/>
                                        <p:tgtEl>
                                          <p:spTgt spid="69"/>
                                        </p:tgtEl>
                                        <p:attrNameLst>
                                          <p:attrName>ppt_x</p:attrName>
                                        </p:attrNameLst>
                                      </p:cBhvr>
                                      <p:tavLst>
                                        <p:tav tm="0">
                                          <p:val>
                                            <p:strVal val="0-#ppt_w/2"/>
                                          </p:val>
                                        </p:tav>
                                        <p:tav tm="100000">
                                          <p:val>
                                            <p:strVal val="#ppt_x"/>
                                          </p:val>
                                        </p:tav>
                                      </p:tavLst>
                                    </p:anim>
                                    <p:anim calcmode="lin" valueType="num">
                                      <p:cBhvr additive="base">
                                        <p:cTn id="16" dur="75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68"/>
                                        </p:tgtEl>
                                        <p:attrNameLst>
                                          <p:attrName>style.visibility</p:attrName>
                                        </p:attrNameLst>
                                      </p:cBhvr>
                                      <p:to>
                                        <p:strVal val="visible"/>
                                      </p:to>
                                    </p:set>
                                    <p:anim calcmode="lin" valueType="num">
                                      <p:cBhvr additive="base">
                                        <p:cTn id="19" dur="750" fill="hold"/>
                                        <p:tgtEl>
                                          <p:spTgt spid="68"/>
                                        </p:tgtEl>
                                        <p:attrNameLst>
                                          <p:attrName>ppt_x</p:attrName>
                                        </p:attrNameLst>
                                      </p:cBhvr>
                                      <p:tavLst>
                                        <p:tav tm="0">
                                          <p:val>
                                            <p:strVal val="0-#ppt_w/2"/>
                                          </p:val>
                                        </p:tav>
                                        <p:tav tm="100000">
                                          <p:val>
                                            <p:strVal val="#ppt_x"/>
                                          </p:val>
                                        </p:tav>
                                      </p:tavLst>
                                    </p:anim>
                                    <p:anim calcmode="lin" valueType="num">
                                      <p:cBhvr additive="base">
                                        <p:cTn id="20" dur="750" fill="hold"/>
                                        <p:tgtEl>
                                          <p:spTgt spid="68"/>
                                        </p:tgtEl>
                                        <p:attrNameLst>
                                          <p:attrName>ppt_y</p:attrName>
                                        </p:attrNameLst>
                                      </p:cBhvr>
                                      <p:tavLst>
                                        <p:tav tm="0">
                                          <p:val>
                                            <p:strVal val="#ppt_y"/>
                                          </p:val>
                                        </p:tav>
                                        <p:tav tm="100000">
                                          <p:val>
                                            <p:strVal val="#ppt_y"/>
                                          </p:val>
                                        </p:tav>
                                      </p:tavLst>
                                    </p:anim>
                                  </p:childTnLst>
                                </p:cTn>
                              </p:par>
                              <p:par>
                                <p:cTn id="21" presetID="10" presetClass="entr" presetSubtype="0" fill="hold" grpId="0" nodeType="withEffect">
                                  <p:stCondLst>
                                    <p:cond delay="75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2" presetClass="entr" presetSubtype="8" fill="hold" nodeType="withEffect">
                                  <p:stCondLst>
                                    <p:cond delay="75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75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0-#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68" grpId="0" animBg="1"/>
      <p:bldP spid="69" grpId="0" animBg="1"/>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What is ‘Anticipatory Humanitarian Action’</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21</a:t>
            </a:fld>
            <a:endParaRPr lang="en-GB">
              <a:solidFill>
                <a:prstClr val="black"/>
              </a:solidFill>
              <a:latin typeface="Arial"/>
            </a:endParaRPr>
          </a:p>
        </p:txBody>
      </p:sp>
      <p:sp>
        <p:nvSpPr>
          <p:cNvPr id="16" name="Content Placeholder 6">
            <a:extLst>
              <a:ext uri="{FF2B5EF4-FFF2-40B4-BE49-F238E27FC236}">
                <a16:creationId xmlns:a16="http://schemas.microsoft.com/office/drawing/2014/main" id="{70F16F16-B61B-0168-09C2-F45AB56BB5E3}"/>
              </a:ext>
            </a:extLst>
          </p:cNvPr>
          <p:cNvSpPr txBox="1">
            <a:spLocks/>
          </p:cNvSpPr>
          <p:nvPr/>
        </p:nvSpPr>
        <p:spPr>
          <a:xfrm>
            <a:off x="3066525" y="1768471"/>
            <a:ext cx="2562412" cy="4379119"/>
          </a:xfrm>
          <a:prstGeom prst="rect">
            <a:avLst/>
          </a:prstGeom>
        </p:spPr>
        <p:txBody>
          <a:bodyPr vert="horz" lIns="0" tIns="0" rIns="0" bIns="0" rtlCol="0">
            <a:no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accent4"/>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Definition</a:t>
            </a:r>
            <a:br>
              <a:rPr lang="en-GB"/>
            </a:br>
            <a:endParaRPr lang="en-GB"/>
          </a:p>
        </p:txBody>
      </p:sp>
      <p:sp>
        <p:nvSpPr>
          <p:cNvPr id="8" name="object 11">
            <a:extLst>
              <a:ext uri="{FF2B5EF4-FFF2-40B4-BE49-F238E27FC236}">
                <a16:creationId xmlns:a16="http://schemas.microsoft.com/office/drawing/2014/main" id="{02DF46FD-5A77-ABE3-84C7-899291E32A58}"/>
              </a:ext>
            </a:extLst>
          </p:cNvPr>
          <p:cNvSpPr txBox="1"/>
          <p:nvPr/>
        </p:nvSpPr>
        <p:spPr>
          <a:xfrm>
            <a:off x="3066525" y="2064122"/>
            <a:ext cx="3774939" cy="3075200"/>
          </a:xfrm>
          <a:prstGeom prst="rect">
            <a:avLst/>
          </a:prstGeom>
        </p:spPr>
        <p:txBody>
          <a:bodyPr vert="horz" wrap="square" lIns="0" tIns="27939" rIns="0" bIns="0" rtlCol="0">
            <a:spAutoFit/>
          </a:bodyPr>
          <a:lstStyle/>
          <a:p>
            <a:r>
              <a:rPr lang="en-US" sz="1800"/>
              <a:t>Anticipatory action is acting ahead of predicted hazardous events to prevent or reduce acute humanitarian impacts before they fully unfold.</a:t>
            </a:r>
          </a:p>
          <a:p>
            <a:endParaRPr lang="en-US"/>
          </a:p>
          <a:p>
            <a:r>
              <a:rPr lang="en-US" i="1"/>
              <a:t>Knox Clarke, P. (2022) Glossary of Early Action Terms 2022 Edition, Risk Informed Early Action Partnership. </a:t>
            </a:r>
          </a:p>
          <a:p>
            <a:endParaRPr lang="en-GB"/>
          </a:p>
        </p:txBody>
      </p:sp>
      <p:sp>
        <p:nvSpPr>
          <p:cNvPr id="19" name="object 20">
            <a:extLst>
              <a:ext uri="{FF2B5EF4-FFF2-40B4-BE49-F238E27FC236}">
                <a16:creationId xmlns:a16="http://schemas.microsoft.com/office/drawing/2014/main" id="{8BF5FBE8-ABE1-052F-C4F6-3C1DFD8B4685}"/>
              </a:ext>
            </a:extLst>
          </p:cNvPr>
          <p:cNvSpPr txBox="1"/>
          <p:nvPr/>
        </p:nvSpPr>
        <p:spPr>
          <a:xfrm>
            <a:off x="7338190" y="1862202"/>
            <a:ext cx="4448323" cy="3352199"/>
          </a:xfrm>
          <a:prstGeom prst="rect">
            <a:avLst/>
          </a:prstGeom>
        </p:spPr>
        <p:txBody>
          <a:bodyPr vert="horz" wrap="square" lIns="0" tIns="27939" rIns="0" bIns="0" rtlCol="0">
            <a:spAutoFit/>
          </a:bodyPr>
          <a:lstStyle/>
          <a:p>
            <a:r>
              <a:rPr lang="en-US" sz="1800"/>
              <a:t>Given the broad and far-reaching potential of anticipatory action, we expect to see a diverse range of solutions including but not limited to: </a:t>
            </a:r>
          </a:p>
          <a:p>
            <a:pPr marL="342900" indent="-342900">
              <a:buFont typeface="Arial" panose="020B0604020202020204" pitchFamily="34" charset="0"/>
              <a:buChar char="•"/>
            </a:pPr>
            <a:r>
              <a:rPr lang="en-US" sz="1800" b="1"/>
              <a:t>Pre-Positioning and Early Deployment Activities </a:t>
            </a:r>
          </a:p>
          <a:p>
            <a:pPr marL="342900" indent="-342900">
              <a:buFont typeface="Arial" panose="020B0604020202020204" pitchFamily="34" charset="0"/>
              <a:buChar char="•"/>
            </a:pPr>
            <a:r>
              <a:rPr lang="en-US" sz="1800" b="1"/>
              <a:t>Early Action, preparedness &amp; resilience-building</a:t>
            </a:r>
            <a:r>
              <a:rPr lang="en-US" sz="1800"/>
              <a:t> </a:t>
            </a:r>
          </a:p>
          <a:p>
            <a:pPr marL="342900" indent="-342900">
              <a:buFont typeface="Arial" panose="020B0604020202020204" pitchFamily="34" charset="0"/>
              <a:buChar char="•"/>
            </a:pPr>
            <a:r>
              <a:rPr lang="en-US" sz="1800" b="1"/>
              <a:t>Dissemination of Early Warning Messages</a:t>
            </a:r>
          </a:p>
          <a:p>
            <a:pPr marL="342900" indent="-342900">
              <a:buFont typeface="Arial" panose="020B0604020202020204" pitchFamily="34" charset="0"/>
              <a:buChar char="•"/>
            </a:pPr>
            <a:r>
              <a:rPr lang="en-US" sz="1800" b="1"/>
              <a:t>Systems that will Enhance Communication</a:t>
            </a:r>
            <a:endParaRPr lang="en-US" sz="1800"/>
          </a:p>
        </p:txBody>
      </p:sp>
      <p:pic>
        <p:nvPicPr>
          <p:cNvPr id="20" name="Picture 2" descr="UK aid - standards for using the logo - GOV.UK">
            <a:extLst>
              <a:ext uri="{FF2B5EF4-FFF2-40B4-BE49-F238E27FC236}">
                <a16:creationId xmlns:a16="http://schemas.microsoft.com/office/drawing/2014/main" id="{0DFC39FA-372D-7914-9ECA-22DA9A444D7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857EDD1-B245-EF0C-2BEC-D99DD94871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3998" y="1667435"/>
            <a:ext cx="1134264" cy="1134264"/>
          </a:xfrm>
          <a:prstGeom prst="rect">
            <a:avLst/>
          </a:prstGeom>
        </p:spPr>
      </p:pic>
      <p:sp>
        <p:nvSpPr>
          <p:cNvPr id="6" name="Title 1">
            <a:extLst>
              <a:ext uri="{FF2B5EF4-FFF2-40B4-BE49-F238E27FC236}">
                <a16:creationId xmlns:a16="http://schemas.microsoft.com/office/drawing/2014/main" id="{DF97943B-65FB-6295-D6BA-163C179C9CCC}"/>
              </a:ext>
            </a:extLst>
          </p:cNvPr>
          <p:cNvSpPr txBox="1">
            <a:spLocks/>
          </p:cNvSpPr>
          <p:nvPr/>
        </p:nvSpPr>
        <p:spPr>
          <a:xfrm>
            <a:off x="440560" y="454955"/>
            <a:ext cx="11309418" cy="510909"/>
          </a:xfrm>
          <a:prstGeom prst="rect">
            <a:avLst/>
          </a:prstGeom>
        </p:spPr>
        <p:txBody>
          <a:bodyPr vert="horz" wrap="square" lIns="0" tIns="0" rIns="0" bIns="0" rtlCol="0" anchor="t"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r>
              <a:rPr lang="en-GB"/>
              <a:t>What is ‘Anticipatory Humanitarian Action’</a:t>
            </a:r>
          </a:p>
        </p:txBody>
      </p:sp>
    </p:spTree>
    <p:extLst>
      <p:ext uri="{BB962C8B-B14F-4D97-AF65-F5344CB8AC3E}">
        <p14:creationId xmlns:p14="http://schemas.microsoft.com/office/powerpoint/2010/main" val="2896684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2" presetClass="entr" presetSubtype="8"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0-#ppt_w/2"/>
                                          </p:val>
                                        </p:tav>
                                        <p:tav tm="100000">
                                          <p:val>
                                            <p:strVal val="#ppt_x"/>
                                          </p:val>
                                        </p:tav>
                                      </p:tavLst>
                                    </p:anim>
                                    <p:anim calcmode="lin" valueType="num">
                                      <p:cBhvr additive="base">
                                        <p:cTn id="10" dur="500" fill="hold"/>
                                        <p:tgtEl>
                                          <p:spTgt spid="8"/>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8" grpId="0"/>
      <p:bldP spid="19"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4701A-340F-AC7F-4315-545BAB0C0B16}"/>
              </a:ext>
            </a:extLst>
          </p:cNvPr>
          <p:cNvSpPr>
            <a:spLocks noGrp="1"/>
          </p:cNvSpPr>
          <p:nvPr>
            <p:ph type="title"/>
          </p:nvPr>
        </p:nvSpPr>
        <p:spPr/>
        <p:txBody>
          <a:bodyPr/>
          <a:lstStyle/>
          <a:p>
            <a:r>
              <a:rPr lang="en-GB"/>
              <a:t>What is ‘Anticipatory Humanitarian Action’</a:t>
            </a:r>
          </a:p>
        </p:txBody>
      </p:sp>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22</a:t>
            </a:fld>
            <a:endParaRPr lang="en-GB">
              <a:solidFill>
                <a:prstClr val="black"/>
              </a:solidFill>
              <a:latin typeface="Arial"/>
            </a:endParaRPr>
          </a:p>
        </p:txBody>
      </p:sp>
      <p:pic>
        <p:nvPicPr>
          <p:cNvPr id="20" name="Picture 2" descr="UK aid - standards for using the logo - GOV.UK">
            <a:extLst>
              <a:ext uri="{FF2B5EF4-FFF2-40B4-BE49-F238E27FC236}">
                <a16:creationId xmlns:a16="http://schemas.microsoft.com/office/drawing/2014/main" id="{0DFC39FA-372D-7914-9ECA-22DA9A444D7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F97943B-65FB-6295-D6BA-163C179C9CCC}"/>
              </a:ext>
            </a:extLst>
          </p:cNvPr>
          <p:cNvSpPr txBox="1">
            <a:spLocks/>
          </p:cNvSpPr>
          <p:nvPr/>
        </p:nvSpPr>
        <p:spPr>
          <a:xfrm>
            <a:off x="440560" y="454955"/>
            <a:ext cx="11309418" cy="510909"/>
          </a:xfrm>
          <a:prstGeom prst="rect">
            <a:avLst/>
          </a:prstGeom>
        </p:spPr>
        <p:txBody>
          <a:bodyPr vert="horz" wrap="square" lIns="0" tIns="0" rIns="0" bIns="0" rtlCol="0" anchor="t"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r>
              <a:rPr lang="en-GB"/>
              <a:t>What is ‘Anticipatory Humanitarian Action’</a:t>
            </a:r>
          </a:p>
        </p:txBody>
      </p:sp>
      <p:sp>
        <p:nvSpPr>
          <p:cNvPr id="7" name="TextBox 6">
            <a:extLst>
              <a:ext uri="{FF2B5EF4-FFF2-40B4-BE49-F238E27FC236}">
                <a16:creationId xmlns:a16="http://schemas.microsoft.com/office/drawing/2014/main" id="{136F96DC-BDA3-9917-F0C3-96F18DF84AD1}"/>
              </a:ext>
            </a:extLst>
          </p:cNvPr>
          <p:cNvSpPr txBox="1"/>
          <p:nvPr/>
        </p:nvSpPr>
        <p:spPr>
          <a:xfrm>
            <a:off x="1354501" y="6373739"/>
            <a:ext cx="9918700" cy="369332"/>
          </a:xfrm>
          <a:prstGeom prst="rect">
            <a:avLst/>
          </a:prstGeom>
          <a:noFill/>
        </p:spPr>
        <p:txBody>
          <a:bodyPr wrap="square" rtlCol="0">
            <a:spAutoFit/>
          </a:bodyPr>
          <a:lstStyle/>
          <a:p>
            <a:pPr algn="ctr"/>
            <a:r>
              <a:rPr lang="en-US" b="0" i="1">
                <a:effectLst/>
                <a:latin typeface="FiraSansCondensed-Regular"/>
                <a:hlinkClick r:id="rId4">
                  <a:extLst>
                    <a:ext uri="{A12FA001-AC4F-418D-AE19-62706E023703}">
                      <ahyp:hlinkClr xmlns:ahyp="http://schemas.microsoft.com/office/drawing/2018/hyperlinkcolor" val="tx"/>
                    </a:ext>
                  </a:extLst>
                </a:hlinkClick>
              </a:rPr>
              <a:t>Figure: The Centre for Humanitarian Data</a:t>
            </a:r>
            <a:endParaRPr lang="en-GB"/>
          </a:p>
        </p:txBody>
      </p:sp>
      <p:pic>
        <p:nvPicPr>
          <p:cNvPr id="3" name="Picture 4">
            <a:extLst>
              <a:ext uri="{FF2B5EF4-FFF2-40B4-BE49-F238E27FC236}">
                <a16:creationId xmlns:a16="http://schemas.microsoft.com/office/drawing/2014/main" id="{DD758182-6347-7DBB-26D0-4E30928B860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077"/>
          <a:stretch/>
        </p:blipFill>
        <p:spPr bwMode="auto">
          <a:xfrm>
            <a:off x="1460500" y="1079811"/>
            <a:ext cx="8680450" cy="5041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734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42F2B42A-B5C3-8846-95B6-25E98D3128EF}"/>
              </a:ext>
            </a:extLst>
          </p:cNvPr>
          <p:cNvSpPr>
            <a:spLocks noGrp="1"/>
          </p:cNvSpPr>
          <p:nvPr>
            <p:ph type="sldNum" sz="quarter" idx="4"/>
          </p:nvPr>
        </p:nvSpPr>
        <p:spPr>
          <a:xfrm>
            <a:off x="8762400" y="6408000"/>
            <a:ext cx="2773017" cy="2880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F7ACF30F-4C54-1246-A36B-D2436F2F9876}" type="slidenum">
              <a:rPr lang="en-US" smtClean="0"/>
              <a:pPr>
                <a:spcAft>
                  <a:spcPts val="600"/>
                </a:spcAft>
              </a:pPr>
              <a:t>23</a:t>
            </a:fld>
            <a:endParaRPr lang="en-US"/>
          </a:p>
        </p:txBody>
      </p:sp>
      <p:sp>
        <p:nvSpPr>
          <p:cNvPr id="5" name="TextBox 4">
            <a:extLst>
              <a:ext uri="{FF2B5EF4-FFF2-40B4-BE49-F238E27FC236}">
                <a16:creationId xmlns:a16="http://schemas.microsoft.com/office/drawing/2014/main" id="{1070EE58-12BA-0BCB-9AF2-348AF08DA520}"/>
              </a:ext>
            </a:extLst>
          </p:cNvPr>
          <p:cNvSpPr txBox="1"/>
          <p:nvPr/>
        </p:nvSpPr>
        <p:spPr>
          <a:xfrm>
            <a:off x="309218" y="1242391"/>
            <a:ext cx="1073977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700" b="1">
                <a:solidFill>
                  <a:srgbClr val="C00000"/>
                </a:solidFill>
                <a:ea typeface="+mn-lt"/>
                <a:cs typeface="+mn-lt"/>
              </a:rPr>
              <a:t>Pre-Positioning and Early Deployment Activities</a:t>
            </a:r>
            <a:r>
              <a:rPr lang="en-US" sz="1700">
                <a:ea typeface="+mn-lt"/>
                <a:cs typeface="+mn-lt"/>
              </a:rPr>
              <a:t>,</a:t>
            </a:r>
            <a:r>
              <a:rPr lang="en-US" sz="1700">
                <a:solidFill>
                  <a:srgbClr val="C00000"/>
                </a:solidFill>
                <a:ea typeface="+mn-lt"/>
                <a:cs typeface="+mn-lt"/>
              </a:rPr>
              <a:t> </a:t>
            </a:r>
            <a:r>
              <a:rPr lang="en-US" sz="1700">
                <a:ea typeface="+mn-lt"/>
                <a:cs typeface="+mn-lt"/>
              </a:rPr>
              <a:t>for example, a mobile-enabled system that triggers the payment of support when a threshold of risk is passed, such as a mobile cash payments sent to families living in a flood plain when the river level passes 2-meter mark indicating a forthcoming flood.</a:t>
            </a:r>
            <a:endParaRPr lang="en-US" sz="1700">
              <a:cs typeface="Calibri" panose="020F0502020204030204"/>
            </a:endParaRPr>
          </a:p>
          <a:p>
            <a:r>
              <a:rPr lang="en-US" sz="1700">
                <a:ea typeface="+mn-lt"/>
                <a:cs typeface="+mn-lt"/>
              </a:rPr>
              <a:t>  </a:t>
            </a:r>
            <a:endParaRPr lang="en-US" sz="1700">
              <a:cs typeface="Calibri" panose="020F0502020204030204"/>
            </a:endParaRPr>
          </a:p>
          <a:p>
            <a:pPr marL="285750" indent="-285750">
              <a:buFont typeface="Arial"/>
              <a:buChar char="•"/>
            </a:pPr>
            <a:r>
              <a:rPr lang="en-US" sz="1700" b="1">
                <a:solidFill>
                  <a:srgbClr val="C00000"/>
                </a:solidFill>
                <a:ea typeface="+mn-lt"/>
                <a:cs typeface="+mn-lt"/>
              </a:rPr>
              <a:t>Early Action, Preparedness &amp; Resilience-Building</a:t>
            </a:r>
            <a:r>
              <a:rPr lang="en-US" sz="1700">
                <a:ea typeface="+mn-lt"/>
                <a:cs typeface="+mn-lt"/>
              </a:rPr>
              <a:t> focusing on communities vulnerable to and/or at risk from crises. For example, providing data generated by mobile to enable a real-time picture of the mobility and movement of people impacted by crises, helping decision makers plan interventions in advance by understanding and assessing scale and location of displaced people.</a:t>
            </a:r>
            <a:endParaRPr lang="en-US" sz="1700">
              <a:cs typeface="Calibri" panose="020F0502020204030204"/>
            </a:endParaRPr>
          </a:p>
          <a:p>
            <a:pPr marL="285750" indent="-285750">
              <a:buFont typeface="Arial"/>
              <a:buChar char="•"/>
            </a:pPr>
            <a:endParaRPr lang="en-US" sz="1700">
              <a:cs typeface="Calibri" panose="020F0502020204030204"/>
            </a:endParaRPr>
          </a:p>
          <a:p>
            <a:pPr marL="285750" indent="-285750">
              <a:buFont typeface="Arial"/>
              <a:buChar char="•"/>
            </a:pPr>
            <a:r>
              <a:rPr lang="en-US" sz="1700" b="1">
                <a:solidFill>
                  <a:srgbClr val="C00000"/>
                </a:solidFill>
                <a:ea typeface="+mn-lt"/>
                <a:cs typeface="+mn-lt"/>
              </a:rPr>
              <a:t>Dissemination of Early Warning</a:t>
            </a:r>
            <a:r>
              <a:rPr lang="en-US" sz="1700">
                <a:ea typeface="+mn-lt"/>
                <a:cs typeface="+mn-lt"/>
              </a:rPr>
              <a:t> </a:t>
            </a:r>
            <a:r>
              <a:rPr lang="en-US" sz="1700" b="1">
                <a:solidFill>
                  <a:srgbClr val="C00000"/>
                </a:solidFill>
                <a:ea typeface="+mn-lt"/>
                <a:cs typeface="+mn-lt"/>
              </a:rPr>
              <a:t>Messages</a:t>
            </a:r>
            <a:r>
              <a:rPr lang="en-US" sz="1700">
                <a:ea typeface="+mn-lt"/>
                <a:cs typeface="+mn-lt"/>
              </a:rPr>
              <a:t>, focusing on the adaptation of existing early warning systems that enhances inclusion of different group. For example, ensuring that persons with disabilities are successfully reached and their needs are catered for when distributing an earthquake early warning message. </a:t>
            </a:r>
            <a:endParaRPr lang="en-US" sz="1700">
              <a:cs typeface="Calibri" panose="020F0502020204030204"/>
            </a:endParaRPr>
          </a:p>
          <a:p>
            <a:endParaRPr lang="en-US" sz="1700">
              <a:cs typeface="Calibri" panose="020F0502020204030204"/>
            </a:endParaRPr>
          </a:p>
          <a:p>
            <a:pPr marL="285750" indent="-285750">
              <a:buFont typeface="Arial"/>
              <a:buChar char="•"/>
            </a:pPr>
            <a:r>
              <a:rPr lang="en-US" sz="1700" b="1">
                <a:solidFill>
                  <a:srgbClr val="C00000"/>
                </a:solidFill>
                <a:ea typeface="+mn-lt"/>
                <a:cs typeface="+mn-lt"/>
              </a:rPr>
              <a:t>Systems that will Enhance Communication </a:t>
            </a:r>
            <a:r>
              <a:rPr lang="en-US" sz="1700">
                <a:ea typeface="+mn-lt"/>
                <a:cs typeface="+mn-lt"/>
              </a:rPr>
              <a:t>between </a:t>
            </a:r>
            <a:r>
              <a:rPr lang="en-US" sz="1700" err="1">
                <a:ea typeface="+mn-lt"/>
                <a:cs typeface="+mn-lt"/>
              </a:rPr>
              <a:t>organisations</a:t>
            </a:r>
            <a:r>
              <a:rPr lang="en-US" sz="1700">
                <a:ea typeface="+mn-lt"/>
                <a:cs typeface="+mn-lt"/>
              </a:rPr>
              <a:t> and affected communities, anticipating the increased demand and need for information. For example, two-way communication channels between at-risk populations and humanitarian </a:t>
            </a:r>
            <a:r>
              <a:rPr lang="en-US" sz="1700" err="1">
                <a:ea typeface="+mn-lt"/>
                <a:cs typeface="+mn-lt"/>
              </a:rPr>
              <a:t>organisations</a:t>
            </a:r>
            <a:r>
              <a:rPr lang="en-US" sz="1700">
                <a:ea typeface="+mn-lt"/>
                <a:cs typeface="+mn-lt"/>
              </a:rPr>
              <a:t> so communities impacted can report damage caused by a tsunami and </a:t>
            </a:r>
            <a:r>
              <a:rPr lang="en-US" sz="1700" err="1">
                <a:ea typeface="+mn-lt"/>
                <a:cs typeface="+mn-lt"/>
              </a:rPr>
              <a:t>organisations</a:t>
            </a:r>
            <a:r>
              <a:rPr lang="en-US" sz="1700">
                <a:ea typeface="+mn-lt"/>
                <a:cs typeface="+mn-lt"/>
              </a:rPr>
              <a:t> can actively respond in a timely manner.   </a:t>
            </a:r>
            <a:endParaRPr lang="en-US" sz="1700">
              <a:cs typeface="Calibri" panose="020F0502020204030204"/>
            </a:endParaRPr>
          </a:p>
        </p:txBody>
      </p:sp>
      <p:pic>
        <p:nvPicPr>
          <p:cNvPr id="6" name="Graphic 6" descr="Wave outline">
            <a:extLst>
              <a:ext uri="{FF2B5EF4-FFF2-40B4-BE49-F238E27FC236}">
                <a16:creationId xmlns:a16="http://schemas.microsoft.com/office/drawing/2014/main" id="{FCC9D110-E7BD-9EAD-38E9-A1BCD81260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972800" y="1237974"/>
            <a:ext cx="914400" cy="914400"/>
          </a:xfrm>
          <a:prstGeom prst="rect">
            <a:avLst/>
          </a:prstGeom>
        </p:spPr>
      </p:pic>
      <p:pic>
        <p:nvPicPr>
          <p:cNvPr id="7" name="Graphic 7" descr="Dance steps outline">
            <a:extLst>
              <a:ext uri="{FF2B5EF4-FFF2-40B4-BE49-F238E27FC236}">
                <a16:creationId xmlns:a16="http://schemas.microsoft.com/office/drawing/2014/main" id="{F9A6C1B0-4CEE-01D3-71BD-E93DD52347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72800" y="2507974"/>
            <a:ext cx="914400" cy="914400"/>
          </a:xfrm>
          <a:prstGeom prst="rect">
            <a:avLst/>
          </a:prstGeom>
        </p:spPr>
      </p:pic>
      <p:pic>
        <p:nvPicPr>
          <p:cNvPr id="8" name="Graphic 8" descr="Deaf outline">
            <a:extLst>
              <a:ext uri="{FF2B5EF4-FFF2-40B4-BE49-F238E27FC236}">
                <a16:creationId xmlns:a16="http://schemas.microsoft.com/office/drawing/2014/main" id="{8CC82339-D832-D92C-EE25-CAE8463AA4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39061" y="3833191"/>
            <a:ext cx="914400" cy="914400"/>
          </a:xfrm>
          <a:prstGeom prst="rect">
            <a:avLst/>
          </a:prstGeom>
        </p:spPr>
      </p:pic>
      <p:pic>
        <p:nvPicPr>
          <p:cNvPr id="9" name="Graphic 9" descr="Playbook outline">
            <a:extLst>
              <a:ext uri="{FF2B5EF4-FFF2-40B4-BE49-F238E27FC236}">
                <a16:creationId xmlns:a16="http://schemas.microsoft.com/office/drawing/2014/main" id="{390D738A-79DF-DDD0-A2C4-D96E3B566BB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039061" y="5125279"/>
            <a:ext cx="914400" cy="914400"/>
          </a:xfrm>
          <a:prstGeom prst="rect">
            <a:avLst/>
          </a:prstGeom>
        </p:spPr>
      </p:pic>
      <p:sp>
        <p:nvSpPr>
          <p:cNvPr id="3" name="Title 1">
            <a:extLst>
              <a:ext uri="{FF2B5EF4-FFF2-40B4-BE49-F238E27FC236}">
                <a16:creationId xmlns:a16="http://schemas.microsoft.com/office/drawing/2014/main" id="{46C6006B-D5DE-A881-7B46-0330CCD0774D}"/>
              </a:ext>
            </a:extLst>
          </p:cNvPr>
          <p:cNvSpPr txBox="1">
            <a:spLocks/>
          </p:cNvSpPr>
          <p:nvPr/>
        </p:nvSpPr>
        <p:spPr>
          <a:xfrm>
            <a:off x="441291" y="571702"/>
            <a:ext cx="11309418" cy="510909"/>
          </a:xfrm>
          <a:prstGeom prst="rect">
            <a:avLst/>
          </a:prstGeom>
        </p:spPr>
        <p:txBody>
          <a:bodyPr vert="horz" wrap="square" lIns="0" tIns="0" rIns="0" bIns="0" rtlCol="0" anchor="t"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r>
              <a:rPr lang="en-GB"/>
              <a:t>Examples of ‘Anticipatory Humanitarian Action’</a:t>
            </a:r>
          </a:p>
        </p:txBody>
      </p:sp>
      <p:pic>
        <p:nvPicPr>
          <p:cNvPr id="12" name="Picture 2" descr="UK aid - standards for using the logo - GOV.UK">
            <a:extLst>
              <a:ext uri="{FF2B5EF4-FFF2-40B4-BE49-F238E27FC236}">
                <a16:creationId xmlns:a16="http://schemas.microsoft.com/office/drawing/2014/main" id="{D813C855-CEF3-C70D-97B6-D6AE7235C118}"/>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11422751" y="8922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278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animEffect transition="in" filter="wipe(up)">
                                      <p:cBhvr>
                                        <p:cTn id="9" dur="500"/>
                                        <p:tgtEl>
                                          <p:spTgt spid="5">
                                            <p:txEl>
                                              <p:pRg st="0" end="0"/>
                                            </p:txEl>
                                          </p:spTgt>
                                        </p:tgtEl>
                                      </p:cBhvr>
                                    </p:animEffect>
                                  </p:childTnLst>
                                </p:cTn>
                              </p:par>
                              <p:par>
                                <p:cTn id="10" presetID="22" presetClass="entr" presetSubtype="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up)">
                                      <p:cBhvr>
                                        <p:cTn id="15" dur="500"/>
                                        <p:tgtEl>
                                          <p:spTgt spid="5">
                                            <p:txEl>
                                              <p:pRg st="2" end="2"/>
                                            </p:txEl>
                                          </p:spTgt>
                                        </p:tgtEl>
                                      </p:cBhvr>
                                    </p:animEffect>
                                  </p:childTnLst>
                                </p:cTn>
                              </p:par>
                              <p:par>
                                <p:cTn id="16" presetID="22"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wipe(up)">
                                      <p:cBhvr>
                                        <p:cTn id="21" dur="500"/>
                                        <p:tgtEl>
                                          <p:spTgt spid="5">
                                            <p:txEl>
                                              <p:pRg st="4" end="4"/>
                                            </p:txEl>
                                          </p:spTgt>
                                        </p:tgtEl>
                                      </p:cBhvr>
                                    </p:animEffect>
                                  </p:childTnLst>
                                </p:cTn>
                              </p:par>
                              <p:par>
                                <p:cTn id="22" presetID="22" presetClass="entr" presetSubtype="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up)">
                                      <p:cBhvr>
                                        <p:cTn id="27" dur="500"/>
                                        <p:tgtEl>
                                          <p:spTgt spid="5">
                                            <p:txEl>
                                              <p:pRg st="6" end="6"/>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24</a:t>
            </a:fld>
            <a:endParaRPr lang="en-GB">
              <a:solidFill>
                <a:prstClr val="black"/>
              </a:solidFill>
              <a:latin typeface="Arial"/>
            </a:endParaRPr>
          </a:p>
        </p:txBody>
      </p:sp>
      <p:pic>
        <p:nvPicPr>
          <p:cNvPr id="3" name="gsma_innofund_round4_v1(no_vo) (720p)">
            <a:hlinkClick r:id="" action="ppaction://media"/>
            <a:extLst>
              <a:ext uri="{FF2B5EF4-FFF2-40B4-BE49-F238E27FC236}">
                <a16:creationId xmlns:a16="http://schemas.microsoft.com/office/drawing/2014/main" id="{B5C3226C-EFEB-EA42-627D-517832B0664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4287"/>
            <a:ext cx="12192000" cy="6858000"/>
          </a:xfrm>
          <a:prstGeom prst="rect">
            <a:avLst/>
          </a:prstGeom>
        </p:spPr>
      </p:pic>
    </p:spTree>
    <p:extLst>
      <p:ext uri="{BB962C8B-B14F-4D97-AF65-F5344CB8AC3E}">
        <p14:creationId xmlns:p14="http://schemas.microsoft.com/office/powerpoint/2010/main" val="261884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0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77F4510-68FA-CED3-3433-DBBD50443B7D}"/>
              </a:ext>
            </a:extLst>
          </p:cNvPr>
          <p:cNvSpPr>
            <a:spLocks noGrp="1"/>
          </p:cNvSpPr>
          <p:nvPr>
            <p:ph type="ftr" sz="quarter" idx="11"/>
          </p:nvPr>
        </p:nvSpPr>
        <p:spPr/>
        <p:txBody>
          <a:bodyPr/>
          <a:lstStyle/>
          <a:p>
            <a:pPr defTabSz="228600"/>
            <a:r>
              <a:rPr lang="en-GB">
                <a:solidFill>
                  <a:prstClr val="black"/>
                </a:solidFill>
                <a:latin typeface="Arial"/>
              </a:rPr>
              <a:t>© GSMA 2022</a:t>
            </a:r>
          </a:p>
        </p:txBody>
      </p:sp>
      <p:sp>
        <p:nvSpPr>
          <p:cNvPr id="5" name="Slide Number Placeholder 4">
            <a:extLst>
              <a:ext uri="{FF2B5EF4-FFF2-40B4-BE49-F238E27FC236}">
                <a16:creationId xmlns:a16="http://schemas.microsoft.com/office/drawing/2014/main" id="{BA5FB1DC-AF24-1ADE-33CF-94306D4D31CC}"/>
              </a:ext>
            </a:extLst>
          </p:cNvPr>
          <p:cNvSpPr>
            <a:spLocks noGrp="1"/>
          </p:cNvSpPr>
          <p:nvPr>
            <p:ph type="sldNum" sz="quarter" idx="12"/>
          </p:nvPr>
        </p:nvSpPr>
        <p:spPr/>
        <p:txBody>
          <a:bodyPr/>
          <a:lstStyle/>
          <a:p>
            <a:pPr defTabSz="228600"/>
            <a:fld id="{B51C77D3-387C-4881-A960-1F7F91E3F80B}" type="slidenum">
              <a:rPr lang="en-GB">
                <a:solidFill>
                  <a:prstClr val="black"/>
                </a:solidFill>
                <a:latin typeface="Arial"/>
              </a:rPr>
              <a:pPr defTabSz="228600"/>
              <a:t>25</a:t>
            </a:fld>
            <a:endParaRPr lang="en-GB">
              <a:solidFill>
                <a:prstClr val="black"/>
              </a:solidFill>
              <a:latin typeface="Arial"/>
            </a:endParaRPr>
          </a:p>
        </p:txBody>
      </p:sp>
      <p:pic>
        <p:nvPicPr>
          <p:cNvPr id="20" name="Picture 2" descr="UK aid - standards for using the logo - GOV.UK">
            <a:extLst>
              <a:ext uri="{FF2B5EF4-FFF2-40B4-BE49-F238E27FC236}">
                <a16:creationId xmlns:a16="http://schemas.microsoft.com/office/drawing/2014/main" id="{0DFC39FA-372D-7914-9ECA-22DA9A444D7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22751" y="-83500"/>
            <a:ext cx="654456" cy="70262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F97943B-65FB-6295-D6BA-163C179C9CCC}"/>
              </a:ext>
            </a:extLst>
          </p:cNvPr>
          <p:cNvSpPr txBox="1">
            <a:spLocks/>
          </p:cNvSpPr>
          <p:nvPr/>
        </p:nvSpPr>
        <p:spPr>
          <a:xfrm>
            <a:off x="440560" y="454955"/>
            <a:ext cx="11309418" cy="510909"/>
          </a:xfrm>
          <a:prstGeom prst="rect">
            <a:avLst/>
          </a:prstGeom>
        </p:spPr>
        <p:txBody>
          <a:bodyPr vert="horz" wrap="square" lIns="0" tIns="0" rIns="0" bIns="0" rtlCol="0" anchor="t" anchorCtr="0">
            <a:spAutoFit/>
          </a:bodyPr>
          <a:lstStyle>
            <a:lvl1pPr algn="l" defTabSz="914355" rtl="0" eaLnBrk="1" latinLnBrk="0" hangingPunct="1">
              <a:lnSpc>
                <a:spcPct val="83000"/>
              </a:lnSpc>
              <a:spcBef>
                <a:spcPct val="0"/>
              </a:spcBef>
              <a:buNone/>
              <a:defRPr sz="4000" b="1" kern="1200" spc="-175" baseline="0">
                <a:solidFill>
                  <a:schemeClr val="tx1"/>
                </a:solidFill>
                <a:latin typeface="+mj-lt"/>
                <a:ea typeface="+mj-ea"/>
                <a:cs typeface="+mj-cs"/>
              </a:defRPr>
            </a:lvl1pPr>
          </a:lstStyle>
          <a:p>
            <a:r>
              <a:rPr lang="en-GB"/>
              <a:t>What do we expect to see in the application’? </a:t>
            </a:r>
          </a:p>
        </p:txBody>
      </p:sp>
      <p:sp>
        <p:nvSpPr>
          <p:cNvPr id="7" name="Content Placeholder 2">
            <a:extLst>
              <a:ext uri="{FF2B5EF4-FFF2-40B4-BE49-F238E27FC236}">
                <a16:creationId xmlns:a16="http://schemas.microsoft.com/office/drawing/2014/main" id="{EE720F82-B403-A277-FDC5-1727023B66FF}"/>
              </a:ext>
            </a:extLst>
          </p:cNvPr>
          <p:cNvSpPr>
            <a:spLocks noGrp="1"/>
          </p:cNvSpPr>
          <p:nvPr>
            <p:ph idx="1"/>
          </p:nvPr>
        </p:nvSpPr>
        <p:spPr>
          <a:xfrm>
            <a:off x="440560" y="1393715"/>
            <a:ext cx="10558000" cy="4650851"/>
          </a:xfrm>
        </p:spPr>
        <p:txBody>
          <a:bodyPr vert="horz" lIns="91440" tIns="45720" rIns="91440" bIns="45720" rtlCol="0" anchor="t">
            <a:normAutofit/>
          </a:bodyPr>
          <a:lstStyle/>
          <a:p>
            <a:pPr marL="342900" indent="-342900" fontAlgn="base">
              <a:lnSpc>
                <a:spcPct val="150000"/>
              </a:lnSpc>
              <a:buClr>
                <a:srgbClr val="D72733"/>
              </a:buClr>
              <a:buFont typeface="Wingdings" panose="05000000000000000000" pitchFamily="2" charset="2"/>
              <a:buChar char="ü"/>
            </a:pPr>
            <a:r>
              <a:rPr lang="en-US" sz="2000" b="0">
                <a:solidFill>
                  <a:schemeClr val="tx1"/>
                </a:solidFill>
                <a:cs typeface="Arial"/>
              </a:rPr>
              <a:t>That you have a strong sense of your user base.</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Summary of the humanitarian problem or challenge you are addressing.</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How your innovation uses mobile/digital technology.</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The ideal outcome of your solution.</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That you have match funding available (at least 25% of grant requested).</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Awareness of your project’s risks/unintended consequences and how to mitigate them.</a:t>
            </a:r>
          </a:p>
          <a:p>
            <a:pPr marL="342900" indent="-342900" fontAlgn="base">
              <a:lnSpc>
                <a:spcPct val="150000"/>
              </a:lnSpc>
              <a:buClr>
                <a:srgbClr val="D72733"/>
              </a:buClr>
              <a:buFont typeface="Wingdings" panose="05000000000000000000" pitchFamily="2" charset="2"/>
              <a:buChar char="ü"/>
            </a:pPr>
            <a:r>
              <a:rPr lang="en-GB" sz="2000" b="0">
                <a:solidFill>
                  <a:schemeClr val="tx1"/>
                </a:solidFill>
              </a:rPr>
              <a:t> What makes your solution unique/different from competitors.</a:t>
            </a:r>
          </a:p>
          <a:p>
            <a:pPr marL="342900" indent="-342900">
              <a:lnSpc>
                <a:spcPct val="150000"/>
              </a:lnSpc>
              <a:buClr>
                <a:srgbClr val="D72733"/>
              </a:buClr>
              <a:buFont typeface="Wingdings" panose="05000000000000000000" pitchFamily="2" charset="2"/>
              <a:buChar char="§"/>
            </a:pPr>
            <a:endParaRPr lang="en-GB" b="0">
              <a:solidFill>
                <a:schemeClr val="tx1"/>
              </a:solidFill>
            </a:endParaRPr>
          </a:p>
        </p:txBody>
      </p:sp>
    </p:spTree>
    <p:extLst>
      <p:ext uri="{BB962C8B-B14F-4D97-AF65-F5344CB8AC3E}">
        <p14:creationId xmlns:p14="http://schemas.microsoft.com/office/powerpoint/2010/main" val="98839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F31361C4-1834-FECC-5441-1A580B27CB1D}"/>
              </a:ext>
            </a:extLst>
          </p:cNvPr>
          <p:cNvPicPr>
            <a:picLocks noChangeAspect="1"/>
          </p:cNvPicPr>
          <p:nvPr/>
        </p:nvPicPr>
        <p:blipFill rotWithShape="1">
          <a:blip r:embed="rId3"/>
          <a:srcRect t="62476" b="18923"/>
          <a:stretch/>
        </p:blipFill>
        <p:spPr>
          <a:xfrm>
            <a:off x="0" y="4272708"/>
            <a:ext cx="12192000" cy="1275678"/>
          </a:xfrm>
          <a:prstGeom prst="rect">
            <a:avLst/>
          </a:prstGeom>
        </p:spPr>
      </p:pic>
      <p:pic>
        <p:nvPicPr>
          <p:cNvPr id="39" name="Picture 38">
            <a:extLst>
              <a:ext uri="{FF2B5EF4-FFF2-40B4-BE49-F238E27FC236}">
                <a16:creationId xmlns:a16="http://schemas.microsoft.com/office/drawing/2014/main" id="{C496F756-41BF-AB57-5D5F-5DB1D1D98541}"/>
              </a:ext>
            </a:extLst>
          </p:cNvPr>
          <p:cNvPicPr>
            <a:picLocks noChangeAspect="1"/>
          </p:cNvPicPr>
          <p:nvPr/>
        </p:nvPicPr>
        <p:blipFill rotWithShape="1">
          <a:blip r:embed="rId3"/>
          <a:srcRect t="80963" b="8980"/>
          <a:stretch/>
        </p:blipFill>
        <p:spPr>
          <a:xfrm>
            <a:off x="3" y="5543533"/>
            <a:ext cx="12191997" cy="689700"/>
          </a:xfrm>
          <a:prstGeom prst="rect">
            <a:avLst/>
          </a:prstGeom>
        </p:spPr>
      </p:pic>
      <p:pic>
        <p:nvPicPr>
          <p:cNvPr id="45" name="Picture 44">
            <a:extLst>
              <a:ext uri="{FF2B5EF4-FFF2-40B4-BE49-F238E27FC236}">
                <a16:creationId xmlns:a16="http://schemas.microsoft.com/office/drawing/2014/main" id="{73D75531-F29D-4003-6A77-A10F1A0D7732}"/>
              </a:ext>
            </a:extLst>
          </p:cNvPr>
          <p:cNvPicPr>
            <a:picLocks noChangeAspect="1"/>
          </p:cNvPicPr>
          <p:nvPr/>
        </p:nvPicPr>
        <p:blipFill rotWithShape="1">
          <a:blip r:embed="rId3"/>
          <a:srcRect t="90262"/>
          <a:stretch/>
        </p:blipFill>
        <p:spPr>
          <a:xfrm>
            <a:off x="-15241" y="6188794"/>
            <a:ext cx="12192000" cy="667860"/>
          </a:xfrm>
          <a:prstGeom prst="rect">
            <a:avLst/>
          </a:prstGeom>
        </p:spPr>
      </p:pic>
      <p:pic>
        <p:nvPicPr>
          <p:cNvPr id="54" name="Picture 53">
            <a:extLst>
              <a:ext uri="{FF2B5EF4-FFF2-40B4-BE49-F238E27FC236}">
                <a16:creationId xmlns:a16="http://schemas.microsoft.com/office/drawing/2014/main" id="{BA976FC4-6D92-1E83-CC5B-BD90C7F8235D}"/>
              </a:ext>
            </a:extLst>
          </p:cNvPr>
          <p:cNvPicPr>
            <a:picLocks noChangeAspect="1"/>
          </p:cNvPicPr>
          <p:nvPr/>
        </p:nvPicPr>
        <p:blipFill rotWithShape="1">
          <a:blip r:embed="rId3"/>
          <a:srcRect b="38055"/>
          <a:stretch/>
        </p:blipFill>
        <p:spPr>
          <a:xfrm>
            <a:off x="0" y="-55715"/>
            <a:ext cx="12192000" cy="4335164"/>
          </a:xfrm>
          <a:prstGeom prst="rect">
            <a:avLst/>
          </a:prstGeom>
        </p:spPr>
      </p:pic>
      <p:sp>
        <p:nvSpPr>
          <p:cNvPr id="4" name="Footer Placeholder 3">
            <a:extLst>
              <a:ext uri="{FF2B5EF4-FFF2-40B4-BE49-F238E27FC236}">
                <a16:creationId xmlns:a16="http://schemas.microsoft.com/office/drawing/2014/main" id="{31066C10-1EE0-2F8A-98DA-87EDC5A5CF8F}"/>
              </a:ext>
            </a:extLst>
          </p:cNvPr>
          <p:cNvSpPr>
            <a:spLocks noGrp="1"/>
          </p:cNvSpPr>
          <p:nvPr>
            <p:ph type="ftr" sz="quarter" idx="1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pic>
        <p:nvPicPr>
          <p:cNvPr id="7" name="Graphic 6">
            <a:extLst>
              <a:ext uri="{FF2B5EF4-FFF2-40B4-BE49-F238E27FC236}">
                <a16:creationId xmlns:a16="http://schemas.microsoft.com/office/drawing/2014/main" id="{F9B51CD4-9EA9-8C6C-9462-1F31E4252FDC}"/>
              </a:ext>
            </a:extLst>
          </p:cNvPr>
          <p:cNvPicPr>
            <a:picLocks noChangeAspect="1"/>
          </p:cNvPicPr>
          <p:nvPr/>
        </p:nvPicPr>
        <p:blipFill>
          <a:blip r:embed="rId4" cstate="screen">
            <a:lum bright="100000"/>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686778" y="6435640"/>
            <a:ext cx="1063869" cy="166773"/>
          </a:xfrm>
          <a:prstGeom prst="rect">
            <a:avLst/>
          </a:prstGeom>
        </p:spPr>
      </p:pic>
      <p:cxnSp>
        <p:nvCxnSpPr>
          <p:cNvPr id="61" name="Straight Connector 60">
            <a:extLst>
              <a:ext uri="{FF2B5EF4-FFF2-40B4-BE49-F238E27FC236}">
                <a16:creationId xmlns:a16="http://schemas.microsoft.com/office/drawing/2014/main" id="{67EA3832-C432-BE62-8E2E-A57C6BA42721}"/>
              </a:ext>
            </a:extLst>
          </p:cNvPr>
          <p:cNvCxnSpPr>
            <a:cxnSpLocks/>
          </p:cNvCxnSpPr>
          <p:nvPr/>
        </p:nvCxnSpPr>
        <p:spPr>
          <a:xfrm rot="10800000">
            <a:off x="6096001" y="6344454"/>
            <a:ext cx="0" cy="513545"/>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F0CF3D5-BFF7-9064-2B9D-5D1819EDAE39}"/>
              </a:ext>
            </a:extLst>
          </p:cNvPr>
          <p:cNvSpPr>
            <a:spLocks noGrp="1"/>
          </p:cNvSpPr>
          <p:nvPr>
            <p:ph type="title"/>
          </p:nvPr>
        </p:nvSpPr>
        <p:spPr>
          <a:xfrm>
            <a:off x="572537" y="1185249"/>
            <a:ext cx="10686013" cy="689741"/>
          </a:xfrm>
        </p:spPr>
        <p:txBody>
          <a:bodyPr/>
          <a:lstStyle/>
          <a:p>
            <a:r>
              <a:rPr lang="en-US" sz="5400">
                <a:solidFill>
                  <a:schemeClr val="bg1"/>
                </a:solidFill>
              </a:rPr>
              <a:t>Grantee Support &amp; Eligibility</a:t>
            </a:r>
            <a:endParaRPr lang="en-GB" sz="5400">
              <a:solidFill>
                <a:schemeClr val="bg1"/>
              </a:solidFill>
            </a:endParaRPr>
          </a:p>
        </p:txBody>
      </p:sp>
      <p:grpSp>
        <p:nvGrpSpPr>
          <p:cNvPr id="117" name="Group 116">
            <a:extLst>
              <a:ext uri="{FF2B5EF4-FFF2-40B4-BE49-F238E27FC236}">
                <a16:creationId xmlns:a16="http://schemas.microsoft.com/office/drawing/2014/main" id="{B8734984-70B3-2BE6-DF9B-43A25E11B4A9}"/>
              </a:ext>
            </a:extLst>
          </p:cNvPr>
          <p:cNvGrpSpPr/>
          <p:nvPr/>
        </p:nvGrpSpPr>
        <p:grpSpPr>
          <a:xfrm>
            <a:off x="1749536" y="2815005"/>
            <a:ext cx="8501228" cy="817295"/>
            <a:chOff x="1749536" y="2815005"/>
            <a:chExt cx="8501228" cy="817295"/>
          </a:xfrm>
        </p:grpSpPr>
        <p:sp>
          <p:nvSpPr>
            <p:cNvPr id="20" name="Freeform: Shape 19">
              <a:extLst>
                <a:ext uri="{FF2B5EF4-FFF2-40B4-BE49-F238E27FC236}">
                  <a16:creationId xmlns:a16="http://schemas.microsoft.com/office/drawing/2014/main" id="{D6994B95-9E24-9ACE-5BF3-7E582CFD5473}"/>
                </a:ext>
              </a:extLst>
            </p:cNvPr>
            <p:cNvSpPr/>
            <p:nvPr/>
          </p:nvSpPr>
          <p:spPr>
            <a:xfrm>
              <a:off x="2940919" y="2830695"/>
              <a:ext cx="19052" cy="50929"/>
            </a:xfrm>
            <a:custGeom>
              <a:avLst/>
              <a:gdLst>
                <a:gd name="connsiteX0" fmla="*/ 9096 w 19052"/>
                <a:gd name="connsiteY0" fmla="*/ 50929 h 50929"/>
                <a:gd name="connsiteX1" fmla="*/ 18621 w 19052"/>
                <a:gd name="connsiteY1" fmla="*/ 41880 h 50929"/>
                <a:gd name="connsiteX2" fmla="*/ 18621 w 19052"/>
                <a:gd name="connsiteY2" fmla="*/ 12353 h 50929"/>
                <a:gd name="connsiteX3" fmla="*/ 12350 w 19052"/>
                <a:gd name="connsiteY3" fmla="*/ 431 h 50929"/>
                <a:gd name="connsiteX4" fmla="*/ 429 w 19052"/>
                <a:gd name="connsiteY4" fmla="*/ 6702 h 50929"/>
                <a:gd name="connsiteX5" fmla="*/ 429 w 19052"/>
                <a:gd name="connsiteY5" fmla="*/ 12353 h 50929"/>
                <a:gd name="connsiteX6" fmla="*/ 429 w 19052"/>
                <a:gd name="connsiteY6" fmla="*/ 41880 h 50929"/>
                <a:gd name="connsiteX7" fmla="*/ 9096 w 19052"/>
                <a:gd name="connsiteY7" fmla="*/ 50929 h 50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 h="50929">
                  <a:moveTo>
                    <a:pt x="9096" y="50929"/>
                  </a:moveTo>
                  <a:cubicBezTo>
                    <a:pt x="14176" y="50935"/>
                    <a:pt x="18367" y="46954"/>
                    <a:pt x="18621" y="41880"/>
                  </a:cubicBezTo>
                  <a:lnTo>
                    <a:pt x="18621" y="12353"/>
                  </a:lnTo>
                  <a:cubicBezTo>
                    <a:pt x="20182" y="7329"/>
                    <a:pt x="17374" y="1992"/>
                    <a:pt x="12350" y="431"/>
                  </a:cubicBezTo>
                  <a:cubicBezTo>
                    <a:pt x="7327" y="-1129"/>
                    <a:pt x="1989" y="1679"/>
                    <a:pt x="429" y="6702"/>
                  </a:cubicBezTo>
                  <a:cubicBezTo>
                    <a:pt x="-143" y="8542"/>
                    <a:pt x="-143" y="10513"/>
                    <a:pt x="429" y="12353"/>
                  </a:cubicBezTo>
                  <a:lnTo>
                    <a:pt x="429" y="41880"/>
                  </a:lnTo>
                  <a:cubicBezTo>
                    <a:pt x="648" y="46640"/>
                    <a:pt x="4351" y="50505"/>
                    <a:pt x="9096" y="50929"/>
                  </a:cubicBezTo>
                  <a:close/>
                </a:path>
              </a:pathLst>
            </a:custGeom>
            <a:solidFill>
              <a:schemeClr val="bg1"/>
            </a:solidFill>
            <a:ln w="9525"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EC9F049-9909-02FF-BAA3-E6CB9345F2BD}"/>
                </a:ext>
              </a:extLst>
            </p:cNvPr>
            <p:cNvSpPr/>
            <p:nvPr/>
          </p:nvSpPr>
          <p:spPr>
            <a:xfrm>
              <a:off x="8105431" y="2815005"/>
              <a:ext cx="18004" cy="38959"/>
            </a:xfrm>
            <a:custGeom>
              <a:avLst/>
              <a:gdLst>
                <a:gd name="connsiteX0" fmla="*/ 8480 w 18004"/>
                <a:gd name="connsiteY0" fmla="*/ 38957 h 38959"/>
                <a:gd name="connsiteX1" fmla="*/ 18005 w 18004"/>
                <a:gd name="connsiteY1" fmla="*/ 29432 h 38959"/>
                <a:gd name="connsiteX2" fmla="*/ 18005 w 18004"/>
                <a:gd name="connsiteY2" fmla="*/ 9525 h 38959"/>
                <a:gd name="connsiteX3" fmla="*/ 8480 w 18004"/>
                <a:gd name="connsiteY3" fmla="*/ 0 h 38959"/>
                <a:gd name="connsiteX4" fmla="*/ 2 w 18004"/>
                <a:gd name="connsiteY4" fmla="*/ 9525 h 38959"/>
                <a:gd name="connsiteX5" fmla="*/ 2 w 18004"/>
                <a:gd name="connsiteY5" fmla="*/ 30480 h 38959"/>
                <a:gd name="connsiteX6" fmla="*/ 8094 w 18004"/>
                <a:gd name="connsiteY6" fmla="*/ 38957 h 38959"/>
                <a:gd name="connsiteX7" fmla="*/ 8480 w 18004"/>
                <a:gd name="connsiteY7" fmla="*/ 38957 h 3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4" h="38959">
                  <a:moveTo>
                    <a:pt x="8480" y="38957"/>
                  </a:moveTo>
                  <a:cubicBezTo>
                    <a:pt x="13740" y="38957"/>
                    <a:pt x="18005" y="34693"/>
                    <a:pt x="18005" y="29432"/>
                  </a:cubicBezTo>
                  <a:lnTo>
                    <a:pt x="18005" y="9525"/>
                  </a:lnTo>
                  <a:cubicBezTo>
                    <a:pt x="18005" y="4264"/>
                    <a:pt x="13740" y="0"/>
                    <a:pt x="8480" y="0"/>
                  </a:cubicBezTo>
                  <a:cubicBezTo>
                    <a:pt x="2384" y="0"/>
                    <a:pt x="2" y="3620"/>
                    <a:pt x="2" y="9525"/>
                  </a:cubicBezTo>
                  <a:lnTo>
                    <a:pt x="2" y="30480"/>
                  </a:lnTo>
                  <a:cubicBezTo>
                    <a:pt x="-104" y="35056"/>
                    <a:pt x="3519" y="38851"/>
                    <a:pt x="8094" y="38957"/>
                  </a:cubicBezTo>
                  <a:cubicBezTo>
                    <a:pt x="8222" y="38960"/>
                    <a:pt x="8351" y="38960"/>
                    <a:pt x="8480" y="38957"/>
                  </a:cubicBezTo>
                  <a:close/>
                </a:path>
              </a:pathLst>
            </a:custGeom>
            <a:solidFill>
              <a:schemeClr val="bg1"/>
            </a:solidFill>
            <a:ln w="9525"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20C56351-24CB-5D0A-A5E9-16FD2C858014}"/>
                </a:ext>
              </a:extLst>
            </p:cNvPr>
            <p:cNvSpPr/>
            <p:nvPr/>
          </p:nvSpPr>
          <p:spPr>
            <a:xfrm>
              <a:off x="8009762" y="2830320"/>
              <a:ext cx="27160" cy="39548"/>
            </a:xfrm>
            <a:custGeom>
              <a:avLst/>
              <a:gdLst>
                <a:gd name="connsiteX0" fmla="*/ 9088 w 27160"/>
                <a:gd name="connsiteY0" fmla="*/ 33453 h 39548"/>
                <a:gd name="connsiteX1" fmla="*/ 17661 w 27160"/>
                <a:gd name="connsiteY1" fmla="*/ 39549 h 39548"/>
                <a:gd name="connsiteX2" fmla="*/ 21280 w 27160"/>
                <a:gd name="connsiteY2" fmla="*/ 39549 h 39548"/>
                <a:gd name="connsiteX3" fmla="*/ 26723 w 27160"/>
                <a:gd name="connsiteY3" fmla="*/ 28716 h 39548"/>
                <a:gd name="connsiteX4" fmla="*/ 26138 w 27160"/>
                <a:gd name="connsiteY4" fmla="*/ 27357 h 39548"/>
                <a:gd name="connsiteX5" fmla="*/ 18899 w 27160"/>
                <a:gd name="connsiteY5" fmla="*/ 7831 h 39548"/>
                <a:gd name="connsiteX6" fmla="*/ 7830 w 27160"/>
                <a:gd name="connsiteY6" fmla="*/ 154 h 39548"/>
                <a:gd name="connsiteX7" fmla="*/ 154 w 27160"/>
                <a:gd name="connsiteY7" fmla="*/ 11223 h 39548"/>
                <a:gd name="connsiteX8" fmla="*/ 1849 w 27160"/>
                <a:gd name="connsiteY8" fmla="*/ 15165 h 39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60" h="39548">
                  <a:moveTo>
                    <a:pt x="9088" y="33453"/>
                  </a:moveTo>
                  <a:cubicBezTo>
                    <a:pt x="10463" y="37022"/>
                    <a:pt x="13839" y="39422"/>
                    <a:pt x="17661" y="39549"/>
                  </a:cubicBezTo>
                  <a:lnTo>
                    <a:pt x="21280" y="39549"/>
                  </a:lnTo>
                  <a:cubicBezTo>
                    <a:pt x="25774" y="38060"/>
                    <a:pt x="28212" y="33210"/>
                    <a:pt x="26723" y="28716"/>
                  </a:cubicBezTo>
                  <a:cubicBezTo>
                    <a:pt x="26568" y="28247"/>
                    <a:pt x="26372" y="27792"/>
                    <a:pt x="26138" y="27357"/>
                  </a:cubicBezTo>
                  <a:lnTo>
                    <a:pt x="18899" y="7831"/>
                  </a:lnTo>
                  <a:cubicBezTo>
                    <a:pt x="17963" y="2654"/>
                    <a:pt x="13007" y="-783"/>
                    <a:pt x="7830" y="154"/>
                  </a:cubicBezTo>
                  <a:cubicBezTo>
                    <a:pt x="2654" y="1090"/>
                    <a:pt x="-783" y="6046"/>
                    <a:pt x="154" y="11223"/>
                  </a:cubicBezTo>
                  <a:cubicBezTo>
                    <a:pt x="411" y="12649"/>
                    <a:pt x="991" y="13997"/>
                    <a:pt x="1849" y="15165"/>
                  </a:cubicBezTo>
                  <a:close/>
                </a:path>
              </a:pathLst>
            </a:custGeom>
            <a:solidFill>
              <a:schemeClr val="bg1"/>
            </a:solidFill>
            <a:ln w="952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F27BBCE2-B23F-FA1D-5717-82E2AC72955D}"/>
                </a:ext>
              </a:extLst>
            </p:cNvPr>
            <p:cNvSpPr/>
            <p:nvPr/>
          </p:nvSpPr>
          <p:spPr>
            <a:xfrm>
              <a:off x="8192084" y="2832238"/>
              <a:ext cx="25907" cy="36713"/>
            </a:xfrm>
            <a:custGeom>
              <a:avLst/>
              <a:gdLst>
                <a:gd name="connsiteX0" fmla="*/ 5932 w 25907"/>
                <a:gd name="connsiteY0" fmla="*/ 36393 h 36713"/>
                <a:gd name="connsiteX1" fmla="*/ 18314 w 25907"/>
                <a:gd name="connsiteY1" fmla="*/ 31535 h 36713"/>
                <a:gd name="connsiteX2" fmla="*/ 25649 w 25907"/>
                <a:gd name="connsiteY2" fmla="*/ 12485 h 36713"/>
                <a:gd name="connsiteX3" fmla="*/ 20696 w 25907"/>
                <a:gd name="connsiteY3" fmla="*/ 293 h 36713"/>
                <a:gd name="connsiteX4" fmla="*/ 8789 w 25907"/>
                <a:gd name="connsiteY4" fmla="*/ 4674 h 36713"/>
                <a:gd name="connsiteX5" fmla="*/ 1550 w 25907"/>
                <a:gd name="connsiteY5" fmla="*/ 23724 h 36713"/>
                <a:gd name="connsiteX6" fmla="*/ 3397 w 25907"/>
                <a:gd name="connsiteY6" fmla="*/ 35161 h 36713"/>
                <a:gd name="connsiteX7" fmla="*/ 5932 w 25907"/>
                <a:gd name="connsiteY7" fmla="*/ 36393 h 3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7" h="36713">
                  <a:moveTo>
                    <a:pt x="5932" y="36393"/>
                  </a:moveTo>
                  <a:cubicBezTo>
                    <a:pt x="10670" y="37529"/>
                    <a:pt x="15613" y="35590"/>
                    <a:pt x="18314" y="31535"/>
                  </a:cubicBezTo>
                  <a:lnTo>
                    <a:pt x="25649" y="12485"/>
                  </a:lnTo>
                  <a:cubicBezTo>
                    <a:pt x="26652" y="7790"/>
                    <a:pt x="24689" y="2958"/>
                    <a:pt x="20696" y="293"/>
                  </a:cubicBezTo>
                  <a:cubicBezTo>
                    <a:pt x="16209" y="-733"/>
                    <a:pt x="11540" y="985"/>
                    <a:pt x="8789" y="4674"/>
                  </a:cubicBezTo>
                  <a:lnTo>
                    <a:pt x="1550" y="23724"/>
                  </a:lnTo>
                  <a:cubicBezTo>
                    <a:pt x="-1098" y="27393"/>
                    <a:pt x="-271" y="32513"/>
                    <a:pt x="3397" y="35161"/>
                  </a:cubicBezTo>
                  <a:cubicBezTo>
                    <a:pt x="4165" y="35714"/>
                    <a:pt x="5022" y="36132"/>
                    <a:pt x="5932" y="36393"/>
                  </a:cubicBezTo>
                  <a:close/>
                </a:path>
              </a:pathLst>
            </a:custGeom>
            <a:solidFill>
              <a:schemeClr val="bg1"/>
            </a:solidFill>
            <a:ln w="9525" cap="flat">
              <a:noFill/>
              <a:prstDash val="solid"/>
              <a:miter/>
            </a:ln>
          </p:spPr>
          <p:txBody>
            <a:bodyPr rtlCol="0" anchor="ctr"/>
            <a:lstStyle/>
            <a:p>
              <a:endParaRPr lang="en-GB"/>
            </a:p>
          </p:txBody>
        </p:sp>
        <p:grpSp>
          <p:nvGrpSpPr>
            <p:cNvPr id="116" name="Group 115">
              <a:extLst>
                <a:ext uri="{FF2B5EF4-FFF2-40B4-BE49-F238E27FC236}">
                  <a16:creationId xmlns:a16="http://schemas.microsoft.com/office/drawing/2014/main" id="{2AD548C4-2A63-CAFE-2D3A-1A0F6E39E685}"/>
                </a:ext>
              </a:extLst>
            </p:cNvPr>
            <p:cNvGrpSpPr/>
            <p:nvPr/>
          </p:nvGrpSpPr>
          <p:grpSpPr>
            <a:xfrm>
              <a:off x="1749536" y="2874386"/>
              <a:ext cx="8501228" cy="757914"/>
              <a:chOff x="1749536" y="2874386"/>
              <a:chExt cx="8501228" cy="757914"/>
            </a:xfrm>
          </p:grpSpPr>
          <p:sp>
            <p:nvSpPr>
              <p:cNvPr id="17" name="Freeform: Shape 16">
                <a:extLst>
                  <a:ext uri="{FF2B5EF4-FFF2-40B4-BE49-F238E27FC236}">
                    <a16:creationId xmlns:a16="http://schemas.microsoft.com/office/drawing/2014/main" id="{48B362BF-4AE3-F03F-CEF3-632F815440AE}"/>
                  </a:ext>
                </a:extLst>
              </p:cNvPr>
              <p:cNvSpPr/>
              <p:nvPr/>
            </p:nvSpPr>
            <p:spPr>
              <a:xfrm>
                <a:off x="2731802" y="2930392"/>
                <a:ext cx="436034" cy="698753"/>
              </a:xfrm>
              <a:custGeom>
                <a:avLst/>
                <a:gdLst>
                  <a:gd name="connsiteX0" fmla="*/ 335180 w 436034"/>
                  <a:gd name="connsiteY0" fmla="*/ 568547 h 698753"/>
                  <a:gd name="connsiteX1" fmla="*/ 399284 w 436034"/>
                  <a:gd name="connsiteY1" fmla="*/ 339280 h 698753"/>
                  <a:gd name="connsiteX2" fmla="*/ 218213 w 436034"/>
                  <a:gd name="connsiteY2" fmla="*/ 0 h 698753"/>
                  <a:gd name="connsiteX3" fmla="*/ 40096 w 436034"/>
                  <a:gd name="connsiteY3" fmla="*/ 344138 h 698753"/>
                  <a:gd name="connsiteX4" fmla="*/ 100865 w 436034"/>
                  <a:gd name="connsiteY4" fmla="*/ 568452 h 698753"/>
                  <a:gd name="connsiteX5" fmla="*/ 82577 w 436034"/>
                  <a:gd name="connsiteY5" fmla="*/ 599885 h 698753"/>
                  <a:gd name="connsiteX6" fmla="*/ 82577 w 436034"/>
                  <a:gd name="connsiteY6" fmla="*/ 602837 h 698753"/>
                  <a:gd name="connsiteX7" fmla="*/ 119058 w 436034"/>
                  <a:gd name="connsiteY7" fmla="*/ 639318 h 698753"/>
                  <a:gd name="connsiteX8" fmla="*/ 126392 w 436034"/>
                  <a:gd name="connsiteY8" fmla="*/ 639318 h 698753"/>
                  <a:gd name="connsiteX9" fmla="*/ 193544 w 436034"/>
                  <a:gd name="connsiteY9" fmla="*/ 698754 h 698753"/>
                  <a:gd name="connsiteX10" fmla="*/ 242121 w 436034"/>
                  <a:gd name="connsiteY10" fmla="*/ 698754 h 698753"/>
                  <a:gd name="connsiteX11" fmla="*/ 309558 w 436034"/>
                  <a:gd name="connsiteY11" fmla="*/ 639794 h 698753"/>
                  <a:gd name="connsiteX12" fmla="*/ 316892 w 436034"/>
                  <a:gd name="connsiteY12" fmla="*/ 639794 h 698753"/>
                  <a:gd name="connsiteX13" fmla="*/ 353373 w 436034"/>
                  <a:gd name="connsiteY13" fmla="*/ 603314 h 698753"/>
                  <a:gd name="connsiteX14" fmla="*/ 353373 w 436034"/>
                  <a:gd name="connsiteY14" fmla="*/ 600361 h 698753"/>
                  <a:gd name="connsiteX15" fmla="*/ 335180 w 436034"/>
                  <a:gd name="connsiteY15" fmla="*/ 568547 h 698753"/>
                  <a:gd name="connsiteX16" fmla="*/ 113438 w 436034"/>
                  <a:gd name="connsiteY16" fmla="*/ 515684 h 698753"/>
                  <a:gd name="connsiteX17" fmla="*/ 322226 w 436034"/>
                  <a:gd name="connsiteY17" fmla="*/ 515684 h 698753"/>
                  <a:gd name="connsiteX18" fmla="*/ 310415 w 436034"/>
                  <a:gd name="connsiteY18" fmla="*/ 563309 h 698753"/>
                  <a:gd name="connsiteX19" fmla="*/ 125345 w 436034"/>
                  <a:gd name="connsiteY19" fmla="*/ 563309 h 698753"/>
                  <a:gd name="connsiteX20" fmla="*/ 113438 w 436034"/>
                  <a:gd name="connsiteY20" fmla="*/ 515684 h 698753"/>
                  <a:gd name="connsiteX21" fmla="*/ 208688 w 436034"/>
                  <a:gd name="connsiteY21" fmla="*/ 18669 h 698753"/>
                  <a:gd name="connsiteX22" fmla="*/ 208688 w 436034"/>
                  <a:gd name="connsiteY22" fmla="*/ 105632 h 698753"/>
                  <a:gd name="connsiteX23" fmla="*/ 217737 w 436034"/>
                  <a:gd name="connsiteY23" fmla="*/ 114681 h 698753"/>
                  <a:gd name="connsiteX24" fmla="*/ 236025 w 436034"/>
                  <a:gd name="connsiteY24" fmla="*/ 114681 h 698753"/>
                  <a:gd name="connsiteX25" fmla="*/ 275507 w 436034"/>
                  <a:gd name="connsiteY25" fmla="*/ 135970 h 698753"/>
                  <a:gd name="connsiteX26" fmla="*/ 296797 w 436034"/>
                  <a:gd name="connsiteY26" fmla="*/ 96488 h 698753"/>
                  <a:gd name="connsiteX27" fmla="*/ 257315 w 436034"/>
                  <a:gd name="connsiteY27" fmla="*/ 75199 h 698753"/>
                  <a:gd name="connsiteX28" fmla="*/ 236025 w 436034"/>
                  <a:gd name="connsiteY28" fmla="*/ 96488 h 698753"/>
                  <a:gd name="connsiteX29" fmla="*/ 226500 w 436034"/>
                  <a:gd name="connsiteY29" fmla="*/ 96488 h 698753"/>
                  <a:gd name="connsiteX30" fmla="*/ 226500 w 436034"/>
                  <a:gd name="connsiteY30" fmla="*/ 18478 h 698753"/>
                  <a:gd name="connsiteX31" fmla="*/ 383663 w 436034"/>
                  <a:gd name="connsiteY31" fmla="*/ 329089 h 698753"/>
                  <a:gd name="connsiteX32" fmla="*/ 322988 w 436034"/>
                  <a:gd name="connsiteY32" fmla="*/ 497586 h 698753"/>
                  <a:gd name="connsiteX33" fmla="*/ 284888 w 436034"/>
                  <a:gd name="connsiteY33" fmla="*/ 497586 h 698753"/>
                  <a:gd name="connsiteX34" fmla="*/ 284888 w 436034"/>
                  <a:gd name="connsiteY34" fmla="*/ 256604 h 698753"/>
                  <a:gd name="connsiteX35" fmla="*/ 306796 w 436034"/>
                  <a:gd name="connsiteY35" fmla="*/ 256604 h 698753"/>
                  <a:gd name="connsiteX36" fmla="*/ 346378 w 436034"/>
                  <a:gd name="connsiteY36" fmla="*/ 277993 h 698753"/>
                  <a:gd name="connsiteX37" fmla="*/ 367766 w 436034"/>
                  <a:gd name="connsiteY37" fmla="*/ 238411 h 698753"/>
                  <a:gd name="connsiteX38" fmla="*/ 328185 w 436034"/>
                  <a:gd name="connsiteY38" fmla="*/ 217021 h 698753"/>
                  <a:gd name="connsiteX39" fmla="*/ 306796 w 436034"/>
                  <a:gd name="connsiteY39" fmla="*/ 238411 h 698753"/>
                  <a:gd name="connsiteX40" fmla="*/ 275935 w 436034"/>
                  <a:gd name="connsiteY40" fmla="*/ 238411 h 698753"/>
                  <a:gd name="connsiteX41" fmla="*/ 266410 w 436034"/>
                  <a:gd name="connsiteY41" fmla="*/ 247936 h 698753"/>
                  <a:gd name="connsiteX42" fmla="*/ 266410 w 436034"/>
                  <a:gd name="connsiteY42" fmla="*/ 497586 h 698753"/>
                  <a:gd name="connsiteX43" fmla="*/ 226405 w 436034"/>
                  <a:gd name="connsiteY43" fmla="*/ 497586 h 698753"/>
                  <a:gd name="connsiteX44" fmla="*/ 226405 w 436034"/>
                  <a:gd name="connsiteY44" fmla="*/ 194405 h 698753"/>
                  <a:gd name="connsiteX45" fmla="*/ 218213 w 436034"/>
                  <a:gd name="connsiteY45" fmla="*/ 185356 h 698753"/>
                  <a:gd name="connsiteX46" fmla="*/ 196115 w 436034"/>
                  <a:gd name="connsiteY46" fmla="*/ 185356 h 698753"/>
                  <a:gd name="connsiteX47" fmla="*/ 156633 w 436034"/>
                  <a:gd name="connsiteY47" fmla="*/ 164067 h 698753"/>
                  <a:gd name="connsiteX48" fmla="*/ 135344 w 436034"/>
                  <a:gd name="connsiteY48" fmla="*/ 203549 h 698753"/>
                  <a:gd name="connsiteX49" fmla="*/ 174826 w 436034"/>
                  <a:gd name="connsiteY49" fmla="*/ 224839 h 698753"/>
                  <a:gd name="connsiteX50" fmla="*/ 196115 w 436034"/>
                  <a:gd name="connsiteY50" fmla="*/ 203549 h 698753"/>
                  <a:gd name="connsiteX51" fmla="*/ 208688 w 436034"/>
                  <a:gd name="connsiteY51" fmla="*/ 203549 h 698753"/>
                  <a:gd name="connsiteX52" fmla="*/ 208688 w 436034"/>
                  <a:gd name="connsiteY52" fmla="*/ 497491 h 698753"/>
                  <a:gd name="connsiteX53" fmla="*/ 168779 w 436034"/>
                  <a:gd name="connsiteY53" fmla="*/ 497491 h 698753"/>
                  <a:gd name="connsiteX54" fmla="*/ 168779 w 436034"/>
                  <a:gd name="connsiteY54" fmla="*/ 321945 h 698753"/>
                  <a:gd name="connsiteX55" fmla="*/ 159254 w 436034"/>
                  <a:gd name="connsiteY55" fmla="*/ 312420 h 698753"/>
                  <a:gd name="connsiteX56" fmla="*/ 144014 w 436034"/>
                  <a:gd name="connsiteY56" fmla="*/ 312420 h 698753"/>
                  <a:gd name="connsiteX57" fmla="*/ 104532 w 436034"/>
                  <a:gd name="connsiteY57" fmla="*/ 291131 h 698753"/>
                  <a:gd name="connsiteX58" fmla="*/ 83242 w 436034"/>
                  <a:gd name="connsiteY58" fmla="*/ 330613 h 698753"/>
                  <a:gd name="connsiteX59" fmla="*/ 122724 w 436034"/>
                  <a:gd name="connsiteY59" fmla="*/ 351902 h 698753"/>
                  <a:gd name="connsiteX60" fmla="*/ 144014 w 436034"/>
                  <a:gd name="connsiteY60" fmla="*/ 330613 h 698753"/>
                  <a:gd name="connsiteX61" fmla="*/ 150110 w 436034"/>
                  <a:gd name="connsiteY61" fmla="*/ 330613 h 698753"/>
                  <a:gd name="connsiteX62" fmla="*/ 150110 w 436034"/>
                  <a:gd name="connsiteY62" fmla="*/ 497491 h 698753"/>
                  <a:gd name="connsiteX63" fmla="*/ 112010 w 436034"/>
                  <a:gd name="connsiteY63" fmla="*/ 497491 h 698753"/>
                  <a:gd name="connsiteX64" fmla="*/ 54288 w 436034"/>
                  <a:gd name="connsiteY64" fmla="*/ 333566 h 698753"/>
                  <a:gd name="connsiteX65" fmla="*/ 102808 w 436034"/>
                  <a:gd name="connsiteY65" fmla="*/ 54879 h 698753"/>
                  <a:gd name="connsiteX66" fmla="*/ 208688 w 436034"/>
                  <a:gd name="connsiteY66" fmla="*/ 18669 h 698753"/>
                  <a:gd name="connsiteX67" fmla="*/ 252694 w 436034"/>
                  <a:gd name="connsiteY67" fmla="*/ 105632 h 698753"/>
                  <a:gd name="connsiteX68" fmla="*/ 266219 w 436034"/>
                  <a:gd name="connsiteY68" fmla="*/ 92107 h 698753"/>
                  <a:gd name="connsiteX69" fmla="*/ 279745 w 436034"/>
                  <a:gd name="connsiteY69" fmla="*/ 105632 h 698753"/>
                  <a:gd name="connsiteX70" fmla="*/ 266219 w 436034"/>
                  <a:gd name="connsiteY70" fmla="*/ 119158 h 698753"/>
                  <a:gd name="connsiteX71" fmla="*/ 252884 w 436034"/>
                  <a:gd name="connsiteY71" fmla="*/ 105632 h 698753"/>
                  <a:gd name="connsiteX72" fmla="*/ 323560 w 436034"/>
                  <a:gd name="connsiteY72" fmla="*/ 247459 h 698753"/>
                  <a:gd name="connsiteX73" fmla="*/ 336700 w 436034"/>
                  <a:gd name="connsiteY73" fmla="*/ 233559 h 698753"/>
                  <a:gd name="connsiteX74" fmla="*/ 350600 w 436034"/>
                  <a:gd name="connsiteY74" fmla="*/ 246698 h 698753"/>
                  <a:gd name="connsiteX75" fmla="*/ 337461 w 436034"/>
                  <a:gd name="connsiteY75" fmla="*/ 260599 h 698753"/>
                  <a:gd name="connsiteX76" fmla="*/ 337181 w 436034"/>
                  <a:gd name="connsiteY76" fmla="*/ 260604 h 698753"/>
                  <a:gd name="connsiteX77" fmla="*/ 323750 w 436034"/>
                  <a:gd name="connsiteY77" fmla="*/ 247079 h 698753"/>
                  <a:gd name="connsiteX78" fmla="*/ 323750 w 436034"/>
                  <a:gd name="connsiteY78" fmla="*/ 247079 h 698753"/>
                  <a:gd name="connsiteX79" fmla="*/ 179351 w 436034"/>
                  <a:gd name="connsiteY79" fmla="*/ 194501 h 698753"/>
                  <a:gd name="connsiteX80" fmla="*/ 165731 w 436034"/>
                  <a:gd name="connsiteY80" fmla="*/ 207931 h 698753"/>
                  <a:gd name="connsiteX81" fmla="*/ 152301 w 436034"/>
                  <a:gd name="connsiteY81" fmla="*/ 194310 h 698753"/>
                  <a:gd name="connsiteX82" fmla="*/ 165826 w 436034"/>
                  <a:gd name="connsiteY82" fmla="*/ 180880 h 698753"/>
                  <a:gd name="connsiteX83" fmla="*/ 179351 w 436034"/>
                  <a:gd name="connsiteY83" fmla="*/ 194501 h 698753"/>
                  <a:gd name="connsiteX84" fmla="*/ 179351 w 436034"/>
                  <a:gd name="connsiteY84" fmla="*/ 194501 h 698753"/>
                  <a:gd name="connsiteX85" fmla="*/ 127821 w 436034"/>
                  <a:gd name="connsiteY85" fmla="*/ 321850 h 698753"/>
                  <a:gd name="connsiteX86" fmla="*/ 114200 w 436034"/>
                  <a:gd name="connsiteY86" fmla="*/ 335280 h 698753"/>
                  <a:gd name="connsiteX87" fmla="*/ 100771 w 436034"/>
                  <a:gd name="connsiteY87" fmla="*/ 321659 h 698753"/>
                  <a:gd name="connsiteX88" fmla="*/ 114296 w 436034"/>
                  <a:gd name="connsiteY88" fmla="*/ 308229 h 698753"/>
                  <a:gd name="connsiteX89" fmla="*/ 127821 w 436034"/>
                  <a:gd name="connsiteY89" fmla="*/ 321754 h 698753"/>
                  <a:gd name="connsiteX90" fmla="*/ 127821 w 436034"/>
                  <a:gd name="connsiteY90" fmla="*/ 321850 h 698753"/>
                  <a:gd name="connsiteX91" fmla="*/ 242121 w 436034"/>
                  <a:gd name="connsiteY91" fmla="*/ 679990 h 698753"/>
                  <a:gd name="connsiteX92" fmla="*/ 193544 w 436034"/>
                  <a:gd name="connsiteY92" fmla="*/ 679990 h 698753"/>
                  <a:gd name="connsiteX93" fmla="*/ 144490 w 436034"/>
                  <a:gd name="connsiteY93" fmla="*/ 639318 h 698753"/>
                  <a:gd name="connsiteX94" fmla="*/ 291175 w 436034"/>
                  <a:gd name="connsiteY94" fmla="*/ 639318 h 698753"/>
                  <a:gd name="connsiteX95" fmla="*/ 242121 w 436034"/>
                  <a:gd name="connsiteY95" fmla="*/ 679704 h 698753"/>
                  <a:gd name="connsiteX96" fmla="*/ 335180 w 436034"/>
                  <a:gd name="connsiteY96" fmla="*/ 602837 h 698753"/>
                  <a:gd name="connsiteX97" fmla="*/ 316988 w 436034"/>
                  <a:gd name="connsiteY97" fmla="*/ 621030 h 698753"/>
                  <a:gd name="connsiteX98" fmla="*/ 316892 w 436034"/>
                  <a:gd name="connsiteY98" fmla="*/ 621030 h 698753"/>
                  <a:gd name="connsiteX99" fmla="*/ 118772 w 436034"/>
                  <a:gd name="connsiteY99" fmla="*/ 621030 h 698753"/>
                  <a:gd name="connsiteX100" fmla="*/ 100484 w 436034"/>
                  <a:gd name="connsiteY100" fmla="*/ 602933 h 698753"/>
                  <a:gd name="connsiteX101" fmla="*/ 100484 w 436034"/>
                  <a:gd name="connsiteY101" fmla="*/ 602837 h 698753"/>
                  <a:gd name="connsiteX102" fmla="*/ 100484 w 436034"/>
                  <a:gd name="connsiteY102" fmla="*/ 599885 h 698753"/>
                  <a:gd name="connsiteX103" fmla="*/ 118772 w 436034"/>
                  <a:gd name="connsiteY103" fmla="*/ 581596 h 698753"/>
                  <a:gd name="connsiteX104" fmla="*/ 316892 w 436034"/>
                  <a:gd name="connsiteY104" fmla="*/ 581596 h 698753"/>
                  <a:gd name="connsiteX105" fmla="*/ 335180 w 436034"/>
                  <a:gd name="connsiteY105" fmla="*/ 599885 h 69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36034" h="698753">
                    <a:moveTo>
                      <a:pt x="335180" y="568547"/>
                    </a:moveTo>
                    <a:cubicBezTo>
                      <a:pt x="352421" y="543306"/>
                      <a:pt x="317178" y="461867"/>
                      <a:pt x="399284" y="339280"/>
                    </a:cubicBezTo>
                    <a:cubicBezTo>
                      <a:pt x="496153" y="193929"/>
                      <a:pt x="389663" y="0"/>
                      <a:pt x="218213" y="0"/>
                    </a:cubicBezTo>
                    <a:cubicBezTo>
                      <a:pt x="41525" y="0"/>
                      <a:pt x="-61441" y="200025"/>
                      <a:pt x="40096" y="344138"/>
                    </a:cubicBezTo>
                    <a:cubicBezTo>
                      <a:pt x="118582" y="454628"/>
                      <a:pt x="84482" y="544163"/>
                      <a:pt x="100865" y="568452"/>
                    </a:cubicBezTo>
                    <a:cubicBezTo>
                      <a:pt x="89595" y="574914"/>
                      <a:pt x="82625" y="586893"/>
                      <a:pt x="82577" y="599885"/>
                    </a:cubicBezTo>
                    <a:lnTo>
                      <a:pt x="82577" y="602837"/>
                    </a:lnTo>
                    <a:cubicBezTo>
                      <a:pt x="82630" y="622964"/>
                      <a:pt x="98932" y="639266"/>
                      <a:pt x="119058" y="639318"/>
                    </a:cubicBezTo>
                    <a:lnTo>
                      <a:pt x="126392" y="639318"/>
                    </a:lnTo>
                    <a:cubicBezTo>
                      <a:pt x="130812" y="673110"/>
                      <a:pt x="159466" y="698471"/>
                      <a:pt x="193544" y="698754"/>
                    </a:cubicBezTo>
                    <a:lnTo>
                      <a:pt x="242121" y="698754"/>
                    </a:lnTo>
                    <a:cubicBezTo>
                      <a:pt x="276165" y="698687"/>
                      <a:pt x="304946" y="673524"/>
                      <a:pt x="309558" y="639794"/>
                    </a:cubicBezTo>
                    <a:lnTo>
                      <a:pt x="316892" y="639794"/>
                    </a:lnTo>
                    <a:cubicBezTo>
                      <a:pt x="337019" y="639742"/>
                      <a:pt x="353321" y="623440"/>
                      <a:pt x="353373" y="603314"/>
                    </a:cubicBezTo>
                    <a:lnTo>
                      <a:pt x="353373" y="600361"/>
                    </a:lnTo>
                    <a:cubicBezTo>
                      <a:pt x="353482" y="587253"/>
                      <a:pt x="346532" y="575100"/>
                      <a:pt x="335180" y="568547"/>
                    </a:cubicBezTo>
                    <a:close/>
                    <a:moveTo>
                      <a:pt x="113438" y="515684"/>
                    </a:moveTo>
                    <a:lnTo>
                      <a:pt x="322226" y="515684"/>
                    </a:lnTo>
                    <a:cubicBezTo>
                      <a:pt x="321655" y="542925"/>
                      <a:pt x="326513" y="563309"/>
                      <a:pt x="310415" y="563309"/>
                    </a:cubicBezTo>
                    <a:lnTo>
                      <a:pt x="125345" y="563309"/>
                    </a:lnTo>
                    <a:cubicBezTo>
                      <a:pt x="108581" y="563404"/>
                      <a:pt x="114296" y="542639"/>
                      <a:pt x="113438" y="515684"/>
                    </a:cubicBezTo>
                    <a:close/>
                    <a:moveTo>
                      <a:pt x="208688" y="18669"/>
                    </a:moveTo>
                    <a:lnTo>
                      <a:pt x="208688" y="105632"/>
                    </a:lnTo>
                    <a:cubicBezTo>
                      <a:pt x="208928" y="110527"/>
                      <a:pt x="212842" y="114442"/>
                      <a:pt x="217737" y="114681"/>
                    </a:cubicBezTo>
                    <a:lnTo>
                      <a:pt x="236025" y="114681"/>
                    </a:lnTo>
                    <a:cubicBezTo>
                      <a:pt x="241049" y="131463"/>
                      <a:pt x="258726" y="140995"/>
                      <a:pt x="275507" y="135970"/>
                    </a:cubicBezTo>
                    <a:cubicBezTo>
                      <a:pt x="292289" y="130947"/>
                      <a:pt x="301821" y="113270"/>
                      <a:pt x="296797" y="96488"/>
                    </a:cubicBezTo>
                    <a:cubicBezTo>
                      <a:pt x="291773" y="79706"/>
                      <a:pt x="274097" y="70174"/>
                      <a:pt x="257315" y="75199"/>
                    </a:cubicBezTo>
                    <a:cubicBezTo>
                      <a:pt x="247088" y="78260"/>
                      <a:pt x="239087" y="86261"/>
                      <a:pt x="236025" y="96488"/>
                    </a:cubicBezTo>
                    <a:lnTo>
                      <a:pt x="226500" y="96488"/>
                    </a:lnTo>
                    <a:lnTo>
                      <a:pt x="226500" y="18478"/>
                    </a:lnTo>
                    <a:cubicBezTo>
                      <a:pt x="377852" y="25432"/>
                      <a:pt x="471102" y="198120"/>
                      <a:pt x="383663" y="329089"/>
                    </a:cubicBezTo>
                    <a:cubicBezTo>
                      <a:pt x="349228" y="379073"/>
                      <a:pt x="328324" y="437123"/>
                      <a:pt x="322988" y="497586"/>
                    </a:cubicBezTo>
                    <a:lnTo>
                      <a:pt x="284888" y="497586"/>
                    </a:lnTo>
                    <a:lnTo>
                      <a:pt x="284888" y="256604"/>
                    </a:lnTo>
                    <a:lnTo>
                      <a:pt x="306796" y="256604"/>
                    </a:lnTo>
                    <a:cubicBezTo>
                      <a:pt x="311819" y="273440"/>
                      <a:pt x="329541" y="283016"/>
                      <a:pt x="346378" y="277993"/>
                    </a:cubicBezTo>
                    <a:cubicBezTo>
                      <a:pt x="363214" y="272968"/>
                      <a:pt x="372790" y="255247"/>
                      <a:pt x="367766" y="238411"/>
                    </a:cubicBezTo>
                    <a:cubicBezTo>
                      <a:pt x="362743" y="221574"/>
                      <a:pt x="345022" y="211998"/>
                      <a:pt x="328185" y="217021"/>
                    </a:cubicBezTo>
                    <a:cubicBezTo>
                      <a:pt x="317905" y="220089"/>
                      <a:pt x="309863" y="228130"/>
                      <a:pt x="306796" y="238411"/>
                    </a:cubicBezTo>
                    <a:lnTo>
                      <a:pt x="275935" y="238411"/>
                    </a:lnTo>
                    <a:cubicBezTo>
                      <a:pt x="270674" y="238411"/>
                      <a:pt x="266410" y="242675"/>
                      <a:pt x="266410" y="247936"/>
                    </a:cubicBezTo>
                    <a:lnTo>
                      <a:pt x="266410" y="497586"/>
                    </a:lnTo>
                    <a:lnTo>
                      <a:pt x="226405" y="497586"/>
                    </a:lnTo>
                    <a:lnTo>
                      <a:pt x="226405" y="194405"/>
                    </a:lnTo>
                    <a:cubicBezTo>
                      <a:pt x="226472" y="189707"/>
                      <a:pt x="222895" y="185756"/>
                      <a:pt x="218213" y="185356"/>
                    </a:cubicBezTo>
                    <a:lnTo>
                      <a:pt x="196115" y="185356"/>
                    </a:lnTo>
                    <a:cubicBezTo>
                      <a:pt x="191092" y="168574"/>
                      <a:pt x="173415" y="159043"/>
                      <a:pt x="156633" y="164067"/>
                    </a:cubicBezTo>
                    <a:cubicBezTo>
                      <a:pt x="139851" y="169091"/>
                      <a:pt x="130320" y="186767"/>
                      <a:pt x="135344" y="203549"/>
                    </a:cubicBezTo>
                    <a:cubicBezTo>
                      <a:pt x="140368" y="220331"/>
                      <a:pt x="158044" y="229863"/>
                      <a:pt x="174826" y="224839"/>
                    </a:cubicBezTo>
                    <a:cubicBezTo>
                      <a:pt x="185053" y="221777"/>
                      <a:pt x="193054" y="213776"/>
                      <a:pt x="196115" y="203549"/>
                    </a:cubicBezTo>
                    <a:lnTo>
                      <a:pt x="208688" y="203549"/>
                    </a:lnTo>
                    <a:lnTo>
                      <a:pt x="208688" y="497491"/>
                    </a:lnTo>
                    <a:lnTo>
                      <a:pt x="168779" y="497491"/>
                    </a:lnTo>
                    <a:lnTo>
                      <a:pt x="168779" y="321945"/>
                    </a:lnTo>
                    <a:cubicBezTo>
                      <a:pt x="168779" y="316684"/>
                      <a:pt x="164514" y="312420"/>
                      <a:pt x="159254" y="312420"/>
                    </a:cubicBezTo>
                    <a:lnTo>
                      <a:pt x="144014" y="312420"/>
                    </a:lnTo>
                    <a:cubicBezTo>
                      <a:pt x="138990" y="295638"/>
                      <a:pt x="121313" y="286106"/>
                      <a:pt x="104532" y="291131"/>
                    </a:cubicBezTo>
                    <a:cubicBezTo>
                      <a:pt x="87750" y="296154"/>
                      <a:pt x="78218" y="313831"/>
                      <a:pt x="83242" y="330613"/>
                    </a:cubicBezTo>
                    <a:cubicBezTo>
                      <a:pt x="88266" y="347395"/>
                      <a:pt x="105942" y="356927"/>
                      <a:pt x="122724" y="351902"/>
                    </a:cubicBezTo>
                    <a:cubicBezTo>
                      <a:pt x="132951" y="348841"/>
                      <a:pt x="140952" y="340840"/>
                      <a:pt x="144014" y="330613"/>
                    </a:cubicBezTo>
                    <a:lnTo>
                      <a:pt x="150110" y="330613"/>
                    </a:lnTo>
                    <a:lnTo>
                      <a:pt x="150110" y="497491"/>
                    </a:lnTo>
                    <a:lnTo>
                      <a:pt x="112010" y="497491"/>
                    </a:lnTo>
                    <a:cubicBezTo>
                      <a:pt x="107857" y="438653"/>
                      <a:pt x="87916" y="382024"/>
                      <a:pt x="54288" y="333566"/>
                    </a:cubicBezTo>
                    <a:cubicBezTo>
                      <a:pt x="-9270" y="243210"/>
                      <a:pt x="12453" y="118439"/>
                      <a:pt x="102808" y="54879"/>
                    </a:cubicBezTo>
                    <a:cubicBezTo>
                      <a:pt x="133937" y="32982"/>
                      <a:pt x="170668" y="20420"/>
                      <a:pt x="208688" y="18669"/>
                    </a:cubicBezTo>
                    <a:close/>
                    <a:moveTo>
                      <a:pt x="252694" y="105632"/>
                    </a:moveTo>
                    <a:cubicBezTo>
                      <a:pt x="252694" y="98163"/>
                      <a:pt x="258750" y="92107"/>
                      <a:pt x="266219" y="92107"/>
                    </a:cubicBezTo>
                    <a:cubicBezTo>
                      <a:pt x="273689" y="92107"/>
                      <a:pt x="279745" y="98163"/>
                      <a:pt x="279745" y="105632"/>
                    </a:cubicBezTo>
                    <a:cubicBezTo>
                      <a:pt x="279745" y="113102"/>
                      <a:pt x="273689" y="119158"/>
                      <a:pt x="266219" y="119158"/>
                    </a:cubicBezTo>
                    <a:cubicBezTo>
                      <a:pt x="258845" y="119003"/>
                      <a:pt x="252934" y="113007"/>
                      <a:pt x="252884" y="105632"/>
                    </a:cubicBezTo>
                    <a:close/>
                    <a:moveTo>
                      <a:pt x="323560" y="247459"/>
                    </a:moveTo>
                    <a:cubicBezTo>
                      <a:pt x="323349" y="239993"/>
                      <a:pt x="329232" y="233769"/>
                      <a:pt x="336700" y="233559"/>
                    </a:cubicBezTo>
                    <a:cubicBezTo>
                      <a:pt x="344166" y="233348"/>
                      <a:pt x="350390" y="239231"/>
                      <a:pt x="350600" y="246698"/>
                    </a:cubicBezTo>
                    <a:cubicBezTo>
                      <a:pt x="350810" y="254165"/>
                      <a:pt x="344927" y="260389"/>
                      <a:pt x="337461" y="260599"/>
                    </a:cubicBezTo>
                    <a:cubicBezTo>
                      <a:pt x="337367" y="260602"/>
                      <a:pt x="337274" y="260603"/>
                      <a:pt x="337181" y="260604"/>
                    </a:cubicBezTo>
                    <a:cubicBezTo>
                      <a:pt x="329748" y="260552"/>
                      <a:pt x="323750" y="254512"/>
                      <a:pt x="323750" y="247079"/>
                    </a:cubicBezTo>
                    <a:lnTo>
                      <a:pt x="323750" y="247079"/>
                    </a:lnTo>
                    <a:close/>
                    <a:moveTo>
                      <a:pt x="179351" y="194501"/>
                    </a:moveTo>
                    <a:cubicBezTo>
                      <a:pt x="179299" y="201970"/>
                      <a:pt x="173201" y="207983"/>
                      <a:pt x="165731" y="207931"/>
                    </a:cubicBezTo>
                    <a:cubicBezTo>
                      <a:pt x="158261" y="207877"/>
                      <a:pt x="152248" y="201780"/>
                      <a:pt x="152301" y="194310"/>
                    </a:cubicBezTo>
                    <a:cubicBezTo>
                      <a:pt x="152354" y="186878"/>
                      <a:pt x="158394" y="180880"/>
                      <a:pt x="165826" y="180880"/>
                    </a:cubicBezTo>
                    <a:cubicBezTo>
                      <a:pt x="173312" y="180932"/>
                      <a:pt x="179351" y="187015"/>
                      <a:pt x="179351" y="194501"/>
                    </a:cubicBezTo>
                    <a:lnTo>
                      <a:pt x="179351" y="194501"/>
                    </a:lnTo>
                    <a:close/>
                    <a:moveTo>
                      <a:pt x="127821" y="321850"/>
                    </a:moveTo>
                    <a:cubicBezTo>
                      <a:pt x="127769" y="329319"/>
                      <a:pt x="121671" y="335332"/>
                      <a:pt x="114200" y="335280"/>
                    </a:cubicBezTo>
                    <a:cubicBezTo>
                      <a:pt x="106731" y="335227"/>
                      <a:pt x="100718" y="329129"/>
                      <a:pt x="100771" y="321659"/>
                    </a:cubicBezTo>
                    <a:cubicBezTo>
                      <a:pt x="100824" y="314227"/>
                      <a:pt x="106863" y="308229"/>
                      <a:pt x="114296" y="308229"/>
                    </a:cubicBezTo>
                    <a:cubicBezTo>
                      <a:pt x="121765" y="308229"/>
                      <a:pt x="127821" y="314284"/>
                      <a:pt x="127821" y="321754"/>
                    </a:cubicBezTo>
                    <a:cubicBezTo>
                      <a:pt x="127821" y="321786"/>
                      <a:pt x="127821" y="321818"/>
                      <a:pt x="127821" y="321850"/>
                    </a:cubicBezTo>
                    <a:close/>
                    <a:moveTo>
                      <a:pt x="242121" y="679990"/>
                    </a:moveTo>
                    <a:lnTo>
                      <a:pt x="193544" y="679990"/>
                    </a:lnTo>
                    <a:cubicBezTo>
                      <a:pt x="169540" y="679993"/>
                      <a:pt x="148933" y="662908"/>
                      <a:pt x="144490" y="639318"/>
                    </a:cubicBezTo>
                    <a:lnTo>
                      <a:pt x="291175" y="639318"/>
                    </a:lnTo>
                    <a:cubicBezTo>
                      <a:pt x="286611" y="662793"/>
                      <a:pt x="266037" y="679733"/>
                      <a:pt x="242121" y="679704"/>
                    </a:cubicBezTo>
                    <a:close/>
                    <a:moveTo>
                      <a:pt x="335180" y="602837"/>
                    </a:moveTo>
                    <a:cubicBezTo>
                      <a:pt x="335180" y="612885"/>
                      <a:pt x="327036" y="621030"/>
                      <a:pt x="316988" y="621030"/>
                    </a:cubicBezTo>
                    <a:cubicBezTo>
                      <a:pt x="316956" y="621030"/>
                      <a:pt x="316924" y="621030"/>
                      <a:pt x="316892" y="621030"/>
                    </a:cubicBezTo>
                    <a:lnTo>
                      <a:pt x="118772" y="621030"/>
                    </a:lnTo>
                    <a:cubicBezTo>
                      <a:pt x="108725" y="621082"/>
                      <a:pt x="100537" y="612980"/>
                      <a:pt x="100484" y="602933"/>
                    </a:cubicBezTo>
                    <a:cubicBezTo>
                      <a:pt x="100484" y="602901"/>
                      <a:pt x="100484" y="602869"/>
                      <a:pt x="100484" y="602837"/>
                    </a:cubicBezTo>
                    <a:lnTo>
                      <a:pt x="100484" y="599885"/>
                    </a:lnTo>
                    <a:cubicBezTo>
                      <a:pt x="100484" y="589784"/>
                      <a:pt x="108672" y="581596"/>
                      <a:pt x="118772" y="581596"/>
                    </a:cubicBezTo>
                    <a:lnTo>
                      <a:pt x="316892" y="581596"/>
                    </a:lnTo>
                    <a:cubicBezTo>
                      <a:pt x="326993" y="581596"/>
                      <a:pt x="335180" y="589784"/>
                      <a:pt x="335180" y="599885"/>
                    </a:cubicBezTo>
                    <a:close/>
                  </a:path>
                </a:pathLst>
              </a:custGeom>
              <a:solidFill>
                <a:schemeClr val="bg1"/>
              </a:solidFill>
              <a:ln w="9525"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BFEFDA6-9A70-92E5-3071-ED00C100FC45}"/>
                  </a:ext>
                </a:extLst>
              </p:cNvPr>
              <p:cNvSpPr/>
              <p:nvPr/>
            </p:nvSpPr>
            <p:spPr>
              <a:xfrm>
                <a:off x="2611462" y="3326058"/>
                <a:ext cx="163518" cy="163739"/>
              </a:xfrm>
              <a:custGeom>
                <a:avLst/>
                <a:gdLst>
                  <a:gd name="connsiteX0" fmla="*/ 156912 w 163518"/>
                  <a:gd name="connsiteY0" fmla="*/ 72773 h 163739"/>
                  <a:gd name="connsiteX1" fmla="*/ 90903 w 163518"/>
                  <a:gd name="connsiteY1" fmla="*/ 6860 h 163739"/>
                  <a:gd name="connsiteX2" fmla="*/ 79092 w 163518"/>
                  <a:gd name="connsiteY2" fmla="*/ 383 h 163739"/>
                  <a:gd name="connsiteX3" fmla="*/ 72615 w 163518"/>
                  <a:gd name="connsiteY3" fmla="*/ 6860 h 163739"/>
                  <a:gd name="connsiteX4" fmla="*/ 6702 w 163518"/>
                  <a:gd name="connsiteY4" fmla="*/ 72773 h 163739"/>
                  <a:gd name="connsiteX5" fmla="*/ 431 w 163518"/>
                  <a:gd name="connsiteY5" fmla="*/ 84695 h 163739"/>
                  <a:gd name="connsiteX6" fmla="*/ 6702 w 163518"/>
                  <a:gd name="connsiteY6" fmla="*/ 90966 h 163739"/>
                  <a:gd name="connsiteX7" fmla="*/ 72615 w 163518"/>
                  <a:gd name="connsiteY7" fmla="*/ 156879 h 163739"/>
                  <a:gd name="connsiteX8" fmla="*/ 84426 w 163518"/>
                  <a:gd name="connsiteY8" fmla="*/ 163356 h 163739"/>
                  <a:gd name="connsiteX9" fmla="*/ 90903 w 163518"/>
                  <a:gd name="connsiteY9" fmla="*/ 156879 h 163739"/>
                  <a:gd name="connsiteX10" fmla="*/ 156816 w 163518"/>
                  <a:gd name="connsiteY10" fmla="*/ 90966 h 163739"/>
                  <a:gd name="connsiteX11" fmla="*/ 163088 w 163518"/>
                  <a:gd name="connsiteY11" fmla="*/ 79045 h 163739"/>
                  <a:gd name="connsiteX12" fmla="*/ 156816 w 163518"/>
                  <a:gd name="connsiteY12" fmla="*/ 72773 h 163739"/>
                  <a:gd name="connsiteX13" fmla="*/ 81855 w 163518"/>
                  <a:gd name="connsiteY13" fmla="*/ 118874 h 163739"/>
                  <a:gd name="connsiteX14" fmla="*/ 44898 w 163518"/>
                  <a:gd name="connsiteY14" fmla="*/ 81822 h 163739"/>
                  <a:gd name="connsiteX15" fmla="*/ 81855 w 163518"/>
                  <a:gd name="connsiteY15" fmla="*/ 44865 h 163739"/>
                  <a:gd name="connsiteX16" fmla="*/ 118812 w 163518"/>
                  <a:gd name="connsiteY16" fmla="*/ 81822 h 163739"/>
                  <a:gd name="connsiteX17" fmla="*/ 81855 w 163518"/>
                  <a:gd name="connsiteY17" fmla="*/ 118874 h 163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3518" h="163739">
                    <a:moveTo>
                      <a:pt x="156912" y="72773"/>
                    </a:moveTo>
                    <a:cubicBezTo>
                      <a:pt x="120494" y="72773"/>
                      <a:pt x="90956" y="43278"/>
                      <a:pt x="90903" y="6860"/>
                    </a:cubicBezTo>
                    <a:cubicBezTo>
                      <a:pt x="89431" y="1810"/>
                      <a:pt x="84143" y="-1089"/>
                      <a:pt x="79092" y="383"/>
                    </a:cubicBezTo>
                    <a:cubicBezTo>
                      <a:pt x="75969" y="1294"/>
                      <a:pt x="73526" y="3737"/>
                      <a:pt x="72615" y="6860"/>
                    </a:cubicBezTo>
                    <a:cubicBezTo>
                      <a:pt x="72563" y="43241"/>
                      <a:pt x="43083" y="72721"/>
                      <a:pt x="6702" y="72773"/>
                    </a:cubicBezTo>
                    <a:cubicBezTo>
                      <a:pt x="1679" y="74334"/>
                      <a:pt x="-1129" y="79671"/>
                      <a:pt x="431" y="84695"/>
                    </a:cubicBezTo>
                    <a:cubicBezTo>
                      <a:pt x="1362" y="87690"/>
                      <a:pt x="3707" y="90036"/>
                      <a:pt x="6702" y="90966"/>
                    </a:cubicBezTo>
                    <a:cubicBezTo>
                      <a:pt x="43105" y="90966"/>
                      <a:pt x="72615" y="120476"/>
                      <a:pt x="72615" y="156879"/>
                    </a:cubicBezTo>
                    <a:cubicBezTo>
                      <a:pt x="74088" y="161929"/>
                      <a:pt x="79376" y="164829"/>
                      <a:pt x="84426" y="163356"/>
                    </a:cubicBezTo>
                    <a:cubicBezTo>
                      <a:pt x="87550" y="162445"/>
                      <a:pt x="89993" y="160002"/>
                      <a:pt x="90903" y="156879"/>
                    </a:cubicBezTo>
                    <a:cubicBezTo>
                      <a:pt x="90903" y="120476"/>
                      <a:pt x="120414" y="90966"/>
                      <a:pt x="156816" y="90966"/>
                    </a:cubicBezTo>
                    <a:cubicBezTo>
                      <a:pt x="161840" y="89406"/>
                      <a:pt x="164648" y="84068"/>
                      <a:pt x="163088" y="79045"/>
                    </a:cubicBezTo>
                    <a:cubicBezTo>
                      <a:pt x="162157" y="76049"/>
                      <a:pt x="159812" y="73704"/>
                      <a:pt x="156816" y="72773"/>
                    </a:cubicBezTo>
                    <a:close/>
                    <a:moveTo>
                      <a:pt x="81855" y="118874"/>
                    </a:moveTo>
                    <a:cubicBezTo>
                      <a:pt x="73756" y="102931"/>
                      <a:pt x="60820" y="89961"/>
                      <a:pt x="44898" y="81822"/>
                    </a:cubicBezTo>
                    <a:cubicBezTo>
                      <a:pt x="60813" y="73719"/>
                      <a:pt x="73752" y="60780"/>
                      <a:pt x="81855" y="44865"/>
                    </a:cubicBezTo>
                    <a:cubicBezTo>
                      <a:pt x="89958" y="60780"/>
                      <a:pt x="102896" y="73719"/>
                      <a:pt x="118812" y="81822"/>
                    </a:cubicBezTo>
                    <a:cubicBezTo>
                      <a:pt x="102932" y="90019"/>
                      <a:pt x="90011" y="102973"/>
                      <a:pt x="81855" y="118874"/>
                    </a:cubicBezTo>
                    <a:close/>
                  </a:path>
                </a:pathLst>
              </a:custGeom>
              <a:solidFill>
                <a:schemeClr val="bg1"/>
              </a:solidFill>
              <a:ln w="9525"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220B72D-BEDC-3283-7738-0C4B4CF79317}"/>
                  </a:ext>
                </a:extLst>
              </p:cNvPr>
              <p:cNvSpPr/>
              <p:nvPr/>
            </p:nvSpPr>
            <p:spPr>
              <a:xfrm>
                <a:off x="3124288" y="3320565"/>
                <a:ext cx="169168" cy="174723"/>
              </a:xfrm>
              <a:custGeom>
                <a:avLst/>
                <a:gdLst>
                  <a:gd name="connsiteX0" fmla="*/ 156816 w 169168"/>
                  <a:gd name="connsiteY0" fmla="*/ 78266 h 174723"/>
                  <a:gd name="connsiteX1" fmla="*/ 90903 w 169168"/>
                  <a:gd name="connsiteY1" fmla="*/ 12353 h 174723"/>
                  <a:gd name="connsiteX2" fmla="*/ 84632 w 169168"/>
                  <a:gd name="connsiteY2" fmla="*/ 431 h 174723"/>
                  <a:gd name="connsiteX3" fmla="*/ 72711 w 169168"/>
                  <a:gd name="connsiteY3" fmla="*/ 6702 h 174723"/>
                  <a:gd name="connsiteX4" fmla="*/ 72711 w 169168"/>
                  <a:gd name="connsiteY4" fmla="*/ 12353 h 174723"/>
                  <a:gd name="connsiteX5" fmla="*/ 6702 w 169168"/>
                  <a:gd name="connsiteY5" fmla="*/ 78266 h 174723"/>
                  <a:gd name="connsiteX6" fmla="*/ 431 w 169168"/>
                  <a:gd name="connsiteY6" fmla="*/ 90187 h 174723"/>
                  <a:gd name="connsiteX7" fmla="*/ 6702 w 169168"/>
                  <a:gd name="connsiteY7" fmla="*/ 96458 h 174723"/>
                  <a:gd name="connsiteX8" fmla="*/ 72711 w 169168"/>
                  <a:gd name="connsiteY8" fmla="*/ 162371 h 174723"/>
                  <a:gd name="connsiteX9" fmla="*/ 78982 w 169168"/>
                  <a:gd name="connsiteY9" fmla="*/ 174293 h 174723"/>
                  <a:gd name="connsiteX10" fmla="*/ 90903 w 169168"/>
                  <a:gd name="connsiteY10" fmla="*/ 168022 h 174723"/>
                  <a:gd name="connsiteX11" fmla="*/ 90903 w 169168"/>
                  <a:gd name="connsiteY11" fmla="*/ 162371 h 174723"/>
                  <a:gd name="connsiteX12" fmla="*/ 156816 w 169168"/>
                  <a:gd name="connsiteY12" fmla="*/ 96458 h 174723"/>
                  <a:gd name="connsiteX13" fmla="*/ 168738 w 169168"/>
                  <a:gd name="connsiteY13" fmla="*/ 90187 h 174723"/>
                  <a:gd name="connsiteX14" fmla="*/ 162467 w 169168"/>
                  <a:gd name="connsiteY14" fmla="*/ 78266 h 174723"/>
                  <a:gd name="connsiteX15" fmla="*/ 156816 w 169168"/>
                  <a:gd name="connsiteY15" fmla="*/ 78266 h 174723"/>
                  <a:gd name="connsiteX16" fmla="*/ 81759 w 169168"/>
                  <a:gd name="connsiteY16" fmla="*/ 124367 h 174723"/>
                  <a:gd name="connsiteX17" fmla="*/ 44802 w 169168"/>
                  <a:gd name="connsiteY17" fmla="*/ 87314 h 174723"/>
                  <a:gd name="connsiteX18" fmla="*/ 81759 w 169168"/>
                  <a:gd name="connsiteY18" fmla="*/ 50357 h 174723"/>
                  <a:gd name="connsiteX19" fmla="*/ 118812 w 169168"/>
                  <a:gd name="connsiteY19" fmla="*/ 87314 h 174723"/>
                  <a:gd name="connsiteX20" fmla="*/ 81759 w 169168"/>
                  <a:gd name="connsiteY20" fmla="*/ 124367 h 17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168" h="174723">
                    <a:moveTo>
                      <a:pt x="156816" y="78266"/>
                    </a:moveTo>
                    <a:cubicBezTo>
                      <a:pt x="120436" y="78213"/>
                      <a:pt x="90956" y="48733"/>
                      <a:pt x="90903" y="12353"/>
                    </a:cubicBezTo>
                    <a:cubicBezTo>
                      <a:pt x="92464" y="7329"/>
                      <a:pt x="89656" y="1991"/>
                      <a:pt x="84632" y="431"/>
                    </a:cubicBezTo>
                    <a:cubicBezTo>
                      <a:pt x="79609" y="-1129"/>
                      <a:pt x="74271" y="1679"/>
                      <a:pt x="72711" y="6702"/>
                    </a:cubicBezTo>
                    <a:cubicBezTo>
                      <a:pt x="72139" y="8543"/>
                      <a:pt x="72139" y="10512"/>
                      <a:pt x="72711" y="12353"/>
                    </a:cubicBezTo>
                    <a:cubicBezTo>
                      <a:pt x="72606" y="48749"/>
                      <a:pt x="43099" y="78213"/>
                      <a:pt x="6702" y="78266"/>
                    </a:cubicBezTo>
                    <a:cubicBezTo>
                      <a:pt x="1679" y="79826"/>
                      <a:pt x="-1129" y="85164"/>
                      <a:pt x="431" y="90187"/>
                    </a:cubicBezTo>
                    <a:cubicBezTo>
                      <a:pt x="1362" y="93183"/>
                      <a:pt x="3707" y="95528"/>
                      <a:pt x="6702" y="96458"/>
                    </a:cubicBezTo>
                    <a:cubicBezTo>
                      <a:pt x="43120" y="96458"/>
                      <a:pt x="72658" y="125953"/>
                      <a:pt x="72711" y="162371"/>
                    </a:cubicBezTo>
                    <a:cubicBezTo>
                      <a:pt x="71150" y="167395"/>
                      <a:pt x="73958" y="172733"/>
                      <a:pt x="78982" y="174293"/>
                    </a:cubicBezTo>
                    <a:cubicBezTo>
                      <a:pt x="84005" y="175853"/>
                      <a:pt x="89343" y="173045"/>
                      <a:pt x="90903" y="168022"/>
                    </a:cubicBezTo>
                    <a:cubicBezTo>
                      <a:pt x="91475" y="166181"/>
                      <a:pt x="91475" y="164212"/>
                      <a:pt x="90903" y="162371"/>
                    </a:cubicBezTo>
                    <a:cubicBezTo>
                      <a:pt x="90903" y="125969"/>
                      <a:pt x="120414" y="96458"/>
                      <a:pt x="156816" y="96458"/>
                    </a:cubicBezTo>
                    <a:cubicBezTo>
                      <a:pt x="161840" y="98019"/>
                      <a:pt x="167178" y="95211"/>
                      <a:pt x="168738" y="90187"/>
                    </a:cubicBezTo>
                    <a:cubicBezTo>
                      <a:pt x="170298" y="85164"/>
                      <a:pt x="167490" y="79826"/>
                      <a:pt x="162467" y="78266"/>
                    </a:cubicBezTo>
                    <a:cubicBezTo>
                      <a:pt x="160626" y="77694"/>
                      <a:pt x="158657" y="77694"/>
                      <a:pt x="156816" y="78266"/>
                    </a:cubicBezTo>
                    <a:close/>
                    <a:moveTo>
                      <a:pt x="81759" y="124367"/>
                    </a:moveTo>
                    <a:cubicBezTo>
                      <a:pt x="73661" y="108424"/>
                      <a:pt x="60724" y="95453"/>
                      <a:pt x="44802" y="87314"/>
                    </a:cubicBezTo>
                    <a:cubicBezTo>
                      <a:pt x="60738" y="79238"/>
                      <a:pt x="73683" y="66293"/>
                      <a:pt x="81759" y="50357"/>
                    </a:cubicBezTo>
                    <a:cubicBezTo>
                      <a:pt x="89898" y="66279"/>
                      <a:pt x="102869" y="79216"/>
                      <a:pt x="118812" y="87314"/>
                    </a:cubicBezTo>
                    <a:cubicBezTo>
                      <a:pt x="102866" y="95453"/>
                      <a:pt x="89897" y="108421"/>
                      <a:pt x="81759" y="124367"/>
                    </a:cubicBezTo>
                    <a:close/>
                  </a:path>
                </a:pathLst>
              </a:custGeom>
              <a:solidFill>
                <a:schemeClr val="bg1"/>
              </a:solidFill>
              <a:ln w="9525"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4BCBDD6-7EBB-5215-01E6-98F28D9056DC}"/>
                  </a:ext>
                </a:extLst>
              </p:cNvPr>
              <p:cNvSpPr/>
              <p:nvPr/>
            </p:nvSpPr>
            <p:spPr>
              <a:xfrm>
                <a:off x="2744381" y="2911420"/>
                <a:ext cx="40131" cy="40255"/>
              </a:xfrm>
              <a:custGeom>
                <a:avLst/>
                <a:gdLst>
                  <a:gd name="connsiteX0" fmla="*/ 26184 w 40131"/>
                  <a:gd name="connsiteY0" fmla="*/ 39164 h 40255"/>
                  <a:gd name="connsiteX1" fmla="*/ 39043 w 40131"/>
                  <a:gd name="connsiteY1" fmla="*/ 35152 h 40255"/>
                  <a:gd name="connsiteX2" fmla="*/ 39043 w 40131"/>
                  <a:gd name="connsiteY2" fmla="*/ 26306 h 40255"/>
                  <a:gd name="connsiteX3" fmla="*/ 18088 w 40131"/>
                  <a:gd name="connsiteY3" fmla="*/ 5351 h 40255"/>
                  <a:gd name="connsiteX4" fmla="*/ 5351 w 40131"/>
                  <a:gd name="connsiteY4" fmla="*/ 966 h 40255"/>
                  <a:gd name="connsiteX5" fmla="*/ 966 w 40131"/>
                  <a:gd name="connsiteY5" fmla="*/ 13704 h 40255"/>
                  <a:gd name="connsiteX6" fmla="*/ 5610 w 40131"/>
                  <a:gd name="connsiteY6" fmla="*/ 18209 h 40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31" h="40255">
                    <a:moveTo>
                      <a:pt x="26184" y="39164"/>
                    </a:moveTo>
                    <a:cubicBezTo>
                      <a:pt x="30842" y="41608"/>
                      <a:pt x="36599" y="39810"/>
                      <a:pt x="39043" y="35152"/>
                    </a:cubicBezTo>
                    <a:cubicBezTo>
                      <a:pt x="40495" y="32382"/>
                      <a:pt x="40495" y="29076"/>
                      <a:pt x="39043" y="26306"/>
                    </a:cubicBezTo>
                    <a:lnTo>
                      <a:pt x="18088" y="5351"/>
                    </a:lnTo>
                    <a:cubicBezTo>
                      <a:pt x="15781" y="623"/>
                      <a:pt x="10078" y="-1340"/>
                      <a:pt x="5351" y="966"/>
                    </a:cubicBezTo>
                    <a:cubicBezTo>
                      <a:pt x="623" y="3273"/>
                      <a:pt x="-1340" y="8976"/>
                      <a:pt x="966" y="13704"/>
                    </a:cubicBezTo>
                    <a:cubicBezTo>
                      <a:pt x="1941" y="15702"/>
                      <a:pt x="3584" y="17295"/>
                      <a:pt x="5610" y="18209"/>
                    </a:cubicBezTo>
                    <a:close/>
                  </a:path>
                </a:pathLst>
              </a:custGeom>
              <a:solidFill>
                <a:schemeClr val="bg1"/>
              </a:solidFill>
              <a:ln w="9525"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28E42A1-D680-A2DE-C543-273CD4DFC071}"/>
                  </a:ext>
                </a:extLst>
              </p:cNvPr>
              <p:cNvSpPr/>
              <p:nvPr/>
            </p:nvSpPr>
            <p:spPr>
              <a:xfrm>
                <a:off x="2663533" y="3107316"/>
                <a:ext cx="48582" cy="19052"/>
              </a:xfrm>
              <a:custGeom>
                <a:avLst/>
                <a:gdLst>
                  <a:gd name="connsiteX0" fmla="*/ 12353 w 48582"/>
                  <a:gd name="connsiteY0" fmla="*/ 18624 h 19052"/>
                  <a:gd name="connsiteX1" fmla="*/ 41880 w 48582"/>
                  <a:gd name="connsiteY1" fmla="*/ 18624 h 19052"/>
                  <a:gd name="connsiteX2" fmla="*/ 48151 w 48582"/>
                  <a:gd name="connsiteY2" fmla="*/ 6702 h 19052"/>
                  <a:gd name="connsiteX3" fmla="*/ 41880 w 48582"/>
                  <a:gd name="connsiteY3" fmla="*/ 431 h 19052"/>
                  <a:gd name="connsiteX4" fmla="*/ 12353 w 48582"/>
                  <a:gd name="connsiteY4" fmla="*/ 431 h 19052"/>
                  <a:gd name="connsiteX5" fmla="*/ 431 w 48582"/>
                  <a:gd name="connsiteY5" fmla="*/ 6702 h 19052"/>
                  <a:gd name="connsiteX6" fmla="*/ 6702 w 48582"/>
                  <a:gd name="connsiteY6" fmla="*/ 18624 h 19052"/>
                  <a:gd name="connsiteX7" fmla="*/ 12353 w 48582"/>
                  <a:gd name="connsiteY7" fmla="*/ 18624 h 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82" h="19052">
                    <a:moveTo>
                      <a:pt x="12353" y="18624"/>
                    </a:moveTo>
                    <a:lnTo>
                      <a:pt x="41880" y="18624"/>
                    </a:lnTo>
                    <a:cubicBezTo>
                      <a:pt x="46904" y="17064"/>
                      <a:pt x="49712" y="11726"/>
                      <a:pt x="48151" y="6702"/>
                    </a:cubicBezTo>
                    <a:cubicBezTo>
                      <a:pt x="47221" y="3707"/>
                      <a:pt x="44876" y="1362"/>
                      <a:pt x="41880" y="431"/>
                    </a:cubicBezTo>
                    <a:lnTo>
                      <a:pt x="12353" y="431"/>
                    </a:lnTo>
                    <a:cubicBezTo>
                      <a:pt x="7329" y="-1129"/>
                      <a:pt x="1991" y="1679"/>
                      <a:pt x="431" y="6702"/>
                    </a:cubicBezTo>
                    <a:cubicBezTo>
                      <a:pt x="-1129" y="11726"/>
                      <a:pt x="1679" y="17064"/>
                      <a:pt x="6702" y="18624"/>
                    </a:cubicBezTo>
                    <a:cubicBezTo>
                      <a:pt x="8543" y="19195"/>
                      <a:pt x="10512" y="19195"/>
                      <a:pt x="12353" y="18624"/>
                    </a:cubicBezTo>
                    <a:close/>
                  </a:path>
                </a:pathLst>
              </a:custGeom>
              <a:solidFill>
                <a:schemeClr val="bg1"/>
              </a:solidFill>
              <a:ln w="9525"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129A9B0-6B6A-5D15-ADC9-EFCB49108A66}"/>
                  </a:ext>
                </a:extLst>
              </p:cNvPr>
              <p:cNvSpPr/>
              <p:nvPr/>
            </p:nvSpPr>
            <p:spPr>
              <a:xfrm>
                <a:off x="3181693" y="3107316"/>
                <a:ext cx="48582" cy="19052"/>
              </a:xfrm>
              <a:custGeom>
                <a:avLst/>
                <a:gdLst>
                  <a:gd name="connsiteX0" fmla="*/ 12353 w 48582"/>
                  <a:gd name="connsiteY0" fmla="*/ 18624 h 19052"/>
                  <a:gd name="connsiteX1" fmla="*/ 41880 w 48582"/>
                  <a:gd name="connsiteY1" fmla="*/ 18624 h 19052"/>
                  <a:gd name="connsiteX2" fmla="*/ 48151 w 48582"/>
                  <a:gd name="connsiteY2" fmla="*/ 6702 h 19052"/>
                  <a:gd name="connsiteX3" fmla="*/ 41880 w 48582"/>
                  <a:gd name="connsiteY3" fmla="*/ 431 h 19052"/>
                  <a:gd name="connsiteX4" fmla="*/ 12353 w 48582"/>
                  <a:gd name="connsiteY4" fmla="*/ 431 h 19052"/>
                  <a:gd name="connsiteX5" fmla="*/ 431 w 48582"/>
                  <a:gd name="connsiteY5" fmla="*/ 6702 h 19052"/>
                  <a:gd name="connsiteX6" fmla="*/ 6702 w 48582"/>
                  <a:gd name="connsiteY6" fmla="*/ 18624 h 19052"/>
                  <a:gd name="connsiteX7" fmla="*/ 12353 w 48582"/>
                  <a:gd name="connsiteY7" fmla="*/ 18624 h 19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82" h="19052">
                    <a:moveTo>
                      <a:pt x="12353" y="18624"/>
                    </a:moveTo>
                    <a:lnTo>
                      <a:pt x="41880" y="18624"/>
                    </a:lnTo>
                    <a:cubicBezTo>
                      <a:pt x="46904" y="17064"/>
                      <a:pt x="49712" y="11726"/>
                      <a:pt x="48151" y="6702"/>
                    </a:cubicBezTo>
                    <a:cubicBezTo>
                      <a:pt x="47221" y="3707"/>
                      <a:pt x="44876" y="1362"/>
                      <a:pt x="41880" y="431"/>
                    </a:cubicBezTo>
                    <a:lnTo>
                      <a:pt x="12353" y="431"/>
                    </a:lnTo>
                    <a:cubicBezTo>
                      <a:pt x="7329" y="-1129"/>
                      <a:pt x="1991" y="1679"/>
                      <a:pt x="431" y="6702"/>
                    </a:cubicBezTo>
                    <a:cubicBezTo>
                      <a:pt x="-1129" y="11726"/>
                      <a:pt x="1679" y="17064"/>
                      <a:pt x="6702" y="18624"/>
                    </a:cubicBezTo>
                    <a:cubicBezTo>
                      <a:pt x="8543" y="19195"/>
                      <a:pt x="10512" y="19195"/>
                      <a:pt x="12353" y="18624"/>
                    </a:cubicBezTo>
                    <a:close/>
                  </a:path>
                </a:pathLst>
              </a:custGeom>
              <a:solidFill>
                <a:schemeClr val="bg1"/>
              </a:solidFill>
              <a:ln w="9525"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AA3CB28-1C85-49D4-B8B4-FD20A4F6A744}"/>
                  </a:ext>
                </a:extLst>
              </p:cNvPr>
              <p:cNvSpPr/>
              <p:nvPr/>
            </p:nvSpPr>
            <p:spPr>
              <a:xfrm>
                <a:off x="3115231" y="2915681"/>
                <a:ext cx="35901" cy="35992"/>
              </a:xfrm>
              <a:custGeom>
                <a:avLst/>
                <a:gdLst>
                  <a:gd name="connsiteX0" fmla="*/ 13664 w 35901"/>
                  <a:gd name="connsiteY0" fmla="*/ 34903 h 35992"/>
                  <a:gd name="connsiteX1" fmla="*/ 34810 w 35901"/>
                  <a:gd name="connsiteY1" fmla="*/ 13948 h 35992"/>
                  <a:gd name="connsiteX2" fmla="*/ 30797 w 35901"/>
                  <a:gd name="connsiteY2" fmla="*/ 1089 h 35992"/>
                  <a:gd name="connsiteX3" fmla="*/ 21951 w 35901"/>
                  <a:gd name="connsiteY3" fmla="*/ 1089 h 35992"/>
                  <a:gd name="connsiteX4" fmla="*/ 1091 w 35901"/>
                  <a:gd name="connsiteY4" fmla="*/ 22044 h 35992"/>
                  <a:gd name="connsiteX5" fmla="*/ 5104 w 35901"/>
                  <a:gd name="connsiteY5" fmla="*/ 34903 h 35992"/>
                  <a:gd name="connsiteX6" fmla="*/ 13950 w 35901"/>
                  <a:gd name="connsiteY6" fmla="*/ 34903 h 3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901" h="35992">
                    <a:moveTo>
                      <a:pt x="13664" y="34903"/>
                    </a:moveTo>
                    <a:lnTo>
                      <a:pt x="34810" y="13948"/>
                    </a:lnTo>
                    <a:cubicBezTo>
                      <a:pt x="37253" y="9289"/>
                      <a:pt x="35456" y="3533"/>
                      <a:pt x="30797" y="1089"/>
                    </a:cubicBezTo>
                    <a:cubicBezTo>
                      <a:pt x="28027" y="-363"/>
                      <a:pt x="24721" y="-363"/>
                      <a:pt x="21951" y="1089"/>
                    </a:cubicBezTo>
                    <a:lnTo>
                      <a:pt x="1091" y="22044"/>
                    </a:lnTo>
                    <a:cubicBezTo>
                      <a:pt x="-1352" y="26703"/>
                      <a:pt x="445" y="32460"/>
                      <a:pt x="5104" y="34903"/>
                    </a:cubicBezTo>
                    <a:cubicBezTo>
                      <a:pt x="7874" y="36356"/>
                      <a:pt x="11180" y="36356"/>
                      <a:pt x="13950" y="34903"/>
                    </a:cubicBezTo>
                    <a:close/>
                  </a:path>
                </a:pathLst>
              </a:custGeom>
              <a:solidFill>
                <a:schemeClr val="bg1"/>
              </a:solidFill>
              <a:ln w="9525"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30E71B7-A58B-120D-F2D5-E2CB3F10D968}"/>
                  </a:ext>
                </a:extLst>
              </p:cNvPr>
              <p:cNvSpPr/>
              <p:nvPr/>
            </p:nvSpPr>
            <p:spPr>
              <a:xfrm>
                <a:off x="8807339" y="2961443"/>
                <a:ext cx="216197" cy="573024"/>
              </a:xfrm>
              <a:custGeom>
                <a:avLst/>
                <a:gdLst>
                  <a:gd name="connsiteX0" fmla="*/ 174905 w 216197"/>
                  <a:gd name="connsiteY0" fmla="*/ 378333 h 573024"/>
                  <a:gd name="connsiteX1" fmla="*/ 173285 w 216197"/>
                  <a:gd name="connsiteY1" fmla="*/ 376809 h 573024"/>
                  <a:gd name="connsiteX2" fmla="*/ 173285 w 216197"/>
                  <a:gd name="connsiteY2" fmla="*/ 376047 h 573024"/>
                  <a:gd name="connsiteX3" fmla="*/ 173285 w 216197"/>
                  <a:gd name="connsiteY3" fmla="*/ 65437 h 573024"/>
                  <a:gd name="connsiteX4" fmla="*/ 107849 w 216197"/>
                  <a:gd name="connsiteY4" fmla="*/ 0 h 573024"/>
                  <a:gd name="connsiteX5" fmla="*/ 42412 w 216197"/>
                  <a:gd name="connsiteY5" fmla="*/ 65437 h 573024"/>
                  <a:gd name="connsiteX6" fmla="*/ 42412 w 216197"/>
                  <a:gd name="connsiteY6" fmla="*/ 376047 h 573024"/>
                  <a:gd name="connsiteX7" fmla="*/ 42412 w 216197"/>
                  <a:gd name="connsiteY7" fmla="*/ 376809 h 573024"/>
                  <a:gd name="connsiteX8" fmla="*/ 40602 w 216197"/>
                  <a:gd name="connsiteY8" fmla="*/ 378333 h 573024"/>
                  <a:gd name="connsiteX9" fmla="*/ 24618 w 216197"/>
                  <a:gd name="connsiteY9" fmla="*/ 532957 h 573024"/>
                  <a:gd name="connsiteX10" fmla="*/ 44126 w 216197"/>
                  <a:gd name="connsiteY10" fmla="*/ 551688 h 573024"/>
                  <a:gd name="connsiteX11" fmla="*/ 108134 w 216197"/>
                  <a:gd name="connsiteY11" fmla="*/ 573024 h 573024"/>
                  <a:gd name="connsiteX12" fmla="*/ 108134 w 216197"/>
                  <a:gd name="connsiteY12" fmla="*/ 573024 h 573024"/>
                  <a:gd name="connsiteX13" fmla="*/ 172238 w 216197"/>
                  <a:gd name="connsiteY13" fmla="*/ 551688 h 573024"/>
                  <a:gd name="connsiteX14" fmla="*/ 194102 w 216197"/>
                  <a:gd name="connsiteY14" fmla="*/ 397514 h 573024"/>
                  <a:gd name="connsiteX15" fmla="*/ 175667 w 216197"/>
                  <a:gd name="connsiteY15" fmla="*/ 378333 h 573024"/>
                  <a:gd name="connsiteX16" fmla="*/ 194717 w 216197"/>
                  <a:gd name="connsiteY16" fmla="*/ 491014 h 573024"/>
                  <a:gd name="connsiteX17" fmla="*/ 81743 w 216197"/>
                  <a:gd name="connsiteY17" fmla="*/ 552824 h 573024"/>
                  <a:gd name="connsiteX18" fmla="*/ 19933 w 216197"/>
                  <a:gd name="connsiteY18" fmla="*/ 491014 h 573024"/>
                  <a:gd name="connsiteX19" fmla="*/ 20885 w 216197"/>
                  <a:gd name="connsiteY19" fmla="*/ 432721 h 573024"/>
                  <a:gd name="connsiteX20" fmla="*/ 55271 w 216197"/>
                  <a:gd name="connsiteY20" fmla="*/ 386239 h 573024"/>
                  <a:gd name="connsiteX21" fmla="*/ 58414 w 216197"/>
                  <a:gd name="connsiteY21" fmla="*/ 383953 h 573024"/>
                  <a:gd name="connsiteX22" fmla="*/ 58414 w 216197"/>
                  <a:gd name="connsiteY22" fmla="*/ 383191 h 573024"/>
                  <a:gd name="connsiteX23" fmla="*/ 58414 w 216197"/>
                  <a:gd name="connsiteY23" fmla="*/ 65437 h 573024"/>
                  <a:gd name="connsiteX24" fmla="*/ 106989 w 216197"/>
                  <a:gd name="connsiteY24" fmla="*/ 17049 h 573024"/>
                  <a:gd name="connsiteX25" fmla="*/ 107277 w 216197"/>
                  <a:gd name="connsiteY25" fmla="*/ 17050 h 573024"/>
                  <a:gd name="connsiteX26" fmla="*/ 141758 w 216197"/>
                  <a:gd name="connsiteY26" fmla="*/ 31147 h 573024"/>
                  <a:gd name="connsiteX27" fmla="*/ 155950 w 216197"/>
                  <a:gd name="connsiteY27" fmla="*/ 65532 h 573024"/>
                  <a:gd name="connsiteX28" fmla="*/ 155950 w 216197"/>
                  <a:gd name="connsiteY28" fmla="*/ 383191 h 573024"/>
                  <a:gd name="connsiteX29" fmla="*/ 156426 w 216197"/>
                  <a:gd name="connsiteY29" fmla="*/ 383953 h 573024"/>
                  <a:gd name="connsiteX30" fmla="*/ 159474 w 216197"/>
                  <a:gd name="connsiteY30" fmla="*/ 386239 h 573024"/>
                  <a:gd name="connsiteX31" fmla="*/ 193859 w 216197"/>
                  <a:gd name="connsiteY31" fmla="*/ 432721 h 573024"/>
                  <a:gd name="connsiteX32" fmla="*/ 194717 w 216197"/>
                  <a:gd name="connsiteY32" fmla="*/ 491014 h 5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6197" h="573024">
                    <a:moveTo>
                      <a:pt x="174905" y="378333"/>
                    </a:moveTo>
                    <a:lnTo>
                      <a:pt x="173285" y="376809"/>
                    </a:lnTo>
                    <a:cubicBezTo>
                      <a:pt x="173166" y="376569"/>
                      <a:pt x="173166" y="376287"/>
                      <a:pt x="173285" y="376047"/>
                    </a:cubicBezTo>
                    <a:lnTo>
                      <a:pt x="173285" y="65437"/>
                    </a:lnTo>
                    <a:cubicBezTo>
                      <a:pt x="173285" y="29297"/>
                      <a:pt x="143988" y="0"/>
                      <a:pt x="107849" y="0"/>
                    </a:cubicBezTo>
                    <a:cubicBezTo>
                      <a:pt x="71709" y="0"/>
                      <a:pt x="42412" y="29297"/>
                      <a:pt x="42412" y="65437"/>
                    </a:cubicBezTo>
                    <a:lnTo>
                      <a:pt x="42412" y="376047"/>
                    </a:lnTo>
                    <a:cubicBezTo>
                      <a:pt x="42507" y="376292"/>
                      <a:pt x="42507" y="376564"/>
                      <a:pt x="42412" y="376809"/>
                    </a:cubicBezTo>
                    <a:lnTo>
                      <a:pt x="40602" y="378333"/>
                    </a:lnTo>
                    <a:cubicBezTo>
                      <a:pt x="-6510" y="416618"/>
                      <a:pt x="-13667" y="485846"/>
                      <a:pt x="24618" y="532957"/>
                    </a:cubicBezTo>
                    <a:cubicBezTo>
                      <a:pt x="30326" y="539980"/>
                      <a:pt x="36878" y="546271"/>
                      <a:pt x="44126" y="551688"/>
                    </a:cubicBezTo>
                    <a:cubicBezTo>
                      <a:pt x="62570" y="565581"/>
                      <a:pt x="85044" y="573073"/>
                      <a:pt x="108134" y="573024"/>
                    </a:cubicBezTo>
                    <a:lnTo>
                      <a:pt x="108134" y="573024"/>
                    </a:lnTo>
                    <a:cubicBezTo>
                      <a:pt x="131252" y="573058"/>
                      <a:pt x="153752" y="565570"/>
                      <a:pt x="172238" y="551688"/>
                    </a:cubicBezTo>
                    <a:cubicBezTo>
                      <a:pt x="220849" y="515152"/>
                      <a:pt x="230639" y="446125"/>
                      <a:pt x="194102" y="397514"/>
                    </a:cubicBezTo>
                    <a:cubicBezTo>
                      <a:pt x="188755" y="390398"/>
                      <a:pt x="182565" y="383958"/>
                      <a:pt x="175667" y="378333"/>
                    </a:cubicBezTo>
                    <a:close/>
                    <a:moveTo>
                      <a:pt x="194717" y="491014"/>
                    </a:moveTo>
                    <a:cubicBezTo>
                      <a:pt x="180588" y="539279"/>
                      <a:pt x="130009" y="566953"/>
                      <a:pt x="81743" y="552824"/>
                    </a:cubicBezTo>
                    <a:cubicBezTo>
                      <a:pt x="51951" y="544103"/>
                      <a:pt x="28654" y="520806"/>
                      <a:pt x="19933" y="491014"/>
                    </a:cubicBezTo>
                    <a:cubicBezTo>
                      <a:pt x="14149" y="471961"/>
                      <a:pt x="14483" y="451575"/>
                      <a:pt x="20885" y="432721"/>
                    </a:cubicBezTo>
                    <a:cubicBezTo>
                      <a:pt x="27115" y="413966"/>
                      <a:pt x="39160" y="397684"/>
                      <a:pt x="55271" y="386239"/>
                    </a:cubicBezTo>
                    <a:lnTo>
                      <a:pt x="58414" y="383953"/>
                    </a:lnTo>
                    <a:cubicBezTo>
                      <a:pt x="58414" y="383953"/>
                      <a:pt x="58414" y="383953"/>
                      <a:pt x="58414" y="383191"/>
                    </a:cubicBezTo>
                    <a:lnTo>
                      <a:pt x="58414" y="65437"/>
                    </a:lnTo>
                    <a:cubicBezTo>
                      <a:pt x="58465" y="38661"/>
                      <a:pt x="80214" y="16996"/>
                      <a:pt x="106989" y="17049"/>
                    </a:cubicBezTo>
                    <a:cubicBezTo>
                      <a:pt x="107086" y="17049"/>
                      <a:pt x="107181" y="17049"/>
                      <a:pt x="107277" y="17050"/>
                    </a:cubicBezTo>
                    <a:cubicBezTo>
                      <a:pt x="120183" y="17001"/>
                      <a:pt x="132582" y="22070"/>
                      <a:pt x="141758" y="31147"/>
                    </a:cubicBezTo>
                    <a:cubicBezTo>
                      <a:pt x="150890" y="40254"/>
                      <a:pt x="156000" y="52635"/>
                      <a:pt x="155950" y="65532"/>
                    </a:cubicBezTo>
                    <a:lnTo>
                      <a:pt x="155950" y="383191"/>
                    </a:lnTo>
                    <a:cubicBezTo>
                      <a:pt x="155926" y="383521"/>
                      <a:pt x="156118" y="383829"/>
                      <a:pt x="156426" y="383953"/>
                    </a:cubicBezTo>
                    <a:lnTo>
                      <a:pt x="159474" y="386239"/>
                    </a:lnTo>
                    <a:cubicBezTo>
                      <a:pt x="175652" y="397615"/>
                      <a:pt x="187715" y="413922"/>
                      <a:pt x="193859" y="432721"/>
                    </a:cubicBezTo>
                    <a:cubicBezTo>
                      <a:pt x="200231" y="451585"/>
                      <a:pt x="200531" y="471970"/>
                      <a:pt x="194717" y="491014"/>
                    </a:cubicBezTo>
                    <a:close/>
                  </a:path>
                </a:pathLst>
              </a:custGeom>
              <a:solidFill>
                <a:schemeClr val="bg1"/>
              </a:solidFill>
              <a:ln w="9525"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50CCB6D-734B-E315-E5DD-FFA851DCB1B4}"/>
                  </a:ext>
                </a:extLst>
              </p:cNvPr>
              <p:cNvSpPr/>
              <p:nvPr/>
            </p:nvSpPr>
            <p:spPr>
              <a:xfrm>
                <a:off x="8863645" y="3018783"/>
                <a:ext cx="102322" cy="458832"/>
              </a:xfrm>
              <a:custGeom>
                <a:avLst/>
                <a:gdLst>
                  <a:gd name="connsiteX0" fmla="*/ 63734 w 102322"/>
                  <a:gd name="connsiteY0" fmla="*/ 358140 h 458832"/>
                  <a:gd name="connsiteX1" fmla="*/ 60020 w 102322"/>
                  <a:gd name="connsiteY1" fmla="*/ 357188 h 458832"/>
                  <a:gd name="connsiteX2" fmla="*/ 59258 w 102322"/>
                  <a:gd name="connsiteY2" fmla="*/ 356235 h 458832"/>
                  <a:gd name="connsiteX3" fmla="*/ 59258 w 102322"/>
                  <a:gd name="connsiteY3" fmla="*/ 8573 h 458832"/>
                  <a:gd name="connsiteX4" fmla="*/ 55352 w 102322"/>
                  <a:gd name="connsiteY4" fmla="*/ 1238 h 458832"/>
                  <a:gd name="connsiteX5" fmla="*/ 51066 w 102322"/>
                  <a:gd name="connsiteY5" fmla="*/ 0 h 458832"/>
                  <a:gd name="connsiteX6" fmla="*/ 51066 w 102322"/>
                  <a:gd name="connsiteY6" fmla="*/ 0 h 458832"/>
                  <a:gd name="connsiteX7" fmla="*/ 42875 w 102322"/>
                  <a:gd name="connsiteY7" fmla="*/ 8477 h 458832"/>
                  <a:gd name="connsiteX8" fmla="*/ 42875 w 102322"/>
                  <a:gd name="connsiteY8" fmla="*/ 356235 h 458832"/>
                  <a:gd name="connsiteX9" fmla="*/ 42208 w 102322"/>
                  <a:gd name="connsiteY9" fmla="*/ 357188 h 458832"/>
                  <a:gd name="connsiteX10" fmla="*/ 38398 w 102322"/>
                  <a:gd name="connsiteY10" fmla="*/ 358140 h 458832"/>
                  <a:gd name="connsiteX11" fmla="*/ 1631 w 102322"/>
                  <a:gd name="connsiteY11" fmla="*/ 420434 h 458832"/>
                  <a:gd name="connsiteX12" fmla="*/ 63925 w 102322"/>
                  <a:gd name="connsiteY12" fmla="*/ 457202 h 458832"/>
                  <a:gd name="connsiteX13" fmla="*/ 100692 w 102322"/>
                  <a:gd name="connsiteY13" fmla="*/ 394907 h 458832"/>
                  <a:gd name="connsiteX14" fmla="*/ 63925 w 102322"/>
                  <a:gd name="connsiteY14" fmla="*/ 358140 h 458832"/>
                  <a:gd name="connsiteX15" fmla="*/ 50971 w 102322"/>
                  <a:gd name="connsiteY15" fmla="*/ 442055 h 458832"/>
                  <a:gd name="connsiteX16" fmla="*/ 16490 w 102322"/>
                  <a:gd name="connsiteY16" fmla="*/ 407575 h 458832"/>
                  <a:gd name="connsiteX17" fmla="*/ 50971 w 102322"/>
                  <a:gd name="connsiteY17" fmla="*/ 373094 h 458832"/>
                  <a:gd name="connsiteX18" fmla="*/ 85451 w 102322"/>
                  <a:gd name="connsiteY18" fmla="*/ 407575 h 458832"/>
                  <a:gd name="connsiteX19" fmla="*/ 51738 w 102322"/>
                  <a:gd name="connsiteY19" fmla="*/ 442055 h 458832"/>
                  <a:gd name="connsiteX20" fmla="*/ 50971 w 102322"/>
                  <a:gd name="connsiteY20" fmla="*/ 442055 h 4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2322" h="458832">
                    <a:moveTo>
                      <a:pt x="63734" y="358140"/>
                    </a:moveTo>
                    <a:lnTo>
                      <a:pt x="60020" y="357188"/>
                    </a:lnTo>
                    <a:cubicBezTo>
                      <a:pt x="59588" y="357066"/>
                      <a:pt x="59282" y="356683"/>
                      <a:pt x="59258" y="356235"/>
                    </a:cubicBezTo>
                    <a:lnTo>
                      <a:pt x="59258" y="8573"/>
                    </a:lnTo>
                    <a:cubicBezTo>
                      <a:pt x="59384" y="5600"/>
                      <a:pt x="57890" y="2793"/>
                      <a:pt x="55352" y="1238"/>
                    </a:cubicBezTo>
                    <a:cubicBezTo>
                      <a:pt x="54070" y="428"/>
                      <a:pt x="52584" y="-2"/>
                      <a:pt x="51066" y="0"/>
                    </a:cubicBezTo>
                    <a:lnTo>
                      <a:pt x="51066" y="0"/>
                    </a:lnTo>
                    <a:cubicBezTo>
                      <a:pt x="46474" y="104"/>
                      <a:pt x="42821" y="3884"/>
                      <a:pt x="42875" y="8477"/>
                    </a:cubicBezTo>
                    <a:lnTo>
                      <a:pt x="42875" y="356235"/>
                    </a:lnTo>
                    <a:cubicBezTo>
                      <a:pt x="42895" y="356667"/>
                      <a:pt x="42620" y="357058"/>
                      <a:pt x="42208" y="357188"/>
                    </a:cubicBezTo>
                    <a:lnTo>
                      <a:pt x="38398" y="358140"/>
                    </a:lnTo>
                    <a:cubicBezTo>
                      <a:pt x="11043" y="365189"/>
                      <a:pt x="-5419" y="393080"/>
                      <a:pt x="1631" y="420434"/>
                    </a:cubicBezTo>
                    <a:cubicBezTo>
                      <a:pt x="8679" y="447790"/>
                      <a:pt x="36569" y="464251"/>
                      <a:pt x="63925" y="457202"/>
                    </a:cubicBezTo>
                    <a:cubicBezTo>
                      <a:pt x="91280" y="450153"/>
                      <a:pt x="107742" y="422263"/>
                      <a:pt x="100692" y="394907"/>
                    </a:cubicBezTo>
                    <a:cubicBezTo>
                      <a:pt x="96045" y="376872"/>
                      <a:pt x="81961" y="362787"/>
                      <a:pt x="63925" y="358140"/>
                    </a:cubicBezTo>
                    <a:close/>
                    <a:moveTo>
                      <a:pt x="50971" y="442055"/>
                    </a:moveTo>
                    <a:cubicBezTo>
                      <a:pt x="31928" y="442055"/>
                      <a:pt x="16490" y="426618"/>
                      <a:pt x="16490" y="407575"/>
                    </a:cubicBezTo>
                    <a:cubicBezTo>
                      <a:pt x="16490" y="388531"/>
                      <a:pt x="31928" y="373094"/>
                      <a:pt x="50971" y="373094"/>
                    </a:cubicBezTo>
                    <a:cubicBezTo>
                      <a:pt x="70014" y="373094"/>
                      <a:pt x="85451" y="388531"/>
                      <a:pt x="85451" y="407575"/>
                    </a:cubicBezTo>
                    <a:cubicBezTo>
                      <a:pt x="85663" y="426406"/>
                      <a:pt x="70569" y="441844"/>
                      <a:pt x="51738" y="442055"/>
                    </a:cubicBezTo>
                    <a:cubicBezTo>
                      <a:pt x="51482" y="442058"/>
                      <a:pt x="51226" y="442058"/>
                      <a:pt x="50971" y="442055"/>
                    </a:cubicBezTo>
                    <a:close/>
                  </a:path>
                </a:pathLst>
              </a:custGeom>
              <a:solidFill>
                <a:schemeClr val="bg1"/>
              </a:solidFill>
              <a:ln w="9525"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0C9D005-3A44-25A0-82B5-3B2A7E3FC89A}"/>
                  </a:ext>
                </a:extLst>
              </p:cNvPr>
              <p:cNvSpPr/>
              <p:nvPr/>
            </p:nvSpPr>
            <p:spPr>
              <a:xfrm>
                <a:off x="9064591" y="3092602"/>
                <a:ext cx="130335" cy="185262"/>
              </a:xfrm>
              <a:custGeom>
                <a:avLst/>
                <a:gdLst>
                  <a:gd name="connsiteX0" fmla="*/ 126917 w 130335"/>
                  <a:gd name="connsiteY0" fmla="*/ 57150 h 185262"/>
                  <a:gd name="connsiteX1" fmla="*/ 126917 w 130335"/>
                  <a:gd name="connsiteY1" fmla="*/ 57150 h 185262"/>
                  <a:gd name="connsiteX2" fmla="*/ 69767 w 130335"/>
                  <a:gd name="connsiteY2" fmla="*/ 0 h 185262"/>
                  <a:gd name="connsiteX3" fmla="*/ 69767 w 130335"/>
                  <a:gd name="connsiteY3" fmla="*/ 0 h 185262"/>
                  <a:gd name="connsiteX4" fmla="*/ 69767 w 130335"/>
                  <a:gd name="connsiteY4" fmla="*/ 0 h 185262"/>
                  <a:gd name="connsiteX5" fmla="*/ 69196 w 130335"/>
                  <a:gd name="connsiteY5" fmla="*/ 0 h 185262"/>
                  <a:gd name="connsiteX6" fmla="*/ 69196 w 130335"/>
                  <a:gd name="connsiteY6" fmla="*/ 0 h 185262"/>
                  <a:gd name="connsiteX7" fmla="*/ 68719 w 130335"/>
                  <a:gd name="connsiteY7" fmla="*/ 0 h 185262"/>
                  <a:gd name="connsiteX8" fmla="*/ 68719 w 130335"/>
                  <a:gd name="connsiteY8" fmla="*/ 0 h 185262"/>
                  <a:gd name="connsiteX9" fmla="*/ 68243 w 130335"/>
                  <a:gd name="connsiteY9" fmla="*/ 0 h 185262"/>
                  <a:gd name="connsiteX10" fmla="*/ 68243 w 130335"/>
                  <a:gd name="connsiteY10" fmla="*/ 0 h 185262"/>
                  <a:gd name="connsiteX11" fmla="*/ 67672 w 130335"/>
                  <a:gd name="connsiteY11" fmla="*/ 0 h 185262"/>
                  <a:gd name="connsiteX12" fmla="*/ 64528 w 130335"/>
                  <a:gd name="connsiteY12" fmla="*/ 0 h 185262"/>
                  <a:gd name="connsiteX13" fmla="*/ 63195 w 130335"/>
                  <a:gd name="connsiteY13" fmla="*/ 0 h 185262"/>
                  <a:gd name="connsiteX14" fmla="*/ 63195 w 130335"/>
                  <a:gd name="connsiteY14" fmla="*/ 0 h 185262"/>
                  <a:gd name="connsiteX15" fmla="*/ 62528 w 130335"/>
                  <a:gd name="connsiteY15" fmla="*/ 0 h 185262"/>
                  <a:gd name="connsiteX16" fmla="*/ 62528 w 130335"/>
                  <a:gd name="connsiteY16" fmla="*/ 0 h 185262"/>
                  <a:gd name="connsiteX17" fmla="*/ 61861 w 130335"/>
                  <a:gd name="connsiteY17" fmla="*/ 0 h 185262"/>
                  <a:gd name="connsiteX18" fmla="*/ 61861 w 130335"/>
                  <a:gd name="connsiteY18" fmla="*/ 0 h 185262"/>
                  <a:gd name="connsiteX19" fmla="*/ 61290 w 130335"/>
                  <a:gd name="connsiteY19" fmla="*/ 0 h 185262"/>
                  <a:gd name="connsiteX20" fmla="*/ 61290 w 130335"/>
                  <a:gd name="connsiteY20" fmla="*/ 0 h 185262"/>
                  <a:gd name="connsiteX21" fmla="*/ 59575 w 130335"/>
                  <a:gd name="connsiteY21" fmla="*/ 1238 h 185262"/>
                  <a:gd name="connsiteX22" fmla="*/ 2425 w 130335"/>
                  <a:gd name="connsiteY22" fmla="*/ 58388 h 185262"/>
                  <a:gd name="connsiteX23" fmla="*/ 2425 w 130335"/>
                  <a:gd name="connsiteY23" fmla="*/ 70104 h 185262"/>
                  <a:gd name="connsiteX24" fmla="*/ 8236 w 130335"/>
                  <a:gd name="connsiteY24" fmla="*/ 72676 h 185262"/>
                  <a:gd name="connsiteX25" fmla="*/ 14141 w 130335"/>
                  <a:gd name="connsiteY25" fmla="*/ 70390 h 185262"/>
                  <a:gd name="connsiteX26" fmla="*/ 14141 w 130335"/>
                  <a:gd name="connsiteY26" fmla="*/ 70390 h 185262"/>
                  <a:gd name="connsiteX27" fmla="*/ 14141 w 130335"/>
                  <a:gd name="connsiteY27" fmla="*/ 70390 h 185262"/>
                  <a:gd name="connsiteX28" fmla="*/ 56813 w 130335"/>
                  <a:gd name="connsiteY28" fmla="*/ 27718 h 185262"/>
                  <a:gd name="connsiteX29" fmla="*/ 56813 w 130335"/>
                  <a:gd name="connsiteY29" fmla="*/ 176689 h 185262"/>
                  <a:gd name="connsiteX30" fmla="*/ 59099 w 130335"/>
                  <a:gd name="connsiteY30" fmla="*/ 182689 h 185262"/>
                  <a:gd name="connsiteX31" fmla="*/ 70815 w 130335"/>
                  <a:gd name="connsiteY31" fmla="*/ 182976 h 185262"/>
                  <a:gd name="connsiteX32" fmla="*/ 73387 w 130335"/>
                  <a:gd name="connsiteY32" fmla="*/ 177070 h 185262"/>
                  <a:gd name="connsiteX33" fmla="*/ 73387 w 130335"/>
                  <a:gd name="connsiteY33" fmla="*/ 25813 h 185262"/>
                  <a:gd name="connsiteX34" fmla="*/ 116154 w 130335"/>
                  <a:gd name="connsiteY34" fmla="*/ 68580 h 185262"/>
                  <a:gd name="connsiteX35" fmla="*/ 121964 w 130335"/>
                  <a:gd name="connsiteY35" fmla="*/ 71152 h 185262"/>
                  <a:gd name="connsiteX36" fmla="*/ 127870 w 130335"/>
                  <a:gd name="connsiteY36" fmla="*/ 68866 h 185262"/>
                  <a:gd name="connsiteX37" fmla="*/ 128002 w 130335"/>
                  <a:gd name="connsiteY37" fmla="*/ 57282 h 185262"/>
                  <a:gd name="connsiteX38" fmla="*/ 127870 w 130335"/>
                  <a:gd name="connsiteY38" fmla="*/ 57150 h 18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335" h="185262">
                    <a:moveTo>
                      <a:pt x="126917" y="57150"/>
                    </a:moveTo>
                    <a:lnTo>
                      <a:pt x="126917" y="57150"/>
                    </a:lnTo>
                    <a:lnTo>
                      <a:pt x="69767" y="0"/>
                    </a:lnTo>
                    <a:lnTo>
                      <a:pt x="69767" y="0"/>
                    </a:lnTo>
                    <a:lnTo>
                      <a:pt x="69767" y="0"/>
                    </a:lnTo>
                    <a:lnTo>
                      <a:pt x="69196" y="0"/>
                    </a:lnTo>
                    <a:lnTo>
                      <a:pt x="69196" y="0"/>
                    </a:lnTo>
                    <a:lnTo>
                      <a:pt x="68719" y="0"/>
                    </a:lnTo>
                    <a:lnTo>
                      <a:pt x="68719" y="0"/>
                    </a:lnTo>
                    <a:lnTo>
                      <a:pt x="68243" y="0"/>
                    </a:lnTo>
                    <a:lnTo>
                      <a:pt x="68243" y="0"/>
                    </a:lnTo>
                    <a:lnTo>
                      <a:pt x="67672" y="0"/>
                    </a:lnTo>
                    <a:lnTo>
                      <a:pt x="64528" y="0"/>
                    </a:lnTo>
                    <a:lnTo>
                      <a:pt x="63195" y="0"/>
                    </a:lnTo>
                    <a:lnTo>
                      <a:pt x="63195" y="0"/>
                    </a:lnTo>
                    <a:lnTo>
                      <a:pt x="62528" y="0"/>
                    </a:lnTo>
                    <a:lnTo>
                      <a:pt x="62528" y="0"/>
                    </a:lnTo>
                    <a:lnTo>
                      <a:pt x="61861" y="0"/>
                    </a:lnTo>
                    <a:lnTo>
                      <a:pt x="61861" y="0"/>
                    </a:lnTo>
                    <a:lnTo>
                      <a:pt x="61290" y="0"/>
                    </a:lnTo>
                    <a:lnTo>
                      <a:pt x="61290" y="0"/>
                    </a:lnTo>
                    <a:cubicBezTo>
                      <a:pt x="60645" y="301"/>
                      <a:pt x="60063" y="721"/>
                      <a:pt x="59575" y="1238"/>
                    </a:cubicBezTo>
                    <a:lnTo>
                      <a:pt x="2425" y="58388"/>
                    </a:lnTo>
                    <a:cubicBezTo>
                      <a:pt x="-808" y="61624"/>
                      <a:pt x="-808" y="66868"/>
                      <a:pt x="2425" y="70104"/>
                    </a:cubicBezTo>
                    <a:cubicBezTo>
                      <a:pt x="3924" y="71726"/>
                      <a:pt x="6027" y="72658"/>
                      <a:pt x="8236" y="72676"/>
                    </a:cubicBezTo>
                    <a:cubicBezTo>
                      <a:pt x="10433" y="72747"/>
                      <a:pt x="12565" y="71922"/>
                      <a:pt x="14141" y="70390"/>
                    </a:cubicBezTo>
                    <a:lnTo>
                      <a:pt x="14141" y="70390"/>
                    </a:lnTo>
                    <a:lnTo>
                      <a:pt x="14141" y="70390"/>
                    </a:lnTo>
                    <a:lnTo>
                      <a:pt x="56813" y="27718"/>
                    </a:lnTo>
                    <a:lnTo>
                      <a:pt x="56813" y="176689"/>
                    </a:lnTo>
                    <a:cubicBezTo>
                      <a:pt x="56692" y="178922"/>
                      <a:pt x="57523" y="181103"/>
                      <a:pt x="59099" y="182689"/>
                    </a:cubicBezTo>
                    <a:cubicBezTo>
                      <a:pt x="62255" y="186004"/>
                      <a:pt x="67500" y="186133"/>
                      <a:pt x="70815" y="182976"/>
                    </a:cubicBezTo>
                    <a:cubicBezTo>
                      <a:pt x="72433" y="181435"/>
                      <a:pt x="73361" y="179305"/>
                      <a:pt x="73387" y="177070"/>
                    </a:cubicBezTo>
                    <a:lnTo>
                      <a:pt x="73387" y="25813"/>
                    </a:lnTo>
                    <a:lnTo>
                      <a:pt x="116154" y="68580"/>
                    </a:lnTo>
                    <a:cubicBezTo>
                      <a:pt x="117653" y="70202"/>
                      <a:pt x="119755" y="71134"/>
                      <a:pt x="121964" y="71152"/>
                    </a:cubicBezTo>
                    <a:cubicBezTo>
                      <a:pt x="124161" y="71223"/>
                      <a:pt x="126293" y="70398"/>
                      <a:pt x="127870" y="68866"/>
                    </a:cubicBezTo>
                    <a:cubicBezTo>
                      <a:pt x="131105" y="65703"/>
                      <a:pt x="131164" y="60517"/>
                      <a:pt x="128002" y="57282"/>
                    </a:cubicBezTo>
                    <a:cubicBezTo>
                      <a:pt x="127958" y="57238"/>
                      <a:pt x="127914" y="57194"/>
                      <a:pt x="127870" y="57150"/>
                    </a:cubicBezTo>
                    <a:close/>
                  </a:path>
                </a:pathLst>
              </a:custGeom>
              <a:solidFill>
                <a:schemeClr val="bg1"/>
              </a:solidFill>
              <a:ln w="9525"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AD518F0-823A-AA43-EC2F-2A1589633237}"/>
                  </a:ext>
                </a:extLst>
              </p:cNvPr>
              <p:cNvSpPr/>
              <p:nvPr/>
            </p:nvSpPr>
            <p:spPr>
              <a:xfrm>
                <a:off x="6934456" y="2928694"/>
                <a:ext cx="652638" cy="469970"/>
              </a:xfrm>
              <a:custGeom>
                <a:avLst/>
                <a:gdLst>
                  <a:gd name="connsiteX0" fmla="*/ 326041 w 652638"/>
                  <a:gd name="connsiteY0" fmla="*/ 4 h 469970"/>
                  <a:gd name="connsiteX1" fmla="*/ 137212 w 652638"/>
                  <a:gd name="connsiteY1" fmla="*/ 186262 h 469970"/>
                  <a:gd name="connsiteX2" fmla="*/ 137446 w 652638"/>
                  <a:gd name="connsiteY2" fmla="*/ 196982 h 469970"/>
                  <a:gd name="connsiteX3" fmla="*/ 136493 w 652638"/>
                  <a:gd name="connsiteY3" fmla="*/ 196982 h 469970"/>
                  <a:gd name="connsiteX4" fmla="*/ 0 w 652638"/>
                  <a:gd name="connsiteY4" fmla="*/ 333475 h 469970"/>
                  <a:gd name="connsiteX5" fmla="*/ 136493 w 652638"/>
                  <a:gd name="connsiteY5" fmla="*/ 469968 h 469970"/>
                  <a:gd name="connsiteX6" fmla="*/ 492728 w 652638"/>
                  <a:gd name="connsiteY6" fmla="*/ 469968 h 469970"/>
                  <a:gd name="connsiteX7" fmla="*/ 652636 w 652638"/>
                  <a:gd name="connsiteY7" fmla="*/ 311745 h 469970"/>
                  <a:gd name="connsiteX8" fmla="*/ 511778 w 652638"/>
                  <a:gd name="connsiteY8" fmla="*/ 152881 h 469970"/>
                  <a:gd name="connsiteX9" fmla="*/ 326041 w 652638"/>
                  <a:gd name="connsiteY9" fmla="*/ 481 h 469970"/>
                  <a:gd name="connsiteX10" fmla="*/ 326041 w 652638"/>
                  <a:gd name="connsiteY10" fmla="*/ 15435 h 469970"/>
                  <a:gd name="connsiteX11" fmla="*/ 449104 w 652638"/>
                  <a:gd name="connsiteY11" fmla="*/ 66489 h 469970"/>
                  <a:gd name="connsiteX12" fmla="*/ 497491 w 652638"/>
                  <a:gd name="connsiteY12" fmla="*/ 160691 h 469970"/>
                  <a:gd name="connsiteX13" fmla="*/ 504444 w 652638"/>
                  <a:gd name="connsiteY13" fmla="*/ 166882 h 469970"/>
                  <a:gd name="connsiteX14" fmla="*/ 635395 w 652638"/>
                  <a:gd name="connsiteY14" fmla="*/ 323404 h 469970"/>
                  <a:gd name="connsiteX15" fmla="*/ 492728 w 652638"/>
                  <a:gd name="connsiteY15" fmla="*/ 454919 h 469970"/>
                  <a:gd name="connsiteX16" fmla="*/ 136493 w 652638"/>
                  <a:gd name="connsiteY16" fmla="*/ 454919 h 469970"/>
                  <a:gd name="connsiteX17" fmla="*/ 15145 w 652638"/>
                  <a:gd name="connsiteY17" fmla="*/ 333570 h 469970"/>
                  <a:gd name="connsiteX18" fmla="*/ 136493 w 652638"/>
                  <a:gd name="connsiteY18" fmla="*/ 212222 h 469970"/>
                  <a:gd name="connsiteX19" fmla="*/ 145066 w 652638"/>
                  <a:gd name="connsiteY19" fmla="*/ 212222 h 469970"/>
                  <a:gd name="connsiteX20" fmla="*/ 152619 w 652638"/>
                  <a:gd name="connsiteY20" fmla="*/ 204536 h 469970"/>
                  <a:gd name="connsiteX21" fmla="*/ 152591 w 652638"/>
                  <a:gd name="connsiteY21" fmla="*/ 203935 h 469970"/>
                  <a:gd name="connsiteX22" fmla="*/ 312524 w 652638"/>
                  <a:gd name="connsiteY22" fmla="*/ 15997 h 469970"/>
                  <a:gd name="connsiteX23" fmla="*/ 326041 w 652638"/>
                  <a:gd name="connsiteY23" fmla="*/ 15435 h 46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52638" h="469970">
                    <a:moveTo>
                      <a:pt x="326041" y="4"/>
                    </a:moveTo>
                    <a:cubicBezTo>
                      <a:pt x="222464" y="-705"/>
                      <a:pt x="137923" y="82685"/>
                      <a:pt x="137212" y="186262"/>
                    </a:cubicBezTo>
                    <a:cubicBezTo>
                      <a:pt x="137189" y="189837"/>
                      <a:pt x="137266" y="193412"/>
                      <a:pt x="137446" y="196982"/>
                    </a:cubicBezTo>
                    <a:lnTo>
                      <a:pt x="136493" y="196982"/>
                    </a:lnTo>
                    <a:cubicBezTo>
                      <a:pt x="61110" y="196982"/>
                      <a:pt x="0" y="258092"/>
                      <a:pt x="0" y="333475"/>
                    </a:cubicBezTo>
                    <a:cubicBezTo>
                      <a:pt x="0" y="408858"/>
                      <a:pt x="61110" y="469968"/>
                      <a:pt x="136493" y="469968"/>
                    </a:cubicBezTo>
                    <a:lnTo>
                      <a:pt x="492728" y="469968"/>
                    </a:lnTo>
                    <a:cubicBezTo>
                      <a:pt x="580577" y="470433"/>
                      <a:pt x="652171" y="399594"/>
                      <a:pt x="652636" y="311745"/>
                    </a:cubicBezTo>
                    <a:cubicBezTo>
                      <a:pt x="653065" y="230618"/>
                      <a:pt x="592373" y="162167"/>
                      <a:pt x="511778" y="152881"/>
                    </a:cubicBezTo>
                    <a:cubicBezTo>
                      <a:pt x="494489" y="64073"/>
                      <a:pt x="416515" y="94"/>
                      <a:pt x="326041" y="481"/>
                    </a:cubicBezTo>
                    <a:close/>
                    <a:moveTo>
                      <a:pt x="326041" y="15435"/>
                    </a:moveTo>
                    <a:cubicBezTo>
                      <a:pt x="372240" y="15306"/>
                      <a:pt x="416564" y="33694"/>
                      <a:pt x="449104" y="66489"/>
                    </a:cubicBezTo>
                    <a:cubicBezTo>
                      <a:pt x="474823" y="91958"/>
                      <a:pt x="491770" y="124951"/>
                      <a:pt x="497491" y="160691"/>
                    </a:cubicBezTo>
                    <a:cubicBezTo>
                      <a:pt x="498191" y="164062"/>
                      <a:pt x="501015" y="166577"/>
                      <a:pt x="504444" y="166882"/>
                    </a:cubicBezTo>
                    <a:cubicBezTo>
                      <a:pt x="583827" y="173943"/>
                      <a:pt x="642456" y="244021"/>
                      <a:pt x="635395" y="323404"/>
                    </a:cubicBezTo>
                    <a:cubicBezTo>
                      <a:pt x="628809" y="397444"/>
                      <a:pt x="567058" y="454367"/>
                      <a:pt x="492728" y="454919"/>
                    </a:cubicBezTo>
                    <a:lnTo>
                      <a:pt x="136493" y="454919"/>
                    </a:lnTo>
                    <a:cubicBezTo>
                      <a:pt x="69474" y="454919"/>
                      <a:pt x="15145" y="400589"/>
                      <a:pt x="15145" y="333570"/>
                    </a:cubicBezTo>
                    <a:cubicBezTo>
                      <a:pt x="15145" y="266551"/>
                      <a:pt x="69474" y="212222"/>
                      <a:pt x="136493" y="212222"/>
                    </a:cubicBezTo>
                    <a:lnTo>
                      <a:pt x="145066" y="212222"/>
                    </a:lnTo>
                    <a:cubicBezTo>
                      <a:pt x="149274" y="212185"/>
                      <a:pt x="152656" y="208744"/>
                      <a:pt x="152619" y="204536"/>
                    </a:cubicBezTo>
                    <a:cubicBezTo>
                      <a:pt x="152618" y="204335"/>
                      <a:pt x="152608" y="204135"/>
                      <a:pt x="152591" y="203935"/>
                    </a:cubicBezTo>
                    <a:cubicBezTo>
                      <a:pt x="144857" y="107873"/>
                      <a:pt x="216461" y="23730"/>
                      <a:pt x="312524" y="15997"/>
                    </a:cubicBezTo>
                    <a:cubicBezTo>
                      <a:pt x="317021" y="15635"/>
                      <a:pt x="321530" y="15447"/>
                      <a:pt x="326041" y="15435"/>
                    </a:cubicBezTo>
                    <a:close/>
                  </a:path>
                </a:pathLst>
              </a:custGeom>
              <a:solidFill>
                <a:schemeClr val="bg1"/>
              </a:solidFill>
              <a:ln w="9525"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8FE2C10-608E-25F4-D345-CE3A098057AA}"/>
                  </a:ext>
                </a:extLst>
              </p:cNvPr>
              <p:cNvSpPr/>
              <p:nvPr/>
            </p:nvSpPr>
            <p:spPr>
              <a:xfrm>
                <a:off x="7040460" y="3451545"/>
                <a:ext cx="432378" cy="174694"/>
              </a:xfrm>
              <a:custGeom>
                <a:avLst/>
                <a:gdLst>
                  <a:gd name="connsiteX0" fmla="*/ 31536 w 432378"/>
                  <a:gd name="connsiteY0" fmla="*/ 4076 h 174694"/>
                  <a:gd name="connsiteX1" fmla="*/ 961 w 432378"/>
                  <a:gd name="connsiteY1" fmla="*/ 56749 h 174694"/>
                  <a:gd name="connsiteX2" fmla="*/ 3628 w 432378"/>
                  <a:gd name="connsiteY2" fmla="*/ 66941 h 174694"/>
                  <a:gd name="connsiteX3" fmla="*/ 14296 w 432378"/>
                  <a:gd name="connsiteY3" fmla="*/ 64084 h 174694"/>
                  <a:gd name="connsiteX4" fmla="*/ 44681 w 432378"/>
                  <a:gd name="connsiteY4" fmla="*/ 11410 h 174694"/>
                  <a:gd name="connsiteX5" fmla="*/ 42033 w 432378"/>
                  <a:gd name="connsiteY5" fmla="*/ 1103 h 174694"/>
                  <a:gd name="connsiteX6" fmla="*/ 41728 w 432378"/>
                  <a:gd name="connsiteY6" fmla="*/ 933 h 174694"/>
                  <a:gd name="connsiteX7" fmla="*/ 31536 w 432378"/>
                  <a:gd name="connsiteY7" fmla="*/ 4076 h 174694"/>
                  <a:gd name="connsiteX8" fmla="*/ 160219 w 432378"/>
                  <a:gd name="connsiteY8" fmla="*/ 4076 h 174694"/>
                  <a:gd name="connsiteX9" fmla="*/ 129930 w 432378"/>
                  <a:gd name="connsiteY9" fmla="*/ 56749 h 174694"/>
                  <a:gd name="connsiteX10" fmla="*/ 132882 w 432378"/>
                  <a:gd name="connsiteY10" fmla="*/ 66941 h 174694"/>
                  <a:gd name="connsiteX11" fmla="*/ 143836 w 432378"/>
                  <a:gd name="connsiteY11" fmla="*/ 64084 h 174694"/>
                  <a:gd name="connsiteX12" fmla="*/ 174126 w 432378"/>
                  <a:gd name="connsiteY12" fmla="*/ 11410 h 174694"/>
                  <a:gd name="connsiteX13" fmla="*/ 171173 w 432378"/>
                  <a:gd name="connsiteY13" fmla="*/ 933 h 174694"/>
                  <a:gd name="connsiteX14" fmla="*/ 160219 w 432378"/>
                  <a:gd name="connsiteY14" fmla="*/ 4076 h 174694"/>
                  <a:gd name="connsiteX15" fmla="*/ 289188 w 432378"/>
                  <a:gd name="connsiteY15" fmla="*/ 4076 h 174694"/>
                  <a:gd name="connsiteX16" fmla="*/ 258898 w 432378"/>
                  <a:gd name="connsiteY16" fmla="*/ 56749 h 174694"/>
                  <a:gd name="connsiteX17" fmla="*/ 261379 w 432378"/>
                  <a:gd name="connsiteY17" fmla="*/ 66682 h 174694"/>
                  <a:gd name="connsiteX18" fmla="*/ 261851 w 432378"/>
                  <a:gd name="connsiteY18" fmla="*/ 66941 h 174694"/>
                  <a:gd name="connsiteX19" fmla="*/ 272328 w 432378"/>
                  <a:gd name="connsiteY19" fmla="*/ 64274 h 174694"/>
                  <a:gd name="connsiteX20" fmla="*/ 302427 w 432378"/>
                  <a:gd name="connsiteY20" fmla="*/ 11601 h 174694"/>
                  <a:gd name="connsiteX21" fmla="*/ 299665 w 432378"/>
                  <a:gd name="connsiteY21" fmla="*/ 1123 h 174694"/>
                  <a:gd name="connsiteX22" fmla="*/ 289188 w 432378"/>
                  <a:gd name="connsiteY22" fmla="*/ 4076 h 174694"/>
                  <a:gd name="connsiteX23" fmla="*/ 418251 w 432378"/>
                  <a:gd name="connsiteY23" fmla="*/ 4076 h 174694"/>
                  <a:gd name="connsiteX24" fmla="*/ 387867 w 432378"/>
                  <a:gd name="connsiteY24" fmla="*/ 56749 h 174694"/>
                  <a:gd name="connsiteX25" fmla="*/ 390348 w 432378"/>
                  <a:gd name="connsiteY25" fmla="*/ 66682 h 174694"/>
                  <a:gd name="connsiteX26" fmla="*/ 390819 w 432378"/>
                  <a:gd name="connsiteY26" fmla="*/ 66941 h 174694"/>
                  <a:gd name="connsiteX27" fmla="*/ 401011 w 432378"/>
                  <a:gd name="connsiteY27" fmla="*/ 64084 h 174694"/>
                  <a:gd name="connsiteX28" fmla="*/ 431396 w 432378"/>
                  <a:gd name="connsiteY28" fmla="*/ 11410 h 174694"/>
                  <a:gd name="connsiteX29" fmla="*/ 428729 w 432378"/>
                  <a:gd name="connsiteY29" fmla="*/ 933 h 174694"/>
                  <a:gd name="connsiteX30" fmla="*/ 418251 w 432378"/>
                  <a:gd name="connsiteY30" fmla="*/ 4076 h 174694"/>
                  <a:gd name="connsiteX31" fmla="*/ 61635 w 432378"/>
                  <a:gd name="connsiteY31" fmla="*/ 110756 h 174694"/>
                  <a:gd name="connsiteX32" fmla="*/ 31536 w 432378"/>
                  <a:gd name="connsiteY32" fmla="*/ 163144 h 174694"/>
                  <a:gd name="connsiteX33" fmla="*/ 34203 w 432378"/>
                  <a:gd name="connsiteY33" fmla="*/ 173621 h 174694"/>
                  <a:gd name="connsiteX34" fmla="*/ 44681 w 432378"/>
                  <a:gd name="connsiteY34" fmla="*/ 170954 h 174694"/>
                  <a:gd name="connsiteX35" fmla="*/ 75066 w 432378"/>
                  <a:gd name="connsiteY35" fmla="*/ 118281 h 174694"/>
                  <a:gd name="connsiteX36" fmla="*/ 72759 w 432378"/>
                  <a:gd name="connsiteY36" fmla="*/ 108445 h 174694"/>
                  <a:gd name="connsiteX37" fmla="*/ 72113 w 432378"/>
                  <a:gd name="connsiteY37" fmla="*/ 108089 h 174694"/>
                  <a:gd name="connsiteX38" fmla="*/ 61759 w 432378"/>
                  <a:gd name="connsiteY38" fmla="*/ 110548 h 174694"/>
                  <a:gd name="connsiteX39" fmla="*/ 61635 w 432378"/>
                  <a:gd name="connsiteY39" fmla="*/ 110756 h 174694"/>
                  <a:gd name="connsiteX40" fmla="*/ 190604 w 432378"/>
                  <a:gd name="connsiteY40" fmla="*/ 110756 h 174694"/>
                  <a:gd name="connsiteX41" fmla="*/ 160219 w 432378"/>
                  <a:gd name="connsiteY41" fmla="*/ 163144 h 174694"/>
                  <a:gd name="connsiteX42" fmla="*/ 164140 w 432378"/>
                  <a:gd name="connsiteY42" fmla="*/ 173470 h 174694"/>
                  <a:gd name="connsiteX43" fmla="*/ 173649 w 432378"/>
                  <a:gd name="connsiteY43" fmla="*/ 170954 h 174694"/>
                  <a:gd name="connsiteX44" fmla="*/ 204034 w 432378"/>
                  <a:gd name="connsiteY44" fmla="*/ 118281 h 174694"/>
                  <a:gd name="connsiteX45" fmla="*/ 200365 w 432378"/>
                  <a:gd name="connsiteY45" fmla="*/ 108005 h 174694"/>
                  <a:gd name="connsiteX46" fmla="*/ 190604 w 432378"/>
                  <a:gd name="connsiteY46" fmla="*/ 110756 h 174694"/>
                  <a:gd name="connsiteX47" fmla="*/ 319572 w 432378"/>
                  <a:gd name="connsiteY47" fmla="*/ 110756 h 174694"/>
                  <a:gd name="connsiteX48" fmla="*/ 289188 w 432378"/>
                  <a:gd name="connsiteY48" fmla="*/ 163144 h 174694"/>
                  <a:gd name="connsiteX49" fmla="*/ 292140 w 432378"/>
                  <a:gd name="connsiteY49" fmla="*/ 173621 h 174694"/>
                  <a:gd name="connsiteX50" fmla="*/ 302427 w 432378"/>
                  <a:gd name="connsiteY50" fmla="*/ 170954 h 174694"/>
                  <a:gd name="connsiteX51" fmla="*/ 332717 w 432378"/>
                  <a:gd name="connsiteY51" fmla="*/ 118281 h 174694"/>
                  <a:gd name="connsiteX52" fmla="*/ 330250 w 432378"/>
                  <a:gd name="connsiteY52" fmla="*/ 108206 h 174694"/>
                  <a:gd name="connsiteX53" fmla="*/ 330050 w 432378"/>
                  <a:gd name="connsiteY53" fmla="*/ 108089 h 174694"/>
                  <a:gd name="connsiteX54" fmla="*/ 319572 w 432378"/>
                  <a:gd name="connsiteY54" fmla="*/ 110756 h 174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32378" h="174694">
                    <a:moveTo>
                      <a:pt x="31536" y="4076"/>
                    </a:moveTo>
                    <a:lnTo>
                      <a:pt x="961" y="56749"/>
                    </a:lnTo>
                    <a:cubicBezTo>
                      <a:pt x="-1020" y="60313"/>
                      <a:pt x="155" y="64805"/>
                      <a:pt x="3628" y="66941"/>
                    </a:cubicBezTo>
                    <a:cubicBezTo>
                      <a:pt x="7377" y="68989"/>
                      <a:pt x="12073" y="67731"/>
                      <a:pt x="14296" y="64084"/>
                    </a:cubicBezTo>
                    <a:lnTo>
                      <a:pt x="44681" y="11410"/>
                    </a:lnTo>
                    <a:cubicBezTo>
                      <a:pt x="46795" y="7833"/>
                      <a:pt x="45610" y="3219"/>
                      <a:pt x="42033" y="1103"/>
                    </a:cubicBezTo>
                    <a:cubicBezTo>
                      <a:pt x="41933" y="1044"/>
                      <a:pt x="41831" y="987"/>
                      <a:pt x="41728" y="933"/>
                    </a:cubicBezTo>
                    <a:cubicBezTo>
                      <a:pt x="38009" y="-378"/>
                      <a:pt x="33871" y="899"/>
                      <a:pt x="31536" y="4076"/>
                    </a:cubicBezTo>
                    <a:close/>
                    <a:moveTo>
                      <a:pt x="160219" y="4076"/>
                    </a:moveTo>
                    <a:lnTo>
                      <a:pt x="129930" y="56749"/>
                    </a:lnTo>
                    <a:cubicBezTo>
                      <a:pt x="128101" y="60397"/>
                      <a:pt x="129388" y="64836"/>
                      <a:pt x="132882" y="66941"/>
                    </a:cubicBezTo>
                    <a:cubicBezTo>
                      <a:pt x="136704" y="69123"/>
                      <a:pt x="141568" y="67855"/>
                      <a:pt x="143836" y="64084"/>
                    </a:cubicBezTo>
                    <a:lnTo>
                      <a:pt x="174126" y="11410"/>
                    </a:lnTo>
                    <a:cubicBezTo>
                      <a:pt x="176138" y="7694"/>
                      <a:pt x="174829" y="3051"/>
                      <a:pt x="171173" y="933"/>
                    </a:cubicBezTo>
                    <a:cubicBezTo>
                      <a:pt x="167267" y="-1095"/>
                      <a:pt x="162456" y="286"/>
                      <a:pt x="160219" y="4076"/>
                    </a:cubicBezTo>
                    <a:close/>
                    <a:moveTo>
                      <a:pt x="289188" y="4076"/>
                    </a:moveTo>
                    <a:lnTo>
                      <a:pt x="258898" y="56749"/>
                    </a:lnTo>
                    <a:cubicBezTo>
                      <a:pt x="256841" y="60177"/>
                      <a:pt x="257951" y="64624"/>
                      <a:pt x="261379" y="66682"/>
                    </a:cubicBezTo>
                    <a:cubicBezTo>
                      <a:pt x="261534" y="66774"/>
                      <a:pt x="261691" y="66860"/>
                      <a:pt x="261851" y="66941"/>
                    </a:cubicBezTo>
                    <a:cubicBezTo>
                      <a:pt x="265512" y="68856"/>
                      <a:pt x="270028" y="67706"/>
                      <a:pt x="272328" y="64274"/>
                    </a:cubicBezTo>
                    <a:lnTo>
                      <a:pt x="302427" y="11601"/>
                    </a:lnTo>
                    <a:cubicBezTo>
                      <a:pt x="304472" y="7934"/>
                      <a:pt x="303252" y="3306"/>
                      <a:pt x="299665" y="1123"/>
                    </a:cubicBezTo>
                    <a:cubicBezTo>
                      <a:pt x="295933" y="-738"/>
                      <a:pt x="291398" y="540"/>
                      <a:pt x="289188" y="4076"/>
                    </a:cubicBezTo>
                    <a:close/>
                    <a:moveTo>
                      <a:pt x="418251" y="4076"/>
                    </a:moveTo>
                    <a:lnTo>
                      <a:pt x="387867" y="56749"/>
                    </a:lnTo>
                    <a:cubicBezTo>
                      <a:pt x="385809" y="60177"/>
                      <a:pt x="386920" y="64624"/>
                      <a:pt x="390348" y="66682"/>
                    </a:cubicBezTo>
                    <a:cubicBezTo>
                      <a:pt x="390502" y="66774"/>
                      <a:pt x="390659" y="66860"/>
                      <a:pt x="390819" y="66941"/>
                    </a:cubicBezTo>
                    <a:cubicBezTo>
                      <a:pt x="394437" y="68837"/>
                      <a:pt x="398906" y="67584"/>
                      <a:pt x="401011" y="64084"/>
                    </a:cubicBezTo>
                    <a:lnTo>
                      <a:pt x="431396" y="11410"/>
                    </a:lnTo>
                    <a:cubicBezTo>
                      <a:pt x="433407" y="7760"/>
                      <a:pt x="432240" y="3177"/>
                      <a:pt x="428729" y="933"/>
                    </a:cubicBezTo>
                    <a:cubicBezTo>
                      <a:pt x="424949" y="-894"/>
                      <a:pt x="420401" y="471"/>
                      <a:pt x="418251" y="4076"/>
                    </a:cubicBezTo>
                    <a:close/>
                    <a:moveTo>
                      <a:pt x="61635" y="110756"/>
                    </a:moveTo>
                    <a:lnTo>
                      <a:pt x="31536" y="163144"/>
                    </a:lnTo>
                    <a:cubicBezTo>
                      <a:pt x="29380" y="166774"/>
                      <a:pt x="30573" y="171465"/>
                      <a:pt x="34203" y="173621"/>
                    </a:cubicBezTo>
                    <a:cubicBezTo>
                      <a:pt x="37833" y="175778"/>
                      <a:pt x="42524" y="174584"/>
                      <a:pt x="44681" y="170954"/>
                    </a:cubicBezTo>
                    <a:lnTo>
                      <a:pt x="75066" y="118281"/>
                    </a:lnTo>
                    <a:cubicBezTo>
                      <a:pt x="77145" y="114928"/>
                      <a:pt x="76112" y="110524"/>
                      <a:pt x="72759" y="108445"/>
                    </a:cubicBezTo>
                    <a:cubicBezTo>
                      <a:pt x="72550" y="108315"/>
                      <a:pt x="72334" y="108197"/>
                      <a:pt x="72113" y="108089"/>
                    </a:cubicBezTo>
                    <a:cubicBezTo>
                      <a:pt x="68575" y="105909"/>
                      <a:pt x="63939" y="107010"/>
                      <a:pt x="61759" y="110548"/>
                    </a:cubicBezTo>
                    <a:cubicBezTo>
                      <a:pt x="61716" y="110617"/>
                      <a:pt x="61675" y="110686"/>
                      <a:pt x="61635" y="110756"/>
                    </a:cubicBezTo>
                    <a:close/>
                    <a:moveTo>
                      <a:pt x="190604" y="110756"/>
                    </a:moveTo>
                    <a:lnTo>
                      <a:pt x="160219" y="163144"/>
                    </a:lnTo>
                    <a:cubicBezTo>
                      <a:pt x="158450" y="167078"/>
                      <a:pt x="160206" y="171701"/>
                      <a:pt x="164140" y="173470"/>
                    </a:cubicBezTo>
                    <a:cubicBezTo>
                      <a:pt x="167506" y="174984"/>
                      <a:pt x="171472" y="173935"/>
                      <a:pt x="173649" y="170954"/>
                    </a:cubicBezTo>
                    <a:lnTo>
                      <a:pt x="204034" y="118281"/>
                    </a:lnTo>
                    <a:cubicBezTo>
                      <a:pt x="205858" y="114430"/>
                      <a:pt x="204216" y="109829"/>
                      <a:pt x="200365" y="108005"/>
                    </a:cubicBezTo>
                    <a:cubicBezTo>
                      <a:pt x="196881" y="106355"/>
                      <a:pt x="192714" y="107529"/>
                      <a:pt x="190604" y="110756"/>
                    </a:cubicBezTo>
                    <a:close/>
                    <a:moveTo>
                      <a:pt x="319572" y="110756"/>
                    </a:moveTo>
                    <a:lnTo>
                      <a:pt x="289188" y="163144"/>
                    </a:lnTo>
                    <a:cubicBezTo>
                      <a:pt x="287121" y="166854"/>
                      <a:pt x="288440" y="171537"/>
                      <a:pt x="292140" y="173621"/>
                    </a:cubicBezTo>
                    <a:cubicBezTo>
                      <a:pt x="295726" y="175664"/>
                      <a:pt x="300286" y="174482"/>
                      <a:pt x="302427" y="170954"/>
                    </a:cubicBezTo>
                    <a:lnTo>
                      <a:pt x="332717" y="118281"/>
                    </a:lnTo>
                    <a:cubicBezTo>
                      <a:pt x="334818" y="114818"/>
                      <a:pt x="333713" y="110308"/>
                      <a:pt x="330250" y="108206"/>
                    </a:cubicBezTo>
                    <a:cubicBezTo>
                      <a:pt x="330184" y="108166"/>
                      <a:pt x="330117" y="108127"/>
                      <a:pt x="330050" y="108089"/>
                    </a:cubicBezTo>
                    <a:cubicBezTo>
                      <a:pt x="326400" y="106078"/>
                      <a:pt x="321816" y="107245"/>
                      <a:pt x="319572" y="110756"/>
                    </a:cubicBezTo>
                    <a:close/>
                  </a:path>
                </a:pathLst>
              </a:custGeom>
              <a:solidFill>
                <a:schemeClr val="bg1"/>
              </a:solidFill>
              <a:ln w="9525"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3DAF2341-B58B-AAFC-C54E-4D869F6B9234}"/>
                  </a:ext>
                </a:extLst>
              </p:cNvPr>
              <p:cNvSpPr/>
              <p:nvPr/>
            </p:nvSpPr>
            <p:spPr>
              <a:xfrm>
                <a:off x="7906721" y="2874386"/>
                <a:ext cx="416841" cy="681472"/>
              </a:xfrm>
              <a:custGeom>
                <a:avLst/>
                <a:gdLst>
                  <a:gd name="connsiteX0" fmla="*/ 196236 w 416841"/>
                  <a:gd name="connsiteY0" fmla="*/ 340 h 681472"/>
                  <a:gd name="connsiteX1" fmla="*/ 294 w 416841"/>
                  <a:gd name="connsiteY1" fmla="*/ 218159 h 681472"/>
                  <a:gd name="connsiteX2" fmla="*/ 29358 w 416841"/>
                  <a:gd name="connsiteY2" fmla="*/ 313522 h 681472"/>
                  <a:gd name="connsiteX3" fmla="*/ 102415 w 416841"/>
                  <a:gd name="connsiteY3" fmla="*/ 631466 h 681472"/>
                  <a:gd name="connsiteX4" fmla="*/ 152421 w 416841"/>
                  <a:gd name="connsiteY4" fmla="*/ 681473 h 681472"/>
                  <a:gd name="connsiteX5" fmla="*/ 264435 w 416841"/>
                  <a:gd name="connsiteY5" fmla="*/ 681473 h 681472"/>
                  <a:gd name="connsiteX6" fmla="*/ 314441 w 416841"/>
                  <a:gd name="connsiteY6" fmla="*/ 631466 h 681472"/>
                  <a:gd name="connsiteX7" fmla="*/ 387498 w 416841"/>
                  <a:gd name="connsiteY7" fmla="*/ 314665 h 681472"/>
                  <a:gd name="connsiteX8" fmla="*/ 416835 w 416841"/>
                  <a:gd name="connsiteY8" fmla="*/ 207318 h 681472"/>
                  <a:gd name="connsiteX9" fmla="*/ 206772 w 416841"/>
                  <a:gd name="connsiteY9" fmla="*/ 5 h 681472"/>
                  <a:gd name="connsiteX10" fmla="*/ 196236 w 416841"/>
                  <a:gd name="connsiteY10" fmla="*/ 340 h 681472"/>
                  <a:gd name="connsiteX11" fmla="*/ 294915 w 416841"/>
                  <a:gd name="connsiteY11" fmla="*/ 631466 h 681472"/>
                  <a:gd name="connsiteX12" fmla="*/ 263292 w 416841"/>
                  <a:gd name="connsiteY12" fmla="*/ 663185 h 681472"/>
                  <a:gd name="connsiteX13" fmla="*/ 151278 w 416841"/>
                  <a:gd name="connsiteY13" fmla="*/ 663185 h 681472"/>
                  <a:gd name="connsiteX14" fmla="*/ 119560 w 416841"/>
                  <a:gd name="connsiteY14" fmla="*/ 631466 h 681472"/>
                  <a:gd name="connsiteX15" fmla="*/ 119560 w 416841"/>
                  <a:gd name="connsiteY15" fmla="*/ 605939 h 681472"/>
                  <a:gd name="connsiteX16" fmla="*/ 294153 w 416841"/>
                  <a:gd name="connsiteY16" fmla="*/ 605939 h 681472"/>
                  <a:gd name="connsiteX17" fmla="*/ 294153 w 416841"/>
                  <a:gd name="connsiteY17" fmla="*/ 631466 h 681472"/>
                  <a:gd name="connsiteX18" fmla="*/ 370353 w 416841"/>
                  <a:gd name="connsiteY18" fmla="*/ 304949 h 681472"/>
                  <a:gd name="connsiteX19" fmla="*/ 294820 w 416841"/>
                  <a:gd name="connsiteY19" fmla="*/ 587651 h 681472"/>
                  <a:gd name="connsiteX20" fmla="*/ 217000 w 416841"/>
                  <a:gd name="connsiteY20" fmla="*/ 587651 h 681472"/>
                  <a:gd name="connsiteX21" fmla="*/ 217000 w 416841"/>
                  <a:gd name="connsiteY21" fmla="*/ 431632 h 681472"/>
                  <a:gd name="connsiteX22" fmla="*/ 207475 w 416841"/>
                  <a:gd name="connsiteY22" fmla="*/ 422107 h 681472"/>
                  <a:gd name="connsiteX23" fmla="*/ 198945 w 416841"/>
                  <a:gd name="connsiteY23" fmla="*/ 430721 h 681472"/>
                  <a:gd name="connsiteX24" fmla="*/ 198998 w 416841"/>
                  <a:gd name="connsiteY24" fmla="*/ 431632 h 681472"/>
                  <a:gd name="connsiteX25" fmla="*/ 198998 w 416841"/>
                  <a:gd name="connsiteY25" fmla="*/ 587651 h 681472"/>
                  <a:gd name="connsiteX26" fmla="*/ 120703 w 416841"/>
                  <a:gd name="connsiteY26" fmla="*/ 587651 h 681472"/>
                  <a:gd name="connsiteX27" fmla="*/ 45169 w 416841"/>
                  <a:gd name="connsiteY27" fmla="*/ 303711 h 681472"/>
                  <a:gd name="connsiteX28" fmla="*/ 17928 w 416841"/>
                  <a:gd name="connsiteY28" fmla="*/ 203794 h 681472"/>
                  <a:gd name="connsiteX29" fmla="*/ 209380 w 416841"/>
                  <a:gd name="connsiteY29" fmla="*/ 15866 h 681472"/>
                  <a:gd name="connsiteX30" fmla="*/ 397309 w 416841"/>
                  <a:gd name="connsiteY30" fmla="*/ 207318 h 681472"/>
                  <a:gd name="connsiteX31" fmla="*/ 370353 w 416841"/>
                  <a:gd name="connsiteY31" fmla="*/ 304949 h 68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16841" h="681472">
                    <a:moveTo>
                      <a:pt x="196236" y="340"/>
                    </a:moveTo>
                    <a:cubicBezTo>
                      <a:pt x="81980" y="6381"/>
                      <a:pt x="-5747" y="103901"/>
                      <a:pt x="294" y="218159"/>
                    </a:cubicBezTo>
                    <a:cubicBezTo>
                      <a:pt x="2075" y="251838"/>
                      <a:pt x="12052" y="284574"/>
                      <a:pt x="29358" y="313522"/>
                    </a:cubicBezTo>
                    <a:cubicBezTo>
                      <a:pt x="104891" y="440204"/>
                      <a:pt x="102415" y="534026"/>
                      <a:pt x="102415" y="631466"/>
                    </a:cubicBezTo>
                    <a:cubicBezTo>
                      <a:pt x="102519" y="659040"/>
                      <a:pt x="124847" y="681368"/>
                      <a:pt x="152421" y="681473"/>
                    </a:cubicBezTo>
                    <a:lnTo>
                      <a:pt x="264435" y="681473"/>
                    </a:lnTo>
                    <a:cubicBezTo>
                      <a:pt x="292009" y="681368"/>
                      <a:pt x="314336" y="659040"/>
                      <a:pt x="314441" y="631466"/>
                    </a:cubicBezTo>
                    <a:cubicBezTo>
                      <a:pt x="314441" y="548599"/>
                      <a:pt x="307107" y="448682"/>
                      <a:pt x="387498" y="314665"/>
                    </a:cubicBezTo>
                    <a:cubicBezTo>
                      <a:pt x="406984" y="282270"/>
                      <a:pt x="417137" y="245120"/>
                      <a:pt x="416835" y="207318"/>
                    </a:cubicBezTo>
                    <a:cubicBezTo>
                      <a:pt x="416076" y="92063"/>
                      <a:pt x="322028" y="-755"/>
                      <a:pt x="206772" y="5"/>
                    </a:cubicBezTo>
                    <a:cubicBezTo>
                      <a:pt x="203258" y="27"/>
                      <a:pt x="199745" y="139"/>
                      <a:pt x="196236" y="340"/>
                    </a:cubicBezTo>
                    <a:close/>
                    <a:moveTo>
                      <a:pt x="294915" y="631466"/>
                    </a:moveTo>
                    <a:cubicBezTo>
                      <a:pt x="294611" y="648820"/>
                      <a:pt x="280644" y="662829"/>
                      <a:pt x="263292" y="663185"/>
                    </a:cubicBezTo>
                    <a:lnTo>
                      <a:pt x="151278" y="663185"/>
                    </a:lnTo>
                    <a:cubicBezTo>
                      <a:pt x="133888" y="662880"/>
                      <a:pt x="119864" y="648856"/>
                      <a:pt x="119560" y="631466"/>
                    </a:cubicBezTo>
                    <a:lnTo>
                      <a:pt x="119560" y="605939"/>
                    </a:lnTo>
                    <a:lnTo>
                      <a:pt x="294153" y="605939"/>
                    </a:lnTo>
                    <a:lnTo>
                      <a:pt x="294153" y="631466"/>
                    </a:lnTo>
                    <a:close/>
                    <a:moveTo>
                      <a:pt x="370353" y="304949"/>
                    </a:moveTo>
                    <a:cubicBezTo>
                      <a:pt x="311869" y="403628"/>
                      <a:pt x="294820" y="487734"/>
                      <a:pt x="294820" y="587651"/>
                    </a:cubicBezTo>
                    <a:lnTo>
                      <a:pt x="217000" y="587651"/>
                    </a:lnTo>
                    <a:lnTo>
                      <a:pt x="217000" y="431632"/>
                    </a:lnTo>
                    <a:cubicBezTo>
                      <a:pt x="217000" y="426371"/>
                      <a:pt x="212736" y="422107"/>
                      <a:pt x="207475" y="422107"/>
                    </a:cubicBezTo>
                    <a:cubicBezTo>
                      <a:pt x="202741" y="422130"/>
                      <a:pt x="198922" y="425987"/>
                      <a:pt x="198945" y="430721"/>
                    </a:cubicBezTo>
                    <a:cubicBezTo>
                      <a:pt x="198947" y="431026"/>
                      <a:pt x="198965" y="431330"/>
                      <a:pt x="198998" y="431632"/>
                    </a:cubicBezTo>
                    <a:lnTo>
                      <a:pt x="198998" y="587651"/>
                    </a:lnTo>
                    <a:lnTo>
                      <a:pt x="120703" y="587651"/>
                    </a:lnTo>
                    <a:cubicBezTo>
                      <a:pt x="122950" y="487758"/>
                      <a:pt x="96755" y="389284"/>
                      <a:pt x="45169" y="303711"/>
                    </a:cubicBezTo>
                    <a:cubicBezTo>
                      <a:pt x="27114" y="273527"/>
                      <a:pt x="17691" y="238965"/>
                      <a:pt x="17928" y="203794"/>
                    </a:cubicBezTo>
                    <a:cubicBezTo>
                      <a:pt x="18901" y="99030"/>
                      <a:pt x="104617" y="14892"/>
                      <a:pt x="209380" y="15866"/>
                    </a:cubicBezTo>
                    <a:cubicBezTo>
                      <a:pt x="314144" y="16839"/>
                      <a:pt x="398282" y="102555"/>
                      <a:pt x="397309" y="207318"/>
                    </a:cubicBezTo>
                    <a:cubicBezTo>
                      <a:pt x="397799" y="241764"/>
                      <a:pt x="388447" y="275634"/>
                      <a:pt x="370353" y="304949"/>
                    </a:cubicBezTo>
                    <a:close/>
                  </a:path>
                </a:pathLst>
              </a:custGeom>
              <a:solidFill>
                <a:schemeClr val="bg1"/>
              </a:solidFill>
              <a:ln w="9525"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F4D5B34-EDE8-59A4-797F-0745F8495B15}"/>
                  </a:ext>
                </a:extLst>
              </p:cNvPr>
              <p:cNvSpPr/>
              <p:nvPr/>
            </p:nvSpPr>
            <p:spPr>
              <a:xfrm>
                <a:off x="8038377" y="3007495"/>
                <a:ext cx="151075" cy="151075"/>
              </a:xfrm>
              <a:custGeom>
                <a:avLst/>
                <a:gdLst>
                  <a:gd name="connsiteX0" fmla="*/ 75533 w 151075"/>
                  <a:gd name="connsiteY0" fmla="*/ 9 h 151075"/>
                  <a:gd name="connsiteX1" fmla="*/ 0 w 151075"/>
                  <a:gd name="connsiteY1" fmla="*/ 75543 h 151075"/>
                  <a:gd name="connsiteX2" fmla="*/ 75533 w 151075"/>
                  <a:gd name="connsiteY2" fmla="*/ 151076 h 151075"/>
                  <a:gd name="connsiteX3" fmla="*/ 151067 w 151075"/>
                  <a:gd name="connsiteY3" fmla="*/ 75543 h 151075"/>
                  <a:gd name="connsiteX4" fmla="*/ 77837 w 151075"/>
                  <a:gd name="connsiteY4" fmla="*/ 9 h 151075"/>
                  <a:gd name="connsiteX5" fmla="*/ 75533 w 151075"/>
                  <a:gd name="connsiteY5" fmla="*/ 9 h 151075"/>
                  <a:gd name="connsiteX6" fmla="*/ 75533 w 151075"/>
                  <a:gd name="connsiteY6" fmla="*/ 131645 h 151075"/>
                  <a:gd name="connsiteX7" fmla="*/ 18383 w 151075"/>
                  <a:gd name="connsiteY7" fmla="*/ 74495 h 151075"/>
                  <a:gd name="connsiteX8" fmla="*/ 75533 w 151075"/>
                  <a:gd name="connsiteY8" fmla="*/ 17345 h 151075"/>
                  <a:gd name="connsiteX9" fmla="*/ 132683 w 151075"/>
                  <a:gd name="connsiteY9" fmla="*/ 74495 h 151075"/>
                  <a:gd name="connsiteX10" fmla="*/ 75533 w 151075"/>
                  <a:gd name="connsiteY10" fmla="*/ 131359 h 15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075" h="151075">
                    <a:moveTo>
                      <a:pt x="75533" y="9"/>
                    </a:moveTo>
                    <a:cubicBezTo>
                      <a:pt x="33818" y="9"/>
                      <a:pt x="0" y="33827"/>
                      <a:pt x="0" y="75543"/>
                    </a:cubicBezTo>
                    <a:cubicBezTo>
                      <a:pt x="0" y="117258"/>
                      <a:pt x="33818" y="151076"/>
                      <a:pt x="75533" y="151076"/>
                    </a:cubicBezTo>
                    <a:cubicBezTo>
                      <a:pt x="117249" y="151076"/>
                      <a:pt x="151067" y="117258"/>
                      <a:pt x="151067" y="75543"/>
                    </a:cubicBezTo>
                    <a:cubicBezTo>
                      <a:pt x="151703" y="34463"/>
                      <a:pt x="118917" y="646"/>
                      <a:pt x="77837" y="9"/>
                    </a:cubicBezTo>
                    <a:cubicBezTo>
                      <a:pt x="77070" y="-3"/>
                      <a:pt x="76301" y="-3"/>
                      <a:pt x="75533" y="9"/>
                    </a:cubicBezTo>
                    <a:close/>
                    <a:moveTo>
                      <a:pt x="75533" y="131645"/>
                    </a:moveTo>
                    <a:cubicBezTo>
                      <a:pt x="43970" y="131645"/>
                      <a:pt x="18383" y="106058"/>
                      <a:pt x="18383" y="74495"/>
                    </a:cubicBezTo>
                    <a:cubicBezTo>
                      <a:pt x="18383" y="42932"/>
                      <a:pt x="43970" y="17345"/>
                      <a:pt x="75533" y="17345"/>
                    </a:cubicBezTo>
                    <a:cubicBezTo>
                      <a:pt x="107096" y="17345"/>
                      <a:pt x="132683" y="42932"/>
                      <a:pt x="132683" y="74495"/>
                    </a:cubicBezTo>
                    <a:cubicBezTo>
                      <a:pt x="132526" y="105946"/>
                      <a:pt x="106985" y="131359"/>
                      <a:pt x="75533" y="131359"/>
                    </a:cubicBezTo>
                    <a:close/>
                  </a:path>
                </a:pathLst>
              </a:custGeom>
              <a:solidFill>
                <a:schemeClr val="bg1"/>
              </a:solidFill>
              <a:ln w="9525"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BFB1A568-C509-9710-7AAF-440E35979504}"/>
                  </a:ext>
                </a:extLst>
              </p:cNvPr>
              <p:cNvSpPr/>
              <p:nvPr/>
            </p:nvSpPr>
            <p:spPr>
              <a:xfrm>
                <a:off x="7953224" y="2921208"/>
                <a:ext cx="325469" cy="324040"/>
              </a:xfrm>
              <a:custGeom>
                <a:avLst/>
                <a:gdLst>
                  <a:gd name="connsiteX0" fmla="*/ 246031 w 325469"/>
                  <a:gd name="connsiteY0" fmla="*/ 30290 h 324040"/>
                  <a:gd name="connsiteX1" fmla="*/ 233839 w 325469"/>
                  <a:gd name="connsiteY1" fmla="*/ 42482 h 324040"/>
                  <a:gd name="connsiteX2" fmla="*/ 194786 w 325469"/>
                  <a:gd name="connsiteY2" fmla="*/ 26575 h 324040"/>
                  <a:gd name="connsiteX3" fmla="*/ 194786 w 325469"/>
                  <a:gd name="connsiteY3" fmla="*/ 9525 h 324040"/>
                  <a:gd name="connsiteX4" fmla="*/ 185261 w 325469"/>
                  <a:gd name="connsiteY4" fmla="*/ 0 h 324040"/>
                  <a:gd name="connsiteX5" fmla="*/ 137636 w 325469"/>
                  <a:gd name="connsiteY5" fmla="*/ 0 h 324040"/>
                  <a:gd name="connsiteX6" fmla="*/ 128111 w 325469"/>
                  <a:gd name="connsiteY6" fmla="*/ 9525 h 324040"/>
                  <a:gd name="connsiteX7" fmla="*/ 128111 w 325469"/>
                  <a:gd name="connsiteY7" fmla="*/ 26575 h 324040"/>
                  <a:gd name="connsiteX8" fmla="*/ 89059 w 325469"/>
                  <a:gd name="connsiteY8" fmla="*/ 42482 h 324040"/>
                  <a:gd name="connsiteX9" fmla="*/ 76962 w 325469"/>
                  <a:gd name="connsiteY9" fmla="*/ 30290 h 324040"/>
                  <a:gd name="connsiteX10" fmla="*/ 63532 w 325469"/>
                  <a:gd name="connsiteY10" fmla="*/ 30290 h 324040"/>
                  <a:gd name="connsiteX11" fmla="*/ 30575 w 325469"/>
                  <a:gd name="connsiteY11" fmla="*/ 64389 h 324040"/>
                  <a:gd name="connsiteX12" fmla="*/ 28194 w 325469"/>
                  <a:gd name="connsiteY12" fmla="*/ 70485 h 324040"/>
                  <a:gd name="connsiteX13" fmla="*/ 30575 w 325469"/>
                  <a:gd name="connsiteY13" fmla="*/ 76581 h 324040"/>
                  <a:gd name="connsiteX14" fmla="*/ 42767 w 325469"/>
                  <a:gd name="connsiteY14" fmla="*/ 88773 h 324040"/>
                  <a:gd name="connsiteX15" fmla="*/ 26956 w 325469"/>
                  <a:gd name="connsiteY15" fmla="*/ 127730 h 324040"/>
                  <a:gd name="connsiteX16" fmla="*/ 9525 w 325469"/>
                  <a:gd name="connsiteY16" fmla="*/ 127730 h 324040"/>
                  <a:gd name="connsiteX17" fmla="*/ 0 w 325469"/>
                  <a:gd name="connsiteY17" fmla="*/ 137255 h 324040"/>
                  <a:gd name="connsiteX18" fmla="*/ 0 w 325469"/>
                  <a:gd name="connsiteY18" fmla="*/ 184880 h 324040"/>
                  <a:gd name="connsiteX19" fmla="*/ 9525 w 325469"/>
                  <a:gd name="connsiteY19" fmla="*/ 194405 h 324040"/>
                  <a:gd name="connsiteX20" fmla="*/ 26670 w 325469"/>
                  <a:gd name="connsiteY20" fmla="*/ 194405 h 324040"/>
                  <a:gd name="connsiteX21" fmla="*/ 42481 w 325469"/>
                  <a:gd name="connsiteY21" fmla="*/ 233363 h 324040"/>
                  <a:gd name="connsiteX22" fmla="*/ 30290 w 325469"/>
                  <a:gd name="connsiteY22" fmla="*/ 246221 h 324040"/>
                  <a:gd name="connsiteX23" fmla="*/ 30290 w 325469"/>
                  <a:gd name="connsiteY23" fmla="*/ 259652 h 324040"/>
                  <a:gd name="connsiteX24" fmla="*/ 64484 w 325469"/>
                  <a:gd name="connsiteY24" fmla="*/ 293846 h 324040"/>
                  <a:gd name="connsiteX25" fmla="*/ 77819 w 325469"/>
                  <a:gd name="connsiteY25" fmla="*/ 293846 h 324040"/>
                  <a:gd name="connsiteX26" fmla="*/ 90011 w 325469"/>
                  <a:gd name="connsiteY26" fmla="*/ 281654 h 324040"/>
                  <a:gd name="connsiteX27" fmla="*/ 129064 w 325469"/>
                  <a:gd name="connsiteY27" fmla="*/ 297466 h 324040"/>
                  <a:gd name="connsiteX28" fmla="*/ 129064 w 325469"/>
                  <a:gd name="connsiteY28" fmla="*/ 314516 h 324040"/>
                  <a:gd name="connsiteX29" fmla="*/ 138589 w 325469"/>
                  <a:gd name="connsiteY29" fmla="*/ 324041 h 324040"/>
                  <a:gd name="connsiteX30" fmla="*/ 186214 w 325469"/>
                  <a:gd name="connsiteY30" fmla="*/ 324041 h 324040"/>
                  <a:gd name="connsiteX31" fmla="*/ 195739 w 325469"/>
                  <a:gd name="connsiteY31" fmla="*/ 314516 h 324040"/>
                  <a:gd name="connsiteX32" fmla="*/ 195739 w 325469"/>
                  <a:gd name="connsiteY32" fmla="*/ 295942 h 324040"/>
                  <a:gd name="connsiteX33" fmla="*/ 234791 w 325469"/>
                  <a:gd name="connsiteY33" fmla="*/ 280035 h 324040"/>
                  <a:gd name="connsiteX34" fmla="*/ 247650 w 325469"/>
                  <a:gd name="connsiteY34" fmla="*/ 292227 h 324040"/>
                  <a:gd name="connsiteX35" fmla="*/ 261080 w 325469"/>
                  <a:gd name="connsiteY35" fmla="*/ 292227 h 324040"/>
                  <a:gd name="connsiteX36" fmla="*/ 295180 w 325469"/>
                  <a:gd name="connsiteY36" fmla="*/ 258128 h 324040"/>
                  <a:gd name="connsiteX37" fmla="*/ 295180 w 325469"/>
                  <a:gd name="connsiteY37" fmla="*/ 244697 h 324040"/>
                  <a:gd name="connsiteX38" fmla="*/ 282988 w 325469"/>
                  <a:gd name="connsiteY38" fmla="*/ 232505 h 324040"/>
                  <a:gd name="connsiteX39" fmla="*/ 298895 w 325469"/>
                  <a:gd name="connsiteY39" fmla="*/ 193548 h 324040"/>
                  <a:gd name="connsiteX40" fmla="*/ 315944 w 325469"/>
                  <a:gd name="connsiteY40" fmla="*/ 193548 h 324040"/>
                  <a:gd name="connsiteX41" fmla="*/ 325469 w 325469"/>
                  <a:gd name="connsiteY41" fmla="*/ 184023 h 324040"/>
                  <a:gd name="connsiteX42" fmla="*/ 325469 w 325469"/>
                  <a:gd name="connsiteY42" fmla="*/ 136398 h 324040"/>
                  <a:gd name="connsiteX43" fmla="*/ 315944 w 325469"/>
                  <a:gd name="connsiteY43" fmla="*/ 126873 h 324040"/>
                  <a:gd name="connsiteX44" fmla="*/ 298418 w 325469"/>
                  <a:gd name="connsiteY44" fmla="*/ 126873 h 324040"/>
                  <a:gd name="connsiteX45" fmla="*/ 282512 w 325469"/>
                  <a:gd name="connsiteY45" fmla="*/ 87916 h 324040"/>
                  <a:gd name="connsiteX46" fmla="*/ 294704 w 325469"/>
                  <a:gd name="connsiteY46" fmla="*/ 75724 h 324040"/>
                  <a:gd name="connsiteX47" fmla="*/ 297180 w 325469"/>
                  <a:gd name="connsiteY47" fmla="*/ 69628 h 324040"/>
                  <a:gd name="connsiteX48" fmla="*/ 294704 w 325469"/>
                  <a:gd name="connsiteY48" fmla="*/ 63532 h 324040"/>
                  <a:gd name="connsiteX49" fmla="*/ 260604 w 325469"/>
                  <a:gd name="connsiteY49" fmla="*/ 29051 h 324040"/>
                  <a:gd name="connsiteX50" fmla="*/ 246031 w 325469"/>
                  <a:gd name="connsiteY50" fmla="*/ 30290 h 324040"/>
                  <a:gd name="connsiteX51" fmla="*/ 260604 w 325469"/>
                  <a:gd name="connsiteY51" fmla="*/ 92393 h 324040"/>
                  <a:gd name="connsiteX52" fmla="*/ 279654 w 325469"/>
                  <a:gd name="connsiteY52" fmla="*/ 137541 h 324040"/>
                  <a:gd name="connsiteX53" fmla="*/ 288131 w 325469"/>
                  <a:gd name="connsiteY53" fmla="*/ 144780 h 324040"/>
                  <a:gd name="connsiteX54" fmla="*/ 304800 w 325469"/>
                  <a:gd name="connsiteY54" fmla="*/ 144780 h 324040"/>
                  <a:gd name="connsiteX55" fmla="*/ 304800 w 325469"/>
                  <a:gd name="connsiteY55" fmla="*/ 174022 h 324040"/>
                  <a:gd name="connsiteX56" fmla="*/ 288608 w 325469"/>
                  <a:gd name="connsiteY56" fmla="*/ 174022 h 324040"/>
                  <a:gd name="connsiteX57" fmla="*/ 280130 w 325469"/>
                  <a:gd name="connsiteY57" fmla="*/ 181356 h 324040"/>
                  <a:gd name="connsiteX58" fmla="*/ 261080 w 325469"/>
                  <a:gd name="connsiteY58" fmla="*/ 226409 h 324040"/>
                  <a:gd name="connsiteX59" fmla="*/ 262319 w 325469"/>
                  <a:gd name="connsiteY59" fmla="*/ 238601 h 324040"/>
                  <a:gd name="connsiteX60" fmla="*/ 273272 w 325469"/>
                  <a:gd name="connsiteY60" fmla="*/ 249555 h 324040"/>
                  <a:gd name="connsiteX61" fmla="*/ 252603 w 325469"/>
                  <a:gd name="connsiteY61" fmla="*/ 270320 h 324040"/>
                  <a:gd name="connsiteX62" fmla="*/ 241649 w 325469"/>
                  <a:gd name="connsiteY62" fmla="*/ 259366 h 324040"/>
                  <a:gd name="connsiteX63" fmla="*/ 228600 w 325469"/>
                  <a:gd name="connsiteY63" fmla="*/ 258128 h 324040"/>
                  <a:gd name="connsiteX64" fmla="*/ 183451 w 325469"/>
                  <a:gd name="connsiteY64" fmla="*/ 276416 h 324040"/>
                  <a:gd name="connsiteX65" fmla="*/ 176213 w 325469"/>
                  <a:gd name="connsiteY65" fmla="*/ 288608 h 324040"/>
                  <a:gd name="connsiteX66" fmla="*/ 176213 w 325469"/>
                  <a:gd name="connsiteY66" fmla="*/ 304419 h 324040"/>
                  <a:gd name="connsiteX67" fmla="*/ 147256 w 325469"/>
                  <a:gd name="connsiteY67" fmla="*/ 304419 h 324040"/>
                  <a:gd name="connsiteX68" fmla="*/ 147256 w 325469"/>
                  <a:gd name="connsiteY68" fmla="*/ 288608 h 324040"/>
                  <a:gd name="connsiteX69" fmla="*/ 140018 w 325469"/>
                  <a:gd name="connsiteY69" fmla="*/ 280035 h 324040"/>
                  <a:gd name="connsiteX70" fmla="*/ 95250 w 325469"/>
                  <a:gd name="connsiteY70" fmla="*/ 261747 h 324040"/>
                  <a:gd name="connsiteX71" fmla="*/ 83058 w 325469"/>
                  <a:gd name="connsiteY71" fmla="*/ 262985 h 324040"/>
                  <a:gd name="connsiteX72" fmla="*/ 72104 w 325469"/>
                  <a:gd name="connsiteY72" fmla="*/ 273939 h 324040"/>
                  <a:gd name="connsiteX73" fmla="*/ 51435 w 325469"/>
                  <a:gd name="connsiteY73" fmla="*/ 253270 h 324040"/>
                  <a:gd name="connsiteX74" fmla="*/ 62389 w 325469"/>
                  <a:gd name="connsiteY74" fmla="*/ 242316 h 324040"/>
                  <a:gd name="connsiteX75" fmla="*/ 63627 w 325469"/>
                  <a:gd name="connsiteY75" fmla="*/ 230124 h 324040"/>
                  <a:gd name="connsiteX76" fmla="*/ 44577 w 325469"/>
                  <a:gd name="connsiteY76" fmla="*/ 183833 h 324040"/>
                  <a:gd name="connsiteX77" fmla="*/ 36100 w 325469"/>
                  <a:gd name="connsiteY77" fmla="*/ 176498 h 324040"/>
                  <a:gd name="connsiteX78" fmla="*/ 18098 w 325469"/>
                  <a:gd name="connsiteY78" fmla="*/ 176498 h 324040"/>
                  <a:gd name="connsiteX79" fmla="*/ 18098 w 325469"/>
                  <a:gd name="connsiteY79" fmla="*/ 147257 h 324040"/>
                  <a:gd name="connsiteX80" fmla="*/ 34004 w 325469"/>
                  <a:gd name="connsiteY80" fmla="*/ 147257 h 324040"/>
                  <a:gd name="connsiteX81" fmla="*/ 42481 w 325469"/>
                  <a:gd name="connsiteY81" fmla="*/ 139922 h 324040"/>
                  <a:gd name="connsiteX82" fmla="*/ 61531 w 325469"/>
                  <a:gd name="connsiteY82" fmla="*/ 94869 h 324040"/>
                  <a:gd name="connsiteX83" fmla="*/ 60293 w 325469"/>
                  <a:gd name="connsiteY83" fmla="*/ 82677 h 324040"/>
                  <a:gd name="connsiteX84" fmla="*/ 49340 w 325469"/>
                  <a:gd name="connsiteY84" fmla="*/ 71723 h 324040"/>
                  <a:gd name="connsiteX85" fmla="*/ 70104 w 325469"/>
                  <a:gd name="connsiteY85" fmla="*/ 50959 h 324040"/>
                  <a:gd name="connsiteX86" fmla="*/ 81058 w 325469"/>
                  <a:gd name="connsiteY86" fmla="*/ 61913 h 324040"/>
                  <a:gd name="connsiteX87" fmla="*/ 93250 w 325469"/>
                  <a:gd name="connsiteY87" fmla="*/ 63151 h 324040"/>
                  <a:gd name="connsiteX88" fmla="*/ 138303 w 325469"/>
                  <a:gd name="connsiteY88" fmla="*/ 44863 h 324040"/>
                  <a:gd name="connsiteX89" fmla="*/ 145637 w 325469"/>
                  <a:gd name="connsiteY89" fmla="*/ 36385 h 324040"/>
                  <a:gd name="connsiteX90" fmla="*/ 145637 w 325469"/>
                  <a:gd name="connsiteY90" fmla="*/ 20479 h 324040"/>
                  <a:gd name="connsiteX91" fmla="*/ 176117 w 325469"/>
                  <a:gd name="connsiteY91" fmla="*/ 20479 h 324040"/>
                  <a:gd name="connsiteX92" fmla="*/ 176117 w 325469"/>
                  <a:gd name="connsiteY92" fmla="*/ 36671 h 324040"/>
                  <a:gd name="connsiteX93" fmla="*/ 183356 w 325469"/>
                  <a:gd name="connsiteY93" fmla="*/ 45148 h 324040"/>
                  <a:gd name="connsiteX94" fmla="*/ 228600 w 325469"/>
                  <a:gd name="connsiteY94" fmla="*/ 64389 h 324040"/>
                  <a:gd name="connsiteX95" fmla="*/ 240792 w 325469"/>
                  <a:gd name="connsiteY95" fmla="*/ 63151 h 324040"/>
                  <a:gd name="connsiteX96" fmla="*/ 251746 w 325469"/>
                  <a:gd name="connsiteY96" fmla="*/ 52197 h 324040"/>
                  <a:gd name="connsiteX97" fmla="*/ 272415 w 325469"/>
                  <a:gd name="connsiteY97" fmla="*/ 72866 h 324040"/>
                  <a:gd name="connsiteX98" fmla="*/ 261461 w 325469"/>
                  <a:gd name="connsiteY98" fmla="*/ 81439 h 324040"/>
                  <a:gd name="connsiteX99" fmla="*/ 260604 w 325469"/>
                  <a:gd name="connsiteY99" fmla="*/ 92393 h 32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25469" h="324040">
                    <a:moveTo>
                      <a:pt x="246031" y="30290"/>
                    </a:moveTo>
                    <a:lnTo>
                      <a:pt x="233839" y="42482"/>
                    </a:lnTo>
                    <a:cubicBezTo>
                      <a:pt x="221859" y="34922"/>
                      <a:pt x="208638" y="29536"/>
                      <a:pt x="194786" y="26575"/>
                    </a:cubicBezTo>
                    <a:lnTo>
                      <a:pt x="194786" y="9525"/>
                    </a:lnTo>
                    <a:cubicBezTo>
                      <a:pt x="194786" y="4264"/>
                      <a:pt x="190522" y="0"/>
                      <a:pt x="185261" y="0"/>
                    </a:cubicBezTo>
                    <a:lnTo>
                      <a:pt x="137636" y="0"/>
                    </a:lnTo>
                    <a:cubicBezTo>
                      <a:pt x="132376" y="0"/>
                      <a:pt x="128111" y="4264"/>
                      <a:pt x="128111" y="9525"/>
                    </a:cubicBezTo>
                    <a:lnTo>
                      <a:pt x="128111" y="26575"/>
                    </a:lnTo>
                    <a:cubicBezTo>
                      <a:pt x="114433" y="30084"/>
                      <a:pt x="101296" y="35436"/>
                      <a:pt x="89059" y="42482"/>
                    </a:cubicBezTo>
                    <a:lnTo>
                      <a:pt x="76962" y="30290"/>
                    </a:lnTo>
                    <a:cubicBezTo>
                      <a:pt x="73247" y="26597"/>
                      <a:pt x="67247" y="26597"/>
                      <a:pt x="63532" y="30290"/>
                    </a:cubicBezTo>
                    <a:lnTo>
                      <a:pt x="30575" y="64389"/>
                    </a:lnTo>
                    <a:cubicBezTo>
                      <a:pt x="29086" y="66076"/>
                      <a:pt x="28243" y="68235"/>
                      <a:pt x="28194" y="70485"/>
                    </a:cubicBezTo>
                    <a:cubicBezTo>
                      <a:pt x="28243" y="72735"/>
                      <a:pt x="29086" y="74894"/>
                      <a:pt x="30575" y="76581"/>
                    </a:cubicBezTo>
                    <a:lnTo>
                      <a:pt x="42767" y="88773"/>
                    </a:lnTo>
                    <a:cubicBezTo>
                      <a:pt x="35276" y="100742"/>
                      <a:pt x="29925" y="113925"/>
                      <a:pt x="26956" y="127730"/>
                    </a:cubicBezTo>
                    <a:lnTo>
                      <a:pt x="9525" y="127730"/>
                    </a:lnTo>
                    <a:cubicBezTo>
                      <a:pt x="4264" y="127730"/>
                      <a:pt x="0" y="131995"/>
                      <a:pt x="0" y="137255"/>
                    </a:cubicBezTo>
                    <a:lnTo>
                      <a:pt x="0" y="184880"/>
                    </a:lnTo>
                    <a:cubicBezTo>
                      <a:pt x="0" y="190141"/>
                      <a:pt x="4264" y="194405"/>
                      <a:pt x="9525" y="194405"/>
                    </a:cubicBezTo>
                    <a:lnTo>
                      <a:pt x="26670" y="194405"/>
                    </a:lnTo>
                    <a:cubicBezTo>
                      <a:pt x="30163" y="208043"/>
                      <a:pt x="35482" y="221148"/>
                      <a:pt x="42481" y="233363"/>
                    </a:cubicBezTo>
                    <a:lnTo>
                      <a:pt x="30290" y="246221"/>
                    </a:lnTo>
                    <a:cubicBezTo>
                      <a:pt x="26597" y="249936"/>
                      <a:pt x="26597" y="255937"/>
                      <a:pt x="30290" y="259652"/>
                    </a:cubicBezTo>
                    <a:lnTo>
                      <a:pt x="64484" y="293846"/>
                    </a:lnTo>
                    <a:cubicBezTo>
                      <a:pt x="68188" y="297476"/>
                      <a:pt x="74116" y="297476"/>
                      <a:pt x="77819" y="293846"/>
                    </a:cubicBezTo>
                    <a:lnTo>
                      <a:pt x="90011" y="281654"/>
                    </a:lnTo>
                    <a:cubicBezTo>
                      <a:pt x="102234" y="288708"/>
                      <a:pt x="115377" y="294029"/>
                      <a:pt x="129064" y="297466"/>
                    </a:cubicBezTo>
                    <a:lnTo>
                      <a:pt x="129064" y="314516"/>
                    </a:lnTo>
                    <a:cubicBezTo>
                      <a:pt x="129064" y="319776"/>
                      <a:pt x="133328" y="324041"/>
                      <a:pt x="138589" y="324041"/>
                    </a:cubicBezTo>
                    <a:lnTo>
                      <a:pt x="186214" y="324041"/>
                    </a:lnTo>
                    <a:cubicBezTo>
                      <a:pt x="191474" y="324041"/>
                      <a:pt x="195739" y="319776"/>
                      <a:pt x="195739" y="314516"/>
                    </a:cubicBezTo>
                    <a:lnTo>
                      <a:pt x="195739" y="295942"/>
                    </a:lnTo>
                    <a:cubicBezTo>
                      <a:pt x="209417" y="292433"/>
                      <a:pt x="222554" y="287082"/>
                      <a:pt x="234791" y="280035"/>
                    </a:cubicBezTo>
                    <a:lnTo>
                      <a:pt x="247650" y="292227"/>
                    </a:lnTo>
                    <a:cubicBezTo>
                      <a:pt x="251365" y="295920"/>
                      <a:pt x="257366" y="295920"/>
                      <a:pt x="261080" y="292227"/>
                    </a:cubicBezTo>
                    <a:lnTo>
                      <a:pt x="295180" y="258128"/>
                    </a:lnTo>
                    <a:cubicBezTo>
                      <a:pt x="298873" y="254413"/>
                      <a:pt x="298873" y="248412"/>
                      <a:pt x="295180" y="244697"/>
                    </a:cubicBezTo>
                    <a:lnTo>
                      <a:pt x="282988" y="232505"/>
                    </a:lnTo>
                    <a:cubicBezTo>
                      <a:pt x="290033" y="220302"/>
                      <a:pt x="295385" y="207195"/>
                      <a:pt x="298895" y="193548"/>
                    </a:cubicBezTo>
                    <a:lnTo>
                      <a:pt x="315944" y="193548"/>
                    </a:lnTo>
                    <a:cubicBezTo>
                      <a:pt x="321205" y="193548"/>
                      <a:pt x="325469" y="189284"/>
                      <a:pt x="325469" y="184023"/>
                    </a:cubicBezTo>
                    <a:lnTo>
                      <a:pt x="325469" y="136398"/>
                    </a:lnTo>
                    <a:cubicBezTo>
                      <a:pt x="325469" y="131137"/>
                      <a:pt x="321205" y="126873"/>
                      <a:pt x="315944" y="126873"/>
                    </a:cubicBezTo>
                    <a:lnTo>
                      <a:pt x="298418" y="126873"/>
                    </a:lnTo>
                    <a:cubicBezTo>
                      <a:pt x="294892" y="113231"/>
                      <a:pt x="289541" y="100127"/>
                      <a:pt x="282512" y="87916"/>
                    </a:cubicBezTo>
                    <a:lnTo>
                      <a:pt x="294704" y="75724"/>
                    </a:lnTo>
                    <a:cubicBezTo>
                      <a:pt x="296227" y="74050"/>
                      <a:pt x="297105" y="71889"/>
                      <a:pt x="297180" y="69628"/>
                    </a:cubicBezTo>
                    <a:cubicBezTo>
                      <a:pt x="297105" y="67367"/>
                      <a:pt x="296227" y="65205"/>
                      <a:pt x="294704" y="63532"/>
                    </a:cubicBezTo>
                    <a:lnTo>
                      <a:pt x="260604" y="29051"/>
                    </a:lnTo>
                    <a:cubicBezTo>
                      <a:pt x="256002" y="26213"/>
                      <a:pt x="250087" y="26716"/>
                      <a:pt x="246031" y="30290"/>
                    </a:cubicBezTo>
                    <a:close/>
                    <a:moveTo>
                      <a:pt x="260604" y="92393"/>
                    </a:moveTo>
                    <a:cubicBezTo>
                      <a:pt x="269899" y="106023"/>
                      <a:pt x="276376" y="121372"/>
                      <a:pt x="279654" y="137541"/>
                    </a:cubicBezTo>
                    <a:cubicBezTo>
                      <a:pt x="280417" y="141652"/>
                      <a:pt x="283951" y="144670"/>
                      <a:pt x="288131" y="144780"/>
                    </a:cubicBezTo>
                    <a:lnTo>
                      <a:pt x="304800" y="144780"/>
                    </a:lnTo>
                    <a:lnTo>
                      <a:pt x="304800" y="174022"/>
                    </a:lnTo>
                    <a:lnTo>
                      <a:pt x="288608" y="174022"/>
                    </a:lnTo>
                    <a:cubicBezTo>
                      <a:pt x="284290" y="173847"/>
                      <a:pt x="280579" y="177058"/>
                      <a:pt x="280130" y="181356"/>
                    </a:cubicBezTo>
                    <a:cubicBezTo>
                      <a:pt x="277086" y="197567"/>
                      <a:pt x="270588" y="212932"/>
                      <a:pt x="261080" y="226409"/>
                    </a:cubicBezTo>
                    <a:cubicBezTo>
                      <a:pt x="258477" y="230235"/>
                      <a:pt x="258999" y="235377"/>
                      <a:pt x="262319" y="238601"/>
                    </a:cubicBezTo>
                    <a:lnTo>
                      <a:pt x="273272" y="249555"/>
                    </a:lnTo>
                    <a:lnTo>
                      <a:pt x="252603" y="270320"/>
                    </a:lnTo>
                    <a:lnTo>
                      <a:pt x="241649" y="259366"/>
                    </a:lnTo>
                    <a:cubicBezTo>
                      <a:pt x="238320" y="255550"/>
                      <a:pt x="232587" y="255006"/>
                      <a:pt x="228600" y="258128"/>
                    </a:cubicBezTo>
                    <a:cubicBezTo>
                      <a:pt x="215196" y="267686"/>
                      <a:pt x="199729" y="273951"/>
                      <a:pt x="183451" y="276416"/>
                    </a:cubicBezTo>
                    <a:cubicBezTo>
                      <a:pt x="179118" y="278979"/>
                      <a:pt x="176389" y="283575"/>
                      <a:pt x="176213" y="288608"/>
                    </a:cubicBezTo>
                    <a:lnTo>
                      <a:pt x="176213" y="304419"/>
                    </a:lnTo>
                    <a:lnTo>
                      <a:pt x="147256" y="304419"/>
                    </a:lnTo>
                    <a:lnTo>
                      <a:pt x="147256" y="288608"/>
                    </a:lnTo>
                    <a:cubicBezTo>
                      <a:pt x="147486" y="284287"/>
                      <a:pt x="144316" y="280532"/>
                      <a:pt x="140018" y="280035"/>
                    </a:cubicBezTo>
                    <a:cubicBezTo>
                      <a:pt x="124007" y="277045"/>
                      <a:pt x="108775" y="270822"/>
                      <a:pt x="95250" y="261747"/>
                    </a:cubicBezTo>
                    <a:cubicBezTo>
                      <a:pt x="91425" y="259144"/>
                      <a:pt x="86282" y="259666"/>
                      <a:pt x="83058" y="262985"/>
                    </a:cubicBezTo>
                    <a:lnTo>
                      <a:pt x="72104" y="273939"/>
                    </a:lnTo>
                    <a:lnTo>
                      <a:pt x="51435" y="253270"/>
                    </a:lnTo>
                    <a:lnTo>
                      <a:pt x="62389" y="242316"/>
                    </a:lnTo>
                    <a:cubicBezTo>
                      <a:pt x="65708" y="239092"/>
                      <a:pt x="66230" y="233949"/>
                      <a:pt x="63627" y="230124"/>
                    </a:cubicBezTo>
                    <a:cubicBezTo>
                      <a:pt x="54121" y="216189"/>
                      <a:pt x="47633" y="200421"/>
                      <a:pt x="44577" y="183833"/>
                    </a:cubicBezTo>
                    <a:cubicBezTo>
                      <a:pt x="43854" y="179683"/>
                      <a:pt x="40310" y="176617"/>
                      <a:pt x="36100" y="176498"/>
                    </a:cubicBezTo>
                    <a:lnTo>
                      <a:pt x="18098" y="176498"/>
                    </a:lnTo>
                    <a:lnTo>
                      <a:pt x="18098" y="147257"/>
                    </a:lnTo>
                    <a:lnTo>
                      <a:pt x="34004" y="147257"/>
                    </a:lnTo>
                    <a:cubicBezTo>
                      <a:pt x="38322" y="147431"/>
                      <a:pt x="42033" y="144220"/>
                      <a:pt x="42481" y="139922"/>
                    </a:cubicBezTo>
                    <a:cubicBezTo>
                      <a:pt x="45260" y="123633"/>
                      <a:pt x="51781" y="108211"/>
                      <a:pt x="61531" y="94869"/>
                    </a:cubicBezTo>
                    <a:cubicBezTo>
                      <a:pt x="64135" y="91044"/>
                      <a:pt x="63613" y="85901"/>
                      <a:pt x="60293" y="82677"/>
                    </a:cubicBezTo>
                    <a:lnTo>
                      <a:pt x="49340" y="71723"/>
                    </a:lnTo>
                    <a:lnTo>
                      <a:pt x="70104" y="50959"/>
                    </a:lnTo>
                    <a:lnTo>
                      <a:pt x="81058" y="61913"/>
                    </a:lnTo>
                    <a:cubicBezTo>
                      <a:pt x="84281" y="65232"/>
                      <a:pt x="89425" y="65754"/>
                      <a:pt x="93250" y="63151"/>
                    </a:cubicBezTo>
                    <a:cubicBezTo>
                      <a:pt x="106626" y="53606"/>
                      <a:pt x="122059" y="47341"/>
                      <a:pt x="138303" y="44863"/>
                    </a:cubicBezTo>
                    <a:cubicBezTo>
                      <a:pt x="142433" y="44106"/>
                      <a:pt x="145483" y="40581"/>
                      <a:pt x="145637" y="36385"/>
                    </a:cubicBezTo>
                    <a:lnTo>
                      <a:pt x="145637" y="20479"/>
                    </a:lnTo>
                    <a:lnTo>
                      <a:pt x="176117" y="20479"/>
                    </a:lnTo>
                    <a:lnTo>
                      <a:pt x="176117" y="36671"/>
                    </a:lnTo>
                    <a:cubicBezTo>
                      <a:pt x="175891" y="40973"/>
                      <a:pt x="179073" y="44698"/>
                      <a:pt x="183356" y="45148"/>
                    </a:cubicBezTo>
                    <a:cubicBezTo>
                      <a:pt x="199725" y="47969"/>
                      <a:pt x="215214" y="54555"/>
                      <a:pt x="228600" y="64389"/>
                    </a:cubicBezTo>
                    <a:cubicBezTo>
                      <a:pt x="232425" y="66992"/>
                      <a:pt x="237568" y="66470"/>
                      <a:pt x="240792" y="63151"/>
                    </a:cubicBezTo>
                    <a:lnTo>
                      <a:pt x="251746" y="52197"/>
                    </a:lnTo>
                    <a:lnTo>
                      <a:pt x="272415" y="72866"/>
                    </a:lnTo>
                    <a:lnTo>
                      <a:pt x="261461" y="81439"/>
                    </a:lnTo>
                    <a:cubicBezTo>
                      <a:pt x="258887" y="84541"/>
                      <a:pt x="258543" y="88927"/>
                      <a:pt x="260604" y="92393"/>
                    </a:cubicBezTo>
                    <a:close/>
                  </a:path>
                </a:pathLst>
              </a:custGeom>
              <a:solidFill>
                <a:schemeClr val="bg1"/>
              </a:solidFill>
              <a:ln w="9525"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3F53583-7226-5E41-AE28-2FC3DE8A1947}"/>
                  </a:ext>
                </a:extLst>
              </p:cNvPr>
              <p:cNvSpPr/>
              <p:nvPr/>
            </p:nvSpPr>
            <p:spPr>
              <a:xfrm>
                <a:off x="8008183" y="3577005"/>
                <a:ext cx="211774" cy="19050"/>
              </a:xfrm>
              <a:custGeom>
                <a:avLst/>
                <a:gdLst>
                  <a:gd name="connsiteX0" fmla="*/ 203264 w 211774"/>
                  <a:gd name="connsiteY0" fmla="*/ 0 h 19050"/>
                  <a:gd name="connsiteX1" fmla="*/ 9525 w 211774"/>
                  <a:gd name="connsiteY1" fmla="*/ 0 h 19050"/>
                  <a:gd name="connsiteX2" fmla="*/ 0 w 211774"/>
                  <a:gd name="connsiteY2" fmla="*/ 9525 h 19050"/>
                  <a:gd name="connsiteX3" fmla="*/ 9525 w 211774"/>
                  <a:gd name="connsiteY3" fmla="*/ 19050 h 19050"/>
                  <a:gd name="connsiteX4" fmla="*/ 202216 w 211774"/>
                  <a:gd name="connsiteY4" fmla="*/ 19050 h 19050"/>
                  <a:gd name="connsiteX5" fmla="*/ 211741 w 211774"/>
                  <a:gd name="connsiteY5" fmla="*/ 9525 h 19050"/>
                  <a:gd name="connsiteX6" fmla="*/ 203777 w 211774"/>
                  <a:gd name="connsiteY6" fmla="*/ 30 h 19050"/>
                  <a:gd name="connsiteX7" fmla="*/ 203264 w 211774"/>
                  <a:gd name="connsiteY7" fmla="*/ 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774" h="19050">
                    <a:moveTo>
                      <a:pt x="203264" y="0"/>
                    </a:moveTo>
                    <a:lnTo>
                      <a:pt x="9525" y="0"/>
                    </a:lnTo>
                    <a:cubicBezTo>
                      <a:pt x="4264" y="0"/>
                      <a:pt x="0" y="4264"/>
                      <a:pt x="0" y="9525"/>
                    </a:cubicBezTo>
                    <a:cubicBezTo>
                      <a:pt x="0" y="14786"/>
                      <a:pt x="4264" y="19050"/>
                      <a:pt x="9525" y="19050"/>
                    </a:cubicBezTo>
                    <a:lnTo>
                      <a:pt x="202216" y="19050"/>
                    </a:lnTo>
                    <a:cubicBezTo>
                      <a:pt x="207476" y="19050"/>
                      <a:pt x="211741" y="14786"/>
                      <a:pt x="211741" y="9525"/>
                    </a:cubicBezTo>
                    <a:cubicBezTo>
                      <a:pt x="212164" y="4703"/>
                      <a:pt x="208598" y="452"/>
                      <a:pt x="203777" y="30"/>
                    </a:cubicBezTo>
                    <a:cubicBezTo>
                      <a:pt x="203606" y="15"/>
                      <a:pt x="203435" y="5"/>
                      <a:pt x="203264" y="0"/>
                    </a:cubicBezTo>
                    <a:close/>
                  </a:path>
                </a:pathLst>
              </a:custGeom>
              <a:solidFill>
                <a:schemeClr val="bg1"/>
              </a:solidFill>
              <a:ln w="9525"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FCAEEB26-68D2-2BA8-4757-4CAF8D7E011C}"/>
                  </a:ext>
                </a:extLst>
              </p:cNvPr>
              <p:cNvSpPr/>
              <p:nvPr/>
            </p:nvSpPr>
            <p:spPr>
              <a:xfrm>
                <a:off x="7928918" y="2878233"/>
                <a:ext cx="32514" cy="35642"/>
              </a:xfrm>
              <a:custGeom>
                <a:avLst/>
                <a:gdLst>
                  <a:gd name="connsiteX0" fmla="*/ 15638 w 32514"/>
                  <a:gd name="connsiteY0" fmla="*/ 32021 h 35642"/>
                  <a:gd name="connsiteX1" fmla="*/ 22972 w 32514"/>
                  <a:gd name="connsiteY1" fmla="*/ 35641 h 35642"/>
                  <a:gd name="connsiteX2" fmla="*/ 29068 w 32514"/>
                  <a:gd name="connsiteY2" fmla="*/ 33259 h 35642"/>
                  <a:gd name="connsiteX3" fmla="*/ 30322 w 32514"/>
                  <a:gd name="connsiteY3" fmla="*/ 19847 h 35642"/>
                  <a:gd name="connsiteX4" fmla="*/ 30307 w 32514"/>
                  <a:gd name="connsiteY4" fmla="*/ 19829 h 35642"/>
                  <a:gd name="connsiteX5" fmla="*/ 16876 w 32514"/>
                  <a:gd name="connsiteY5" fmla="*/ 3446 h 35642"/>
                  <a:gd name="connsiteX6" fmla="*/ 3464 w 32514"/>
                  <a:gd name="connsiteY6" fmla="*/ 2193 h 35642"/>
                  <a:gd name="connsiteX7" fmla="*/ 3446 w 32514"/>
                  <a:gd name="connsiteY7" fmla="*/ 2208 h 35642"/>
                  <a:gd name="connsiteX8" fmla="*/ 2193 w 32514"/>
                  <a:gd name="connsiteY8" fmla="*/ 15620 h 35642"/>
                  <a:gd name="connsiteX9" fmla="*/ 2208 w 32514"/>
                  <a:gd name="connsiteY9" fmla="*/ 15638 h 3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14" h="35642">
                    <a:moveTo>
                      <a:pt x="15638" y="32021"/>
                    </a:moveTo>
                    <a:cubicBezTo>
                      <a:pt x="17346" y="34352"/>
                      <a:pt x="20083" y="35703"/>
                      <a:pt x="22972" y="35641"/>
                    </a:cubicBezTo>
                    <a:cubicBezTo>
                      <a:pt x="25354" y="35641"/>
                      <a:pt x="26592" y="34402"/>
                      <a:pt x="29068" y="33259"/>
                    </a:cubicBezTo>
                    <a:cubicBezTo>
                      <a:pt x="33118" y="29902"/>
                      <a:pt x="33679" y="23897"/>
                      <a:pt x="30322" y="19847"/>
                    </a:cubicBezTo>
                    <a:cubicBezTo>
                      <a:pt x="30317" y="19842"/>
                      <a:pt x="30311" y="19835"/>
                      <a:pt x="30307" y="19829"/>
                    </a:cubicBezTo>
                    <a:lnTo>
                      <a:pt x="16876" y="3446"/>
                    </a:lnTo>
                    <a:cubicBezTo>
                      <a:pt x="13519" y="-604"/>
                      <a:pt x="7514" y="-1165"/>
                      <a:pt x="3464" y="2193"/>
                    </a:cubicBezTo>
                    <a:cubicBezTo>
                      <a:pt x="3459" y="2197"/>
                      <a:pt x="3452" y="2203"/>
                      <a:pt x="3446" y="2208"/>
                    </a:cubicBezTo>
                    <a:cubicBezTo>
                      <a:pt x="-604" y="5565"/>
                      <a:pt x="-1165" y="11570"/>
                      <a:pt x="2193" y="15620"/>
                    </a:cubicBezTo>
                    <a:cubicBezTo>
                      <a:pt x="2197" y="15626"/>
                      <a:pt x="2203" y="15632"/>
                      <a:pt x="2208" y="15638"/>
                    </a:cubicBezTo>
                    <a:close/>
                  </a:path>
                </a:pathLst>
              </a:custGeom>
              <a:solidFill>
                <a:schemeClr val="bg1"/>
              </a:solidFill>
              <a:ln w="9525"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DCAFEDD8-A180-C0E7-5BEC-A868AD6CAB8C}"/>
                  </a:ext>
                </a:extLst>
              </p:cNvPr>
              <p:cNvSpPr/>
              <p:nvPr/>
            </p:nvSpPr>
            <p:spPr>
              <a:xfrm>
                <a:off x="7867934" y="2951647"/>
                <a:ext cx="36426" cy="29096"/>
              </a:xfrm>
              <a:custGeom>
                <a:avLst/>
                <a:gdLst>
                  <a:gd name="connsiteX0" fmla="*/ 31569 w 36426"/>
                  <a:gd name="connsiteY0" fmla="*/ 12043 h 29096"/>
                  <a:gd name="connsiteX1" fmla="*/ 13281 w 36426"/>
                  <a:gd name="connsiteY1" fmla="*/ 1089 h 29096"/>
                  <a:gd name="connsiteX2" fmla="*/ 1089 w 36426"/>
                  <a:gd name="connsiteY2" fmla="*/ 4708 h 29096"/>
                  <a:gd name="connsiteX3" fmla="*/ 4708 w 36426"/>
                  <a:gd name="connsiteY3" fmla="*/ 16900 h 29096"/>
                  <a:gd name="connsiteX4" fmla="*/ 22996 w 36426"/>
                  <a:gd name="connsiteY4" fmla="*/ 27854 h 29096"/>
                  <a:gd name="connsiteX5" fmla="*/ 27854 w 36426"/>
                  <a:gd name="connsiteY5" fmla="*/ 29092 h 29096"/>
                  <a:gd name="connsiteX6" fmla="*/ 36427 w 36426"/>
                  <a:gd name="connsiteY6" fmla="*/ 24235 h 29096"/>
                  <a:gd name="connsiteX7" fmla="*/ 31569 w 36426"/>
                  <a:gd name="connsiteY7" fmla="*/ 12043 h 2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26" h="29096">
                    <a:moveTo>
                      <a:pt x="31569" y="12043"/>
                    </a:moveTo>
                    <a:lnTo>
                      <a:pt x="13281" y="1089"/>
                    </a:lnTo>
                    <a:cubicBezTo>
                      <a:pt x="8915" y="-1278"/>
                      <a:pt x="3456" y="342"/>
                      <a:pt x="1089" y="4708"/>
                    </a:cubicBezTo>
                    <a:cubicBezTo>
                      <a:pt x="-1278" y="9075"/>
                      <a:pt x="342" y="14533"/>
                      <a:pt x="4708" y="16900"/>
                    </a:cubicBezTo>
                    <a:lnTo>
                      <a:pt x="22996" y="27854"/>
                    </a:lnTo>
                    <a:cubicBezTo>
                      <a:pt x="24235" y="29092"/>
                      <a:pt x="25473" y="29092"/>
                      <a:pt x="27854" y="29092"/>
                    </a:cubicBezTo>
                    <a:cubicBezTo>
                      <a:pt x="31393" y="29191"/>
                      <a:pt x="34694" y="27321"/>
                      <a:pt x="36427" y="24235"/>
                    </a:cubicBezTo>
                    <a:cubicBezTo>
                      <a:pt x="36458" y="19693"/>
                      <a:pt x="34715" y="15318"/>
                      <a:pt x="31569" y="12043"/>
                    </a:cubicBezTo>
                    <a:close/>
                  </a:path>
                </a:pathLst>
              </a:custGeom>
              <a:solidFill>
                <a:schemeClr val="bg1"/>
              </a:solidFill>
              <a:ln w="9525"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C29FA37D-BA2F-0BC0-1A49-5AEB6845810C}"/>
                  </a:ext>
                </a:extLst>
              </p:cNvPr>
              <p:cNvSpPr/>
              <p:nvPr/>
            </p:nvSpPr>
            <p:spPr>
              <a:xfrm>
                <a:off x="8326473" y="3217434"/>
                <a:ext cx="35719" cy="28469"/>
              </a:xfrm>
              <a:custGeom>
                <a:avLst/>
                <a:gdLst>
                  <a:gd name="connsiteX0" fmla="*/ 31182 w 35719"/>
                  <a:gd name="connsiteY0" fmla="*/ 11813 h 28469"/>
                  <a:gd name="connsiteX1" fmla="*/ 12894 w 35719"/>
                  <a:gd name="connsiteY1" fmla="*/ 859 h 28469"/>
                  <a:gd name="connsiteX2" fmla="*/ 858 w 35719"/>
                  <a:gd name="connsiteY2" fmla="*/ 5207 h 28469"/>
                  <a:gd name="connsiteX3" fmla="*/ 4322 w 35719"/>
                  <a:gd name="connsiteY3" fmla="*/ 16766 h 28469"/>
                  <a:gd name="connsiteX4" fmla="*/ 34802 w 35719"/>
                  <a:gd name="connsiteY4" fmla="*/ 24005 h 28469"/>
                  <a:gd name="connsiteX5" fmla="*/ 31182 w 35719"/>
                  <a:gd name="connsiteY5" fmla="*/ 11813 h 28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9" h="28469">
                    <a:moveTo>
                      <a:pt x="31182" y="11813"/>
                    </a:moveTo>
                    <a:lnTo>
                      <a:pt x="12894" y="859"/>
                    </a:lnTo>
                    <a:cubicBezTo>
                      <a:pt x="8370" y="-1264"/>
                      <a:pt x="2982" y="682"/>
                      <a:pt x="858" y="5207"/>
                    </a:cubicBezTo>
                    <a:cubicBezTo>
                      <a:pt x="-1100" y="9380"/>
                      <a:pt x="392" y="14357"/>
                      <a:pt x="4322" y="16766"/>
                    </a:cubicBezTo>
                    <a:cubicBezTo>
                      <a:pt x="15275" y="22862"/>
                      <a:pt x="28706" y="35054"/>
                      <a:pt x="34802" y="24005"/>
                    </a:cubicBezTo>
                    <a:cubicBezTo>
                      <a:pt x="36882" y="19613"/>
                      <a:pt x="35323" y="14358"/>
                      <a:pt x="31182" y="11813"/>
                    </a:cubicBezTo>
                    <a:close/>
                  </a:path>
                </a:pathLst>
              </a:custGeom>
              <a:solidFill>
                <a:schemeClr val="bg1"/>
              </a:solidFill>
              <a:ln w="9525"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4E45531B-3B17-5AC4-CCED-8A75690CD2C8}"/>
                  </a:ext>
                </a:extLst>
              </p:cNvPr>
              <p:cNvSpPr/>
              <p:nvPr/>
            </p:nvSpPr>
            <p:spPr>
              <a:xfrm>
                <a:off x="7834774" y="3042604"/>
                <a:ext cx="38017" cy="22157"/>
              </a:xfrm>
              <a:custGeom>
                <a:avLst/>
                <a:gdLst>
                  <a:gd name="connsiteX0" fmla="*/ 149 w 38017"/>
                  <a:gd name="connsiteY0" fmla="*/ 7573 h 22157"/>
                  <a:gd name="connsiteX1" fmla="*/ 7388 w 38017"/>
                  <a:gd name="connsiteY1" fmla="*/ 18527 h 22157"/>
                  <a:gd name="connsiteX2" fmla="*/ 28153 w 38017"/>
                  <a:gd name="connsiteY2" fmla="*/ 22146 h 22157"/>
                  <a:gd name="connsiteX3" fmla="*/ 29391 w 38017"/>
                  <a:gd name="connsiteY3" fmla="*/ 22146 h 22157"/>
                  <a:gd name="connsiteX4" fmla="*/ 37868 w 38017"/>
                  <a:gd name="connsiteY4" fmla="*/ 14907 h 22157"/>
                  <a:gd name="connsiteX5" fmla="*/ 30629 w 38017"/>
                  <a:gd name="connsiteY5" fmla="*/ 3954 h 22157"/>
                  <a:gd name="connsiteX6" fmla="*/ 9865 w 38017"/>
                  <a:gd name="connsiteY6" fmla="*/ 239 h 22157"/>
                  <a:gd name="connsiteX7" fmla="*/ 383 w 38017"/>
                  <a:gd name="connsiteY7" fmla="*/ 5904 h 22157"/>
                  <a:gd name="connsiteX8" fmla="*/ 149 w 38017"/>
                  <a:gd name="connsiteY8" fmla="*/ 7573 h 2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17" h="22157">
                    <a:moveTo>
                      <a:pt x="149" y="7573"/>
                    </a:moveTo>
                    <a:cubicBezTo>
                      <a:pt x="-741" y="12570"/>
                      <a:pt x="2442" y="17388"/>
                      <a:pt x="7388" y="18527"/>
                    </a:cubicBezTo>
                    <a:lnTo>
                      <a:pt x="28153" y="22146"/>
                    </a:lnTo>
                    <a:lnTo>
                      <a:pt x="29391" y="22146"/>
                    </a:lnTo>
                    <a:cubicBezTo>
                      <a:pt x="33692" y="22373"/>
                      <a:pt x="37418" y="19192"/>
                      <a:pt x="37868" y="14907"/>
                    </a:cubicBezTo>
                    <a:cubicBezTo>
                      <a:pt x="38759" y="9910"/>
                      <a:pt x="35576" y="5093"/>
                      <a:pt x="30629" y="3954"/>
                    </a:cubicBezTo>
                    <a:lnTo>
                      <a:pt x="9865" y="239"/>
                    </a:lnTo>
                    <a:cubicBezTo>
                      <a:pt x="5682" y="-816"/>
                      <a:pt x="1436" y="1721"/>
                      <a:pt x="383" y="5904"/>
                    </a:cubicBezTo>
                    <a:cubicBezTo>
                      <a:pt x="244" y="6450"/>
                      <a:pt x="166" y="7010"/>
                      <a:pt x="149" y="7573"/>
                    </a:cubicBezTo>
                    <a:close/>
                  </a:path>
                </a:pathLst>
              </a:custGeom>
              <a:solidFill>
                <a:schemeClr val="bg1"/>
              </a:solidFill>
              <a:ln w="9525"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559F2C66-B9AA-310A-8179-39C2DE3F7E43}"/>
                  </a:ext>
                </a:extLst>
              </p:cNvPr>
              <p:cNvSpPr/>
              <p:nvPr/>
            </p:nvSpPr>
            <p:spPr>
              <a:xfrm>
                <a:off x="8355026" y="3134133"/>
                <a:ext cx="38845" cy="22067"/>
              </a:xfrm>
              <a:custGeom>
                <a:avLst/>
                <a:gdLst>
                  <a:gd name="connsiteX0" fmla="*/ 31870 w 38845"/>
                  <a:gd name="connsiteY0" fmla="*/ 3769 h 22067"/>
                  <a:gd name="connsiteX1" fmla="*/ 11106 w 38845"/>
                  <a:gd name="connsiteY1" fmla="*/ 149 h 22067"/>
                  <a:gd name="connsiteX2" fmla="*/ 152 w 38845"/>
                  <a:gd name="connsiteY2" fmla="*/ 7388 h 22067"/>
                  <a:gd name="connsiteX3" fmla="*/ 7772 w 38845"/>
                  <a:gd name="connsiteY3" fmla="*/ 18437 h 22067"/>
                  <a:gd name="connsiteX4" fmla="*/ 28441 w 38845"/>
                  <a:gd name="connsiteY4" fmla="*/ 22057 h 22067"/>
                  <a:gd name="connsiteX5" fmla="*/ 29680 w 38845"/>
                  <a:gd name="connsiteY5" fmla="*/ 22057 h 22067"/>
                  <a:gd name="connsiteX6" fmla="*/ 38252 w 38845"/>
                  <a:gd name="connsiteY6" fmla="*/ 14722 h 22067"/>
                  <a:gd name="connsiteX7" fmla="*/ 33862 w 38845"/>
                  <a:gd name="connsiteY7" fmla="*/ 4294 h 22067"/>
                  <a:gd name="connsiteX8" fmla="*/ 31870 w 38845"/>
                  <a:gd name="connsiteY8" fmla="*/ 3769 h 22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845" h="22067">
                    <a:moveTo>
                      <a:pt x="31870" y="3769"/>
                    </a:moveTo>
                    <a:lnTo>
                      <a:pt x="11106" y="149"/>
                    </a:lnTo>
                    <a:cubicBezTo>
                      <a:pt x="6109" y="-741"/>
                      <a:pt x="1291" y="2442"/>
                      <a:pt x="152" y="7388"/>
                    </a:cubicBezTo>
                    <a:cubicBezTo>
                      <a:pt x="-775" y="12539"/>
                      <a:pt x="2628" y="17473"/>
                      <a:pt x="7772" y="18437"/>
                    </a:cubicBezTo>
                    <a:lnTo>
                      <a:pt x="28441" y="22057"/>
                    </a:lnTo>
                    <a:lnTo>
                      <a:pt x="29680" y="22057"/>
                    </a:lnTo>
                    <a:cubicBezTo>
                      <a:pt x="34034" y="22282"/>
                      <a:pt x="37802" y="19059"/>
                      <a:pt x="38252" y="14722"/>
                    </a:cubicBezTo>
                    <a:cubicBezTo>
                      <a:pt x="39920" y="10630"/>
                      <a:pt x="37954" y="5961"/>
                      <a:pt x="33862" y="4294"/>
                    </a:cubicBezTo>
                    <a:cubicBezTo>
                      <a:pt x="33223" y="4033"/>
                      <a:pt x="32554" y="3857"/>
                      <a:pt x="31870" y="3769"/>
                    </a:cubicBezTo>
                    <a:close/>
                  </a:path>
                </a:pathLst>
              </a:custGeom>
              <a:solidFill>
                <a:schemeClr val="bg1"/>
              </a:solidFill>
              <a:ln w="9525"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8A423432-3ABE-4DE0-3C0C-580DC11FE4E6}"/>
                  </a:ext>
                </a:extLst>
              </p:cNvPr>
              <p:cNvSpPr/>
              <p:nvPr/>
            </p:nvSpPr>
            <p:spPr>
              <a:xfrm>
                <a:off x="7834712" y="3134133"/>
                <a:ext cx="38096" cy="22056"/>
              </a:xfrm>
              <a:custGeom>
                <a:avLst/>
                <a:gdLst>
                  <a:gd name="connsiteX0" fmla="*/ 37930 w 38096"/>
                  <a:gd name="connsiteY0" fmla="*/ 7388 h 22056"/>
                  <a:gd name="connsiteX1" fmla="*/ 26976 w 38096"/>
                  <a:gd name="connsiteY1" fmla="*/ 149 h 22056"/>
                  <a:gd name="connsiteX2" fmla="*/ 6307 w 38096"/>
                  <a:gd name="connsiteY2" fmla="*/ 3769 h 22056"/>
                  <a:gd name="connsiteX3" fmla="*/ 211 w 38096"/>
                  <a:gd name="connsiteY3" fmla="*/ 14722 h 22056"/>
                  <a:gd name="connsiteX4" fmla="*/ 8688 w 38096"/>
                  <a:gd name="connsiteY4" fmla="*/ 22057 h 22056"/>
                  <a:gd name="connsiteX5" fmla="*/ 9927 w 38096"/>
                  <a:gd name="connsiteY5" fmla="*/ 22057 h 22056"/>
                  <a:gd name="connsiteX6" fmla="*/ 30691 w 38096"/>
                  <a:gd name="connsiteY6" fmla="*/ 18437 h 22056"/>
                  <a:gd name="connsiteX7" fmla="*/ 37930 w 38096"/>
                  <a:gd name="connsiteY7" fmla="*/ 7388 h 2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096" h="22056">
                    <a:moveTo>
                      <a:pt x="37930" y="7388"/>
                    </a:moveTo>
                    <a:cubicBezTo>
                      <a:pt x="36791" y="2442"/>
                      <a:pt x="31973" y="-741"/>
                      <a:pt x="26976" y="149"/>
                    </a:cubicBezTo>
                    <a:lnTo>
                      <a:pt x="6307" y="3769"/>
                    </a:lnTo>
                    <a:cubicBezTo>
                      <a:pt x="1820" y="5380"/>
                      <a:pt x="-784" y="10060"/>
                      <a:pt x="211" y="14722"/>
                    </a:cubicBezTo>
                    <a:cubicBezTo>
                      <a:pt x="968" y="18852"/>
                      <a:pt x="4493" y="21902"/>
                      <a:pt x="8688" y="22057"/>
                    </a:cubicBezTo>
                    <a:lnTo>
                      <a:pt x="9927" y="22057"/>
                    </a:lnTo>
                    <a:lnTo>
                      <a:pt x="30691" y="18437"/>
                    </a:lnTo>
                    <a:cubicBezTo>
                      <a:pt x="35680" y="17297"/>
                      <a:pt x="38878" y="12418"/>
                      <a:pt x="37930" y="7388"/>
                    </a:cubicBezTo>
                    <a:close/>
                  </a:path>
                </a:pathLst>
              </a:custGeom>
              <a:solidFill>
                <a:schemeClr val="bg1"/>
              </a:solidFill>
              <a:ln w="9525"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795185DF-9D75-05EC-BA58-9BE9B0E468B0}"/>
                  </a:ext>
                </a:extLst>
              </p:cNvPr>
              <p:cNvSpPr/>
              <p:nvPr/>
            </p:nvSpPr>
            <p:spPr>
              <a:xfrm>
                <a:off x="8353908" y="3042843"/>
                <a:ext cx="40021" cy="22759"/>
              </a:xfrm>
              <a:custGeom>
                <a:avLst/>
                <a:gdLst>
                  <a:gd name="connsiteX0" fmla="*/ 30512 w 40021"/>
                  <a:gd name="connsiteY0" fmla="*/ 0 h 22759"/>
                  <a:gd name="connsiteX1" fmla="*/ 9843 w 40021"/>
                  <a:gd name="connsiteY1" fmla="*/ 3715 h 22759"/>
                  <a:gd name="connsiteX2" fmla="*/ 5 w 40021"/>
                  <a:gd name="connsiteY2" fmla="*/ 12917 h 22759"/>
                  <a:gd name="connsiteX3" fmla="*/ 9207 w 40021"/>
                  <a:gd name="connsiteY3" fmla="*/ 22754 h 22759"/>
                  <a:gd name="connsiteX4" fmla="*/ 13462 w 40021"/>
                  <a:gd name="connsiteY4" fmla="*/ 21908 h 22759"/>
                  <a:gd name="connsiteX5" fmla="*/ 34227 w 40021"/>
                  <a:gd name="connsiteY5" fmla="*/ 18288 h 22759"/>
                  <a:gd name="connsiteX6" fmla="*/ 39257 w 40021"/>
                  <a:gd name="connsiteY6" fmla="*/ 5792 h 22759"/>
                  <a:gd name="connsiteX7" fmla="*/ 30512 w 40021"/>
                  <a:gd name="connsiteY7" fmla="*/ 0 h 2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21" h="22759">
                    <a:moveTo>
                      <a:pt x="30512" y="0"/>
                    </a:moveTo>
                    <a:lnTo>
                      <a:pt x="9843" y="3715"/>
                    </a:lnTo>
                    <a:cubicBezTo>
                      <a:pt x="4585" y="3539"/>
                      <a:pt x="181" y="7659"/>
                      <a:pt x="5" y="12917"/>
                    </a:cubicBezTo>
                    <a:cubicBezTo>
                      <a:pt x="-171" y="18174"/>
                      <a:pt x="3950" y="22578"/>
                      <a:pt x="9207" y="22754"/>
                    </a:cubicBezTo>
                    <a:cubicBezTo>
                      <a:pt x="10672" y="22803"/>
                      <a:pt x="12128" y="22513"/>
                      <a:pt x="13462" y="21908"/>
                    </a:cubicBezTo>
                    <a:lnTo>
                      <a:pt x="34227" y="18288"/>
                    </a:lnTo>
                    <a:cubicBezTo>
                      <a:pt x="39067" y="16227"/>
                      <a:pt x="41318" y="10632"/>
                      <a:pt x="39257" y="5792"/>
                    </a:cubicBezTo>
                    <a:cubicBezTo>
                      <a:pt x="37764" y="2286"/>
                      <a:pt x="34323" y="8"/>
                      <a:pt x="30512" y="0"/>
                    </a:cubicBezTo>
                    <a:close/>
                  </a:path>
                </a:pathLst>
              </a:custGeom>
              <a:solidFill>
                <a:schemeClr val="bg1"/>
              </a:solidFill>
              <a:ln w="952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5319AFA-07BF-A0F7-CAFC-035B063F1673}"/>
                  </a:ext>
                </a:extLst>
              </p:cNvPr>
              <p:cNvSpPr/>
              <p:nvPr/>
            </p:nvSpPr>
            <p:spPr>
              <a:xfrm>
                <a:off x="7867082" y="3216997"/>
                <a:ext cx="36015" cy="29014"/>
              </a:xfrm>
              <a:custGeom>
                <a:avLst/>
                <a:gdLst>
                  <a:gd name="connsiteX0" fmla="*/ 22610 w 36015"/>
                  <a:gd name="connsiteY0" fmla="*/ 1296 h 29014"/>
                  <a:gd name="connsiteX1" fmla="*/ 4322 w 36015"/>
                  <a:gd name="connsiteY1" fmla="*/ 12249 h 29014"/>
                  <a:gd name="connsiteX2" fmla="*/ 1335 w 36015"/>
                  <a:gd name="connsiteY2" fmla="*/ 24693 h 29014"/>
                  <a:gd name="connsiteX3" fmla="*/ 12895 w 36015"/>
                  <a:gd name="connsiteY3" fmla="*/ 28156 h 29014"/>
                  <a:gd name="connsiteX4" fmla="*/ 31183 w 36015"/>
                  <a:gd name="connsiteY4" fmla="*/ 17107 h 29014"/>
                  <a:gd name="connsiteX5" fmla="*/ 35118 w 36015"/>
                  <a:gd name="connsiteY5" fmla="*/ 5498 h 29014"/>
                  <a:gd name="connsiteX6" fmla="*/ 34802 w 36015"/>
                  <a:gd name="connsiteY6" fmla="*/ 4915 h 29014"/>
                  <a:gd name="connsiteX7" fmla="*/ 23547 w 36015"/>
                  <a:gd name="connsiteY7" fmla="*/ 788 h 29014"/>
                  <a:gd name="connsiteX8" fmla="*/ 22610 w 36015"/>
                  <a:gd name="connsiteY8" fmla="*/ 1296 h 2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15" h="29014">
                    <a:moveTo>
                      <a:pt x="22610" y="1296"/>
                    </a:moveTo>
                    <a:lnTo>
                      <a:pt x="4322" y="12249"/>
                    </a:lnTo>
                    <a:cubicBezTo>
                      <a:pt x="61" y="14860"/>
                      <a:pt x="-1277" y="20431"/>
                      <a:pt x="1335" y="24693"/>
                    </a:cubicBezTo>
                    <a:cubicBezTo>
                      <a:pt x="3743" y="28623"/>
                      <a:pt x="8722" y="30114"/>
                      <a:pt x="12895" y="28156"/>
                    </a:cubicBezTo>
                    <a:lnTo>
                      <a:pt x="31183" y="17107"/>
                    </a:lnTo>
                    <a:cubicBezTo>
                      <a:pt x="35476" y="14988"/>
                      <a:pt x="37237" y="9791"/>
                      <a:pt x="35118" y="5498"/>
                    </a:cubicBezTo>
                    <a:cubicBezTo>
                      <a:pt x="35020" y="5300"/>
                      <a:pt x="34915" y="5106"/>
                      <a:pt x="34802" y="4915"/>
                    </a:cubicBezTo>
                    <a:cubicBezTo>
                      <a:pt x="32833" y="667"/>
                      <a:pt x="27795" y="-1181"/>
                      <a:pt x="23547" y="788"/>
                    </a:cubicBezTo>
                    <a:cubicBezTo>
                      <a:pt x="23224" y="937"/>
                      <a:pt x="22911" y="1107"/>
                      <a:pt x="22610" y="1296"/>
                    </a:cubicBezTo>
                    <a:close/>
                  </a:path>
                </a:pathLst>
              </a:custGeom>
              <a:solidFill>
                <a:schemeClr val="bg1"/>
              </a:solidFill>
              <a:ln w="952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3BF9FB46-42E5-6E56-88A4-AE356193FAB2}"/>
                  </a:ext>
                </a:extLst>
              </p:cNvPr>
              <p:cNvSpPr/>
              <p:nvPr/>
            </p:nvSpPr>
            <p:spPr>
              <a:xfrm>
                <a:off x="8325676" y="2951647"/>
                <a:ext cx="36401" cy="29128"/>
              </a:xfrm>
              <a:custGeom>
                <a:avLst/>
                <a:gdLst>
                  <a:gd name="connsiteX0" fmla="*/ 8548 w 36401"/>
                  <a:gd name="connsiteY0" fmla="*/ 29092 h 29128"/>
                  <a:gd name="connsiteX1" fmla="*/ 13405 w 36401"/>
                  <a:gd name="connsiteY1" fmla="*/ 27854 h 29128"/>
                  <a:gd name="connsiteX2" fmla="*/ 31693 w 36401"/>
                  <a:gd name="connsiteY2" fmla="*/ 16900 h 29128"/>
                  <a:gd name="connsiteX3" fmla="*/ 35313 w 36401"/>
                  <a:gd name="connsiteY3" fmla="*/ 4708 h 29128"/>
                  <a:gd name="connsiteX4" fmla="*/ 23121 w 36401"/>
                  <a:gd name="connsiteY4" fmla="*/ 1089 h 29128"/>
                  <a:gd name="connsiteX5" fmla="*/ 4833 w 36401"/>
                  <a:gd name="connsiteY5" fmla="*/ 12043 h 29128"/>
                  <a:gd name="connsiteX6" fmla="*/ 897 w 36401"/>
                  <a:gd name="connsiteY6" fmla="*/ 23652 h 29128"/>
                  <a:gd name="connsiteX7" fmla="*/ 1213 w 36401"/>
                  <a:gd name="connsiteY7" fmla="*/ 24235 h 29128"/>
                  <a:gd name="connsiteX8" fmla="*/ 8548 w 36401"/>
                  <a:gd name="connsiteY8" fmla="*/ 29092 h 2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1" h="29128">
                    <a:moveTo>
                      <a:pt x="8548" y="29092"/>
                    </a:moveTo>
                    <a:cubicBezTo>
                      <a:pt x="10262" y="29263"/>
                      <a:pt x="11981" y="28825"/>
                      <a:pt x="13405" y="27854"/>
                    </a:cubicBezTo>
                    <a:lnTo>
                      <a:pt x="31693" y="16900"/>
                    </a:lnTo>
                    <a:cubicBezTo>
                      <a:pt x="36060" y="14533"/>
                      <a:pt x="37680" y="9075"/>
                      <a:pt x="35313" y="4708"/>
                    </a:cubicBezTo>
                    <a:cubicBezTo>
                      <a:pt x="32946" y="342"/>
                      <a:pt x="27487" y="-1278"/>
                      <a:pt x="23121" y="1089"/>
                    </a:cubicBezTo>
                    <a:lnTo>
                      <a:pt x="4833" y="12043"/>
                    </a:lnTo>
                    <a:cubicBezTo>
                      <a:pt x="540" y="14162"/>
                      <a:pt x="-1221" y="19359"/>
                      <a:pt x="897" y="23652"/>
                    </a:cubicBezTo>
                    <a:cubicBezTo>
                      <a:pt x="995" y="23850"/>
                      <a:pt x="1101" y="24044"/>
                      <a:pt x="1213" y="24235"/>
                    </a:cubicBezTo>
                    <a:cubicBezTo>
                      <a:pt x="2382" y="27244"/>
                      <a:pt x="5321" y="29190"/>
                      <a:pt x="8548" y="29092"/>
                    </a:cubicBezTo>
                    <a:close/>
                  </a:path>
                </a:pathLst>
              </a:custGeom>
              <a:solidFill>
                <a:schemeClr val="bg1"/>
              </a:solidFill>
              <a:ln w="952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4CEE3324-7825-38BB-748B-6466582C78D0}"/>
                  </a:ext>
                </a:extLst>
              </p:cNvPr>
              <p:cNvSpPr/>
              <p:nvPr/>
            </p:nvSpPr>
            <p:spPr>
              <a:xfrm>
                <a:off x="8267682" y="2878805"/>
                <a:ext cx="32458" cy="34895"/>
              </a:xfrm>
              <a:custGeom>
                <a:avLst/>
                <a:gdLst>
                  <a:gd name="connsiteX0" fmla="*/ 16820 w 32458"/>
                  <a:gd name="connsiteY0" fmla="*/ 31450 h 34895"/>
                  <a:gd name="connsiteX1" fmla="*/ 30251 w 32458"/>
                  <a:gd name="connsiteY1" fmla="*/ 15638 h 34895"/>
                  <a:gd name="connsiteX2" fmla="*/ 29031 w 32458"/>
                  <a:gd name="connsiteY2" fmla="*/ 2223 h 34895"/>
                  <a:gd name="connsiteX3" fmla="*/ 29012 w 32458"/>
                  <a:gd name="connsiteY3" fmla="*/ 2208 h 34895"/>
                  <a:gd name="connsiteX4" fmla="*/ 15598 w 32458"/>
                  <a:gd name="connsiteY4" fmla="*/ 3428 h 34895"/>
                  <a:gd name="connsiteX5" fmla="*/ 15582 w 32458"/>
                  <a:gd name="connsiteY5" fmla="*/ 3446 h 34895"/>
                  <a:gd name="connsiteX6" fmla="*/ 2247 w 32458"/>
                  <a:gd name="connsiteY6" fmla="*/ 19258 h 34895"/>
                  <a:gd name="connsiteX7" fmla="*/ 3381 w 32458"/>
                  <a:gd name="connsiteY7" fmla="*/ 32680 h 34895"/>
                  <a:gd name="connsiteX8" fmla="*/ 3390 w 32458"/>
                  <a:gd name="connsiteY8" fmla="*/ 32688 h 34895"/>
                  <a:gd name="connsiteX9" fmla="*/ 16805 w 32458"/>
                  <a:gd name="connsiteY9" fmla="*/ 31468 h 34895"/>
                  <a:gd name="connsiteX10" fmla="*/ 16820 w 32458"/>
                  <a:gd name="connsiteY10" fmla="*/ 31450 h 34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458" h="34895">
                    <a:moveTo>
                      <a:pt x="16820" y="31450"/>
                    </a:moveTo>
                    <a:lnTo>
                      <a:pt x="30251" y="15638"/>
                    </a:lnTo>
                    <a:cubicBezTo>
                      <a:pt x="33619" y="11597"/>
                      <a:pt x="33072" y="5590"/>
                      <a:pt x="29031" y="2223"/>
                    </a:cubicBezTo>
                    <a:cubicBezTo>
                      <a:pt x="29025" y="2218"/>
                      <a:pt x="29018" y="2213"/>
                      <a:pt x="29012" y="2208"/>
                    </a:cubicBezTo>
                    <a:cubicBezTo>
                      <a:pt x="24971" y="-1160"/>
                      <a:pt x="18966" y="-613"/>
                      <a:pt x="15598" y="3428"/>
                    </a:cubicBezTo>
                    <a:cubicBezTo>
                      <a:pt x="15593" y="3434"/>
                      <a:pt x="15587" y="3440"/>
                      <a:pt x="15582" y="3446"/>
                    </a:cubicBezTo>
                    <a:lnTo>
                      <a:pt x="2247" y="19258"/>
                    </a:lnTo>
                    <a:cubicBezTo>
                      <a:pt x="-1147" y="23277"/>
                      <a:pt x="-639" y="29287"/>
                      <a:pt x="3381" y="32680"/>
                    </a:cubicBezTo>
                    <a:cubicBezTo>
                      <a:pt x="3385" y="32683"/>
                      <a:pt x="3387" y="32685"/>
                      <a:pt x="3390" y="32688"/>
                    </a:cubicBezTo>
                    <a:cubicBezTo>
                      <a:pt x="7432" y="36056"/>
                      <a:pt x="13437" y="35509"/>
                      <a:pt x="16805" y="31468"/>
                    </a:cubicBezTo>
                    <a:cubicBezTo>
                      <a:pt x="16810" y="31462"/>
                      <a:pt x="16816" y="31455"/>
                      <a:pt x="16820" y="31450"/>
                    </a:cubicBezTo>
                    <a:close/>
                  </a:path>
                </a:pathLst>
              </a:custGeom>
              <a:solidFill>
                <a:schemeClr val="bg1"/>
              </a:solidFill>
              <a:ln w="952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38AE790-5D5D-8572-8C23-9A648B01D4CE}"/>
                  </a:ext>
                </a:extLst>
              </p:cNvPr>
              <p:cNvSpPr/>
              <p:nvPr/>
            </p:nvSpPr>
            <p:spPr>
              <a:xfrm>
                <a:off x="9513440" y="3335007"/>
                <a:ext cx="737324" cy="274607"/>
              </a:xfrm>
              <a:custGeom>
                <a:avLst/>
                <a:gdLst>
                  <a:gd name="connsiteX0" fmla="*/ 706421 w 737324"/>
                  <a:gd name="connsiteY0" fmla="*/ 90971 h 274607"/>
                  <a:gd name="connsiteX1" fmla="*/ 556974 w 737324"/>
                  <a:gd name="connsiteY1" fmla="*/ 124403 h 274607"/>
                  <a:gd name="connsiteX2" fmla="*/ 554688 w 737324"/>
                  <a:gd name="connsiteY2" fmla="*/ 117450 h 274607"/>
                  <a:gd name="connsiteX3" fmla="*/ 476488 w 737324"/>
                  <a:gd name="connsiteY3" fmla="*/ 76112 h 274607"/>
                  <a:gd name="connsiteX4" fmla="*/ 338280 w 737324"/>
                  <a:gd name="connsiteY4" fmla="*/ 16961 h 274607"/>
                  <a:gd name="connsiteX5" fmla="*/ 193310 w 737324"/>
                  <a:gd name="connsiteY5" fmla="*/ 24296 h 274607"/>
                  <a:gd name="connsiteX6" fmla="*/ 191595 w 737324"/>
                  <a:gd name="connsiteY6" fmla="*/ 14294 h 274607"/>
                  <a:gd name="connsiteX7" fmla="*/ 181499 w 737324"/>
                  <a:gd name="connsiteY7" fmla="*/ 7151 h 274607"/>
                  <a:gd name="connsiteX8" fmla="*/ 7191 w 737324"/>
                  <a:gd name="connsiteY8" fmla="*/ 36964 h 274607"/>
                  <a:gd name="connsiteX9" fmla="*/ 47 w 737324"/>
                  <a:gd name="connsiteY9" fmla="*/ 46489 h 274607"/>
                  <a:gd name="connsiteX10" fmla="*/ 37385 w 737324"/>
                  <a:gd name="connsiteY10" fmla="*/ 267088 h 274607"/>
                  <a:gd name="connsiteX11" fmla="*/ 45958 w 737324"/>
                  <a:gd name="connsiteY11" fmla="*/ 274327 h 274607"/>
                  <a:gd name="connsiteX12" fmla="*/ 47387 w 737324"/>
                  <a:gd name="connsiteY12" fmla="*/ 274327 h 274607"/>
                  <a:gd name="connsiteX13" fmla="*/ 221885 w 737324"/>
                  <a:gd name="connsiteY13" fmla="*/ 244609 h 274607"/>
                  <a:gd name="connsiteX14" fmla="*/ 229028 w 737324"/>
                  <a:gd name="connsiteY14" fmla="*/ 235084 h 274607"/>
                  <a:gd name="connsiteX15" fmla="*/ 225695 w 737324"/>
                  <a:gd name="connsiteY15" fmla="*/ 216034 h 274607"/>
                  <a:gd name="connsiteX16" fmla="*/ 404193 w 737324"/>
                  <a:gd name="connsiteY16" fmla="*/ 262135 h 274607"/>
                  <a:gd name="connsiteX17" fmla="*/ 580310 w 737324"/>
                  <a:gd name="connsiteY17" fmla="*/ 246514 h 274607"/>
                  <a:gd name="connsiteX18" fmla="*/ 724233 w 737324"/>
                  <a:gd name="connsiteY18" fmla="*/ 165837 h 274607"/>
                  <a:gd name="connsiteX19" fmla="*/ 706421 w 737324"/>
                  <a:gd name="connsiteY19" fmla="*/ 90971 h 274607"/>
                  <a:gd name="connsiteX20" fmla="*/ 53197 w 737324"/>
                  <a:gd name="connsiteY20" fmla="*/ 256039 h 274607"/>
                  <a:gd name="connsiteX21" fmla="*/ 18335 w 737324"/>
                  <a:gd name="connsiteY21" fmla="*/ 52490 h 274607"/>
                  <a:gd name="connsiteX22" fmla="*/ 175498 w 737324"/>
                  <a:gd name="connsiteY22" fmla="*/ 25820 h 274607"/>
                  <a:gd name="connsiteX23" fmla="*/ 209978 w 737324"/>
                  <a:gd name="connsiteY23" fmla="*/ 228893 h 274607"/>
                  <a:gd name="connsiteX24" fmla="*/ 712136 w 737324"/>
                  <a:gd name="connsiteY24" fmla="*/ 153740 h 274607"/>
                  <a:gd name="connsiteX25" fmla="*/ 572690 w 737324"/>
                  <a:gd name="connsiteY25" fmla="*/ 231083 h 274607"/>
                  <a:gd name="connsiteX26" fmla="*/ 410099 w 737324"/>
                  <a:gd name="connsiteY26" fmla="*/ 245752 h 274607"/>
                  <a:gd name="connsiteX27" fmla="*/ 222647 w 737324"/>
                  <a:gd name="connsiteY27" fmla="*/ 197270 h 274607"/>
                  <a:gd name="connsiteX28" fmla="*/ 196358 w 737324"/>
                  <a:gd name="connsiteY28" fmla="*/ 42203 h 274607"/>
                  <a:gd name="connsiteX29" fmla="*/ 328755 w 737324"/>
                  <a:gd name="connsiteY29" fmla="*/ 31535 h 274607"/>
                  <a:gd name="connsiteX30" fmla="*/ 473345 w 737324"/>
                  <a:gd name="connsiteY30" fmla="*/ 93257 h 274607"/>
                  <a:gd name="connsiteX31" fmla="*/ 538972 w 737324"/>
                  <a:gd name="connsiteY31" fmla="*/ 124880 h 274607"/>
                  <a:gd name="connsiteX32" fmla="*/ 538972 w 737324"/>
                  <a:gd name="connsiteY32" fmla="*/ 134405 h 274607"/>
                  <a:gd name="connsiteX33" fmla="*/ 437340 w 737324"/>
                  <a:gd name="connsiteY33" fmla="*/ 143930 h 274607"/>
                  <a:gd name="connsiteX34" fmla="*/ 368665 w 737324"/>
                  <a:gd name="connsiteY34" fmla="*/ 120879 h 274607"/>
                  <a:gd name="connsiteX35" fmla="*/ 359140 w 737324"/>
                  <a:gd name="connsiteY35" fmla="*/ 128404 h 274607"/>
                  <a:gd name="connsiteX36" fmla="*/ 366665 w 737324"/>
                  <a:gd name="connsiteY36" fmla="*/ 137929 h 274607"/>
                  <a:gd name="connsiteX37" fmla="*/ 484870 w 737324"/>
                  <a:gd name="connsiteY37" fmla="*/ 174695 h 274607"/>
                  <a:gd name="connsiteX38" fmla="*/ 551545 w 737324"/>
                  <a:gd name="connsiteY38" fmla="*/ 146120 h 274607"/>
                  <a:gd name="connsiteX39" fmla="*/ 702802 w 737324"/>
                  <a:gd name="connsiteY39" fmla="*/ 107258 h 274607"/>
                  <a:gd name="connsiteX40" fmla="*/ 712136 w 737324"/>
                  <a:gd name="connsiteY40" fmla="*/ 153740 h 27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37324" h="274607">
                    <a:moveTo>
                      <a:pt x="706421" y="90971"/>
                    </a:moveTo>
                    <a:cubicBezTo>
                      <a:pt x="661082" y="79445"/>
                      <a:pt x="588311" y="110021"/>
                      <a:pt x="556974" y="124403"/>
                    </a:cubicBezTo>
                    <a:cubicBezTo>
                      <a:pt x="556487" y="122004"/>
                      <a:pt x="555720" y="119670"/>
                      <a:pt x="554688" y="117450"/>
                    </a:cubicBezTo>
                    <a:cubicBezTo>
                      <a:pt x="541639" y="89923"/>
                      <a:pt x="483346" y="77445"/>
                      <a:pt x="476488" y="76112"/>
                    </a:cubicBezTo>
                    <a:cubicBezTo>
                      <a:pt x="427053" y="67539"/>
                      <a:pt x="338471" y="16961"/>
                      <a:pt x="338280" y="16961"/>
                    </a:cubicBezTo>
                    <a:cubicBezTo>
                      <a:pt x="294560" y="-15424"/>
                      <a:pt x="232362" y="5150"/>
                      <a:pt x="193310" y="24296"/>
                    </a:cubicBezTo>
                    <a:lnTo>
                      <a:pt x="191595" y="14294"/>
                    </a:lnTo>
                    <a:cubicBezTo>
                      <a:pt x="190771" y="9540"/>
                      <a:pt x="186257" y="6346"/>
                      <a:pt x="181499" y="7151"/>
                    </a:cubicBezTo>
                    <a:lnTo>
                      <a:pt x="7191" y="36964"/>
                    </a:lnTo>
                    <a:cubicBezTo>
                      <a:pt x="2687" y="37785"/>
                      <a:pt x="-425" y="41935"/>
                      <a:pt x="47" y="46489"/>
                    </a:cubicBezTo>
                    <a:lnTo>
                      <a:pt x="37385" y="267088"/>
                    </a:lnTo>
                    <a:cubicBezTo>
                      <a:pt x="38047" y="271295"/>
                      <a:pt x="41699" y="274378"/>
                      <a:pt x="45958" y="274327"/>
                    </a:cubicBezTo>
                    <a:lnTo>
                      <a:pt x="47387" y="274327"/>
                    </a:lnTo>
                    <a:lnTo>
                      <a:pt x="221885" y="244609"/>
                    </a:lnTo>
                    <a:cubicBezTo>
                      <a:pt x="226415" y="243831"/>
                      <a:pt x="229549" y="239651"/>
                      <a:pt x="229028" y="235084"/>
                    </a:cubicBezTo>
                    <a:lnTo>
                      <a:pt x="225695" y="216034"/>
                    </a:lnTo>
                    <a:cubicBezTo>
                      <a:pt x="301228" y="227464"/>
                      <a:pt x="403431" y="261849"/>
                      <a:pt x="404193" y="262135"/>
                    </a:cubicBezTo>
                    <a:cubicBezTo>
                      <a:pt x="462867" y="284614"/>
                      <a:pt x="526018" y="275089"/>
                      <a:pt x="580310" y="246514"/>
                    </a:cubicBezTo>
                    <a:cubicBezTo>
                      <a:pt x="623554" y="224130"/>
                      <a:pt x="692229" y="198889"/>
                      <a:pt x="724233" y="165837"/>
                    </a:cubicBezTo>
                    <a:cubicBezTo>
                      <a:pt x="748046" y="141739"/>
                      <a:pt x="737759" y="98781"/>
                      <a:pt x="706421" y="90971"/>
                    </a:cubicBezTo>
                    <a:close/>
                    <a:moveTo>
                      <a:pt x="53197" y="256039"/>
                    </a:moveTo>
                    <a:lnTo>
                      <a:pt x="18335" y="52490"/>
                    </a:lnTo>
                    <a:lnTo>
                      <a:pt x="175498" y="25820"/>
                    </a:lnTo>
                    <a:lnTo>
                      <a:pt x="209978" y="228893"/>
                    </a:lnTo>
                    <a:close/>
                    <a:moveTo>
                      <a:pt x="712136" y="153740"/>
                    </a:moveTo>
                    <a:cubicBezTo>
                      <a:pt x="682799" y="183649"/>
                      <a:pt x="615077" y="209081"/>
                      <a:pt x="572690" y="231083"/>
                    </a:cubicBezTo>
                    <a:cubicBezTo>
                      <a:pt x="540877" y="247371"/>
                      <a:pt x="477440" y="271088"/>
                      <a:pt x="410099" y="245752"/>
                    </a:cubicBezTo>
                    <a:cubicBezTo>
                      <a:pt x="405622" y="244228"/>
                      <a:pt x="300085" y="208223"/>
                      <a:pt x="222647" y="197270"/>
                    </a:cubicBezTo>
                    <a:lnTo>
                      <a:pt x="196358" y="42203"/>
                    </a:lnTo>
                    <a:cubicBezTo>
                      <a:pt x="226457" y="26963"/>
                      <a:pt x="288845" y="2007"/>
                      <a:pt x="328755" y="31535"/>
                    </a:cubicBezTo>
                    <a:cubicBezTo>
                      <a:pt x="332565" y="33725"/>
                      <a:pt x="420957" y="84113"/>
                      <a:pt x="473345" y="93257"/>
                    </a:cubicBezTo>
                    <a:cubicBezTo>
                      <a:pt x="494966" y="97543"/>
                      <a:pt x="531923" y="110021"/>
                      <a:pt x="538972" y="124880"/>
                    </a:cubicBezTo>
                    <a:cubicBezTo>
                      <a:pt x="540514" y="127868"/>
                      <a:pt x="540514" y="131417"/>
                      <a:pt x="538972" y="134405"/>
                    </a:cubicBezTo>
                    <a:cubicBezTo>
                      <a:pt x="511921" y="161741"/>
                      <a:pt x="474011" y="165456"/>
                      <a:pt x="437340" y="143930"/>
                    </a:cubicBezTo>
                    <a:cubicBezTo>
                      <a:pt x="415937" y="132369"/>
                      <a:pt x="392708" y="124572"/>
                      <a:pt x="368665" y="120879"/>
                    </a:cubicBezTo>
                    <a:cubicBezTo>
                      <a:pt x="363985" y="120427"/>
                      <a:pt x="359783" y="123747"/>
                      <a:pt x="359140" y="128404"/>
                    </a:cubicBezTo>
                    <a:cubicBezTo>
                      <a:pt x="358737" y="133068"/>
                      <a:pt x="362034" y="137241"/>
                      <a:pt x="366665" y="137929"/>
                    </a:cubicBezTo>
                    <a:cubicBezTo>
                      <a:pt x="424386" y="145454"/>
                      <a:pt x="437150" y="174695"/>
                      <a:pt x="484870" y="174695"/>
                    </a:cubicBezTo>
                    <a:cubicBezTo>
                      <a:pt x="510041" y="174559"/>
                      <a:pt x="534087" y="164254"/>
                      <a:pt x="551545" y="146120"/>
                    </a:cubicBezTo>
                    <a:cubicBezTo>
                      <a:pt x="561070" y="141263"/>
                      <a:pt x="653748" y="94781"/>
                      <a:pt x="702802" y="107258"/>
                    </a:cubicBezTo>
                    <a:cubicBezTo>
                      <a:pt x="720137" y="112402"/>
                      <a:pt x="726329" y="139167"/>
                      <a:pt x="712136" y="153740"/>
                    </a:cubicBezTo>
                    <a:close/>
                  </a:path>
                </a:pathLst>
              </a:custGeom>
              <a:solidFill>
                <a:schemeClr val="bg1"/>
              </a:solidFill>
              <a:ln w="952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3A79FC0A-9C5A-A1ED-EF40-920C1BC6202B}"/>
                  </a:ext>
                </a:extLst>
              </p:cNvPr>
              <p:cNvSpPr/>
              <p:nvPr/>
            </p:nvSpPr>
            <p:spPr>
              <a:xfrm>
                <a:off x="9773330" y="3037929"/>
                <a:ext cx="183832" cy="183832"/>
              </a:xfrm>
              <a:custGeom>
                <a:avLst/>
                <a:gdLst>
                  <a:gd name="connsiteX0" fmla="*/ 91821 w 183832"/>
                  <a:gd name="connsiteY0" fmla="*/ 183833 h 183832"/>
                  <a:gd name="connsiteX1" fmla="*/ 183833 w 183832"/>
                  <a:gd name="connsiteY1" fmla="*/ 92012 h 183832"/>
                  <a:gd name="connsiteX2" fmla="*/ 92012 w 183832"/>
                  <a:gd name="connsiteY2" fmla="*/ 0 h 183832"/>
                  <a:gd name="connsiteX3" fmla="*/ 0 w 183832"/>
                  <a:gd name="connsiteY3" fmla="*/ 91821 h 183832"/>
                  <a:gd name="connsiteX4" fmla="*/ 0 w 183832"/>
                  <a:gd name="connsiteY4" fmla="*/ 91916 h 183832"/>
                  <a:gd name="connsiteX5" fmla="*/ 91821 w 183832"/>
                  <a:gd name="connsiteY5" fmla="*/ 183833 h 183832"/>
                  <a:gd name="connsiteX6" fmla="*/ 91821 w 183832"/>
                  <a:gd name="connsiteY6" fmla="*/ 17526 h 183832"/>
                  <a:gd name="connsiteX7" fmla="*/ 166402 w 183832"/>
                  <a:gd name="connsiteY7" fmla="*/ 91916 h 183832"/>
                  <a:gd name="connsiteX8" fmla="*/ 92012 w 183832"/>
                  <a:gd name="connsiteY8" fmla="*/ 166497 h 183832"/>
                  <a:gd name="connsiteX9" fmla="*/ 17431 w 183832"/>
                  <a:gd name="connsiteY9" fmla="*/ 92107 h 183832"/>
                  <a:gd name="connsiteX10" fmla="*/ 17431 w 183832"/>
                  <a:gd name="connsiteY10" fmla="*/ 91916 h 183832"/>
                  <a:gd name="connsiteX11" fmla="*/ 91821 w 183832"/>
                  <a:gd name="connsiteY11" fmla="*/ 17526 h 18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3832" h="183832">
                    <a:moveTo>
                      <a:pt x="91821" y="183833"/>
                    </a:moveTo>
                    <a:cubicBezTo>
                      <a:pt x="142584" y="183885"/>
                      <a:pt x="183780" y="142775"/>
                      <a:pt x="183833" y="92012"/>
                    </a:cubicBezTo>
                    <a:cubicBezTo>
                      <a:pt x="183885" y="41248"/>
                      <a:pt x="142775" y="52"/>
                      <a:pt x="92012" y="0"/>
                    </a:cubicBezTo>
                    <a:cubicBezTo>
                      <a:pt x="41248" y="-52"/>
                      <a:pt x="52" y="41058"/>
                      <a:pt x="0" y="91821"/>
                    </a:cubicBezTo>
                    <a:cubicBezTo>
                      <a:pt x="0" y="91852"/>
                      <a:pt x="0" y="91885"/>
                      <a:pt x="0" y="91916"/>
                    </a:cubicBezTo>
                    <a:cubicBezTo>
                      <a:pt x="52" y="142622"/>
                      <a:pt x="41116" y="183728"/>
                      <a:pt x="91821" y="183833"/>
                    </a:cubicBezTo>
                    <a:close/>
                    <a:moveTo>
                      <a:pt x="91821" y="17526"/>
                    </a:moveTo>
                    <a:cubicBezTo>
                      <a:pt x="132959" y="17474"/>
                      <a:pt x="166349" y="50779"/>
                      <a:pt x="166402" y="91916"/>
                    </a:cubicBezTo>
                    <a:cubicBezTo>
                      <a:pt x="166454" y="133054"/>
                      <a:pt x="133148" y="166445"/>
                      <a:pt x="92012" y="166497"/>
                    </a:cubicBezTo>
                    <a:cubicBezTo>
                      <a:pt x="50874" y="166549"/>
                      <a:pt x="17483" y="133243"/>
                      <a:pt x="17431" y="92107"/>
                    </a:cubicBezTo>
                    <a:cubicBezTo>
                      <a:pt x="17431" y="92043"/>
                      <a:pt x="17431" y="91980"/>
                      <a:pt x="17431" y="91916"/>
                    </a:cubicBezTo>
                    <a:cubicBezTo>
                      <a:pt x="17483" y="50853"/>
                      <a:pt x="50758" y="17578"/>
                      <a:pt x="91821" y="17526"/>
                    </a:cubicBezTo>
                    <a:close/>
                  </a:path>
                </a:pathLst>
              </a:custGeom>
              <a:solidFill>
                <a:schemeClr val="bg1"/>
              </a:solidFill>
              <a:ln w="952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5D825CFB-E14E-9848-4F58-70DB04CD3A8D}"/>
                  </a:ext>
                </a:extLst>
              </p:cNvPr>
              <p:cNvSpPr/>
              <p:nvPr/>
            </p:nvSpPr>
            <p:spPr>
              <a:xfrm>
                <a:off x="9553207" y="2903575"/>
                <a:ext cx="680751" cy="409365"/>
              </a:xfrm>
              <a:custGeom>
                <a:avLst/>
                <a:gdLst>
                  <a:gd name="connsiteX0" fmla="*/ 314230 w 680751"/>
                  <a:gd name="connsiteY0" fmla="*/ 377622 h 409365"/>
                  <a:gd name="connsiteX1" fmla="*/ 611029 w 680751"/>
                  <a:gd name="connsiteY1" fmla="*/ 376860 h 409365"/>
                  <a:gd name="connsiteX2" fmla="*/ 622872 w 680751"/>
                  <a:gd name="connsiteY2" fmla="*/ 373210 h 409365"/>
                  <a:gd name="connsiteX3" fmla="*/ 623888 w 680751"/>
                  <a:gd name="connsiteY3" fmla="*/ 369240 h 409365"/>
                  <a:gd name="connsiteX4" fmla="*/ 623888 w 680751"/>
                  <a:gd name="connsiteY4" fmla="*/ 301708 h 409365"/>
                  <a:gd name="connsiteX5" fmla="*/ 667893 w 680751"/>
                  <a:gd name="connsiteY5" fmla="*/ 320186 h 409365"/>
                  <a:gd name="connsiteX6" fmla="*/ 679798 w 680751"/>
                  <a:gd name="connsiteY6" fmla="*/ 316287 h 409365"/>
                  <a:gd name="connsiteX7" fmla="*/ 680752 w 680751"/>
                  <a:gd name="connsiteY7" fmla="*/ 312471 h 409365"/>
                  <a:gd name="connsiteX8" fmla="*/ 680752 w 680751"/>
                  <a:gd name="connsiteY8" fmla="*/ 40247 h 409365"/>
                  <a:gd name="connsiteX9" fmla="*/ 676085 w 680751"/>
                  <a:gd name="connsiteY9" fmla="*/ 32531 h 409365"/>
                  <a:gd name="connsiteX10" fmla="*/ 366427 w 680751"/>
                  <a:gd name="connsiteY10" fmla="*/ 31769 h 409365"/>
                  <a:gd name="connsiteX11" fmla="*/ 69532 w 680751"/>
                  <a:gd name="connsiteY11" fmla="*/ 32531 h 409365"/>
                  <a:gd name="connsiteX12" fmla="*/ 57735 w 680751"/>
                  <a:gd name="connsiteY12" fmla="*/ 36327 h 409365"/>
                  <a:gd name="connsiteX13" fmla="*/ 56769 w 680751"/>
                  <a:gd name="connsiteY13" fmla="*/ 40247 h 409365"/>
                  <a:gd name="connsiteX14" fmla="*/ 56769 w 680751"/>
                  <a:gd name="connsiteY14" fmla="*/ 107874 h 409365"/>
                  <a:gd name="connsiteX15" fmla="*/ 12859 w 680751"/>
                  <a:gd name="connsiteY15" fmla="*/ 89300 h 409365"/>
                  <a:gd name="connsiteX16" fmla="*/ 1016 w 680751"/>
                  <a:gd name="connsiteY16" fmla="*/ 92951 h 409365"/>
                  <a:gd name="connsiteX17" fmla="*/ 0 w 680751"/>
                  <a:gd name="connsiteY17" fmla="*/ 97016 h 409365"/>
                  <a:gd name="connsiteX18" fmla="*/ 0 w 680751"/>
                  <a:gd name="connsiteY18" fmla="*/ 369240 h 409365"/>
                  <a:gd name="connsiteX19" fmla="*/ 4572 w 680751"/>
                  <a:gd name="connsiteY19" fmla="*/ 376860 h 409365"/>
                  <a:gd name="connsiteX20" fmla="*/ 314230 w 680751"/>
                  <a:gd name="connsiteY20" fmla="*/ 377622 h 409365"/>
                  <a:gd name="connsiteX21" fmla="*/ 73819 w 680751"/>
                  <a:gd name="connsiteY21" fmla="*/ 54439 h 409365"/>
                  <a:gd name="connsiteX22" fmla="*/ 370618 w 680751"/>
                  <a:gd name="connsiteY22" fmla="*/ 48629 h 409365"/>
                  <a:gd name="connsiteX23" fmla="*/ 662940 w 680751"/>
                  <a:gd name="connsiteY23" fmla="*/ 45485 h 409365"/>
                  <a:gd name="connsiteX24" fmla="*/ 662940 w 680751"/>
                  <a:gd name="connsiteY24" fmla="*/ 298374 h 409365"/>
                  <a:gd name="connsiteX25" fmla="*/ 623507 w 680751"/>
                  <a:gd name="connsiteY25" fmla="*/ 283420 h 409365"/>
                  <a:gd name="connsiteX26" fmla="*/ 623507 w 680751"/>
                  <a:gd name="connsiteY26" fmla="*/ 96920 h 409365"/>
                  <a:gd name="connsiteX27" fmla="*/ 623507 w 680751"/>
                  <a:gd name="connsiteY27" fmla="*/ 96920 h 409365"/>
                  <a:gd name="connsiteX28" fmla="*/ 618935 w 680751"/>
                  <a:gd name="connsiteY28" fmla="*/ 89205 h 409365"/>
                  <a:gd name="connsiteX29" fmla="*/ 309658 w 680751"/>
                  <a:gd name="connsiteY29" fmla="*/ 88634 h 409365"/>
                  <a:gd name="connsiteX30" fmla="*/ 74200 w 680751"/>
                  <a:gd name="connsiteY30" fmla="*/ 112637 h 409365"/>
                  <a:gd name="connsiteX31" fmla="*/ 16669 w 680751"/>
                  <a:gd name="connsiteY31" fmla="*/ 111589 h 409365"/>
                  <a:gd name="connsiteX32" fmla="*/ 313468 w 680751"/>
                  <a:gd name="connsiteY32" fmla="*/ 105779 h 409365"/>
                  <a:gd name="connsiteX33" fmla="*/ 606457 w 680751"/>
                  <a:gd name="connsiteY33" fmla="*/ 102350 h 409365"/>
                  <a:gd name="connsiteX34" fmla="*/ 606457 w 680751"/>
                  <a:gd name="connsiteY34" fmla="*/ 355048 h 409365"/>
                  <a:gd name="connsiteX35" fmla="*/ 309658 w 680751"/>
                  <a:gd name="connsiteY35" fmla="*/ 360763 h 409365"/>
                  <a:gd name="connsiteX36" fmla="*/ 17431 w 680751"/>
                  <a:gd name="connsiteY36" fmla="*/ 363620 h 409365"/>
                  <a:gd name="connsiteX37" fmla="*/ 17431 w 680751"/>
                  <a:gd name="connsiteY37" fmla="*/ 111208 h 40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80751" h="409365">
                    <a:moveTo>
                      <a:pt x="314230" y="377622"/>
                    </a:moveTo>
                    <a:cubicBezTo>
                      <a:pt x="416624" y="350000"/>
                      <a:pt x="513779" y="324473"/>
                      <a:pt x="611029" y="376860"/>
                    </a:cubicBezTo>
                    <a:cubicBezTo>
                      <a:pt x="615307" y="379122"/>
                      <a:pt x="620609" y="377489"/>
                      <a:pt x="622872" y="373210"/>
                    </a:cubicBezTo>
                    <a:cubicBezTo>
                      <a:pt x="623520" y="371986"/>
                      <a:pt x="623868" y="370625"/>
                      <a:pt x="623888" y="369240"/>
                    </a:cubicBezTo>
                    <a:lnTo>
                      <a:pt x="623888" y="301708"/>
                    </a:lnTo>
                    <a:cubicBezTo>
                      <a:pt x="639104" y="306473"/>
                      <a:pt x="653837" y="312660"/>
                      <a:pt x="667893" y="320186"/>
                    </a:cubicBezTo>
                    <a:cubicBezTo>
                      <a:pt x="672257" y="322397"/>
                      <a:pt x="677588" y="320651"/>
                      <a:pt x="679798" y="316287"/>
                    </a:cubicBezTo>
                    <a:cubicBezTo>
                      <a:pt x="680397" y="315102"/>
                      <a:pt x="680724" y="313798"/>
                      <a:pt x="680752" y="312471"/>
                    </a:cubicBezTo>
                    <a:lnTo>
                      <a:pt x="680752" y="40247"/>
                    </a:lnTo>
                    <a:cubicBezTo>
                      <a:pt x="680740" y="37010"/>
                      <a:pt x="678946" y="34044"/>
                      <a:pt x="676085" y="32531"/>
                    </a:cubicBezTo>
                    <a:cubicBezTo>
                      <a:pt x="572357" y="-23380"/>
                      <a:pt x="469297" y="3956"/>
                      <a:pt x="366427" y="31769"/>
                    </a:cubicBezTo>
                    <a:cubicBezTo>
                      <a:pt x="260985" y="60344"/>
                      <a:pt x="165735" y="84347"/>
                      <a:pt x="69532" y="32531"/>
                    </a:cubicBezTo>
                    <a:cubicBezTo>
                      <a:pt x="65226" y="30322"/>
                      <a:pt x="59945" y="32021"/>
                      <a:pt x="57735" y="36327"/>
                    </a:cubicBezTo>
                    <a:cubicBezTo>
                      <a:pt x="57113" y="37541"/>
                      <a:pt x="56781" y="38883"/>
                      <a:pt x="56769" y="40247"/>
                    </a:cubicBezTo>
                    <a:lnTo>
                      <a:pt x="56769" y="107874"/>
                    </a:lnTo>
                    <a:cubicBezTo>
                      <a:pt x="41565" y="103121"/>
                      <a:pt x="26859" y="96900"/>
                      <a:pt x="12859" y="89300"/>
                    </a:cubicBezTo>
                    <a:cubicBezTo>
                      <a:pt x="8580" y="87038"/>
                      <a:pt x="3279" y="88673"/>
                      <a:pt x="1016" y="92951"/>
                    </a:cubicBezTo>
                    <a:cubicBezTo>
                      <a:pt x="353" y="94204"/>
                      <a:pt x="5" y="95598"/>
                      <a:pt x="0" y="97016"/>
                    </a:cubicBezTo>
                    <a:lnTo>
                      <a:pt x="0" y="369240"/>
                    </a:lnTo>
                    <a:cubicBezTo>
                      <a:pt x="48" y="372416"/>
                      <a:pt x="1792" y="375324"/>
                      <a:pt x="4572" y="376860"/>
                    </a:cubicBezTo>
                    <a:cubicBezTo>
                      <a:pt x="105632" y="431343"/>
                      <a:pt x="204121" y="407245"/>
                      <a:pt x="314230" y="377622"/>
                    </a:cubicBezTo>
                    <a:close/>
                    <a:moveTo>
                      <a:pt x="73819" y="54439"/>
                    </a:moveTo>
                    <a:cubicBezTo>
                      <a:pt x="171260" y="100540"/>
                      <a:pt x="266795" y="76632"/>
                      <a:pt x="370618" y="48629"/>
                    </a:cubicBezTo>
                    <a:cubicBezTo>
                      <a:pt x="471583" y="21482"/>
                      <a:pt x="567119" y="-3664"/>
                      <a:pt x="662940" y="45485"/>
                    </a:cubicBezTo>
                    <a:lnTo>
                      <a:pt x="662940" y="298374"/>
                    </a:lnTo>
                    <a:cubicBezTo>
                      <a:pt x="650214" y="292351"/>
                      <a:pt x="637027" y="287350"/>
                      <a:pt x="623507" y="283420"/>
                    </a:cubicBezTo>
                    <a:lnTo>
                      <a:pt x="623507" y="96920"/>
                    </a:lnTo>
                    <a:lnTo>
                      <a:pt x="623507" y="96920"/>
                    </a:lnTo>
                    <a:cubicBezTo>
                      <a:pt x="623535" y="93699"/>
                      <a:pt x="621774" y="90727"/>
                      <a:pt x="618935" y="89205"/>
                    </a:cubicBezTo>
                    <a:cubicBezTo>
                      <a:pt x="517874" y="34722"/>
                      <a:pt x="418719" y="58820"/>
                      <a:pt x="309658" y="88634"/>
                    </a:cubicBezTo>
                    <a:cubicBezTo>
                      <a:pt x="228314" y="110541"/>
                      <a:pt x="151448" y="130829"/>
                      <a:pt x="74200" y="112637"/>
                    </a:cubicBezTo>
                    <a:close/>
                    <a:moveTo>
                      <a:pt x="16669" y="111589"/>
                    </a:moveTo>
                    <a:cubicBezTo>
                      <a:pt x="114300" y="157785"/>
                      <a:pt x="209836" y="133782"/>
                      <a:pt x="313468" y="105779"/>
                    </a:cubicBezTo>
                    <a:cubicBezTo>
                      <a:pt x="417100" y="77775"/>
                      <a:pt x="511969" y="53486"/>
                      <a:pt x="606457" y="102350"/>
                    </a:cubicBezTo>
                    <a:lnTo>
                      <a:pt x="606457" y="355048"/>
                    </a:lnTo>
                    <a:cubicBezTo>
                      <a:pt x="507968" y="308375"/>
                      <a:pt x="410813" y="333521"/>
                      <a:pt x="309658" y="360763"/>
                    </a:cubicBezTo>
                    <a:cubicBezTo>
                      <a:pt x="207169" y="388481"/>
                      <a:pt x="112490" y="412769"/>
                      <a:pt x="17431" y="363620"/>
                    </a:cubicBezTo>
                    <a:lnTo>
                      <a:pt x="17431" y="111208"/>
                    </a:lnTo>
                    <a:close/>
                  </a:path>
                </a:pathLst>
              </a:custGeom>
              <a:solidFill>
                <a:schemeClr val="bg1"/>
              </a:solidFill>
              <a:ln w="9525"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A6FB8DCA-5597-3D17-8931-44F093FD0EAB}"/>
                  </a:ext>
                </a:extLst>
              </p:cNvPr>
              <p:cNvSpPr/>
              <p:nvPr/>
            </p:nvSpPr>
            <p:spPr>
              <a:xfrm>
                <a:off x="10033988" y="3021641"/>
                <a:ext cx="95617" cy="17430"/>
              </a:xfrm>
              <a:custGeom>
                <a:avLst/>
                <a:gdLst>
                  <a:gd name="connsiteX0" fmla="*/ 7851 w 95617"/>
                  <a:gd name="connsiteY0" fmla="*/ 17431 h 17430"/>
                  <a:gd name="connsiteX1" fmla="*/ 87766 w 95617"/>
                  <a:gd name="connsiteY1" fmla="*/ 17431 h 17430"/>
                  <a:gd name="connsiteX2" fmla="*/ 95569 w 95617"/>
                  <a:gd name="connsiteY2" fmla="*/ 7803 h 17430"/>
                  <a:gd name="connsiteX3" fmla="*/ 87766 w 95617"/>
                  <a:gd name="connsiteY3" fmla="*/ 0 h 17430"/>
                  <a:gd name="connsiteX4" fmla="*/ 7851 w 95617"/>
                  <a:gd name="connsiteY4" fmla="*/ 0 h 17430"/>
                  <a:gd name="connsiteX5" fmla="*/ 48 w 95617"/>
                  <a:gd name="connsiteY5" fmla="*/ 9628 h 17430"/>
                  <a:gd name="connsiteX6" fmla="*/ 7851 w 95617"/>
                  <a:gd name="connsiteY6" fmla="*/ 17431 h 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17" h="17430">
                    <a:moveTo>
                      <a:pt x="7851" y="17431"/>
                    </a:moveTo>
                    <a:lnTo>
                      <a:pt x="87766" y="17431"/>
                    </a:lnTo>
                    <a:cubicBezTo>
                      <a:pt x="92579" y="16927"/>
                      <a:pt x="96073" y="12617"/>
                      <a:pt x="95569" y="7803"/>
                    </a:cubicBezTo>
                    <a:cubicBezTo>
                      <a:pt x="95138" y="3685"/>
                      <a:pt x="91884" y="431"/>
                      <a:pt x="87766" y="0"/>
                    </a:cubicBezTo>
                    <a:lnTo>
                      <a:pt x="7851" y="0"/>
                    </a:lnTo>
                    <a:cubicBezTo>
                      <a:pt x="3038" y="504"/>
                      <a:pt x="-456" y="4814"/>
                      <a:pt x="48" y="9628"/>
                    </a:cubicBezTo>
                    <a:cubicBezTo>
                      <a:pt x="479" y="13746"/>
                      <a:pt x="3734" y="16999"/>
                      <a:pt x="7851" y="17431"/>
                    </a:cubicBezTo>
                    <a:close/>
                  </a:path>
                </a:pathLst>
              </a:custGeom>
              <a:solidFill>
                <a:schemeClr val="bg1"/>
              </a:solidFill>
              <a:ln w="9525" cap="flat">
                <a:no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F465B8EC-239E-060E-EED3-AD20B97B44A7}"/>
                  </a:ext>
                </a:extLst>
              </p:cNvPr>
              <p:cNvSpPr/>
              <p:nvPr/>
            </p:nvSpPr>
            <p:spPr>
              <a:xfrm>
                <a:off x="10033988" y="3196044"/>
                <a:ext cx="95617" cy="17430"/>
              </a:xfrm>
              <a:custGeom>
                <a:avLst/>
                <a:gdLst>
                  <a:gd name="connsiteX0" fmla="*/ 7851 w 95617"/>
                  <a:gd name="connsiteY0" fmla="*/ 17431 h 17430"/>
                  <a:gd name="connsiteX1" fmla="*/ 87766 w 95617"/>
                  <a:gd name="connsiteY1" fmla="*/ 17431 h 17430"/>
                  <a:gd name="connsiteX2" fmla="*/ 95569 w 95617"/>
                  <a:gd name="connsiteY2" fmla="*/ 7803 h 17430"/>
                  <a:gd name="connsiteX3" fmla="*/ 87766 w 95617"/>
                  <a:gd name="connsiteY3" fmla="*/ 0 h 17430"/>
                  <a:gd name="connsiteX4" fmla="*/ 7851 w 95617"/>
                  <a:gd name="connsiteY4" fmla="*/ 0 h 17430"/>
                  <a:gd name="connsiteX5" fmla="*/ 48 w 95617"/>
                  <a:gd name="connsiteY5" fmla="*/ 9628 h 17430"/>
                  <a:gd name="connsiteX6" fmla="*/ 7851 w 95617"/>
                  <a:gd name="connsiteY6" fmla="*/ 17431 h 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17" h="17430">
                    <a:moveTo>
                      <a:pt x="7851" y="17431"/>
                    </a:moveTo>
                    <a:lnTo>
                      <a:pt x="87766" y="17431"/>
                    </a:lnTo>
                    <a:cubicBezTo>
                      <a:pt x="92579" y="16927"/>
                      <a:pt x="96073" y="12617"/>
                      <a:pt x="95569" y="7803"/>
                    </a:cubicBezTo>
                    <a:cubicBezTo>
                      <a:pt x="95138" y="3685"/>
                      <a:pt x="91884" y="431"/>
                      <a:pt x="87766" y="0"/>
                    </a:cubicBezTo>
                    <a:lnTo>
                      <a:pt x="7851" y="0"/>
                    </a:lnTo>
                    <a:cubicBezTo>
                      <a:pt x="3038" y="504"/>
                      <a:pt x="-456" y="4814"/>
                      <a:pt x="48" y="9628"/>
                    </a:cubicBezTo>
                    <a:cubicBezTo>
                      <a:pt x="479" y="13746"/>
                      <a:pt x="3734" y="16999"/>
                      <a:pt x="7851" y="17431"/>
                    </a:cubicBezTo>
                    <a:close/>
                  </a:path>
                </a:pathLst>
              </a:custGeom>
              <a:solidFill>
                <a:schemeClr val="bg1"/>
              </a:solidFill>
              <a:ln w="9525" cap="flat">
                <a:noFill/>
                <a:prstDash val="solid"/>
                <a:miter/>
              </a:ln>
            </p:spPr>
            <p:txBody>
              <a:bodyPr rtlCol="0" anchor="ctr"/>
              <a:lstStyle/>
              <a:p>
                <a:endParaRPr lang="en-GB"/>
              </a:p>
            </p:txBody>
          </p:sp>
          <p:sp>
            <p:nvSpPr>
              <p:cNvPr id="84" name="Freeform: Shape 83">
                <a:extLst>
                  <a:ext uri="{FF2B5EF4-FFF2-40B4-BE49-F238E27FC236}">
                    <a16:creationId xmlns:a16="http://schemas.microsoft.com/office/drawing/2014/main" id="{C6C607FA-641D-0974-A229-A32C0A9E49A6}"/>
                  </a:ext>
                </a:extLst>
              </p:cNvPr>
              <p:cNvSpPr/>
              <p:nvPr/>
            </p:nvSpPr>
            <p:spPr>
              <a:xfrm>
                <a:off x="9600696" y="3234144"/>
                <a:ext cx="95617" cy="17430"/>
              </a:xfrm>
              <a:custGeom>
                <a:avLst/>
                <a:gdLst>
                  <a:gd name="connsiteX0" fmla="*/ 87766 w 95617"/>
                  <a:gd name="connsiteY0" fmla="*/ 0 h 17430"/>
                  <a:gd name="connsiteX1" fmla="*/ 7851 w 95617"/>
                  <a:gd name="connsiteY1" fmla="*/ 0 h 17430"/>
                  <a:gd name="connsiteX2" fmla="*/ 48 w 95617"/>
                  <a:gd name="connsiteY2" fmla="*/ 9628 h 17430"/>
                  <a:gd name="connsiteX3" fmla="*/ 7851 w 95617"/>
                  <a:gd name="connsiteY3" fmla="*/ 17431 h 17430"/>
                  <a:gd name="connsiteX4" fmla="*/ 87766 w 95617"/>
                  <a:gd name="connsiteY4" fmla="*/ 17431 h 17430"/>
                  <a:gd name="connsiteX5" fmla="*/ 95569 w 95617"/>
                  <a:gd name="connsiteY5" fmla="*/ 7803 h 17430"/>
                  <a:gd name="connsiteX6" fmla="*/ 87766 w 95617"/>
                  <a:gd name="connsiteY6" fmla="*/ 0 h 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17" h="17430">
                    <a:moveTo>
                      <a:pt x="87766" y="0"/>
                    </a:moveTo>
                    <a:lnTo>
                      <a:pt x="7851" y="0"/>
                    </a:lnTo>
                    <a:cubicBezTo>
                      <a:pt x="3038" y="504"/>
                      <a:pt x="-456" y="4814"/>
                      <a:pt x="48" y="9628"/>
                    </a:cubicBezTo>
                    <a:cubicBezTo>
                      <a:pt x="479" y="13746"/>
                      <a:pt x="3734" y="16999"/>
                      <a:pt x="7851" y="17431"/>
                    </a:cubicBezTo>
                    <a:lnTo>
                      <a:pt x="87766" y="17431"/>
                    </a:lnTo>
                    <a:cubicBezTo>
                      <a:pt x="92579" y="16927"/>
                      <a:pt x="96073" y="12617"/>
                      <a:pt x="95569" y="7803"/>
                    </a:cubicBezTo>
                    <a:cubicBezTo>
                      <a:pt x="95138" y="3685"/>
                      <a:pt x="91884" y="431"/>
                      <a:pt x="87766" y="0"/>
                    </a:cubicBezTo>
                    <a:close/>
                  </a:path>
                </a:pathLst>
              </a:custGeom>
              <a:solidFill>
                <a:schemeClr val="bg1"/>
              </a:solidFill>
              <a:ln w="9525"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9D489582-405B-D15B-E7A7-488E4B6DD134}"/>
                  </a:ext>
                </a:extLst>
              </p:cNvPr>
              <p:cNvSpPr/>
              <p:nvPr/>
            </p:nvSpPr>
            <p:spPr>
              <a:xfrm>
                <a:off x="9600696" y="3059931"/>
                <a:ext cx="95617" cy="17430"/>
              </a:xfrm>
              <a:custGeom>
                <a:avLst/>
                <a:gdLst>
                  <a:gd name="connsiteX0" fmla="*/ 7851 w 95617"/>
                  <a:gd name="connsiteY0" fmla="*/ 17431 h 17430"/>
                  <a:gd name="connsiteX1" fmla="*/ 87766 w 95617"/>
                  <a:gd name="connsiteY1" fmla="*/ 17431 h 17430"/>
                  <a:gd name="connsiteX2" fmla="*/ 95569 w 95617"/>
                  <a:gd name="connsiteY2" fmla="*/ 7803 h 17430"/>
                  <a:gd name="connsiteX3" fmla="*/ 87766 w 95617"/>
                  <a:gd name="connsiteY3" fmla="*/ 0 h 17430"/>
                  <a:gd name="connsiteX4" fmla="*/ 7851 w 95617"/>
                  <a:gd name="connsiteY4" fmla="*/ 0 h 17430"/>
                  <a:gd name="connsiteX5" fmla="*/ 48 w 95617"/>
                  <a:gd name="connsiteY5" fmla="*/ 9628 h 17430"/>
                  <a:gd name="connsiteX6" fmla="*/ 7851 w 95617"/>
                  <a:gd name="connsiteY6" fmla="*/ 17431 h 1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617" h="17430">
                    <a:moveTo>
                      <a:pt x="7851" y="17431"/>
                    </a:moveTo>
                    <a:lnTo>
                      <a:pt x="87766" y="17431"/>
                    </a:lnTo>
                    <a:cubicBezTo>
                      <a:pt x="92579" y="16927"/>
                      <a:pt x="96073" y="12617"/>
                      <a:pt x="95569" y="7803"/>
                    </a:cubicBezTo>
                    <a:cubicBezTo>
                      <a:pt x="95138" y="3685"/>
                      <a:pt x="91884" y="431"/>
                      <a:pt x="87766" y="0"/>
                    </a:cubicBezTo>
                    <a:lnTo>
                      <a:pt x="7851" y="0"/>
                    </a:lnTo>
                    <a:cubicBezTo>
                      <a:pt x="3038" y="504"/>
                      <a:pt x="-456" y="4814"/>
                      <a:pt x="48" y="9628"/>
                    </a:cubicBezTo>
                    <a:cubicBezTo>
                      <a:pt x="479" y="13746"/>
                      <a:pt x="3734" y="16999"/>
                      <a:pt x="7851" y="17431"/>
                    </a:cubicBezTo>
                    <a:close/>
                  </a:path>
                </a:pathLst>
              </a:custGeom>
              <a:solidFill>
                <a:schemeClr val="bg1"/>
              </a:solidFill>
              <a:ln w="9525" cap="flat">
                <a:noFill/>
                <a:prstDash val="solid"/>
                <a:miter/>
              </a:ln>
            </p:spPr>
            <p:txBody>
              <a:bodyPr rtlCol="0" anchor="ctr"/>
              <a:lstStyle/>
              <a:p>
                <a:endParaRPr lang="en-GB"/>
              </a:p>
            </p:txBody>
          </p:sp>
          <p:sp>
            <p:nvSpPr>
              <p:cNvPr id="86" name="Freeform: Shape 85">
                <a:extLst>
                  <a:ext uri="{FF2B5EF4-FFF2-40B4-BE49-F238E27FC236}">
                    <a16:creationId xmlns:a16="http://schemas.microsoft.com/office/drawing/2014/main" id="{0CC59E69-BAE3-8563-4E7F-6B93A54684D5}"/>
                  </a:ext>
                </a:extLst>
              </p:cNvPr>
              <p:cNvSpPr/>
              <p:nvPr/>
            </p:nvSpPr>
            <p:spPr>
              <a:xfrm>
                <a:off x="9590164" y="3393211"/>
                <a:ext cx="49339" cy="49339"/>
              </a:xfrm>
              <a:custGeom>
                <a:avLst/>
                <a:gdLst>
                  <a:gd name="connsiteX0" fmla="*/ 49339 w 49339"/>
                  <a:gd name="connsiteY0" fmla="*/ 24670 h 49339"/>
                  <a:gd name="connsiteX1" fmla="*/ 24670 w 49339"/>
                  <a:gd name="connsiteY1" fmla="*/ 49339 h 49339"/>
                  <a:gd name="connsiteX2" fmla="*/ 0 w 49339"/>
                  <a:gd name="connsiteY2" fmla="*/ 24670 h 49339"/>
                  <a:gd name="connsiteX3" fmla="*/ 24670 w 49339"/>
                  <a:gd name="connsiteY3" fmla="*/ 0 h 49339"/>
                  <a:gd name="connsiteX4" fmla="*/ 49339 w 49339"/>
                  <a:gd name="connsiteY4" fmla="*/ 24670 h 49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39" h="49339">
                    <a:moveTo>
                      <a:pt x="49339" y="24670"/>
                    </a:moveTo>
                    <a:cubicBezTo>
                      <a:pt x="49339" y="38294"/>
                      <a:pt x="38294" y="49339"/>
                      <a:pt x="24670" y="49339"/>
                    </a:cubicBezTo>
                    <a:cubicBezTo>
                      <a:pt x="11045" y="49339"/>
                      <a:pt x="0" y="38294"/>
                      <a:pt x="0" y="24670"/>
                    </a:cubicBezTo>
                    <a:cubicBezTo>
                      <a:pt x="0" y="11045"/>
                      <a:pt x="11045" y="0"/>
                      <a:pt x="24670" y="0"/>
                    </a:cubicBezTo>
                    <a:cubicBezTo>
                      <a:pt x="38294" y="0"/>
                      <a:pt x="49339" y="11045"/>
                      <a:pt x="49339" y="24670"/>
                    </a:cubicBezTo>
                    <a:close/>
                  </a:path>
                </a:pathLst>
              </a:custGeom>
              <a:solidFill>
                <a:schemeClr val="bg1"/>
              </a:solidFill>
              <a:ln w="9525" cap="flat">
                <a:noFill/>
                <a:prstDash val="solid"/>
                <a:miter/>
              </a:ln>
            </p:spPr>
            <p:txBody>
              <a:bodyPr rtlCol="0" anchor="ctr"/>
              <a:lstStyle/>
              <a:p>
                <a:endParaRPr lang="en-GB"/>
              </a:p>
            </p:txBody>
          </p:sp>
          <p:sp>
            <p:nvSpPr>
              <p:cNvPr id="87" name="Freeform: Shape 86">
                <a:extLst>
                  <a:ext uri="{FF2B5EF4-FFF2-40B4-BE49-F238E27FC236}">
                    <a16:creationId xmlns:a16="http://schemas.microsoft.com/office/drawing/2014/main" id="{3917C513-333F-15C4-186C-5F3ED1429B67}"/>
                  </a:ext>
                </a:extLst>
              </p:cNvPr>
              <p:cNvSpPr/>
              <p:nvPr/>
            </p:nvSpPr>
            <p:spPr>
              <a:xfrm>
                <a:off x="9822860" y="3065742"/>
                <a:ext cx="82639" cy="128968"/>
              </a:xfrm>
              <a:custGeom>
                <a:avLst/>
                <a:gdLst>
                  <a:gd name="connsiteX0" fmla="*/ 11335 w 82639"/>
                  <a:gd name="connsiteY0" fmla="*/ 87154 h 128968"/>
                  <a:gd name="connsiteX1" fmla="*/ 0 w 82639"/>
                  <a:gd name="connsiteY1" fmla="*/ 100679 h 128968"/>
                  <a:gd name="connsiteX2" fmla="*/ 38100 w 82639"/>
                  <a:gd name="connsiteY2" fmla="*/ 117634 h 128968"/>
                  <a:gd name="connsiteX3" fmla="*/ 38100 w 82639"/>
                  <a:gd name="connsiteY3" fmla="*/ 128968 h 128968"/>
                  <a:gd name="connsiteX4" fmla="*/ 47625 w 82639"/>
                  <a:gd name="connsiteY4" fmla="*/ 128968 h 128968"/>
                  <a:gd name="connsiteX5" fmla="*/ 47625 w 82639"/>
                  <a:gd name="connsiteY5" fmla="*/ 117443 h 128968"/>
                  <a:gd name="connsiteX6" fmla="*/ 73057 w 82639"/>
                  <a:gd name="connsiteY6" fmla="*/ 107918 h 128968"/>
                  <a:gd name="connsiteX7" fmla="*/ 82582 w 82639"/>
                  <a:gd name="connsiteY7" fmla="*/ 85820 h 128968"/>
                  <a:gd name="connsiteX8" fmla="*/ 74200 w 82639"/>
                  <a:gd name="connsiteY8" fmla="*/ 65056 h 128968"/>
                  <a:gd name="connsiteX9" fmla="*/ 48006 w 82639"/>
                  <a:gd name="connsiteY9" fmla="*/ 53721 h 128968"/>
                  <a:gd name="connsiteX10" fmla="*/ 48006 w 82639"/>
                  <a:gd name="connsiteY10" fmla="*/ 53721 h 128968"/>
                  <a:gd name="connsiteX11" fmla="*/ 48006 w 82639"/>
                  <a:gd name="connsiteY11" fmla="*/ 24860 h 128968"/>
                  <a:gd name="connsiteX12" fmla="*/ 70199 w 82639"/>
                  <a:gd name="connsiteY12" fmla="*/ 33814 h 128968"/>
                  <a:gd name="connsiteX13" fmla="*/ 80391 w 82639"/>
                  <a:gd name="connsiteY13" fmla="*/ 19526 h 128968"/>
                  <a:gd name="connsiteX14" fmla="*/ 48101 w 82639"/>
                  <a:gd name="connsiteY14" fmla="*/ 7906 h 128968"/>
                  <a:gd name="connsiteX15" fmla="*/ 48101 w 82639"/>
                  <a:gd name="connsiteY15" fmla="*/ 0 h 128968"/>
                  <a:gd name="connsiteX16" fmla="*/ 38576 w 82639"/>
                  <a:gd name="connsiteY16" fmla="*/ 0 h 128968"/>
                  <a:gd name="connsiteX17" fmla="*/ 38576 w 82639"/>
                  <a:gd name="connsiteY17" fmla="*/ 7810 h 128968"/>
                  <a:gd name="connsiteX18" fmla="*/ 14097 w 82639"/>
                  <a:gd name="connsiteY18" fmla="*/ 17335 h 128968"/>
                  <a:gd name="connsiteX19" fmla="*/ 4191 w 82639"/>
                  <a:gd name="connsiteY19" fmla="*/ 39529 h 128968"/>
                  <a:gd name="connsiteX20" fmla="*/ 12382 w 82639"/>
                  <a:gd name="connsiteY20" fmla="*/ 59817 h 128968"/>
                  <a:gd name="connsiteX21" fmla="*/ 38005 w 82639"/>
                  <a:gd name="connsiteY21" fmla="*/ 70771 h 128968"/>
                  <a:gd name="connsiteX22" fmla="*/ 38005 w 82639"/>
                  <a:gd name="connsiteY22" fmla="*/ 100870 h 128968"/>
                  <a:gd name="connsiteX23" fmla="*/ 11335 w 82639"/>
                  <a:gd name="connsiteY23" fmla="*/ 87154 h 128968"/>
                  <a:gd name="connsiteX24" fmla="*/ 48101 w 82639"/>
                  <a:gd name="connsiteY24" fmla="*/ 73247 h 128968"/>
                  <a:gd name="connsiteX25" fmla="*/ 60865 w 82639"/>
                  <a:gd name="connsiteY25" fmla="*/ 79248 h 128968"/>
                  <a:gd name="connsiteX26" fmla="*/ 64198 w 82639"/>
                  <a:gd name="connsiteY26" fmla="*/ 87820 h 128968"/>
                  <a:gd name="connsiteX27" fmla="*/ 59912 w 82639"/>
                  <a:gd name="connsiteY27" fmla="*/ 96774 h 128968"/>
                  <a:gd name="connsiteX28" fmla="*/ 48101 w 82639"/>
                  <a:gd name="connsiteY28" fmla="*/ 101156 h 128968"/>
                  <a:gd name="connsiteX29" fmla="*/ 26384 w 82639"/>
                  <a:gd name="connsiteY29" fmla="*/ 45720 h 128968"/>
                  <a:gd name="connsiteX30" fmla="*/ 27096 w 82639"/>
                  <a:gd name="connsiteY30" fmla="*/ 28897 h 128968"/>
                  <a:gd name="connsiteX31" fmla="*/ 27241 w 82639"/>
                  <a:gd name="connsiteY31" fmla="*/ 28766 h 128968"/>
                  <a:gd name="connsiteX32" fmla="*/ 38195 w 82639"/>
                  <a:gd name="connsiteY32" fmla="*/ 24670 h 128968"/>
                  <a:gd name="connsiteX33" fmla="*/ 38195 w 82639"/>
                  <a:gd name="connsiteY33" fmla="*/ 51530 h 128968"/>
                  <a:gd name="connsiteX34" fmla="*/ 26384 w 82639"/>
                  <a:gd name="connsiteY34" fmla="*/ 45434 h 12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2639" h="128968">
                    <a:moveTo>
                      <a:pt x="11335" y="87154"/>
                    </a:moveTo>
                    <a:lnTo>
                      <a:pt x="0" y="100679"/>
                    </a:lnTo>
                    <a:cubicBezTo>
                      <a:pt x="10586" y="110219"/>
                      <a:pt x="23926" y="116155"/>
                      <a:pt x="38100" y="117634"/>
                    </a:cubicBezTo>
                    <a:lnTo>
                      <a:pt x="38100" y="128968"/>
                    </a:lnTo>
                    <a:lnTo>
                      <a:pt x="47625" y="128968"/>
                    </a:lnTo>
                    <a:lnTo>
                      <a:pt x="47625" y="117443"/>
                    </a:lnTo>
                    <a:cubicBezTo>
                      <a:pt x="56954" y="117331"/>
                      <a:pt x="65949" y="113962"/>
                      <a:pt x="73057" y="107918"/>
                    </a:cubicBezTo>
                    <a:cubicBezTo>
                      <a:pt x="79330" y="102314"/>
                      <a:pt x="82814" y="94229"/>
                      <a:pt x="82582" y="85820"/>
                    </a:cubicBezTo>
                    <a:cubicBezTo>
                      <a:pt x="83106" y="77982"/>
                      <a:pt x="80019" y="70334"/>
                      <a:pt x="74200" y="65056"/>
                    </a:cubicBezTo>
                    <a:cubicBezTo>
                      <a:pt x="66460" y="59307"/>
                      <a:pt x="57495" y="55428"/>
                      <a:pt x="48006" y="53721"/>
                    </a:cubicBezTo>
                    <a:lnTo>
                      <a:pt x="48006" y="53721"/>
                    </a:lnTo>
                    <a:lnTo>
                      <a:pt x="48006" y="24860"/>
                    </a:lnTo>
                    <a:cubicBezTo>
                      <a:pt x="56019" y="26004"/>
                      <a:pt x="63636" y="29077"/>
                      <a:pt x="70199" y="33814"/>
                    </a:cubicBezTo>
                    <a:lnTo>
                      <a:pt x="80391" y="19526"/>
                    </a:lnTo>
                    <a:cubicBezTo>
                      <a:pt x="70857" y="12841"/>
                      <a:pt x="59708" y="8829"/>
                      <a:pt x="48101" y="7906"/>
                    </a:cubicBezTo>
                    <a:lnTo>
                      <a:pt x="48101" y="0"/>
                    </a:lnTo>
                    <a:lnTo>
                      <a:pt x="38576" y="0"/>
                    </a:lnTo>
                    <a:lnTo>
                      <a:pt x="38576" y="7810"/>
                    </a:lnTo>
                    <a:cubicBezTo>
                      <a:pt x="29546" y="7984"/>
                      <a:pt x="20869" y="11360"/>
                      <a:pt x="14097" y="17335"/>
                    </a:cubicBezTo>
                    <a:cubicBezTo>
                      <a:pt x="7657" y="22890"/>
                      <a:pt x="4025" y="31026"/>
                      <a:pt x="4191" y="39529"/>
                    </a:cubicBezTo>
                    <a:cubicBezTo>
                      <a:pt x="3668" y="47190"/>
                      <a:pt x="6687" y="54667"/>
                      <a:pt x="12382" y="59817"/>
                    </a:cubicBezTo>
                    <a:cubicBezTo>
                      <a:pt x="20017" y="65302"/>
                      <a:pt x="28765" y="69043"/>
                      <a:pt x="38005" y="70771"/>
                    </a:cubicBezTo>
                    <a:lnTo>
                      <a:pt x="38005" y="100870"/>
                    </a:lnTo>
                    <a:cubicBezTo>
                      <a:pt x="27983" y="98952"/>
                      <a:pt x="18723" y="94191"/>
                      <a:pt x="11335" y="87154"/>
                    </a:cubicBezTo>
                    <a:close/>
                    <a:moveTo>
                      <a:pt x="48101" y="73247"/>
                    </a:moveTo>
                    <a:cubicBezTo>
                      <a:pt x="52745" y="74285"/>
                      <a:pt x="57102" y="76334"/>
                      <a:pt x="60865" y="79248"/>
                    </a:cubicBezTo>
                    <a:cubicBezTo>
                      <a:pt x="63137" y="81506"/>
                      <a:pt x="64349" y="84620"/>
                      <a:pt x="64198" y="87820"/>
                    </a:cubicBezTo>
                    <a:cubicBezTo>
                      <a:pt x="64266" y="91315"/>
                      <a:pt x="62676" y="94636"/>
                      <a:pt x="59912" y="96774"/>
                    </a:cubicBezTo>
                    <a:cubicBezTo>
                      <a:pt x="56495" y="99370"/>
                      <a:pt x="52385" y="100895"/>
                      <a:pt x="48101" y="101156"/>
                    </a:cubicBezTo>
                    <a:close/>
                    <a:moveTo>
                      <a:pt x="26384" y="45720"/>
                    </a:moveTo>
                    <a:cubicBezTo>
                      <a:pt x="21935" y="40878"/>
                      <a:pt x="22254" y="33346"/>
                      <a:pt x="27096" y="28897"/>
                    </a:cubicBezTo>
                    <a:cubicBezTo>
                      <a:pt x="27144" y="28853"/>
                      <a:pt x="27193" y="28809"/>
                      <a:pt x="27241" y="28766"/>
                    </a:cubicBezTo>
                    <a:cubicBezTo>
                      <a:pt x="30373" y="26285"/>
                      <a:pt x="34205" y="24853"/>
                      <a:pt x="38195" y="24670"/>
                    </a:cubicBezTo>
                    <a:lnTo>
                      <a:pt x="38195" y="51530"/>
                    </a:lnTo>
                    <a:cubicBezTo>
                      <a:pt x="33873" y="50353"/>
                      <a:pt x="29848" y="48276"/>
                      <a:pt x="26384" y="45434"/>
                    </a:cubicBezTo>
                    <a:close/>
                  </a:path>
                </a:pathLst>
              </a:custGeom>
              <a:solidFill>
                <a:schemeClr val="bg1"/>
              </a:solidFill>
              <a:ln w="9525" cap="flat">
                <a:noFill/>
                <a:prstDash val="solid"/>
                <a:miter/>
              </a:ln>
            </p:spPr>
            <p:txBody>
              <a:bodyPr rtlCol="0" anchor="ctr"/>
              <a:lstStyle/>
              <a:p>
                <a:endParaRPr lang="en-GB"/>
              </a:p>
            </p:txBody>
          </p:sp>
          <p:grpSp>
            <p:nvGrpSpPr>
              <p:cNvPr id="88" name="Graphic 9" descr="Grain outline">
                <a:extLst>
                  <a:ext uri="{FF2B5EF4-FFF2-40B4-BE49-F238E27FC236}">
                    <a16:creationId xmlns:a16="http://schemas.microsoft.com/office/drawing/2014/main" id="{B10F94AD-CB55-2257-314B-B84596894396}"/>
                  </a:ext>
                </a:extLst>
              </p:cNvPr>
              <p:cNvGrpSpPr/>
              <p:nvPr/>
            </p:nvGrpSpPr>
            <p:grpSpPr>
              <a:xfrm>
                <a:off x="4309380" y="2954161"/>
                <a:ext cx="643263" cy="580967"/>
                <a:chOff x="4309380" y="3410974"/>
                <a:chExt cx="643263" cy="580967"/>
              </a:xfrm>
              <a:solidFill>
                <a:schemeClr val="bg1"/>
              </a:solidFill>
            </p:grpSpPr>
            <p:sp>
              <p:nvSpPr>
                <p:cNvPr id="89" name="Freeform: Shape 88">
                  <a:extLst>
                    <a:ext uri="{FF2B5EF4-FFF2-40B4-BE49-F238E27FC236}">
                      <a16:creationId xmlns:a16="http://schemas.microsoft.com/office/drawing/2014/main" id="{45491D3D-1BDB-3F65-5746-30165CD9DA06}"/>
                    </a:ext>
                  </a:extLst>
                </p:cNvPr>
                <p:cNvSpPr/>
                <p:nvPr/>
              </p:nvSpPr>
              <p:spPr>
                <a:xfrm>
                  <a:off x="4309380" y="3608081"/>
                  <a:ext cx="446330" cy="383860"/>
                </a:xfrm>
                <a:custGeom>
                  <a:avLst/>
                  <a:gdLst>
                    <a:gd name="connsiteX0" fmla="*/ 443987 w 446330"/>
                    <a:gd name="connsiteY0" fmla="*/ 2344 h 383860"/>
                    <a:gd name="connsiteX1" fmla="*/ 432669 w 446330"/>
                    <a:gd name="connsiteY1" fmla="*/ 2344 h 383860"/>
                    <a:gd name="connsiteX2" fmla="*/ 186462 w 446330"/>
                    <a:gd name="connsiteY2" fmla="*/ 248551 h 383860"/>
                    <a:gd name="connsiteX3" fmla="*/ 186340 w 446330"/>
                    <a:gd name="connsiteY3" fmla="*/ 248734 h 383860"/>
                    <a:gd name="connsiteX4" fmla="*/ 186309 w 446330"/>
                    <a:gd name="connsiteY4" fmla="*/ 248704 h 383860"/>
                    <a:gd name="connsiteX5" fmla="*/ 0 w 446330"/>
                    <a:gd name="connsiteY5" fmla="*/ 367854 h 383860"/>
                    <a:gd name="connsiteX6" fmla="*/ 43 w 446330"/>
                    <a:gd name="connsiteY6" fmla="*/ 383860 h 383860"/>
                    <a:gd name="connsiteX7" fmla="*/ 197931 w 446330"/>
                    <a:gd name="connsiteY7" fmla="*/ 259716 h 383860"/>
                    <a:gd name="connsiteX8" fmla="*/ 443987 w 446330"/>
                    <a:gd name="connsiteY8" fmla="*/ 13660 h 383860"/>
                    <a:gd name="connsiteX9" fmla="*/ 443987 w 446330"/>
                    <a:gd name="connsiteY9" fmla="*/ 2344 h 38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6330" h="383860">
                      <a:moveTo>
                        <a:pt x="443987" y="2344"/>
                      </a:moveTo>
                      <a:cubicBezTo>
                        <a:pt x="440862" y="-781"/>
                        <a:pt x="435795" y="-781"/>
                        <a:pt x="432669" y="2344"/>
                      </a:cubicBezTo>
                      <a:lnTo>
                        <a:pt x="186462" y="248551"/>
                      </a:lnTo>
                      <a:cubicBezTo>
                        <a:pt x="186408" y="248605"/>
                        <a:pt x="186392" y="248679"/>
                        <a:pt x="186340" y="248734"/>
                      </a:cubicBezTo>
                      <a:lnTo>
                        <a:pt x="186309" y="248704"/>
                      </a:lnTo>
                      <a:cubicBezTo>
                        <a:pt x="75491" y="365681"/>
                        <a:pt x="743" y="367846"/>
                        <a:pt x="0" y="367854"/>
                      </a:cubicBezTo>
                      <a:lnTo>
                        <a:pt x="43" y="383860"/>
                      </a:lnTo>
                      <a:cubicBezTo>
                        <a:pt x="3325" y="383860"/>
                        <a:pt x="81654" y="382449"/>
                        <a:pt x="197931" y="259716"/>
                      </a:cubicBezTo>
                      <a:lnTo>
                        <a:pt x="443987" y="13660"/>
                      </a:lnTo>
                      <a:cubicBezTo>
                        <a:pt x="447111" y="10535"/>
                        <a:pt x="447111" y="5469"/>
                        <a:pt x="443987" y="2344"/>
                      </a:cubicBezTo>
                      <a:close/>
                    </a:path>
                  </a:pathLst>
                </a:custGeom>
                <a:grpFill/>
                <a:ln w="7938"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AAA3E20B-A562-58B3-14E5-A0D2282BFCEA}"/>
                    </a:ext>
                  </a:extLst>
                </p:cNvPr>
                <p:cNvSpPr/>
                <p:nvPr/>
              </p:nvSpPr>
              <p:spPr>
                <a:xfrm>
                  <a:off x="4775037" y="3434891"/>
                  <a:ext cx="153856" cy="153865"/>
                </a:xfrm>
                <a:custGeom>
                  <a:avLst/>
                  <a:gdLst>
                    <a:gd name="connsiteX0" fmla="*/ 20376 w 153856"/>
                    <a:gd name="connsiteY0" fmla="*/ 153861 h 153865"/>
                    <a:gd name="connsiteX1" fmla="*/ 116975 w 153856"/>
                    <a:gd name="connsiteY1" fmla="*/ 121768 h 153865"/>
                    <a:gd name="connsiteX2" fmla="*/ 153759 w 153856"/>
                    <a:gd name="connsiteY2" fmla="*/ 97 h 153865"/>
                    <a:gd name="connsiteX3" fmla="*/ 148087 w 153856"/>
                    <a:gd name="connsiteY3" fmla="*/ 0 h 153865"/>
                    <a:gd name="connsiteX4" fmla="*/ 32088 w 153856"/>
                    <a:gd name="connsiteY4" fmla="*/ 36881 h 153865"/>
                    <a:gd name="connsiteX5" fmla="*/ 966 w 153856"/>
                    <a:gd name="connsiteY5" fmla="*/ 152901 h 153865"/>
                    <a:gd name="connsiteX6" fmla="*/ 20376 w 153856"/>
                    <a:gd name="connsiteY6" fmla="*/ 153861 h 153865"/>
                    <a:gd name="connsiteX7" fmla="*/ 43410 w 153856"/>
                    <a:gd name="connsiteY7" fmla="*/ 48201 h 153865"/>
                    <a:gd name="connsiteX8" fmla="*/ 137670 w 153856"/>
                    <a:gd name="connsiteY8" fmla="*/ 16261 h 153865"/>
                    <a:gd name="connsiteX9" fmla="*/ 105657 w 153856"/>
                    <a:gd name="connsiteY9" fmla="*/ 110451 h 153865"/>
                    <a:gd name="connsiteX10" fmla="*/ 20373 w 153856"/>
                    <a:gd name="connsiteY10" fmla="*/ 137854 h 153865"/>
                    <a:gd name="connsiteX11" fmla="*/ 16035 w 153856"/>
                    <a:gd name="connsiteY11" fmla="*/ 137806 h 153865"/>
                    <a:gd name="connsiteX12" fmla="*/ 43410 w 153856"/>
                    <a:gd name="connsiteY12" fmla="*/ 48203 h 15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3856" h="153865">
                      <a:moveTo>
                        <a:pt x="20376" y="153861"/>
                      </a:moveTo>
                      <a:cubicBezTo>
                        <a:pt x="45492" y="153861"/>
                        <a:pt x="89300" y="149448"/>
                        <a:pt x="116975" y="121768"/>
                      </a:cubicBezTo>
                      <a:cubicBezTo>
                        <a:pt x="157606" y="81137"/>
                        <a:pt x="153759" y="97"/>
                        <a:pt x="153759" y="97"/>
                      </a:cubicBezTo>
                      <a:cubicBezTo>
                        <a:pt x="153759" y="97"/>
                        <a:pt x="151707" y="-1"/>
                        <a:pt x="148087" y="0"/>
                      </a:cubicBezTo>
                      <a:cubicBezTo>
                        <a:pt x="128977" y="0"/>
                        <a:pt x="66249" y="2721"/>
                        <a:pt x="32088" y="36881"/>
                      </a:cubicBezTo>
                      <a:cubicBezTo>
                        <a:pt x="-8540" y="77516"/>
                        <a:pt x="966" y="152901"/>
                        <a:pt x="966" y="152901"/>
                      </a:cubicBezTo>
                      <a:cubicBezTo>
                        <a:pt x="7413" y="153587"/>
                        <a:pt x="13893" y="153908"/>
                        <a:pt x="20376" y="153861"/>
                      </a:cubicBezTo>
                      <a:close/>
                      <a:moveTo>
                        <a:pt x="43410" y="48201"/>
                      </a:moveTo>
                      <a:cubicBezTo>
                        <a:pt x="68710" y="22900"/>
                        <a:pt x="114053" y="17363"/>
                        <a:pt x="137670" y="16261"/>
                      </a:cubicBezTo>
                      <a:cubicBezTo>
                        <a:pt x="136382" y="42949"/>
                        <a:pt x="129359" y="86752"/>
                        <a:pt x="105657" y="110451"/>
                      </a:cubicBezTo>
                      <a:cubicBezTo>
                        <a:pt x="81814" y="134295"/>
                        <a:pt x="41990" y="137854"/>
                        <a:pt x="20373" y="137854"/>
                      </a:cubicBezTo>
                      <a:cubicBezTo>
                        <a:pt x="18848" y="137854"/>
                        <a:pt x="17398" y="137836"/>
                        <a:pt x="16035" y="137806"/>
                      </a:cubicBezTo>
                      <a:cubicBezTo>
                        <a:pt x="15529" y="116352"/>
                        <a:pt x="18055" y="73557"/>
                        <a:pt x="43410" y="48203"/>
                      </a:cubicBezTo>
                      <a:close/>
                    </a:path>
                  </a:pathLst>
                </a:custGeom>
                <a:grpFill/>
                <a:ln w="7938" cap="flat">
                  <a:noFill/>
                  <a:prstDash val="solid"/>
                  <a:miter/>
                </a:ln>
              </p:spPr>
              <p:txBody>
                <a:bodyPr rtlCol="0" anchor="ctr"/>
                <a:lstStyle/>
                <a:p>
                  <a:endParaRPr lang="en-GB"/>
                </a:p>
              </p:txBody>
            </p:sp>
            <p:sp>
              <p:nvSpPr>
                <p:cNvPr id="91" name="Freeform: Shape 90">
                  <a:extLst>
                    <a:ext uri="{FF2B5EF4-FFF2-40B4-BE49-F238E27FC236}">
                      <a16:creationId xmlns:a16="http://schemas.microsoft.com/office/drawing/2014/main" id="{3B346727-0493-BE51-A74E-E5D4732EB380}"/>
                    </a:ext>
                  </a:extLst>
                </p:cNvPr>
                <p:cNvSpPr/>
                <p:nvPr/>
              </p:nvSpPr>
              <p:spPr>
                <a:xfrm>
                  <a:off x="4623417" y="3739808"/>
                  <a:ext cx="216043" cy="120056"/>
                </a:xfrm>
                <a:custGeom>
                  <a:avLst/>
                  <a:gdLst>
                    <a:gd name="connsiteX0" fmla="*/ 113206 w 216043"/>
                    <a:gd name="connsiteY0" fmla="*/ 16 h 120056"/>
                    <a:gd name="connsiteX1" fmla="*/ 111565 w 216043"/>
                    <a:gd name="connsiteY1" fmla="*/ 0 h 120056"/>
                    <a:gd name="connsiteX2" fmla="*/ 0 w 216043"/>
                    <a:gd name="connsiteY2" fmla="*/ 57819 h 120056"/>
                    <a:gd name="connsiteX3" fmla="*/ 110839 w 216043"/>
                    <a:gd name="connsiteY3" fmla="*/ 120041 h 120056"/>
                    <a:gd name="connsiteX4" fmla="*/ 112473 w 216043"/>
                    <a:gd name="connsiteY4" fmla="*/ 120057 h 120056"/>
                    <a:gd name="connsiteX5" fmla="*/ 216043 w 216043"/>
                    <a:gd name="connsiteY5" fmla="*/ 62082 h 120056"/>
                    <a:gd name="connsiteX6" fmla="*/ 113206 w 216043"/>
                    <a:gd name="connsiteY6" fmla="*/ 16 h 120056"/>
                    <a:gd name="connsiteX7" fmla="*/ 112472 w 216043"/>
                    <a:gd name="connsiteY7" fmla="*/ 104051 h 120056"/>
                    <a:gd name="connsiteX8" fmla="*/ 111154 w 216043"/>
                    <a:gd name="connsiteY8" fmla="*/ 104038 h 120056"/>
                    <a:gd name="connsiteX9" fmla="*/ 22819 w 216043"/>
                    <a:gd name="connsiteY9" fmla="*/ 58209 h 120056"/>
                    <a:gd name="connsiteX10" fmla="*/ 111565 w 216043"/>
                    <a:gd name="connsiteY10" fmla="*/ 16006 h 120056"/>
                    <a:gd name="connsiteX11" fmla="*/ 112890 w 216043"/>
                    <a:gd name="connsiteY11" fmla="*/ 16020 h 120056"/>
                    <a:gd name="connsiteX12" fmla="*/ 194708 w 216043"/>
                    <a:gd name="connsiteY12" fmla="*/ 61685 h 120056"/>
                    <a:gd name="connsiteX13" fmla="*/ 112472 w 216043"/>
                    <a:gd name="connsiteY13" fmla="*/ 104051 h 12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43" h="120056">
                      <a:moveTo>
                        <a:pt x="113206" y="16"/>
                      </a:moveTo>
                      <a:cubicBezTo>
                        <a:pt x="112659" y="6"/>
                        <a:pt x="112111" y="0"/>
                        <a:pt x="111565" y="0"/>
                      </a:cubicBezTo>
                      <a:cubicBezTo>
                        <a:pt x="54699" y="0"/>
                        <a:pt x="0" y="57819"/>
                        <a:pt x="0" y="57819"/>
                      </a:cubicBezTo>
                      <a:cubicBezTo>
                        <a:pt x="0" y="57819"/>
                        <a:pt x="53389" y="118908"/>
                        <a:pt x="110839" y="120041"/>
                      </a:cubicBezTo>
                      <a:cubicBezTo>
                        <a:pt x="111382" y="120052"/>
                        <a:pt x="111931" y="120057"/>
                        <a:pt x="112473" y="120057"/>
                      </a:cubicBezTo>
                      <a:cubicBezTo>
                        <a:pt x="169194" y="120057"/>
                        <a:pt x="216043" y="62082"/>
                        <a:pt x="216043" y="62082"/>
                      </a:cubicBezTo>
                      <a:cubicBezTo>
                        <a:pt x="216043" y="62082"/>
                        <a:pt x="170655" y="1150"/>
                        <a:pt x="113206" y="16"/>
                      </a:cubicBezTo>
                      <a:close/>
                      <a:moveTo>
                        <a:pt x="112472" y="104051"/>
                      </a:moveTo>
                      <a:lnTo>
                        <a:pt x="111154" y="104038"/>
                      </a:lnTo>
                      <a:cubicBezTo>
                        <a:pt x="75460" y="103333"/>
                        <a:pt x="40034" y="74500"/>
                        <a:pt x="22819" y="58209"/>
                      </a:cubicBezTo>
                      <a:cubicBezTo>
                        <a:pt x="42662" y="40903"/>
                        <a:pt x="78435" y="16006"/>
                        <a:pt x="111565" y="16006"/>
                      </a:cubicBezTo>
                      <a:lnTo>
                        <a:pt x="112890" y="16020"/>
                      </a:lnTo>
                      <a:cubicBezTo>
                        <a:pt x="148558" y="16724"/>
                        <a:pt x="180154" y="45872"/>
                        <a:pt x="194708" y="61685"/>
                      </a:cubicBezTo>
                      <a:cubicBezTo>
                        <a:pt x="179778" y="76733"/>
                        <a:pt x="147804" y="104051"/>
                        <a:pt x="112472" y="104051"/>
                      </a:cubicBezTo>
                      <a:close/>
                    </a:path>
                  </a:pathLst>
                </a:custGeom>
                <a:grpFill/>
                <a:ln w="7938" cap="flat">
                  <a:noFill/>
                  <a:prstDash val="solid"/>
                  <a:miter/>
                </a:ln>
              </p:spPr>
              <p:txBody>
                <a:bodyPr rtlCol="0" anchor="ctr"/>
                <a:lstStyle/>
                <a:p>
                  <a:endParaRPr lang="en-GB"/>
                </a:p>
              </p:txBody>
            </p:sp>
            <p:sp>
              <p:nvSpPr>
                <p:cNvPr id="92" name="Freeform: Shape 91">
                  <a:extLst>
                    <a:ext uri="{FF2B5EF4-FFF2-40B4-BE49-F238E27FC236}">
                      <a16:creationId xmlns:a16="http://schemas.microsoft.com/office/drawing/2014/main" id="{F994675E-8D41-BCC0-730E-D391B40122D6}"/>
                    </a:ext>
                  </a:extLst>
                </p:cNvPr>
                <p:cNvSpPr/>
                <p:nvPr/>
              </p:nvSpPr>
              <p:spPr>
                <a:xfrm>
                  <a:off x="4510234" y="3852991"/>
                  <a:ext cx="216045" cy="120056"/>
                </a:xfrm>
                <a:custGeom>
                  <a:avLst/>
                  <a:gdLst>
                    <a:gd name="connsiteX0" fmla="*/ 113205 w 216045"/>
                    <a:gd name="connsiteY0" fmla="*/ 16 h 120056"/>
                    <a:gd name="connsiteX1" fmla="*/ 111565 w 216045"/>
                    <a:gd name="connsiteY1" fmla="*/ 0 h 120056"/>
                    <a:gd name="connsiteX2" fmla="*/ 0 w 216045"/>
                    <a:gd name="connsiteY2" fmla="*/ 57818 h 120056"/>
                    <a:gd name="connsiteX3" fmla="*/ 110839 w 216045"/>
                    <a:gd name="connsiteY3" fmla="*/ 120041 h 120056"/>
                    <a:gd name="connsiteX4" fmla="*/ 112474 w 216045"/>
                    <a:gd name="connsiteY4" fmla="*/ 120057 h 120056"/>
                    <a:gd name="connsiteX5" fmla="*/ 216045 w 216045"/>
                    <a:gd name="connsiteY5" fmla="*/ 62080 h 120056"/>
                    <a:gd name="connsiteX6" fmla="*/ 113205 w 216045"/>
                    <a:gd name="connsiteY6" fmla="*/ 16 h 120056"/>
                    <a:gd name="connsiteX7" fmla="*/ 112472 w 216045"/>
                    <a:gd name="connsiteY7" fmla="*/ 104051 h 120056"/>
                    <a:gd name="connsiteX8" fmla="*/ 111153 w 216045"/>
                    <a:gd name="connsiteY8" fmla="*/ 104038 h 120056"/>
                    <a:gd name="connsiteX9" fmla="*/ 22818 w 216045"/>
                    <a:gd name="connsiteY9" fmla="*/ 58208 h 120056"/>
                    <a:gd name="connsiteX10" fmla="*/ 111565 w 216045"/>
                    <a:gd name="connsiteY10" fmla="*/ 16006 h 120056"/>
                    <a:gd name="connsiteX11" fmla="*/ 112890 w 216045"/>
                    <a:gd name="connsiteY11" fmla="*/ 16019 h 120056"/>
                    <a:gd name="connsiteX12" fmla="*/ 194683 w 216045"/>
                    <a:gd name="connsiteY12" fmla="*/ 61659 h 120056"/>
                    <a:gd name="connsiteX13" fmla="*/ 112472 w 216045"/>
                    <a:gd name="connsiteY13" fmla="*/ 104051 h 12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45" h="120056">
                      <a:moveTo>
                        <a:pt x="113205" y="16"/>
                      </a:moveTo>
                      <a:cubicBezTo>
                        <a:pt x="112659" y="6"/>
                        <a:pt x="112111" y="0"/>
                        <a:pt x="111565" y="0"/>
                      </a:cubicBezTo>
                      <a:cubicBezTo>
                        <a:pt x="54699" y="0"/>
                        <a:pt x="0" y="57818"/>
                        <a:pt x="0" y="57818"/>
                      </a:cubicBezTo>
                      <a:cubicBezTo>
                        <a:pt x="0" y="57818"/>
                        <a:pt x="53389" y="118908"/>
                        <a:pt x="110839" y="120041"/>
                      </a:cubicBezTo>
                      <a:cubicBezTo>
                        <a:pt x="111382" y="120051"/>
                        <a:pt x="111932" y="120057"/>
                        <a:pt x="112474" y="120057"/>
                      </a:cubicBezTo>
                      <a:cubicBezTo>
                        <a:pt x="169195" y="120057"/>
                        <a:pt x="216045" y="62080"/>
                        <a:pt x="216045" y="62080"/>
                      </a:cubicBezTo>
                      <a:cubicBezTo>
                        <a:pt x="216045" y="62080"/>
                        <a:pt x="170655" y="1148"/>
                        <a:pt x="113205" y="16"/>
                      </a:cubicBezTo>
                      <a:close/>
                      <a:moveTo>
                        <a:pt x="112472" y="104051"/>
                      </a:moveTo>
                      <a:lnTo>
                        <a:pt x="111153" y="104038"/>
                      </a:lnTo>
                      <a:cubicBezTo>
                        <a:pt x="75459" y="103333"/>
                        <a:pt x="40034" y="74499"/>
                        <a:pt x="22818" y="58208"/>
                      </a:cubicBezTo>
                      <a:cubicBezTo>
                        <a:pt x="42662" y="40902"/>
                        <a:pt x="78435" y="16006"/>
                        <a:pt x="111565" y="16006"/>
                      </a:cubicBezTo>
                      <a:lnTo>
                        <a:pt x="112890" y="16019"/>
                      </a:lnTo>
                      <a:cubicBezTo>
                        <a:pt x="148540" y="16723"/>
                        <a:pt x="180117" y="45839"/>
                        <a:pt x="194683" y="61659"/>
                      </a:cubicBezTo>
                      <a:cubicBezTo>
                        <a:pt x="179688" y="76712"/>
                        <a:pt x="147609" y="104051"/>
                        <a:pt x="112472" y="104051"/>
                      </a:cubicBezTo>
                      <a:close/>
                    </a:path>
                  </a:pathLst>
                </a:custGeom>
                <a:grpFill/>
                <a:ln w="7938" cap="flat">
                  <a:noFill/>
                  <a:prstDash val="solid"/>
                  <a:miter/>
                </a:ln>
              </p:spPr>
              <p:txBody>
                <a:bodyPr rtlCol="0" anchor="ctr"/>
                <a:lstStyle/>
                <a:p>
                  <a:endParaRPr lang="en-GB"/>
                </a:p>
              </p:txBody>
            </p:sp>
            <p:sp>
              <p:nvSpPr>
                <p:cNvPr id="93" name="Freeform: Shape 92">
                  <a:extLst>
                    <a:ext uri="{FF2B5EF4-FFF2-40B4-BE49-F238E27FC236}">
                      <a16:creationId xmlns:a16="http://schemas.microsoft.com/office/drawing/2014/main" id="{70176FB0-ECBA-867A-6488-C304BDE5B0BC}"/>
                    </a:ext>
                  </a:extLst>
                </p:cNvPr>
                <p:cNvSpPr/>
                <p:nvPr/>
              </p:nvSpPr>
              <p:spPr>
                <a:xfrm>
                  <a:off x="4736599" y="3626625"/>
                  <a:ext cx="216045" cy="120056"/>
                </a:xfrm>
                <a:custGeom>
                  <a:avLst/>
                  <a:gdLst>
                    <a:gd name="connsiteX0" fmla="*/ 113206 w 216045"/>
                    <a:gd name="connsiteY0" fmla="*/ 16 h 120056"/>
                    <a:gd name="connsiteX1" fmla="*/ 111565 w 216045"/>
                    <a:gd name="connsiteY1" fmla="*/ 0 h 120056"/>
                    <a:gd name="connsiteX2" fmla="*/ 0 w 216045"/>
                    <a:gd name="connsiteY2" fmla="*/ 57818 h 120056"/>
                    <a:gd name="connsiteX3" fmla="*/ 110840 w 216045"/>
                    <a:gd name="connsiteY3" fmla="*/ 120041 h 120056"/>
                    <a:gd name="connsiteX4" fmla="*/ 112474 w 216045"/>
                    <a:gd name="connsiteY4" fmla="*/ 120057 h 120056"/>
                    <a:gd name="connsiteX5" fmla="*/ 216045 w 216045"/>
                    <a:gd name="connsiteY5" fmla="*/ 62081 h 120056"/>
                    <a:gd name="connsiteX6" fmla="*/ 113206 w 216045"/>
                    <a:gd name="connsiteY6" fmla="*/ 16 h 120056"/>
                    <a:gd name="connsiteX7" fmla="*/ 112472 w 216045"/>
                    <a:gd name="connsiteY7" fmla="*/ 104051 h 120056"/>
                    <a:gd name="connsiteX8" fmla="*/ 111153 w 216045"/>
                    <a:gd name="connsiteY8" fmla="*/ 104038 h 120056"/>
                    <a:gd name="connsiteX9" fmla="*/ 22819 w 216045"/>
                    <a:gd name="connsiteY9" fmla="*/ 58209 h 120056"/>
                    <a:gd name="connsiteX10" fmla="*/ 111565 w 216045"/>
                    <a:gd name="connsiteY10" fmla="*/ 16006 h 120056"/>
                    <a:gd name="connsiteX11" fmla="*/ 112890 w 216045"/>
                    <a:gd name="connsiteY11" fmla="*/ 16019 h 120056"/>
                    <a:gd name="connsiteX12" fmla="*/ 194683 w 216045"/>
                    <a:gd name="connsiteY12" fmla="*/ 61659 h 120056"/>
                    <a:gd name="connsiteX13" fmla="*/ 112472 w 216045"/>
                    <a:gd name="connsiteY13" fmla="*/ 104051 h 12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045" h="120056">
                      <a:moveTo>
                        <a:pt x="113206" y="16"/>
                      </a:moveTo>
                      <a:cubicBezTo>
                        <a:pt x="112660" y="6"/>
                        <a:pt x="112112" y="0"/>
                        <a:pt x="111565" y="0"/>
                      </a:cubicBezTo>
                      <a:cubicBezTo>
                        <a:pt x="54700" y="0"/>
                        <a:pt x="0" y="57818"/>
                        <a:pt x="0" y="57818"/>
                      </a:cubicBezTo>
                      <a:cubicBezTo>
                        <a:pt x="0" y="57818"/>
                        <a:pt x="53390" y="118908"/>
                        <a:pt x="110840" y="120041"/>
                      </a:cubicBezTo>
                      <a:cubicBezTo>
                        <a:pt x="111383" y="120052"/>
                        <a:pt x="111932" y="120057"/>
                        <a:pt x="112474" y="120057"/>
                      </a:cubicBezTo>
                      <a:cubicBezTo>
                        <a:pt x="169195" y="120057"/>
                        <a:pt x="216045" y="62081"/>
                        <a:pt x="216045" y="62081"/>
                      </a:cubicBezTo>
                      <a:cubicBezTo>
                        <a:pt x="216045" y="62081"/>
                        <a:pt x="170656" y="1150"/>
                        <a:pt x="113206" y="16"/>
                      </a:cubicBezTo>
                      <a:close/>
                      <a:moveTo>
                        <a:pt x="112472" y="104051"/>
                      </a:moveTo>
                      <a:lnTo>
                        <a:pt x="111153" y="104038"/>
                      </a:lnTo>
                      <a:cubicBezTo>
                        <a:pt x="75459" y="103333"/>
                        <a:pt x="40035" y="74499"/>
                        <a:pt x="22819" y="58209"/>
                      </a:cubicBezTo>
                      <a:cubicBezTo>
                        <a:pt x="42667" y="40902"/>
                        <a:pt x="78435" y="16006"/>
                        <a:pt x="111565" y="16006"/>
                      </a:cubicBezTo>
                      <a:lnTo>
                        <a:pt x="112890" y="16019"/>
                      </a:lnTo>
                      <a:cubicBezTo>
                        <a:pt x="148540" y="16723"/>
                        <a:pt x="180117" y="45840"/>
                        <a:pt x="194683" y="61659"/>
                      </a:cubicBezTo>
                      <a:cubicBezTo>
                        <a:pt x="179688" y="76712"/>
                        <a:pt x="147610" y="104051"/>
                        <a:pt x="112472" y="104051"/>
                      </a:cubicBezTo>
                      <a:close/>
                    </a:path>
                  </a:pathLst>
                </a:custGeom>
                <a:grpFill/>
                <a:ln w="7938" cap="flat">
                  <a:noFill/>
                  <a:prstDash val="solid"/>
                  <a:miter/>
                </a:ln>
              </p:spPr>
              <p:txBody>
                <a:bodyPr rtlCol="0" anchor="ctr"/>
                <a:lstStyle/>
                <a:p>
                  <a:endParaRPr lang="en-GB"/>
                </a:p>
              </p:txBody>
            </p:sp>
            <p:sp>
              <p:nvSpPr>
                <p:cNvPr id="94" name="Freeform: Shape 93">
                  <a:extLst>
                    <a:ext uri="{FF2B5EF4-FFF2-40B4-BE49-F238E27FC236}">
                      <a16:creationId xmlns:a16="http://schemas.microsoft.com/office/drawing/2014/main" id="{E7C29F29-6D80-4ADD-EC47-DBE1383597AA}"/>
                    </a:ext>
                  </a:extLst>
                </p:cNvPr>
                <p:cNvSpPr/>
                <p:nvPr/>
              </p:nvSpPr>
              <p:spPr>
                <a:xfrm>
                  <a:off x="4503751" y="3524156"/>
                  <a:ext cx="120057" cy="216044"/>
                </a:xfrm>
                <a:custGeom>
                  <a:avLst/>
                  <a:gdLst>
                    <a:gd name="connsiteX0" fmla="*/ 62239 w 120057"/>
                    <a:gd name="connsiteY0" fmla="*/ 216044 h 216044"/>
                    <a:gd name="connsiteX1" fmla="*/ 120041 w 120057"/>
                    <a:gd name="connsiteY1" fmla="*/ 102837 h 216044"/>
                    <a:gd name="connsiteX2" fmla="*/ 57976 w 120057"/>
                    <a:gd name="connsiteY2" fmla="*/ 0 h 216044"/>
                    <a:gd name="connsiteX3" fmla="*/ 16 w 120057"/>
                    <a:gd name="connsiteY3" fmla="*/ 105205 h 216044"/>
                    <a:gd name="connsiteX4" fmla="*/ 62239 w 120057"/>
                    <a:gd name="connsiteY4" fmla="*/ 216044 h 216044"/>
                    <a:gd name="connsiteX5" fmla="*/ 58422 w 120057"/>
                    <a:gd name="connsiteY5" fmla="*/ 21334 h 216044"/>
                    <a:gd name="connsiteX6" fmla="*/ 104040 w 120057"/>
                    <a:gd name="connsiteY6" fmla="*/ 103153 h 216044"/>
                    <a:gd name="connsiteX7" fmla="*/ 61790 w 120057"/>
                    <a:gd name="connsiteY7" fmla="*/ 193159 h 216044"/>
                    <a:gd name="connsiteX8" fmla="*/ 16022 w 120057"/>
                    <a:gd name="connsiteY8" fmla="*/ 104890 h 216044"/>
                    <a:gd name="connsiteX9" fmla="*/ 58422 w 120057"/>
                    <a:gd name="connsiteY9" fmla="*/ 21334 h 21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57" h="216044">
                      <a:moveTo>
                        <a:pt x="62239" y="216044"/>
                      </a:moveTo>
                      <a:cubicBezTo>
                        <a:pt x="62239" y="216044"/>
                        <a:pt x="121174" y="160287"/>
                        <a:pt x="120041" y="102837"/>
                      </a:cubicBezTo>
                      <a:cubicBezTo>
                        <a:pt x="118908" y="45388"/>
                        <a:pt x="57976" y="0"/>
                        <a:pt x="57976" y="0"/>
                      </a:cubicBezTo>
                      <a:cubicBezTo>
                        <a:pt x="57976" y="0"/>
                        <a:pt x="-1117" y="47756"/>
                        <a:pt x="16" y="105205"/>
                      </a:cubicBezTo>
                      <a:cubicBezTo>
                        <a:pt x="1149" y="162655"/>
                        <a:pt x="62239" y="216044"/>
                        <a:pt x="62239" y="216044"/>
                      </a:cubicBezTo>
                      <a:close/>
                      <a:moveTo>
                        <a:pt x="58422" y="21334"/>
                      </a:moveTo>
                      <a:cubicBezTo>
                        <a:pt x="74246" y="35842"/>
                        <a:pt x="103330" y="67313"/>
                        <a:pt x="104040" y="103153"/>
                      </a:cubicBezTo>
                      <a:cubicBezTo>
                        <a:pt x="104744" y="138800"/>
                        <a:pt x="77399" y="175289"/>
                        <a:pt x="61790" y="193159"/>
                      </a:cubicBezTo>
                      <a:cubicBezTo>
                        <a:pt x="45482" y="175913"/>
                        <a:pt x="16725" y="140533"/>
                        <a:pt x="16022" y="104890"/>
                      </a:cubicBezTo>
                      <a:cubicBezTo>
                        <a:pt x="15316" y="69228"/>
                        <a:pt x="43185" y="36511"/>
                        <a:pt x="58422" y="21334"/>
                      </a:cubicBezTo>
                      <a:close/>
                    </a:path>
                  </a:pathLst>
                </a:custGeom>
                <a:grpFill/>
                <a:ln w="7938" cap="flat">
                  <a:noFill/>
                  <a:prstDash val="solid"/>
                  <a:miter/>
                </a:ln>
              </p:spPr>
              <p:txBody>
                <a:bodyPr rtlCol="0" anchor="ctr"/>
                <a:lstStyle/>
                <a:p>
                  <a:endParaRPr lang="en-GB"/>
                </a:p>
              </p:txBody>
            </p:sp>
            <p:sp>
              <p:nvSpPr>
                <p:cNvPr id="95" name="Freeform: Shape 94">
                  <a:extLst>
                    <a:ext uri="{FF2B5EF4-FFF2-40B4-BE49-F238E27FC236}">
                      <a16:creationId xmlns:a16="http://schemas.microsoft.com/office/drawing/2014/main" id="{605974B3-74A8-F664-1ED1-1F20B62ACBF4}"/>
                    </a:ext>
                  </a:extLst>
                </p:cNvPr>
                <p:cNvSpPr/>
                <p:nvPr/>
              </p:nvSpPr>
              <p:spPr>
                <a:xfrm>
                  <a:off x="4390569" y="3637335"/>
                  <a:ext cx="120057" cy="216048"/>
                </a:xfrm>
                <a:custGeom>
                  <a:avLst/>
                  <a:gdLst>
                    <a:gd name="connsiteX0" fmla="*/ 62239 w 120057"/>
                    <a:gd name="connsiteY0" fmla="*/ 216048 h 216048"/>
                    <a:gd name="connsiteX1" fmla="*/ 120041 w 120057"/>
                    <a:gd name="connsiteY1" fmla="*/ 102841 h 216048"/>
                    <a:gd name="connsiteX2" fmla="*/ 57976 w 120057"/>
                    <a:gd name="connsiteY2" fmla="*/ 0 h 216048"/>
                    <a:gd name="connsiteX3" fmla="*/ 16 w 120057"/>
                    <a:gd name="connsiteY3" fmla="*/ 105209 h 216048"/>
                    <a:gd name="connsiteX4" fmla="*/ 62239 w 120057"/>
                    <a:gd name="connsiteY4" fmla="*/ 216048 h 216048"/>
                    <a:gd name="connsiteX5" fmla="*/ 58422 w 120057"/>
                    <a:gd name="connsiteY5" fmla="*/ 21338 h 216048"/>
                    <a:gd name="connsiteX6" fmla="*/ 104040 w 120057"/>
                    <a:gd name="connsiteY6" fmla="*/ 103157 h 216048"/>
                    <a:gd name="connsiteX7" fmla="*/ 61790 w 120057"/>
                    <a:gd name="connsiteY7" fmla="*/ 193163 h 216048"/>
                    <a:gd name="connsiteX8" fmla="*/ 16023 w 120057"/>
                    <a:gd name="connsiteY8" fmla="*/ 104893 h 216048"/>
                    <a:gd name="connsiteX9" fmla="*/ 58422 w 120057"/>
                    <a:gd name="connsiteY9" fmla="*/ 21338 h 21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57" h="216048">
                      <a:moveTo>
                        <a:pt x="62239" y="216048"/>
                      </a:moveTo>
                      <a:cubicBezTo>
                        <a:pt x="62239" y="216048"/>
                        <a:pt x="121174" y="160290"/>
                        <a:pt x="120041" y="102841"/>
                      </a:cubicBezTo>
                      <a:cubicBezTo>
                        <a:pt x="118908" y="45393"/>
                        <a:pt x="57976" y="0"/>
                        <a:pt x="57976" y="0"/>
                      </a:cubicBezTo>
                      <a:cubicBezTo>
                        <a:pt x="57976" y="0"/>
                        <a:pt x="-1118" y="47759"/>
                        <a:pt x="16" y="105209"/>
                      </a:cubicBezTo>
                      <a:cubicBezTo>
                        <a:pt x="1150" y="162660"/>
                        <a:pt x="62239" y="216048"/>
                        <a:pt x="62239" y="216048"/>
                      </a:cubicBezTo>
                      <a:close/>
                      <a:moveTo>
                        <a:pt x="58422" y="21338"/>
                      </a:moveTo>
                      <a:cubicBezTo>
                        <a:pt x="74246" y="35846"/>
                        <a:pt x="103330" y="67317"/>
                        <a:pt x="104040" y="103157"/>
                      </a:cubicBezTo>
                      <a:cubicBezTo>
                        <a:pt x="104744" y="138803"/>
                        <a:pt x="77400" y="175293"/>
                        <a:pt x="61790" y="193163"/>
                      </a:cubicBezTo>
                      <a:cubicBezTo>
                        <a:pt x="45483" y="175917"/>
                        <a:pt x="16726" y="140536"/>
                        <a:pt x="16023" y="104893"/>
                      </a:cubicBezTo>
                      <a:cubicBezTo>
                        <a:pt x="15316" y="69231"/>
                        <a:pt x="43185" y="36515"/>
                        <a:pt x="58422" y="21338"/>
                      </a:cubicBezTo>
                      <a:close/>
                    </a:path>
                  </a:pathLst>
                </a:custGeom>
                <a:grpFill/>
                <a:ln w="7938" cap="flat">
                  <a:noFill/>
                  <a:prstDash val="solid"/>
                  <a:miter/>
                </a:ln>
              </p:spPr>
              <p:txBody>
                <a:bodyPr rtlCol="0" anchor="ctr"/>
                <a:lstStyle/>
                <a:p>
                  <a:endParaRPr lang="en-GB"/>
                </a:p>
              </p:txBody>
            </p:sp>
            <p:sp>
              <p:nvSpPr>
                <p:cNvPr id="96" name="Freeform: Shape 95">
                  <a:extLst>
                    <a:ext uri="{FF2B5EF4-FFF2-40B4-BE49-F238E27FC236}">
                      <a16:creationId xmlns:a16="http://schemas.microsoft.com/office/drawing/2014/main" id="{1B878B89-BF55-FB1F-09CD-57A30C2DF720}"/>
                    </a:ext>
                  </a:extLst>
                </p:cNvPr>
                <p:cNvSpPr/>
                <p:nvPr/>
              </p:nvSpPr>
              <p:spPr>
                <a:xfrm>
                  <a:off x="4616933" y="3410974"/>
                  <a:ext cx="120057" cy="216044"/>
                </a:xfrm>
                <a:custGeom>
                  <a:avLst/>
                  <a:gdLst>
                    <a:gd name="connsiteX0" fmla="*/ 62239 w 120057"/>
                    <a:gd name="connsiteY0" fmla="*/ 216044 h 216044"/>
                    <a:gd name="connsiteX1" fmla="*/ 120042 w 120057"/>
                    <a:gd name="connsiteY1" fmla="*/ 102837 h 216044"/>
                    <a:gd name="connsiteX2" fmla="*/ 57977 w 120057"/>
                    <a:gd name="connsiteY2" fmla="*/ 0 h 216044"/>
                    <a:gd name="connsiteX3" fmla="*/ 16 w 120057"/>
                    <a:gd name="connsiteY3" fmla="*/ 105205 h 216044"/>
                    <a:gd name="connsiteX4" fmla="*/ 62239 w 120057"/>
                    <a:gd name="connsiteY4" fmla="*/ 216044 h 216044"/>
                    <a:gd name="connsiteX5" fmla="*/ 58398 w 120057"/>
                    <a:gd name="connsiteY5" fmla="*/ 21359 h 216044"/>
                    <a:gd name="connsiteX6" fmla="*/ 104038 w 120057"/>
                    <a:gd name="connsiteY6" fmla="*/ 103152 h 216044"/>
                    <a:gd name="connsiteX7" fmla="*/ 61788 w 120057"/>
                    <a:gd name="connsiteY7" fmla="*/ 193158 h 216044"/>
                    <a:gd name="connsiteX8" fmla="*/ 16020 w 120057"/>
                    <a:gd name="connsiteY8" fmla="*/ 104888 h 216044"/>
                    <a:gd name="connsiteX9" fmla="*/ 58398 w 120057"/>
                    <a:gd name="connsiteY9" fmla="*/ 21359 h 21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057" h="216044">
                      <a:moveTo>
                        <a:pt x="62239" y="216044"/>
                      </a:moveTo>
                      <a:cubicBezTo>
                        <a:pt x="62239" y="216044"/>
                        <a:pt x="121175" y="160287"/>
                        <a:pt x="120042" y="102837"/>
                      </a:cubicBezTo>
                      <a:cubicBezTo>
                        <a:pt x="118909" y="45388"/>
                        <a:pt x="57977" y="0"/>
                        <a:pt x="57977" y="0"/>
                      </a:cubicBezTo>
                      <a:cubicBezTo>
                        <a:pt x="57977" y="0"/>
                        <a:pt x="-1117" y="47756"/>
                        <a:pt x="16" y="105205"/>
                      </a:cubicBezTo>
                      <a:cubicBezTo>
                        <a:pt x="1149" y="162655"/>
                        <a:pt x="62239" y="216044"/>
                        <a:pt x="62239" y="216044"/>
                      </a:cubicBezTo>
                      <a:close/>
                      <a:moveTo>
                        <a:pt x="58398" y="21359"/>
                      </a:moveTo>
                      <a:cubicBezTo>
                        <a:pt x="74227" y="35933"/>
                        <a:pt x="103334" y="67509"/>
                        <a:pt x="104038" y="103152"/>
                      </a:cubicBezTo>
                      <a:cubicBezTo>
                        <a:pt x="104741" y="138795"/>
                        <a:pt x="77397" y="175289"/>
                        <a:pt x="61788" y="193158"/>
                      </a:cubicBezTo>
                      <a:cubicBezTo>
                        <a:pt x="45481" y="175912"/>
                        <a:pt x="16724" y="140532"/>
                        <a:pt x="16020" y="104888"/>
                      </a:cubicBezTo>
                      <a:cubicBezTo>
                        <a:pt x="15317" y="69245"/>
                        <a:pt x="43157" y="36546"/>
                        <a:pt x="58398" y="21359"/>
                      </a:cubicBezTo>
                      <a:close/>
                    </a:path>
                  </a:pathLst>
                </a:custGeom>
                <a:grpFill/>
                <a:ln w="7938" cap="flat">
                  <a:noFill/>
                  <a:prstDash val="solid"/>
                  <a:miter/>
                </a:ln>
              </p:spPr>
              <p:txBody>
                <a:bodyPr rtlCol="0" anchor="ctr"/>
                <a:lstStyle/>
                <a:p>
                  <a:endParaRPr lang="en-GB"/>
                </a:p>
              </p:txBody>
            </p:sp>
          </p:grpSp>
          <p:grpSp>
            <p:nvGrpSpPr>
              <p:cNvPr id="97" name="Graphic 10" descr="Move outline">
                <a:extLst>
                  <a:ext uri="{FF2B5EF4-FFF2-40B4-BE49-F238E27FC236}">
                    <a16:creationId xmlns:a16="http://schemas.microsoft.com/office/drawing/2014/main" id="{968BE2FB-8C60-C9E9-24FA-0ED4257272A9}"/>
                  </a:ext>
                </a:extLst>
              </p:cNvPr>
              <p:cNvGrpSpPr/>
              <p:nvPr/>
            </p:nvGrpSpPr>
            <p:grpSpPr>
              <a:xfrm>
                <a:off x="3531210" y="2929877"/>
                <a:ext cx="636536" cy="636536"/>
                <a:chOff x="3531210" y="3386690"/>
                <a:chExt cx="636536" cy="636536"/>
              </a:xfrm>
              <a:solidFill>
                <a:schemeClr val="bg1"/>
              </a:solidFill>
            </p:grpSpPr>
            <p:sp>
              <p:nvSpPr>
                <p:cNvPr id="98" name="Freeform: Shape 97">
                  <a:extLst>
                    <a:ext uri="{FF2B5EF4-FFF2-40B4-BE49-F238E27FC236}">
                      <a16:creationId xmlns:a16="http://schemas.microsoft.com/office/drawing/2014/main" id="{0E06A3A4-452B-3A1F-FA04-84FCF9082540}"/>
                    </a:ext>
                  </a:extLst>
                </p:cNvPr>
                <p:cNvSpPr/>
                <p:nvPr/>
              </p:nvSpPr>
              <p:spPr>
                <a:xfrm>
                  <a:off x="3761925" y="3386690"/>
                  <a:ext cx="175107" cy="223018"/>
                </a:xfrm>
                <a:custGeom>
                  <a:avLst/>
                  <a:gdLst>
                    <a:gd name="connsiteX0" fmla="*/ 97079 w 175107"/>
                    <a:gd name="connsiteY0" fmla="*/ 223018 h 223018"/>
                    <a:gd name="connsiteX1" fmla="*/ 97079 w 175107"/>
                    <a:gd name="connsiteY1" fmla="*/ 36690 h 223018"/>
                    <a:gd name="connsiteX2" fmla="*/ 97175 w 175107"/>
                    <a:gd name="connsiteY2" fmla="*/ 36596 h 223018"/>
                    <a:gd name="connsiteX3" fmla="*/ 97241 w 175107"/>
                    <a:gd name="connsiteY3" fmla="*/ 36624 h 223018"/>
                    <a:gd name="connsiteX4" fmla="*/ 161639 w 175107"/>
                    <a:gd name="connsiteY4" fmla="*/ 101022 h 223018"/>
                    <a:gd name="connsiteX5" fmla="*/ 175108 w 175107"/>
                    <a:gd name="connsiteY5" fmla="*/ 87554 h 223018"/>
                    <a:gd name="connsiteX6" fmla="*/ 87554 w 175107"/>
                    <a:gd name="connsiteY6" fmla="*/ 0 h 223018"/>
                    <a:gd name="connsiteX7" fmla="*/ 0 w 175107"/>
                    <a:gd name="connsiteY7" fmla="*/ 87554 h 223018"/>
                    <a:gd name="connsiteX8" fmla="*/ 13468 w 175107"/>
                    <a:gd name="connsiteY8" fmla="*/ 101022 h 223018"/>
                    <a:gd name="connsiteX9" fmla="*/ 77867 w 175107"/>
                    <a:gd name="connsiteY9" fmla="*/ 36624 h 223018"/>
                    <a:gd name="connsiteX10" fmla="*/ 78001 w 175107"/>
                    <a:gd name="connsiteY10" fmla="*/ 36625 h 223018"/>
                    <a:gd name="connsiteX11" fmla="*/ 78029 w 175107"/>
                    <a:gd name="connsiteY11" fmla="*/ 36690 h 223018"/>
                    <a:gd name="connsiteX12" fmla="*/ 78029 w 175107"/>
                    <a:gd name="connsiteY12" fmla="*/ 223018 h 22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107" h="223018">
                      <a:moveTo>
                        <a:pt x="97079" y="223018"/>
                      </a:moveTo>
                      <a:lnTo>
                        <a:pt x="97079" y="36690"/>
                      </a:lnTo>
                      <a:cubicBezTo>
                        <a:pt x="97080" y="36638"/>
                        <a:pt x="97123" y="36596"/>
                        <a:pt x="97175" y="36596"/>
                      </a:cubicBezTo>
                      <a:cubicBezTo>
                        <a:pt x="97200" y="36597"/>
                        <a:pt x="97224" y="36606"/>
                        <a:pt x="97241" y="36624"/>
                      </a:cubicBezTo>
                      <a:lnTo>
                        <a:pt x="161639" y="101022"/>
                      </a:lnTo>
                      <a:lnTo>
                        <a:pt x="175108" y="87554"/>
                      </a:lnTo>
                      <a:lnTo>
                        <a:pt x="87554" y="0"/>
                      </a:lnTo>
                      <a:lnTo>
                        <a:pt x="0" y="87554"/>
                      </a:lnTo>
                      <a:lnTo>
                        <a:pt x="13468" y="101022"/>
                      </a:lnTo>
                      <a:lnTo>
                        <a:pt x="77867" y="36624"/>
                      </a:lnTo>
                      <a:cubicBezTo>
                        <a:pt x="77904" y="36586"/>
                        <a:pt x="77965" y="36587"/>
                        <a:pt x="78001" y="36625"/>
                      </a:cubicBezTo>
                      <a:cubicBezTo>
                        <a:pt x="78018" y="36643"/>
                        <a:pt x="78029" y="36666"/>
                        <a:pt x="78029" y="36690"/>
                      </a:cubicBezTo>
                      <a:lnTo>
                        <a:pt x="78029" y="223018"/>
                      </a:lnTo>
                      <a:close/>
                    </a:path>
                  </a:pathLst>
                </a:custGeom>
                <a:grpFill/>
                <a:ln w="9525" cap="flat">
                  <a:noFill/>
                  <a:prstDash val="solid"/>
                  <a:miter/>
                </a:ln>
              </p:spPr>
              <p:txBody>
                <a:bodyPr rtlCol="0" anchor="ctr"/>
                <a:lstStyle/>
                <a:p>
                  <a:endParaRPr lang="en-GB"/>
                </a:p>
              </p:txBody>
            </p:sp>
            <p:sp>
              <p:nvSpPr>
                <p:cNvPr id="99" name="Freeform: Shape 98">
                  <a:extLst>
                    <a:ext uri="{FF2B5EF4-FFF2-40B4-BE49-F238E27FC236}">
                      <a16:creationId xmlns:a16="http://schemas.microsoft.com/office/drawing/2014/main" id="{010617A0-5742-0503-092C-BF012EE44920}"/>
                    </a:ext>
                  </a:extLst>
                </p:cNvPr>
                <p:cNvSpPr/>
                <p:nvPr/>
              </p:nvSpPr>
              <p:spPr>
                <a:xfrm>
                  <a:off x="3761925" y="3800209"/>
                  <a:ext cx="175107" cy="223018"/>
                </a:xfrm>
                <a:custGeom>
                  <a:avLst/>
                  <a:gdLst>
                    <a:gd name="connsiteX0" fmla="*/ 87554 w 175107"/>
                    <a:gd name="connsiteY0" fmla="*/ 223018 h 223018"/>
                    <a:gd name="connsiteX1" fmla="*/ 175108 w 175107"/>
                    <a:gd name="connsiteY1" fmla="*/ 135465 h 223018"/>
                    <a:gd name="connsiteX2" fmla="*/ 161639 w 175107"/>
                    <a:gd name="connsiteY2" fmla="*/ 121996 h 223018"/>
                    <a:gd name="connsiteX3" fmla="*/ 97241 w 175107"/>
                    <a:gd name="connsiteY3" fmla="*/ 186395 h 223018"/>
                    <a:gd name="connsiteX4" fmla="*/ 97106 w 175107"/>
                    <a:gd name="connsiteY4" fmla="*/ 186394 h 223018"/>
                    <a:gd name="connsiteX5" fmla="*/ 97079 w 175107"/>
                    <a:gd name="connsiteY5" fmla="*/ 186328 h 223018"/>
                    <a:gd name="connsiteX6" fmla="*/ 97079 w 175107"/>
                    <a:gd name="connsiteY6" fmla="*/ 0 h 223018"/>
                    <a:gd name="connsiteX7" fmla="*/ 78029 w 175107"/>
                    <a:gd name="connsiteY7" fmla="*/ 0 h 223018"/>
                    <a:gd name="connsiteX8" fmla="*/ 78029 w 175107"/>
                    <a:gd name="connsiteY8" fmla="*/ 186328 h 223018"/>
                    <a:gd name="connsiteX9" fmla="*/ 77933 w 175107"/>
                    <a:gd name="connsiteY9" fmla="*/ 186422 h 223018"/>
                    <a:gd name="connsiteX10" fmla="*/ 77867 w 175107"/>
                    <a:gd name="connsiteY10" fmla="*/ 186395 h 223018"/>
                    <a:gd name="connsiteX11" fmla="*/ 13468 w 175107"/>
                    <a:gd name="connsiteY11" fmla="*/ 121996 h 223018"/>
                    <a:gd name="connsiteX12" fmla="*/ 0 w 175107"/>
                    <a:gd name="connsiteY12" fmla="*/ 135465 h 22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107" h="223018">
                      <a:moveTo>
                        <a:pt x="87554" y="223018"/>
                      </a:moveTo>
                      <a:lnTo>
                        <a:pt x="175108" y="135465"/>
                      </a:lnTo>
                      <a:lnTo>
                        <a:pt x="161639" y="121996"/>
                      </a:lnTo>
                      <a:lnTo>
                        <a:pt x="97241" y="186395"/>
                      </a:lnTo>
                      <a:cubicBezTo>
                        <a:pt x="97204" y="186432"/>
                        <a:pt x="97143" y="186431"/>
                        <a:pt x="97106" y="186394"/>
                      </a:cubicBezTo>
                      <a:cubicBezTo>
                        <a:pt x="97089" y="186376"/>
                        <a:pt x="97079" y="186353"/>
                        <a:pt x="97079" y="186328"/>
                      </a:cubicBezTo>
                      <a:lnTo>
                        <a:pt x="97079" y="0"/>
                      </a:lnTo>
                      <a:lnTo>
                        <a:pt x="78029" y="0"/>
                      </a:lnTo>
                      <a:lnTo>
                        <a:pt x="78029" y="186328"/>
                      </a:lnTo>
                      <a:cubicBezTo>
                        <a:pt x="78028" y="186380"/>
                        <a:pt x="77985" y="186422"/>
                        <a:pt x="77933" y="186422"/>
                      </a:cubicBezTo>
                      <a:cubicBezTo>
                        <a:pt x="77908" y="186421"/>
                        <a:pt x="77884" y="186412"/>
                        <a:pt x="77867" y="186395"/>
                      </a:cubicBezTo>
                      <a:lnTo>
                        <a:pt x="13468" y="121996"/>
                      </a:lnTo>
                      <a:lnTo>
                        <a:pt x="0" y="135465"/>
                      </a:lnTo>
                      <a:close/>
                    </a:path>
                  </a:pathLst>
                </a:custGeom>
                <a:grpFill/>
                <a:ln w="9525" cap="flat">
                  <a:noFill/>
                  <a:prstDash val="solid"/>
                  <a:miter/>
                </a:ln>
              </p:spPr>
              <p:txBody>
                <a:bodyPr rtlCol="0" anchor="ctr"/>
                <a:lstStyle/>
                <a:p>
                  <a:endParaRPr lang="en-GB"/>
                </a:p>
              </p:txBody>
            </p:sp>
            <p:sp>
              <p:nvSpPr>
                <p:cNvPr id="100" name="Freeform: Shape 99">
                  <a:extLst>
                    <a:ext uri="{FF2B5EF4-FFF2-40B4-BE49-F238E27FC236}">
                      <a16:creationId xmlns:a16="http://schemas.microsoft.com/office/drawing/2014/main" id="{3416E6FF-EB69-703A-0AE9-1B5F68A5F9B7}"/>
                    </a:ext>
                  </a:extLst>
                </p:cNvPr>
                <p:cNvSpPr/>
                <p:nvPr/>
              </p:nvSpPr>
              <p:spPr>
                <a:xfrm>
                  <a:off x="3531210" y="3617405"/>
                  <a:ext cx="223018" cy="175107"/>
                </a:xfrm>
                <a:custGeom>
                  <a:avLst/>
                  <a:gdLst>
                    <a:gd name="connsiteX0" fmla="*/ 87554 w 223018"/>
                    <a:gd name="connsiteY0" fmla="*/ 0 h 175107"/>
                    <a:gd name="connsiteX1" fmla="*/ 0 w 223018"/>
                    <a:gd name="connsiteY1" fmla="*/ 87554 h 175107"/>
                    <a:gd name="connsiteX2" fmla="*/ 87554 w 223018"/>
                    <a:gd name="connsiteY2" fmla="*/ 175108 h 175107"/>
                    <a:gd name="connsiteX3" fmla="*/ 101022 w 223018"/>
                    <a:gd name="connsiteY3" fmla="*/ 161639 h 175107"/>
                    <a:gd name="connsiteX4" fmla="*/ 36624 w 223018"/>
                    <a:gd name="connsiteY4" fmla="*/ 97241 h 175107"/>
                    <a:gd name="connsiteX5" fmla="*/ 36625 w 223018"/>
                    <a:gd name="connsiteY5" fmla="*/ 97106 h 175107"/>
                    <a:gd name="connsiteX6" fmla="*/ 36690 w 223018"/>
                    <a:gd name="connsiteY6" fmla="*/ 97079 h 175107"/>
                    <a:gd name="connsiteX7" fmla="*/ 223018 w 223018"/>
                    <a:gd name="connsiteY7" fmla="*/ 97079 h 175107"/>
                    <a:gd name="connsiteX8" fmla="*/ 223018 w 223018"/>
                    <a:gd name="connsiteY8" fmla="*/ 78029 h 175107"/>
                    <a:gd name="connsiteX9" fmla="*/ 36690 w 223018"/>
                    <a:gd name="connsiteY9" fmla="*/ 78029 h 175107"/>
                    <a:gd name="connsiteX10" fmla="*/ 36596 w 223018"/>
                    <a:gd name="connsiteY10" fmla="*/ 77933 h 175107"/>
                    <a:gd name="connsiteX11" fmla="*/ 36624 w 223018"/>
                    <a:gd name="connsiteY11" fmla="*/ 77867 h 175107"/>
                    <a:gd name="connsiteX12" fmla="*/ 101022 w 223018"/>
                    <a:gd name="connsiteY12" fmla="*/ 13468 h 17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018" h="175107">
                      <a:moveTo>
                        <a:pt x="87554" y="0"/>
                      </a:moveTo>
                      <a:lnTo>
                        <a:pt x="0" y="87554"/>
                      </a:lnTo>
                      <a:lnTo>
                        <a:pt x="87554" y="175108"/>
                      </a:lnTo>
                      <a:lnTo>
                        <a:pt x="101022" y="161639"/>
                      </a:lnTo>
                      <a:lnTo>
                        <a:pt x="36624" y="97241"/>
                      </a:lnTo>
                      <a:cubicBezTo>
                        <a:pt x="36586" y="97204"/>
                        <a:pt x="36587" y="97143"/>
                        <a:pt x="36625" y="97106"/>
                      </a:cubicBezTo>
                      <a:cubicBezTo>
                        <a:pt x="36643" y="97089"/>
                        <a:pt x="36666" y="97079"/>
                        <a:pt x="36690" y="97079"/>
                      </a:cubicBezTo>
                      <a:lnTo>
                        <a:pt x="223018" y="97079"/>
                      </a:lnTo>
                      <a:lnTo>
                        <a:pt x="223018" y="78029"/>
                      </a:lnTo>
                      <a:lnTo>
                        <a:pt x="36690" y="78029"/>
                      </a:lnTo>
                      <a:cubicBezTo>
                        <a:pt x="36638" y="78028"/>
                        <a:pt x="36596" y="77985"/>
                        <a:pt x="36596" y="77933"/>
                      </a:cubicBezTo>
                      <a:cubicBezTo>
                        <a:pt x="36597" y="77908"/>
                        <a:pt x="36606" y="77884"/>
                        <a:pt x="36624" y="77867"/>
                      </a:cubicBezTo>
                      <a:lnTo>
                        <a:pt x="101022" y="13468"/>
                      </a:lnTo>
                      <a:close/>
                    </a:path>
                  </a:pathLst>
                </a:custGeom>
                <a:grpFill/>
                <a:ln w="9525" cap="flat">
                  <a:noFill/>
                  <a:prstDash val="solid"/>
                  <a:miter/>
                </a:ln>
              </p:spPr>
              <p:txBody>
                <a:bodyPr rtlCol="0" anchor="ctr"/>
                <a:lstStyle/>
                <a:p>
                  <a:endParaRPr lang="en-GB"/>
                </a:p>
              </p:txBody>
            </p:sp>
            <p:sp>
              <p:nvSpPr>
                <p:cNvPr id="101" name="Freeform: Shape 100">
                  <a:extLst>
                    <a:ext uri="{FF2B5EF4-FFF2-40B4-BE49-F238E27FC236}">
                      <a16:creationId xmlns:a16="http://schemas.microsoft.com/office/drawing/2014/main" id="{ABD527DB-F922-C806-BA93-E7A809EA5EEC}"/>
                    </a:ext>
                  </a:extLst>
                </p:cNvPr>
                <p:cNvSpPr/>
                <p:nvPr/>
              </p:nvSpPr>
              <p:spPr>
                <a:xfrm>
                  <a:off x="3944729" y="3617405"/>
                  <a:ext cx="223018" cy="175107"/>
                </a:xfrm>
                <a:custGeom>
                  <a:avLst/>
                  <a:gdLst>
                    <a:gd name="connsiteX0" fmla="*/ 0 w 223018"/>
                    <a:gd name="connsiteY0" fmla="*/ 97079 h 175107"/>
                    <a:gd name="connsiteX1" fmla="*/ 186328 w 223018"/>
                    <a:gd name="connsiteY1" fmla="*/ 97079 h 175107"/>
                    <a:gd name="connsiteX2" fmla="*/ 186422 w 223018"/>
                    <a:gd name="connsiteY2" fmla="*/ 97175 h 175107"/>
                    <a:gd name="connsiteX3" fmla="*/ 186395 w 223018"/>
                    <a:gd name="connsiteY3" fmla="*/ 97241 h 175107"/>
                    <a:gd name="connsiteX4" fmla="*/ 121996 w 223018"/>
                    <a:gd name="connsiteY4" fmla="*/ 161639 h 175107"/>
                    <a:gd name="connsiteX5" fmla="*/ 135465 w 223018"/>
                    <a:gd name="connsiteY5" fmla="*/ 175108 h 175107"/>
                    <a:gd name="connsiteX6" fmla="*/ 223018 w 223018"/>
                    <a:gd name="connsiteY6" fmla="*/ 87554 h 175107"/>
                    <a:gd name="connsiteX7" fmla="*/ 135465 w 223018"/>
                    <a:gd name="connsiteY7" fmla="*/ 0 h 175107"/>
                    <a:gd name="connsiteX8" fmla="*/ 121996 w 223018"/>
                    <a:gd name="connsiteY8" fmla="*/ 13468 h 175107"/>
                    <a:gd name="connsiteX9" fmla="*/ 186395 w 223018"/>
                    <a:gd name="connsiteY9" fmla="*/ 77867 h 175107"/>
                    <a:gd name="connsiteX10" fmla="*/ 186394 w 223018"/>
                    <a:gd name="connsiteY10" fmla="*/ 78001 h 175107"/>
                    <a:gd name="connsiteX11" fmla="*/ 186328 w 223018"/>
                    <a:gd name="connsiteY11" fmla="*/ 78029 h 175107"/>
                    <a:gd name="connsiteX12" fmla="*/ 0 w 223018"/>
                    <a:gd name="connsiteY12" fmla="*/ 78029 h 175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018" h="175107">
                      <a:moveTo>
                        <a:pt x="0" y="97079"/>
                      </a:moveTo>
                      <a:lnTo>
                        <a:pt x="186328" y="97079"/>
                      </a:lnTo>
                      <a:cubicBezTo>
                        <a:pt x="186380" y="97080"/>
                        <a:pt x="186422" y="97123"/>
                        <a:pt x="186422" y="97175"/>
                      </a:cubicBezTo>
                      <a:cubicBezTo>
                        <a:pt x="186421" y="97200"/>
                        <a:pt x="186412" y="97224"/>
                        <a:pt x="186395" y="97241"/>
                      </a:cubicBezTo>
                      <a:lnTo>
                        <a:pt x="121996" y="161639"/>
                      </a:lnTo>
                      <a:lnTo>
                        <a:pt x="135465" y="175108"/>
                      </a:lnTo>
                      <a:lnTo>
                        <a:pt x="223018" y="87554"/>
                      </a:lnTo>
                      <a:lnTo>
                        <a:pt x="135465" y="0"/>
                      </a:lnTo>
                      <a:lnTo>
                        <a:pt x="121996" y="13468"/>
                      </a:lnTo>
                      <a:lnTo>
                        <a:pt x="186395" y="77867"/>
                      </a:lnTo>
                      <a:cubicBezTo>
                        <a:pt x="186432" y="77904"/>
                        <a:pt x="186431" y="77965"/>
                        <a:pt x="186394" y="78001"/>
                      </a:cubicBezTo>
                      <a:cubicBezTo>
                        <a:pt x="186376" y="78018"/>
                        <a:pt x="186353" y="78029"/>
                        <a:pt x="186328" y="78029"/>
                      </a:cubicBezTo>
                      <a:lnTo>
                        <a:pt x="0" y="78029"/>
                      </a:lnTo>
                      <a:close/>
                    </a:path>
                  </a:pathLst>
                </a:custGeom>
                <a:grpFill/>
                <a:ln w="9525" cap="flat">
                  <a:noFill/>
                  <a:prstDash val="solid"/>
                  <a:miter/>
                </a:ln>
              </p:spPr>
              <p:txBody>
                <a:bodyPr rtlCol="0" anchor="ctr"/>
                <a:lstStyle/>
                <a:p>
                  <a:endParaRPr lang="en-GB"/>
                </a:p>
              </p:txBody>
            </p:sp>
          </p:grpSp>
          <p:sp>
            <p:nvSpPr>
              <p:cNvPr id="12" name="object 20">
                <a:extLst>
                  <a:ext uri="{FF2B5EF4-FFF2-40B4-BE49-F238E27FC236}">
                    <a16:creationId xmlns:a16="http://schemas.microsoft.com/office/drawing/2014/main" id="{A6461301-824C-9527-4FC4-B151FD681CA2}"/>
                  </a:ext>
                </a:extLst>
              </p:cNvPr>
              <p:cNvSpPr/>
              <p:nvPr/>
            </p:nvSpPr>
            <p:spPr>
              <a:xfrm>
                <a:off x="1749536" y="2922708"/>
                <a:ext cx="743280" cy="709592"/>
              </a:xfrm>
              <a:custGeom>
                <a:avLst/>
                <a:gdLst/>
                <a:ahLst/>
                <a:cxnLst/>
                <a:rect l="l" t="t" r="r" b="b"/>
                <a:pathLst>
                  <a:path w="650875" h="650875">
                    <a:moveTo>
                      <a:pt x="523049" y="325132"/>
                    </a:moveTo>
                    <a:lnTo>
                      <a:pt x="517563" y="279273"/>
                    </a:lnTo>
                    <a:lnTo>
                      <a:pt x="516978" y="277710"/>
                    </a:lnTo>
                    <a:lnTo>
                      <a:pt x="513346" y="267970"/>
                    </a:lnTo>
                    <a:lnTo>
                      <a:pt x="506793" y="250367"/>
                    </a:lnTo>
                    <a:lnTo>
                      <a:pt x="506793" y="325132"/>
                    </a:lnTo>
                    <a:lnTo>
                      <a:pt x="505726" y="344144"/>
                    </a:lnTo>
                    <a:lnTo>
                      <a:pt x="505625" y="345338"/>
                    </a:lnTo>
                    <a:lnTo>
                      <a:pt x="502462" y="364109"/>
                    </a:lnTo>
                    <a:lnTo>
                      <a:pt x="497230" y="382524"/>
                    </a:lnTo>
                    <a:lnTo>
                      <a:pt x="490118" y="400088"/>
                    </a:lnTo>
                    <a:lnTo>
                      <a:pt x="480758" y="387553"/>
                    </a:lnTo>
                    <a:lnTo>
                      <a:pt x="480758" y="417525"/>
                    </a:lnTo>
                    <a:lnTo>
                      <a:pt x="456272" y="448945"/>
                    </a:lnTo>
                    <a:lnTo>
                      <a:pt x="425450" y="474154"/>
                    </a:lnTo>
                    <a:lnTo>
                      <a:pt x="389432" y="491998"/>
                    </a:lnTo>
                    <a:lnTo>
                      <a:pt x="349389" y="501319"/>
                    </a:lnTo>
                    <a:lnTo>
                      <a:pt x="347687" y="482777"/>
                    </a:lnTo>
                    <a:lnTo>
                      <a:pt x="343522" y="466140"/>
                    </a:lnTo>
                    <a:lnTo>
                      <a:pt x="339217" y="454025"/>
                    </a:lnTo>
                    <a:lnTo>
                      <a:pt x="337058" y="448945"/>
                    </a:lnTo>
                    <a:lnTo>
                      <a:pt x="334403" y="440016"/>
                    </a:lnTo>
                    <a:lnTo>
                      <a:pt x="330479" y="418363"/>
                    </a:lnTo>
                    <a:lnTo>
                      <a:pt x="331089" y="391083"/>
                    </a:lnTo>
                    <a:lnTo>
                      <a:pt x="341998" y="365137"/>
                    </a:lnTo>
                    <a:lnTo>
                      <a:pt x="360108" y="349199"/>
                    </a:lnTo>
                    <a:lnTo>
                      <a:pt x="377253" y="343293"/>
                    </a:lnTo>
                    <a:lnTo>
                      <a:pt x="390232" y="343065"/>
                    </a:lnTo>
                    <a:lnTo>
                      <a:pt x="395859" y="344144"/>
                    </a:lnTo>
                    <a:lnTo>
                      <a:pt x="396290" y="344284"/>
                    </a:lnTo>
                    <a:lnTo>
                      <a:pt x="396760" y="344385"/>
                    </a:lnTo>
                    <a:lnTo>
                      <a:pt x="454939" y="378866"/>
                    </a:lnTo>
                    <a:lnTo>
                      <a:pt x="480758" y="417525"/>
                    </a:lnTo>
                    <a:lnTo>
                      <a:pt x="480758" y="387553"/>
                    </a:lnTo>
                    <a:lnTo>
                      <a:pt x="436384" y="343065"/>
                    </a:lnTo>
                    <a:lnTo>
                      <a:pt x="400088" y="328447"/>
                    </a:lnTo>
                    <a:lnTo>
                      <a:pt x="390626" y="326796"/>
                    </a:lnTo>
                    <a:lnTo>
                      <a:pt x="373253" y="327444"/>
                    </a:lnTo>
                    <a:lnTo>
                      <a:pt x="351574" y="335267"/>
                    </a:lnTo>
                    <a:lnTo>
                      <a:pt x="329209" y="355104"/>
                    </a:lnTo>
                    <a:lnTo>
                      <a:pt x="315442" y="386245"/>
                    </a:lnTo>
                    <a:lnTo>
                      <a:pt x="314134" y="417525"/>
                    </a:lnTo>
                    <a:lnTo>
                      <a:pt x="314147" y="418363"/>
                    </a:lnTo>
                    <a:lnTo>
                      <a:pt x="318541" y="443598"/>
                    </a:lnTo>
                    <a:lnTo>
                      <a:pt x="322097" y="455269"/>
                    </a:lnTo>
                    <a:lnTo>
                      <a:pt x="323989" y="459778"/>
                    </a:lnTo>
                    <a:lnTo>
                      <a:pt x="327977" y="471004"/>
                    </a:lnTo>
                    <a:lnTo>
                      <a:pt x="331762" y="486130"/>
                    </a:lnTo>
                    <a:lnTo>
                      <a:pt x="333057" y="502373"/>
                    </a:lnTo>
                    <a:lnTo>
                      <a:pt x="331863" y="502399"/>
                    </a:lnTo>
                    <a:lnTo>
                      <a:pt x="330669" y="502475"/>
                    </a:lnTo>
                    <a:lnTo>
                      <a:pt x="329463" y="502475"/>
                    </a:lnTo>
                    <a:lnTo>
                      <a:pt x="280377" y="495566"/>
                    </a:lnTo>
                    <a:lnTo>
                      <a:pt x="236562" y="476123"/>
                    </a:lnTo>
                    <a:lnTo>
                      <a:pt x="199936" y="446100"/>
                    </a:lnTo>
                    <a:lnTo>
                      <a:pt x="172453" y="407441"/>
                    </a:lnTo>
                    <a:lnTo>
                      <a:pt x="231419" y="393179"/>
                    </a:lnTo>
                    <a:lnTo>
                      <a:pt x="233464" y="391185"/>
                    </a:lnTo>
                    <a:lnTo>
                      <a:pt x="262801" y="362686"/>
                    </a:lnTo>
                    <a:lnTo>
                      <a:pt x="275488" y="327812"/>
                    </a:lnTo>
                    <a:lnTo>
                      <a:pt x="278422" y="299643"/>
                    </a:lnTo>
                    <a:lnTo>
                      <a:pt x="280200" y="280797"/>
                    </a:lnTo>
                    <a:lnTo>
                      <a:pt x="280327" y="280085"/>
                    </a:lnTo>
                    <a:lnTo>
                      <a:pt x="284822" y="264617"/>
                    </a:lnTo>
                    <a:lnTo>
                      <a:pt x="293814" y="248526"/>
                    </a:lnTo>
                    <a:lnTo>
                      <a:pt x="308914" y="227380"/>
                    </a:lnTo>
                    <a:lnTo>
                      <a:pt x="313410" y="220014"/>
                    </a:lnTo>
                    <a:lnTo>
                      <a:pt x="316268" y="212242"/>
                    </a:lnTo>
                    <a:lnTo>
                      <a:pt x="317411" y="204393"/>
                    </a:lnTo>
                    <a:lnTo>
                      <a:pt x="317347" y="202234"/>
                    </a:lnTo>
                    <a:lnTo>
                      <a:pt x="316979" y="195656"/>
                    </a:lnTo>
                    <a:lnTo>
                      <a:pt x="313194" y="182714"/>
                    </a:lnTo>
                    <a:lnTo>
                      <a:pt x="306730" y="170878"/>
                    </a:lnTo>
                    <a:lnTo>
                      <a:pt x="301993" y="164655"/>
                    </a:lnTo>
                    <a:lnTo>
                      <a:pt x="301993" y="205270"/>
                    </a:lnTo>
                    <a:lnTo>
                      <a:pt x="300342" y="211670"/>
                    </a:lnTo>
                    <a:lnTo>
                      <a:pt x="269608" y="258711"/>
                    </a:lnTo>
                    <a:lnTo>
                      <a:pt x="262115" y="299643"/>
                    </a:lnTo>
                    <a:lnTo>
                      <a:pt x="257581" y="332257"/>
                    </a:lnTo>
                    <a:lnTo>
                      <a:pt x="243446" y="361835"/>
                    </a:lnTo>
                    <a:lnTo>
                      <a:pt x="214337" y="383197"/>
                    </a:lnTo>
                    <a:lnTo>
                      <a:pt x="164934" y="391185"/>
                    </a:lnTo>
                    <a:lnTo>
                      <a:pt x="159423" y="375412"/>
                    </a:lnTo>
                    <a:lnTo>
                      <a:pt x="155435" y="359257"/>
                    </a:lnTo>
                    <a:lnTo>
                      <a:pt x="153060" y="343065"/>
                    </a:lnTo>
                    <a:lnTo>
                      <a:pt x="152946" y="342011"/>
                    </a:lnTo>
                    <a:lnTo>
                      <a:pt x="152120" y="325132"/>
                    </a:lnTo>
                    <a:lnTo>
                      <a:pt x="157924" y="280085"/>
                    </a:lnTo>
                    <a:lnTo>
                      <a:pt x="174332" y="239293"/>
                    </a:lnTo>
                    <a:lnTo>
                      <a:pt x="199872" y="204241"/>
                    </a:lnTo>
                    <a:lnTo>
                      <a:pt x="233045" y="176415"/>
                    </a:lnTo>
                    <a:lnTo>
                      <a:pt x="272376" y="157276"/>
                    </a:lnTo>
                    <a:lnTo>
                      <a:pt x="279628" y="163779"/>
                    </a:lnTo>
                    <a:lnTo>
                      <a:pt x="288455" y="173355"/>
                    </a:lnTo>
                    <a:lnTo>
                      <a:pt x="296379" y="185102"/>
                    </a:lnTo>
                    <a:lnTo>
                      <a:pt x="300913" y="198132"/>
                    </a:lnTo>
                    <a:lnTo>
                      <a:pt x="301993" y="205270"/>
                    </a:lnTo>
                    <a:lnTo>
                      <a:pt x="301993" y="164655"/>
                    </a:lnTo>
                    <a:lnTo>
                      <a:pt x="298869" y="160540"/>
                    </a:lnTo>
                    <a:lnTo>
                      <a:pt x="295795" y="157276"/>
                    </a:lnTo>
                    <a:lnTo>
                      <a:pt x="290893" y="152069"/>
                    </a:lnTo>
                    <a:lnTo>
                      <a:pt x="300291" y="150228"/>
                    </a:lnTo>
                    <a:lnTo>
                      <a:pt x="309867" y="148894"/>
                    </a:lnTo>
                    <a:lnTo>
                      <a:pt x="319595" y="148082"/>
                    </a:lnTo>
                    <a:lnTo>
                      <a:pt x="329463" y="147802"/>
                    </a:lnTo>
                    <a:lnTo>
                      <a:pt x="343877" y="148386"/>
                    </a:lnTo>
                    <a:lnTo>
                      <a:pt x="357987" y="150114"/>
                    </a:lnTo>
                    <a:lnTo>
                      <a:pt x="371741" y="152933"/>
                    </a:lnTo>
                    <a:lnTo>
                      <a:pt x="385089" y="156781"/>
                    </a:lnTo>
                    <a:lnTo>
                      <a:pt x="370243" y="168021"/>
                    </a:lnTo>
                    <a:lnTo>
                      <a:pt x="356755" y="183299"/>
                    </a:lnTo>
                    <a:lnTo>
                      <a:pt x="349097" y="202234"/>
                    </a:lnTo>
                    <a:lnTo>
                      <a:pt x="351751" y="224447"/>
                    </a:lnTo>
                    <a:lnTo>
                      <a:pt x="360883" y="240741"/>
                    </a:lnTo>
                    <a:lnTo>
                      <a:pt x="371436" y="249758"/>
                    </a:lnTo>
                    <a:lnTo>
                      <a:pt x="382511" y="253898"/>
                    </a:lnTo>
                    <a:lnTo>
                      <a:pt x="393242" y="255511"/>
                    </a:lnTo>
                    <a:lnTo>
                      <a:pt x="409409" y="257327"/>
                    </a:lnTo>
                    <a:lnTo>
                      <a:pt x="416572" y="263855"/>
                    </a:lnTo>
                    <a:lnTo>
                      <a:pt x="429044" y="273240"/>
                    </a:lnTo>
                    <a:lnTo>
                      <a:pt x="441998" y="279527"/>
                    </a:lnTo>
                    <a:lnTo>
                      <a:pt x="455142" y="283032"/>
                    </a:lnTo>
                    <a:lnTo>
                      <a:pt x="468147" y="284124"/>
                    </a:lnTo>
                    <a:lnTo>
                      <a:pt x="476719" y="283667"/>
                    </a:lnTo>
                    <a:lnTo>
                      <a:pt x="485000" y="282371"/>
                    </a:lnTo>
                    <a:lnTo>
                      <a:pt x="492887" y="280352"/>
                    </a:lnTo>
                    <a:lnTo>
                      <a:pt x="500303" y="277710"/>
                    </a:lnTo>
                    <a:lnTo>
                      <a:pt x="503085" y="289179"/>
                    </a:lnTo>
                    <a:lnTo>
                      <a:pt x="505117" y="300926"/>
                    </a:lnTo>
                    <a:lnTo>
                      <a:pt x="506374" y="312915"/>
                    </a:lnTo>
                    <a:lnTo>
                      <a:pt x="506793" y="325132"/>
                    </a:lnTo>
                    <a:lnTo>
                      <a:pt x="506793" y="250367"/>
                    </a:lnTo>
                    <a:lnTo>
                      <a:pt x="501954" y="237350"/>
                    </a:lnTo>
                    <a:lnTo>
                      <a:pt x="495211" y="227203"/>
                    </a:lnTo>
                    <a:lnTo>
                      <a:pt x="495211" y="262178"/>
                    </a:lnTo>
                    <a:lnTo>
                      <a:pt x="482727" y="266242"/>
                    </a:lnTo>
                    <a:lnTo>
                      <a:pt x="466140" y="267970"/>
                    </a:lnTo>
                    <a:lnTo>
                      <a:pt x="447167" y="264210"/>
                    </a:lnTo>
                    <a:lnTo>
                      <a:pt x="427532" y="251841"/>
                    </a:lnTo>
                    <a:lnTo>
                      <a:pt x="419125" y="245783"/>
                    </a:lnTo>
                    <a:lnTo>
                      <a:pt x="410705" y="242214"/>
                    </a:lnTo>
                    <a:lnTo>
                      <a:pt x="402590" y="240334"/>
                    </a:lnTo>
                    <a:lnTo>
                      <a:pt x="395046" y="239356"/>
                    </a:lnTo>
                    <a:lnTo>
                      <a:pt x="386359" y="238099"/>
                    </a:lnTo>
                    <a:lnTo>
                      <a:pt x="378968" y="235343"/>
                    </a:lnTo>
                    <a:lnTo>
                      <a:pt x="372579" y="229374"/>
                    </a:lnTo>
                    <a:lnTo>
                      <a:pt x="366890" y="218516"/>
                    </a:lnTo>
                    <a:lnTo>
                      <a:pt x="366725" y="199593"/>
                    </a:lnTo>
                    <a:lnTo>
                      <a:pt x="377431" y="183629"/>
                    </a:lnTo>
                    <a:lnTo>
                      <a:pt x="392214" y="171577"/>
                    </a:lnTo>
                    <a:lnTo>
                      <a:pt x="404291" y="164414"/>
                    </a:lnTo>
                    <a:lnTo>
                      <a:pt x="433743" y="181825"/>
                    </a:lnTo>
                    <a:lnTo>
                      <a:pt x="459181" y="204393"/>
                    </a:lnTo>
                    <a:lnTo>
                      <a:pt x="479907" y="231419"/>
                    </a:lnTo>
                    <a:lnTo>
                      <a:pt x="495211" y="262178"/>
                    </a:lnTo>
                    <a:lnTo>
                      <a:pt x="495211" y="227203"/>
                    </a:lnTo>
                    <a:lnTo>
                      <a:pt x="445643" y="170434"/>
                    </a:lnTo>
                    <a:lnTo>
                      <a:pt x="407543" y="148043"/>
                    </a:lnTo>
                    <a:lnTo>
                      <a:pt x="407301" y="147942"/>
                    </a:lnTo>
                    <a:lnTo>
                      <a:pt x="407047" y="147802"/>
                    </a:lnTo>
                    <a:lnTo>
                      <a:pt x="388607" y="140817"/>
                    </a:lnTo>
                    <a:lnTo>
                      <a:pt x="369570" y="135737"/>
                    </a:lnTo>
                    <a:lnTo>
                      <a:pt x="349808" y="132613"/>
                    </a:lnTo>
                    <a:lnTo>
                      <a:pt x="329463" y="131546"/>
                    </a:lnTo>
                    <a:lnTo>
                      <a:pt x="285127" y="136664"/>
                    </a:lnTo>
                    <a:lnTo>
                      <a:pt x="244398" y="151244"/>
                    </a:lnTo>
                    <a:lnTo>
                      <a:pt x="208445" y="174129"/>
                    </a:lnTo>
                    <a:lnTo>
                      <a:pt x="178447" y="204114"/>
                    </a:lnTo>
                    <a:lnTo>
                      <a:pt x="155562" y="240068"/>
                    </a:lnTo>
                    <a:lnTo>
                      <a:pt x="140982" y="280797"/>
                    </a:lnTo>
                    <a:lnTo>
                      <a:pt x="135864" y="325132"/>
                    </a:lnTo>
                    <a:lnTo>
                      <a:pt x="136918" y="345338"/>
                    </a:lnTo>
                    <a:lnTo>
                      <a:pt x="139992" y="364947"/>
                    </a:lnTo>
                    <a:lnTo>
                      <a:pt x="144995" y="383857"/>
                    </a:lnTo>
                    <a:lnTo>
                      <a:pt x="151892" y="402234"/>
                    </a:lnTo>
                    <a:lnTo>
                      <a:pt x="152031" y="402463"/>
                    </a:lnTo>
                    <a:lnTo>
                      <a:pt x="152146" y="402717"/>
                    </a:lnTo>
                    <a:lnTo>
                      <a:pt x="174485" y="440982"/>
                    </a:lnTo>
                    <a:lnTo>
                      <a:pt x="204698" y="473024"/>
                    </a:lnTo>
                    <a:lnTo>
                      <a:pt x="241465" y="497535"/>
                    </a:lnTo>
                    <a:lnTo>
                      <a:pt x="283489" y="513207"/>
                    </a:lnTo>
                    <a:lnTo>
                      <a:pt x="329463" y="518731"/>
                    </a:lnTo>
                    <a:lnTo>
                      <a:pt x="333121" y="518731"/>
                    </a:lnTo>
                    <a:lnTo>
                      <a:pt x="388759" y="509409"/>
                    </a:lnTo>
                    <a:lnTo>
                      <a:pt x="406082" y="501319"/>
                    </a:lnTo>
                    <a:lnTo>
                      <a:pt x="432117" y="489165"/>
                    </a:lnTo>
                    <a:lnTo>
                      <a:pt x="468833" y="459282"/>
                    </a:lnTo>
                    <a:lnTo>
                      <a:pt x="497306" y="421411"/>
                    </a:lnTo>
                    <a:lnTo>
                      <a:pt x="497408" y="421195"/>
                    </a:lnTo>
                    <a:lnTo>
                      <a:pt x="497586" y="421017"/>
                    </a:lnTo>
                    <a:lnTo>
                      <a:pt x="497662" y="420789"/>
                    </a:lnTo>
                    <a:lnTo>
                      <a:pt x="507809" y="400088"/>
                    </a:lnTo>
                    <a:lnTo>
                      <a:pt x="508431" y="398818"/>
                    </a:lnTo>
                    <a:lnTo>
                      <a:pt x="516407" y="375412"/>
                    </a:lnTo>
                    <a:lnTo>
                      <a:pt x="521347" y="350774"/>
                    </a:lnTo>
                    <a:lnTo>
                      <a:pt x="523049" y="325132"/>
                    </a:lnTo>
                    <a:close/>
                  </a:path>
                  <a:path w="650875" h="650875">
                    <a:moveTo>
                      <a:pt x="650265" y="325132"/>
                    </a:moveTo>
                    <a:lnTo>
                      <a:pt x="646734" y="277152"/>
                    </a:lnTo>
                    <a:lnTo>
                      <a:pt x="636473" y="231343"/>
                    </a:lnTo>
                    <a:lnTo>
                      <a:pt x="620001" y="188188"/>
                    </a:lnTo>
                    <a:lnTo>
                      <a:pt x="597801" y="148221"/>
                    </a:lnTo>
                    <a:lnTo>
                      <a:pt x="570407" y="111937"/>
                    </a:lnTo>
                    <a:lnTo>
                      <a:pt x="538314" y="79844"/>
                    </a:lnTo>
                    <a:lnTo>
                      <a:pt x="502043" y="52451"/>
                    </a:lnTo>
                    <a:lnTo>
                      <a:pt x="462064" y="30264"/>
                    </a:lnTo>
                    <a:lnTo>
                      <a:pt x="425386" y="16256"/>
                    </a:lnTo>
                    <a:lnTo>
                      <a:pt x="373113" y="3530"/>
                    </a:lnTo>
                    <a:lnTo>
                      <a:pt x="325132" y="0"/>
                    </a:lnTo>
                    <a:lnTo>
                      <a:pt x="277152" y="3530"/>
                    </a:lnTo>
                    <a:lnTo>
                      <a:pt x="231330" y="13792"/>
                    </a:lnTo>
                    <a:lnTo>
                      <a:pt x="188188" y="30264"/>
                    </a:lnTo>
                    <a:lnTo>
                      <a:pt x="148221" y="52451"/>
                    </a:lnTo>
                    <a:lnTo>
                      <a:pt x="111937" y="79844"/>
                    </a:lnTo>
                    <a:lnTo>
                      <a:pt x="79844" y="111937"/>
                    </a:lnTo>
                    <a:lnTo>
                      <a:pt x="52451" y="148221"/>
                    </a:lnTo>
                    <a:lnTo>
                      <a:pt x="30264" y="188188"/>
                    </a:lnTo>
                    <a:lnTo>
                      <a:pt x="13779" y="231343"/>
                    </a:lnTo>
                    <a:lnTo>
                      <a:pt x="3530" y="277152"/>
                    </a:lnTo>
                    <a:lnTo>
                      <a:pt x="0" y="325132"/>
                    </a:lnTo>
                    <a:lnTo>
                      <a:pt x="2425" y="364985"/>
                    </a:lnTo>
                    <a:lnTo>
                      <a:pt x="9563" y="403669"/>
                    </a:lnTo>
                    <a:lnTo>
                      <a:pt x="21209" y="440842"/>
                    </a:lnTo>
                    <a:lnTo>
                      <a:pt x="37134" y="476186"/>
                    </a:lnTo>
                    <a:lnTo>
                      <a:pt x="36487" y="476796"/>
                    </a:lnTo>
                    <a:lnTo>
                      <a:pt x="35814" y="477316"/>
                    </a:lnTo>
                    <a:lnTo>
                      <a:pt x="35179" y="477951"/>
                    </a:lnTo>
                    <a:lnTo>
                      <a:pt x="15087" y="508228"/>
                    </a:lnTo>
                    <a:lnTo>
                      <a:pt x="8394" y="542709"/>
                    </a:lnTo>
                    <a:lnTo>
                      <a:pt x="15087" y="577202"/>
                    </a:lnTo>
                    <a:lnTo>
                      <a:pt x="74510" y="628611"/>
                    </a:lnTo>
                    <a:lnTo>
                      <a:pt x="127977" y="641629"/>
                    </a:lnTo>
                    <a:lnTo>
                      <a:pt x="175895" y="648258"/>
                    </a:lnTo>
                    <a:lnTo>
                      <a:pt x="199034" y="650252"/>
                    </a:lnTo>
                    <a:lnTo>
                      <a:pt x="201523" y="650252"/>
                    </a:lnTo>
                    <a:lnTo>
                      <a:pt x="203581" y="649414"/>
                    </a:lnTo>
                    <a:lnTo>
                      <a:pt x="206768" y="646226"/>
                    </a:lnTo>
                    <a:lnTo>
                      <a:pt x="207619" y="643953"/>
                    </a:lnTo>
                    <a:lnTo>
                      <a:pt x="207479" y="641629"/>
                    </a:lnTo>
                    <a:lnTo>
                      <a:pt x="206756" y="633336"/>
                    </a:lnTo>
                    <a:lnTo>
                      <a:pt x="205486" y="618667"/>
                    </a:lnTo>
                    <a:lnTo>
                      <a:pt x="198856" y="570699"/>
                    </a:lnTo>
                    <a:lnTo>
                      <a:pt x="190576" y="536727"/>
                    </a:lnTo>
                    <a:lnTo>
                      <a:pt x="190576" y="633336"/>
                    </a:lnTo>
                    <a:lnTo>
                      <a:pt x="154647" y="629335"/>
                    </a:lnTo>
                    <a:lnTo>
                      <a:pt x="112420" y="622020"/>
                    </a:lnTo>
                    <a:lnTo>
                      <a:pt x="73279" y="611035"/>
                    </a:lnTo>
                    <a:lnTo>
                      <a:pt x="30340" y="571512"/>
                    </a:lnTo>
                    <a:lnTo>
                      <a:pt x="24688" y="543661"/>
                    </a:lnTo>
                    <a:lnTo>
                      <a:pt x="29692" y="515683"/>
                    </a:lnTo>
                    <a:lnTo>
                      <a:pt x="45364" y="490893"/>
                    </a:lnTo>
                    <a:lnTo>
                      <a:pt x="50660" y="499529"/>
                    </a:lnTo>
                    <a:lnTo>
                      <a:pt x="56235" y="508000"/>
                    </a:lnTo>
                    <a:lnTo>
                      <a:pt x="62077" y="516293"/>
                    </a:lnTo>
                    <a:lnTo>
                      <a:pt x="68199" y="524408"/>
                    </a:lnTo>
                    <a:lnTo>
                      <a:pt x="68199" y="576846"/>
                    </a:lnTo>
                    <a:lnTo>
                      <a:pt x="71831" y="580478"/>
                    </a:lnTo>
                    <a:lnTo>
                      <a:pt x="80822" y="580478"/>
                    </a:lnTo>
                    <a:lnTo>
                      <a:pt x="84455" y="576846"/>
                    </a:lnTo>
                    <a:lnTo>
                      <a:pt x="84455" y="543737"/>
                    </a:lnTo>
                    <a:lnTo>
                      <a:pt x="99745" y="559447"/>
                    </a:lnTo>
                    <a:lnTo>
                      <a:pt x="116141" y="574192"/>
                    </a:lnTo>
                    <a:lnTo>
                      <a:pt x="133642" y="587908"/>
                    </a:lnTo>
                    <a:lnTo>
                      <a:pt x="152222" y="600519"/>
                    </a:lnTo>
                    <a:lnTo>
                      <a:pt x="156032" y="602907"/>
                    </a:lnTo>
                    <a:lnTo>
                      <a:pt x="161048" y="601776"/>
                    </a:lnTo>
                    <a:lnTo>
                      <a:pt x="165823" y="594169"/>
                    </a:lnTo>
                    <a:lnTo>
                      <a:pt x="164680" y="589140"/>
                    </a:lnTo>
                    <a:lnTo>
                      <a:pt x="160883" y="586752"/>
                    </a:lnTo>
                    <a:lnTo>
                      <a:pt x="141681" y="573646"/>
                    </a:lnTo>
                    <a:lnTo>
                      <a:pt x="123710" y="559295"/>
                    </a:lnTo>
                    <a:lnTo>
                      <a:pt x="106934" y="543737"/>
                    </a:lnTo>
                    <a:lnTo>
                      <a:pt x="91528" y="527215"/>
                    </a:lnTo>
                    <a:lnTo>
                      <a:pt x="134086" y="527215"/>
                    </a:lnTo>
                    <a:lnTo>
                      <a:pt x="137718" y="523582"/>
                    </a:lnTo>
                    <a:lnTo>
                      <a:pt x="137718" y="514591"/>
                    </a:lnTo>
                    <a:lnTo>
                      <a:pt x="134086" y="510959"/>
                    </a:lnTo>
                    <a:lnTo>
                      <a:pt x="78333" y="510959"/>
                    </a:lnTo>
                    <a:lnTo>
                      <a:pt x="72872" y="503504"/>
                    </a:lnTo>
                    <a:lnTo>
                      <a:pt x="67652" y="495884"/>
                    </a:lnTo>
                    <a:lnTo>
                      <a:pt x="64452" y="490893"/>
                    </a:lnTo>
                    <a:lnTo>
                      <a:pt x="62661" y="488124"/>
                    </a:lnTo>
                    <a:lnTo>
                      <a:pt x="99936" y="467410"/>
                    </a:lnTo>
                    <a:lnTo>
                      <a:pt x="114338" y="468795"/>
                    </a:lnTo>
                    <a:lnTo>
                      <a:pt x="153212" y="489445"/>
                    </a:lnTo>
                    <a:lnTo>
                      <a:pt x="179247" y="555180"/>
                    </a:lnTo>
                    <a:lnTo>
                      <a:pt x="186563" y="597420"/>
                    </a:lnTo>
                    <a:lnTo>
                      <a:pt x="190576" y="633336"/>
                    </a:lnTo>
                    <a:lnTo>
                      <a:pt x="190576" y="536727"/>
                    </a:lnTo>
                    <a:lnTo>
                      <a:pt x="185839" y="517283"/>
                    </a:lnTo>
                    <a:lnTo>
                      <a:pt x="164706" y="477951"/>
                    </a:lnTo>
                    <a:lnTo>
                      <a:pt x="149656" y="467410"/>
                    </a:lnTo>
                    <a:lnTo>
                      <a:pt x="147485" y="465886"/>
                    </a:lnTo>
                    <a:lnTo>
                      <a:pt x="138671" y="459714"/>
                    </a:lnTo>
                    <a:lnTo>
                      <a:pt x="109054" y="451637"/>
                    </a:lnTo>
                    <a:lnTo>
                      <a:pt x="78625" y="453694"/>
                    </a:lnTo>
                    <a:lnTo>
                      <a:pt x="50126" y="465886"/>
                    </a:lnTo>
                    <a:lnTo>
                      <a:pt x="35598" y="432879"/>
                    </a:lnTo>
                    <a:lnTo>
                      <a:pt x="24980" y="398221"/>
                    </a:lnTo>
                    <a:lnTo>
                      <a:pt x="18465" y="362204"/>
                    </a:lnTo>
                    <a:lnTo>
                      <a:pt x="16256" y="325132"/>
                    </a:lnTo>
                    <a:lnTo>
                      <a:pt x="19608" y="279552"/>
                    </a:lnTo>
                    <a:lnTo>
                      <a:pt x="29349" y="236029"/>
                    </a:lnTo>
                    <a:lnTo>
                      <a:pt x="45008" y="195033"/>
                    </a:lnTo>
                    <a:lnTo>
                      <a:pt x="66090" y="157060"/>
                    </a:lnTo>
                    <a:lnTo>
                      <a:pt x="92113" y="122593"/>
                    </a:lnTo>
                    <a:lnTo>
                      <a:pt x="122593" y="92113"/>
                    </a:lnTo>
                    <a:lnTo>
                      <a:pt x="157060" y="66090"/>
                    </a:lnTo>
                    <a:lnTo>
                      <a:pt x="195033" y="45008"/>
                    </a:lnTo>
                    <a:lnTo>
                      <a:pt x="236029" y="29362"/>
                    </a:lnTo>
                    <a:lnTo>
                      <a:pt x="279552" y="19608"/>
                    </a:lnTo>
                    <a:lnTo>
                      <a:pt x="325132" y="16256"/>
                    </a:lnTo>
                    <a:lnTo>
                      <a:pt x="370713" y="19608"/>
                    </a:lnTo>
                    <a:lnTo>
                      <a:pt x="414235" y="29362"/>
                    </a:lnTo>
                    <a:lnTo>
                      <a:pt x="455218" y="45008"/>
                    </a:lnTo>
                    <a:lnTo>
                      <a:pt x="493191" y="66090"/>
                    </a:lnTo>
                    <a:lnTo>
                      <a:pt x="527659" y="92113"/>
                    </a:lnTo>
                    <a:lnTo>
                      <a:pt x="558152" y="122593"/>
                    </a:lnTo>
                    <a:lnTo>
                      <a:pt x="584174" y="157060"/>
                    </a:lnTo>
                    <a:lnTo>
                      <a:pt x="605256" y="195033"/>
                    </a:lnTo>
                    <a:lnTo>
                      <a:pt x="620903" y="236029"/>
                    </a:lnTo>
                    <a:lnTo>
                      <a:pt x="630643" y="279552"/>
                    </a:lnTo>
                    <a:lnTo>
                      <a:pt x="634009" y="325132"/>
                    </a:lnTo>
                    <a:lnTo>
                      <a:pt x="630643" y="370713"/>
                    </a:lnTo>
                    <a:lnTo>
                      <a:pt x="620903" y="414235"/>
                    </a:lnTo>
                    <a:lnTo>
                      <a:pt x="605256" y="455231"/>
                    </a:lnTo>
                    <a:lnTo>
                      <a:pt x="584174" y="493191"/>
                    </a:lnTo>
                    <a:lnTo>
                      <a:pt x="558152" y="527659"/>
                    </a:lnTo>
                    <a:lnTo>
                      <a:pt x="527659" y="558152"/>
                    </a:lnTo>
                    <a:lnTo>
                      <a:pt x="493191" y="584174"/>
                    </a:lnTo>
                    <a:lnTo>
                      <a:pt x="455218" y="605243"/>
                    </a:lnTo>
                    <a:lnTo>
                      <a:pt x="414235" y="620903"/>
                    </a:lnTo>
                    <a:lnTo>
                      <a:pt x="370713" y="630643"/>
                    </a:lnTo>
                    <a:lnTo>
                      <a:pt x="325132" y="633996"/>
                    </a:lnTo>
                    <a:lnTo>
                      <a:pt x="320636" y="633996"/>
                    </a:lnTo>
                    <a:lnTo>
                      <a:pt x="317004" y="637641"/>
                    </a:lnTo>
                    <a:lnTo>
                      <a:pt x="317106" y="646722"/>
                    </a:lnTo>
                    <a:lnTo>
                      <a:pt x="320636" y="650252"/>
                    </a:lnTo>
                    <a:lnTo>
                      <a:pt x="325132" y="650252"/>
                    </a:lnTo>
                    <a:lnTo>
                      <a:pt x="373113" y="646722"/>
                    </a:lnTo>
                    <a:lnTo>
                      <a:pt x="418922" y="636460"/>
                    </a:lnTo>
                    <a:lnTo>
                      <a:pt x="462064" y="619988"/>
                    </a:lnTo>
                    <a:lnTo>
                      <a:pt x="502043" y="597801"/>
                    </a:lnTo>
                    <a:lnTo>
                      <a:pt x="538314" y="570407"/>
                    </a:lnTo>
                    <a:lnTo>
                      <a:pt x="570407" y="538327"/>
                    </a:lnTo>
                    <a:lnTo>
                      <a:pt x="597801" y="502043"/>
                    </a:lnTo>
                    <a:lnTo>
                      <a:pt x="620001" y="462076"/>
                    </a:lnTo>
                    <a:lnTo>
                      <a:pt x="636473" y="418934"/>
                    </a:lnTo>
                    <a:lnTo>
                      <a:pt x="646734" y="373113"/>
                    </a:lnTo>
                    <a:lnTo>
                      <a:pt x="650265" y="325132"/>
                    </a:lnTo>
                    <a:close/>
                  </a:path>
                </a:pathLst>
              </a:custGeom>
              <a:solidFill>
                <a:schemeClr val="bg1"/>
              </a:solidFill>
            </p:spPr>
            <p:txBody>
              <a:bodyPr wrap="square" lIns="0" tIns="0" rIns="0" bIns="0" rtlCol="0"/>
              <a:lstStyle/>
              <a:p>
                <a:endParaRPr/>
              </a:p>
            </p:txBody>
          </p:sp>
          <p:grpSp>
            <p:nvGrpSpPr>
              <p:cNvPr id="102" name="Graphic 13" descr="Family with two children outline">
                <a:extLst>
                  <a:ext uri="{FF2B5EF4-FFF2-40B4-BE49-F238E27FC236}">
                    <a16:creationId xmlns:a16="http://schemas.microsoft.com/office/drawing/2014/main" id="{3A99DB78-9DE0-F792-5259-F677B974ECFF}"/>
                  </a:ext>
                </a:extLst>
              </p:cNvPr>
              <p:cNvGrpSpPr/>
              <p:nvPr/>
            </p:nvGrpSpPr>
            <p:grpSpPr>
              <a:xfrm>
                <a:off x="5909683" y="2991754"/>
                <a:ext cx="833280" cy="581234"/>
                <a:chOff x="5909683" y="3448567"/>
                <a:chExt cx="833280" cy="581234"/>
              </a:xfrm>
              <a:solidFill>
                <a:schemeClr val="bg1"/>
              </a:solidFill>
            </p:grpSpPr>
            <p:sp>
              <p:nvSpPr>
                <p:cNvPr id="103" name="Freeform: Shape 102">
                  <a:extLst>
                    <a:ext uri="{FF2B5EF4-FFF2-40B4-BE49-F238E27FC236}">
                      <a16:creationId xmlns:a16="http://schemas.microsoft.com/office/drawing/2014/main" id="{65474083-5CE4-2B2C-DF5E-EDD3EE08ED31}"/>
                    </a:ext>
                  </a:extLst>
                </p:cNvPr>
                <p:cNvSpPr/>
                <p:nvPr/>
              </p:nvSpPr>
              <p:spPr>
                <a:xfrm>
                  <a:off x="6553008" y="3820042"/>
                  <a:ext cx="165430" cy="209740"/>
                </a:xfrm>
                <a:custGeom>
                  <a:avLst/>
                  <a:gdLst>
                    <a:gd name="connsiteX0" fmla="*/ 131235 w 165430"/>
                    <a:gd name="connsiteY0" fmla="*/ 61551 h 209740"/>
                    <a:gd name="connsiteX1" fmla="*/ 131235 w 165430"/>
                    <a:gd name="connsiteY1" fmla="*/ 34452 h 209740"/>
                    <a:gd name="connsiteX2" fmla="*/ 121710 w 165430"/>
                    <a:gd name="connsiteY2" fmla="*/ 24927 h 209740"/>
                    <a:gd name="connsiteX3" fmla="*/ 112185 w 165430"/>
                    <a:gd name="connsiteY3" fmla="*/ 34452 h 209740"/>
                    <a:gd name="connsiteX4" fmla="*/ 112185 w 165430"/>
                    <a:gd name="connsiteY4" fmla="*/ 66418 h 209740"/>
                    <a:gd name="connsiteX5" fmla="*/ 133264 w 165430"/>
                    <a:gd name="connsiteY5" fmla="*/ 104965 h 209740"/>
                    <a:gd name="connsiteX6" fmla="*/ 83610 w 165430"/>
                    <a:gd name="connsiteY6" fmla="*/ 104965 h 209740"/>
                    <a:gd name="connsiteX7" fmla="*/ 81763 w 165430"/>
                    <a:gd name="connsiteY7" fmla="*/ 104965 h 209740"/>
                    <a:gd name="connsiteX8" fmla="*/ 32042 w 165430"/>
                    <a:gd name="connsiteY8" fmla="*/ 104965 h 209740"/>
                    <a:gd name="connsiteX9" fmla="*/ 55035 w 165430"/>
                    <a:gd name="connsiteY9" fmla="*/ 62598 h 209740"/>
                    <a:gd name="connsiteX10" fmla="*/ 55035 w 165430"/>
                    <a:gd name="connsiteY10" fmla="*/ 9525 h 209740"/>
                    <a:gd name="connsiteX11" fmla="*/ 45510 w 165430"/>
                    <a:gd name="connsiteY11" fmla="*/ 0 h 209740"/>
                    <a:gd name="connsiteX12" fmla="*/ 35985 w 165430"/>
                    <a:gd name="connsiteY12" fmla="*/ 9525 h 209740"/>
                    <a:gd name="connsiteX13" fmla="*/ 35985 w 165430"/>
                    <a:gd name="connsiteY13" fmla="*/ 57750 h 209740"/>
                    <a:gd name="connsiteX14" fmla="*/ 0 w 165430"/>
                    <a:gd name="connsiteY14" fmla="*/ 124015 h 209740"/>
                    <a:gd name="connsiteX15" fmla="*/ 35033 w 165430"/>
                    <a:gd name="connsiteY15" fmla="*/ 124015 h 209740"/>
                    <a:gd name="connsiteX16" fmla="*/ 35033 w 165430"/>
                    <a:gd name="connsiteY16" fmla="*/ 209740 h 209740"/>
                    <a:gd name="connsiteX17" fmla="*/ 130283 w 165430"/>
                    <a:gd name="connsiteY17" fmla="*/ 209740 h 209740"/>
                    <a:gd name="connsiteX18" fmla="*/ 130283 w 165430"/>
                    <a:gd name="connsiteY18" fmla="*/ 124015 h 209740"/>
                    <a:gd name="connsiteX19" fmla="*/ 165430 w 165430"/>
                    <a:gd name="connsiteY19" fmla="*/ 124015 h 209740"/>
                    <a:gd name="connsiteX20" fmla="*/ 54083 w 165430"/>
                    <a:gd name="connsiteY20" fmla="*/ 124015 h 209740"/>
                    <a:gd name="connsiteX21" fmla="*/ 73133 w 165430"/>
                    <a:gd name="connsiteY21" fmla="*/ 124015 h 209740"/>
                    <a:gd name="connsiteX22" fmla="*/ 73133 w 165430"/>
                    <a:gd name="connsiteY22" fmla="*/ 190690 h 209740"/>
                    <a:gd name="connsiteX23" fmla="*/ 54083 w 165430"/>
                    <a:gd name="connsiteY23" fmla="*/ 190690 h 209740"/>
                    <a:gd name="connsiteX24" fmla="*/ 111233 w 165430"/>
                    <a:gd name="connsiteY24" fmla="*/ 190690 h 209740"/>
                    <a:gd name="connsiteX25" fmla="*/ 92183 w 165430"/>
                    <a:gd name="connsiteY25" fmla="*/ 190690 h 209740"/>
                    <a:gd name="connsiteX26" fmla="*/ 92183 w 165430"/>
                    <a:gd name="connsiteY26" fmla="*/ 124015 h 209740"/>
                    <a:gd name="connsiteX27" fmla="*/ 111233 w 165430"/>
                    <a:gd name="connsiteY27" fmla="*/ 124015 h 20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5430" h="209740">
                      <a:moveTo>
                        <a:pt x="131235" y="61551"/>
                      </a:moveTo>
                      <a:lnTo>
                        <a:pt x="131235" y="34452"/>
                      </a:lnTo>
                      <a:cubicBezTo>
                        <a:pt x="131235" y="29191"/>
                        <a:pt x="126971" y="24927"/>
                        <a:pt x="121710" y="24927"/>
                      </a:cubicBezTo>
                      <a:cubicBezTo>
                        <a:pt x="116450" y="24927"/>
                        <a:pt x="112185" y="29191"/>
                        <a:pt x="112185" y="34452"/>
                      </a:cubicBezTo>
                      <a:lnTo>
                        <a:pt x="112185" y="66418"/>
                      </a:lnTo>
                      <a:lnTo>
                        <a:pt x="133264" y="104965"/>
                      </a:lnTo>
                      <a:lnTo>
                        <a:pt x="83610" y="104965"/>
                      </a:lnTo>
                      <a:cubicBezTo>
                        <a:pt x="83021" y="104711"/>
                        <a:pt x="82352" y="104711"/>
                        <a:pt x="81763" y="104965"/>
                      </a:cubicBezTo>
                      <a:lnTo>
                        <a:pt x="32042" y="104965"/>
                      </a:lnTo>
                      <a:lnTo>
                        <a:pt x="55035" y="62598"/>
                      </a:lnTo>
                      <a:lnTo>
                        <a:pt x="55035" y="9525"/>
                      </a:lnTo>
                      <a:cubicBezTo>
                        <a:pt x="55035" y="4264"/>
                        <a:pt x="50771" y="0"/>
                        <a:pt x="45510" y="0"/>
                      </a:cubicBezTo>
                      <a:cubicBezTo>
                        <a:pt x="40250" y="0"/>
                        <a:pt x="35985" y="4264"/>
                        <a:pt x="35985" y="9525"/>
                      </a:cubicBezTo>
                      <a:lnTo>
                        <a:pt x="35985" y="57750"/>
                      </a:lnTo>
                      <a:lnTo>
                        <a:pt x="0" y="124015"/>
                      </a:lnTo>
                      <a:lnTo>
                        <a:pt x="35033" y="124015"/>
                      </a:lnTo>
                      <a:lnTo>
                        <a:pt x="35033" y="209740"/>
                      </a:lnTo>
                      <a:lnTo>
                        <a:pt x="130283" y="209740"/>
                      </a:lnTo>
                      <a:lnTo>
                        <a:pt x="130283" y="124015"/>
                      </a:lnTo>
                      <a:lnTo>
                        <a:pt x="165430" y="124015"/>
                      </a:lnTo>
                      <a:close/>
                      <a:moveTo>
                        <a:pt x="54083" y="124015"/>
                      </a:moveTo>
                      <a:lnTo>
                        <a:pt x="73133" y="124015"/>
                      </a:lnTo>
                      <a:lnTo>
                        <a:pt x="73133" y="190690"/>
                      </a:lnTo>
                      <a:lnTo>
                        <a:pt x="54083" y="190690"/>
                      </a:lnTo>
                      <a:close/>
                      <a:moveTo>
                        <a:pt x="111233" y="190690"/>
                      </a:moveTo>
                      <a:lnTo>
                        <a:pt x="92183" y="190690"/>
                      </a:lnTo>
                      <a:lnTo>
                        <a:pt x="92183" y="124015"/>
                      </a:lnTo>
                      <a:lnTo>
                        <a:pt x="111233" y="124015"/>
                      </a:lnTo>
                      <a:close/>
                    </a:path>
                  </a:pathLst>
                </a:custGeom>
                <a:grpFill/>
                <a:ln w="9525" cap="flat">
                  <a:noFill/>
                  <a:prstDash val="solid"/>
                  <a:miter/>
                </a:ln>
              </p:spPr>
              <p:txBody>
                <a:bodyPr rtlCol="0" anchor="ctr"/>
                <a:lstStyle/>
                <a:p>
                  <a:endParaRPr lang="en-GB"/>
                </a:p>
              </p:txBody>
            </p:sp>
            <p:sp>
              <p:nvSpPr>
                <p:cNvPr id="104" name="Freeform: Shape 103">
                  <a:extLst>
                    <a:ext uri="{FF2B5EF4-FFF2-40B4-BE49-F238E27FC236}">
                      <a16:creationId xmlns:a16="http://schemas.microsoft.com/office/drawing/2014/main" id="{273160D3-67B4-9444-E1CF-F4F2E8C88E79}"/>
                    </a:ext>
                  </a:extLst>
                </p:cNvPr>
                <p:cNvSpPr/>
                <p:nvPr/>
              </p:nvSpPr>
              <p:spPr>
                <a:xfrm>
                  <a:off x="6333104" y="3648592"/>
                  <a:ext cx="186051" cy="381209"/>
                </a:xfrm>
                <a:custGeom>
                  <a:avLst/>
                  <a:gdLst>
                    <a:gd name="connsiteX0" fmla="*/ 150162 w 186051"/>
                    <a:gd name="connsiteY0" fmla="*/ 59950 h 381209"/>
                    <a:gd name="connsiteX1" fmla="*/ 150162 w 186051"/>
                    <a:gd name="connsiteY1" fmla="*/ 9525 h 381209"/>
                    <a:gd name="connsiteX2" fmla="*/ 140637 w 186051"/>
                    <a:gd name="connsiteY2" fmla="*/ 0 h 381209"/>
                    <a:gd name="connsiteX3" fmla="*/ 140637 w 186051"/>
                    <a:gd name="connsiteY3" fmla="*/ 0 h 381209"/>
                    <a:gd name="connsiteX4" fmla="*/ 131112 w 186051"/>
                    <a:gd name="connsiteY4" fmla="*/ 9525 h 381209"/>
                    <a:gd name="connsiteX5" fmla="*/ 131112 w 186051"/>
                    <a:gd name="connsiteY5" fmla="*/ 61084 h 381209"/>
                    <a:gd name="connsiteX6" fmla="*/ 161896 w 186051"/>
                    <a:gd name="connsiteY6" fmla="*/ 190624 h 381209"/>
                    <a:gd name="connsiteX7" fmla="*/ 93793 w 186051"/>
                    <a:gd name="connsiteY7" fmla="*/ 190624 h 381209"/>
                    <a:gd name="connsiteX8" fmla="*/ 92231 w 186051"/>
                    <a:gd name="connsiteY8" fmla="*/ 190624 h 381209"/>
                    <a:gd name="connsiteX9" fmla="*/ 24155 w 186051"/>
                    <a:gd name="connsiteY9" fmla="*/ 190624 h 381209"/>
                    <a:gd name="connsiteX10" fmla="*/ 54912 w 186051"/>
                    <a:gd name="connsiteY10" fmla="*/ 62198 h 381209"/>
                    <a:gd name="connsiteX11" fmla="*/ 54912 w 186051"/>
                    <a:gd name="connsiteY11" fmla="*/ 9525 h 381209"/>
                    <a:gd name="connsiteX12" fmla="*/ 45387 w 186051"/>
                    <a:gd name="connsiteY12" fmla="*/ 0 h 381209"/>
                    <a:gd name="connsiteX13" fmla="*/ 45387 w 186051"/>
                    <a:gd name="connsiteY13" fmla="*/ 0 h 381209"/>
                    <a:gd name="connsiteX14" fmla="*/ 35862 w 186051"/>
                    <a:gd name="connsiteY14" fmla="*/ 9525 h 381209"/>
                    <a:gd name="connsiteX15" fmla="*/ 35862 w 186051"/>
                    <a:gd name="connsiteY15" fmla="*/ 60007 h 381209"/>
                    <a:gd name="connsiteX16" fmla="*/ 0 w 186051"/>
                    <a:gd name="connsiteY16" fmla="*/ 209712 h 381209"/>
                    <a:gd name="connsiteX17" fmla="*/ 35862 w 186051"/>
                    <a:gd name="connsiteY17" fmla="*/ 209712 h 381209"/>
                    <a:gd name="connsiteX18" fmla="*/ 35862 w 186051"/>
                    <a:gd name="connsiteY18" fmla="*/ 381210 h 381209"/>
                    <a:gd name="connsiteX19" fmla="*/ 150162 w 186051"/>
                    <a:gd name="connsiteY19" fmla="*/ 381210 h 381209"/>
                    <a:gd name="connsiteX20" fmla="*/ 150162 w 186051"/>
                    <a:gd name="connsiteY20" fmla="*/ 209712 h 381209"/>
                    <a:gd name="connsiteX21" fmla="*/ 186052 w 186051"/>
                    <a:gd name="connsiteY21" fmla="*/ 209712 h 381209"/>
                    <a:gd name="connsiteX22" fmla="*/ 54912 w 186051"/>
                    <a:gd name="connsiteY22" fmla="*/ 209712 h 381209"/>
                    <a:gd name="connsiteX23" fmla="*/ 83487 w 186051"/>
                    <a:gd name="connsiteY23" fmla="*/ 209712 h 381209"/>
                    <a:gd name="connsiteX24" fmla="*/ 83487 w 186051"/>
                    <a:gd name="connsiteY24" fmla="*/ 362160 h 381209"/>
                    <a:gd name="connsiteX25" fmla="*/ 54912 w 186051"/>
                    <a:gd name="connsiteY25" fmla="*/ 362160 h 381209"/>
                    <a:gd name="connsiteX26" fmla="*/ 131112 w 186051"/>
                    <a:gd name="connsiteY26" fmla="*/ 362160 h 381209"/>
                    <a:gd name="connsiteX27" fmla="*/ 102537 w 186051"/>
                    <a:gd name="connsiteY27" fmla="*/ 362160 h 381209"/>
                    <a:gd name="connsiteX28" fmla="*/ 102537 w 186051"/>
                    <a:gd name="connsiteY28" fmla="*/ 209712 h 381209"/>
                    <a:gd name="connsiteX29" fmla="*/ 131112 w 186051"/>
                    <a:gd name="connsiteY29" fmla="*/ 209712 h 38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6051" h="381209">
                      <a:moveTo>
                        <a:pt x="150162" y="59950"/>
                      </a:moveTo>
                      <a:lnTo>
                        <a:pt x="150162" y="9525"/>
                      </a:lnTo>
                      <a:cubicBezTo>
                        <a:pt x="150162" y="4264"/>
                        <a:pt x="145897" y="0"/>
                        <a:pt x="140637" y="0"/>
                      </a:cubicBezTo>
                      <a:lnTo>
                        <a:pt x="140637" y="0"/>
                      </a:lnTo>
                      <a:cubicBezTo>
                        <a:pt x="135376" y="0"/>
                        <a:pt x="131112" y="4264"/>
                        <a:pt x="131112" y="9525"/>
                      </a:cubicBezTo>
                      <a:lnTo>
                        <a:pt x="131112" y="61084"/>
                      </a:lnTo>
                      <a:lnTo>
                        <a:pt x="161896" y="190624"/>
                      </a:lnTo>
                      <a:lnTo>
                        <a:pt x="93793" y="190624"/>
                      </a:lnTo>
                      <a:cubicBezTo>
                        <a:pt x="93295" y="190408"/>
                        <a:pt x="92729" y="190408"/>
                        <a:pt x="92231" y="190624"/>
                      </a:cubicBezTo>
                      <a:lnTo>
                        <a:pt x="24155" y="190624"/>
                      </a:lnTo>
                      <a:lnTo>
                        <a:pt x="54912" y="62198"/>
                      </a:lnTo>
                      <a:lnTo>
                        <a:pt x="54912" y="9525"/>
                      </a:lnTo>
                      <a:cubicBezTo>
                        <a:pt x="54912" y="4264"/>
                        <a:pt x="50647" y="0"/>
                        <a:pt x="45387" y="0"/>
                      </a:cubicBezTo>
                      <a:lnTo>
                        <a:pt x="45387" y="0"/>
                      </a:lnTo>
                      <a:cubicBezTo>
                        <a:pt x="40126" y="0"/>
                        <a:pt x="35862" y="4264"/>
                        <a:pt x="35862" y="9525"/>
                      </a:cubicBezTo>
                      <a:lnTo>
                        <a:pt x="35862" y="60007"/>
                      </a:lnTo>
                      <a:lnTo>
                        <a:pt x="0" y="209712"/>
                      </a:lnTo>
                      <a:lnTo>
                        <a:pt x="35862" y="209712"/>
                      </a:lnTo>
                      <a:lnTo>
                        <a:pt x="35862" y="381210"/>
                      </a:lnTo>
                      <a:lnTo>
                        <a:pt x="150162" y="381210"/>
                      </a:lnTo>
                      <a:lnTo>
                        <a:pt x="150162" y="209712"/>
                      </a:lnTo>
                      <a:lnTo>
                        <a:pt x="186052" y="209712"/>
                      </a:lnTo>
                      <a:close/>
                      <a:moveTo>
                        <a:pt x="54912" y="209712"/>
                      </a:moveTo>
                      <a:lnTo>
                        <a:pt x="83487" y="209712"/>
                      </a:lnTo>
                      <a:lnTo>
                        <a:pt x="83487" y="362160"/>
                      </a:lnTo>
                      <a:lnTo>
                        <a:pt x="54912" y="362160"/>
                      </a:lnTo>
                      <a:close/>
                      <a:moveTo>
                        <a:pt x="131112" y="362160"/>
                      </a:moveTo>
                      <a:lnTo>
                        <a:pt x="102537" y="362160"/>
                      </a:lnTo>
                      <a:lnTo>
                        <a:pt x="102537" y="209712"/>
                      </a:lnTo>
                      <a:lnTo>
                        <a:pt x="131112" y="209712"/>
                      </a:lnTo>
                      <a:close/>
                    </a:path>
                  </a:pathLst>
                </a:custGeom>
                <a:grpFill/>
                <a:ln w="9525" cap="flat">
                  <a:noFill/>
                  <a:prstDash val="solid"/>
                  <a:miter/>
                </a:ln>
              </p:spPr>
              <p:txBody>
                <a:bodyPr rtlCol="0" anchor="ctr"/>
                <a:lstStyle/>
                <a:p>
                  <a:endParaRPr lang="en-GB"/>
                </a:p>
              </p:txBody>
            </p:sp>
            <p:sp>
              <p:nvSpPr>
                <p:cNvPr id="105" name="Freeform: Shape 104">
                  <a:extLst>
                    <a:ext uri="{FF2B5EF4-FFF2-40B4-BE49-F238E27FC236}">
                      <a16:creationId xmlns:a16="http://schemas.microsoft.com/office/drawing/2014/main" id="{2BAE5785-488C-93F9-D328-99DA0A3BB0C0}"/>
                    </a:ext>
                  </a:extLst>
                </p:cNvPr>
                <p:cNvSpPr/>
                <p:nvPr/>
              </p:nvSpPr>
              <p:spPr>
                <a:xfrm>
                  <a:off x="6159416" y="3648592"/>
                  <a:ext cx="114300" cy="381209"/>
                </a:xfrm>
                <a:custGeom>
                  <a:avLst/>
                  <a:gdLst>
                    <a:gd name="connsiteX0" fmla="*/ 104775 w 114300"/>
                    <a:gd name="connsiteY0" fmla="*/ 0 h 381209"/>
                    <a:gd name="connsiteX1" fmla="*/ 95250 w 114300"/>
                    <a:gd name="connsiteY1" fmla="*/ 9525 h 381209"/>
                    <a:gd name="connsiteX2" fmla="*/ 95250 w 114300"/>
                    <a:gd name="connsiteY2" fmla="*/ 362160 h 381209"/>
                    <a:gd name="connsiteX3" fmla="*/ 66675 w 114300"/>
                    <a:gd name="connsiteY3" fmla="*/ 362160 h 381209"/>
                    <a:gd name="connsiteX4" fmla="*/ 66675 w 114300"/>
                    <a:gd name="connsiteY4" fmla="*/ 152400 h 381209"/>
                    <a:gd name="connsiteX5" fmla="*/ 47625 w 114300"/>
                    <a:gd name="connsiteY5" fmla="*/ 152400 h 381209"/>
                    <a:gd name="connsiteX6" fmla="*/ 47625 w 114300"/>
                    <a:gd name="connsiteY6" fmla="*/ 362160 h 381209"/>
                    <a:gd name="connsiteX7" fmla="*/ 19050 w 114300"/>
                    <a:gd name="connsiteY7" fmla="*/ 362160 h 381209"/>
                    <a:gd name="connsiteX8" fmla="*/ 19050 w 114300"/>
                    <a:gd name="connsiteY8" fmla="*/ 9525 h 381209"/>
                    <a:gd name="connsiteX9" fmla="*/ 9525 w 114300"/>
                    <a:gd name="connsiteY9" fmla="*/ 0 h 381209"/>
                    <a:gd name="connsiteX10" fmla="*/ 0 w 114300"/>
                    <a:gd name="connsiteY10" fmla="*/ 9525 h 381209"/>
                    <a:gd name="connsiteX11" fmla="*/ 0 w 114300"/>
                    <a:gd name="connsiteY11" fmla="*/ 381210 h 381209"/>
                    <a:gd name="connsiteX12" fmla="*/ 114300 w 114300"/>
                    <a:gd name="connsiteY12" fmla="*/ 381210 h 381209"/>
                    <a:gd name="connsiteX13" fmla="*/ 114300 w 114300"/>
                    <a:gd name="connsiteY13" fmla="*/ 9525 h 381209"/>
                    <a:gd name="connsiteX14" fmla="*/ 104775 w 114300"/>
                    <a:gd name="connsiteY14" fmla="*/ 0 h 38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300" h="381209">
                      <a:moveTo>
                        <a:pt x="104775" y="0"/>
                      </a:moveTo>
                      <a:cubicBezTo>
                        <a:pt x="99514" y="0"/>
                        <a:pt x="95250" y="4264"/>
                        <a:pt x="95250" y="9525"/>
                      </a:cubicBezTo>
                      <a:lnTo>
                        <a:pt x="95250" y="362160"/>
                      </a:lnTo>
                      <a:lnTo>
                        <a:pt x="66675" y="362160"/>
                      </a:lnTo>
                      <a:lnTo>
                        <a:pt x="66675" y="152400"/>
                      </a:lnTo>
                      <a:lnTo>
                        <a:pt x="47625" y="152400"/>
                      </a:lnTo>
                      <a:lnTo>
                        <a:pt x="47625" y="362160"/>
                      </a:lnTo>
                      <a:lnTo>
                        <a:pt x="19050" y="362160"/>
                      </a:lnTo>
                      <a:lnTo>
                        <a:pt x="19050" y="9525"/>
                      </a:lnTo>
                      <a:cubicBezTo>
                        <a:pt x="19050" y="4264"/>
                        <a:pt x="14786" y="0"/>
                        <a:pt x="9525" y="0"/>
                      </a:cubicBezTo>
                      <a:cubicBezTo>
                        <a:pt x="4264" y="0"/>
                        <a:pt x="0" y="4264"/>
                        <a:pt x="0" y="9525"/>
                      </a:cubicBezTo>
                      <a:lnTo>
                        <a:pt x="0" y="381210"/>
                      </a:lnTo>
                      <a:lnTo>
                        <a:pt x="114300" y="381210"/>
                      </a:lnTo>
                      <a:lnTo>
                        <a:pt x="114300" y="9525"/>
                      </a:lnTo>
                      <a:cubicBezTo>
                        <a:pt x="114300" y="4264"/>
                        <a:pt x="110036" y="0"/>
                        <a:pt x="104775" y="0"/>
                      </a:cubicBezTo>
                      <a:close/>
                    </a:path>
                  </a:pathLst>
                </a:custGeom>
                <a:grpFill/>
                <a:ln w="9525" cap="flat">
                  <a:noFill/>
                  <a:prstDash val="solid"/>
                  <a:miter/>
                </a:ln>
              </p:spPr>
              <p:txBody>
                <a:bodyPr rtlCol="0" anchor="ctr"/>
                <a:lstStyle/>
                <a:p>
                  <a:endParaRPr lang="en-GB"/>
                </a:p>
              </p:txBody>
            </p:sp>
            <p:sp>
              <p:nvSpPr>
                <p:cNvPr id="106" name="Freeform: Shape 105">
                  <a:extLst>
                    <a:ext uri="{FF2B5EF4-FFF2-40B4-BE49-F238E27FC236}">
                      <a16:creationId xmlns:a16="http://schemas.microsoft.com/office/drawing/2014/main" id="{F7039E48-8C36-339C-0399-4815BE3F03E0}"/>
                    </a:ext>
                  </a:extLst>
                </p:cNvPr>
                <p:cNvSpPr/>
                <p:nvPr/>
              </p:nvSpPr>
              <p:spPr>
                <a:xfrm>
                  <a:off x="5959391" y="3820042"/>
                  <a:ext cx="95250" cy="209759"/>
                </a:xfrm>
                <a:custGeom>
                  <a:avLst/>
                  <a:gdLst>
                    <a:gd name="connsiteX0" fmla="*/ 85725 w 95250"/>
                    <a:gd name="connsiteY0" fmla="*/ 0 h 209759"/>
                    <a:gd name="connsiteX1" fmla="*/ 76200 w 95250"/>
                    <a:gd name="connsiteY1" fmla="*/ 9525 h 209759"/>
                    <a:gd name="connsiteX2" fmla="*/ 76200 w 95250"/>
                    <a:gd name="connsiteY2" fmla="*/ 190710 h 209759"/>
                    <a:gd name="connsiteX3" fmla="*/ 57150 w 95250"/>
                    <a:gd name="connsiteY3" fmla="*/ 190710 h 209759"/>
                    <a:gd name="connsiteX4" fmla="*/ 57150 w 95250"/>
                    <a:gd name="connsiteY4" fmla="*/ 104775 h 209759"/>
                    <a:gd name="connsiteX5" fmla="*/ 38100 w 95250"/>
                    <a:gd name="connsiteY5" fmla="*/ 104775 h 209759"/>
                    <a:gd name="connsiteX6" fmla="*/ 38100 w 95250"/>
                    <a:gd name="connsiteY6" fmla="*/ 190710 h 209759"/>
                    <a:gd name="connsiteX7" fmla="*/ 19050 w 95250"/>
                    <a:gd name="connsiteY7" fmla="*/ 190710 h 209759"/>
                    <a:gd name="connsiteX8" fmla="*/ 19050 w 95250"/>
                    <a:gd name="connsiteY8" fmla="*/ 34452 h 209759"/>
                    <a:gd name="connsiteX9" fmla="*/ 9525 w 95250"/>
                    <a:gd name="connsiteY9" fmla="*/ 24927 h 209759"/>
                    <a:gd name="connsiteX10" fmla="*/ 0 w 95250"/>
                    <a:gd name="connsiteY10" fmla="*/ 34452 h 209759"/>
                    <a:gd name="connsiteX11" fmla="*/ 0 w 95250"/>
                    <a:gd name="connsiteY11" fmla="*/ 209760 h 209759"/>
                    <a:gd name="connsiteX12" fmla="*/ 95250 w 95250"/>
                    <a:gd name="connsiteY12" fmla="*/ 209760 h 209759"/>
                    <a:gd name="connsiteX13" fmla="*/ 95250 w 95250"/>
                    <a:gd name="connsiteY13" fmla="*/ 9525 h 209759"/>
                    <a:gd name="connsiteX14" fmla="*/ 85725 w 95250"/>
                    <a:gd name="connsiteY14" fmla="*/ 0 h 20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5250" h="209759">
                      <a:moveTo>
                        <a:pt x="85725" y="0"/>
                      </a:moveTo>
                      <a:cubicBezTo>
                        <a:pt x="80464" y="0"/>
                        <a:pt x="76200" y="4264"/>
                        <a:pt x="76200" y="9525"/>
                      </a:cubicBezTo>
                      <a:lnTo>
                        <a:pt x="76200" y="190710"/>
                      </a:lnTo>
                      <a:lnTo>
                        <a:pt x="57150" y="190710"/>
                      </a:lnTo>
                      <a:lnTo>
                        <a:pt x="57150" y="104775"/>
                      </a:lnTo>
                      <a:lnTo>
                        <a:pt x="38100" y="104775"/>
                      </a:lnTo>
                      <a:lnTo>
                        <a:pt x="38100" y="190710"/>
                      </a:lnTo>
                      <a:lnTo>
                        <a:pt x="19050" y="190710"/>
                      </a:lnTo>
                      <a:lnTo>
                        <a:pt x="19050" y="34452"/>
                      </a:lnTo>
                      <a:cubicBezTo>
                        <a:pt x="19050" y="29191"/>
                        <a:pt x="14786" y="24927"/>
                        <a:pt x="9525" y="24927"/>
                      </a:cubicBezTo>
                      <a:cubicBezTo>
                        <a:pt x="4264" y="24927"/>
                        <a:pt x="0" y="29191"/>
                        <a:pt x="0" y="34452"/>
                      </a:cubicBezTo>
                      <a:lnTo>
                        <a:pt x="0" y="209760"/>
                      </a:lnTo>
                      <a:lnTo>
                        <a:pt x="95250" y="209760"/>
                      </a:lnTo>
                      <a:lnTo>
                        <a:pt x="95250" y="9525"/>
                      </a:lnTo>
                      <a:cubicBezTo>
                        <a:pt x="95250" y="4264"/>
                        <a:pt x="90986" y="0"/>
                        <a:pt x="85725" y="0"/>
                      </a:cubicBezTo>
                      <a:close/>
                    </a:path>
                  </a:pathLst>
                </a:custGeom>
                <a:grpFill/>
                <a:ln w="9525" cap="flat">
                  <a:noFill/>
                  <a:prstDash val="solid"/>
                  <a:miter/>
                </a:ln>
              </p:spPr>
              <p:txBody>
                <a:bodyPr rtlCol="0" anchor="ctr"/>
                <a:lstStyle/>
                <a:p>
                  <a:endParaRPr lang="en-GB"/>
                </a:p>
              </p:txBody>
            </p:sp>
            <p:sp>
              <p:nvSpPr>
                <p:cNvPr id="107" name="Freeform: Shape 106">
                  <a:extLst>
                    <a:ext uri="{FF2B5EF4-FFF2-40B4-BE49-F238E27FC236}">
                      <a16:creationId xmlns:a16="http://schemas.microsoft.com/office/drawing/2014/main" id="{88DE475D-9CB0-C5F7-F898-02D8A3185B77}"/>
                    </a:ext>
                  </a:extLst>
                </p:cNvPr>
                <p:cNvSpPr/>
                <p:nvPr/>
              </p:nvSpPr>
              <p:spPr>
                <a:xfrm>
                  <a:off x="5909683" y="3562867"/>
                  <a:ext cx="833280" cy="361549"/>
                </a:xfrm>
                <a:custGeom>
                  <a:avLst/>
                  <a:gdLst>
                    <a:gd name="connsiteX0" fmla="*/ 830929 w 833280"/>
                    <a:gd name="connsiteY0" fmla="*/ 323850 h 361549"/>
                    <a:gd name="connsiteX1" fmla="*/ 800278 w 833280"/>
                    <a:gd name="connsiteY1" fmla="*/ 251136 h 361549"/>
                    <a:gd name="connsiteX2" fmla="*/ 799325 w 833280"/>
                    <a:gd name="connsiteY2" fmla="*/ 249288 h 361549"/>
                    <a:gd name="connsiteX3" fmla="*/ 798182 w 833280"/>
                    <a:gd name="connsiteY3" fmla="*/ 247250 h 361549"/>
                    <a:gd name="connsiteX4" fmla="*/ 747452 w 833280"/>
                    <a:gd name="connsiteY4" fmla="*/ 212255 h 361549"/>
                    <a:gd name="connsiteX5" fmla="*/ 704732 w 833280"/>
                    <a:gd name="connsiteY5" fmla="*/ 212026 h 361549"/>
                    <a:gd name="connsiteX6" fmla="*/ 687587 w 833280"/>
                    <a:gd name="connsiteY6" fmla="*/ 218084 h 361549"/>
                    <a:gd name="connsiteX7" fmla="*/ 629675 w 833280"/>
                    <a:gd name="connsiteY7" fmla="*/ 193272 h 361549"/>
                    <a:gd name="connsiteX8" fmla="*/ 600805 w 833280"/>
                    <a:gd name="connsiteY8" fmla="*/ 39919 h 361549"/>
                    <a:gd name="connsiteX9" fmla="*/ 590918 w 833280"/>
                    <a:gd name="connsiteY9" fmla="*/ 24613 h 361549"/>
                    <a:gd name="connsiteX10" fmla="*/ 550513 w 833280"/>
                    <a:gd name="connsiteY10" fmla="*/ 4896 h 361549"/>
                    <a:gd name="connsiteX11" fmla="*/ 516223 w 833280"/>
                    <a:gd name="connsiteY11" fmla="*/ 19 h 361549"/>
                    <a:gd name="connsiteX12" fmla="*/ 481095 w 833280"/>
                    <a:gd name="connsiteY12" fmla="*/ 4877 h 361549"/>
                    <a:gd name="connsiteX13" fmla="*/ 441033 w 833280"/>
                    <a:gd name="connsiteY13" fmla="*/ 24317 h 361549"/>
                    <a:gd name="connsiteX14" fmla="*/ 430555 w 833280"/>
                    <a:gd name="connsiteY14" fmla="*/ 40596 h 361549"/>
                    <a:gd name="connsiteX15" fmla="*/ 411181 w 833280"/>
                    <a:gd name="connsiteY15" fmla="*/ 152810 h 361549"/>
                    <a:gd name="connsiteX16" fmla="*/ 411086 w 833280"/>
                    <a:gd name="connsiteY16" fmla="*/ 152905 h 361549"/>
                    <a:gd name="connsiteX17" fmla="*/ 410991 w 833280"/>
                    <a:gd name="connsiteY17" fmla="*/ 152810 h 361549"/>
                    <a:gd name="connsiteX18" fmla="*/ 392608 w 833280"/>
                    <a:gd name="connsiteY18" fmla="*/ 39881 h 361549"/>
                    <a:gd name="connsiteX19" fmla="*/ 382730 w 833280"/>
                    <a:gd name="connsiteY19" fmla="*/ 24641 h 361549"/>
                    <a:gd name="connsiteX20" fmla="*/ 342125 w 833280"/>
                    <a:gd name="connsiteY20" fmla="*/ 4820 h 361549"/>
                    <a:gd name="connsiteX21" fmla="*/ 307121 w 833280"/>
                    <a:gd name="connsiteY21" fmla="*/ 0 h 361549"/>
                    <a:gd name="connsiteX22" fmla="*/ 272907 w 833280"/>
                    <a:gd name="connsiteY22" fmla="*/ 4858 h 361549"/>
                    <a:gd name="connsiteX23" fmla="*/ 232435 w 833280"/>
                    <a:gd name="connsiteY23" fmla="*/ 24603 h 361549"/>
                    <a:gd name="connsiteX24" fmla="*/ 222443 w 833280"/>
                    <a:gd name="connsiteY24" fmla="*/ 40443 h 361549"/>
                    <a:gd name="connsiteX25" fmla="*/ 193687 w 833280"/>
                    <a:gd name="connsiteY25" fmla="*/ 193272 h 361549"/>
                    <a:gd name="connsiteX26" fmla="*/ 135776 w 833280"/>
                    <a:gd name="connsiteY26" fmla="*/ 218123 h 361549"/>
                    <a:gd name="connsiteX27" fmla="*/ 119402 w 833280"/>
                    <a:gd name="connsiteY27" fmla="*/ 212293 h 361549"/>
                    <a:gd name="connsiteX28" fmla="*/ 76682 w 833280"/>
                    <a:gd name="connsiteY28" fmla="*/ 212065 h 361549"/>
                    <a:gd name="connsiteX29" fmla="*/ 25714 w 833280"/>
                    <a:gd name="connsiteY29" fmla="*/ 246459 h 361549"/>
                    <a:gd name="connsiteX30" fmla="*/ 24695 w 833280"/>
                    <a:gd name="connsiteY30" fmla="*/ 248222 h 361549"/>
                    <a:gd name="connsiteX31" fmla="*/ 24038 w 833280"/>
                    <a:gd name="connsiteY31" fmla="*/ 249822 h 361549"/>
                    <a:gd name="connsiteX32" fmla="*/ 1635 w 833280"/>
                    <a:gd name="connsiteY32" fmla="*/ 324707 h 361549"/>
                    <a:gd name="connsiteX33" fmla="*/ 3388 w 833280"/>
                    <a:gd name="connsiteY33" fmla="*/ 348053 h 361549"/>
                    <a:gd name="connsiteX34" fmla="*/ 21580 w 833280"/>
                    <a:gd name="connsiteY34" fmla="*/ 361255 h 361549"/>
                    <a:gd name="connsiteX35" fmla="*/ 33158 w 833280"/>
                    <a:gd name="connsiteY35" fmla="*/ 354363 h 361549"/>
                    <a:gd name="connsiteX36" fmla="*/ 26267 w 833280"/>
                    <a:gd name="connsiteY36" fmla="*/ 342786 h 361549"/>
                    <a:gd name="connsiteX37" fmla="*/ 20037 w 833280"/>
                    <a:gd name="connsiteY37" fmla="*/ 338785 h 361549"/>
                    <a:gd name="connsiteX38" fmla="*/ 19856 w 833280"/>
                    <a:gd name="connsiteY38" fmla="*/ 330270 h 361549"/>
                    <a:gd name="connsiteX39" fmla="*/ 41135 w 833280"/>
                    <a:gd name="connsiteY39" fmla="*/ 257575 h 361549"/>
                    <a:gd name="connsiteX40" fmla="*/ 81874 w 833280"/>
                    <a:gd name="connsiteY40" fmla="*/ 230324 h 361549"/>
                    <a:gd name="connsiteX41" fmla="*/ 114163 w 833280"/>
                    <a:gd name="connsiteY41" fmla="*/ 230553 h 361549"/>
                    <a:gd name="connsiteX42" fmla="*/ 130851 w 833280"/>
                    <a:gd name="connsiteY42" fmla="*/ 236963 h 361549"/>
                    <a:gd name="connsiteX43" fmla="*/ 134909 w 833280"/>
                    <a:gd name="connsiteY43" fmla="*/ 239173 h 361549"/>
                    <a:gd name="connsiteX44" fmla="*/ 199907 w 833280"/>
                    <a:gd name="connsiteY44" fmla="*/ 211322 h 361549"/>
                    <a:gd name="connsiteX45" fmla="*/ 211013 w 833280"/>
                    <a:gd name="connsiteY45" fmla="*/ 222418 h 361549"/>
                    <a:gd name="connsiteX46" fmla="*/ 224482 w 833280"/>
                    <a:gd name="connsiteY46" fmla="*/ 222184 h 361549"/>
                    <a:gd name="connsiteX47" fmla="*/ 224482 w 833280"/>
                    <a:gd name="connsiteY47" fmla="*/ 208950 h 361549"/>
                    <a:gd name="connsiteX48" fmla="*/ 212395 w 833280"/>
                    <a:gd name="connsiteY48" fmla="*/ 196844 h 361549"/>
                    <a:gd name="connsiteX49" fmla="*/ 241046 w 833280"/>
                    <a:gd name="connsiteY49" fmla="*/ 44501 h 361549"/>
                    <a:gd name="connsiteX50" fmla="*/ 243903 w 833280"/>
                    <a:gd name="connsiteY50" fmla="*/ 39843 h 361549"/>
                    <a:gd name="connsiteX51" fmla="*/ 277908 w 833280"/>
                    <a:gd name="connsiteY51" fmla="*/ 23251 h 361549"/>
                    <a:gd name="connsiteX52" fmla="*/ 307121 w 833280"/>
                    <a:gd name="connsiteY52" fmla="*/ 19050 h 361549"/>
                    <a:gd name="connsiteX53" fmla="*/ 337334 w 833280"/>
                    <a:gd name="connsiteY53" fmla="*/ 23270 h 361549"/>
                    <a:gd name="connsiteX54" fmla="*/ 371624 w 833280"/>
                    <a:gd name="connsiteY54" fmla="*/ 40053 h 361549"/>
                    <a:gd name="connsiteX55" fmla="*/ 373977 w 833280"/>
                    <a:gd name="connsiteY55" fmla="*/ 43729 h 361549"/>
                    <a:gd name="connsiteX56" fmla="*/ 401399 w 833280"/>
                    <a:gd name="connsiteY56" fmla="*/ 212408 h 361549"/>
                    <a:gd name="connsiteX57" fmla="*/ 410753 w 833280"/>
                    <a:gd name="connsiteY57" fmla="*/ 220409 h 361549"/>
                    <a:gd name="connsiteX58" fmla="*/ 410753 w 833280"/>
                    <a:gd name="connsiteY58" fmla="*/ 220409 h 361549"/>
                    <a:gd name="connsiteX59" fmla="*/ 420144 w 833280"/>
                    <a:gd name="connsiteY59" fmla="*/ 212503 h 361549"/>
                    <a:gd name="connsiteX60" fmla="*/ 449158 w 833280"/>
                    <a:gd name="connsiteY60" fmla="*/ 44501 h 361549"/>
                    <a:gd name="connsiteX61" fmla="*/ 452015 w 833280"/>
                    <a:gd name="connsiteY61" fmla="*/ 39824 h 361549"/>
                    <a:gd name="connsiteX62" fmla="*/ 485838 w 833280"/>
                    <a:gd name="connsiteY62" fmla="*/ 23289 h 361549"/>
                    <a:gd name="connsiteX63" fmla="*/ 516214 w 833280"/>
                    <a:gd name="connsiteY63" fmla="*/ 19050 h 361549"/>
                    <a:gd name="connsiteX64" fmla="*/ 545522 w 833280"/>
                    <a:gd name="connsiteY64" fmla="*/ 23270 h 361549"/>
                    <a:gd name="connsiteX65" fmla="*/ 579460 w 833280"/>
                    <a:gd name="connsiteY65" fmla="*/ 39834 h 361549"/>
                    <a:gd name="connsiteX66" fmla="*/ 582174 w 833280"/>
                    <a:gd name="connsiteY66" fmla="*/ 43967 h 361549"/>
                    <a:gd name="connsiteX67" fmla="*/ 610940 w 833280"/>
                    <a:gd name="connsiteY67" fmla="*/ 196844 h 361549"/>
                    <a:gd name="connsiteX68" fmla="*/ 599386 w 833280"/>
                    <a:gd name="connsiteY68" fmla="*/ 208397 h 361549"/>
                    <a:gd name="connsiteX69" fmla="*/ 599152 w 833280"/>
                    <a:gd name="connsiteY69" fmla="*/ 221866 h 361549"/>
                    <a:gd name="connsiteX70" fmla="*/ 612620 w 833280"/>
                    <a:gd name="connsiteY70" fmla="*/ 222100 h 361549"/>
                    <a:gd name="connsiteX71" fmla="*/ 612854 w 833280"/>
                    <a:gd name="connsiteY71" fmla="*/ 221866 h 361549"/>
                    <a:gd name="connsiteX72" fmla="*/ 623398 w 833280"/>
                    <a:gd name="connsiteY72" fmla="*/ 211322 h 361549"/>
                    <a:gd name="connsiteX73" fmla="*/ 684149 w 833280"/>
                    <a:gd name="connsiteY73" fmla="*/ 237353 h 361549"/>
                    <a:gd name="connsiteX74" fmla="*/ 692721 w 833280"/>
                    <a:gd name="connsiteY74" fmla="*/ 236830 h 361549"/>
                    <a:gd name="connsiteX75" fmla="*/ 709971 w 833280"/>
                    <a:gd name="connsiteY75" fmla="*/ 230324 h 361549"/>
                    <a:gd name="connsiteX76" fmla="*/ 742261 w 833280"/>
                    <a:gd name="connsiteY76" fmla="*/ 230553 h 361549"/>
                    <a:gd name="connsiteX77" fmla="*/ 782504 w 833280"/>
                    <a:gd name="connsiteY77" fmla="*/ 258013 h 361549"/>
                    <a:gd name="connsiteX78" fmla="*/ 813460 w 833280"/>
                    <a:gd name="connsiteY78" fmla="*/ 331451 h 361549"/>
                    <a:gd name="connsiteX79" fmla="*/ 810603 w 833280"/>
                    <a:gd name="connsiteY79" fmla="*/ 342690 h 361549"/>
                    <a:gd name="connsiteX80" fmla="*/ 809905 w 833280"/>
                    <a:gd name="connsiteY80" fmla="*/ 356143 h 361549"/>
                    <a:gd name="connsiteX81" fmla="*/ 822985 w 833280"/>
                    <a:gd name="connsiteY81" fmla="*/ 357159 h 361549"/>
                    <a:gd name="connsiteX82" fmla="*/ 830929 w 833280"/>
                    <a:gd name="connsiteY82" fmla="*/ 323850 h 361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33280" h="361549">
                      <a:moveTo>
                        <a:pt x="830929" y="323850"/>
                      </a:moveTo>
                      <a:lnTo>
                        <a:pt x="800278" y="251136"/>
                      </a:lnTo>
                      <a:lnTo>
                        <a:pt x="799325" y="249288"/>
                      </a:lnTo>
                      <a:cubicBezTo>
                        <a:pt x="799058" y="248793"/>
                        <a:pt x="798420" y="247583"/>
                        <a:pt x="798182" y="247250"/>
                      </a:cubicBezTo>
                      <a:cubicBezTo>
                        <a:pt x="786110" y="229785"/>
                        <a:pt x="768066" y="217338"/>
                        <a:pt x="747452" y="212255"/>
                      </a:cubicBezTo>
                      <a:cubicBezTo>
                        <a:pt x="733485" y="208381"/>
                        <a:pt x="718739" y="208302"/>
                        <a:pt x="704732" y="212026"/>
                      </a:cubicBezTo>
                      <a:cubicBezTo>
                        <a:pt x="698821" y="213439"/>
                        <a:pt x="693074" y="215470"/>
                        <a:pt x="687587" y="218084"/>
                      </a:cubicBezTo>
                      <a:lnTo>
                        <a:pt x="629675" y="193272"/>
                      </a:lnTo>
                      <a:lnTo>
                        <a:pt x="600805" y="39919"/>
                      </a:lnTo>
                      <a:cubicBezTo>
                        <a:pt x="599421" y="33809"/>
                        <a:pt x="595919" y="28386"/>
                        <a:pt x="590918" y="24613"/>
                      </a:cubicBezTo>
                      <a:cubicBezTo>
                        <a:pt x="578821" y="15539"/>
                        <a:pt x="565109" y="8848"/>
                        <a:pt x="550513" y="4896"/>
                      </a:cubicBezTo>
                      <a:cubicBezTo>
                        <a:pt x="539351" y="1754"/>
                        <a:pt x="527819" y="114"/>
                        <a:pt x="516223" y="19"/>
                      </a:cubicBezTo>
                      <a:cubicBezTo>
                        <a:pt x="504359" y="191"/>
                        <a:pt x="492560" y="1822"/>
                        <a:pt x="481095" y="4877"/>
                      </a:cubicBezTo>
                      <a:cubicBezTo>
                        <a:pt x="466634" y="8773"/>
                        <a:pt x="453042" y="15369"/>
                        <a:pt x="441033" y="24317"/>
                      </a:cubicBezTo>
                      <a:cubicBezTo>
                        <a:pt x="435780" y="28384"/>
                        <a:pt x="432081" y="34130"/>
                        <a:pt x="430555" y="40596"/>
                      </a:cubicBezTo>
                      <a:lnTo>
                        <a:pt x="411181" y="152810"/>
                      </a:lnTo>
                      <a:cubicBezTo>
                        <a:pt x="411181" y="152862"/>
                        <a:pt x="411138" y="152905"/>
                        <a:pt x="411086" y="152905"/>
                      </a:cubicBezTo>
                      <a:cubicBezTo>
                        <a:pt x="411034" y="152905"/>
                        <a:pt x="410991" y="152862"/>
                        <a:pt x="410991" y="152810"/>
                      </a:cubicBezTo>
                      <a:lnTo>
                        <a:pt x="392608" y="39881"/>
                      </a:lnTo>
                      <a:cubicBezTo>
                        <a:pt x="391069" y="33858"/>
                        <a:pt x="387600" y="28505"/>
                        <a:pt x="382730" y="24641"/>
                      </a:cubicBezTo>
                      <a:cubicBezTo>
                        <a:pt x="370575" y="15517"/>
                        <a:pt x="356796" y="8791"/>
                        <a:pt x="342125" y="4820"/>
                      </a:cubicBezTo>
                      <a:cubicBezTo>
                        <a:pt x="330699" y="1784"/>
                        <a:pt x="318942" y="166"/>
                        <a:pt x="307121" y="0"/>
                      </a:cubicBezTo>
                      <a:cubicBezTo>
                        <a:pt x="295552" y="95"/>
                        <a:pt x="284045" y="1729"/>
                        <a:pt x="272907" y="4858"/>
                      </a:cubicBezTo>
                      <a:cubicBezTo>
                        <a:pt x="258286" y="8813"/>
                        <a:pt x="244552" y="15514"/>
                        <a:pt x="232435" y="24603"/>
                      </a:cubicBezTo>
                      <a:cubicBezTo>
                        <a:pt x="227312" y="28513"/>
                        <a:pt x="223766" y="34135"/>
                        <a:pt x="222443" y="40443"/>
                      </a:cubicBezTo>
                      <a:lnTo>
                        <a:pt x="193687" y="193272"/>
                      </a:lnTo>
                      <a:lnTo>
                        <a:pt x="135776" y="218123"/>
                      </a:lnTo>
                      <a:cubicBezTo>
                        <a:pt x="130541" y="215603"/>
                        <a:pt x="125051" y="213650"/>
                        <a:pt x="119402" y="212293"/>
                      </a:cubicBezTo>
                      <a:cubicBezTo>
                        <a:pt x="105436" y="208419"/>
                        <a:pt x="90689" y="208340"/>
                        <a:pt x="76682" y="212065"/>
                      </a:cubicBezTo>
                      <a:cubicBezTo>
                        <a:pt x="56103" y="217011"/>
                        <a:pt x="38002" y="229225"/>
                        <a:pt x="25714" y="246459"/>
                      </a:cubicBezTo>
                      <a:cubicBezTo>
                        <a:pt x="25317" y="247012"/>
                        <a:pt x="24975" y="247601"/>
                        <a:pt x="24695" y="248222"/>
                      </a:cubicBezTo>
                      <a:cubicBezTo>
                        <a:pt x="24495" y="248745"/>
                        <a:pt x="24038" y="249822"/>
                        <a:pt x="24038" y="249822"/>
                      </a:cubicBezTo>
                      <a:lnTo>
                        <a:pt x="1635" y="324707"/>
                      </a:lnTo>
                      <a:cubicBezTo>
                        <a:pt x="-1045" y="332395"/>
                        <a:pt x="-410" y="340851"/>
                        <a:pt x="3388" y="348053"/>
                      </a:cubicBezTo>
                      <a:cubicBezTo>
                        <a:pt x="7306" y="354834"/>
                        <a:pt x="13919" y="359632"/>
                        <a:pt x="21580" y="361255"/>
                      </a:cubicBezTo>
                      <a:cubicBezTo>
                        <a:pt x="26680" y="362549"/>
                        <a:pt x="31864" y="359463"/>
                        <a:pt x="33158" y="354363"/>
                      </a:cubicBezTo>
                      <a:cubicBezTo>
                        <a:pt x="34452" y="349264"/>
                        <a:pt x="31367" y="344080"/>
                        <a:pt x="26267" y="342786"/>
                      </a:cubicBezTo>
                      <a:cubicBezTo>
                        <a:pt x="23725" y="342373"/>
                        <a:pt x="21469" y="340925"/>
                        <a:pt x="20037" y="338785"/>
                      </a:cubicBezTo>
                      <a:cubicBezTo>
                        <a:pt x="18853" y="336082"/>
                        <a:pt x="18788" y="333021"/>
                        <a:pt x="19856" y="330270"/>
                      </a:cubicBezTo>
                      <a:lnTo>
                        <a:pt x="41135" y="257575"/>
                      </a:lnTo>
                      <a:cubicBezTo>
                        <a:pt x="50943" y="243833"/>
                        <a:pt x="65429" y="234144"/>
                        <a:pt x="81874" y="230324"/>
                      </a:cubicBezTo>
                      <a:cubicBezTo>
                        <a:pt x="92458" y="227467"/>
                        <a:pt x="103620" y="227546"/>
                        <a:pt x="114163" y="230553"/>
                      </a:cubicBezTo>
                      <a:cubicBezTo>
                        <a:pt x="119983" y="231949"/>
                        <a:pt x="125593" y="234105"/>
                        <a:pt x="130851" y="236963"/>
                      </a:cubicBezTo>
                      <a:lnTo>
                        <a:pt x="134909" y="239173"/>
                      </a:lnTo>
                      <a:lnTo>
                        <a:pt x="199907" y="211322"/>
                      </a:lnTo>
                      <a:lnTo>
                        <a:pt x="211013" y="222418"/>
                      </a:lnTo>
                      <a:cubicBezTo>
                        <a:pt x="214798" y="226073"/>
                        <a:pt x="220827" y="225968"/>
                        <a:pt x="224482" y="222184"/>
                      </a:cubicBezTo>
                      <a:cubicBezTo>
                        <a:pt x="228047" y="218493"/>
                        <a:pt x="228047" y="212641"/>
                        <a:pt x="224482" y="208950"/>
                      </a:cubicBezTo>
                      <a:lnTo>
                        <a:pt x="212395" y="196844"/>
                      </a:lnTo>
                      <a:lnTo>
                        <a:pt x="241046" y="44501"/>
                      </a:lnTo>
                      <a:cubicBezTo>
                        <a:pt x="241395" y="42651"/>
                        <a:pt x="242413" y="40994"/>
                        <a:pt x="243903" y="39843"/>
                      </a:cubicBezTo>
                      <a:cubicBezTo>
                        <a:pt x="254085" y="32208"/>
                        <a:pt x="265624" y="26577"/>
                        <a:pt x="277908" y="23251"/>
                      </a:cubicBezTo>
                      <a:cubicBezTo>
                        <a:pt x="287416" y="20563"/>
                        <a:pt x="297239" y="19150"/>
                        <a:pt x="307121" y="19050"/>
                      </a:cubicBezTo>
                      <a:cubicBezTo>
                        <a:pt x="317327" y="19216"/>
                        <a:pt x="327474" y="20632"/>
                        <a:pt x="337334" y="23270"/>
                      </a:cubicBezTo>
                      <a:cubicBezTo>
                        <a:pt x="349727" y="26633"/>
                        <a:pt x="361366" y="32329"/>
                        <a:pt x="371624" y="40053"/>
                      </a:cubicBezTo>
                      <a:cubicBezTo>
                        <a:pt x="372625" y="41125"/>
                        <a:pt x="373422" y="42371"/>
                        <a:pt x="373977" y="43729"/>
                      </a:cubicBezTo>
                      <a:lnTo>
                        <a:pt x="401399" y="212408"/>
                      </a:lnTo>
                      <a:cubicBezTo>
                        <a:pt x="402144" y="217001"/>
                        <a:pt x="406099" y="220385"/>
                        <a:pt x="410753" y="220409"/>
                      </a:cubicBezTo>
                      <a:lnTo>
                        <a:pt x="410753" y="220409"/>
                      </a:lnTo>
                      <a:cubicBezTo>
                        <a:pt x="415390" y="220411"/>
                        <a:pt x="419356" y="217073"/>
                        <a:pt x="420144" y="212503"/>
                      </a:cubicBezTo>
                      <a:lnTo>
                        <a:pt x="449158" y="44501"/>
                      </a:lnTo>
                      <a:cubicBezTo>
                        <a:pt x="449686" y="42720"/>
                        <a:pt x="450671" y="41108"/>
                        <a:pt x="452015" y="39824"/>
                      </a:cubicBezTo>
                      <a:cubicBezTo>
                        <a:pt x="462140" y="32219"/>
                        <a:pt x="473618" y="26607"/>
                        <a:pt x="485838" y="23289"/>
                      </a:cubicBezTo>
                      <a:cubicBezTo>
                        <a:pt x="495751" y="20635"/>
                        <a:pt x="505953" y="19211"/>
                        <a:pt x="516214" y="19050"/>
                      </a:cubicBezTo>
                      <a:cubicBezTo>
                        <a:pt x="526127" y="19148"/>
                        <a:pt x="535984" y="20567"/>
                        <a:pt x="545522" y="23270"/>
                      </a:cubicBezTo>
                      <a:cubicBezTo>
                        <a:pt x="557782" y="26592"/>
                        <a:pt x="569298" y="32214"/>
                        <a:pt x="579460" y="39834"/>
                      </a:cubicBezTo>
                      <a:cubicBezTo>
                        <a:pt x="580816" y="40856"/>
                        <a:pt x="581775" y="42317"/>
                        <a:pt x="582174" y="43967"/>
                      </a:cubicBezTo>
                      <a:lnTo>
                        <a:pt x="610940" y="196844"/>
                      </a:lnTo>
                      <a:lnTo>
                        <a:pt x="599386" y="208397"/>
                      </a:lnTo>
                      <a:cubicBezTo>
                        <a:pt x="595602" y="212052"/>
                        <a:pt x="595497" y="218082"/>
                        <a:pt x="599152" y="221866"/>
                      </a:cubicBezTo>
                      <a:cubicBezTo>
                        <a:pt x="602806" y="225650"/>
                        <a:pt x="608837" y="225755"/>
                        <a:pt x="612620" y="222100"/>
                      </a:cubicBezTo>
                      <a:cubicBezTo>
                        <a:pt x="612700" y="222023"/>
                        <a:pt x="612778" y="221945"/>
                        <a:pt x="612854" y="221866"/>
                      </a:cubicBezTo>
                      <a:lnTo>
                        <a:pt x="623398" y="211322"/>
                      </a:lnTo>
                      <a:lnTo>
                        <a:pt x="684149" y="237353"/>
                      </a:lnTo>
                      <a:cubicBezTo>
                        <a:pt x="686936" y="238502"/>
                        <a:pt x="690095" y="238310"/>
                        <a:pt x="692721" y="236830"/>
                      </a:cubicBezTo>
                      <a:cubicBezTo>
                        <a:pt x="698167" y="233925"/>
                        <a:pt x="703965" y="231738"/>
                        <a:pt x="709971" y="230324"/>
                      </a:cubicBezTo>
                      <a:cubicBezTo>
                        <a:pt x="720555" y="227467"/>
                        <a:pt x="731718" y="227546"/>
                        <a:pt x="742261" y="230553"/>
                      </a:cubicBezTo>
                      <a:cubicBezTo>
                        <a:pt x="758584" y="234472"/>
                        <a:pt x="772903" y="244243"/>
                        <a:pt x="782504" y="258013"/>
                      </a:cubicBezTo>
                      <a:lnTo>
                        <a:pt x="813460" y="331451"/>
                      </a:lnTo>
                      <a:cubicBezTo>
                        <a:pt x="815100" y="335417"/>
                        <a:pt x="813937" y="339989"/>
                        <a:pt x="810603" y="342690"/>
                      </a:cubicBezTo>
                      <a:cubicBezTo>
                        <a:pt x="806696" y="346213"/>
                        <a:pt x="806382" y="352235"/>
                        <a:pt x="809905" y="356143"/>
                      </a:cubicBezTo>
                      <a:cubicBezTo>
                        <a:pt x="813299" y="359909"/>
                        <a:pt x="819049" y="360356"/>
                        <a:pt x="822985" y="357159"/>
                      </a:cubicBezTo>
                      <a:cubicBezTo>
                        <a:pt x="832729" y="349047"/>
                        <a:pt x="835964" y="335486"/>
                        <a:pt x="830929" y="323850"/>
                      </a:cubicBezTo>
                      <a:close/>
                    </a:path>
                  </a:pathLst>
                </a:custGeom>
                <a:grpFill/>
                <a:ln w="9525" cap="flat">
                  <a:no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53FAB557-F902-FD88-6267-C8A12CFEC497}"/>
                    </a:ext>
                  </a:extLst>
                </p:cNvPr>
                <p:cNvSpPr/>
                <p:nvPr/>
              </p:nvSpPr>
              <p:spPr>
                <a:xfrm>
                  <a:off x="6168941" y="3448567"/>
                  <a:ext cx="95250" cy="95250"/>
                </a:xfrm>
                <a:custGeom>
                  <a:avLst/>
                  <a:gdLst>
                    <a:gd name="connsiteX0" fmla="*/ 47625 w 95250"/>
                    <a:gd name="connsiteY0" fmla="*/ 95250 h 95250"/>
                    <a:gd name="connsiteX1" fmla="*/ 95250 w 95250"/>
                    <a:gd name="connsiteY1" fmla="*/ 47625 h 95250"/>
                    <a:gd name="connsiteX2" fmla="*/ 47625 w 95250"/>
                    <a:gd name="connsiteY2" fmla="*/ 0 h 95250"/>
                    <a:gd name="connsiteX3" fmla="*/ 0 w 95250"/>
                    <a:gd name="connsiteY3" fmla="*/ 47625 h 95250"/>
                    <a:gd name="connsiteX4" fmla="*/ 47625 w 95250"/>
                    <a:gd name="connsiteY4" fmla="*/ 95250 h 95250"/>
                    <a:gd name="connsiteX5" fmla="*/ 47625 w 95250"/>
                    <a:gd name="connsiteY5" fmla="*/ 19050 h 95250"/>
                    <a:gd name="connsiteX6" fmla="*/ 76200 w 95250"/>
                    <a:gd name="connsiteY6" fmla="*/ 47625 h 95250"/>
                    <a:gd name="connsiteX7" fmla="*/ 47625 w 95250"/>
                    <a:gd name="connsiteY7" fmla="*/ 76200 h 95250"/>
                    <a:gd name="connsiteX8" fmla="*/ 19050 w 95250"/>
                    <a:gd name="connsiteY8" fmla="*/ 47625 h 95250"/>
                    <a:gd name="connsiteX9" fmla="*/ 47625 w 95250"/>
                    <a:gd name="connsiteY9" fmla="*/ 190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7625" y="95250"/>
                      </a:moveTo>
                      <a:cubicBezTo>
                        <a:pt x="73927" y="95250"/>
                        <a:pt x="95250" y="73927"/>
                        <a:pt x="95250" y="47625"/>
                      </a:cubicBezTo>
                      <a:cubicBezTo>
                        <a:pt x="95250" y="21323"/>
                        <a:pt x="73927" y="0"/>
                        <a:pt x="47625" y="0"/>
                      </a:cubicBezTo>
                      <a:cubicBezTo>
                        <a:pt x="21323" y="0"/>
                        <a:pt x="0" y="21323"/>
                        <a:pt x="0" y="47625"/>
                      </a:cubicBezTo>
                      <a:cubicBezTo>
                        <a:pt x="31" y="73915"/>
                        <a:pt x="21335" y="95219"/>
                        <a:pt x="47625" y="95250"/>
                      </a:cubicBezTo>
                      <a:close/>
                      <a:moveTo>
                        <a:pt x="47625" y="19050"/>
                      </a:moveTo>
                      <a:cubicBezTo>
                        <a:pt x="63407" y="19050"/>
                        <a:pt x="76200" y="31843"/>
                        <a:pt x="76200" y="47625"/>
                      </a:cubicBezTo>
                      <a:cubicBezTo>
                        <a:pt x="76200" y="63407"/>
                        <a:pt x="63407" y="76200"/>
                        <a:pt x="47625" y="76200"/>
                      </a:cubicBezTo>
                      <a:cubicBezTo>
                        <a:pt x="31843" y="76200"/>
                        <a:pt x="19050" y="63407"/>
                        <a:pt x="19050" y="47625"/>
                      </a:cubicBezTo>
                      <a:cubicBezTo>
                        <a:pt x="19050" y="31843"/>
                        <a:pt x="31843" y="19050"/>
                        <a:pt x="47625" y="19050"/>
                      </a:cubicBezTo>
                      <a:close/>
                    </a:path>
                  </a:pathLst>
                </a:custGeom>
                <a:grpFill/>
                <a:ln w="9525" cap="flat">
                  <a:no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108CB8F6-FFC7-944C-FF1F-81617C8109AF}"/>
                    </a:ext>
                  </a:extLst>
                </p:cNvPr>
                <p:cNvSpPr/>
                <p:nvPr/>
              </p:nvSpPr>
              <p:spPr>
                <a:xfrm>
                  <a:off x="6378491" y="3448567"/>
                  <a:ext cx="95250" cy="95250"/>
                </a:xfrm>
                <a:custGeom>
                  <a:avLst/>
                  <a:gdLst>
                    <a:gd name="connsiteX0" fmla="*/ 47625 w 95250"/>
                    <a:gd name="connsiteY0" fmla="*/ 95250 h 95250"/>
                    <a:gd name="connsiteX1" fmla="*/ 95250 w 95250"/>
                    <a:gd name="connsiteY1" fmla="*/ 47625 h 95250"/>
                    <a:gd name="connsiteX2" fmla="*/ 47625 w 95250"/>
                    <a:gd name="connsiteY2" fmla="*/ 0 h 95250"/>
                    <a:gd name="connsiteX3" fmla="*/ 0 w 95250"/>
                    <a:gd name="connsiteY3" fmla="*/ 47625 h 95250"/>
                    <a:gd name="connsiteX4" fmla="*/ 47625 w 95250"/>
                    <a:gd name="connsiteY4" fmla="*/ 95250 h 95250"/>
                    <a:gd name="connsiteX5" fmla="*/ 47625 w 95250"/>
                    <a:gd name="connsiteY5" fmla="*/ 19050 h 95250"/>
                    <a:gd name="connsiteX6" fmla="*/ 76200 w 95250"/>
                    <a:gd name="connsiteY6" fmla="*/ 47625 h 95250"/>
                    <a:gd name="connsiteX7" fmla="*/ 47625 w 95250"/>
                    <a:gd name="connsiteY7" fmla="*/ 76200 h 95250"/>
                    <a:gd name="connsiteX8" fmla="*/ 19050 w 95250"/>
                    <a:gd name="connsiteY8" fmla="*/ 47625 h 95250"/>
                    <a:gd name="connsiteX9" fmla="*/ 47625 w 95250"/>
                    <a:gd name="connsiteY9" fmla="*/ 190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7625" y="95250"/>
                      </a:moveTo>
                      <a:cubicBezTo>
                        <a:pt x="73927" y="95250"/>
                        <a:pt x="95250" y="73927"/>
                        <a:pt x="95250" y="47625"/>
                      </a:cubicBezTo>
                      <a:cubicBezTo>
                        <a:pt x="95250" y="21323"/>
                        <a:pt x="73927" y="0"/>
                        <a:pt x="47625" y="0"/>
                      </a:cubicBezTo>
                      <a:cubicBezTo>
                        <a:pt x="21323" y="0"/>
                        <a:pt x="0" y="21323"/>
                        <a:pt x="0" y="47625"/>
                      </a:cubicBezTo>
                      <a:cubicBezTo>
                        <a:pt x="31" y="73915"/>
                        <a:pt x="21335" y="95219"/>
                        <a:pt x="47625" y="95250"/>
                      </a:cubicBezTo>
                      <a:close/>
                      <a:moveTo>
                        <a:pt x="47625" y="19050"/>
                      </a:moveTo>
                      <a:cubicBezTo>
                        <a:pt x="63407" y="19050"/>
                        <a:pt x="76200" y="31843"/>
                        <a:pt x="76200" y="47625"/>
                      </a:cubicBezTo>
                      <a:cubicBezTo>
                        <a:pt x="76200" y="63407"/>
                        <a:pt x="63407" y="76200"/>
                        <a:pt x="47625" y="76200"/>
                      </a:cubicBezTo>
                      <a:cubicBezTo>
                        <a:pt x="31843" y="76200"/>
                        <a:pt x="19050" y="63407"/>
                        <a:pt x="19050" y="47625"/>
                      </a:cubicBezTo>
                      <a:cubicBezTo>
                        <a:pt x="19050" y="31843"/>
                        <a:pt x="31843" y="19050"/>
                        <a:pt x="47625" y="19050"/>
                      </a:cubicBezTo>
                      <a:close/>
                    </a:path>
                  </a:pathLst>
                </a:custGeom>
                <a:grpFill/>
                <a:ln w="9525" cap="flat">
                  <a:no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B7E32558-8D6F-D681-6C81-69B1CFA35FC8}"/>
                    </a:ext>
                  </a:extLst>
                </p:cNvPr>
                <p:cNvSpPr/>
                <p:nvPr/>
              </p:nvSpPr>
              <p:spPr>
                <a:xfrm>
                  <a:off x="5968916" y="3686692"/>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grpFill/>
                <a:ln w="9525" cap="flat">
                  <a:noFill/>
                  <a:prstDash val="solid"/>
                  <a:miter/>
                </a:ln>
              </p:spPr>
              <p:txBody>
                <a:bodyPr rtlCol="0" anchor="ctr"/>
                <a:lstStyle/>
                <a:p>
                  <a:endParaRPr lang="en-GB"/>
                </a:p>
              </p:txBody>
            </p:sp>
            <p:sp>
              <p:nvSpPr>
                <p:cNvPr id="111" name="Freeform: Shape 110">
                  <a:extLst>
                    <a:ext uri="{FF2B5EF4-FFF2-40B4-BE49-F238E27FC236}">
                      <a16:creationId xmlns:a16="http://schemas.microsoft.com/office/drawing/2014/main" id="{F3942616-1841-A1F8-7BC2-9BD4E739246A}"/>
                    </a:ext>
                  </a:extLst>
                </p:cNvPr>
                <p:cNvSpPr/>
                <p:nvPr/>
              </p:nvSpPr>
              <p:spPr>
                <a:xfrm>
                  <a:off x="6597566" y="3686692"/>
                  <a:ext cx="76200" cy="76200"/>
                </a:xfrm>
                <a:custGeom>
                  <a:avLst/>
                  <a:gdLst>
                    <a:gd name="connsiteX0" fmla="*/ 38100 w 76200"/>
                    <a:gd name="connsiteY0" fmla="*/ 76200 h 76200"/>
                    <a:gd name="connsiteX1" fmla="*/ 76200 w 76200"/>
                    <a:gd name="connsiteY1" fmla="*/ 38100 h 76200"/>
                    <a:gd name="connsiteX2" fmla="*/ 38100 w 76200"/>
                    <a:gd name="connsiteY2" fmla="*/ 0 h 76200"/>
                    <a:gd name="connsiteX3" fmla="*/ 0 w 76200"/>
                    <a:gd name="connsiteY3" fmla="*/ 38100 h 76200"/>
                    <a:gd name="connsiteX4" fmla="*/ 38100 w 76200"/>
                    <a:gd name="connsiteY4" fmla="*/ 76200 h 76200"/>
                    <a:gd name="connsiteX5" fmla="*/ 38100 w 76200"/>
                    <a:gd name="connsiteY5" fmla="*/ 19050 h 76200"/>
                    <a:gd name="connsiteX6" fmla="*/ 57150 w 76200"/>
                    <a:gd name="connsiteY6" fmla="*/ 38100 h 76200"/>
                    <a:gd name="connsiteX7" fmla="*/ 38100 w 76200"/>
                    <a:gd name="connsiteY7" fmla="*/ 57150 h 76200"/>
                    <a:gd name="connsiteX8" fmla="*/ 19050 w 76200"/>
                    <a:gd name="connsiteY8" fmla="*/ 38100 h 76200"/>
                    <a:gd name="connsiteX9" fmla="*/ 38100 w 76200"/>
                    <a:gd name="connsiteY9" fmla="*/ 190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 h="76200">
                      <a:moveTo>
                        <a:pt x="38100" y="76200"/>
                      </a:moveTo>
                      <a:cubicBezTo>
                        <a:pt x="59142" y="76200"/>
                        <a:pt x="76200" y="59142"/>
                        <a:pt x="76200" y="38100"/>
                      </a:cubicBezTo>
                      <a:cubicBezTo>
                        <a:pt x="76200" y="17058"/>
                        <a:pt x="59142" y="0"/>
                        <a:pt x="38100" y="0"/>
                      </a:cubicBezTo>
                      <a:cubicBezTo>
                        <a:pt x="17058" y="0"/>
                        <a:pt x="0" y="17058"/>
                        <a:pt x="0" y="38100"/>
                      </a:cubicBezTo>
                      <a:cubicBezTo>
                        <a:pt x="0" y="59142"/>
                        <a:pt x="17058" y="76200"/>
                        <a:pt x="38100" y="76200"/>
                      </a:cubicBezTo>
                      <a:close/>
                      <a:moveTo>
                        <a:pt x="38100" y="19050"/>
                      </a:moveTo>
                      <a:cubicBezTo>
                        <a:pt x="48621" y="19050"/>
                        <a:pt x="57150" y="27579"/>
                        <a:pt x="57150" y="38100"/>
                      </a:cubicBezTo>
                      <a:cubicBezTo>
                        <a:pt x="57150" y="48621"/>
                        <a:pt x="48621" y="57150"/>
                        <a:pt x="38100" y="57150"/>
                      </a:cubicBezTo>
                      <a:cubicBezTo>
                        <a:pt x="27579" y="57150"/>
                        <a:pt x="19050" y="48621"/>
                        <a:pt x="19050" y="38100"/>
                      </a:cubicBezTo>
                      <a:cubicBezTo>
                        <a:pt x="19050" y="27579"/>
                        <a:pt x="27579" y="19050"/>
                        <a:pt x="38100" y="19050"/>
                      </a:cubicBezTo>
                      <a:close/>
                    </a:path>
                  </a:pathLst>
                </a:custGeom>
                <a:grpFill/>
                <a:ln w="9525" cap="flat">
                  <a:noFill/>
                  <a:prstDash val="solid"/>
                  <a:miter/>
                </a:ln>
              </p:spPr>
              <p:txBody>
                <a:bodyPr rtlCol="0" anchor="ctr"/>
                <a:lstStyle/>
                <a:p>
                  <a:endParaRPr lang="en-GB"/>
                </a:p>
              </p:txBody>
            </p:sp>
          </p:grpSp>
          <p:grpSp>
            <p:nvGrpSpPr>
              <p:cNvPr id="112" name="Graphic 14" descr="Smart Phone outline">
                <a:extLst>
                  <a:ext uri="{FF2B5EF4-FFF2-40B4-BE49-F238E27FC236}">
                    <a16:creationId xmlns:a16="http://schemas.microsoft.com/office/drawing/2014/main" id="{6E6BB32D-EF82-3D76-2AC6-7C5F5E6A0526}"/>
                  </a:ext>
                </a:extLst>
              </p:cNvPr>
              <p:cNvGrpSpPr/>
              <p:nvPr/>
            </p:nvGrpSpPr>
            <p:grpSpPr>
              <a:xfrm>
                <a:off x="5156042" y="2897272"/>
                <a:ext cx="416009" cy="732384"/>
                <a:chOff x="5156042" y="3354085"/>
                <a:chExt cx="416009" cy="732384"/>
              </a:xfrm>
              <a:solidFill>
                <a:schemeClr val="bg1"/>
              </a:solidFill>
            </p:grpSpPr>
            <p:sp>
              <p:nvSpPr>
                <p:cNvPr id="113" name="Freeform: Shape 112">
                  <a:extLst>
                    <a:ext uri="{FF2B5EF4-FFF2-40B4-BE49-F238E27FC236}">
                      <a16:creationId xmlns:a16="http://schemas.microsoft.com/office/drawing/2014/main" id="{705C54C5-182D-F367-FAC0-464ACCE45C2B}"/>
                    </a:ext>
                  </a:extLst>
                </p:cNvPr>
                <p:cNvSpPr/>
                <p:nvPr/>
              </p:nvSpPr>
              <p:spPr>
                <a:xfrm>
                  <a:off x="5197643" y="3437287"/>
                  <a:ext cx="332807" cy="565955"/>
                </a:xfrm>
                <a:custGeom>
                  <a:avLst/>
                  <a:gdLst>
                    <a:gd name="connsiteX0" fmla="*/ 16640 w 332807"/>
                    <a:gd name="connsiteY0" fmla="*/ 0 h 565955"/>
                    <a:gd name="connsiteX1" fmla="*/ 0 w 332807"/>
                    <a:gd name="connsiteY1" fmla="*/ 0 h 565955"/>
                    <a:gd name="connsiteX2" fmla="*/ 0 w 332807"/>
                    <a:gd name="connsiteY2" fmla="*/ 565956 h 565955"/>
                    <a:gd name="connsiteX3" fmla="*/ 332808 w 332807"/>
                    <a:gd name="connsiteY3" fmla="*/ 565956 h 565955"/>
                    <a:gd name="connsiteX4" fmla="*/ 332808 w 332807"/>
                    <a:gd name="connsiteY4" fmla="*/ 0 h 565955"/>
                    <a:gd name="connsiteX5" fmla="*/ 16640 w 332807"/>
                    <a:gd name="connsiteY5" fmla="*/ 0 h 565955"/>
                    <a:gd name="connsiteX6" fmla="*/ 316167 w 332807"/>
                    <a:gd name="connsiteY6" fmla="*/ 549315 h 565955"/>
                    <a:gd name="connsiteX7" fmla="*/ 16640 w 332807"/>
                    <a:gd name="connsiteY7" fmla="*/ 549315 h 565955"/>
                    <a:gd name="connsiteX8" fmla="*/ 16640 w 332807"/>
                    <a:gd name="connsiteY8" fmla="*/ 16640 h 565955"/>
                    <a:gd name="connsiteX9" fmla="*/ 316167 w 332807"/>
                    <a:gd name="connsiteY9" fmla="*/ 16640 h 56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2807" h="565955">
                      <a:moveTo>
                        <a:pt x="16640" y="0"/>
                      </a:moveTo>
                      <a:lnTo>
                        <a:pt x="0" y="0"/>
                      </a:lnTo>
                      <a:lnTo>
                        <a:pt x="0" y="565956"/>
                      </a:lnTo>
                      <a:lnTo>
                        <a:pt x="332808" y="565956"/>
                      </a:lnTo>
                      <a:lnTo>
                        <a:pt x="332808" y="0"/>
                      </a:lnTo>
                      <a:lnTo>
                        <a:pt x="16640" y="0"/>
                      </a:lnTo>
                      <a:close/>
                      <a:moveTo>
                        <a:pt x="316167" y="549315"/>
                      </a:moveTo>
                      <a:lnTo>
                        <a:pt x="16640" y="549315"/>
                      </a:lnTo>
                      <a:lnTo>
                        <a:pt x="16640" y="16640"/>
                      </a:lnTo>
                      <a:lnTo>
                        <a:pt x="316167" y="16640"/>
                      </a:lnTo>
                      <a:close/>
                    </a:path>
                  </a:pathLst>
                </a:custGeom>
                <a:grpFill/>
                <a:ln w="8235" cap="flat">
                  <a:noFill/>
                  <a:prstDash val="solid"/>
                  <a:miter/>
                </a:ln>
              </p:spPr>
              <p:txBody>
                <a:bodyPr rtlCol="0" anchor="ctr"/>
                <a:lstStyle/>
                <a:p>
                  <a:endParaRPr lang="en-GB"/>
                </a:p>
              </p:txBody>
            </p:sp>
            <p:sp>
              <p:nvSpPr>
                <p:cNvPr id="114" name="Freeform: Shape 113">
                  <a:extLst>
                    <a:ext uri="{FF2B5EF4-FFF2-40B4-BE49-F238E27FC236}">
                      <a16:creationId xmlns:a16="http://schemas.microsoft.com/office/drawing/2014/main" id="{3BD6C809-0E76-7EA9-E946-640A5AD48437}"/>
                    </a:ext>
                  </a:extLst>
                </p:cNvPr>
                <p:cNvSpPr/>
                <p:nvPr/>
              </p:nvSpPr>
              <p:spPr>
                <a:xfrm>
                  <a:off x="5156042" y="3354085"/>
                  <a:ext cx="416009" cy="732384"/>
                </a:xfrm>
                <a:custGeom>
                  <a:avLst/>
                  <a:gdLst>
                    <a:gd name="connsiteX0" fmla="*/ 399369 w 416009"/>
                    <a:gd name="connsiteY0" fmla="*/ 0 h 732384"/>
                    <a:gd name="connsiteX1" fmla="*/ 16640 w 416009"/>
                    <a:gd name="connsiteY1" fmla="*/ 0 h 732384"/>
                    <a:gd name="connsiteX2" fmla="*/ 0 w 416009"/>
                    <a:gd name="connsiteY2" fmla="*/ 16640 h 732384"/>
                    <a:gd name="connsiteX3" fmla="*/ 0 w 416009"/>
                    <a:gd name="connsiteY3" fmla="*/ 715744 h 732384"/>
                    <a:gd name="connsiteX4" fmla="*/ 16640 w 416009"/>
                    <a:gd name="connsiteY4" fmla="*/ 732385 h 732384"/>
                    <a:gd name="connsiteX5" fmla="*/ 399369 w 416009"/>
                    <a:gd name="connsiteY5" fmla="*/ 732385 h 732384"/>
                    <a:gd name="connsiteX6" fmla="*/ 416009 w 416009"/>
                    <a:gd name="connsiteY6" fmla="*/ 715744 h 732384"/>
                    <a:gd name="connsiteX7" fmla="*/ 416009 w 416009"/>
                    <a:gd name="connsiteY7" fmla="*/ 16640 h 732384"/>
                    <a:gd name="connsiteX8" fmla="*/ 399369 w 416009"/>
                    <a:gd name="connsiteY8" fmla="*/ 0 h 732384"/>
                    <a:gd name="connsiteX9" fmla="*/ 399369 w 416009"/>
                    <a:gd name="connsiteY9" fmla="*/ 715744 h 732384"/>
                    <a:gd name="connsiteX10" fmla="*/ 16640 w 416009"/>
                    <a:gd name="connsiteY10" fmla="*/ 715744 h 732384"/>
                    <a:gd name="connsiteX11" fmla="*/ 16640 w 416009"/>
                    <a:gd name="connsiteY11" fmla="*/ 16640 h 732384"/>
                    <a:gd name="connsiteX12" fmla="*/ 399369 w 416009"/>
                    <a:gd name="connsiteY12" fmla="*/ 16640 h 73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6009" h="732384">
                      <a:moveTo>
                        <a:pt x="399369" y="0"/>
                      </a:moveTo>
                      <a:lnTo>
                        <a:pt x="16640" y="0"/>
                      </a:lnTo>
                      <a:cubicBezTo>
                        <a:pt x="7462" y="27"/>
                        <a:pt x="27" y="7462"/>
                        <a:pt x="0" y="16640"/>
                      </a:cubicBezTo>
                      <a:lnTo>
                        <a:pt x="0" y="715744"/>
                      </a:lnTo>
                      <a:cubicBezTo>
                        <a:pt x="32" y="724921"/>
                        <a:pt x="7463" y="732353"/>
                        <a:pt x="16640" y="732385"/>
                      </a:cubicBezTo>
                      <a:lnTo>
                        <a:pt x="399369" y="732385"/>
                      </a:lnTo>
                      <a:cubicBezTo>
                        <a:pt x="408544" y="732348"/>
                        <a:pt x="415973" y="724919"/>
                        <a:pt x="416009" y="715744"/>
                      </a:cubicBezTo>
                      <a:lnTo>
                        <a:pt x="416009" y="16640"/>
                      </a:lnTo>
                      <a:cubicBezTo>
                        <a:pt x="415978" y="7463"/>
                        <a:pt x="408546" y="32"/>
                        <a:pt x="399369" y="0"/>
                      </a:cubicBezTo>
                      <a:close/>
                      <a:moveTo>
                        <a:pt x="399369" y="715744"/>
                      </a:moveTo>
                      <a:lnTo>
                        <a:pt x="16640" y="715744"/>
                      </a:lnTo>
                      <a:lnTo>
                        <a:pt x="16640" y="16640"/>
                      </a:lnTo>
                      <a:lnTo>
                        <a:pt x="399369" y="16640"/>
                      </a:lnTo>
                      <a:close/>
                    </a:path>
                  </a:pathLst>
                </a:custGeom>
                <a:grpFill/>
                <a:ln w="8235" cap="flat">
                  <a:noFill/>
                  <a:prstDash val="solid"/>
                  <a:miter/>
                </a:ln>
              </p:spPr>
              <p:txBody>
                <a:bodyPr rtlCol="0" anchor="ctr"/>
                <a:lstStyle/>
                <a:p>
                  <a:endParaRPr lang="en-GB"/>
                </a:p>
              </p:txBody>
            </p:sp>
            <p:sp>
              <p:nvSpPr>
                <p:cNvPr id="115" name="Freeform: Shape 114">
                  <a:extLst>
                    <a:ext uri="{FF2B5EF4-FFF2-40B4-BE49-F238E27FC236}">
                      <a16:creationId xmlns:a16="http://schemas.microsoft.com/office/drawing/2014/main" id="{0860DCCB-F5B5-081F-B04A-84067926AA08}"/>
                    </a:ext>
                  </a:extLst>
                </p:cNvPr>
                <p:cNvSpPr/>
                <p:nvPr/>
              </p:nvSpPr>
              <p:spPr>
                <a:xfrm>
                  <a:off x="5322446" y="3395686"/>
                  <a:ext cx="91522" cy="16640"/>
                </a:xfrm>
                <a:custGeom>
                  <a:avLst/>
                  <a:gdLst>
                    <a:gd name="connsiteX0" fmla="*/ 8320 w 91522"/>
                    <a:gd name="connsiteY0" fmla="*/ 16640 h 16640"/>
                    <a:gd name="connsiteX1" fmla="*/ 83202 w 91522"/>
                    <a:gd name="connsiteY1" fmla="*/ 16640 h 16640"/>
                    <a:gd name="connsiteX2" fmla="*/ 91522 w 91522"/>
                    <a:gd name="connsiteY2" fmla="*/ 8320 h 16640"/>
                    <a:gd name="connsiteX3" fmla="*/ 83202 w 91522"/>
                    <a:gd name="connsiteY3" fmla="*/ 0 h 16640"/>
                    <a:gd name="connsiteX4" fmla="*/ 8320 w 91522"/>
                    <a:gd name="connsiteY4" fmla="*/ 0 h 16640"/>
                    <a:gd name="connsiteX5" fmla="*/ 0 w 91522"/>
                    <a:gd name="connsiteY5" fmla="*/ 8320 h 16640"/>
                    <a:gd name="connsiteX6" fmla="*/ 8320 w 91522"/>
                    <a:gd name="connsiteY6" fmla="*/ 16640 h 16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522" h="16640">
                      <a:moveTo>
                        <a:pt x="8320" y="16640"/>
                      </a:moveTo>
                      <a:lnTo>
                        <a:pt x="83202" y="16640"/>
                      </a:lnTo>
                      <a:cubicBezTo>
                        <a:pt x="87797" y="16640"/>
                        <a:pt x="91522" y="12915"/>
                        <a:pt x="91522" y="8320"/>
                      </a:cubicBezTo>
                      <a:cubicBezTo>
                        <a:pt x="91522" y="3725"/>
                        <a:pt x="87797" y="0"/>
                        <a:pt x="83202" y="0"/>
                      </a:cubicBezTo>
                      <a:lnTo>
                        <a:pt x="8320" y="0"/>
                      </a:lnTo>
                      <a:cubicBezTo>
                        <a:pt x="3725" y="0"/>
                        <a:pt x="0" y="3725"/>
                        <a:pt x="0" y="8320"/>
                      </a:cubicBezTo>
                      <a:cubicBezTo>
                        <a:pt x="0" y="12915"/>
                        <a:pt x="3725" y="16640"/>
                        <a:pt x="8320" y="16640"/>
                      </a:cubicBezTo>
                      <a:close/>
                    </a:path>
                  </a:pathLst>
                </a:custGeom>
                <a:grpFill/>
                <a:ln w="8235" cap="flat">
                  <a:noFill/>
                  <a:prstDash val="solid"/>
                  <a:miter/>
                </a:ln>
              </p:spPr>
              <p:txBody>
                <a:bodyPr rtlCol="0" anchor="ctr"/>
                <a:lstStyle/>
                <a:p>
                  <a:endParaRPr lang="en-GB"/>
                </a:p>
              </p:txBody>
            </p:sp>
          </p:grpSp>
        </p:grpSp>
      </p:grpSp>
    </p:spTree>
    <p:extLst>
      <p:ext uri="{BB962C8B-B14F-4D97-AF65-F5344CB8AC3E}">
        <p14:creationId xmlns:p14="http://schemas.microsoft.com/office/powerpoint/2010/main" val="3656897085"/>
      </p:ext>
    </p:extLst>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A86A974E-2E3E-0ECE-3949-52C7C19BB193}"/>
              </a:ext>
            </a:extLst>
          </p:cNvPr>
          <p:cNvGrpSpPr/>
          <p:nvPr/>
        </p:nvGrpSpPr>
        <p:grpSpPr>
          <a:xfrm>
            <a:off x="1" y="0"/>
            <a:ext cx="4034128" cy="6858000"/>
            <a:chOff x="1" y="0"/>
            <a:chExt cx="4034128" cy="6858000"/>
          </a:xfrm>
        </p:grpSpPr>
        <p:sp>
          <p:nvSpPr>
            <p:cNvPr id="11" name="Rectangle 10">
              <a:extLst>
                <a:ext uri="{FF2B5EF4-FFF2-40B4-BE49-F238E27FC236}">
                  <a16:creationId xmlns:a16="http://schemas.microsoft.com/office/drawing/2014/main" id="{E7E08C01-5887-A6B7-5B27-55DF6FAC622B}"/>
                </a:ext>
              </a:extLst>
            </p:cNvPr>
            <p:cNvSpPr/>
            <p:nvPr/>
          </p:nvSpPr>
          <p:spPr>
            <a:xfrm>
              <a:off x="1" y="0"/>
              <a:ext cx="381000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B4538B93-9A34-E978-DA7E-0684CC4B472F}"/>
                </a:ext>
              </a:extLst>
            </p:cNvPr>
            <p:cNvSpPr/>
            <p:nvPr/>
          </p:nvSpPr>
          <p:spPr>
            <a:xfrm>
              <a:off x="3804143" y="0"/>
              <a:ext cx="229986" cy="6858000"/>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grpSp>
      <p:sp>
        <p:nvSpPr>
          <p:cNvPr id="4" name="Footer Placeholder 3">
            <a:extLst>
              <a:ext uri="{FF2B5EF4-FFF2-40B4-BE49-F238E27FC236}">
                <a16:creationId xmlns:a16="http://schemas.microsoft.com/office/drawing/2014/main" id="{4D1D01CC-6FC8-1D11-4265-B38FE0BB3295}"/>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68" name="Oval 67" hidden="1">
            <a:extLst>
              <a:ext uri="{FF2B5EF4-FFF2-40B4-BE49-F238E27FC236}">
                <a16:creationId xmlns:a16="http://schemas.microsoft.com/office/drawing/2014/main" id="{AFDB780E-F8F2-71E1-DACE-E217AC3FB6FB}"/>
              </a:ext>
            </a:extLst>
          </p:cNvPr>
          <p:cNvSpPr/>
          <p:nvPr/>
        </p:nvSpPr>
        <p:spPr>
          <a:xfrm>
            <a:off x="448892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5" name="Oval 74" hidden="1">
            <a:extLst>
              <a:ext uri="{FF2B5EF4-FFF2-40B4-BE49-F238E27FC236}">
                <a16:creationId xmlns:a16="http://schemas.microsoft.com/office/drawing/2014/main" id="{11AB91EC-683A-D805-AD44-7B0B3E3CACA5}"/>
              </a:ext>
            </a:extLst>
          </p:cNvPr>
          <p:cNvSpPr/>
          <p:nvPr/>
        </p:nvSpPr>
        <p:spPr>
          <a:xfrm>
            <a:off x="6116507"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8" name="Oval 77" hidden="1">
            <a:extLst>
              <a:ext uri="{FF2B5EF4-FFF2-40B4-BE49-F238E27FC236}">
                <a16:creationId xmlns:a16="http://schemas.microsoft.com/office/drawing/2014/main" id="{5A551914-BB8E-1061-FCBC-555FCE373DC6}"/>
              </a:ext>
            </a:extLst>
          </p:cNvPr>
          <p:cNvSpPr/>
          <p:nvPr/>
        </p:nvSpPr>
        <p:spPr>
          <a:xfrm>
            <a:off x="825124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1" name="Oval 80" hidden="1">
            <a:extLst>
              <a:ext uri="{FF2B5EF4-FFF2-40B4-BE49-F238E27FC236}">
                <a16:creationId xmlns:a16="http://schemas.microsoft.com/office/drawing/2014/main" id="{6CA7296B-27D3-2B39-0C72-CFAA25AB12FE}"/>
              </a:ext>
            </a:extLst>
          </p:cNvPr>
          <p:cNvSpPr/>
          <p:nvPr/>
        </p:nvSpPr>
        <p:spPr>
          <a:xfrm>
            <a:off x="10044304"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pic>
        <p:nvPicPr>
          <p:cNvPr id="3" name="Graphic 2">
            <a:extLst>
              <a:ext uri="{FF2B5EF4-FFF2-40B4-BE49-F238E27FC236}">
                <a16:creationId xmlns:a16="http://schemas.microsoft.com/office/drawing/2014/main" id="{166E5B90-B0BA-0BB1-4A30-8B20A9D7758D}"/>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4258315" y="5004058"/>
            <a:ext cx="511030" cy="511030"/>
          </a:xfrm>
          <a:prstGeom prst="rect">
            <a:avLst/>
          </a:prstGeom>
        </p:spPr>
      </p:pic>
      <p:sp>
        <p:nvSpPr>
          <p:cNvPr id="8" name="Text Placeholder 2">
            <a:extLst>
              <a:ext uri="{FF2B5EF4-FFF2-40B4-BE49-F238E27FC236}">
                <a16:creationId xmlns:a16="http://schemas.microsoft.com/office/drawing/2014/main" id="{8273B475-6A46-B986-43D7-B3533D7EFF26}"/>
              </a:ext>
            </a:extLst>
          </p:cNvPr>
          <p:cNvSpPr txBox="1">
            <a:spLocks/>
          </p:cNvSpPr>
          <p:nvPr/>
        </p:nvSpPr>
        <p:spPr>
          <a:xfrm>
            <a:off x="257894" y="511201"/>
            <a:ext cx="3590206" cy="3437942"/>
          </a:xfrm>
          <a:prstGeom prst="rect">
            <a:avLst/>
          </a:prstGeom>
        </p:spPr>
        <p:txBody>
          <a:bodyPr>
            <a:norm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a:solidFill>
                  <a:schemeClr val="bg1"/>
                </a:solidFill>
              </a:rPr>
              <a:t>Support provided to grantees through the Innovation Fund</a:t>
            </a:r>
          </a:p>
        </p:txBody>
      </p:sp>
      <p:sp>
        <p:nvSpPr>
          <p:cNvPr id="9" name="Rectangle 8">
            <a:extLst>
              <a:ext uri="{FF2B5EF4-FFF2-40B4-BE49-F238E27FC236}">
                <a16:creationId xmlns:a16="http://schemas.microsoft.com/office/drawing/2014/main" id="{1DC79F15-446F-863B-04EC-59EC24BABAEE}"/>
              </a:ext>
            </a:extLst>
          </p:cNvPr>
          <p:cNvSpPr/>
          <p:nvPr/>
        </p:nvSpPr>
        <p:spPr>
          <a:xfrm>
            <a:off x="4417060" y="511201"/>
            <a:ext cx="6937769" cy="364551"/>
          </a:xfrm>
          <a:prstGeom prst="rect">
            <a:avLst/>
          </a:prstGeom>
          <a:solidFill>
            <a:srgbClr val="DC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Support provided to grantees will include</a:t>
            </a:r>
          </a:p>
        </p:txBody>
      </p:sp>
      <p:sp>
        <p:nvSpPr>
          <p:cNvPr id="10" name="Rectangle 9">
            <a:extLst>
              <a:ext uri="{FF2B5EF4-FFF2-40B4-BE49-F238E27FC236}">
                <a16:creationId xmlns:a16="http://schemas.microsoft.com/office/drawing/2014/main" id="{B7DB5082-79A4-1891-73B6-40E40B3FBD53}"/>
              </a:ext>
            </a:extLst>
          </p:cNvPr>
          <p:cNvSpPr/>
          <p:nvPr/>
        </p:nvSpPr>
        <p:spPr>
          <a:xfrm>
            <a:off x="5267960" y="1294455"/>
            <a:ext cx="6086869" cy="4247317"/>
          </a:xfrm>
          <a:prstGeom prst="rect">
            <a:avLst/>
          </a:prstGeom>
          <a:solidFill>
            <a:schemeClr val="bg1">
              <a:lumMod val="95000"/>
            </a:schemeClr>
          </a:solidFill>
        </p:spPr>
        <p:txBody>
          <a:bodyPr wrap="square" lIns="91440" tIns="45720" rIns="91440" bIns="45720" anchor="t">
            <a:spAutoFit/>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kern="0">
                <a:latin typeface="Arial"/>
              </a:rPr>
              <a:t>Grant funding between £100,000 - £250,000 to support projects over 15 to 18 months.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kern="0">
              <a:latin typeface="Arial"/>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kern="0">
                <a:latin typeface="Arial"/>
              </a:rPr>
              <a:t>Learning exchange opportunities with other grantees and networking opportunities with other GSMA partners.</a:t>
            </a:r>
          </a:p>
          <a:p>
            <a:pPr marR="0" lvl="0" algn="l" defTabSz="914400" rtl="0" eaLnBrk="1" fontAlgn="base" latinLnBrk="0" hangingPunct="1">
              <a:lnSpc>
                <a:spcPct val="100000"/>
              </a:lnSpc>
              <a:spcBef>
                <a:spcPts val="0"/>
              </a:spcBef>
              <a:spcAft>
                <a:spcPts val="0"/>
              </a:spcAft>
              <a:buClrTx/>
              <a:buSzTx/>
              <a:tabLst/>
              <a:defRPr/>
            </a:pPr>
            <a:endParaRPr lang="en-GB" kern="0">
              <a:latin typeface="Arial"/>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kern="0">
                <a:latin typeface="Arial"/>
              </a:rPr>
              <a:t>Monitoring and evaluation support to evidence, measure and promote product impact.</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GB" kern="0">
              <a:latin typeface="Arial"/>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kern="0">
                <a:latin typeface="Arial"/>
              </a:rPr>
              <a:t>Facilitation of relationships with mobile network operators.</a:t>
            </a:r>
          </a:p>
          <a:p>
            <a:pPr marR="0" lvl="0" algn="l" defTabSz="914400" rtl="0" eaLnBrk="1" fontAlgn="base" latinLnBrk="0" hangingPunct="1">
              <a:lnSpc>
                <a:spcPct val="100000"/>
              </a:lnSpc>
              <a:spcBef>
                <a:spcPts val="0"/>
              </a:spcBef>
              <a:spcAft>
                <a:spcPts val="0"/>
              </a:spcAft>
              <a:buClrTx/>
              <a:buSzTx/>
              <a:tabLst/>
              <a:defRPr/>
            </a:pPr>
            <a:endParaRPr lang="en-GB" kern="0">
              <a:latin typeface="Arial"/>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kern="0">
                <a:latin typeface="Arial"/>
              </a:rPr>
              <a:t>Opportunity to increase visibility and raising profile to potential investors and partners through GSMA publications, case studies, social media and events.</a:t>
            </a:r>
          </a:p>
        </p:txBody>
      </p:sp>
      <p:pic>
        <p:nvPicPr>
          <p:cNvPr id="12" name="Picture 11">
            <a:extLst>
              <a:ext uri="{FF2B5EF4-FFF2-40B4-BE49-F238E27FC236}">
                <a16:creationId xmlns:a16="http://schemas.microsoft.com/office/drawing/2014/main" id="{6E6036DC-C4C1-C105-6F56-A6F53D0B65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2599" y="1298520"/>
            <a:ext cx="605873" cy="605873"/>
          </a:xfrm>
          <a:prstGeom prst="rect">
            <a:avLst/>
          </a:prstGeom>
        </p:spPr>
      </p:pic>
      <p:pic>
        <p:nvPicPr>
          <p:cNvPr id="13" name="Picture 12">
            <a:extLst>
              <a:ext uri="{FF2B5EF4-FFF2-40B4-BE49-F238E27FC236}">
                <a16:creationId xmlns:a16="http://schemas.microsoft.com/office/drawing/2014/main" id="{6E709254-60DF-4BD3-EAD4-13ECF51E12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7369" y="2060833"/>
            <a:ext cx="605873" cy="605873"/>
          </a:xfrm>
          <a:prstGeom prst="rect">
            <a:avLst/>
          </a:prstGeom>
        </p:spPr>
      </p:pic>
      <p:pic>
        <p:nvPicPr>
          <p:cNvPr id="14" name="Graphic 13" descr="Head with gears outline">
            <a:extLst>
              <a:ext uri="{FF2B5EF4-FFF2-40B4-BE49-F238E27FC236}">
                <a16:creationId xmlns:a16="http://schemas.microsoft.com/office/drawing/2014/main" id="{00E34E3A-09D2-8C79-A1C1-78F28077D4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16291" y="2954795"/>
            <a:ext cx="604613" cy="604613"/>
          </a:xfrm>
          <a:prstGeom prst="rect">
            <a:avLst/>
          </a:prstGeom>
        </p:spPr>
      </p:pic>
      <p:pic>
        <p:nvPicPr>
          <p:cNvPr id="15" name="Graphic 14" descr="Upward trend outline">
            <a:extLst>
              <a:ext uri="{FF2B5EF4-FFF2-40B4-BE49-F238E27FC236}">
                <a16:creationId xmlns:a16="http://schemas.microsoft.com/office/drawing/2014/main" id="{09A6F585-8ED7-E296-439B-400D64F313F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15031" y="4918519"/>
            <a:ext cx="605873" cy="605873"/>
          </a:xfrm>
          <a:prstGeom prst="rect">
            <a:avLst/>
          </a:prstGeom>
        </p:spPr>
      </p:pic>
      <p:pic>
        <p:nvPicPr>
          <p:cNvPr id="16" name="Graphic 15" descr="Cell Tower outline">
            <a:extLst>
              <a:ext uri="{FF2B5EF4-FFF2-40B4-BE49-F238E27FC236}">
                <a16:creationId xmlns:a16="http://schemas.microsoft.com/office/drawing/2014/main" id="{B49E19B3-70DA-F291-6C34-36B30219C40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11714" y="3895330"/>
            <a:ext cx="604613" cy="604613"/>
          </a:xfrm>
          <a:prstGeom prst="rect">
            <a:avLst/>
          </a:prstGeom>
        </p:spPr>
      </p:pic>
      <p:pic>
        <p:nvPicPr>
          <p:cNvPr id="18" name="Picture 2" descr="UK aid - standards for using the logo - GOV.UK">
            <a:extLst>
              <a:ext uri="{FF2B5EF4-FFF2-40B4-BE49-F238E27FC236}">
                <a16:creationId xmlns:a16="http://schemas.microsoft.com/office/drawing/2014/main" id="{B7447456-8CF0-C284-F806-361FFD3F7026}"/>
              </a:ext>
            </a:extLst>
          </p:cNvPr>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11410532" y="8128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02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A86A974E-2E3E-0ECE-3949-52C7C19BB193}"/>
              </a:ext>
            </a:extLst>
          </p:cNvPr>
          <p:cNvGrpSpPr/>
          <p:nvPr/>
        </p:nvGrpSpPr>
        <p:grpSpPr>
          <a:xfrm>
            <a:off x="1" y="0"/>
            <a:ext cx="4034128" cy="6858000"/>
            <a:chOff x="1" y="0"/>
            <a:chExt cx="4034128" cy="6858000"/>
          </a:xfrm>
        </p:grpSpPr>
        <p:sp>
          <p:nvSpPr>
            <p:cNvPr id="11" name="Rectangle 10">
              <a:extLst>
                <a:ext uri="{FF2B5EF4-FFF2-40B4-BE49-F238E27FC236}">
                  <a16:creationId xmlns:a16="http://schemas.microsoft.com/office/drawing/2014/main" id="{E7E08C01-5887-A6B7-5B27-55DF6FAC622B}"/>
                </a:ext>
              </a:extLst>
            </p:cNvPr>
            <p:cNvSpPr/>
            <p:nvPr/>
          </p:nvSpPr>
          <p:spPr>
            <a:xfrm>
              <a:off x="1" y="0"/>
              <a:ext cx="381000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B4538B93-9A34-E978-DA7E-0684CC4B472F}"/>
                </a:ext>
              </a:extLst>
            </p:cNvPr>
            <p:cNvSpPr/>
            <p:nvPr/>
          </p:nvSpPr>
          <p:spPr>
            <a:xfrm>
              <a:off x="3804143" y="0"/>
              <a:ext cx="229986" cy="6858000"/>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grpSp>
      <p:sp>
        <p:nvSpPr>
          <p:cNvPr id="4" name="Footer Placeholder 3">
            <a:extLst>
              <a:ext uri="{FF2B5EF4-FFF2-40B4-BE49-F238E27FC236}">
                <a16:creationId xmlns:a16="http://schemas.microsoft.com/office/drawing/2014/main" id="{4D1D01CC-6FC8-1D11-4265-B38FE0BB3295}"/>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68" name="Oval 67" hidden="1">
            <a:extLst>
              <a:ext uri="{FF2B5EF4-FFF2-40B4-BE49-F238E27FC236}">
                <a16:creationId xmlns:a16="http://schemas.microsoft.com/office/drawing/2014/main" id="{AFDB780E-F8F2-71E1-DACE-E217AC3FB6FB}"/>
              </a:ext>
            </a:extLst>
          </p:cNvPr>
          <p:cNvSpPr/>
          <p:nvPr/>
        </p:nvSpPr>
        <p:spPr>
          <a:xfrm>
            <a:off x="448892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5" name="Oval 74" hidden="1">
            <a:extLst>
              <a:ext uri="{FF2B5EF4-FFF2-40B4-BE49-F238E27FC236}">
                <a16:creationId xmlns:a16="http://schemas.microsoft.com/office/drawing/2014/main" id="{11AB91EC-683A-D805-AD44-7B0B3E3CACA5}"/>
              </a:ext>
            </a:extLst>
          </p:cNvPr>
          <p:cNvSpPr/>
          <p:nvPr/>
        </p:nvSpPr>
        <p:spPr>
          <a:xfrm>
            <a:off x="6116507"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8" name="Oval 77" hidden="1">
            <a:extLst>
              <a:ext uri="{FF2B5EF4-FFF2-40B4-BE49-F238E27FC236}">
                <a16:creationId xmlns:a16="http://schemas.microsoft.com/office/drawing/2014/main" id="{5A551914-BB8E-1061-FCBC-555FCE373DC6}"/>
              </a:ext>
            </a:extLst>
          </p:cNvPr>
          <p:cNvSpPr/>
          <p:nvPr/>
        </p:nvSpPr>
        <p:spPr>
          <a:xfrm>
            <a:off x="825124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1" name="Oval 80" hidden="1">
            <a:extLst>
              <a:ext uri="{FF2B5EF4-FFF2-40B4-BE49-F238E27FC236}">
                <a16:creationId xmlns:a16="http://schemas.microsoft.com/office/drawing/2014/main" id="{6CA7296B-27D3-2B39-0C72-CFAA25AB12FE}"/>
              </a:ext>
            </a:extLst>
          </p:cNvPr>
          <p:cNvSpPr/>
          <p:nvPr/>
        </p:nvSpPr>
        <p:spPr>
          <a:xfrm>
            <a:off x="10044304"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 name="Text Placeholder 2">
            <a:extLst>
              <a:ext uri="{FF2B5EF4-FFF2-40B4-BE49-F238E27FC236}">
                <a16:creationId xmlns:a16="http://schemas.microsoft.com/office/drawing/2014/main" id="{8273B475-6A46-B986-43D7-B3533D7EFF26}"/>
              </a:ext>
            </a:extLst>
          </p:cNvPr>
          <p:cNvSpPr txBox="1">
            <a:spLocks/>
          </p:cNvSpPr>
          <p:nvPr/>
        </p:nvSpPr>
        <p:spPr>
          <a:xfrm>
            <a:off x="257894" y="511201"/>
            <a:ext cx="3590206" cy="3437942"/>
          </a:xfrm>
          <a:prstGeom prst="rect">
            <a:avLst/>
          </a:prstGeom>
        </p:spPr>
        <p:txBody>
          <a:bodyPr>
            <a:norm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a:solidFill>
                  <a:schemeClr val="bg1"/>
                </a:solidFill>
                <a:latin typeface="Arial"/>
                <a:cs typeface="Arial"/>
              </a:rPr>
              <a:t>Eligibility criteria </a:t>
            </a:r>
            <a:r>
              <a:rPr lang="en-US" sz="3600">
                <a:solidFill>
                  <a:schemeClr val="bg1"/>
                </a:solidFill>
                <a:latin typeface="Arial"/>
                <a:cs typeface="Arial"/>
              </a:rPr>
              <a:t>for the Innovation Fund</a:t>
            </a:r>
          </a:p>
        </p:txBody>
      </p:sp>
      <p:sp>
        <p:nvSpPr>
          <p:cNvPr id="2" name="Rectangle 1">
            <a:extLst>
              <a:ext uri="{FF2B5EF4-FFF2-40B4-BE49-F238E27FC236}">
                <a16:creationId xmlns:a16="http://schemas.microsoft.com/office/drawing/2014/main" id="{5ACB388F-2532-E091-16CA-FD0E8D51CB10}"/>
              </a:ext>
            </a:extLst>
          </p:cNvPr>
          <p:cNvSpPr/>
          <p:nvPr/>
        </p:nvSpPr>
        <p:spPr>
          <a:xfrm>
            <a:off x="4433659" y="511201"/>
            <a:ext cx="6860210" cy="364551"/>
          </a:xfrm>
          <a:prstGeom prst="rect">
            <a:avLst/>
          </a:prstGeom>
          <a:solidFill>
            <a:srgbClr val="D727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Key eligibility criteria</a:t>
            </a:r>
          </a:p>
        </p:txBody>
      </p:sp>
      <p:sp>
        <p:nvSpPr>
          <p:cNvPr id="5" name="Rectangle 4">
            <a:extLst>
              <a:ext uri="{FF2B5EF4-FFF2-40B4-BE49-F238E27FC236}">
                <a16:creationId xmlns:a16="http://schemas.microsoft.com/office/drawing/2014/main" id="{5420D2C7-CED3-A9C0-D3CB-B111C774ED96}"/>
              </a:ext>
            </a:extLst>
          </p:cNvPr>
          <p:cNvSpPr/>
          <p:nvPr/>
        </p:nvSpPr>
        <p:spPr>
          <a:xfrm>
            <a:off x="4337960" y="1091776"/>
            <a:ext cx="6955909" cy="4247317"/>
          </a:xfrm>
          <a:prstGeom prst="rect">
            <a:avLst/>
          </a:prstGeom>
        </p:spPr>
        <p:txBody>
          <a:bodyPr wrap="square" lIns="91440" tIns="45720" rIns="91440" bIns="45720" anchor="t">
            <a:spAutoFit/>
          </a:bodyPr>
          <a:lstStyle/>
          <a:p>
            <a:pPr marL="342900" indent="-342900" fontAlgn="base">
              <a:buFont typeface="+mj-lt"/>
              <a:buAutoNum type="arabicPeriod"/>
              <a:defRPr/>
            </a:pPr>
            <a:r>
              <a:rPr kumimoji="0" lang="en-GB" sz="1800" b="1" i="0" u="none" strike="noStrike" kern="0" cap="none" spc="0" normalizeH="0" baseline="0" noProof="0">
                <a:ln>
                  <a:noFill/>
                </a:ln>
                <a:effectLst/>
                <a:uLnTx/>
                <a:uFillTx/>
                <a:latin typeface="Arial"/>
                <a:ea typeface="+mn-ea"/>
                <a:cs typeface="+mn-cs"/>
              </a:rPr>
              <a:t>Non-profit organisations</a:t>
            </a:r>
            <a:r>
              <a:rPr kumimoji="0" lang="en-GB" sz="1800" i="0" u="none" strike="noStrike" kern="0" cap="none" spc="0" normalizeH="0" baseline="0" noProof="0">
                <a:ln>
                  <a:noFill/>
                </a:ln>
                <a:effectLst/>
                <a:uLnTx/>
                <a:uFillTx/>
                <a:latin typeface="Arial"/>
                <a:ea typeface="+mn-ea"/>
                <a:cs typeface="+mn-cs"/>
              </a:rPr>
              <a:t>, including non-governmental organisations (NGOs, either local or international), humanitarian agencies and social enterprises </a:t>
            </a:r>
            <a:r>
              <a:rPr kumimoji="0" lang="en-GB" sz="1800" b="1" i="0" u="none" strike="noStrike" kern="0" cap="none" spc="0" normalizeH="0" baseline="0" noProof="0">
                <a:ln>
                  <a:noFill/>
                </a:ln>
                <a:effectLst/>
                <a:uLnTx/>
                <a:uFillTx/>
                <a:latin typeface="Arial"/>
                <a:ea typeface="+mn-ea"/>
                <a:cs typeface="+mn-cs"/>
              </a:rPr>
              <a:t>and for-profit organisations, </a:t>
            </a:r>
            <a:r>
              <a:rPr kumimoji="0" lang="en-GB" sz="1800" i="0" u="none" strike="noStrike" kern="0" cap="none" spc="0" normalizeH="0" baseline="0" noProof="0">
                <a:ln>
                  <a:noFill/>
                </a:ln>
                <a:effectLst/>
                <a:uLnTx/>
                <a:uFillTx/>
                <a:latin typeface="Arial"/>
                <a:ea typeface="+mn-ea"/>
                <a:cs typeface="+mn-cs"/>
              </a:rPr>
              <a:t>including start-ups, small-to-medium enterprises (SMEs) and social enterprises.</a:t>
            </a:r>
            <a:r>
              <a:rPr lang="en-GB" kern="0">
                <a:latin typeface="Arial"/>
              </a:rPr>
              <a:t> </a:t>
            </a:r>
            <a:endParaRPr kumimoji="0" lang="en-GB" sz="1800" i="0" u="none" strike="noStrike" kern="0" cap="none" spc="0" normalizeH="0" baseline="0" noProof="0">
              <a:ln>
                <a:noFill/>
              </a:ln>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i="0" u="none" strike="noStrike" kern="0" cap="none" spc="0" normalizeH="0" baseline="0" noProof="0">
              <a:ln>
                <a:noFill/>
              </a:ln>
              <a:effectLst/>
              <a:uLnTx/>
              <a:uFillTx/>
              <a:latin typeface="Arial"/>
              <a:ea typeface="+mn-ea"/>
              <a:cs typeface="+mn-cs"/>
            </a:endParaRPr>
          </a:p>
          <a:p>
            <a:pPr marL="342900" indent="-342900" fontAlgn="base">
              <a:buFont typeface="+mj-lt"/>
              <a:buAutoNum type="arabicPeriod"/>
              <a:defRPr/>
            </a:pPr>
            <a:r>
              <a:rPr kumimoji="0" lang="en-US" sz="1800" i="0" u="none" strike="noStrike" kern="0" cap="none" spc="0" normalizeH="0" baseline="0" noProof="0">
                <a:ln>
                  <a:noFill/>
                </a:ln>
                <a:effectLst/>
                <a:uLnTx/>
                <a:uFillTx/>
                <a:latin typeface="Arial"/>
                <a:ea typeface="+mn-ea"/>
                <a:cs typeface="+mn-cs"/>
              </a:rPr>
              <a:t>Leveraging digital technology, especially mobile, to deliver innovative solutions.</a:t>
            </a:r>
            <a:r>
              <a:rPr lang="en-US" kern="0">
                <a:latin typeface="Arial"/>
              </a:rPr>
              <a:t> </a:t>
            </a:r>
            <a:endParaRPr lang="en-US" sz="1800" i="0" u="none" strike="noStrike" kern="0" cap="none" spc="0" normalizeH="0" baseline="0" noProof="0">
              <a:ln>
                <a:noFill/>
              </a:ln>
              <a:effectLst/>
              <a:uLnTx/>
              <a:uFillTx/>
              <a:latin typeface="Arial"/>
              <a:cs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US" sz="1800" i="0" u="none" strike="noStrike" kern="0" cap="none" spc="0" normalizeH="0" baseline="0" noProof="0">
              <a:ln>
                <a:noFill/>
              </a:ln>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i="0" u="none" strike="noStrike" kern="0" cap="none" spc="0" normalizeH="0" baseline="0" noProof="0">
                <a:ln>
                  <a:noFill/>
                </a:ln>
                <a:effectLst/>
                <a:uLnTx/>
                <a:uFillTx/>
                <a:latin typeface="Arial"/>
                <a:ea typeface="+mn-ea"/>
                <a:cs typeface="+mn-cs"/>
              </a:rPr>
              <a:t>Can demonstrate the long-term sustainability and scalability of the innovation beyond the lifespan of the grant</a:t>
            </a:r>
            <a:r>
              <a:rPr lang="en-GB" kern="0">
                <a:latin typeface="Arial"/>
              </a:rPr>
              <a:t>.</a:t>
            </a:r>
            <a:endParaRPr lang="en-GB" kern="0">
              <a:latin typeface="Arial"/>
              <a:cs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i="0" u="none" strike="noStrike" kern="0" cap="none" spc="0" normalizeH="0" baseline="0" noProof="0">
              <a:ln>
                <a:noFill/>
              </a:ln>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800" i="0" u="none" strike="noStrike" kern="0" cap="none" spc="0" normalizeH="0" baseline="0" noProof="0">
                <a:ln>
                  <a:noFill/>
                </a:ln>
                <a:effectLst/>
                <a:uLnTx/>
                <a:uFillTx/>
                <a:latin typeface="Arial"/>
                <a:ea typeface="+mn-ea"/>
                <a:cs typeface="+mn-cs"/>
              </a:rPr>
              <a:t>Identify active users in at least one eligible country.</a:t>
            </a:r>
            <a:endParaRPr lang="en-GB" sz="1800" i="0" u="none" strike="noStrike" kern="0" cap="none" spc="0" normalizeH="0" baseline="0" noProof="0">
              <a:ln>
                <a:noFill/>
              </a:ln>
              <a:effectLst/>
              <a:uLnTx/>
              <a:uFillTx/>
              <a:latin typeface="Arial"/>
              <a:cs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lang="en-GB" kern="0">
              <a:latin typeface="Arial"/>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endParaRPr kumimoji="0" lang="en-GB" sz="1800" b="0" i="0" u="none" strike="noStrike" kern="0" cap="none" spc="0" normalizeH="0" baseline="0" noProof="0">
              <a:ln>
                <a:noFill/>
              </a:ln>
              <a:effectLst/>
              <a:uLnTx/>
              <a:uFillTx/>
              <a:latin typeface="Arial"/>
              <a:ea typeface="+mn-ea"/>
              <a:cs typeface="+mn-cs"/>
            </a:endParaRPr>
          </a:p>
        </p:txBody>
      </p:sp>
      <p:sp>
        <p:nvSpPr>
          <p:cNvPr id="6" name="TextBox 5">
            <a:extLst>
              <a:ext uri="{FF2B5EF4-FFF2-40B4-BE49-F238E27FC236}">
                <a16:creationId xmlns:a16="http://schemas.microsoft.com/office/drawing/2014/main" id="{177E3C2A-17F0-EFFE-BA84-20350BE7C79C}"/>
              </a:ext>
            </a:extLst>
          </p:cNvPr>
          <p:cNvSpPr txBox="1"/>
          <p:nvPr/>
        </p:nvSpPr>
        <p:spPr>
          <a:xfrm>
            <a:off x="4433659" y="5350725"/>
            <a:ext cx="6976873" cy="830997"/>
          </a:xfrm>
          <a:prstGeom prst="rect">
            <a:avLst/>
          </a:prstGeom>
          <a:noFill/>
          <a:ln>
            <a:solidFill>
              <a:srgbClr val="D72733"/>
            </a:solidFill>
          </a:ln>
        </p:spPr>
        <p:txBody>
          <a:bodyPr wrap="square" lIns="91440" tIns="45720" rIns="91440" bIns="45720" rtlCol="0" anchor="t">
            <a:spAutoFit/>
          </a:bodyPr>
          <a:lstStyle/>
          <a:p>
            <a:r>
              <a:rPr lang="en-GB" sz="1600" b="1" kern="0">
                <a:solidFill>
                  <a:srgbClr val="DC002B"/>
                </a:solidFill>
                <a:latin typeface="Arial"/>
              </a:rPr>
              <a:t>Geography</a:t>
            </a:r>
            <a:r>
              <a:rPr lang="en-GB" sz="1400" b="1">
                <a:solidFill>
                  <a:srgbClr val="DC002B"/>
                </a:solidFill>
                <a:latin typeface="Arial"/>
                <a:cs typeface="Arial"/>
              </a:rPr>
              <a:t>: </a:t>
            </a:r>
            <a:endParaRPr lang="en-GB" sz="1400" b="1">
              <a:solidFill>
                <a:srgbClr val="DC002B"/>
              </a:solidFill>
              <a:latin typeface="Arial" panose="020B0604020202020204" pitchFamily="34" charset="0"/>
              <a:cs typeface="Arial" panose="020B0604020202020204" pitchFamily="34" charset="0"/>
            </a:endParaRPr>
          </a:p>
          <a:p>
            <a:r>
              <a:rPr lang="en-GB" sz="1600">
                <a:effectLst/>
                <a:latin typeface="Arial"/>
                <a:ea typeface="Calibri" panose="020F0502020204030204" pitchFamily="34" charset="0"/>
                <a:cs typeface="Arial"/>
              </a:rPr>
              <a:t>Africa, Middle East, South Asia and South East Asia, Pacific, Caribbean, Latin America; </a:t>
            </a:r>
            <a:r>
              <a:rPr lang="en-GB" sz="1600" i="1">
                <a:effectLst/>
                <a:latin typeface="Arial"/>
                <a:ea typeface="Calibri" panose="020F0502020204030204" pitchFamily="34" charset="0"/>
                <a:cs typeface="Arial"/>
              </a:rPr>
              <a:t>some exclusions apply – see Terms and Conditions.</a:t>
            </a:r>
            <a:endParaRPr lang="en-GB" sz="1600">
              <a:latin typeface="Arial"/>
              <a:cs typeface="Arial"/>
            </a:endParaRPr>
          </a:p>
        </p:txBody>
      </p:sp>
      <p:pic>
        <p:nvPicPr>
          <p:cNvPr id="17" name="Picture 2" descr="UK aid - standards for using the logo - GOV.UK">
            <a:extLst>
              <a:ext uri="{FF2B5EF4-FFF2-40B4-BE49-F238E27FC236}">
                <a16:creationId xmlns:a16="http://schemas.microsoft.com/office/drawing/2014/main" id="{1B1B775A-8B75-463D-1BBF-0520DD98A54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410532" y="8128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0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A86A974E-2E3E-0ECE-3949-52C7C19BB193}"/>
              </a:ext>
            </a:extLst>
          </p:cNvPr>
          <p:cNvGrpSpPr/>
          <p:nvPr/>
        </p:nvGrpSpPr>
        <p:grpSpPr>
          <a:xfrm>
            <a:off x="1" y="0"/>
            <a:ext cx="4034128" cy="6858000"/>
            <a:chOff x="1" y="0"/>
            <a:chExt cx="4034128" cy="6858000"/>
          </a:xfrm>
        </p:grpSpPr>
        <p:sp>
          <p:nvSpPr>
            <p:cNvPr id="11" name="Rectangle 10">
              <a:extLst>
                <a:ext uri="{FF2B5EF4-FFF2-40B4-BE49-F238E27FC236}">
                  <a16:creationId xmlns:a16="http://schemas.microsoft.com/office/drawing/2014/main" id="{E7E08C01-5887-A6B7-5B27-55DF6FAC622B}"/>
                </a:ext>
              </a:extLst>
            </p:cNvPr>
            <p:cNvSpPr/>
            <p:nvPr/>
          </p:nvSpPr>
          <p:spPr>
            <a:xfrm>
              <a:off x="1" y="0"/>
              <a:ext cx="381000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B4538B93-9A34-E978-DA7E-0684CC4B472F}"/>
                </a:ext>
              </a:extLst>
            </p:cNvPr>
            <p:cNvSpPr/>
            <p:nvPr/>
          </p:nvSpPr>
          <p:spPr>
            <a:xfrm>
              <a:off x="3804143" y="0"/>
              <a:ext cx="229986" cy="6858000"/>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grpSp>
      <p:sp>
        <p:nvSpPr>
          <p:cNvPr id="4" name="Footer Placeholder 3">
            <a:extLst>
              <a:ext uri="{FF2B5EF4-FFF2-40B4-BE49-F238E27FC236}">
                <a16:creationId xmlns:a16="http://schemas.microsoft.com/office/drawing/2014/main" id="{4D1D01CC-6FC8-1D11-4265-B38FE0BB3295}"/>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68" name="Oval 67" hidden="1">
            <a:extLst>
              <a:ext uri="{FF2B5EF4-FFF2-40B4-BE49-F238E27FC236}">
                <a16:creationId xmlns:a16="http://schemas.microsoft.com/office/drawing/2014/main" id="{AFDB780E-F8F2-71E1-DACE-E217AC3FB6FB}"/>
              </a:ext>
            </a:extLst>
          </p:cNvPr>
          <p:cNvSpPr/>
          <p:nvPr/>
        </p:nvSpPr>
        <p:spPr>
          <a:xfrm>
            <a:off x="448892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5" name="Oval 74" hidden="1">
            <a:extLst>
              <a:ext uri="{FF2B5EF4-FFF2-40B4-BE49-F238E27FC236}">
                <a16:creationId xmlns:a16="http://schemas.microsoft.com/office/drawing/2014/main" id="{11AB91EC-683A-D805-AD44-7B0B3E3CACA5}"/>
              </a:ext>
            </a:extLst>
          </p:cNvPr>
          <p:cNvSpPr/>
          <p:nvPr/>
        </p:nvSpPr>
        <p:spPr>
          <a:xfrm>
            <a:off x="6116507"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8" name="Oval 77" hidden="1">
            <a:extLst>
              <a:ext uri="{FF2B5EF4-FFF2-40B4-BE49-F238E27FC236}">
                <a16:creationId xmlns:a16="http://schemas.microsoft.com/office/drawing/2014/main" id="{5A551914-BB8E-1061-FCBC-555FCE373DC6}"/>
              </a:ext>
            </a:extLst>
          </p:cNvPr>
          <p:cNvSpPr/>
          <p:nvPr/>
        </p:nvSpPr>
        <p:spPr>
          <a:xfrm>
            <a:off x="825124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1" name="Oval 80" hidden="1">
            <a:extLst>
              <a:ext uri="{FF2B5EF4-FFF2-40B4-BE49-F238E27FC236}">
                <a16:creationId xmlns:a16="http://schemas.microsoft.com/office/drawing/2014/main" id="{6CA7296B-27D3-2B39-0C72-CFAA25AB12FE}"/>
              </a:ext>
            </a:extLst>
          </p:cNvPr>
          <p:cNvSpPr/>
          <p:nvPr/>
        </p:nvSpPr>
        <p:spPr>
          <a:xfrm>
            <a:off x="10044304"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pic>
        <p:nvPicPr>
          <p:cNvPr id="3" name="Graphic 2">
            <a:extLst>
              <a:ext uri="{FF2B5EF4-FFF2-40B4-BE49-F238E27FC236}">
                <a16:creationId xmlns:a16="http://schemas.microsoft.com/office/drawing/2014/main" id="{166E5B90-B0BA-0BB1-4A30-8B20A9D7758D}"/>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4258315" y="5278378"/>
            <a:ext cx="511030" cy="511030"/>
          </a:xfrm>
          <a:prstGeom prst="rect">
            <a:avLst/>
          </a:prstGeom>
        </p:spPr>
      </p:pic>
      <p:sp>
        <p:nvSpPr>
          <p:cNvPr id="8" name="Text Placeholder 2">
            <a:extLst>
              <a:ext uri="{FF2B5EF4-FFF2-40B4-BE49-F238E27FC236}">
                <a16:creationId xmlns:a16="http://schemas.microsoft.com/office/drawing/2014/main" id="{8273B475-6A46-B986-43D7-B3533D7EFF26}"/>
              </a:ext>
            </a:extLst>
          </p:cNvPr>
          <p:cNvSpPr txBox="1">
            <a:spLocks/>
          </p:cNvSpPr>
          <p:nvPr/>
        </p:nvSpPr>
        <p:spPr>
          <a:xfrm>
            <a:off x="257894" y="511201"/>
            <a:ext cx="3590206" cy="3437942"/>
          </a:xfrm>
          <a:prstGeom prst="rect">
            <a:avLst/>
          </a:prstGeom>
        </p:spPr>
        <p:txBody>
          <a:bodyPr>
            <a:norm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a:solidFill>
                  <a:schemeClr val="bg1"/>
                </a:solidFill>
              </a:rPr>
              <a:t>Eligibility criteria for the Innovation Fund</a:t>
            </a:r>
          </a:p>
        </p:txBody>
      </p:sp>
      <p:sp>
        <p:nvSpPr>
          <p:cNvPr id="9" name="Rectangle 8">
            <a:extLst>
              <a:ext uri="{FF2B5EF4-FFF2-40B4-BE49-F238E27FC236}">
                <a16:creationId xmlns:a16="http://schemas.microsoft.com/office/drawing/2014/main" id="{1DC79F15-446F-863B-04EC-59EC24BABAEE}"/>
              </a:ext>
            </a:extLst>
          </p:cNvPr>
          <p:cNvSpPr/>
          <p:nvPr/>
        </p:nvSpPr>
        <p:spPr>
          <a:xfrm>
            <a:off x="4417060" y="511201"/>
            <a:ext cx="6937769" cy="364551"/>
          </a:xfrm>
          <a:prstGeom prst="rect">
            <a:avLst/>
          </a:prstGeom>
          <a:solidFill>
            <a:srgbClr val="DC002B"/>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FFFF"/>
                </a:solidFill>
                <a:latin typeface="Arial"/>
              </a:rPr>
              <a:t>Match</a:t>
            </a:r>
            <a:r>
              <a:rPr kumimoji="0" lang="en-US" sz="1800" b="1" i="0" u="none" strike="noStrike" kern="1200" cap="none" spc="0" normalizeH="0" baseline="0" noProof="0">
                <a:ln>
                  <a:noFill/>
                </a:ln>
                <a:solidFill>
                  <a:srgbClr val="FFFFFF"/>
                </a:solidFill>
                <a:effectLst/>
                <a:uLnTx/>
                <a:uFillTx/>
                <a:latin typeface="Arial"/>
                <a:ea typeface="+mn-ea"/>
                <a:cs typeface="+mn-cs"/>
              </a:rPr>
              <a:t> contributions</a:t>
            </a:r>
          </a:p>
        </p:txBody>
      </p:sp>
      <p:sp>
        <p:nvSpPr>
          <p:cNvPr id="10" name="Rectangle 9">
            <a:extLst>
              <a:ext uri="{FF2B5EF4-FFF2-40B4-BE49-F238E27FC236}">
                <a16:creationId xmlns:a16="http://schemas.microsoft.com/office/drawing/2014/main" id="{B7DB5082-79A4-1891-73B6-40E40B3FBD53}"/>
              </a:ext>
            </a:extLst>
          </p:cNvPr>
          <p:cNvSpPr/>
          <p:nvPr/>
        </p:nvSpPr>
        <p:spPr>
          <a:xfrm>
            <a:off x="5267960" y="1365575"/>
            <a:ext cx="6086869" cy="3416320"/>
          </a:xfrm>
          <a:prstGeom prst="rect">
            <a:avLst/>
          </a:prstGeom>
          <a:solidFill>
            <a:schemeClr val="bg1">
              <a:lumMod val="95000"/>
            </a:schemeClr>
          </a:solidFill>
        </p:spPr>
        <p:txBody>
          <a:bodyPr wrap="square" lIns="91440" tIns="45720" rIns="91440" bIns="45720" anchor="t">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effectLst/>
                <a:uLnTx/>
                <a:uFillTx/>
                <a:latin typeface="Arial"/>
                <a:ea typeface="+mn-ea"/>
                <a:cs typeface="+mn-cs"/>
              </a:rPr>
              <a:t>Applicants must provide a </a:t>
            </a:r>
            <a:r>
              <a:rPr lang="en-GB" kern="0">
                <a:latin typeface="Arial"/>
              </a:rPr>
              <a:t>match</a:t>
            </a:r>
            <a:r>
              <a:rPr kumimoji="0" lang="en-GB" sz="1800" b="0" i="0" u="none" strike="noStrike" kern="0" cap="none" spc="0" normalizeH="0" baseline="0" noProof="0">
                <a:ln>
                  <a:noFill/>
                </a:ln>
                <a:effectLst/>
                <a:uLnTx/>
                <a:uFillTx/>
                <a:latin typeface="Arial"/>
                <a:ea typeface="+mn-ea"/>
                <a:cs typeface="+mn-cs"/>
              </a:rPr>
              <a:t> contribution of at least 25% of requested grant amount between £100,000 to £150,000. For instance, if an applicant is requesting £100,000 from the Fund, a contribution of at least £25,000 from other sources is required.</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a:ln>
                <a:noFill/>
              </a:ln>
              <a:effectLst/>
              <a:uLnTx/>
              <a:uFillTx/>
              <a:latin typeface="Arial"/>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0" cap="none" spc="0" normalizeH="0" baseline="0" noProof="0">
                <a:ln>
                  <a:noFill/>
                </a:ln>
                <a:effectLst/>
                <a:uLnTx/>
                <a:uFillTx/>
                <a:latin typeface="Arial"/>
                <a:ea typeface="+mn-ea"/>
                <a:cs typeface="+mn-cs"/>
              </a:rPr>
              <a:t>Applicants must provide a </a:t>
            </a:r>
            <a:r>
              <a:rPr lang="en-GB" kern="0">
                <a:latin typeface="Arial"/>
              </a:rPr>
              <a:t>match</a:t>
            </a:r>
            <a:r>
              <a:rPr kumimoji="0" lang="en-GB" sz="1800" b="0" i="0" u="none" strike="noStrike" kern="0" cap="none" spc="0" normalizeH="0" baseline="0" noProof="0">
                <a:ln>
                  <a:noFill/>
                </a:ln>
                <a:effectLst/>
                <a:uLnTx/>
                <a:uFillTx/>
                <a:latin typeface="Arial"/>
                <a:ea typeface="+mn-ea"/>
                <a:cs typeface="+mn-cs"/>
              </a:rPr>
              <a:t> contribution of at least 50% of requested grant amount between £150,001 to £250,000. For instance, if an applicant is requesting £200,000 from the Fund, a contribution of at least £100,000 from other sources is required.</a:t>
            </a:r>
            <a:endParaRPr lang="en-GB" kern="0">
              <a:latin typeface="Arial"/>
              <a:cs typeface="Arial"/>
            </a:endParaRPr>
          </a:p>
          <a:p>
            <a:pPr marR="0" lvl="0" algn="l" defTabSz="914400" rtl="0" eaLnBrk="1" fontAlgn="base" latinLnBrk="0" hangingPunct="1">
              <a:lnSpc>
                <a:spcPct val="100000"/>
              </a:lnSpc>
              <a:spcBef>
                <a:spcPts val="0"/>
              </a:spcBef>
              <a:spcAft>
                <a:spcPts val="0"/>
              </a:spcAft>
              <a:buClrTx/>
              <a:buSzTx/>
              <a:tabLst/>
              <a:defRPr/>
            </a:pPr>
            <a:endParaRPr kumimoji="0" lang="en-GB" sz="1800" b="0" i="0" u="none" strike="noStrike" kern="0" cap="none" spc="0" normalizeH="0" baseline="0" noProof="0">
              <a:ln>
                <a:noFill/>
              </a:ln>
              <a:effectLst/>
              <a:uLnTx/>
              <a:uFillTx/>
              <a:latin typeface="Arial"/>
              <a:ea typeface="+mn-ea"/>
              <a:cs typeface="+mn-cs"/>
            </a:endParaRPr>
          </a:p>
        </p:txBody>
      </p:sp>
      <p:pic>
        <p:nvPicPr>
          <p:cNvPr id="12" name="Picture 11">
            <a:extLst>
              <a:ext uri="{FF2B5EF4-FFF2-40B4-BE49-F238E27FC236}">
                <a16:creationId xmlns:a16="http://schemas.microsoft.com/office/drawing/2014/main" id="{6E6036DC-C4C1-C105-6F56-A6F53D0B65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37959" y="1383137"/>
            <a:ext cx="605873" cy="605873"/>
          </a:xfrm>
          <a:prstGeom prst="rect">
            <a:avLst/>
          </a:prstGeom>
        </p:spPr>
      </p:pic>
      <p:pic>
        <p:nvPicPr>
          <p:cNvPr id="15" name="Graphic 14" descr="Upward trend outline">
            <a:extLst>
              <a:ext uri="{FF2B5EF4-FFF2-40B4-BE49-F238E27FC236}">
                <a16:creationId xmlns:a16="http://schemas.microsoft.com/office/drawing/2014/main" id="{09A6F585-8ED7-E296-439B-400D64F313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66408" y="3073735"/>
            <a:ext cx="605873" cy="605873"/>
          </a:xfrm>
          <a:prstGeom prst="rect">
            <a:avLst/>
          </a:prstGeom>
        </p:spPr>
      </p:pic>
      <p:pic>
        <p:nvPicPr>
          <p:cNvPr id="18" name="Picture 2" descr="UK aid - standards for using the logo - GOV.UK">
            <a:extLst>
              <a:ext uri="{FF2B5EF4-FFF2-40B4-BE49-F238E27FC236}">
                <a16:creationId xmlns:a16="http://schemas.microsoft.com/office/drawing/2014/main" id="{B7447456-8CF0-C284-F806-361FFD3F702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11410532" y="81280"/>
            <a:ext cx="654456" cy="7026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B87552F-E75F-6B14-4F0A-CB7FF6F2026B}"/>
              </a:ext>
            </a:extLst>
          </p:cNvPr>
          <p:cNvSpPr txBox="1"/>
          <p:nvPr/>
        </p:nvSpPr>
        <p:spPr>
          <a:xfrm>
            <a:off x="4993531" y="5157071"/>
            <a:ext cx="6610349" cy="1077218"/>
          </a:xfrm>
          <a:prstGeom prst="rect">
            <a:avLst/>
          </a:prstGeom>
          <a:noFill/>
        </p:spPr>
        <p:txBody>
          <a:bodyPr wrap="square" lIns="91440" tIns="45720" rIns="91440" bIns="45720" rtlCol="0" anchor="t">
            <a:spAutoFit/>
          </a:bodyPr>
          <a:lstStyle/>
          <a:p>
            <a:r>
              <a:rPr lang="en-GB" sz="1600" i="1">
                <a:latin typeface="Arial"/>
                <a:ea typeface="Calibri" panose="020F0502020204030204" pitchFamily="34" charset="0"/>
                <a:cs typeface="Arial"/>
              </a:rPr>
              <a:t>Match</a:t>
            </a:r>
            <a:r>
              <a:rPr lang="en-GB" sz="1600" i="1">
                <a:effectLst/>
                <a:latin typeface="Arial"/>
                <a:ea typeface="Calibri" panose="020F0502020204030204" pitchFamily="34" charset="0"/>
                <a:cs typeface="Arial"/>
              </a:rPr>
              <a:t> contributions must be secured and evidenced as such </a:t>
            </a:r>
            <a:r>
              <a:rPr lang="en-GB" sz="1600" b="1" i="1">
                <a:effectLst/>
                <a:latin typeface="Arial"/>
                <a:ea typeface="Calibri" panose="020F0502020204030204" pitchFamily="34" charset="0"/>
                <a:cs typeface="Arial"/>
              </a:rPr>
              <a:t>by the time final proposals are submitted </a:t>
            </a:r>
            <a:r>
              <a:rPr lang="en-GB" sz="1600" i="1">
                <a:effectLst/>
                <a:latin typeface="Arial"/>
                <a:ea typeface="Calibri" panose="020F0502020204030204" pitchFamily="34" charset="0"/>
                <a:cs typeface="Arial"/>
              </a:rPr>
              <a:t>and must then be used towards the proposed project and spent in full across the 15 to 18 month project cycle.</a:t>
            </a:r>
            <a:endParaRPr lang="en-GB" sz="1600" i="1">
              <a:latin typeface="Arial"/>
              <a:cs typeface="Arial"/>
            </a:endParaRPr>
          </a:p>
        </p:txBody>
      </p:sp>
    </p:spTree>
    <p:extLst>
      <p:ext uri="{BB962C8B-B14F-4D97-AF65-F5344CB8AC3E}">
        <p14:creationId xmlns:p14="http://schemas.microsoft.com/office/powerpoint/2010/main" val="135960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A86A974E-2E3E-0ECE-3949-52C7C19BB193}"/>
              </a:ext>
            </a:extLst>
          </p:cNvPr>
          <p:cNvGrpSpPr/>
          <p:nvPr/>
        </p:nvGrpSpPr>
        <p:grpSpPr>
          <a:xfrm>
            <a:off x="1" y="0"/>
            <a:ext cx="4034128" cy="6858000"/>
            <a:chOff x="1" y="0"/>
            <a:chExt cx="4034128" cy="6858000"/>
          </a:xfrm>
        </p:grpSpPr>
        <p:sp>
          <p:nvSpPr>
            <p:cNvPr id="11" name="Rectangle 10">
              <a:extLst>
                <a:ext uri="{FF2B5EF4-FFF2-40B4-BE49-F238E27FC236}">
                  <a16:creationId xmlns:a16="http://schemas.microsoft.com/office/drawing/2014/main" id="{E7E08C01-5887-A6B7-5B27-55DF6FAC622B}"/>
                </a:ext>
              </a:extLst>
            </p:cNvPr>
            <p:cNvSpPr/>
            <p:nvPr/>
          </p:nvSpPr>
          <p:spPr>
            <a:xfrm>
              <a:off x="1" y="0"/>
              <a:ext cx="381000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B4538B93-9A34-E978-DA7E-0684CC4B472F}"/>
                </a:ext>
              </a:extLst>
            </p:cNvPr>
            <p:cNvSpPr/>
            <p:nvPr/>
          </p:nvSpPr>
          <p:spPr>
            <a:xfrm>
              <a:off x="3804143" y="0"/>
              <a:ext cx="229986" cy="6858000"/>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grpSp>
      <p:sp>
        <p:nvSpPr>
          <p:cNvPr id="4" name="Footer Placeholder 3">
            <a:extLst>
              <a:ext uri="{FF2B5EF4-FFF2-40B4-BE49-F238E27FC236}">
                <a16:creationId xmlns:a16="http://schemas.microsoft.com/office/drawing/2014/main" id="{4D1D01CC-6FC8-1D11-4265-B38FE0BB3295}"/>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68" name="Oval 67" hidden="1">
            <a:extLst>
              <a:ext uri="{FF2B5EF4-FFF2-40B4-BE49-F238E27FC236}">
                <a16:creationId xmlns:a16="http://schemas.microsoft.com/office/drawing/2014/main" id="{AFDB780E-F8F2-71E1-DACE-E217AC3FB6FB}"/>
              </a:ext>
            </a:extLst>
          </p:cNvPr>
          <p:cNvSpPr/>
          <p:nvPr/>
        </p:nvSpPr>
        <p:spPr>
          <a:xfrm>
            <a:off x="448892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5" name="Oval 74" hidden="1">
            <a:extLst>
              <a:ext uri="{FF2B5EF4-FFF2-40B4-BE49-F238E27FC236}">
                <a16:creationId xmlns:a16="http://schemas.microsoft.com/office/drawing/2014/main" id="{11AB91EC-683A-D805-AD44-7B0B3E3CACA5}"/>
              </a:ext>
            </a:extLst>
          </p:cNvPr>
          <p:cNvSpPr/>
          <p:nvPr/>
        </p:nvSpPr>
        <p:spPr>
          <a:xfrm>
            <a:off x="6116507"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8" name="Oval 77" hidden="1">
            <a:extLst>
              <a:ext uri="{FF2B5EF4-FFF2-40B4-BE49-F238E27FC236}">
                <a16:creationId xmlns:a16="http://schemas.microsoft.com/office/drawing/2014/main" id="{5A551914-BB8E-1061-FCBC-555FCE373DC6}"/>
              </a:ext>
            </a:extLst>
          </p:cNvPr>
          <p:cNvSpPr/>
          <p:nvPr/>
        </p:nvSpPr>
        <p:spPr>
          <a:xfrm>
            <a:off x="825124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1" name="Oval 80" hidden="1">
            <a:extLst>
              <a:ext uri="{FF2B5EF4-FFF2-40B4-BE49-F238E27FC236}">
                <a16:creationId xmlns:a16="http://schemas.microsoft.com/office/drawing/2014/main" id="{6CA7296B-27D3-2B39-0C72-CFAA25AB12FE}"/>
              </a:ext>
            </a:extLst>
          </p:cNvPr>
          <p:cNvSpPr/>
          <p:nvPr/>
        </p:nvSpPr>
        <p:spPr>
          <a:xfrm>
            <a:off x="10044304"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pic>
        <p:nvPicPr>
          <p:cNvPr id="3" name="Graphic 2">
            <a:extLst>
              <a:ext uri="{FF2B5EF4-FFF2-40B4-BE49-F238E27FC236}">
                <a16:creationId xmlns:a16="http://schemas.microsoft.com/office/drawing/2014/main" id="{166E5B90-B0BA-0BB1-4A30-8B20A9D7758D}"/>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4258315" y="5278378"/>
            <a:ext cx="511030" cy="511030"/>
          </a:xfrm>
          <a:prstGeom prst="rect">
            <a:avLst/>
          </a:prstGeom>
        </p:spPr>
      </p:pic>
      <p:sp>
        <p:nvSpPr>
          <p:cNvPr id="8" name="Text Placeholder 2">
            <a:extLst>
              <a:ext uri="{FF2B5EF4-FFF2-40B4-BE49-F238E27FC236}">
                <a16:creationId xmlns:a16="http://schemas.microsoft.com/office/drawing/2014/main" id="{8273B475-6A46-B986-43D7-B3533D7EFF26}"/>
              </a:ext>
            </a:extLst>
          </p:cNvPr>
          <p:cNvSpPr txBox="1">
            <a:spLocks/>
          </p:cNvSpPr>
          <p:nvPr/>
        </p:nvSpPr>
        <p:spPr>
          <a:xfrm>
            <a:off x="257894" y="511201"/>
            <a:ext cx="3590206" cy="3437942"/>
          </a:xfrm>
          <a:prstGeom prst="rect">
            <a:avLst/>
          </a:prstGeom>
        </p:spPr>
        <p:txBody>
          <a:bodyPr>
            <a:normAutofit/>
          </a:bodyPr>
          <a:lstStyle>
            <a:lvl1pPr marL="0" indent="0" algn="l" defTabSz="914355" rtl="0" eaLnBrk="1" latinLnBrk="0" hangingPunct="1">
              <a:lnSpc>
                <a:spcPct val="83000"/>
              </a:lnSpc>
              <a:spcBef>
                <a:spcPts val="0"/>
              </a:spcBef>
              <a:buFont typeface="Arial" panose="020B0604020202020204" pitchFamily="34" charset="0"/>
              <a:buNone/>
              <a:defRPr sz="2200" b="1" kern="1200" spc="-65" baseline="0">
                <a:solidFill>
                  <a:schemeClr val="tx1"/>
                </a:solidFill>
                <a:latin typeface="+mn-lt"/>
                <a:ea typeface="+mn-ea"/>
                <a:cs typeface="+mn-cs"/>
              </a:defRPr>
            </a:lvl1pPr>
            <a:lvl2pPr marL="0" indent="0" algn="l" defTabSz="914355" rtl="0" eaLnBrk="1" latinLnBrk="0" hangingPunct="1">
              <a:lnSpc>
                <a:spcPct val="83000"/>
              </a:lnSpc>
              <a:spcBef>
                <a:spcPts val="0"/>
              </a:spcBef>
              <a:buFont typeface="Arial" panose="020B0604020202020204" pitchFamily="34" charset="0"/>
              <a:buNone/>
              <a:defRPr sz="2200" kern="1200" spc="-65" baseline="0">
                <a:solidFill>
                  <a:schemeClr val="tx1"/>
                </a:solidFill>
                <a:latin typeface="+mn-lt"/>
                <a:ea typeface="+mn-ea"/>
                <a:cs typeface="+mn-cs"/>
              </a:defRPr>
            </a:lvl2pPr>
            <a:lvl3pPr marL="0" indent="0" algn="l" defTabSz="914355" rtl="0" eaLnBrk="1" latinLnBrk="0" hangingPunct="1">
              <a:lnSpc>
                <a:spcPct val="88000"/>
              </a:lnSpc>
              <a:spcBef>
                <a:spcPts val="0"/>
              </a:spcBef>
              <a:spcAft>
                <a:spcPts val="900"/>
              </a:spcAft>
              <a:buFont typeface="Arial" panose="020B0604020202020204" pitchFamily="34" charset="0"/>
              <a:buNone/>
              <a:defRPr sz="1600" kern="1200" spc="-65" baseline="0">
                <a:solidFill>
                  <a:schemeClr val="tx1"/>
                </a:solidFill>
                <a:latin typeface="+mn-lt"/>
                <a:ea typeface="+mn-ea"/>
                <a:cs typeface="+mn-cs"/>
              </a:defRPr>
            </a:lvl3pPr>
            <a:lvl4pPr marL="324000" indent="-324000" algn="l" defTabSz="914355" rtl="0" eaLnBrk="1" latinLnBrk="0" hangingPunct="1">
              <a:lnSpc>
                <a:spcPct val="88000"/>
              </a:lnSpc>
              <a:spcBef>
                <a:spcPts val="0"/>
              </a:spcBef>
              <a:spcAft>
                <a:spcPts val="900"/>
              </a:spcAft>
              <a:buClr>
                <a:schemeClr val="accent4"/>
              </a:buClr>
              <a:buFont typeface="Arial" panose="020B0604020202020204" pitchFamily="34" charset="0"/>
              <a:buChar char="–"/>
              <a:defRPr sz="1600" kern="1200" spc="-65" baseline="0">
                <a:solidFill>
                  <a:schemeClr val="tx1"/>
                </a:solidFill>
                <a:latin typeface="+mn-lt"/>
                <a:ea typeface="+mn-ea"/>
                <a:cs typeface="+mn-cs"/>
              </a:defRPr>
            </a:lvl4pPr>
            <a:lvl5pPr marL="0" indent="0" algn="l" defTabSz="914355" rtl="0" eaLnBrk="1" latinLnBrk="0" hangingPunct="1">
              <a:lnSpc>
                <a:spcPct val="95000"/>
              </a:lnSpc>
              <a:spcBef>
                <a:spcPts val="0"/>
              </a:spcBef>
              <a:buFont typeface="Arial" panose="020B0604020202020204" pitchFamily="34" charset="0"/>
              <a:buNone/>
              <a:defRPr sz="900" kern="1200" spc="-15" baseline="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a:solidFill>
                  <a:schemeClr val="bg1"/>
                </a:solidFill>
              </a:rPr>
              <a:t>Strongly encouraged for the Innovation Fund</a:t>
            </a:r>
          </a:p>
        </p:txBody>
      </p:sp>
      <p:sp>
        <p:nvSpPr>
          <p:cNvPr id="9" name="Rectangle 8">
            <a:extLst>
              <a:ext uri="{FF2B5EF4-FFF2-40B4-BE49-F238E27FC236}">
                <a16:creationId xmlns:a16="http://schemas.microsoft.com/office/drawing/2014/main" id="{1DC79F15-446F-863B-04EC-59EC24BABAEE}"/>
              </a:ext>
            </a:extLst>
          </p:cNvPr>
          <p:cNvSpPr/>
          <p:nvPr/>
        </p:nvSpPr>
        <p:spPr>
          <a:xfrm>
            <a:off x="4417060" y="511201"/>
            <a:ext cx="6937769" cy="364551"/>
          </a:xfrm>
          <a:prstGeom prst="rect">
            <a:avLst/>
          </a:prstGeom>
          <a:solidFill>
            <a:srgbClr val="DC00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rPr>
              <a:t>We particularly encourage the following applicants to apply</a:t>
            </a:r>
          </a:p>
        </p:txBody>
      </p:sp>
      <p:sp>
        <p:nvSpPr>
          <p:cNvPr id="10" name="Rectangle 9">
            <a:extLst>
              <a:ext uri="{FF2B5EF4-FFF2-40B4-BE49-F238E27FC236}">
                <a16:creationId xmlns:a16="http://schemas.microsoft.com/office/drawing/2014/main" id="{B7DB5082-79A4-1891-73B6-40E40B3FBD53}"/>
              </a:ext>
            </a:extLst>
          </p:cNvPr>
          <p:cNvSpPr/>
          <p:nvPr/>
        </p:nvSpPr>
        <p:spPr>
          <a:xfrm>
            <a:off x="4557801" y="1284295"/>
            <a:ext cx="6797028" cy="4801314"/>
          </a:xfrm>
          <a:prstGeom prst="rect">
            <a:avLst/>
          </a:prstGeom>
          <a:solidFill>
            <a:schemeClr val="bg1">
              <a:lumMod val="95000"/>
            </a:schemeClr>
          </a:solidFill>
        </p:spPr>
        <p:txBody>
          <a:bodyPr wrap="square" lIns="91440" tIns="45720" rIns="91440" bIns="45720" anchor="t">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err="1">
                <a:latin typeface="Arial"/>
                <a:cs typeface="Arial"/>
              </a:rPr>
              <a:t>Organisations</a:t>
            </a:r>
            <a:r>
              <a:rPr lang="en-US">
                <a:latin typeface="Arial"/>
                <a:cs typeface="Arial"/>
              </a:rPr>
              <a:t> that are women-led.</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a:latin typeface="Arial" panose="020B0604020202020204" pitchFamily="34" charset="0"/>
              <a:cs typeface="Arial" panose="020B060402020202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a:latin typeface="Arial"/>
                <a:cs typeface="Arial"/>
              </a:rPr>
              <a:t>Strong presence in their country of implementation and a commitment to supporting/upskilling and promoting local staff.</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a:latin typeface="Arial" panose="020B0604020202020204" pitchFamily="34" charset="0"/>
              <a:cs typeface="Arial" panose="020B060402020202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a:latin typeface="Arial"/>
                <a:cs typeface="Arial"/>
              </a:rPr>
              <a:t>International </a:t>
            </a:r>
            <a:r>
              <a:rPr lang="en-US" err="1">
                <a:latin typeface="Arial"/>
                <a:cs typeface="Arial"/>
              </a:rPr>
              <a:t>organisations</a:t>
            </a:r>
            <a:r>
              <a:rPr lang="en-US">
                <a:latin typeface="Arial"/>
                <a:cs typeface="Arial"/>
              </a:rPr>
              <a:t> who do apply, should have a strong </a:t>
            </a:r>
            <a:r>
              <a:rPr lang="en-US" err="1">
                <a:latin typeface="Arial"/>
                <a:cs typeface="Arial"/>
              </a:rPr>
              <a:t>localised</a:t>
            </a:r>
            <a:r>
              <a:rPr lang="en-US">
                <a:latin typeface="Arial"/>
                <a:cs typeface="Arial"/>
              </a:rPr>
              <a:t> presence and demonstrate a strong commitment to diversity of voices and representation.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a:latin typeface="Arial" panose="020B0604020202020204" pitchFamily="34" charset="0"/>
              <a:cs typeface="Arial" panose="020B0604020202020204" pitchFamily="34" charset="0"/>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a:latin typeface="Arial"/>
                <a:cs typeface="Arial"/>
              </a:rPr>
              <a:t>Clear understanding of how the solution improves the resilience and adaptive capacity of vulnerable communities and have proactively taken steps to set targets and systematically measure these impacts.</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defRPr/>
            </a:pPr>
            <a:r>
              <a:rPr lang="en-US">
                <a:latin typeface="Arial"/>
                <a:cs typeface="Arial"/>
              </a:rPr>
              <a:t>Applicants that have not received prior FCDO grant funding through the GSMA. </a:t>
            </a:r>
            <a:endParaRPr kumimoji="0" lang="en-GB" b="0" i="0" u="none" strike="noStrike" kern="0" cap="none" spc="0" normalizeH="0" baseline="0" noProof="0">
              <a:ln>
                <a:noFill/>
              </a:ln>
              <a:effectLst/>
              <a:uLnTx/>
              <a:uFillTx/>
              <a:latin typeface="Arial"/>
              <a:ea typeface="+mn-ea"/>
              <a:cs typeface="+mn-cs"/>
            </a:endParaRPr>
          </a:p>
          <a:p>
            <a:pPr marR="0" lvl="0" algn="l" defTabSz="914400" rtl="0" eaLnBrk="1" fontAlgn="base" latinLnBrk="0" hangingPunct="1">
              <a:lnSpc>
                <a:spcPct val="100000"/>
              </a:lnSpc>
              <a:spcBef>
                <a:spcPts val="0"/>
              </a:spcBef>
              <a:spcAft>
                <a:spcPts val="0"/>
              </a:spcAft>
              <a:buClrTx/>
              <a:buSzTx/>
              <a:tabLst/>
              <a:defRPr/>
            </a:pPr>
            <a:endParaRPr kumimoji="0" lang="en-GB" b="0" i="0" u="none" strike="noStrike" kern="0" cap="none" spc="0" normalizeH="0" baseline="0" noProof="0">
              <a:ln>
                <a:noFill/>
              </a:ln>
              <a:effectLst/>
              <a:uLnTx/>
              <a:uFillTx/>
              <a:latin typeface="Arial"/>
              <a:ea typeface="+mn-ea"/>
              <a:cs typeface="+mn-cs"/>
            </a:endParaRPr>
          </a:p>
        </p:txBody>
      </p:sp>
      <p:pic>
        <p:nvPicPr>
          <p:cNvPr id="18" name="Picture 2" descr="UK aid - standards for using the logo - GOV.UK">
            <a:extLst>
              <a:ext uri="{FF2B5EF4-FFF2-40B4-BE49-F238E27FC236}">
                <a16:creationId xmlns:a16="http://schemas.microsoft.com/office/drawing/2014/main" id="{B7447456-8CF0-C284-F806-361FFD3F7026}"/>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410532" y="81280"/>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210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5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object 6">
            <a:extLst>
              <a:ext uri="{FF2B5EF4-FFF2-40B4-BE49-F238E27FC236}">
                <a16:creationId xmlns:a16="http://schemas.microsoft.com/office/drawing/2014/main" id="{7D81BE1C-69BD-A901-804A-30E9A517E7CC}"/>
              </a:ext>
            </a:extLst>
          </p:cNvPr>
          <p:cNvSpPr/>
          <p:nvPr/>
        </p:nvSpPr>
        <p:spPr>
          <a:xfrm>
            <a:off x="519590" y="1511996"/>
            <a:ext cx="2241723" cy="3466401"/>
          </a:xfrm>
          <a:custGeom>
            <a:avLst/>
            <a:gdLst/>
            <a:ahLst/>
            <a:cxnLst/>
            <a:rect l="l" t="t" r="r" b="b"/>
            <a:pathLst>
              <a:path w="3146425" h="2565400">
                <a:moveTo>
                  <a:pt x="3146044" y="0"/>
                </a:moveTo>
                <a:lnTo>
                  <a:pt x="0" y="0"/>
                </a:lnTo>
                <a:lnTo>
                  <a:pt x="0" y="2565057"/>
                </a:lnTo>
                <a:lnTo>
                  <a:pt x="3146044" y="2565057"/>
                </a:lnTo>
                <a:lnTo>
                  <a:pt x="3146044" y="0"/>
                </a:lnTo>
                <a:close/>
              </a:path>
            </a:pathLst>
          </a:custGeom>
          <a:solidFill>
            <a:srgbClr val="DC002B"/>
          </a:solidFill>
        </p:spPr>
        <p:txBody>
          <a:bodyPr wrap="square" lIns="0" tIns="0" rIns="0" bIns="0" rtlCol="0"/>
          <a:lstStyle/>
          <a:p>
            <a:endParaRPr sz="1600"/>
          </a:p>
        </p:txBody>
      </p:sp>
      <p:sp>
        <p:nvSpPr>
          <p:cNvPr id="67" name="object 2">
            <a:extLst>
              <a:ext uri="{FF2B5EF4-FFF2-40B4-BE49-F238E27FC236}">
                <a16:creationId xmlns:a16="http://schemas.microsoft.com/office/drawing/2014/main" id="{A1E58CAA-0A34-A4A9-102C-D5AEE5A1C143}"/>
              </a:ext>
            </a:extLst>
          </p:cNvPr>
          <p:cNvSpPr txBox="1"/>
          <p:nvPr/>
        </p:nvSpPr>
        <p:spPr>
          <a:xfrm>
            <a:off x="11572799" y="237200"/>
            <a:ext cx="348615" cy="166712"/>
          </a:xfrm>
          <a:prstGeom prst="rect">
            <a:avLst/>
          </a:prstGeom>
        </p:spPr>
        <p:txBody>
          <a:bodyPr vert="horz" wrap="square" lIns="0" tIns="12700" rIns="0" bIns="0" rtlCol="0">
            <a:spAutoFit/>
          </a:bodyPr>
          <a:lstStyle/>
          <a:p>
            <a:pPr marL="12700">
              <a:lnSpc>
                <a:spcPct val="100000"/>
              </a:lnSpc>
              <a:spcBef>
                <a:spcPts val="100"/>
              </a:spcBef>
            </a:pPr>
            <a:r>
              <a:rPr lang="en-GB" sz="1000">
                <a:latin typeface="Gotham-Book"/>
                <a:cs typeface="Gotham-Book"/>
              </a:rPr>
              <a:t>3</a:t>
            </a:r>
            <a:r>
              <a:rPr sz="1000" spc="-90">
                <a:latin typeface="Gotham-Book"/>
                <a:cs typeface="Gotham-Book"/>
              </a:rPr>
              <a:t> </a:t>
            </a:r>
            <a:r>
              <a:rPr sz="1000">
                <a:solidFill>
                  <a:srgbClr val="DC002B"/>
                </a:solidFill>
                <a:latin typeface="Gotham-Book"/>
                <a:cs typeface="Gotham-Book"/>
              </a:rPr>
              <a:t>/</a:t>
            </a:r>
            <a:r>
              <a:rPr sz="1000" spc="-90">
                <a:solidFill>
                  <a:srgbClr val="DC002B"/>
                </a:solidFill>
                <a:latin typeface="Gotham-Book"/>
                <a:cs typeface="Gotham-Book"/>
              </a:rPr>
              <a:t> </a:t>
            </a:r>
            <a:r>
              <a:rPr sz="1000" spc="-25">
                <a:latin typeface="Gotham-Book"/>
                <a:cs typeface="Gotham-Book"/>
              </a:rPr>
              <a:t>1</a:t>
            </a:r>
            <a:r>
              <a:rPr lang="en-GB" sz="1000" spc="-25">
                <a:latin typeface="Gotham-Book"/>
                <a:cs typeface="Gotham-Book"/>
              </a:rPr>
              <a:t>5</a:t>
            </a:r>
            <a:endParaRPr sz="1000">
              <a:latin typeface="Gotham-Book"/>
              <a:cs typeface="Gotham-Book"/>
            </a:endParaRPr>
          </a:p>
        </p:txBody>
      </p:sp>
      <p:sp>
        <p:nvSpPr>
          <p:cNvPr id="69" name="object 4">
            <a:extLst>
              <a:ext uri="{FF2B5EF4-FFF2-40B4-BE49-F238E27FC236}">
                <a16:creationId xmlns:a16="http://schemas.microsoft.com/office/drawing/2014/main" id="{20C44325-BDB8-75C7-7950-8F3B5BBF69E8}"/>
              </a:ext>
            </a:extLst>
          </p:cNvPr>
          <p:cNvSpPr txBox="1"/>
          <p:nvPr/>
        </p:nvSpPr>
        <p:spPr>
          <a:xfrm>
            <a:off x="275300" y="249897"/>
            <a:ext cx="2670175" cy="177800"/>
          </a:xfrm>
          <a:prstGeom prst="rect">
            <a:avLst/>
          </a:prstGeom>
        </p:spPr>
        <p:txBody>
          <a:bodyPr vert="horz" wrap="square" lIns="0" tIns="12700" rIns="0" bIns="0" rtlCol="0">
            <a:spAutoFit/>
          </a:bodyPr>
          <a:lstStyle/>
          <a:p>
            <a:pPr marL="12700">
              <a:lnSpc>
                <a:spcPct val="100000"/>
              </a:lnSpc>
              <a:spcBef>
                <a:spcPts val="100"/>
              </a:spcBef>
            </a:pPr>
            <a:r>
              <a:rPr sz="1000">
                <a:latin typeface="Gotham-Book"/>
                <a:cs typeface="Gotham-Book"/>
              </a:rPr>
              <a:t>GSMA</a:t>
            </a:r>
            <a:r>
              <a:rPr sz="1000" spc="-5">
                <a:latin typeface="Gotham-Book"/>
                <a:cs typeface="Gotham-Book"/>
              </a:rPr>
              <a:t> </a:t>
            </a:r>
            <a:r>
              <a:rPr sz="1000">
                <a:latin typeface="Gotham-Book"/>
                <a:cs typeface="Gotham-Book"/>
              </a:rPr>
              <a:t>Mobile</a:t>
            </a:r>
            <a:r>
              <a:rPr sz="1000" spc="-5">
                <a:latin typeface="Gotham-Book"/>
                <a:cs typeface="Gotham-Book"/>
              </a:rPr>
              <a:t> </a:t>
            </a:r>
            <a:r>
              <a:rPr sz="1000">
                <a:latin typeface="Gotham-Book"/>
                <a:cs typeface="Gotham-Book"/>
              </a:rPr>
              <a:t>for</a:t>
            </a:r>
            <a:r>
              <a:rPr sz="1000" spc="-5">
                <a:latin typeface="Gotham-Book"/>
                <a:cs typeface="Gotham-Book"/>
              </a:rPr>
              <a:t> </a:t>
            </a:r>
            <a:r>
              <a:rPr sz="1000">
                <a:latin typeface="Gotham-Book"/>
                <a:cs typeface="Gotham-Book"/>
              </a:rPr>
              <a:t>Humanitarian </a:t>
            </a:r>
            <a:r>
              <a:rPr sz="1000" spc="-10">
                <a:latin typeface="Gotham-Book"/>
                <a:cs typeface="Gotham-Book"/>
              </a:rPr>
              <a:t>Innovation</a:t>
            </a:r>
            <a:endParaRPr sz="1000">
              <a:latin typeface="Gotham-Book"/>
              <a:cs typeface="Gotham-Book"/>
            </a:endParaRPr>
          </a:p>
        </p:txBody>
      </p:sp>
      <p:sp>
        <p:nvSpPr>
          <p:cNvPr id="70" name="object 5">
            <a:extLst>
              <a:ext uri="{FF2B5EF4-FFF2-40B4-BE49-F238E27FC236}">
                <a16:creationId xmlns:a16="http://schemas.microsoft.com/office/drawing/2014/main" id="{2BD4F9FA-03F4-B0D0-B6D4-A7245D563702}"/>
              </a:ext>
            </a:extLst>
          </p:cNvPr>
          <p:cNvSpPr txBox="1"/>
          <p:nvPr/>
        </p:nvSpPr>
        <p:spPr>
          <a:xfrm>
            <a:off x="220371" y="493476"/>
            <a:ext cx="8131149" cy="595548"/>
          </a:xfrm>
          <a:prstGeom prst="rect">
            <a:avLst/>
          </a:prstGeom>
        </p:spPr>
        <p:txBody>
          <a:bodyPr vert="horz" wrap="square" lIns="0" tIns="114300" rIns="0" bIns="0" rtlCol="0">
            <a:spAutoFit/>
          </a:bodyPr>
          <a:lstStyle/>
          <a:p>
            <a:pPr marL="49530" marR="304800">
              <a:lnSpc>
                <a:spcPct val="77800"/>
              </a:lnSpc>
              <a:spcBef>
                <a:spcPts val="900"/>
              </a:spcBef>
            </a:pPr>
            <a:r>
              <a:rPr lang="en-US" sz="4000" b="1" spc="-175">
                <a:latin typeface="+mj-lt"/>
                <a:ea typeface="+mj-ea"/>
                <a:cs typeface="+mj-cs"/>
              </a:rPr>
              <a:t>Innovation Funds Key Dates</a:t>
            </a:r>
            <a:endParaRPr lang="en-GB" sz="4000" b="1" spc="-175">
              <a:latin typeface="+mj-lt"/>
              <a:ea typeface="+mj-ea"/>
              <a:cs typeface="+mj-cs"/>
            </a:endParaRPr>
          </a:p>
        </p:txBody>
      </p:sp>
      <p:sp>
        <p:nvSpPr>
          <p:cNvPr id="71" name="object 7">
            <a:extLst>
              <a:ext uri="{FF2B5EF4-FFF2-40B4-BE49-F238E27FC236}">
                <a16:creationId xmlns:a16="http://schemas.microsoft.com/office/drawing/2014/main" id="{B13BF1F1-52C8-FF6F-6B08-5427A63C62D3}"/>
              </a:ext>
            </a:extLst>
          </p:cNvPr>
          <p:cNvSpPr/>
          <p:nvPr/>
        </p:nvSpPr>
        <p:spPr>
          <a:xfrm>
            <a:off x="2874799" y="1493093"/>
            <a:ext cx="2241723" cy="3485305"/>
          </a:xfrm>
          <a:custGeom>
            <a:avLst/>
            <a:gdLst/>
            <a:ahLst/>
            <a:cxnLst/>
            <a:rect l="l" t="t" r="r" b="b"/>
            <a:pathLst>
              <a:path w="3161665" h="2565400">
                <a:moveTo>
                  <a:pt x="3161525" y="0"/>
                </a:moveTo>
                <a:lnTo>
                  <a:pt x="0" y="0"/>
                </a:lnTo>
                <a:lnTo>
                  <a:pt x="0" y="2565057"/>
                </a:lnTo>
                <a:lnTo>
                  <a:pt x="3161525" y="2565057"/>
                </a:lnTo>
                <a:lnTo>
                  <a:pt x="3161525" y="0"/>
                </a:lnTo>
                <a:close/>
              </a:path>
            </a:pathLst>
          </a:custGeom>
          <a:solidFill>
            <a:srgbClr val="BA0328"/>
          </a:solidFill>
        </p:spPr>
        <p:txBody>
          <a:bodyPr wrap="square" lIns="0" tIns="0" rIns="0" bIns="0" rtlCol="0"/>
          <a:lstStyle/>
          <a:p>
            <a:endParaRPr/>
          </a:p>
        </p:txBody>
      </p:sp>
      <p:sp>
        <p:nvSpPr>
          <p:cNvPr id="72" name="object 8">
            <a:extLst>
              <a:ext uri="{FF2B5EF4-FFF2-40B4-BE49-F238E27FC236}">
                <a16:creationId xmlns:a16="http://schemas.microsoft.com/office/drawing/2014/main" id="{15374A3E-A4DA-4880-5C7A-00747F1D5C16}"/>
              </a:ext>
            </a:extLst>
          </p:cNvPr>
          <p:cNvSpPr/>
          <p:nvPr/>
        </p:nvSpPr>
        <p:spPr>
          <a:xfrm>
            <a:off x="5245655" y="1493093"/>
            <a:ext cx="2392036" cy="3485306"/>
          </a:xfrm>
          <a:custGeom>
            <a:avLst/>
            <a:gdLst/>
            <a:ahLst/>
            <a:cxnLst/>
            <a:rect l="l" t="t" r="r" b="b"/>
            <a:pathLst>
              <a:path w="2021840" h="2565400">
                <a:moveTo>
                  <a:pt x="2021268" y="0"/>
                </a:moveTo>
                <a:lnTo>
                  <a:pt x="0" y="0"/>
                </a:lnTo>
                <a:lnTo>
                  <a:pt x="0" y="2565057"/>
                </a:lnTo>
                <a:lnTo>
                  <a:pt x="2021268" y="2565057"/>
                </a:lnTo>
                <a:lnTo>
                  <a:pt x="2021268" y="0"/>
                </a:lnTo>
                <a:close/>
              </a:path>
            </a:pathLst>
          </a:custGeom>
          <a:solidFill>
            <a:srgbClr val="750A22"/>
          </a:solidFill>
        </p:spPr>
        <p:txBody>
          <a:bodyPr wrap="square" lIns="0" tIns="0" rIns="0" bIns="0" rtlCol="0"/>
          <a:lstStyle/>
          <a:p>
            <a:endParaRPr/>
          </a:p>
        </p:txBody>
      </p:sp>
      <p:sp>
        <p:nvSpPr>
          <p:cNvPr id="74" name="object 10">
            <a:extLst>
              <a:ext uri="{FF2B5EF4-FFF2-40B4-BE49-F238E27FC236}">
                <a16:creationId xmlns:a16="http://schemas.microsoft.com/office/drawing/2014/main" id="{18E761E3-4ECC-3E80-5846-C4D8C2881E77}"/>
              </a:ext>
            </a:extLst>
          </p:cNvPr>
          <p:cNvSpPr/>
          <p:nvPr/>
        </p:nvSpPr>
        <p:spPr>
          <a:xfrm>
            <a:off x="7714567" y="1493093"/>
            <a:ext cx="2241723" cy="3485304"/>
          </a:xfrm>
          <a:custGeom>
            <a:avLst/>
            <a:gdLst/>
            <a:ahLst/>
            <a:cxnLst/>
            <a:rect l="l" t="t" r="r" b="b"/>
            <a:pathLst>
              <a:path w="4572000" h="1818004">
                <a:moveTo>
                  <a:pt x="4571784" y="0"/>
                </a:moveTo>
                <a:lnTo>
                  <a:pt x="0" y="0"/>
                </a:lnTo>
                <a:lnTo>
                  <a:pt x="0" y="1817497"/>
                </a:lnTo>
                <a:lnTo>
                  <a:pt x="4571784" y="1817497"/>
                </a:lnTo>
                <a:lnTo>
                  <a:pt x="4571784" y="0"/>
                </a:lnTo>
                <a:close/>
              </a:path>
            </a:pathLst>
          </a:custGeom>
          <a:solidFill>
            <a:srgbClr val="970725"/>
          </a:solidFill>
        </p:spPr>
        <p:txBody>
          <a:bodyPr wrap="square" lIns="0" tIns="0" rIns="0" bIns="0" rtlCol="0"/>
          <a:lstStyle/>
          <a:p>
            <a:endParaRPr/>
          </a:p>
        </p:txBody>
      </p:sp>
      <p:sp>
        <p:nvSpPr>
          <p:cNvPr id="76" name="object 12">
            <a:extLst>
              <a:ext uri="{FF2B5EF4-FFF2-40B4-BE49-F238E27FC236}">
                <a16:creationId xmlns:a16="http://schemas.microsoft.com/office/drawing/2014/main" id="{8C7C937D-529C-98D5-0010-1E448E999B88}"/>
              </a:ext>
            </a:extLst>
          </p:cNvPr>
          <p:cNvSpPr txBox="1">
            <a:spLocks noGrp="1"/>
          </p:cNvSpPr>
          <p:nvPr>
            <p:ph type="title"/>
          </p:nvPr>
        </p:nvSpPr>
        <p:spPr>
          <a:xfrm>
            <a:off x="639169" y="1634366"/>
            <a:ext cx="2039708" cy="2723823"/>
          </a:xfrm>
          <a:prstGeom prst="rect">
            <a:avLst/>
          </a:prstGeom>
        </p:spPr>
        <p:txBody>
          <a:bodyPr vert="horz" wrap="square" lIns="0" tIns="15240" rIns="0" bIns="0" rtlCol="0">
            <a:spAutoFit/>
          </a:bodyPr>
          <a:lstStyle/>
          <a:p>
            <a:pPr lvl="0" defTabSz="914400">
              <a:lnSpc>
                <a:spcPct val="100000"/>
              </a:lnSpc>
              <a:spcBef>
                <a:spcPts val="0"/>
              </a:spcBef>
              <a:defRPr sz="1600" b="1">
                <a:solidFill>
                  <a:srgbClr val="FFFFFF"/>
                </a:solidFill>
                <a:latin typeface="Arial"/>
                <a:ea typeface="Arial"/>
                <a:cs typeface="Arial"/>
                <a:sym typeface="Arial"/>
              </a:defRPr>
            </a:pPr>
            <a:r>
              <a:rPr lang="en-GB" sz="1600" b="0">
                <a:solidFill>
                  <a:schemeClr val="bg1"/>
                </a:solidFill>
                <a:latin typeface="Arial"/>
                <a:cs typeface="Arial"/>
                <a:sym typeface="Arial"/>
              </a:rPr>
              <a:t>24</a:t>
            </a:r>
            <a:r>
              <a:rPr lang="en-GB" sz="1600" b="0" spc="0">
                <a:solidFill>
                  <a:schemeClr val="bg1"/>
                </a:solidFill>
                <a:latin typeface="Arial"/>
                <a:cs typeface="Arial"/>
                <a:sym typeface="Arial"/>
              </a:rPr>
              <a:t> Nov 2022</a:t>
            </a:r>
            <a:br>
              <a:rPr lang="en-GB" sz="1600" b="0" spc="0">
                <a:solidFill>
                  <a:schemeClr val="bg1"/>
                </a:solidFill>
                <a:latin typeface="Arial"/>
                <a:cs typeface="Arial"/>
              </a:rPr>
            </a:br>
            <a:br>
              <a:rPr lang="en-GB" sz="1600" b="0" spc="0">
                <a:solidFill>
                  <a:schemeClr val="bg1"/>
                </a:solidFill>
                <a:latin typeface="Arial"/>
                <a:cs typeface="Arial"/>
                <a:sym typeface="Arial"/>
              </a:rPr>
            </a:br>
            <a:r>
              <a:rPr lang="en-GB" sz="1600" b="0" spc="0">
                <a:solidFill>
                  <a:schemeClr val="bg1"/>
                </a:solidFill>
                <a:latin typeface="Arial"/>
                <a:cs typeface="Arial"/>
                <a:sym typeface="Arial"/>
              </a:rPr>
              <a:t>APPLICATIONS OPEN</a:t>
            </a:r>
            <a:br>
              <a:rPr lang="en-GB" sz="1600" b="0" spc="0">
                <a:solidFill>
                  <a:schemeClr val="bg1"/>
                </a:solidFill>
                <a:latin typeface="Arial"/>
                <a:cs typeface="Arial"/>
              </a:rPr>
            </a:br>
            <a:br>
              <a:rPr lang="en-GB" sz="1600" b="0" i="1" spc="0">
                <a:solidFill>
                  <a:schemeClr val="bg1"/>
                </a:solidFill>
                <a:latin typeface="Arial"/>
                <a:cs typeface="Arial"/>
                <a:sym typeface="Arial"/>
              </a:rPr>
            </a:br>
            <a:r>
              <a:rPr lang="en-US" sz="1600" b="0" spc="0" noProof="1">
                <a:solidFill>
                  <a:schemeClr val="bg1"/>
                </a:solidFill>
                <a:latin typeface="Arial"/>
                <a:cs typeface="Arial"/>
                <a:sym typeface="Arial"/>
              </a:rPr>
              <a:t>Fund announced; Release of Terms &amp; Conditions Applicants will have ​~9 weeks ​</a:t>
            </a:r>
            <a:br>
              <a:rPr lang="en-US" sz="1600" b="0" spc="0" noProof="1">
                <a:solidFill>
                  <a:schemeClr val="bg1"/>
                </a:solidFill>
                <a:latin typeface="Arial"/>
                <a:cs typeface="Arial"/>
                <a:sym typeface="Arial"/>
              </a:rPr>
            </a:br>
            <a:r>
              <a:rPr lang="en-US" sz="1600" b="0" spc="0" noProof="1">
                <a:solidFill>
                  <a:schemeClr val="bg1"/>
                </a:solidFill>
                <a:latin typeface="Arial"/>
                <a:cs typeface="Arial"/>
                <a:sym typeface="Arial"/>
              </a:rPr>
              <a:t>to submit a pitch via​ an online form.</a:t>
            </a:r>
            <a:endParaRPr lang="en-GB" sz="1600" i="1" spc="0">
              <a:solidFill>
                <a:schemeClr val="bg1"/>
              </a:solidFill>
              <a:latin typeface="Arial"/>
              <a:cs typeface="Arial"/>
              <a:sym typeface="Arial"/>
            </a:endParaRPr>
          </a:p>
        </p:txBody>
      </p:sp>
      <p:sp>
        <p:nvSpPr>
          <p:cNvPr id="2" name="Rectangle 1">
            <a:extLst>
              <a:ext uri="{FF2B5EF4-FFF2-40B4-BE49-F238E27FC236}">
                <a16:creationId xmlns:a16="http://schemas.microsoft.com/office/drawing/2014/main" id="{B304D64D-EA14-5C52-5C91-721543B20126}"/>
              </a:ext>
            </a:extLst>
          </p:cNvPr>
          <p:cNvSpPr/>
          <p:nvPr/>
        </p:nvSpPr>
        <p:spPr>
          <a:xfrm>
            <a:off x="10441" y="0"/>
            <a:ext cx="12192000" cy="144412"/>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EC36C41-56BE-3C2E-3C2F-0B1E6F79D976}"/>
              </a:ext>
            </a:extLst>
          </p:cNvPr>
          <p:cNvSpPr/>
          <p:nvPr/>
        </p:nvSpPr>
        <p:spPr>
          <a:xfrm>
            <a:off x="-7879" y="6704173"/>
            <a:ext cx="12192000" cy="144412"/>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B8CFACED-F2E9-2F4A-D0BF-D07ED2AF0D8D}"/>
              </a:ext>
            </a:extLst>
          </p:cNvPr>
          <p:cNvSpPr/>
          <p:nvPr/>
        </p:nvSpPr>
        <p:spPr>
          <a:xfrm rot="5400000">
            <a:off x="-3339732" y="3365658"/>
            <a:ext cx="6858911" cy="158566"/>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B2A93A0C-C9DB-C473-668B-300241AB948C}"/>
              </a:ext>
            </a:extLst>
          </p:cNvPr>
          <p:cNvSpPr/>
          <p:nvPr/>
        </p:nvSpPr>
        <p:spPr>
          <a:xfrm rot="5400000">
            <a:off x="8700374" y="3328013"/>
            <a:ext cx="6858911" cy="158566"/>
          </a:xfrm>
          <a:prstGeom prst="rect">
            <a:avLst/>
          </a:prstGeom>
          <a:solidFill>
            <a:srgbClr val="DC002B"/>
          </a:solidFill>
          <a:ln>
            <a:solidFill>
              <a:srgbClr val="DC00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bject 13">
            <a:extLst>
              <a:ext uri="{FF2B5EF4-FFF2-40B4-BE49-F238E27FC236}">
                <a16:creationId xmlns:a16="http://schemas.microsoft.com/office/drawing/2014/main" id="{AC66E9AF-D3CC-6D32-3B4A-DC1412A26BC0}"/>
              </a:ext>
            </a:extLst>
          </p:cNvPr>
          <p:cNvSpPr txBox="1"/>
          <p:nvPr/>
        </p:nvSpPr>
        <p:spPr>
          <a:xfrm>
            <a:off x="5365032" y="1602223"/>
            <a:ext cx="2104111" cy="3539430"/>
          </a:xfrm>
          <a:prstGeom prst="rect">
            <a:avLst/>
          </a:prstGeom>
        </p:spPr>
        <p:txBody>
          <a:bodyPr vert="horz" wrap="square" lIns="0" tIns="15240" rIns="0" bIns="0" rtlCol="0">
            <a:spAutoFit/>
          </a:bodyPr>
          <a:lstStyle/>
          <a:p>
            <a:pPr fontAlgn="base"/>
            <a:r>
              <a:rPr lang="en-GB" sz="1600">
                <a:solidFill>
                  <a:schemeClr val="bg1"/>
                </a:solidFill>
                <a:cs typeface="Arial"/>
              </a:rPr>
              <a:t>27 Feb – 12 May 2023 </a:t>
            </a:r>
          </a:p>
          <a:p>
            <a:pPr fontAlgn="base"/>
            <a:endParaRPr lang="en-GB" sz="1600">
              <a:solidFill>
                <a:schemeClr val="bg1"/>
              </a:solidFill>
              <a:cs typeface="Arial"/>
            </a:endParaRPr>
          </a:p>
          <a:p>
            <a:pPr fontAlgn="base"/>
            <a:r>
              <a:rPr lang="en-GB" sz="1600">
                <a:solidFill>
                  <a:schemeClr val="bg1"/>
                </a:solidFill>
                <a:cs typeface="Arial"/>
              </a:rPr>
              <a:t>PROPOSAL STAGE</a:t>
            </a:r>
          </a:p>
          <a:p>
            <a:pPr fontAlgn="base"/>
            <a:endParaRPr lang="en-GB" sz="1600">
              <a:solidFill>
                <a:schemeClr val="bg1"/>
              </a:solidFill>
              <a:cs typeface="Arial"/>
            </a:endParaRPr>
          </a:p>
          <a:p>
            <a:pPr fontAlgn="base"/>
            <a:r>
              <a:rPr lang="en-GB" sz="1500">
                <a:solidFill>
                  <a:schemeClr val="bg1"/>
                </a:solidFill>
                <a:cs typeface="Arial"/>
              </a:rPr>
              <a:t>Shortlisted applicants </a:t>
            </a:r>
            <a:r>
              <a:rPr lang="en-US" sz="1500">
                <a:solidFill>
                  <a:schemeClr val="bg1"/>
                </a:solidFill>
                <a:cs typeface="Arial"/>
              </a:rPr>
              <a:t>​</a:t>
            </a:r>
          </a:p>
          <a:p>
            <a:pPr fontAlgn="base"/>
            <a:r>
              <a:rPr lang="en-GB" sz="1500">
                <a:solidFill>
                  <a:schemeClr val="bg1"/>
                </a:solidFill>
                <a:cs typeface="Arial"/>
              </a:rPr>
              <a:t>submit a full project proposal including:</a:t>
            </a:r>
            <a:r>
              <a:rPr lang="en-US" sz="1500">
                <a:solidFill>
                  <a:schemeClr val="bg1"/>
                </a:solidFill>
                <a:cs typeface="Arial"/>
              </a:rPr>
              <a:t>​</a:t>
            </a:r>
          </a:p>
          <a:p>
            <a:pPr fontAlgn="base">
              <a:buFont typeface="Arial" panose="020B0604020202020204" pitchFamily="34" charset="0"/>
              <a:buChar char="•"/>
            </a:pPr>
            <a:r>
              <a:rPr lang="en-GB" sz="1500">
                <a:solidFill>
                  <a:schemeClr val="bg1"/>
                </a:solidFill>
                <a:cs typeface="Arial"/>
              </a:rPr>
              <a:t> Project proposal</a:t>
            </a:r>
            <a:endParaRPr lang="en-US" sz="1500">
              <a:solidFill>
                <a:schemeClr val="bg1"/>
              </a:solidFill>
              <a:cs typeface="Arial"/>
            </a:endParaRPr>
          </a:p>
          <a:p>
            <a:pPr fontAlgn="base">
              <a:buFont typeface="Arial" panose="020B0604020202020204" pitchFamily="34" charset="0"/>
              <a:buChar char="•"/>
            </a:pPr>
            <a:r>
              <a:rPr lang="en-GB" sz="1500">
                <a:solidFill>
                  <a:schemeClr val="bg1"/>
                </a:solidFill>
                <a:cs typeface="Arial"/>
              </a:rPr>
              <a:t>  Budget</a:t>
            </a:r>
          </a:p>
          <a:p>
            <a:pPr fontAlgn="base">
              <a:buFont typeface="Arial" panose="020B0604020202020204" pitchFamily="34" charset="0"/>
              <a:buChar char="•"/>
            </a:pPr>
            <a:endParaRPr lang="en-GB" sz="1500">
              <a:solidFill>
                <a:schemeClr val="bg1"/>
              </a:solidFill>
              <a:cs typeface="Arial"/>
            </a:endParaRPr>
          </a:p>
          <a:p>
            <a:pPr fontAlgn="base"/>
            <a:r>
              <a:rPr lang="en-GB" sz="1500">
                <a:solidFill>
                  <a:schemeClr val="bg1"/>
                </a:solidFill>
                <a:cs typeface="Arial"/>
              </a:rPr>
              <a:t>The GSMA will conduct:</a:t>
            </a:r>
          </a:p>
          <a:p>
            <a:pPr fontAlgn="base">
              <a:buFont typeface="Arial" panose="020B0604020202020204" pitchFamily="34" charset="0"/>
              <a:buChar char="•"/>
            </a:pPr>
            <a:r>
              <a:rPr lang="en-GB" sz="1500">
                <a:solidFill>
                  <a:schemeClr val="bg1"/>
                </a:solidFill>
                <a:cs typeface="Arial"/>
              </a:rPr>
              <a:t> Due diligence assessment </a:t>
            </a:r>
          </a:p>
          <a:p>
            <a:pPr fontAlgn="base">
              <a:buFont typeface="Arial" panose="020B0604020202020204" pitchFamily="34" charset="0"/>
              <a:buChar char="•"/>
            </a:pPr>
            <a:r>
              <a:rPr lang="en-GB" sz="1500">
                <a:solidFill>
                  <a:schemeClr val="bg1"/>
                </a:solidFill>
                <a:cs typeface="Arial"/>
              </a:rPr>
              <a:t>Field visit (if possib</a:t>
            </a:r>
            <a:r>
              <a:rPr lang="en-GB" sz="1500">
                <a:solidFill>
                  <a:srgbClr val="FFFFFF"/>
                </a:solidFill>
                <a:cs typeface="Arial"/>
              </a:rPr>
              <a:t>le)</a:t>
            </a:r>
          </a:p>
          <a:p>
            <a:pPr fontAlgn="base">
              <a:buFont typeface="Arial" panose="020B0604020202020204" pitchFamily="34" charset="0"/>
              <a:buChar char="•"/>
            </a:pPr>
            <a:endParaRPr lang="en-GB" sz="1500">
              <a:solidFill>
                <a:srgbClr val="FFFFFF"/>
              </a:solidFill>
              <a:cs typeface="Arial"/>
            </a:endParaRPr>
          </a:p>
        </p:txBody>
      </p:sp>
      <p:sp>
        <p:nvSpPr>
          <p:cNvPr id="17" name="object 13">
            <a:extLst>
              <a:ext uri="{FF2B5EF4-FFF2-40B4-BE49-F238E27FC236}">
                <a16:creationId xmlns:a16="http://schemas.microsoft.com/office/drawing/2014/main" id="{28D1386C-936B-2AFD-CAA8-F74A3806BD24}"/>
              </a:ext>
            </a:extLst>
          </p:cNvPr>
          <p:cNvSpPr txBox="1"/>
          <p:nvPr/>
        </p:nvSpPr>
        <p:spPr>
          <a:xfrm>
            <a:off x="7822314" y="1608356"/>
            <a:ext cx="2079161" cy="3462486"/>
          </a:xfrm>
          <a:prstGeom prst="rect">
            <a:avLst/>
          </a:prstGeom>
        </p:spPr>
        <p:txBody>
          <a:bodyPr vert="horz" wrap="square" lIns="0" tIns="15240" rIns="0" bIns="0" rtlCol="0">
            <a:spAutoFit/>
          </a:bodyPr>
          <a:lstStyle/>
          <a:p>
            <a:pPr fontAlgn="base"/>
            <a:r>
              <a:rPr lang="en-US" sz="1600">
                <a:solidFill>
                  <a:srgbClr val="FFFFFF"/>
                </a:solidFill>
                <a:cs typeface="Arial"/>
              </a:rPr>
              <a:t>June 2023</a:t>
            </a:r>
          </a:p>
          <a:p>
            <a:pPr fontAlgn="base">
              <a:buFont typeface="Arial" panose="020B0604020202020204" pitchFamily="34" charset="0"/>
              <a:buChar char="•"/>
            </a:pPr>
            <a:endParaRPr lang="en-US" sz="1600">
              <a:solidFill>
                <a:srgbClr val="FFFFFF"/>
              </a:solidFill>
              <a:cs typeface="Arial"/>
            </a:endParaRPr>
          </a:p>
          <a:p>
            <a:pPr fontAlgn="base"/>
            <a:r>
              <a:rPr lang="en-US" sz="1600">
                <a:solidFill>
                  <a:srgbClr val="FFFFFF"/>
                </a:solidFill>
                <a:cs typeface="Arial"/>
              </a:rPr>
              <a:t>FUND PANEL</a:t>
            </a:r>
          </a:p>
          <a:p>
            <a:pPr fontAlgn="base">
              <a:buFont typeface="Arial" panose="020B0604020202020204" pitchFamily="34" charset="0"/>
              <a:buChar char="•"/>
            </a:pPr>
            <a:endParaRPr lang="en-US" sz="1600">
              <a:solidFill>
                <a:srgbClr val="FFFFFF"/>
              </a:solidFill>
              <a:cs typeface="Arial"/>
            </a:endParaRPr>
          </a:p>
          <a:p>
            <a:pPr fontAlgn="base">
              <a:buFont typeface="Arial" panose="020B0604020202020204" pitchFamily="34" charset="0"/>
              <a:buChar char="•"/>
            </a:pPr>
            <a:r>
              <a:rPr lang="en-US" sz="1600">
                <a:solidFill>
                  <a:srgbClr val="FFFFFF"/>
                </a:solidFill>
                <a:cs typeface="Arial"/>
              </a:rPr>
              <a:t>Independent panel of experts (‘Fund Panel’) will appraise proposals based on the submitted material as well as recommendations from the GSMA and the Fund Manager</a:t>
            </a:r>
          </a:p>
          <a:p>
            <a:pPr>
              <a:defRPr sz="1600" b="1">
                <a:solidFill>
                  <a:srgbClr val="FFFFFF"/>
                </a:solidFill>
                <a:latin typeface="Arial"/>
                <a:ea typeface="Arial"/>
                <a:cs typeface="Arial"/>
                <a:sym typeface="Arial"/>
              </a:defRPr>
            </a:pPr>
            <a:endParaRPr lang="en-US" sz="1600" noProof="1">
              <a:solidFill>
                <a:srgbClr val="FFFFFF"/>
              </a:solidFill>
              <a:latin typeface="Arial"/>
              <a:cs typeface="Arial"/>
            </a:endParaRPr>
          </a:p>
        </p:txBody>
      </p:sp>
      <p:sp>
        <p:nvSpPr>
          <p:cNvPr id="15" name="TextBox 14">
            <a:extLst>
              <a:ext uri="{FF2B5EF4-FFF2-40B4-BE49-F238E27FC236}">
                <a16:creationId xmlns:a16="http://schemas.microsoft.com/office/drawing/2014/main" id="{52B0C5FC-9548-55D7-E6F9-315224BD13A5}"/>
              </a:ext>
            </a:extLst>
          </p:cNvPr>
          <p:cNvSpPr txBox="1"/>
          <p:nvPr/>
        </p:nvSpPr>
        <p:spPr>
          <a:xfrm>
            <a:off x="2973708" y="1633930"/>
            <a:ext cx="2108303" cy="3046988"/>
          </a:xfrm>
          <a:prstGeom prst="rect">
            <a:avLst/>
          </a:prstGeom>
          <a:noFill/>
        </p:spPr>
        <p:txBody>
          <a:bodyPr wrap="square">
            <a:spAutoFit/>
          </a:bodyPr>
          <a:lstStyle/>
          <a:p>
            <a:r>
              <a:rPr lang="en-US" sz="1600" noProof="1">
                <a:solidFill>
                  <a:schemeClr val="bg1"/>
                </a:solidFill>
                <a:cs typeface="Arial"/>
                <a:sym typeface="Arial"/>
              </a:rPr>
              <a:t>19 Jan 2023</a:t>
            </a:r>
            <a:br>
              <a:rPr lang="en-US" sz="1600" noProof="1">
                <a:solidFill>
                  <a:schemeClr val="bg1"/>
                </a:solidFill>
                <a:cs typeface="Arial"/>
                <a:sym typeface="Arial"/>
              </a:rPr>
            </a:br>
            <a:br>
              <a:rPr lang="en-US" sz="1600" noProof="1">
                <a:solidFill>
                  <a:schemeClr val="bg1"/>
                </a:solidFill>
                <a:cs typeface="Arial"/>
                <a:sym typeface="Arial"/>
              </a:rPr>
            </a:br>
            <a:r>
              <a:rPr lang="en-US" sz="1600" noProof="1">
                <a:solidFill>
                  <a:schemeClr val="bg1"/>
                </a:solidFill>
                <a:cs typeface="Arial"/>
                <a:sym typeface="Arial"/>
              </a:rPr>
              <a:t>APPLICATIONS CLOSE</a:t>
            </a:r>
            <a:br>
              <a:rPr lang="en-US" sz="1600" noProof="1">
                <a:solidFill>
                  <a:schemeClr val="bg1"/>
                </a:solidFill>
                <a:cs typeface="Arial"/>
                <a:sym typeface="Arial"/>
              </a:rPr>
            </a:br>
            <a:br>
              <a:rPr lang="en-US" sz="1600" noProof="1">
                <a:solidFill>
                  <a:schemeClr val="bg1"/>
                </a:solidFill>
                <a:cs typeface="Arial"/>
                <a:sym typeface="Arial"/>
              </a:rPr>
            </a:br>
            <a:r>
              <a:rPr lang="en-US" sz="1600" noProof="1">
                <a:solidFill>
                  <a:schemeClr val="bg1"/>
                </a:solidFill>
                <a:cs typeface="Arial"/>
                <a:sym typeface="Arial"/>
              </a:rPr>
              <a:t>The pitch submission stage closes at 23:59 UTC on 19 January 2022.</a:t>
            </a:r>
          </a:p>
          <a:p>
            <a:endParaRPr lang="en-US" sz="1600" noProof="1">
              <a:solidFill>
                <a:schemeClr val="bg1"/>
              </a:solidFill>
              <a:cs typeface="Arial"/>
              <a:sym typeface="Arial"/>
            </a:endParaRPr>
          </a:p>
          <a:p>
            <a:br>
              <a:rPr lang="en-US" sz="1600" noProof="1">
                <a:solidFill>
                  <a:schemeClr val="bg1"/>
                </a:solidFill>
                <a:cs typeface="Arial"/>
                <a:sym typeface="Arial"/>
              </a:rPr>
            </a:br>
            <a:endParaRPr lang="en-US" sz="1600"/>
          </a:p>
        </p:txBody>
      </p:sp>
      <p:sp>
        <p:nvSpPr>
          <p:cNvPr id="18" name="Google Shape;500;p53">
            <a:extLst>
              <a:ext uri="{FF2B5EF4-FFF2-40B4-BE49-F238E27FC236}">
                <a16:creationId xmlns:a16="http://schemas.microsoft.com/office/drawing/2014/main" id="{FE1570AA-405D-C2C7-0525-493C40885655}"/>
              </a:ext>
            </a:extLst>
          </p:cNvPr>
          <p:cNvSpPr txBox="1"/>
          <p:nvPr/>
        </p:nvSpPr>
        <p:spPr>
          <a:xfrm>
            <a:off x="9766816" y="1633709"/>
            <a:ext cx="1909174" cy="30773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699" tIns="45699" rIns="45699" bIns="45699"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sz="1600" b="1">
                <a:solidFill>
                  <a:srgbClr val="FFFFFF"/>
                </a:solidFill>
                <a:latin typeface="Arial"/>
                <a:ea typeface="Arial"/>
                <a:cs typeface="Arial"/>
                <a:sym typeface="Arial"/>
              </a:defRPr>
            </a:pPr>
            <a:endParaRPr kumimoji="0" lang="en-US" sz="1400" b="1" i="0" u="none" strike="noStrike" kern="1200" cap="none" spc="0" normalizeH="0" baseline="0" noProof="1">
              <a:ln>
                <a:noFill/>
              </a:ln>
              <a:effectLst/>
              <a:uLnTx/>
              <a:uFillTx/>
              <a:latin typeface="Arial"/>
              <a:cs typeface="Arial"/>
              <a:sym typeface="Arial"/>
            </a:endParaRPr>
          </a:p>
        </p:txBody>
      </p:sp>
      <p:sp>
        <p:nvSpPr>
          <p:cNvPr id="21" name="Rectangle 20">
            <a:extLst>
              <a:ext uri="{FF2B5EF4-FFF2-40B4-BE49-F238E27FC236}">
                <a16:creationId xmlns:a16="http://schemas.microsoft.com/office/drawing/2014/main" id="{6E072B35-8512-63A9-16C5-0E91A938682C}"/>
              </a:ext>
            </a:extLst>
          </p:cNvPr>
          <p:cNvSpPr/>
          <p:nvPr/>
        </p:nvSpPr>
        <p:spPr>
          <a:xfrm>
            <a:off x="10063193" y="1511996"/>
            <a:ext cx="1858221" cy="34664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463CCCC7-B62F-B596-FC43-AF0B8587A553}"/>
              </a:ext>
            </a:extLst>
          </p:cNvPr>
          <p:cNvSpPr txBox="1"/>
          <p:nvPr/>
        </p:nvSpPr>
        <p:spPr>
          <a:xfrm>
            <a:off x="10085422" y="1515417"/>
            <a:ext cx="1952841" cy="3531736"/>
          </a:xfrm>
          <a:prstGeom prst="rect">
            <a:avLst/>
          </a:prstGeom>
          <a:noFill/>
        </p:spPr>
        <p:txBody>
          <a:bodyPr wrap="square">
            <a:spAutoFit/>
          </a:bodyPr>
          <a:lstStyle/>
          <a:p>
            <a:r>
              <a:rPr lang="en-US" sz="1600" noProof="1">
                <a:cs typeface="Arial"/>
                <a:sym typeface="Arial"/>
              </a:rPr>
              <a:t>Oct 2023</a:t>
            </a:r>
          </a:p>
          <a:p>
            <a:endParaRPr lang="en-US" sz="1800" noProof="1">
              <a:cs typeface="Arial"/>
              <a:sym typeface="Arial"/>
            </a:endParaRPr>
          </a:p>
          <a:p>
            <a:r>
              <a:rPr lang="en-US" sz="1600" noProof="1">
                <a:cs typeface="Arial"/>
                <a:sym typeface="Arial"/>
              </a:rPr>
              <a:t>PROJECTS </a:t>
            </a:r>
          </a:p>
          <a:p>
            <a:r>
              <a:rPr lang="en-US" sz="1600" noProof="1">
                <a:cs typeface="Arial"/>
                <a:sym typeface="Arial"/>
              </a:rPr>
              <a:t>COMMENCE</a:t>
            </a:r>
          </a:p>
          <a:p>
            <a:endParaRPr lang="en-US" sz="1600" noProof="1">
              <a:cs typeface="Arial"/>
              <a:sym typeface="Arial"/>
            </a:endParaRPr>
          </a:p>
          <a:p>
            <a:r>
              <a:rPr lang="en-US" sz="1550" noProof="1">
                <a:cs typeface="Arial"/>
                <a:sym typeface="Arial"/>
              </a:rPr>
              <a:t>Successful grantees will begin project implementation.</a:t>
            </a:r>
          </a:p>
          <a:p>
            <a:endParaRPr lang="en-US" sz="1550" noProof="1">
              <a:cs typeface="Arial"/>
              <a:sym typeface="Arial"/>
            </a:endParaRPr>
          </a:p>
          <a:p>
            <a:r>
              <a:rPr lang="en-US" sz="1550" noProof="1">
                <a:cs typeface="Arial"/>
                <a:sym typeface="Arial"/>
              </a:rPr>
              <a:t>Innovation Fund grantees will be announced by GSMA</a:t>
            </a:r>
          </a:p>
        </p:txBody>
      </p:sp>
      <p:pic>
        <p:nvPicPr>
          <p:cNvPr id="22" name="Picture 2" descr="UK aid - standards for using the logo - GOV.UK">
            <a:extLst>
              <a:ext uri="{FF2B5EF4-FFF2-40B4-BE49-F238E27FC236}">
                <a16:creationId xmlns:a16="http://schemas.microsoft.com/office/drawing/2014/main" id="{5644BFEB-9F35-C399-DDC5-96C367CF3FC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331524" y="166572"/>
            <a:ext cx="654456" cy="70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285328"/>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wipe(left)">
                                      <p:cBhvr>
                                        <p:cTn id="10" dur="500"/>
                                        <p:tgtEl>
                                          <p:spTgt spid="7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left)">
                                      <p:cBhvr>
                                        <p:cTn id="14" dur="500"/>
                                        <p:tgtEl>
                                          <p:spTgt spid="7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wipe(left)">
                                      <p:cBhvr>
                                        <p:cTn id="18" dur="500"/>
                                        <p:tgtEl>
                                          <p:spTgt spid="72"/>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left)">
                                      <p:cBhvr>
                                        <p:cTn id="24" dur="500"/>
                                        <p:tgtEl>
                                          <p:spTgt spid="74"/>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71" grpId="0" animBg="1"/>
      <p:bldP spid="72" grpId="0" animBg="1"/>
      <p:bldP spid="74" grpId="0" animBg="1"/>
      <p:bldP spid="76" grpId="0"/>
      <p:bldP spid="6" grpId="0"/>
      <p:bldP spid="17" grpId="0"/>
      <p:bldP spid="21" grpId="0" animBg="1"/>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4C8850B-FD21-E66E-8902-0B1F5479F96D}"/>
              </a:ext>
            </a:extLst>
          </p:cNvPr>
          <p:cNvSpPr>
            <a:spLocks noGrp="1"/>
          </p:cNvSpPr>
          <p:nvPr>
            <p:ph type="ftr" sz="quarter" idx="11"/>
          </p:nvPr>
        </p:nvSpPr>
        <p:spPr/>
        <p:txBody>
          <a:bodyPr/>
          <a:lstStyle/>
          <a:p>
            <a:r>
              <a:rPr lang="en-GB"/>
              <a:t>© GSMA 2022</a:t>
            </a:r>
          </a:p>
        </p:txBody>
      </p:sp>
      <p:sp>
        <p:nvSpPr>
          <p:cNvPr id="3" name="Slide Number Placeholder 2">
            <a:extLst>
              <a:ext uri="{FF2B5EF4-FFF2-40B4-BE49-F238E27FC236}">
                <a16:creationId xmlns:a16="http://schemas.microsoft.com/office/drawing/2014/main" id="{26A681C9-FE85-0508-C72F-75F02847E931}"/>
              </a:ext>
            </a:extLst>
          </p:cNvPr>
          <p:cNvSpPr>
            <a:spLocks noGrp="1"/>
          </p:cNvSpPr>
          <p:nvPr>
            <p:ph type="sldNum" sz="quarter" idx="12"/>
          </p:nvPr>
        </p:nvSpPr>
        <p:spPr/>
        <p:txBody>
          <a:bodyPr/>
          <a:lstStyle/>
          <a:p>
            <a:fld id="{B51C77D3-387C-4881-A960-1F7F91E3F80B}" type="slidenum">
              <a:rPr lang="en-GB" smtClean="0"/>
              <a:pPr/>
              <a:t>32</a:t>
            </a:fld>
            <a:endParaRPr lang="en-GB"/>
          </a:p>
        </p:txBody>
      </p:sp>
      <p:sp>
        <p:nvSpPr>
          <p:cNvPr id="4" name="Text Placeholder 3">
            <a:extLst>
              <a:ext uri="{FF2B5EF4-FFF2-40B4-BE49-F238E27FC236}">
                <a16:creationId xmlns:a16="http://schemas.microsoft.com/office/drawing/2014/main" id="{3FB0046B-427F-6D15-6E5C-97DBF7814AA9}"/>
              </a:ext>
            </a:extLst>
          </p:cNvPr>
          <p:cNvSpPr>
            <a:spLocks noGrp="1"/>
          </p:cNvSpPr>
          <p:nvPr>
            <p:ph type="body" sz="quarter" idx="14"/>
          </p:nvPr>
        </p:nvSpPr>
        <p:spPr>
          <a:xfrm>
            <a:off x="677877" y="2009000"/>
            <a:ext cx="10836246" cy="368440"/>
          </a:xfrm>
        </p:spPr>
        <p:txBody>
          <a:bodyPr/>
          <a:lstStyle/>
          <a:p>
            <a:pPr algn="ctr"/>
            <a:r>
              <a:rPr lang="en-US" sz="23900"/>
              <a:t>Q&amp;A</a:t>
            </a:r>
            <a:endParaRPr lang="en-GB" sz="23900"/>
          </a:p>
        </p:txBody>
      </p:sp>
    </p:spTree>
    <p:extLst>
      <p:ext uri="{BB962C8B-B14F-4D97-AF65-F5344CB8AC3E}">
        <p14:creationId xmlns:p14="http://schemas.microsoft.com/office/powerpoint/2010/main" val="363338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A86A974E-2E3E-0ECE-3949-52C7C19BB193}"/>
              </a:ext>
            </a:extLst>
          </p:cNvPr>
          <p:cNvGrpSpPr/>
          <p:nvPr/>
        </p:nvGrpSpPr>
        <p:grpSpPr>
          <a:xfrm>
            <a:off x="1" y="0"/>
            <a:ext cx="4034128" cy="6858000"/>
            <a:chOff x="1" y="0"/>
            <a:chExt cx="4034128" cy="6858000"/>
          </a:xfrm>
        </p:grpSpPr>
        <p:sp>
          <p:nvSpPr>
            <p:cNvPr id="11" name="Rectangle 10">
              <a:extLst>
                <a:ext uri="{FF2B5EF4-FFF2-40B4-BE49-F238E27FC236}">
                  <a16:creationId xmlns:a16="http://schemas.microsoft.com/office/drawing/2014/main" id="{E7E08C01-5887-A6B7-5B27-55DF6FAC622B}"/>
                </a:ext>
              </a:extLst>
            </p:cNvPr>
            <p:cNvSpPr/>
            <p:nvPr/>
          </p:nvSpPr>
          <p:spPr>
            <a:xfrm>
              <a:off x="1" y="0"/>
              <a:ext cx="3810000" cy="6858000"/>
            </a:xfrm>
            <a:prstGeom prst="rect">
              <a:avLst/>
            </a:prstGeom>
            <a:solidFill>
              <a:srgbClr val="DC002B"/>
            </a:solidFill>
            <a:ln w="12700" cap="flat" cmpd="sng" algn="ctr">
              <a:noFill/>
              <a:prstDash val="solid"/>
              <a:miter lim="800000"/>
            </a:ln>
            <a:effectLst/>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1" i="0" u="none" strike="noStrike" kern="0" cap="none" spc="-180" normalizeH="0" baseline="0" noProof="0">
                <a:ln>
                  <a:noFill/>
                </a:ln>
                <a:solidFill>
                  <a:prstClr val="white"/>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B4538B93-9A34-E978-DA7E-0684CC4B472F}"/>
                </a:ext>
              </a:extLst>
            </p:cNvPr>
            <p:cNvSpPr/>
            <p:nvPr/>
          </p:nvSpPr>
          <p:spPr>
            <a:xfrm>
              <a:off x="3804143" y="0"/>
              <a:ext cx="229986" cy="6858000"/>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rial"/>
                <a:ea typeface="+mn-ea"/>
                <a:cs typeface="+mn-cs"/>
              </a:endParaRPr>
            </a:p>
          </p:txBody>
        </p:sp>
      </p:grpSp>
      <p:sp>
        <p:nvSpPr>
          <p:cNvPr id="4" name="Footer Placeholder 3">
            <a:extLst>
              <a:ext uri="{FF2B5EF4-FFF2-40B4-BE49-F238E27FC236}">
                <a16:creationId xmlns:a16="http://schemas.microsoft.com/office/drawing/2014/main" id="{4D1D01CC-6FC8-1D11-4265-B38FE0BB3295}"/>
              </a:ext>
            </a:extLst>
          </p:cNvPr>
          <p:cNvSpPr>
            <a:spLocks noGrp="1"/>
          </p:cNvSpPr>
          <p:nvPr>
            <p:ph type="ftr" sz="quarter" idx="11"/>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20" normalizeH="0" baseline="0" noProof="0">
                <a:ln>
                  <a:noFill/>
                </a:ln>
                <a:solidFill>
                  <a:prstClr val="white"/>
                </a:solidFill>
                <a:effectLst/>
                <a:uLnTx/>
                <a:uFillTx/>
                <a:latin typeface="Arial"/>
                <a:ea typeface="+mn-ea"/>
                <a:cs typeface="+mn-cs"/>
              </a:rPr>
              <a:t>© GSMA 2022</a:t>
            </a:r>
          </a:p>
        </p:txBody>
      </p:sp>
      <p:sp>
        <p:nvSpPr>
          <p:cNvPr id="68" name="Oval 67" hidden="1">
            <a:extLst>
              <a:ext uri="{FF2B5EF4-FFF2-40B4-BE49-F238E27FC236}">
                <a16:creationId xmlns:a16="http://schemas.microsoft.com/office/drawing/2014/main" id="{AFDB780E-F8F2-71E1-DACE-E217AC3FB6FB}"/>
              </a:ext>
            </a:extLst>
          </p:cNvPr>
          <p:cNvSpPr/>
          <p:nvPr/>
        </p:nvSpPr>
        <p:spPr>
          <a:xfrm>
            <a:off x="448892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5" name="Oval 74" hidden="1">
            <a:extLst>
              <a:ext uri="{FF2B5EF4-FFF2-40B4-BE49-F238E27FC236}">
                <a16:creationId xmlns:a16="http://schemas.microsoft.com/office/drawing/2014/main" id="{11AB91EC-683A-D805-AD44-7B0B3E3CACA5}"/>
              </a:ext>
            </a:extLst>
          </p:cNvPr>
          <p:cNvSpPr/>
          <p:nvPr/>
        </p:nvSpPr>
        <p:spPr>
          <a:xfrm>
            <a:off x="6116507"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78" name="Oval 77" hidden="1">
            <a:extLst>
              <a:ext uri="{FF2B5EF4-FFF2-40B4-BE49-F238E27FC236}">
                <a16:creationId xmlns:a16="http://schemas.microsoft.com/office/drawing/2014/main" id="{5A551914-BB8E-1061-FCBC-555FCE373DC6}"/>
              </a:ext>
            </a:extLst>
          </p:cNvPr>
          <p:cNvSpPr/>
          <p:nvPr/>
        </p:nvSpPr>
        <p:spPr>
          <a:xfrm>
            <a:off x="8251246"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sp>
        <p:nvSpPr>
          <p:cNvPr id="81" name="Oval 80" hidden="1">
            <a:extLst>
              <a:ext uri="{FF2B5EF4-FFF2-40B4-BE49-F238E27FC236}">
                <a16:creationId xmlns:a16="http://schemas.microsoft.com/office/drawing/2014/main" id="{6CA7296B-27D3-2B39-0C72-CFAA25AB12FE}"/>
              </a:ext>
            </a:extLst>
          </p:cNvPr>
          <p:cNvSpPr/>
          <p:nvPr/>
        </p:nvSpPr>
        <p:spPr>
          <a:xfrm>
            <a:off x="10044304" y="2956973"/>
            <a:ext cx="405566" cy="405566"/>
          </a:xfrm>
          <a:prstGeom prst="ellipse">
            <a:avLst/>
          </a:prstGeom>
          <a:gradFill>
            <a:gsLst>
              <a:gs pos="0">
                <a:srgbClr val="DC002B"/>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white"/>
              </a:solidFill>
              <a:effectLst/>
              <a:uLnTx/>
              <a:uFillTx/>
              <a:latin typeface="Arial"/>
              <a:ea typeface="+mn-ea"/>
              <a:cs typeface="+mn-cs"/>
            </a:endParaRPr>
          </a:p>
        </p:txBody>
      </p:sp>
      <p:pic>
        <p:nvPicPr>
          <p:cNvPr id="3" name="Graphic 2">
            <a:extLst>
              <a:ext uri="{FF2B5EF4-FFF2-40B4-BE49-F238E27FC236}">
                <a16:creationId xmlns:a16="http://schemas.microsoft.com/office/drawing/2014/main" id="{166E5B90-B0BA-0BB1-4A30-8B20A9D7758D}"/>
              </a:ext>
            </a:extLst>
          </p:cNvPr>
          <p:cNvPicPr>
            <a:picLocks/>
          </p:cNvPicPr>
          <p:nvPr/>
        </p:nvPicPr>
        <p:blipFill>
          <a:blip r:embed="rId3">
            <a:extLst>
              <a:ext uri="{96DAC541-7B7A-43D3-8B79-37D633B846F1}">
                <asvg:svgBlip xmlns:asvg="http://schemas.microsoft.com/office/drawing/2016/SVG/main" r:embed="rId4"/>
              </a:ext>
            </a:extLst>
          </a:blip>
          <a:stretch>
            <a:fillRect/>
          </a:stretch>
        </p:blipFill>
        <p:spPr>
          <a:xfrm>
            <a:off x="4258315" y="5278378"/>
            <a:ext cx="511030" cy="511030"/>
          </a:xfrm>
          <a:prstGeom prst="rect">
            <a:avLst/>
          </a:prstGeom>
        </p:spPr>
      </p:pic>
      <p:sp>
        <p:nvSpPr>
          <p:cNvPr id="2" name="Rectangle 1">
            <a:extLst>
              <a:ext uri="{FF2B5EF4-FFF2-40B4-BE49-F238E27FC236}">
                <a16:creationId xmlns:a16="http://schemas.microsoft.com/office/drawing/2014/main" id="{52377F5E-6960-6D19-AEFA-3827B2AB9F25}"/>
              </a:ext>
            </a:extLst>
          </p:cNvPr>
          <p:cNvSpPr/>
          <p:nvPr/>
        </p:nvSpPr>
        <p:spPr>
          <a:xfrm>
            <a:off x="4356100" y="511201"/>
            <a:ext cx="7649216" cy="2585323"/>
          </a:xfrm>
          <a:prstGeom prst="rect">
            <a:avLst/>
          </a:prstGeom>
        </p:spPr>
        <p:txBody>
          <a:bodyPr wrap="square" lIns="91440" tIns="45720" rIns="91440" bIns="45720" anchor="t">
            <a:spAutoFit/>
          </a:bodyPr>
          <a:lstStyle/>
          <a:p>
            <a:pPr marL="285750" indent="-285750" fontAlgn="base">
              <a:buFont typeface="Arial" panose="020B0604020202020204" pitchFamily="34" charset="0"/>
              <a:buChar char="•"/>
            </a:pPr>
            <a:r>
              <a:rPr lang="en-GB" sz="2400">
                <a:solidFill>
                  <a:schemeClr val="bg2">
                    <a:lumMod val="10000"/>
                  </a:schemeClr>
                </a:solidFill>
                <a:latin typeface="Arial"/>
                <a:cs typeface="Arial"/>
              </a:rPr>
              <a:t>Review Terms and Conditions, FAQs and apply: </a:t>
            </a:r>
            <a:r>
              <a:rPr lang="en-GB" sz="2400">
                <a:solidFill>
                  <a:srgbClr val="FF0000"/>
                </a:solidFill>
                <a:latin typeface="Arial"/>
                <a:cs typeface="Arial"/>
              </a:rPr>
              <a:t>www.gsma.com/InnovationFund</a:t>
            </a:r>
            <a:endParaRPr lang="en-GB" sz="2400">
              <a:solidFill>
                <a:srgbClr val="FF0000"/>
              </a:solidFill>
              <a:latin typeface="Arial" panose="020B0604020202020204" pitchFamily="34" charset="0"/>
              <a:cs typeface="Arial" panose="020B0604020202020204" pitchFamily="34" charset="0"/>
            </a:endParaRPr>
          </a:p>
          <a:p>
            <a:pPr fontAlgn="base"/>
            <a:endParaRPr lang="en-GB" sz="2400">
              <a:latin typeface="Arial" panose="020B0604020202020204" pitchFamily="34" charset="0"/>
              <a:cs typeface="Arial" panose="020B0604020202020204" pitchFamily="34" charset="0"/>
            </a:endParaRPr>
          </a:p>
          <a:p>
            <a:pPr marL="285750" indent="-285750" fontAlgn="base">
              <a:buFont typeface="Arial" panose="020B0604020202020204" pitchFamily="34" charset="0"/>
              <a:buChar char="•"/>
            </a:pPr>
            <a:r>
              <a:rPr lang="en-GB" sz="2400">
                <a:latin typeface="Arial"/>
                <a:cs typeface="Arial"/>
              </a:rPr>
              <a:t>For questions, contact us at: </a:t>
            </a:r>
            <a:r>
              <a:rPr lang="en-GB" sz="2400" u="sng">
                <a:solidFill>
                  <a:srgbClr val="FF0000"/>
                </a:solidFill>
                <a:latin typeface="Arial"/>
                <a:cs typeface="Arial"/>
                <a:hlinkClick r:id="rId5">
                  <a:extLst>
                    <a:ext uri="{A12FA001-AC4F-418D-AE19-62706E023703}">
                      <ahyp:hlinkClr xmlns:ahyp="http://schemas.microsoft.com/office/drawing/2018/hyperlinkcolor" val="tx"/>
                    </a:ext>
                  </a:extLst>
                </a:hlinkClick>
              </a:rPr>
              <a:t>GSMAIF@gsma.com</a:t>
            </a:r>
            <a:r>
              <a:rPr lang="en-GB" sz="2400">
                <a:solidFill>
                  <a:srgbClr val="FF0000"/>
                </a:solidFill>
                <a:latin typeface="Arial"/>
                <a:cs typeface="Arial"/>
              </a:rPr>
              <a:t> </a:t>
            </a:r>
          </a:p>
          <a:p>
            <a:pPr marL="285750" indent="-285750" fontAlgn="base">
              <a:buFont typeface="Arial" panose="020B0604020202020204" pitchFamily="34" charset="0"/>
              <a:buChar char="•"/>
            </a:pPr>
            <a:endParaRPr lang="en-GB" sz="2400">
              <a:solidFill>
                <a:srgbClr val="FF0000"/>
              </a:solidFill>
              <a:latin typeface="Arial"/>
              <a:cs typeface="Arial"/>
            </a:endParaRPr>
          </a:p>
          <a:p>
            <a:pPr marL="285750" indent="-285750" fontAlgn="base">
              <a:buFont typeface="Arial" panose="020B0604020202020204" pitchFamily="34" charset="0"/>
              <a:buChar char="•"/>
            </a:pPr>
            <a:r>
              <a:rPr lang="en-GB" sz="2400" b="1">
                <a:latin typeface="Arial"/>
                <a:cs typeface="Arial"/>
              </a:rPr>
              <a:t>Thank you for joining us for this webinar!</a:t>
            </a:r>
          </a:p>
          <a:p>
            <a:pPr fontAlgn="base"/>
            <a:endParaRPr lang="en-GB" kern="0">
              <a:solidFill>
                <a:schemeClr val="bg2">
                  <a:lumMod val="10000"/>
                </a:schemeClr>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45069C3F-69B3-228E-4086-CA324BCC5DA8}"/>
              </a:ext>
            </a:extLst>
          </p:cNvPr>
          <p:cNvSpPr/>
          <p:nvPr/>
        </p:nvSpPr>
        <p:spPr>
          <a:xfrm>
            <a:off x="5766244" y="4917608"/>
            <a:ext cx="6239072" cy="1323439"/>
          </a:xfrm>
          <a:prstGeom prst="rect">
            <a:avLst/>
          </a:prstGeom>
        </p:spPr>
        <p:txBody>
          <a:bodyPr wrap="square" lIns="91440" tIns="45720" rIns="91440" bIns="45720" anchor="t">
            <a:spAutoFit/>
          </a:bodyPr>
          <a:lstStyle/>
          <a:p>
            <a:pPr defTabSz="685800"/>
            <a:r>
              <a:rPr lang="en-GB" sz="1600">
                <a:latin typeface="Arial"/>
                <a:cs typeface="Arial"/>
              </a:rPr>
              <a:t>The GSMA Innovation Fund for Anticipatory Humanitarian Action is funded by UK aid from the UK Foreign, Commonwealth &amp; Development Office (FCDO) and is supported by the GSMA and its members. </a:t>
            </a:r>
          </a:p>
          <a:p>
            <a:pPr defTabSz="685800"/>
            <a:endParaRPr lang="en-GB" sz="1600">
              <a:solidFill>
                <a:prstClr val="black"/>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EBB4EE11-2238-810D-86DC-3F4E42D24D9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56100" y="4917608"/>
            <a:ext cx="1229924" cy="1061741"/>
          </a:xfrm>
          <a:prstGeom prst="rect">
            <a:avLst/>
          </a:prstGeom>
        </p:spPr>
      </p:pic>
    </p:spTree>
    <p:extLst>
      <p:ext uri="{BB962C8B-B14F-4D97-AF65-F5344CB8AC3E}">
        <p14:creationId xmlns:p14="http://schemas.microsoft.com/office/powerpoint/2010/main" val="709611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fill="hold"/>
                                        <p:tgtEl>
                                          <p:spTgt spid="97"/>
                                        </p:tgtEl>
                                        <p:attrNameLst>
                                          <p:attrName>ppt_x</p:attrName>
                                        </p:attrNameLst>
                                      </p:cBhvr>
                                      <p:tavLst>
                                        <p:tav tm="0">
                                          <p:val>
                                            <p:strVal val="0-#ppt_w/2"/>
                                          </p:val>
                                        </p:tav>
                                        <p:tav tm="100000">
                                          <p:val>
                                            <p:strVal val="#ppt_x"/>
                                          </p:val>
                                        </p:tav>
                                      </p:tavLst>
                                    </p:anim>
                                    <p:anim calcmode="lin" valueType="num">
                                      <p:cBhvr additive="base">
                                        <p:cTn id="8" dur="1000" fill="hold"/>
                                        <p:tgtEl>
                                          <p:spTgt spid="9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50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sma">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E002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solidFill>
              <a:schemeClr val="bg1"/>
            </a:solidFill>
            <a:latin typeface="Arial Black" panose="020B0A040201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SMA">
  <a:themeElements>
    <a:clrScheme name="GSMA">
      <a:dk1>
        <a:sysClr val="windowText" lastClr="000000"/>
      </a:dk1>
      <a:lt1>
        <a:sysClr val="window" lastClr="FFFFFF"/>
      </a:lt1>
      <a:dk2>
        <a:srgbClr val="878787"/>
      </a:dk2>
      <a:lt2>
        <a:srgbClr val="F0F0F0"/>
      </a:lt2>
      <a:accent1>
        <a:srgbClr val="750A22"/>
      </a:accent1>
      <a:accent2>
        <a:srgbClr val="970725"/>
      </a:accent2>
      <a:accent3>
        <a:srgbClr val="BA0328"/>
      </a:accent3>
      <a:accent4>
        <a:srgbClr val="DC002B"/>
      </a:accent4>
      <a:accent5>
        <a:srgbClr val="CF3944"/>
      </a:accent5>
      <a:accent6>
        <a:srgbClr val="DF4C62"/>
      </a:accent6>
      <a:hlink>
        <a:srgbClr val="000000"/>
      </a:hlink>
      <a:folHlink>
        <a:srgbClr val="878787"/>
      </a:folHlink>
    </a:clrScheme>
    <a:fontScheme name="GSMA">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SMA">
  <a:themeElements>
    <a:clrScheme name="GSMA">
      <a:dk1>
        <a:sysClr val="windowText" lastClr="000000"/>
      </a:dk1>
      <a:lt1>
        <a:sysClr val="window" lastClr="FFFFFF"/>
      </a:lt1>
      <a:dk2>
        <a:srgbClr val="878787"/>
      </a:dk2>
      <a:lt2>
        <a:srgbClr val="F0F0F0"/>
      </a:lt2>
      <a:accent1>
        <a:srgbClr val="750A22"/>
      </a:accent1>
      <a:accent2>
        <a:srgbClr val="970725"/>
      </a:accent2>
      <a:accent3>
        <a:srgbClr val="BA0328"/>
      </a:accent3>
      <a:accent4>
        <a:srgbClr val="DC002B"/>
      </a:accent4>
      <a:accent5>
        <a:srgbClr val="CF3944"/>
      </a:accent5>
      <a:accent6>
        <a:srgbClr val="DF4C62"/>
      </a:accent6>
      <a:hlink>
        <a:srgbClr val="000000"/>
      </a:hlink>
      <a:folHlink>
        <a:srgbClr val="878787"/>
      </a:folHlink>
    </a:clrScheme>
    <a:fontScheme name="GSMA">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50F6A03-D89E-4DCA-98C2-25C6DFB92B4C}">
  <we:reference id="1f4df590-35fc-4b16-a239-39709f9d8a74" version="1.0.0.1" store="EXCatalog" storeType="EXCatalog"/>
  <we:alternateReferences>
    <we:reference id="WA104381063" version="1.0.0.1"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1B4368656DE241AF6FBCE569951A47" ma:contentTypeVersion="18" ma:contentTypeDescription="Create a new document." ma:contentTypeScope="" ma:versionID="67e5fa5fac1c534215e2d1e5b72346a8">
  <xsd:schema xmlns:xsd="http://www.w3.org/2001/XMLSchema" xmlns:xs="http://www.w3.org/2001/XMLSchema" xmlns:p="http://schemas.microsoft.com/office/2006/metadata/properties" xmlns:ns2="927c4590-9f3a-4f8c-b760-c1a946914f46" xmlns:ns3="547c4a7f-1fbf-4e1d-8978-29c82500c5a1" targetNamespace="http://schemas.microsoft.com/office/2006/metadata/properties" ma:root="true" ma:fieldsID="e66944bb9ac42fc98922b891b7fa45f8" ns2:_="" ns3:_="">
    <xsd:import namespace="927c4590-9f3a-4f8c-b760-c1a946914f46"/>
    <xsd:import namespace="547c4a7f-1fbf-4e1d-8978-29c82500c5a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7c4590-9f3a-4f8c-b760-c1a946914f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5753fd0-9459-4d0f-88c0-ca0a903db4fc"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47c4a7f-1fbf-4e1d-8978-29c82500c5a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122f68b-52da-4bd1-ab3e-abc6c5d19ee7}" ma:internalName="TaxCatchAll" ma:showField="CatchAllData" ma:web="547c4a7f-1fbf-4e1d-8978-29c82500c5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47c4a7f-1fbf-4e1d-8978-29c82500c5a1" xsi:nil="true"/>
    <lcf76f155ced4ddcb4097134ff3c332f xmlns="927c4590-9f3a-4f8c-b760-c1a946914f4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E29FB3F-0944-4893-B2BD-3BD1891A075C}">
  <ds:schemaRefs>
    <ds:schemaRef ds:uri="547c4a7f-1fbf-4e1d-8978-29c82500c5a1"/>
    <ds:schemaRef ds:uri="927c4590-9f3a-4f8c-b760-c1a946914f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9C26562-B8A7-4FF1-9A7E-5BCA19CEB03A}">
  <ds:schemaRefs>
    <ds:schemaRef ds:uri="http://schemas.microsoft.com/sharepoint/v3/contenttype/forms"/>
  </ds:schemaRefs>
</ds:datastoreItem>
</file>

<file path=customXml/itemProps3.xml><?xml version="1.0" encoding="utf-8"?>
<ds:datastoreItem xmlns:ds="http://schemas.openxmlformats.org/officeDocument/2006/customXml" ds:itemID="{A997242B-0295-4B2D-BB37-DE4C3E10AD95}">
  <ds:schemaRefs>
    <ds:schemaRef ds:uri="http://schemas.microsoft.com/office/2006/metadata/properties"/>
    <ds:schemaRef ds:uri="927c4590-9f3a-4f8c-b760-c1a946914f46"/>
    <ds:schemaRef ds:uri="http://schemas.openxmlformats.org/package/2006/metadata/core-properties"/>
    <ds:schemaRef ds:uri="http://purl.org/dc/elements/1.1/"/>
    <ds:schemaRef ds:uri="http://purl.org/dc/dcmitype/"/>
    <ds:schemaRef ds:uri="http://purl.org/dc/terms/"/>
    <ds:schemaRef ds:uri="http://schemas.microsoft.com/office/2006/documentManagement/types"/>
    <ds:schemaRef ds:uri="http://schemas.microsoft.com/office/infopath/2007/PartnerControls"/>
    <ds:schemaRef ds:uri="547c4a7f-1fbf-4e1d-8978-29c82500c5a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2397</Words>
  <Application>Microsoft Office PowerPoint</Application>
  <PresentationFormat>Widescreen</PresentationFormat>
  <Paragraphs>371</Paragraphs>
  <Slides>33</Slides>
  <Notes>33</Notes>
  <HiddenSlides>0</HiddenSlides>
  <MMClips>1</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33</vt:i4>
      </vt:variant>
    </vt:vector>
  </HeadingPairs>
  <TitlesOfParts>
    <vt:vector size="46" baseType="lpstr">
      <vt:lpstr>Arial</vt:lpstr>
      <vt:lpstr>Arial Black</vt:lpstr>
      <vt:lpstr>Arial,Sans-Serif</vt:lpstr>
      <vt:lpstr>Calibri</vt:lpstr>
      <vt:lpstr>FiraSansCondensed-Regular</vt:lpstr>
      <vt:lpstr>Gotham Medium</vt:lpstr>
      <vt:lpstr>Gotham-Book</vt:lpstr>
      <vt:lpstr>Gotham-Medium</vt:lpstr>
      <vt:lpstr>Segoe UI</vt:lpstr>
      <vt:lpstr>Wingdings</vt:lpstr>
      <vt:lpstr>Office Theme</vt:lpstr>
      <vt:lpstr>GSMA</vt:lpstr>
      <vt:lpstr>1_GSMA</vt:lpstr>
      <vt:lpstr>PowerPoint Presentation</vt:lpstr>
      <vt:lpstr>PowerPoint Presentation</vt:lpstr>
      <vt:lpstr>PowerPoint Presentation</vt:lpstr>
      <vt:lpstr>PowerPoint Presentation</vt:lpstr>
      <vt:lpstr>PowerPoint Presentation</vt:lpstr>
      <vt:lpstr>Kimberly Brown</vt:lpstr>
      <vt:lpstr>PowerPoint Presentation</vt:lpstr>
      <vt:lpstr>We bring  together  </vt:lpstr>
      <vt:lpstr>PowerPoint Presentation</vt:lpstr>
      <vt:lpstr>Guy Peggram</vt:lpstr>
      <vt:lpstr>Disaster response</vt:lpstr>
      <vt:lpstr>Past GSMA Mobile for Humanitarian Innovation Fund grants</vt:lpstr>
      <vt:lpstr>Jenny Thornton</vt:lpstr>
      <vt:lpstr>Key concepts and information</vt:lpstr>
      <vt:lpstr>Humanitarian Aid</vt:lpstr>
      <vt:lpstr>Humanitarian Principles</vt:lpstr>
      <vt:lpstr>Definitions</vt:lpstr>
      <vt:lpstr>Innovation Journey</vt:lpstr>
      <vt:lpstr>Map your process</vt:lpstr>
      <vt:lpstr>The GSMA Innovation Fund for Anticipatory Humanitarian Action</vt:lpstr>
      <vt:lpstr>What is ‘Anticipatory Humanitarian Action’</vt:lpstr>
      <vt:lpstr>What is ‘Anticipatory Humanitarian Action’</vt:lpstr>
      <vt:lpstr>PowerPoint Presentation</vt:lpstr>
      <vt:lpstr>PowerPoint Presentation</vt:lpstr>
      <vt:lpstr>PowerPoint Presentation</vt:lpstr>
      <vt:lpstr>Grantee Support &amp; Eligibility</vt:lpstr>
      <vt:lpstr>PowerPoint Presentation</vt:lpstr>
      <vt:lpstr>PowerPoint Presentation</vt:lpstr>
      <vt:lpstr>PowerPoint Presentation</vt:lpstr>
      <vt:lpstr>PowerPoint Presentation</vt:lpstr>
      <vt:lpstr>24 Nov 2022  APPLICATIONS OPEN  Fund announced; Release of Terms &amp; Conditions Applicants will have ​~9 weeks ​ to submit a pitch via​ an online form.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GSMA Mobile for Development</dc:title>
  <dc:creator>Denna Jones</dc:creator>
  <cp:lastModifiedBy>Jenny Thornton</cp:lastModifiedBy>
  <cp:revision>1</cp:revision>
  <cp:lastPrinted>2022-12-08T15:18:29Z</cp:lastPrinted>
  <dcterms:created xsi:type="dcterms:W3CDTF">2022-05-16T13:23:13Z</dcterms:created>
  <dcterms:modified xsi:type="dcterms:W3CDTF">2022-12-09T09:58:21Z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0x010100A11B4368656DE241AF6FBCE569951A47</vt:lpwstr>
  </property>
</Properties>
</file>