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Century Gothic" panose="020B0502020202020204" pitchFamily="3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h89CZSXhU3GmAdGE+RAvX1BePlV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224F6E-1C53-4BE2-B2EB-B77DE36B4EEA}" v="1" dt="2023-02-09T12:30:20.952"/>
  </p1510:revLst>
</p1510:revInfo>
</file>

<file path=ppt/tableStyles.xml><?xml version="1.0" encoding="utf-8"?>
<a:tblStyleLst xmlns:a="http://schemas.openxmlformats.org/drawingml/2006/main" def="{3C36D354-8B70-477D-96BC-F97DC91F4C1D}">
  <a:tblStyle styleId="{3C36D354-8B70-477D-96BC-F97DC91F4C1D}"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viewProps" Target="viewProps.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customschemas.google.com/relationships/presentationmetadata" Target="metadata"/><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7" name="Google Shape;9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4a759c8f77_0_2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6" name="Google Shape;106;g14a759c8f77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4a759c8f77_0_2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8" name="Google Shape;128;g14a759c8f77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1" name="Google Shape;15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4" name="Google Shape;16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537c2c4cbf_0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7" name="Google Shape;177;g1537c2c4cbf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537c2c4cbf_0_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0" name="Google Shape;190;g1537c2c4cbf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153224c3d5f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8" name="Google Shape;208;g153224c3d5f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537c2c4cbf_0_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7" name="Google Shape;227;g1537c2c4cbf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1537c2c4cbf_0_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9" name="Google Shape;239;g1537c2c4cbf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1537c2c4cbf_0_1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7" name="Google Shape;257;g1537c2c4cbf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1537c2c4cbf_0_1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9" name="Google Shape;299;g1537c2c4cbf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1537c2c4cbf_0_1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1" name="Google Shape;311;g1537c2c4cbf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1537c2c4cbf_0_2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1" name="Google Shape;361;g1537c2c4cbf_0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1537c2c4cbf_0_2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4" name="Google Shape;374;g1537c2c4cbf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537c2c4cbf_0_2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3" name="Google Shape;383;g1537c2c4cbf_0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4" name="Google Shape;39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537c2c4cbf_0_2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7" name="Google Shape;407;g1537c2c4cbf_0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1537c2c4cbf_0_3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9" name="Google Shape;419;g1537c2c4cbf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36" name="Google Shape;43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1537c2c4cbf_0_3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46" name="Google Shape;446;g1537c2c4cbf_0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1537c2c4cbf_0_3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7" name="Google Shape;457;g1537c2c4cbf_0_3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1537c2c4cbf_0_3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9" name="Google Shape;469;g1537c2c4cbf_0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82" name="Google Shape;48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95" name="Google Shape;495;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1537c2c4cbf_0_4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09" name="Google Shape;509;g1537c2c4cbf_0_4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g1537c2c4cbf_0_3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30" name="Google Shape;530;g1537c2c4cbf_0_3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1537c2c4cbf_0_3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43" name="Google Shape;543;g1537c2c4cbf_0_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g1537c2c4cbf_0_4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55" name="Google Shape;555;g1537c2c4cbf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1537c2c4cbf_0_4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69" name="Google Shape;569;g1537c2c4cbf_0_4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1537c2c4cbf_0_4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92" name="Google Shape;592;g1537c2c4cbf_0_4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1537c2c4cbf_0_4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23" name="Google Shape;623;g1537c2c4cbf_0_4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48" name="Google Shape;64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15a323bae6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59" name="Google Shape;659;g15a323bae6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entury Gothic"/>
              <a:buNone/>
              <a:defRPr>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marL="1371600" lvl="2" indent="-355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marL="1828800" lvl="3"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marL="2286000" lvl="4"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1"/>
          <p:cNvSpPr>
            <a:spLocks noGrp="1"/>
          </p:cNvSpPr>
          <p:nvPr>
            <p:ph type="pic" idx="2"/>
          </p:nvPr>
        </p:nvSpPr>
        <p:spPr>
          <a:xfrm>
            <a:off x="5183188" y="987425"/>
            <a:ext cx="6172200" cy="4873625"/>
          </a:xfrm>
          <a:prstGeom prst="rect">
            <a:avLst/>
          </a:prstGeom>
          <a:noFill/>
          <a:ln>
            <a:noFill/>
          </a:ln>
        </p:spPr>
      </p:sp>
      <p:sp>
        <p:nvSpPr>
          <p:cNvPr id="64" name="Google Shape;64;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7.png"/><Relationship Id="rId7" Type="http://schemas.openxmlformats.org/officeDocument/2006/relationships/slide" Target="slide2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1.xml"/><Relationship Id="rId5" Type="http://schemas.openxmlformats.org/officeDocument/2006/relationships/slide" Target="slide8.xml"/><Relationship Id="rId4" Type="http://schemas.openxmlformats.org/officeDocument/2006/relationships/slide" Target="slide4.xml"/><Relationship Id="rId9" Type="http://schemas.openxmlformats.org/officeDocument/2006/relationships/slide" Target="slide27.xml"/></Relationships>
</file>

<file path=ppt/slides/_rels/slide3.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slide" Target="slide29.xml"/><Relationship Id="rId5" Type="http://schemas.openxmlformats.org/officeDocument/2006/relationships/image" Target="../media/image9.png"/><Relationship Id="rId10" Type="http://schemas.openxmlformats.org/officeDocument/2006/relationships/slide" Target="slide25.xml"/><Relationship Id="rId4" Type="http://schemas.openxmlformats.org/officeDocument/2006/relationships/image" Target="../media/image8.png"/><Relationship Id="rId9" Type="http://schemas.openxmlformats.org/officeDocument/2006/relationships/slide" Target="slide18.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7.pn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5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7.png"/><Relationship Id="rId7"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27.png"/><Relationship Id="rId9"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hyperlink" Target="https://www.siaedge.com/lessons/latam" TargetMode="External"/><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7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png"/><Relationship Id="rId7"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_rels/slide32.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8.png"/><Relationship Id="rId3" Type="http://schemas.openxmlformats.org/officeDocument/2006/relationships/image" Target="../media/image7.png"/><Relationship Id="rId7" Type="http://schemas.openxmlformats.org/officeDocument/2006/relationships/image" Target="../media/image82.png"/><Relationship Id="rId12" Type="http://schemas.openxmlformats.org/officeDocument/2006/relationships/image" Target="../media/image87.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81.png"/><Relationship Id="rId11" Type="http://schemas.openxmlformats.org/officeDocument/2006/relationships/image" Target="../media/image86.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s>
</file>

<file path=ppt/slides/_rels/slide33.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7.png"/><Relationship Id="rId7" Type="http://schemas.openxmlformats.org/officeDocument/2006/relationships/image" Target="../media/image91.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95.png"/><Relationship Id="rId5" Type="http://schemas.openxmlformats.org/officeDocument/2006/relationships/image" Target="../media/image89.png"/><Relationship Id="rId10" Type="http://schemas.openxmlformats.org/officeDocument/2006/relationships/image" Target="../media/image94.png"/><Relationship Id="rId4" Type="http://schemas.openxmlformats.org/officeDocument/2006/relationships/image" Target="../media/image36.png"/><Relationship Id="rId9" Type="http://schemas.openxmlformats.org/officeDocument/2006/relationships/image" Target="../media/image93.png"/></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35.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9.png"/><Relationship Id="rId7" Type="http://schemas.openxmlformats.org/officeDocument/2006/relationships/image" Target="../media/image102.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01.png"/><Relationship Id="rId11" Type="http://schemas.openxmlformats.org/officeDocument/2006/relationships/image" Target="../media/image106.png"/><Relationship Id="rId5" Type="http://schemas.openxmlformats.org/officeDocument/2006/relationships/image" Target="../media/image100.jpeg"/><Relationship Id="rId10" Type="http://schemas.openxmlformats.org/officeDocument/2006/relationships/image" Target="../media/image105.png"/><Relationship Id="rId4" Type="http://schemas.openxmlformats.org/officeDocument/2006/relationships/hyperlink" Target="http://www.siaedge.com" TargetMode="External"/><Relationship Id="rId9" Type="http://schemas.openxmlformats.org/officeDocument/2006/relationships/image" Target="../media/image10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cstate="screen">
            <a:alphaModFix/>
            <a:extLst>
              <a:ext uri="{28A0092B-C50C-407E-A947-70E740481C1C}">
                <a14:useLocalDpi xmlns:a14="http://schemas.microsoft.com/office/drawing/2010/main"/>
              </a:ext>
            </a:extLst>
          </a:blip>
          <a:srcRect b="8901"/>
          <a:stretch/>
        </p:blipFill>
        <p:spPr>
          <a:xfrm>
            <a:off x="0" y="611187"/>
            <a:ext cx="12192000" cy="6246813"/>
          </a:xfrm>
          <a:prstGeom prst="rect">
            <a:avLst/>
          </a:prstGeom>
          <a:noFill/>
          <a:ln>
            <a:noFill/>
          </a:ln>
        </p:spPr>
      </p:pic>
      <p:sp>
        <p:nvSpPr>
          <p:cNvPr id="85" name="Google Shape;85;p1"/>
          <p:cNvSpPr txBox="1">
            <a:spLocks noGrp="1"/>
          </p:cNvSpPr>
          <p:nvPr>
            <p:ph type="ctrTitle"/>
          </p:nvPr>
        </p:nvSpPr>
        <p:spPr>
          <a:xfrm>
            <a:off x="7764408" y="1574694"/>
            <a:ext cx="4135491" cy="1706776"/>
          </a:xfrm>
          <a:prstGeom prst="rect">
            <a:avLst/>
          </a:prstGeom>
          <a:noFill/>
          <a:ln>
            <a:noFill/>
          </a:ln>
          <a:effectLst>
            <a:outerShdw blurRad="254000" algn="tl" rotWithShape="0">
              <a:srgbClr val="000000">
                <a:alpha val="20000"/>
              </a:srgbClr>
            </a:outerShdw>
          </a:effectLst>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54543"/>
              <a:buFont typeface="Gill Sans"/>
              <a:buNone/>
            </a:pPr>
            <a:r>
              <a:rPr lang="en-US" sz="4400">
                <a:solidFill>
                  <a:schemeClr val="lt1"/>
                </a:solidFill>
                <a:latin typeface="Century Gothic"/>
                <a:ea typeface="Century Gothic"/>
                <a:cs typeface="Century Gothic"/>
                <a:sym typeface="Century Gothic"/>
              </a:rPr>
              <a:t>Acceder y Calificar a Crédito</a:t>
            </a:r>
            <a:endParaRPr sz="4400" b="0" i="0" u="none" strike="noStrike" cap="none">
              <a:solidFill>
                <a:schemeClr val="lt1"/>
              </a:solidFill>
              <a:latin typeface="Century Gothic"/>
              <a:ea typeface="Century Gothic"/>
              <a:cs typeface="Century Gothic"/>
              <a:sym typeface="Century Gothic"/>
            </a:endParaRPr>
          </a:p>
        </p:txBody>
      </p:sp>
      <p:sp>
        <p:nvSpPr>
          <p:cNvPr id="86" name="Google Shape;86;p1"/>
          <p:cNvSpPr txBox="1">
            <a:spLocks noGrp="1"/>
          </p:cNvSpPr>
          <p:nvPr>
            <p:ph type="subTitle" idx="1"/>
          </p:nvPr>
        </p:nvSpPr>
        <p:spPr>
          <a:xfrm>
            <a:off x="7764407" y="3617806"/>
            <a:ext cx="3812097" cy="1209781"/>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Gestión Empresarial y Alfabetización Digital para Mujeres Microempresarias</a:t>
            </a:r>
            <a:endParaRPr sz="2000" b="0" i="0" u="none" strike="noStrike" cap="none">
              <a:solidFill>
                <a:schemeClr val="lt1"/>
              </a:solidFill>
              <a:latin typeface="Century Gothic"/>
              <a:ea typeface="Century Gothic"/>
              <a:cs typeface="Century Gothic"/>
              <a:sym typeface="Century Gothic"/>
            </a:endParaRPr>
          </a:p>
        </p:txBody>
      </p:sp>
      <p:pic>
        <p:nvPicPr>
          <p:cNvPr id="87" name="Google Shape;87;p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1955" y="5901428"/>
            <a:ext cx="12735910" cy="318398"/>
          </a:xfrm>
          <a:prstGeom prst="rect">
            <a:avLst/>
          </a:prstGeom>
          <a:noFill/>
          <a:ln>
            <a:noFill/>
          </a:ln>
        </p:spPr>
      </p:pic>
      <p:cxnSp>
        <p:nvCxnSpPr>
          <p:cNvPr id="88" name="Google Shape;88;p1"/>
          <p:cNvCxnSpPr/>
          <p:nvPr/>
        </p:nvCxnSpPr>
        <p:spPr>
          <a:xfrm>
            <a:off x="7850770" y="3417887"/>
            <a:ext cx="320040" cy="0"/>
          </a:xfrm>
          <a:prstGeom prst="straightConnector1">
            <a:avLst/>
          </a:prstGeom>
          <a:noFill/>
          <a:ln w="19050" cap="flat" cmpd="sng">
            <a:solidFill>
              <a:srgbClr val="FFFFFF"/>
            </a:solidFill>
            <a:prstDash val="solid"/>
            <a:round/>
            <a:headEnd type="none" w="sm" len="sm"/>
            <a:tailEnd type="none" w="sm" len="sm"/>
          </a:ln>
          <a:effectLst>
            <a:outerShdw blurRad="254000" algn="tl" rotWithShape="0">
              <a:srgbClr val="000000">
                <a:alpha val="40000"/>
              </a:srgbClr>
            </a:outerShdw>
          </a:effectLst>
        </p:spPr>
      </p:cxnSp>
      <p:pic>
        <p:nvPicPr>
          <p:cNvPr id="89" name="Google Shape;89;p1"/>
          <p:cNvPicPr preferRelativeResize="0"/>
          <p:nvPr/>
        </p:nvPicPr>
        <p:blipFill rotWithShape="1">
          <a:blip r:embed="rId5" cstate="screen">
            <a:alphaModFix/>
            <a:extLst>
              <a:ext uri="{28A0092B-C50C-407E-A947-70E740481C1C}">
                <a14:useLocalDpi xmlns:a14="http://schemas.microsoft.com/office/drawing/2010/main"/>
              </a:ext>
            </a:extLst>
          </a:blip>
          <a:srcRect b="12002"/>
          <a:stretch/>
        </p:blipFill>
        <p:spPr>
          <a:xfrm>
            <a:off x="-420650" y="820074"/>
            <a:ext cx="8701050" cy="6037927"/>
          </a:xfrm>
          <a:prstGeom prst="rect">
            <a:avLst/>
          </a:prstGeom>
          <a:noFill/>
          <a:ln>
            <a:noFill/>
          </a:ln>
        </p:spPr>
      </p:pic>
      <p:pic>
        <p:nvPicPr>
          <p:cNvPr id="90" name="Google Shape;90;p1"/>
          <p:cNvPicPr preferRelativeResize="0"/>
          <p:nvPr/>
        </p:nvPicPr>
        <p:blipFill rotWithShape="1">
          <a:blip r:embed="rId6" cstate="screen">
            <a:alphaModFix/>
            <a:extLst>
              <a:ext uri="{28A0092B-C50C-407E-A947-70E740481C1C}">
                <a14:useLocalDpi xmlns:a14="http://schemas.microsoft.com/office/drawing/2010/main"/>
              </a:ext>
            </a:extLst>
          </a:blip>
          <a:srcRect t="14780" b="8318"/>
          <a:stretch/>
        </p:blipFill>
        <p:spPr>
          <a:xfrm>
            <a:off x="17488" y="95707"/>
            <a:ext cx="1150548" cy="498019"/>
          </a:xfrm>
          <a:prstGeom prst="rect">
            <a:avLst/>
          </a:prstGeom>
          <a:noFill/>
          <a:ln>
            <a:noFill/>
          </a:ln>
        </p:spPr>
      </p:pic>
      <p:pic>
        <p:nvPicPr>
          <p:cNvPr id="91" name="Google Shape;91;p1"/>
          <p:cNvPicPr preferRelativeResize="0"/>
          <p:nvPr/>
        </p:nvPicPr>
        <p:blipFill rotWithShape="1">
          <a:blip r:embed="rId7" cstate="screen">
            <a:alphaModFix/>
            <a:extLst>
              <a:ext uri="{28A0092B-C50C-407E-A947-70E740481C1C}">
                <a14:useLocalDpi xmlns:a14="http://schemas.microsoft.com/office/drawing/2010/main"/>
              </a:ext>
            </a:extLst>
          </a:blip>
          <a:srcRect t="1858" b="1867"/>
          <a:stretch/>
        </p:blipFill>
        <p:spPr>
          <a:xfrm>
            <a:off x="990601" y="-20637"/>
            <a:ext cx="1866900" cy="724356"/>
          </a:xfrm>
          <a:prstGeom prst="rect">
            <a:avLst/>
          </a:prstGeom>
          <a:noFill/>
          <a:ln>
            <a:noFill/>
          </a:ln>
        </p:spPr>
      </p:pic>
      <p:pic>
        <p:nvPicPr>
          <p:cNvPr id="92" name="Google Shape;92;p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857501" y="-1"/>
            <a:ext cx="1090324" cy="611175"/>
          </a:xfrm>
          <a:prstGeom prst="rect">
            <a:avLst/>
          </a:prstGeom>
          <a:noFill/>
          <a:ln>
            <a:noFill/>
          </a:ln>
        </p:spPr>
      </p:pic>
      <p:sp>
        <p:nvSpPr>
          <p:cNvPr id="93" name="Google Shape;93;p1"/>
          <p:cNvSpPr txBox="1"/>
          <p:nvPr/>
        </p:nvSpPr>
        <p:spPr>
          <a:xfrm>
            <a:off x="7401425" y="4598975"/>
            <a:ext cx="4505400" cy="1416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1" u="none" strike="noStrike" cap="none">
                <a:solidFill>
                  <a:srgbClr val="FFFFFF"/>
                </a:solidFill>
                <a:latin typeface="Century Gothic"/>
                <a:ea typeface="Century Gothic"/>
                <a:cs typeface="Century Gothic"/>
                <a:sym typeface="Century Gothic"/>
              </a:rPr>
              <a:t>Este módulo es posible gracias al generoso apoyo del pueblo estadounidense por medio de la Agencia de los Estados Unidos para el Desarrollo Internacional (USAID). Esta guía fue producida bajo el Proyecto Fronteras Digitales de DAI (Acuerdo de Cooperación AID-OAA-A-17-00033) a petición de USAID y en asociación con Mastercard. Los contenidos son responsabilidad de </a:t>
            </a:r>
            <a:r>
              <a:rPr lang="en-US" sz="1000" b="1" i="1" u="none" strike="noStrike" cap="none">
                <a:solidFill>
                  <a:srgbClr val="BA0C2F"/>
                </a:solidFill>
                <a:latin typeface="Century Gothic"/>
                <a:ea typeface="Century Gothic"/>
                <a:cs typeface="Century Gothic"/>
                <a:sym typeface="Century Gothic"/>
              </a:rPr>
              <a:t>XYZ</a:t>
            </a:r>
            <a:r>
              <a:rPr lang="en-US" sz="1000" b="0" i="1" u="none" strike="noStrike" cap="none">
                <a:solidFill>
                  <a:srgbClr val="FFFFFF"/>
                </a:solidFill>
                <a:latin typeface="Century Gothic"/>
                <a:ea typeface="Century Gothic"/>
                <a:cs typeface="Century Gothic"/>
                <a:sym typeface="Century Gothic"/>
              </a:rPr>
              <a:t> y no necesariamente reflejan las opiniones de USAID o del Gobierno de los Estados Unidos. </a:t>
            </a:r>
            <a:endParaRPr sz="1300" b="0" i="1" u="none" strike="noStrike" cap="none">
              <a:solidFill>
                <a:srgbClr val="FFFFFF"/>
              </a:solidFill>
              <a:latin typeface="Century Gothic"/>
              <a:ea typeface="Century Gothic"/>
              <a:cs typeface="Century Gothic"/>
              <a:sym typeface="Century Gothic"/>
            </a:endParaRPr>
          </a:p>
        </p:txBody>
      </p:sp>
      <p:sp>
        <p:nvSpPr>
          <p:cNvPr id="94" name="Google Shape;94;p1"/>
          <p:cNvSpPr txBox="1"/>
          <p:nvPr/>
        </p:nvSpPr>
        <p:spPr>
          <a:xfrm>
            <a:off x="8764500" y="59288"/>
            <a:ext cx="34275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a:solidFill>
                  <a:srgbClr val="1F497D"/>
                </a:solidFill>
                <a:latin typeface="Century Gothic"/>
                <a:ea typeface="Century Gothic"/>
                <a:cs typeface="Century Gothic"/>
                <a:sym typeface="Century Gothic"/>
              </a:rPr>
              <a:t>Mi</a:t>
            </a:r>
            <a:r>
              <a:rPr lang="en-US" sz="2000" b="1" i="0" u="none" strike="noStrike" cap="none">
                <a:solidFill>
                  <a:srgbClr val="1F497D"/>
                </a:solidFill>
                <a:latin typeface="Century Gothic"/>
                <a:ea typeface="Century Gothic"/>
                <a:cs typeface="Century Gothic"/>
                <a:sym typeface="Century Gothic"/>
              </a:rPr>
              <a:t> Negocio, </a:t>
            </a:r>
            <a:r>
              <a:rPr lang="en-US" sz="2000" b="1">
                <a:solidFill>
                  <a:srgbClr val="1F497D"/>
                </a:solidFill>
                <a:latin typeface="Century Gothic"/>
                <a:ea typeface="Century Gothic"/>
                <a:cs typeface="Century Gothic"/>
                <a:sym typeface="Century Gothic"/>
              </a:rPr>
              <a:t>Mi</a:t>
            </a:r>
            <a:r>
              <a:rPr lang="en-US" sz="2000" b="1" i="0" u="none" strike="noStrike" cap="none">
                <a:solidFill>
                  <a:srgbClr val="1F497D"/>
                </a:solidFill>
                <a:latin typeface="Century Gothic"/>
                <a:ea typeface="Century Gothic"/>
                <a:cs typeface="Century Gothic"/>
                <a:sym typeface="Century Gothic"/>
              </a:rPr>
              <a:t> Futuro</a:t>
            </a:r>
            <a:endParaRPr sz="2000" b="1" i="0" u="none" strike="noStrike" cap="none">
              <a:solidFill>
                <a:srgbClr val="1F497D"/>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100" name="Google Shape;100;p3"/>
          <p:cNvSpPr/>
          <p:nvPr/>
        </p:nvSpPr>
        <p:spPr>
          <a:xfrm>
            <a:off x="745077" y="508000"/>
            <a:ext cx="8169600" cy="8340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1" name="Google Shape;101;p3"/>
          <p:cNvSpPr txBox="1">
            <a:spLocks noGrp="1"/>
          </p:cNvSpPr>
          <p:nvPr>
            <p:ph type="title"/>
          </p:nvPr>
        </p:nvSpPr>
        <p:spPr>
          <a:xfrm>
            <a:off x="745073" y="177275"/>
            <a:ext cx="80934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200"/>
              <a:buFont typeface="Century Gothic"/>
              <a:buNone/>
            </a:pPr>
            <a:r>
              <a:rPr lang="en-US" sz="3200">
                <a:solidFill>
                  <a:schemeClr val="dk2"/>
                </a:solidFill>
                <a:latin typeface="Century Gothic"/>
                <a:ea typeface="Century Gothic"/>
                <a:cs typeface="Century Gothic"/>
                <a:sym typeface="Century Gothic"/>
              </a:rPr>
              <a:t>Consejos para personalizar este módulo</a:t>
            </a:r>
            <a:endParaRPr/>
          </a:p>
        </p:txBody>
      </p:sp>
      <p:sp>
        <p:nvSpPr>
          <p:cNvPr id="102" name="Google Shape;102;p3"/>
          <p:cNvSpPr txBox="1">
            <a:spLocks noGrp="1"/>
          </p:cNvSpPr>
          <p:nvPr>
            <p:ph type="body" idx="1"/>
          </p:nvPr>
        </p:nvSpPr>
        <p:spPr>
          <a:xfrm>
            <a:off x="745075" y="1350425"/>
            <a:ext cx="11192400" cy="57861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Clr>
                <a:schemeClr val="dk2"/>
              </a:buClr>
              <a:buSzPts val="2500"/>
              <a:buNone/>
            </a:pPr>
            <a:r>
              <a:rPr lang="en-US" sz="1300">
                <a:solidFill>
                  <a:schemeClr val="dk2"/>
                </a:solidFill>
                <a:latin typeface="Century Gothic"/>
                <a:ea typeface="Century Gothic"/>
                <a:cs typeface="Century Gothic"/>
                <a:sym typeface="Century Gothic"/>
              </a:rPr>
              <a:t>La siguiente lista brinda consejos útiles para personalizar el contenido de este módulo. Ustedes pueden hacer clic en el número de una diapositiva para ir directamente a esa diapositiva. Cada diapositiva que contiene elementos personalizables incluye flechas, cuadros de texto o frases resaltadas para indicar las secciones y palabras que son personalizables.</a:t>
            </a:r>
            <a:endParaRPr sz="1300">
              <a:solidFill>
                <a:schemeClr val="dk2"/>
              </a:solidFill>
              <a:latin typeface="Century Gothic"/>
              <a:ea typeface="Century Gothic"/>
              <a:cs typeface="Century Gothic"/>
              <a:sym typeface="Century Gothic"/>
            </a:endParaRPr>
          </a:p>
          <a:p>
            <a:pPr marL="0" lvl="0" indent="0" algn="l" rtl="0">
              <a:lnSpc>
                <a:spcPct val="120000"/>
              </a:lnSpc>
              <a:spcBef>
                <a:spcPts val="0"/>
              </a:spcBef>
              <a:spcAft>
                <a:spcPts val="0"/>
              </a:spcAft>
              <a:buClr>
                <a:schemeClr val="dk2"/>
              </a:buClr>
              <a:buSzPts val="2500"/>
              <a:buNone/>
            </a:pP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Temas:</a:t>
            </a:r>
            <a:r>
              <a:rPr lang="en-US" sz="1300">
                <a:solidFill>
                  <a:schemeClr val="dk2"/>
                </a:solidFill>
              </a:rPr>
              <a:t> Este módulo está dividido en varios temas, como se describe en la tabla de contenido. Ustedes pueden eliminar los temas que no sean pertinentes para ustedes y sus grupos, y también pueden eliminar cualquier diapositiva del módulo que no aplique a ustedes o a sus grupos. Además, todo el texto de este módulo se puede editar directamente.</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Personajes: </a:t>
            </a:r>
            <a:r>
              <a:rPr lang="en-US" sz="1300">
                <a:solidFill>
                  <a:schemeClr val="dk2"/>
                </a:solidFill>
              </a:rPr>
              <a:t>Este módulo utiliza una combinación de personajes de diferentes regiones. Ustedes pueden reemplazar cualquiera de los personajes con otros que encuentren en los archivos de imágenes de personajes de la colección de recursos creativos. </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Preguntas para Discusión: </a:t>
            </a:r>
            <a:r>
              <a:rPr lang="en-US" sz="1300">
                <a:solidFill>
                  <a:schemeClr val="dk2"/>
                </a:solidFill>
              </a:rPr>
              <a:t>La diapositiva </a:t>
            </a:r>
            <a:r>
              <a:rPr lang="en-US" sz="1300" u="sng">
                <a:solidFill>
                  <a:srgbClr val="0563C1"/>
                </a:solidFill>
                <a:hlinkClick r:id="rId4" action="ppaction://hlinksldjump">
                  <a:extLst>
                    <a:ext uri="{A12FA001-AC4F-418D-AE19-62706E023703}">
                      <ahyp:hlinkClr xmlns:ahyp="http://schemas.microsoft.com/office/drawing/2018/hyperlinkcolor" val="tx"/>
                    </a:ext>
                  </a:extLst>
                </a:hlinkClick>
              </a:rPr>
              <a:t>4</a:t>
            </a:r>
            <a:r>
              <a:rPr lang="en-US" sz="1300">
                <a:solidFill>
                  <a:schemeClr val="dk2"/>
                </a:solidFill>
              </a:rPr>
              <a:t> contiene preguntas para discusión. Ustedes pueden editar o reemplazar las preguntas según sea necesario.</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Terminología de Billetera Móvil:</a:t>
            </a:r>
            <a:r>
              <a:rPr lang="en-US" sz="1300">
                <a:solidFill>
                  <a:schemeClr val="dk2"/>
                </a:solidFill>
              </a:rPr>
              <a:t> A lo largo de este módulo se utilizan los términos “billetera móvil” y “dinero móvil”. Utilizando la herramienta "buscar y reemplazar“, ustedes pueden reemplazar estos términos con otros con los que ustedes y su público se identifiquen mejor, tales como cuenta de dinero móvil, billetera digital, etc. Estos términos también los verán en texto rojo a lo largo de todo el módulo.</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Ejemplos de Tasas de Interés: </a:t>
            </a:r>
            <a:r>
              <a:rPr lang="en-US" sz="1300">
                <a:solidFill>
                  <a:schemeClr val="dk2"/>
                </a:solidFill>
              </a:rPr>
              <a:t>La diapositiva </a:t>
            </a:r>
            <a:r>
              <a:rPr lang="en-US" sz="1300" u="sng">
                <a:solidFill>
                  <a:srgbClr val="0563C1"/>
                </a:solidFill>
                <a:hlinkClick r:id="rId5" action="ppaction://hlinksldjump">
                  <a:extLst>
                    <a:ext uri="{A12FA001-AC4F-418D-AE19-62706E023703}">
                      <ahyp:hlinkClr xmlns:ahyp="http://schemas.microsoft.com/office/drawing/2018/hyperlinkcolor" val="tx"/>
                    </a:ext>
                  </a:extLst>
                </a:hlinkClick>
              </a:rPr>
              <a:t>8</a:t>
            </a:r>
            <a:r>
              <a:rPr lang="en-US" sz="1300">
                <a:solidFill>
                  <a:schemeClr val="dk2"/>
                </a:solidFill>
              </a:rPr>
              <a:t> da dos ejemplos de cómo se hace un cálculo con tasas de interés. Ustedes pueden cambiar los términos de los ejemplos de tasa de interés y modificar la moneda según sea necesario.</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Proveedores de Crédito Digital: </a:t>
            </a:r>
            <a:r>
              <a:rPr lang="en-US" sz="1300">
                <a:solidFill>
                  <a:schemeClr val="dk2"/>
                </a:solidFill>
              </a:rPr>
              <a:t>La diapositiva </a:t>
            </a:r>
            <a:r>
              <a:rPr lang="en-US" sz="1300" u="sng">
                <a:solidFill>
                  <a:srgbClr val="0563C1"/>
                </a:solidFill>
                <a:hlinkClick r:id="rId6" action="ppaction://hlinksldjump">
                  <a:extLst>
                    <a:ext uri="{A12FA001-AC4F-418D-AE19-62706E023703}">
                      <ahyp:hlinkClr xmlns:ahyp="http://schemas.microsoft.com/office/drawing/2018/hyperlinkcolor" val="tx"/>
                    </a:ext>
                  </a:extLst>
                </a:hlinkClick>
              </a:rPr>
              <a:t>11</a:t>
            </a:r>
            <a:r>
              <a:rPr lang="en-US" sz="1300">
                <a:solidFill>
                  <a:schemeClr val="dk2"/>
                </a:solidFill>
              </a:rPr>
              <a:t> analiza diferentes tipos de proveedores de crédito digital. Ustedes pueden agregar o eliminar proveedores según las opciones disponibles en sus mercados.</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Evaluaciones Crediticias Alternativas: </a:t>
            </a:r>
            <a:r>
              <a:rPr lang="en-US" sz="1300">
                <a:solidFill>
                  <a:schemeClr val="dk2"/>
                </a:solidFill>
              </a:rPr>
              <a:t>La diapositiva </a:t>
            </a:r>
            <a:r>
              <a:rPr lang="en-US" sz="1300" u="sng">
                <a:solidFill>
                  <a:srgbClr val="0563C1"/>
                </a:solidFill>
                <a:hlinkClick r:id="rId7" action="ppaction://hlinksldjump">
                  <a:extLst>
                    <a:ext uri="{A12FA001-AC4F-418D-AE19-62706E023703}">
                      <ahyp:hlinkClr xmlns:ahyp="http://schemas.microsoft.com/office/drawing/2018/hyperlinkcolor" val="tx"/>
                    </a:ext>
                  </a:extLst>
                </a:hlinkClick>
              </a:rPr>
              <a:t>24</a:t>
            </a:r>
            <a:r>
              <a:rPr lang="en-US" sz="1300">
                <a:solidFill>
                  <a:schemeClr val="dk2"/>
                </a:solidFill>
              </a:rPr>
              <a:t> da ejemplos de aplicaciones que usan métodos alternativos para determinar la solvencia crediticia y asignar una puntuación de crédito. Ustedes pueden agregar, eliminar o modificar estos ejemplos según sea necesario.</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Proveedores de Préstamos: </a:t>
            </a:r>
            <a:r>
              <a:rPr lang="en-US" sz="1300">
                <a:solidFill>
                  <a:schemeClr val="dk2"/>
                </a:solidFill>
              </a:rPr>
              <a:t>La diapositiva </a:t>
            </a:r>
            <a:r>
              <a:rPr lang="en-US" sz="1300" u="sng">
                <a:solidFill>
                  <a:srgbClr val="0563C1"/>
                </a:solidFill>
                <a:hlinkClick r:id="rId8" action="ppaction://hlinksldjump">
                  <a:extLst>
                    <a:ext uri="{A12FA001-AC4F-418D-AE19-62706E023703}">
                      <ahyp:hlinkClr xmlns:ahyp="http://schemas.microsoft.com/office/drawing/2018/hyperlinkcolor" val="tx"/>
                    </a:ext>
                  </a:extLst>
                </a:hlinkClick>
              </a:rPr>
              <a:t>26</a:t>
            </a:r>
            <a:r>
              <a:rPr lang="en-US" sz="1300">
                <a:solidFill>
                  <a:schemeClr val="dk2"/>
                </a:solidFill>
              </a:rPr>
              <a:t> analiza los diferentes lugares donde se pueden obtener préstamos. Ustedes pueden agregar o eliminar proveedores según las opciones disponibles en su mercado.</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Obtener un Préstamo:</a:t>
            </a:r>
            <a:r>
              <a:rPr lang="en-US" sz="1300">
                <a:solidFill>
                  <a:schemeClr val="dk2"/>
                </a:solidFill>
              </a:rPr>
              <a:t> La diapositiva </a:t>
            </a:r>
            <a:r>
              <a:rPr lang="en-US" sz="1300" u="sng">
                <a:solidFill>
                  <a:srgbClr val="0563C1"/>
                </a:solidFill>
                <a:hlinkClick r:id="rId9" action="ppaction://hlinksldjump">
                  <a:extLst>
                    <a:ext uri="{A12FA001-AC4F-418D-AE19-62706E023703}">
                      <ahyp:hlinkClr xmlns:ahyp="http://schemas.microsoft.com/office/drawing/2018/hyperlinkcolor" val="tx"/>
                    </a:ext>
                  </a:extLst>
                </a:hlinkClick>
              </a:rPr>
              <a:t>27</a:t>
            </a:r>
            <a:r>
              <a:rPr lang="en-US" sz="1300">
                <a:solidFill>
                  <a:schemeClr val="dk2"/>
                </a:solidFill>
              </a:rPr>
              <a:t> describe los pasos generales para obtener un préstamo. Ustedes pueden modificar estas instrucciones según el proveedor de préstamos o el producto de préstamo que hayan elegido. </a:t>
            </a:r>
            <a:endParaRPr sz="2300">
              <a:solidFill>
                <a:schemeClr val="dk2"/>
              </a:solidFill>
            </a:endParaRPr>
          </a:p>
        </p:txBody>
      </p:sp>
      <p:sp>
        <p:nvSpPr>
          <p:cNvPr id="103" name="Google Shape;103;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g14a759c8f77_0_28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sp>
        <p:nvSpPr>
          <p:cNvPr id="109" name="Google Shape;109;g14a759c8f77_0_289"/>
          <p:cNvSpPr/>
          <p:nvPr/>
        </p:nvSpPr>
        <p:spPr>
          <a:xfrm>
            <a:off x="907475" y="1546575"/>
            <a:ext cx="5490600" cy="4701000"/>
          </a:xfrm>
          <a:prstGeom prst="rect">
            <a:avLst/>
          </a:prstGeom>
          <a:solidFill>
            <a:srgbClr val="B3CDEA">
              <a:alpha val="26274"/>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0" name="Google Shape;110;g14a759c8f77_0_289"/>
          <p:cNvSpPr txBox="1">
            <a:spLocks noGrp="1"/>
          </p:cNvSpPr>
          <p:nvPr>
            <p:ph type="title"/>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Descripción General del Módulo</a:t>
            </a:r>
            <a:endParaRPr/>
          </a:p>
        </p:txBody>
      </p:sp>
      <p:pic>
        <p:nvPicPr>
          <p:cNvPr id="111" name="Google Shape;111;g14a759c8f77_0_28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398" cy="194310"/>
          </a:xfrm>
          <a:prstGeom prst="rect">
            <a:avLst/>
          </a:prstGeom>
          <a:noFill/>
          <a:ln>
            <a:noFill/>
          </a:ln>
        </p:spPr>
      </p:pic>
      <p:sp>
        <p:nvSpPr>
          <p:cNvPr id="112" name="Google Shape;112;g14a759c8f77_0_289"/>
          <p:cNvSpPr/>
          <p:nvPr/>
        </p:nvSpPr>
        <p:spPr>
          <a:xfrm>
            <a:off x="6478800" y="1546575"/>
            <a:ext cx="5163300" cy="2667600"/>
          </a:xfrm>
          <a:prstGeom prst="rect">
            <a:avLst/>
          </a:prstGeom>
          <a:solidFill>
            <a:srgbClr val="B3CDEA">
              <a:alpha val="26274"/>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3" name="Google Shape;113;g14a759c8f77_0_289"/>
          <p:cNvSpPr txBox="1">
            <a:spLocks noGrp="1"/>
          </p:cNvSpPr>
          <p:nvPr>
            <p:ph type="body" idx="1"/>
          </p:nvPr>
        </p:nvSpPr>
        <p:spPr>
          <a:xfrm>
            <a:off x="7352100" y="1838738"/>
            <a:ext cx="4213800" cy="17679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latin typeface="Century Gothic"/>
                <a:ea typeface="Century Gothic"/>
                <a:cs typeface="Century Gothic"/>
                <a:sym typeface="Century Gothic"/>
              </a:rPr>
              <a:t>Objetivos </a:t>
            </a:r>
            <a:endParaRPr sz="3000"/>
          </a:p>
          <a:p>
            <a:pPr marL="457200" marR="198755" lvl="0" indent="0" algn="l" rtl="0">
              <a:lnSpc>
                <a:spcPct val="100000"/>
              </a:lnSpc>
              <a:spcBef>
                <a:spcPts val="1000"/>
              </a:spcBef>
              <a:spcAft>
                <a:spcPts val="1000"/>
              </a:spcAft>
              <a:buSzPts val="2800"/>
              <a:buNone/>
            </a:pPr>
            <a:endParaRPr/>
          </a:p>
        </p:txBody>
      </p:sp>
      <p:sp>
        <p:nvSpPr>
          <p:cNvPr id="114" name="Google Shape;114;g14a759c8f77_0_289"/>
          <p:cNvSpPr/>
          <p:nvPr/>
        </p:nvSpPr>
        <p:spPr>
          <a:xfrm>
            <a:off x="6478800" y="4284925"/>
            <a:ext cx="5163300" cy="1962600"/>
          </a:xfrm>
          <a:prstGeom prst="rect">
            <a:avLst/>
          </a:prstGeom>
          <a:solidFill>
            <a:srgbClr val="B3CDEA">
              <a:alpha val="26274"/>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E2ECF7"/>
              </a:solidFill>
              <a:latin typeface="Calibri"/>
              <a:ea typeface="Calibri"/>
              <a:cs typeface="Calibri"/>
              <a:sym typeface="Calibri"/>
            </a:endParaRPr>
          </a:p>
        </p:txBody>
      </p:sp>
      <p:grpSp>
        <p:nvGrpSpPr>
          <p:cNvPr id="115" name="Google Shape;115;g14a759c8f77_0_289"/>
          <p:cNvGrpSpPr/>
          <p:nvPr/>
        </p:nvGrpSpPr>
        <p:grpSpPr>
          <a:xfrm>
            <a:off x="6713841" y="4469275"/>
            <a:ext cx="6101400" cy="2062500"/>
            <a:chOff x="6660841" y="4383600"/>
            <a:chExt cx="6101400" cy="2062500"/>
          </a:xfrm>
        </p:grpSpPr>
        <p:sp>
          <p:nvSpPr>
            <p:cNvPr id="116" name="Google Shape;116;g14a759c8f77_0_289"/>
            <p:cNvSpPr txBox="1"/>
            <p:nvPr/>
          </p:nvSpPr>
          <p:spPr>
            <a:xfrm>
              <a:off x="6813250" y="4383600"/>
              <a:ext cx="4908000" cy="2062500"/>
            </a:xfrm>
            <a:prstGeom prst="rect">
              <a:avLst/>
            </a:prstGeom>
            <a:noFill/>
            <a:ln>
              <a:noFill/>
            </a:ln>
          </p:spPr>
          <p:txBody>
            <a:bodyPr spcFirstLastPara="1" wrap="square" lIns="91425" tIns="45700" rIns="91425" bIns="45700" anchor="t" anchorCtr="0">
              <a:spAutoFit/>
            </a:bodyPr>
            <a:lstStyle/>
            <a:p>
              <a:pPr marL="0" marR="0" lvl="1" indent="0" algn="l" rtl="0">
                <a:lnSpc>
                  <a:spcPct val="100000"/>
                </a:lnSpc>
                <a:spcBef>
                  <a:spcPts val="1200"/>
                </a:spcBef>
                <a:spcAft>
                  <a:spcPts val="0"/>
                </a:spcAft>
                <a:buClr>
                  <a:srgbClr val="000000"/>
                </a:buClr>
                <a:buSzPts val="1800"/>
                <a:buFont typeface="Arial"/>
                <a:buNone/>
              </a:pPr>
              <a:endParaRPr sz="1800" b="0" i="0" u="none" strike="noStrike" cap="none">
                <a:solidFill>
                  <a:srgbClr val="2853A3"/>
                </a:solidFill>
                <a:latin typeface="Century Gothic"/>
                <a:ea typeface="Century Gothic"/>
                <a:cs typeface="Century Gothic"/>
                <a:sym typeface="Century Gothic"/>
              </a:endParaRPr>
            </a:p>
            <a:p>
              <a:pPr marL="558800" marR="0" lvl="1" indent="0" algn="l" rtl="0">
                <a:lnSpc>
                  <a:spcPct val="100000"/>
                </a:lnSpc>
                <a:spcBef>
                  <a:spcPts val="12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comparar y contrastar los diferentes</a:t>
              </a:r>
              <a:endParaRPr sz="1600" b="0" i="0" u="none" strike="noStrike" cap="none">
                <a:solidFill>
                  <a:srgbClr val="2853A3"/>
                </a:solidFill>
                <a:latin typeface="Century Gothic"/>
                <a:ea typeface="Century Gothic"/>
                <a:cs typeface="Century Gothic"/>
                <a:sym typeface="Century Gothic"/>
              </a:endParaRPr>
            </a:p>
            <a:p>
              <a:pPr marL="558800" marR="0" lvl="1" indent="0" algn="l" rtl="0">
                <a:lnSpc>
                  <a:spcPct val="100000"/>
                </a:lnSpc>
                <a:spcBef>
                  <a:spcPts val="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tipos de crédito</a:t>
              </a:r>
              <a:endParaRPr sz="1200" b="0" i="0" u="none" strike="noStrike" cap="none">
                <a:solidFill>
                  <a:srgbClr val="000000"/>
                </a:solidFill>
                <a:latin typeface="Arial"/>
                <a:ea typeface="Arial"/>
                <a:cs typeface="Arial"/>
                <a:sym typeface="Arial"/>
              </a:endParaRPr>
            </a:p>
            <a:p>
              <a:pPr marL="558800" marR="0" lvl="1" indent="0" algn="l" rtl="0">
                <a:lnSpc>
                  <a:spcPct val="100000"/>
                </a:lnSpc>
                <a:spcBef>
                  <a:spcPts val="12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crear estrategias para administrar los pagos de sus créditos</a:t>
              </a:r>
              <a:endParaRPr sz="1200" b="0" i="0" u="none" strike="noStrike" cap="none">
                <a:solidFill>
                  <a:srgbClr val="000000"/>
                </a:solidFill>
                <a:latin typeface="Arial"/>
                <a:ea typeface="Arial"/>
                <a:cs typeface="Arial"/>
                <a:sym typeface="Arial"/>
              </a:endParaRPr>
            </a:p>
            <a:p>
              <a:pPr marL="0" marR="0" lvl="1" indent="0" algn="l" rtl="0">
                <a:lnSpc>
                  <a:spcPct val="100000"/>
                </a:lnSpc>
                <a:spcBef>
                  <a:spcPts val="1200"/>
                </a:spcBef>
                <a:spcAft>
                  <a:spcPts val="0"/>
                </a:spcAft>
                <a:buClr>
                  <a:srgbClr val="000000"/>
                </a:buClr>
                <a:buSzPts val="1800"/>
                <a:buFont typeface="Arial"/>
                <a:buNone/>
              </a:pPr>
              <a:endParaRPr sz="1600" b="1" i="0" u="none" strike="noStrike" cap="none">
                <a:solidFill>
                  <a:schemeClr val="dk1"/>
                </a:solidFill>
                <a:latin typeface="Arial"/>
                <a:ea typeface="Arial"/>
                <a:cs typeface="Arial"/>
                <a:sym typeface="Arial"/>
              </a:endParaRPr>
            </a:p>
          </p:txBody>
        </p:sp>
        <p:pic>
          <p:nvPicPr>
            <p:cNvPr id="117" name="Google Shape;117;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883235" y="4991610"/>
              <a:ext cx="369300" cy="369300"/>
            </a:xfrm>
            <a:prstGeom prst="rect">
              <a:avLst/>
            </a:prstGeom>
            <a:noFill/>
            <a:ln>
              <a:noFill/>
            </a:ln>
          </p:spPr>
        </p:pic>
        <p:sp>
          <p:nvSpPr>
            <p:cNvPr id="118" name="Google Shape;118;g14a759c8f77_0_289"/>
            <p:cNvSpPr txBox="1"/>
            <p:nvPr/>
          </p:nvSpPr>
          <p:spPr>
            <a:xfrm>
              <a:off x="6660841" y="4383612"/>
              <a:ext cx="6101400" cy="400200"/>
            </a:xfrm>
            <a:prstGeom prst="rect">
              <a:avLst/>
            </a:prstGeom>
            <a:noFill/>
            <a:ln>
              <a:noFill/>
            </a:ln>
          </p:spPr>
          <p:txBody>
            <a:bodyPr spcFirstLastPara="1" wrap="square" lIns="91425" tIns="45700" rIns="91425" bIns="45700" anchor="t" anchorCtr="0">
              <a:spAutoFit/>
            </a:bodyPr>
            <a:lstStyle/>
            <a:p>
              <a:pPr marL="95250" marR="198755" lvl="0" indent="0" algn="l" rtl="0">
                <a:lnSpc>
                  <a:spcPct val="116500"/>
                </a:lnSpc>
                <a:spcBef>
                  <a:spcPts val="0"/>
                </a:spcBef>
                <a:spcAft>
                  <a:spcPts val="0"/>
                </a:spcAft>
                <a:buClr>
                  <a:srgbClr val="2853A3"/>
                </a:buClr>
                <a:buSzPts val="1800"/>
                <a:buFont typeface="Century Gothic"/>
                <a:buNone/>
              </a:pPr>
              <a:r>
                <a:rPr lang="en-US" sz="2000" b="1" i="0" u="none" strike="noStrike" cap="none">
                  <a:solidFill>
                    <a:srgbClr val="2853A3"/>
                  </a:solidFill>
                  <a:latin typeface="Century Gothic"/>
                  <a:ea typeface="Century Gothic"/>
                  <a:cs typeface="Century Gothic"/>
                  <a:sym typeface="Century Gothic"/>
                </a:rPr>
                <a:t>En este módulo ustedes pueden…</a:t>
              </a:r>
              <a:endParaRPr sz="2000" b="0" i="0" u="none" strike="noStrike" cap="none">
                <a:solidFill>
                  <a:srgbClr val="000000"/>
                </a:solidFill>
                <a:latin typeface="Arial"/>
                <a:ea typeface="Arial"/>
                <a:cs typeface="Arial"/>
                <a:sym typeface="Arial"/>
              </a:endParaRPr>
            </a:p>
          </p:txBody>
        </p:sp>
      </p:grpSp>
      <p:pic>
        <p:nvPicPr>
          <p:cNvPr id="119" name="Google Shape;119;g14a759c8f77_0_28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151375" y="1790500"/>
            <a:ext cx="582800" cy="582800"/>
          </a:xfrm>
          <a:prstGeom prst="rect">
            <a:avLst/>
          </a:prstGeom>
          <a:noFill/>
          <a:ln>
            <a:noFill/>
          </a:ln>
        </p:spPr>
      </p:pic>
      <p:pic>
        <p:nvPicPr>
          <p:cNvPr id="120" name="Google Shape;120;g14a759c8f77_0_28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660675" y="1725250"/>
            <a:ext cx="634974" cy="634974"/>
          </a:xfrm>
          <a:prstGeom prst="rect">
            <a:avLst/>
          </a:prstGeom>
          <a:noFill/>
          <a:ln>
            <a:noFill/>
          </a:ln>
        </p:spPr>
      </p:pic>
      <p:graphicFrame>
        <p:nvGraphicFramePr>
          <p:cNvPr id="121" name="Google Shape;121;g14a759c8f77_0_289"/>
          <p:cNvGraphicFramePr/>
          <p:nvPr/>
        </p:nvGraphicFramePr>
        <p:xfrm>
          <a:off x="1145219" y="2604075"/>
          <a:ext cx="3000000" cy="3000000"/>
        </p:xfrm>
        <a:graphic>
          <a:graphicData uri="http://schemas.openxmlformats.org/drawingml/2006/table">
            <a:tbl>
              <a:tblPr>
                <a:noFill/>
                <a:tableStyleId>{3C36D354-8B70-477D-96BC-F97DC91F4C1D}</a:tableStyleId>
              </a:tblPr>
              <a:tblGrid>
                <a:gridCol w="4403025">
                  <a:extLst>
                    <a:ext uri="{9D8B030D-6E8A-4147-A177-3AD203B41FA5}">
                      <a16:colId xmlns:a16="http://schemas.microsoft.com/office/drawing/2014/main" val="20000"/>
                    </a:ext>
                  </a:extLst>
                </a:gridCol>
                <a:gridCol w="572750">
                  <a:extLst>
                    <a:ext uri="{9D8B030D-6E8A-4147-A177-3AD203B41FA5}">
                      <a16:colId xmlns:a16="http://schemas.microsoft.com/office/drawing/2014/main" val="20001"/>
                    </a:ext>
                  </a:extLst>
                </a:gridCol>
              </a:tblGrid>
              <a:tr h="593550">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Parte 1:</a:t>
                      </a:r>
                      <a:r>
                        <a:rPr lang="en-US" sz="1800" u="none" strike="noStrike" cap="none">
                          <a:solidFill>
                            <a:srgbClr val="2853A3"/>
                          </a:solidFill>
                          <a:latin typeface="Century Gothic"/>
                          <a:ea typeface="Century Gothic"/>
                          <a:cs typeface="Century Gothic"/>
                          <a:sym typeface="Century Gothic"/>
                        </a:rPr>
                        <a:t> Formas de crédito</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strike="noStrike" cap="none">
                          <a:solidFill>
                            <a:srgbClr val="0563C1"/>
                          </a:solidFill>
                          <a:latin typeface="Century Gothic"/>
                          <a:ea typeface="Century Gothic"/>
                          <a:cs typeface="Century Gothic"/>
                          <a:sym typeface="Century Gothic"/>
                          <a:hlinkClick r:id="rId8" action="ppaction://hlinksldjump">
                            <a:extLst>
                              <a:ext uri="{A12FA001-AC4F-418D-AE19-62706E023703}">
                                <ahyp:hlinkClr xmlns:ahyp="http://schemas.microsoft.com/office/drawing/2018/hyperlinkcolor" val="tx"/>
                              </a:ext>
                            </a:extLst>
                          </a:hlinkClick>
                        </a:rPr>
                        <a:t>5</a:t>
                      </a:r>
                      <a:endParaRPr sz="1400" u="none" strike="noStrike" cap="none">
                        <a:solidFill>
                          <a:srgbClr val="0563C1"/>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534100">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Parte 2:</a:t>
                      </a:r>
                      <a:r>
                        <a:rPr lang="en-US" sz="1800" u="none" strike="noStrike" cap="none">
                          <a:solidFill>
                            <a:srgbClr val="2853A3"/>
                          </a:solidFill>
                          <a:latin typeface="Century Gothic"/>
                          <a:ea typeface="Century Gothic"/>
                          <a:cs typeface="Century Gothic"/>
                          <a:sym typeface="Century Gothic"/>
                        </a:rPr>
                        <a:t> Evaluación de la solvencia crediticia</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strike="noStrike" cap="none">
                          <a:solidFill>
                            <a:schemeClr val="hlink"/>
                          </a:solidFill>
                          <a:latin typeface="Century Gothic"/>
                          <a:ea typeface="Century Gothic"/>
                          <a:cs typeface="Century Gothic"/>
                          <a:sym typeface="Century Gothic"/>
                          <a:hlinkClick r:id="rId9" action="ppaction://hlinksldjump"/>
                        </a:rPr>
                        <a:t>18</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53412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Parte 3:</a:t>
                      </a:r>
                      <a:r>
                        <a:rPr lang="en-US" sz="1800" u="none" strike="noStrike" cap="none">
                          <a:solidFill>
                            <a:srgbClr val="2853A3"/>
                          </a:solidFill>
                          <a:latin typeface="Century Gothic"/>
                          <a:ea typeface="Century Gothic"/>
                          <a:cs typeface="Century Gothic"/>
                          <a:sym typeface="Century Gothic"/>
                        </a:rPr>
                        <a:t> Dónde y cómo obtener un préstamo</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strike="noStrike" cap="none">
                          <a:solidFill>
                            <a:schemeClr val="hlink"/>
                          </a:solidFill>
                          <a:latin typeface="Century Gothic"/>
                          <a:ea typeface="Century Gothic"/>
                          <a:cs typeface="Century Gothic"/>
                          <a:sym typeface="Century Gothic"/>
                          <a:hlinkClick r:id="rId10" action="ppaction://hlinksldjump"/>
                        </a:rPr>
                        <a:t>25</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77182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Parte 4:</a:t>
                      </a:r>
                      <a:r>
                        <a:rPr lang="en-US" sz="1800" u="none" strike="noStrike" cap="none">
                          <a:solidFill>
                            <a:srgbClr val="2853A3"/>
                          </a:solidFill>
                          <a:latin typeface="Century Gothic"/>
                          <a:ea typeface="Century Gothic"/>
                          <a:cs typeface="Century Gothic"/>
                          <a:sym typeface="Century Gothic"/>
                        </a:rPr>
                        <a:t> Administrando el crédito</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strike="noStrike" cap="none">
                          <a:solidFill>
                            <a:schemeClr val="hlink"/>
                          </a:solidFill>
                          <a:latin typeface="Century Gothic"/>
                          <a:ea typeface="Century Gothic"/>
                          <a:cs typeface="Century Gothic"/>
                          <a:sym typeface="Century Gothic"/>
                          <a:hlinkClick r:id="rId11" action="ppaction://hlinksldjump"/>
                        </a:rPr>
                        <a:t>29</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22" name="Google Shape;122;g14a759c8f77_0_289"/>
          <p:cNvSpPr txBox="1"/>
          <p:nvPr/>
        </p:nvSpPr>
        <p:spPr>
          <a:xfrm>
            <a:off x="6971425" y="2305800"/>
            <a:ext cx="4711800" cy="1908600"/>
          </a:xfrm>
          <a:prstGeom prst="rect">
            <a:avLst/>
          </a:prstGeom>
          <a:noFill/>
          <a:ln>
            <a:noFill/>
          </a:ln>
        </p:spPr>
        <p:txBody>
          <a:bodyPr spcFirstLastPara="1" wrap="square" lIns="91425" tIns="91425" rIns="91425" bIns="91425" anchor="t" anchorCtr="0">
            <a:spAutoFit/>
          </a:bodyPr>
          <a:lstStyle/>
          <a:p>
            <a:pPr marL="457200" marR="198755" lvl="0" indent="-330200" algn="l" rtl="0">
              <a:lnSpc>
                <a:spcPct val="100000"/>
              </a:lnSpc>
              <a:spcBef>
                <a:spcPts val="0"/>
              </a:spcBef>
              <a:spcAft>
                <a:spcPts val="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Conocer los tipos y fuentes formales de crédito.</a:t>
            </a:r>
            <a:endParaRPr sz="2600" b="0" i="0" u="none" strike="noStrike" cap="none">
              <a:solidFill>
                <a:schemeClr val="dk1"/>
              </a:solidFill>
              <a:latin typeface="Century Gothic"/>
              <a:ea typeface="Century Gothic"/>
              <a:cs typeface="Century Gothic"/>
              <a:sym typeface="Century Gothic"/>
            </a:endParaRPr>
          </a:p>
          <a:p>
            <a:pPr marL="457200" marR="198755" lvl="0" indent="-330200" algn="l" rtl="0">
              <a:lnSpc>
                <a:spcPct val="100000"/>
              </a:lnSpc>
              <a:spcBef>
                <a:spcPts val="0"/>
              </a:spcBef>
              <a:spcAft>
                <a:spcPts val="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Aprender acerca de los métodos para evaluar la solvencia crediticia.</a:t>
            </a:r>
            <a:endParaRPr sz="1600" b="0" i="0" u="none" strike="noStrike" cap="none">
              <a:solidFill>
                <a:srgbClr val="2853A3"/>
              </a:solidFill>
              <a:latin typeface="Century Gothic"/>
              <a:ea typeface="Century Gothic"/>
              <a:cs typeface="Century Gothic"/>
              <a:sym typeface="Century Gothic"/>
            </a:endParaRPr>
          </a:p>
          <a:p>
            <a:pPr marL="457200" marR="198755" lvl="0" indent="-330200" algn="l" rtl="0">
              <a:lnSpc>
                <a:spcPct val="100000"/>
              </a:lnSpc>
              <a:spcBef>
                <a:spcPts val="0"/>
              </a:spcBef>
              <a:spcAft>
                <a:spcPts val="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Entender la importancia de hacer los pagos de préstamos y créditos puntualmente.</a:t>
            </a:r>
            <a:endParaRPr sz="1600" b="0" i="0" u="none" strike="noStrike" cap="none">
              <a:solidFill>
                <a:srgbClr val="2853A3"/>
              </a:solidFill>
              <a:latin typeface="Century Gothic"/>
              <a:ea typeface="Century Gothic"/>
              <a:cs typeface="Century Gothic"/>
              <a:sym typeface="Century Gothic"/>
            </a:endParaRPr>
          </a:p>
        </p:txBody>
      </p:sp>
      <p:sp>
        <p:nvSpPr>
          <p:cNvPr id="123" name="Google Shape;123;g14a759c8f77_0_289"/>
          <p:cNvSpPr txBox="1">
            <a:spLocks noGrp="1"/>
          </p:cNvSpPr>
          <p:nvPr>
            <p:ph type="body" idx="1"/>
          </p:nvPr>
        </p:nvSpPr>
        <p:spPr>
          <a:xfrm>
            <a:off x="1907200" y="1842678"/>
            <a:ext cx="4213800" cy="6351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rPr>
              <a:t>Tabla de Contenido</a:t>
            </a:r>
            <a:endParaRPr/>
          </a:p>
        </p:txBody>
      </p:sp>
      <p:pic>
        <p:nvPicPr>
          <p:cNvPr id="124" name="Google Shape;124;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926349" y="5699636"/>
            <a:ext cx="369300" cy="369300"/>
          </a:xfrm>
          <a:prstGeom prst="rect">
            <a:avLst/>
          </a:prstGeom>
          <a:noFill/>
          <a:ln>
            <a:noFill/>
          </a:ln>
        </p:spPr>
      </p:pic>
      <p:sp>
        <p:nvSpPr>
          <p:cNvPr id="125" name="Google Shape;125;g14a759c8f77_0_28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g14a759c8f77_0_22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pic>
        <p:nvPicPr>
          <p:cNvPr id="131" name="Google Shape;131;g14a759c8f77_0_22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132" name="Google Shape;132;g14a759c8f77_0_227"/>
          <p:cNvSpPr txBox="1"/>
          <p:nvPr/>
        </p:nvSpPr>
        <p:spPr>
          <a:xfrm>
            <a:off x="9177250" y="661347"/>
            <a:ext cx="1795500" cy="1200298"/>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¡Consejo de Personalización!</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Agreguen, eliminen o modifiquen las preguntas según sea necesario.</a:t>
            </a:r>
            <a:endParaRPr sz="1100" b="0" i="0" u="none" strike="noStrike" cap="none">
              <a:solidFill>
                <a:srgbClr val="FFFFFF"/>
              </a:solidFill>
              <a:latin typeface="Century Gothic"/>
              <a:ea typeface="Century Gothic"/>
              <a:cs typeface="Century Gothic"/>
              <a:sym typeface="Century Gothic"/>
            </a:endParaRPr>
          </a:p>
        </p:txBody>
      </p:sp>
      <p:grpSp>
        <p:nvGrpSpPr>
          <p:cNvPr id="133" name="Google Shape;133;g14a759c8f77_0_227"/>
          <p:cNvGrpSpPr/>
          <p:nvPr/>
        </p:nvGrpSpPr>
        <p:grpSpPr>
          <a:xfrm>
            <a:off x="-315142" y="-317675"/>
            <a:ext cx="5610217" cy="7100244"/>
            <a:chOff x="-315142" y="-317675"/>
            <a:chExt cx="5610217" cy="7100244"/>
          </a:xfrm>
        </p:grpSpPr>
        <p:pic>
          <p:nvPicPr>
            <p:cNvPr id="134" name="Google Shape;134;g14a759c8f77_0_2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67375" y="-317675"/>
              <a:ext cx="5362450" cy="3837752"/>
            </a:xfrm>
            <a:prstGeom prst="rect">
              <a:avLst/>
            </a:prstGeom>
            <a:noFill/>
            <a:ln>
              <a:noFill/>
            </a:ln>
          </p:spPr>
        </p:pic>
        <p:sp>
          <p:nvSpPr>
            <p:cNvPr id="135" name="Google Shape;135;g14a759c8f77_0_227"/>
            <p:cNvSpPr txBox="1"/>
            <p:nvPr/>
          </p:nvSpPr>
          <p:spPr>
            <a:xfrm>
              <a:off x="1473250" y="638925"/>
              <a:ext cx="27432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2000" b="1" i="0" u="none" strike="noStrike" cap="none">
                  <a:solidFill>
                    <a:srgbClr val="2853A3"/>
                  </a:solidFill>
                  <a:latin typeface="Century Gothic"/>
                  <a:ea typeface="Century Gothic"/>
                  <a:cs typeface="Century Gothic"/>
                  <a:sym typeface="Century Gothic"/>
                </a:rPr>
                <a:t>Antes de comenzar, veamos qué tan familiarizadas</a:t>
              </a:r>
              <a:endParaRPr sz="2000" b="1" i="0" u="none" strike="noStrike" cap="none">
                <a:solidFill>
                  <a:srgbClr val="2853A3"/>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800"/>
                <a:buFont typeface="Arial"/>
                <a:buNone/>
              </a:pPr>
              <a:r>
                <a:rPr lang="en-US" sz="2000" b="1" i="0" u="none" strike="noStrike" cap="none">
                  <a:solidFill>
                    <a:srgbClr val="2853A3"/>
                  </a:solidFill>
                  <a:latin typeface="Century Gothic"/>
                  <a:ea typeface="Century Gothic"/>
                  <a:cs typeface="Century Gothic"/>
                  <a:sym typeface="Century Gothic"/>
                </a:rPr>
                <a:t>están con el crédito.</a:t>
              </a:r>
              <a:endParaRPr sz="2000" b="0" i="0" u="none" strike="noStrike" cap="none">
                <a:solidFill>
                  <a:schemeClr val="dk1"/>
                </a:solidFill>
                <a:latin typeface="Calibri"/>
                <a:ea typeface="Calibri"/>
                <a:cs typeface="Calibri"/>
                <a:sym typeface="Calibri"/>
              </a:endParaRPr>
            </a:p>
          </p:txBody>
        </p:sp>
        <p:pic>
          <p:nvPicPr>
            <p:cNvPr id="136" name="Google Shape;136;g14a759c8f77_0_22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315142" y="1538633"/>
              <a:ext cx="3495973" cy="5243936"/>
            </a:xfrm>
            <a:prstGeom prst="rect">
              <a:avLst/>
            </a:prstGeom>
            <a:noFill/>
            <a:ln>
              <a:noFill/>
            </a:ln>
          </p:spPr>
        </p:pic>
      </p:grpSp>
      <p:grpSp>
        <p:nvGrpSpPr>
          <p:cNvPr id="137" name="Google Shape;137;g14a759c8f77_0_227"/>
          <p:cNvGrpSpPr/>
          <p:nvPr/>
        </p:nvGrpSpPr>
        <p:grpSpPr>
          <a:xfrm>
            <a:off x="5223487" y="2696191"/>
            <a:ext cx="3495977" cy="2755134"/>
            <a:chOff x="5528287" y="2696191"/>
            <a:chExt cx="3495977" cy="2755134"/>
          </a:xfrm>
        </p:grpSpPr>
        <p:pic>
          <p:nvPicPr>
            <p:cNvPr id="138" name="Google Shape;138;g14a759c8f77_0_2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528287" y="2696191"/>
              <a:ext cx="3495977" cy="2755134"/>
            </a:xfrm>
            <a:prstGeom prst="rect">
              <a:avLst/>
            </a:prstGeom>
            <a:noFill/>
            <a:ln>
              <a:noFill/>
            </a:ln>
          </p:spPr>
        </p:pic>
        <p:sp>
          <p:nvSpPr>
            <p:cNvPr id="139" name="Google Shape;139;g14a759c8f77_0_227"/>
            <p:cNvSpPr txBox="1"/>
            <p:nvPr/>
          </p:nvSpPr>
          <p:spPr>
            <a:xfrm>
              <a:off x="6279536" y="3015504"/>
              <a:ext cx="1930500" cy="21240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434"/>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¿A quiénes aquí se les ha hecho difícil pagar las cuotas de sus préstamos a tiempo?</a:t>
              </a:r>
              <a:endParaRPr sz="1400" b="1" i="0" u="none" strike="noStrike" cap="none">
                <a:solidFill>
                  <a:srgbClr val="D19129"/>
                </a:solidFill>
                <a:latin typeface="Century Gothic"/>
                <a:ea typeface="Century Gothic"/>
                <a:cs typeface="Century Gothic"/>
                <a:sym typeface="Century Gothic"/>
              </a:endParaRPr>
            </a:p>
          </p:txBody>
        </p:sp>
      </p:grpSp>
      <p:grpSp>
        <p:nvGrpSpPr>
          <p:cNvPr id="140" name="Google Shape;140;g14a759c8f77_0_227"/>
          <p:cNvGrpSpPr/>
          <p:nvPr/>
        </p:nvGrpSpPr>
        <p:grpSpPr>
          <a:xfrm>
            <a:off x="4078087" y="161066"/>
            <a:ext cx="3495977" cy="2755134"/>
            <a:chOff x="4382887" y="161066"/>
            <a:chExt cx="3495977" cy="2755134"/>
          </a:xfrm>
        </p:grpSpPr>
        <p:pic>
          <p:nvPicPr>
            <p:cNvPr id="141" name="Google Shape;141;g14a759c8f77_0_2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382887" y="161066"/>
              <a:ext cx="3495977" cy="2755134"/>
            </a:xfrm>
            <a:prstGeom prst="rect">
              <a:avLst/>
            </a:prstGeom>
            <a:noFill/>
            <a:ln>
              <a:noFill/>
            </a:ln>
          </p:spPr>
        </p:pic>
        <p:sp>
          <p:nvSpPr>
            <p:cNvPr id="142" name="Google Shape;142;g14a759c8f77_0_227"/>
            <p:cNvSpPr txBox="1"/>
            <p:nvPr/>
          </p:nvSpPr>
          <p:spPr>
            <a:xfrm>
              <a:off x="5221882" y="715965"/>
              <a:ext cx="1795500" cy="17649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chemeClr val="dk1"/>
                </a:buClr>
                <a:buSzPts val="1900"/>
                <a:buFont typeface="Arial"/>
                <a:buNone/>
              </a:pPr>
              <a:r>
                <a:rPr lang="en-US" sz="1800" b="1" i="0" u="none" strike="noStrike" cap="none">
                  <a:solidFill>
                    <a:srgbClr val="D19129"/>
                  </a:solidFill>
                  <a:latin typeface="Century Gothic"/>
                  <a:ea typeface="Century Gothic"/>
                  <a:cs typeface="Century Gothic"/>
                  <a:sym typeface="Century Gothic"/>
                </a:rPr>
                <a:t>¿Dónde se puede obtener un préstamo?</a:t>
              </a:r>
              <a:endParaRPr sz="1800" b="0"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rgbClr val="D19129"/>
                </a:solidFill>
                <a:latin typeface="Century Gothic"/>
                <a:ea typeface="Century Gothic"/>
                <a:cs typeface="Century Gothic"/>
                <a:sym typeface="Century Gothic"/>
              </a:endParaRPr>
            </a:p>
          </p:txBody>
        </p:sp>
      </p:grpSp>
      <p:grpSp>
        <p:nvGrpSpPr>
          <p:cNvPr id="143" name="Google Shape;143;g14a759c8f77_0_227"/>
          <p:cNvGrpSpPr/>
          <p:nvPr/>
        </p:nvGrpSpPr>
        <p:grpSpPr>
          <a:xfrm>
            <a:off x="6033555" y="389675"/>
            <a:ext cx="3802219" cy="3019204"/>
            <a:chOff x="6345984" y="485055"/>
            <a:chExt cx="3495972" cy="2821950"/>
          </a:xfrm>
        </p:grpSpPr>
        <p:pic>
          <p:nvPicPr>
            <p:cNvPr id="144" name="Google Shape;144;g14a759c8f77_0_22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345984" y="485055"/>
              <a:ext cx="3495972" cy="2821950"/>
            </a:xfrm>
            <a:prstGeom prst="rect">
              <a:avLst/>
            </a:prstGeom>
            <a:noFill/>
            <a:ln>
              <a:noFill/>
            </a:ln>
          </p:spPr>
        </p:pic>
        <p:sp>
          <p:nvSpPr>
            <p:cNvPr id="145" name="Google Shape;145;g14a759c8f77_0_227"/>
            <p:cNvSpPr txBox="1"/>
            <p:nvPr/>
          </p:nvSpPr>
          <p:spPr>
            <a:xfrm>
              <a:off x="7055906" y="929482"/>
              <a:ext cx="2092500" cy="20421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6599"/>
                </a:lnSpc>
                <a:spcBef>
                  <a:spcPts val="0"/>
                </a:spcBef>
                <a:spcAft>
                  <a:spcPts val="0"/>
                </a:spcAft>
                <a:buClr>
                  <a:schemeClr val="dk1"/>
                </a:buClr>
                <a:buSzPts val="2200"/>
                <a:buFont typeface="Arial"/>
                <a:buNone/>
              </a:pPr>
              <a:r>
                <a:rPr lang="en-US" sz="1600" b="1" i="0" u="none" strike="noStrike" cap="none">
                  <a:solidFill>
                    <a:srgbClr val="D19129"/>
                  </a:solidFill>
                  <a:latin typeface="Century Gothic"/>
                  <a:ea typeface="Century Gothic"/>
                  <a:cs typeface="Century Gothic"/>
                  <a:sym typeface="Century Gothic"/>
                </a:rPr>
                <a:t>Si ustedes han solicitado un préstamo, ¿qué documentos o información tuvieron que proporcionar?</a:t>
              </a:r>
              <a:endParaRPr sz="16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chemeClr val="accent2"/>
                </a:solidFill>
                <a:latin typeface="Century Gothic"/>
                <a:ea typeface="Century Gothic"/>
                <a:cs typeface="Century Gothic"/>
                <a:sym typeface="Century Gothic"/>
              </a:endParaRPr>
            </a:p>
          </p:txBody>
        </p:sp>
      </p:grpSp>
      <p:pic>
        <p:nvPicPr>
          <p:cNvPr id="146" name="Google Shape;146;g14a759c8f77_0_227"/>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8766250" y="1600051"/>
            <a:ext cx="3624175" cy="5436250"/>
          </a:xfrm>
          <a:prstGeom prst="rect">
            <a:avLst/>
          </a:prstGeom>
          <a:noFill/>
          <a:ln>
            <a:noFill/>
          </a:ln>
        </p:spPr>
      </p:pic>
      <p:pic>
        <p:nvPicPr>
          <p:cNvPr id="147" name="Google Shape;147;g14a759c8f77_0_227"/>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2742900" y="1701700"/>
            <a:ext cx="3495972" cy="5243969"/>
          </a:xfrm>
          <a:prstGeom prst="rect">
            <a:avLst/>
          </a:prstGeom>
          <a:noFill/>
          <a:ln>
            <a:noFill/>
          </a:ln>
        </p:spPr>
      </p:pic>
      <p:sp>
        <p:nvSpPr>
          <p:cNvPr id="148" name="Google Shape;148;g14a759c8f77_0_2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p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154" name="Google Shape;154;p6"/>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55" name="Google Shape;155;p6"/>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PARTE 1: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FORMAS DE CRÉDITO</a:t>
            </a:r>
            <a:endParaRPr sz="2800" b="1" i="0" u="none" strike="noStrike" cap="none">
              <a:solidFill>
                <a:schemeClr val="lt1"/>
              </a:solidFill>
              <a:latin typeface="Calibri"/>
              <a:ea typeface="Calibri"/>
              <a:cs typeface="Calibri"/>
              <a:sym typeface="Calibri"/>
            </a:endParaRPr>
          </a:p>
        </p:txBody>
      </p:sp>
      <p:grpSp>
        <p:nvGrpSpPr>
          <p:cNvPr id="156" name="Google Shape;156;p6"/>
          <p:cNvGrpSpPr/>
          <p:nvPr/>
        </p:nvGrpSpPr>
        <p:grpSpPr>
          <a:xfrm>
            <a:off x="6179125" y="-90374"/>
            <a:ext cx="4204869" cy="3315997"/>
            <a:chOff x="6096000" y="-90374"/>
            <a:chExt cx="4204869" cy="3315997"/>
          </a:xfrm>
        </p:grpSpPr>
        <p:pic>
          <p:nvPicPr>
            <p:cNvPr id="157" name="Google Shape;157;p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7"/>
            </a:xfrm>
            <a:prstGeom prst="rect">
              <a:avLst/>
            </a:prstGeom>
            <a:noFill/>
            <a:ln>
              <a:noFill/>
            </a:ln>
          </p:spPr>
        </p:pic>
        <p:sp>
          <p:nvSpPr>
            <p:cNvPr id="158" name="Google Shape;158;p6"/>
            <p:cNvSpPr txBox="1"/>
            <p:nvPr/>
          </p:nvSpPr>
          <p:spPr>
            <a:xfrm>
              <a:off x="7151053" y="647850"/>
              <a:ext cx="1775700"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664B71"/>
                  </a:solidFill>
                  <a:latin typeface="Century Gothic"/>
                  <a:ea typeface="Century Gothic"/>
                  <a:cs typeface="Century Gothic"/>
                  <a:sym typeface="Century Gothic"/>
                </a:rPr>
                <a:t>¡Aprendamos acerca de las diferentes formas de crédito!</a:t>
              </a:r>
              <a:endParaRPr sz="1600" b="1" i="0" u="none" strike="noStrike" cap="none">
                <a:solidFill>
                  <a:srgbClr val="664B71"/>
                </a:solidFill>
                <a:latin typeface="Calibri"/>
                <a:ea typeface="Calibri"/>
                <a:cs typeface="Calibri"/>
                <a:sym typeface="Calibri"/>
              </a:endParaRPr>
            </a:p>
          </p:txBody>
        </p:sp>
      </p:grpSp>
      <p:sp>
        <p:nvSpPr>
          <p:cNvPr id="159" name="Google Shape;159;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5</a:t>
            </a:fld>
            <a:endParaRPr/>
          </a:p>
        </p:txBody>
      </p:sp>
      <p:pic>
        <p:nvPicPr>
          <p:cNvPr id="160" name="Google Shape;160;p6"/>
          <p:cNvPicPr preferRelativeResize="0"/>
          <p:nvPr/>
        </p:nvPicPr>
        <p:blipFill rotWithShape="1">
          <a:blip r:embed="rId5" cstate="screen">
            <a:alphaModFix/>
            <a:extLst>
              <a:ext uri="{28A0092B-C50C-407E-A947-70E740481C1C}">
                <a14:useLocalDpi xmlns:a14="http://schemas.microsoft.com/office/drawing/2010/main"/>
              </a:ext>
            </a:extLst>
          </a:blip>
          <a:srcRect r="18146" b="36847"/>
          <a:stretch/>
        </p:blipFill>
        <p:spPr>
          <a:xfrm>
            <a:off x="6940725" y="647850"/>
            <a:ext cx="5403677" cy="6209327"/>
          </a:xfrm>
          <a:prstGeom prst="rect">
            <a:avLst/>
          </a:prstGeom>
          <a:noFill/>
          <a:ln>
            <a:noFill/>
          </a:ln>
        </p:spPr>
      </p:pic>
      <p:sp>
        <p:nvSpPr>
          <p:cNvPr id="161" name="Google Shape;161;p6"/>
          <p:cNvSpPr txBox="1"/>
          <p:nvPr/>
        </p:nvSpPr>
        <p:spPr>
          <a:xfrm>
            <a:off x="1044324" y="3981101"/>
            <a:ext cx="5853600" cy="26358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Objetivos: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8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Identificar las opciones de crédito.</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Conocer los beneficios de poder acceder al crédito.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pic>
        <p:nvPicPr>
          <p:cNvPr id="167" name="Google Shape;167;p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168" name="Google Shape;168;p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934400" y="920525"/>
            <a:ext cx="5610373" cy="4421424"/>
          </a:xfrm>
          <a:prstGeom prst="rect">
            <a:avLst/>
          </a:prstGeom>
          <a:noFill/>
          <a:ln>
            <a:noFill/>
          </a:ln>
        </p:spPr>
      </p:pic>
      <p:sp>
        <p:nvSpPr>
          <p:cNvPr id="169" name="Google Shape;169;p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6</a:t>
            </a:fld>
            <a:endParaRPr/>
          </a:p>
        </p:txBody>
      </p:sp>
      <p:sp>
        <p:nvSpPr>
          <p:cNvPr id="170" name="Google Shape;170;p7"/>
          <p:cNvSpPr txBox="1">
            <a:spLocks noGrp="1"/>
          </p:cNvSpPr>
          <p:nvPr>
            <p:ph type="body" idx="1"/>
          </p:nvPr>
        </p:nvSpPr>
        <p:spPr>
          <a:xfrm>
            <a:off x="7057975" y="1926675"/>
            <a:ext cx="3483900" cy="3118200"/>
          </a:xfrm>
          <a:prstGeom prst="rect">
            <a:avLst/>
          </a:prstGeom>
          <a:noFill/>
          <a:ln>
            <a:noFill/>
          </a:ln>
        </p:spPr>
        <p:txBody>
          <a:bodyPr spcFirstLastPara="1" wrap="square" lIns="91425" tIns="45700" rIns="91425" bIns="45700" anchor="t" anchorCtr="0">
            <a:normAutofit/>
          </a:bodyPr>
          <a:lstStyle/>
          <a:p>
            <a:pPr marL="457200" marR="198755" lvl="0" indent="-355600" algn="l" rtl="0">
              <a:lnSpc>
                <a:spcPct val="100000"/>
              </a:lnSpc>
              <a:spcBef>
                <a:spcPts val="0"/>
              </a:spcBef>
              <a:spcAft>
                <a:spcPts val="0"/>
              </a:spcAft>
              <a:buClr>
                <a:schemeClr val="lt1"/>
              </a:buClr>
              <a:buSzPts val="2000"/>
              <a:buFont typeface="Century Gothic"/>
              <a:buAutoNum type="arabicPeriod"/>
            </a:pPr>
            <a:r>
              <a:rPr lang="en-US" sz="2000" b="1">
                <a:solidFill>
                  <a:schemeClr val="lt1"/>
                </a:solidFill>
              </a:rPr>
              <a:t>Préstamos para capital de trabajo y adquisición de activos</a:t>
            </a:r>
            <a:endParaRPr b="1">
              <a:solidFill>
                <a:schemeClr val="lt1"/>
              </a:solidFill>
            </a:endParaRPr>
          </a:p>
          <a:p>
            <a:pPr marL="457200" marR="198755" lvl="0" indent="-355600" algn="l" rtl="0">
              <a:lnSpc>
                <a:spcPct val="150000"/>
              </a:lnSpc>
              <a:spcBef>
                <a:spcPts val="1000"/>
              </a:spcBef>
              <a:spcAft>
                <a:spcPts val="0"/>
              </a:spcAft>
              <a:buClr>
                <a:schemeClr val="lt1"/>
              </a:buClr>
              <a:buSzPts val="2000"/>
              <a:buFont typeface="Century Gothic"/>
              <a:buAutoNum type="arabicPeriod"/>
            </a:pPr>
            <a:r>
              <a:rPr lang="en-US" sz="2000" b="1">
                <a:solidFill>
                  <a:schemeClr val="lt1"/>
                </a:solidFill>
              </a:rPr>
              <a:t>Préstamos digitales</a:t>
            </a:r>
            <a:endParaRPr/>
          </a:p>
          <a:p>
            <a:pPr marL="457200" marR="198755" lvl="0" indent="-355600" algn="l" rtl="0">
              <a:lnSpc>
                <a:spcPct val="150000"/>
              </a:lnSpc>
              <a:spcBef>
                <a:spcPts val="0"/>
              </a:spcBef>
              <a:spcAft>
                <a:spcPts val="0"/>
              </a:spcAft>
              <a:buClr>
                <a:schemeClr val="lt1"/>
              </a:buClr>
              <a:buSzPts val="2000"/>
              <a:buAutoNum type="arabicPeriod"/>
            </a:pPr>
            <a:r>
              <a:rPr lang="en-US" sz="2000" b="1">
                <a:solidFill>
                  <a:schemeClr val="lt1"/>
                </a:solidFill>
              </a:rPr>
              <a:t>Sobregiros</a:t>
            </a:r>
            <a:endParaRPr/>
          </a:p>
          <a:p>
            <a:pPr marL="457200" marR="198755" lvl="0" indent="-355600" algn="l" rtl="0">
              <a:lnSpc>
                <a:spcPct val="150000"/>
              </a:lnSpc>
              <a:spcBef>
                <a:spcPts val="0"/>
              </a:spcBef>
              <a:spcAft>
                <a:spcPts val="0"/>
              </a:spcAft>
              <a:buClr>
                <a:schemeClr val="lt1"/>
              </a:buClr>
              <a:buSzPts val="2000"/>
              <a:buAutoNum type="arabicPeriod"/>
            </a:pPr>
            <a:r>
              <a:rPr lang="en-US" sz="2000" b="1">
                <a:solidFill>
                  <a:schemeClr val="lt1"/>
                </a:solidFill>
              </a:rPr>
              <a:t>Tarjetas de crédito</a:t>
            </a:r>
            <a:endParaRPr/>
          </a:p>
        </p:txBody>
      </p:sp>
      <p:grpSp>
        <p:nvGrpSpPr>
          <p:cNvPr id="171" name="Google Shape;171;p7"/>
          <p:cNvGrpSpPr/>
          <p:nvPr/>
        </p:nvGrpSpPr>
        <p:grpSpPr>
          <a:xfrm>
            <a:off x="2031749" y="485056"/>
            <a:ext cx="4785823" cy="2745471"/>
            <a:chOff x="2031752" y="292450"/>
            <a:chExt cx="4785823" cy="2636074"/>
          </a:xfrm>
        </p:grpSpPr>
        <p:pic>
          <p:nvPicPr>
            <p:cNvPr id="172" name="Google Shape;172;p7"/>
            <p:cNvPicPr preferRelativeResize="0"/>
            <p:nvPr/>
          </p:nvPicPr>
          <p:blipFill rotWithShape="1">
            <a:blip r:embed="rId6" cstate="screen">
              <a:alphaModFix/>
              <a:extLst>
                <a:ext uri="{28A0092B-C50C-407E-A947-70E740481C1C}">
                  <a14:useLocalDpi xmlns:a14="http://schemas.microsoft.com/office/drawing/2010/main"/>
                </a:ext>
              </a:extLst>
            </a:blip>
            <a:srcRect t="10340" b="10347"/>
            <a:stretch/>
          </p:blipFill>
          <p:spPr>
            <a:xfrm flipH="1">
              <a:off x="2031752" y="292450"/>
              <a:ext cx="4785823" cy="2636074"/>
            </a:xfrm>
            <a:prstGeom prst="rect">
              <a:avLst/>
            </a:prstGeom>
            <a:noFill/>
            <a:ln>
              <a:noFill/>
            </a:ln>
          </p:spPr>
        </p:pic>
        <p:sp>
          <p:nvSpPr>
            <p:cNvPr id="173" name="Google Shape;173;p7"/>
            <p:cNvSpPr txBox="1"/>
            <p:nvPr/>
          </p:nvSpPr>
          <p:spPr>
            <a:xfrm>
              <a:off x="3807575" y="434489"/>
              <a:ext cx="1870800" cy="2484600"/>
            </a:xfrm>
            <a:prstGeom prst="rect">
              <a:avLst/>
            </a:prstGeom>
            <a:noFill/>
            <a:ln>
              <a:noFill/>
            </a:ln>
          </p:spPr>
          <p:txBody>
            <a:bodyPr spcFirstLastPara="1" wrap="square" lIns="91425" tIns="91425" rIns="91425" bIns="91425" anchor="t" anchorCtr="0">
              <a:spAutoFit/>
            </a:bodyPr>
            <a:lstStyle/>
            <a:p>
              <a:pPr marL="12700" marR="5080" lvl="0" indent="-635" algn="l" rtl="0">
                <a:lnSpc>
                  <a:spcPct val="117600"/>
                </a:lnSpc>
                <a:spcBef>
                  <a:spcPts val="0"/>
                </a:spcBef>
                <a:spcAft>
                  <a:spcPts val="0"/>
                </a:spcAft>
                <a:buClr>
                  <a:srgbClr val="000000"/>
                </a:buClr>
                <a:buSzPts val="1800"/>
                <a:buFont typeface="Arial"/>
                <a:buNone/>
              </a:pPr>
              <a:r>
                <a:rPr lang="en-US" sz="1500" b="1" i="0" u="none" strike="noStrike" cap="none">
                  <a:solidFill>
                    <a:srgbClr val="664B71"/>
                  </a:solidFill>
                  <a:latin typeface="Century Gothic"/>
                  <a:ea typeface="Century Gothic"/>
                  <a:cs typeface="Century Gothic"/>
                  <a:sym typeface="Century Gothic"/>
                </a:rPr>
                <a:t>El crédito es una herramienta que ustedes pueden utilizar para administrar las finanzas de sus empresas. Existen muchos tipos de crédito.</a:t>
              </a:r>
              <a:endParaRPr sz="1500" b="0" i="0" u="none" strike="noStrike" cap="none">
                <a:solidFill>
                  <a:srgbClr val="664B71"/>
                </a:solidFill>
                <a:latin typeface="Century Gothic"/>
                <a:ea typeface="Century Gothic"/>
                <a:cs typeface="Century Gothic"/>
                <a:sym typeface="Century Gothic"/>
              </a:endParaRPr>
            </a:p>
          </p:txBody>
        </p:sp>
      </p:grpSp>
      <p:pic>
        <p:nvPicPr>
          <p:cNvPr id="174" name="Google Shape;174;p7"/>
          <p:cNvPicPr preferRelativeResize="0"/>
          <p:nvPr/>
        </p:nvPicPr>
        <p:blipFill rotWithShape="1">
          <a:blip r:embed="rId7" cstate="screen">
            <a:alphaModFix/>
            <a:extLst>
              <a:ext uri="{28A0092B-C50C-407E-A947-70E740481C1C}">
                <a14:useLocalDpi xmlns:a14="http://schemas.microsoft.com/office/drawing/2010/main"/>
              </a:ext>
            </a:extLst>
          </a:blip>
          <a:srcRect b="27907"/>
          <a:stretch/>
        </p:blipFill>
        <p:spPr>
          <a:xfrm>
            <a:off x="-489075" y="843380"/>
            <a:ext cx="5410202" cy="601461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g1537c2c4cbf_0_1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180" name="Google Shape;180;g1537c2c4cbf_0_16"/>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181" name="Google Shape;181;g1537c2c4cbf_0_1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182" name="Google Shape;182;g1537c2c4cbf_0_16"/>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457200" marR="0" lvl="0" indent="-431800" algn="l" rtl="0">
              <a:lnSpc>
                <a:spcPct val="90000"/>
              </a:lnSpc>
              <a:spcBef>
                <a:spcPts val="0"/>
              </a:spcBef>
              <a:spcAft>
                <a:spcPts val="0"/>
              </a:spcAft>
              <a:buClr>
                <a:srgbClr val="2853A3"/>
              </a:buClr>
              <a:buSzPts val="3200"/>
              <a:buFont typeface="Century Gothic"/>
              <a:buAutoNum type="arabicPeriod"/>
            </a:pPr>
            <a:r>
              <a:rPr lang="en-US" sz="3200" b="1" i="0" u="none" strike="noStrike" cap="none">
                <a:solidFill>
                  <a:srgbClr val="2853A3"/>
                </a:solidFill>
                <a:latin typeface="Century Gothic"/>
                <a:ea typeface="Century Gothic"/>
                <a:cs typeface="Century Gothic"/>
                <a:sym typeface="Century Gothic"/>
              </a:rPr>
              <a:t>Préstamos para capital de trabajo y adquisición de activos </a:t>
            </a:r>
            <a:endParaRPr sz="3200" b="1" i="0" u="none" strike="noStrike" cap="none">
              <a:solidFill>
                <a:srgbClr val="2853A3"/>
              </a:solidFill>
              <a:latin typeface="Century Gothic"/>
              <a:ea typeface="Century Gothic"/>
              <a:cs typeface="Century Gothic"/>
              <a:sym typeface="Century Gothic"/>
            </a:endParaRPr>
          </a:p>
        </p:txBody>
      </p:sp>
      <p:sp>
        <p:nvSpPr>
          <p:cNvPr id="183" name="Google Shape;183;g1537c2c4cbf_0_1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7</a:t>
            </a:fld>
            <a:endParaRPr/>
          </a:p>
        </p:txBody>
      </p:sp>
      <p:sp>
        <p:nvSpPr>
          <p:cNvPr id="184" name="Google Shape;184;g1537c2c4cbf_0_16"/>
          <p:cNvSpPr/>
          <p:nvPr/>
        </p:nvSpPr>
        <p:spPr>
          <a:xfrm>
            <a:off x="755075" y="1777550"/>
            <a:ext cx="5743200" cy="4578900"/>
          </a:xfrm>
          <a:prstGeom prst="round1Rect">
            <a:avLst>
              <a:gd name="adj" fmla="val 16667"/>
            </a:avLst>
          </a:prstGeom>
          <a:solidFill>
            <a:srgbClr val="B3CDEA">
              <a:alpha val="2627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g1537c2c4cbf_0_16"/>
          <p:cNvSpPr/>
          <p:nvPr/>
        </p:nvSpPr>
        <p:spPr>
          <a:xfrm flipH="1">
            <a:off x="6645475" y="1777550"/>
            <a:ext cx="5009400" cy="4578900"/>
          </a:xfrm>
          <a:prstGeom prst="round1Rect">
            <a:avLst>
              <a:gd name="adj" fmla="val 16667"/>
            </a:avLst>
          </a:prstGeom>
          <a:solidFill>
            <a:srgbClr val="B3CDEA">
              <a:alpha val="2627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g1537c2c4cbf_0_16"/>
          <p:cNvSpPr txBox="1"/>
          <p:nvPr/>
        </p:nvSpPr>
        <p:spPr>
          <a:xfrm>
            <a:off x="927275" y="1777550"/>
            <a:ext cx="5085600" cy="4685400"/>
          </a:xfrm>
          <a:prstGeom prst="rect">
            <a:avLst/>
          </a:prstGeom>
          <a:noFill/>
          <a:ln>
            <a:noFill/>
          </a:ln>
        </p:spPr>
        <p:txBody>
          <a:bodyPr spcFirstLastPara="1" wrap="square" lIns="91425" tIns="91425" rIns="91425" bIns="91425" anchor="t" anchorCtr="0">
            <a:spAutoFit/>
          </a:bodyPr>
          <a:lstStyle/>
          <a:p>
            <a:pPr marL="12700" marR="5080" lvl="0" indent="0" algn="l" rtl="0">
              <a:lnSpc>
                <a:spcPct val="133200"/>
              </a:lnSpc>
              <a:spcBef>
                <a:spcPts val="0"/>
              </a:spcBef>
              <a:spcAft>
                <a:spcPts val="0"/>
              </a:spcAft>
              <a:buClr>
                <a:srgbClr val="000000"/>
              </a:buClr>
              <a:buSzPts val="2000"/>
              <a:buFont typeface="Arial"/>
              <a:buNone/>
            </a:pPr>
            <a:r>
              <a:rPr lang="en-US" sz="2000" b="1" i="0" u="none" strike="noStrike" cap="none">
                <a:solidFill>
                  <a:schemeClr val="dk2"/>
                </a:solidFill>
                <a:latin typeface="Century Gothic"/>
                <a:ea typeface="Century Gothic"/>
                <a:cs typeface="Century Gothic"/>
                <a:sym typeface="Century Gothic"/>
              </a:rPr>
              <a:t>Los préstamos para capital de trabajo se utilizan para financiar las operaciones y actividades diarias de una empresa. </a:t>
            </a:r>
            <a:r>
              <a:rPr lang="en-US" sz="1800" b="0" i="0" u="none" strike="noStrike" cap="none">
                <a:solidFill>
                  <a:schemeClr val="dk2"/>
                </a:solidFill>
                <a:latin typeface="Century Gothic"/>
                <a:ea typeface="Century Gothic"/>
                <a:cs typeface="Century Gothic"/>
                <a:sym typeface="Century Gothic"/>
              </a:rPr>
              <a:t>Un préstamo para capital de trabajo puede usarse para pagar el alquiler, los costos de planilla/nómina o deudas. Estos préstamos no se utilizan para comprar activos o para inversiones a largo plazo. Los préstamos para capital de trabajo por lo general son préstamos de corto plazo, y muchos se utilizan en el transcurso de un año o menos.</a:t>
            </a:r>
            <a:endParaRPr sz="900" b="0" i="0" u="none" strike="noStrike" cap="none">
              <a:solidFill>
                <a:schemeClr val="dk2"/>
              </a:solidFill>
              <a:latin typeface="Arial"/>
              <a:ea typeface="Arial"/>
              <a:cs typeface="Arial"/>
              <a:sym typeface="Arial"/>
            </a:endParaRPr>
          </a:p>
        </p:txBody>
      </p:sp>
      <p:sp>
        <p:nvSpPr>
          <p:cNvPr id="187" name="Google Shape;187;g1537c2c4cbf_0_16"/>
          <p:cNvSpPr txBox="1"/>
          <p:nvPr/>
        </p:nvSpPr>
        <p:spPr>
          <a:xfrm>
            <a:off x="6939437" y="1861966"/>
            <a:ext cx="4326000" cy="4339619"/>
          </a:xfrm>
          <a:prstGeom prst="rect">
            <a:avLst/>
          </a:prstGeom>
          <a:noFill/>
          <a:ln>
            <a:noFill/>
          </a:ln>
        </p:spPr>
        <p:txBody>
          <a:bodyPr spcFirstLastPara="1" wrap="square" lIns="91425" tIns="91425" rIns="91425" bIns="91425" anchor="t" anchorCtr="0">
            <a:spAutoFit/>
          </a:bodyPr>
          <a:lstStyle/>
          <a:p>
            <a:pPr marL="12700" marR="5080" lvl="0" indent="0" algn="l" rtl="0">
              <a:lnSpc>
                <a:spcPct val="133200"/>
              </a:lnSpc>
              <a:spcBef>
                <a:spcPts val="0"/>
              </a:spcBef>
              <a:spcAft>
                <a:spcPts val="0"/>
              </a:spcAft>
              <a:buClr>
                <a:srgbClr val="000000"/>
              </a:buClr>
              <a:buSzPts val="2000"/>
              <a:buFont typeface="Arial"/>
              <a:buNone/>
            </a:pPr>
            <a:r>
              <a:rPr lang="en-US" sz="2000" b="1" i="0" u="none" strike="noStrike" cap="none">
                <a:solidFill>
                  <a:schemeClr val="dk2"/>
                </a:solidFill>
                <a:latin typeface="Century Gothic"/>
                <a:ea typeface="Century Gothic"/>
                <a:cs typeface="Century Gothic"/>
                <a:sym typeface="Century Gothic"/>
              </a:rPr>
              <a:t>Los préstamos para adquisición activos se utilizan para comprar o arrendar activos.</a:t>
            </a:r>
            <a:endParaRPr sz="2000" b="0" i="0" u="none" strike="noStrike" cap="none">
              <a:solidFill>
                <a:schemeClr val="dk2"/>
              </a:solidFill>
              <a:latin typeface="Century Gothic"/>
              <a:ea typeface="Century Gothic"/>
              <a:cs typeface="Century Gothic"/>
              <a:sym typeface="Century Gothic"/>
            </a:endParaRPr>
          </a:p>
          <a:p>
            <a:pPr marL="12700" marR="5080" lvl="0" indent="0" algn="l" rtl="0">
              <a:lnSpc>
                <a:spcPct val="133200"/>
              </a:lnSpc>
              <a:spcBef>
                <a:spcPts val="0"/>
              </a:spcBef>
              <a:spcAft>
                <a:spcPts val="0"/>
              </a:spcAft>
              <a:buClr>
                <a:srgbClr val="000000"/>
              </a:buClr>
              <a:buSzPts val="1700"/>
              <a:buFont typeface="Arial"/>
              <a:buNone/>
            </a:pPr>
            <a:endParaRPr sz="1700" b="0" i="0" u="none" strike="noStrike" cap="none">
              <a:solidFill>
                <a:schemeClr val="dk2"/>
              </a:solidFill>
              <a:latin typeface="Century Gothic"/>
              <a:ea typeface="Century Gothic"/>
              <a:cs typeface="Century Gothic"/>
              <a:sym typeface="Century Gothic"/>
            </a:endParaRPr>
          </a:p>
          <a:p>
            <a:pPr marL="12700" marR="5080" lvl="0" indent="0" algn="l" rtl="0">
              <a:lnSpc>
                <a:spcPct val="1332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Los préstamos para adquisición de activos pueden usarse para comprar bienes esenciales de larga duración para sus negocios, como maquinaria, equipo, vehículos, o incluso para comprar propiedades para sus tiendas.</a:t>
            </a:r>
            <a:endParaRPr sz="2400" b="1" i="0" u="none" strike="noStrike" cap="none">
              <a:solidFill>
                <a:srgbClr val="AB3F3D"/>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g1537c2c4cbf_0_3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193" name="Google Shape;193;g1537c2c4cbf_0_36"/>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194" name="Google Shape;194;g1537c2c4cbf_0_36"/>
          <p:cNvSpPr txBox="1"/>
          <p:nvPr/>
        </p:nvSpPr>
        <p:spPr>
          <a:xfrm>
            <a:off x="755075" y="5256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Conozcan las obligaciones relacionadas con</a:t>
            </a:r>
            <a:endParaRPr sz="3200" b="0" i="0" u="none" strike="noStrike" cap="none">
              <a:solidFill>
                <a:srgbClr val="2853A3"/>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los préstamos y el pago de los préstamos</a:t>
            </a:r>
            <a:endParaRPr sz="3200" b="0" i="0" u="none" strike="noStrike" cap="none">
              <a:solidFill>
                <a:srgbClr val="2853A3"/>
              </a:solidFill>
              <a:latin typeface="Century Gothic"/>
              <a:ea typeface="Century Gothic"/>
              <a:cs typeface="Century Gothic"/>
              <a:sym typeface="Century Gothic"/>
            </a:endParaRPr>
          </a:p>
        </p:txBody>
      </p:sp>
      <p:sp>
        <p:nvSpPr>
          <p:cNvPr id="195" name="Google Shape;195;g1537c2c4cbf_0_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8</a:t>
            </a:fld>
            <a:endParaRPr/>
          </a:p>
        </p:txBody>
      </p:sp>
      <p:pic>
        <p:nvPicPr>
          <p:cNvPr id="196" name="Google Shape;196;g1537c2c4cbf_0_3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923068"/>
            <a:ext cx="1235826" cy="1235826"/>
          </a:xfrm>
          <a:prstGeom prst="rect">
            <a:avLst/>
          </a:prstGeom>
          <a:noFill/>
          <a:ln>
            <a:noFill/>
          </a:ln>
        </p:spPr>
      </p:pic>
      <p:sp>
        <p:nvSpPr>
          <p:cNvPr id="197" name="Google Shape;197;g1537c2c4cbf_0_36"/>
          <p:cNvSpPr txBox="1"/>
          <p:nvPr/>
        </p:nvSpPr>
        <p:spPr>
          <a:xfrm>
            <a:off x="9444900" y="1095000"/>
            <a:ext cx="1561200" cy="12006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¡Consejo de Personalización!</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Personalicen los ejemplos de práctica y la moneda.</a:t>
            </a:r>
            <a:endParaRPr sz="1100" b="0" i="0" u="none" strike="noStrike" cap="none">
              <a:solidFill>
                <a:schemeClr val="dk2"/>
              </a:solidFill>
              <a:latin typeface="Century Gothic"/>
              <a:ea typeface="Century Gothic"/>
              <a:cs typeface="Century Gothic"/>
              <a:sym typeface="Century Gothic"/>
            </a:endParaRPr>
          </a:p>
        </p:txBody>
      </p:sp>
      <p:sp>
        <p:nvSpPr>
          <p:cNvPr id="198" name="Google Shape;198;g1537c2c4cbf_0_36"/>
          <p:cNvSpPr txBox="1"/>
          <p:nvPr/>
        </p:nvSpPr>
        <p:spPr>
          <a:xfrm>
            <a:off x="727350" y="1869856"/>
            <a:ext cx="9831000" cy="1140282"/>
          </a:xfrm>
          <a:prstGeom prst="rect">
            <a:avLst/>
          </a:prstGeom>
          <a:noFill/>
          <a:ln>
            <a:noFill/>
          </a:ln>
        </p:spPr>
        <p:txBody>
          <a:bodyPr spcFirstLastPara="1" wrap="square" lIns="91425" tIns="91425" rIns="91425" bIns="91425" anchor="t" anchorCtr="0">
            <a:spAutoFit/>
          </a:bodyPr>
          <a:lstStyle/>
          <a:p>
            <a:pPr marL="12700" marR="5080" lvl="0" indent="0" algn="l" rtl="0">
              <a:lnSpc>
                <a:spcPct val="115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Cuando ustedes sacan un préstamo, ustedes deben pagar el monto que pidieron prestado al prestamista más cualquier costo adicional que ese prestamista cobre, incluyendo intereses y cargos.</a:t>
            </a:r>
            <a:endParaRPr sz="1800" b="0" i="0" u="none" strike="noStrike" cap="none">
              <a:solidFill>
                <a:schemeClr val="dk2"/>
              </a:solidFill>
              <a:latin typeface="Century Gothic"/>
              <a:ea typeface="Century Gothic"/>
              <a:cs typeface="Century Gothic"/>
              <a:sym typeface="Century Gothic"/>
            </a:endParaRPr>
          </a:p>
        </p:txBody>
      </p:sp>
      <p:sp>
        <p:nvSpPr>
          <p:cNvPr id="199" name="Google Shape;199;g1537c2c4cbf_0_36"/>
          <p:cNvSpPr txBox="1"/>
          <p:nvPr/>
        </p:nvSpPr>
        <p:spPr>
          <a:xfrm>
            <a:off x="876300" y="3066325"/>
            <a:ext cx="4543500" cy="1403254"/>
          </a:xfrm>
          <a:prstGeom prst="rect">
            <a:avLst/>
          </a:prstGeom>
          <a:noFill/>
          <a:ln>
            <a:noFill/>
          </a:ln>
        </p:spPr>
        <p:txBody>
          <a:bodyPr spcFirstLastPara="1" wrap="square" lIns="0" tIns="12050" rIns="0" bIns="0" anchor="t" anchorCtr="0">
            <a:spAutoFit/>
          </a:bodyPr>
          <a:lstStyle/>
          <a:p>
            <a:pPr marL="12700" marR="5080" lvl="0" indent="0" algn="l" rtl="0">
              <a:lnSpc>
                <a:spcPct val="113100"/>
              </a:lnSpc>
              <a:spcBef>
                <a:spcPts val="0"/>
              </a:spcBef>
              <a:spcAft>
                <a:spcPts val="0"/>
              </a:spcAft>
              <a:buClr>
                <a:srgbClr val="000000"/>
              </a:buClr>
              <a:buSzPts val="2100"/>
              <a:buFont typeface="Arial"/>
              <a:buNone/>
            </a:pPr>
            <a:r>
              <a:rPr lang="en-US" sz="1600" b="0" i="0" u="none" strike="noStrike" cap="none">
                <a:solidFill>
                  <a:schemeClr val="dk2"/>
                </a:solidFill>
                <a:latin typeface="Century Gothic"/>
                <a:ea typeface="Century Gothic"/>
                <a:cs typeface="Century Gothic"/>
                <a:sym typeface="Century Gothic"/>
              </a:rPr>
              <a:t>El </a:t>
            </a:r>
            <a:r>
              <a:rPr lang="en-US" sz="1600" b="1" i="0" u="none" strike="noStrike" cap="none">
                <a:solidFill>
                  <a:schemeClr val="dk2"/>
                </a:solidFill>
                <a:latin typeface="Century Gothic"/>
                <a:ea typeface="Century Gothic"/>
                <a:cs typeface="Century Gothic"/>
                <a:sym typeface="Century Gothic"/>
              </a:rPr>
              <a:t>interés</a:t>
            </a:r>
            <a:r>
              <a:rPr lang="en-US" sz="1600" b="0" i="0" u="none" strike="noStrike" cap="none">
                <a:solidFill>
                  <a:schemeClr val="dk2"/>
                </a:solidFill>
                <a:latin typeface="Century Gothic"/>
                <a:ea typeface="Century Gothic"/>
                <a:cs typeface="Century Gothic"/>
                <a:sym typeface="Century Gothic"/>
              </a:rPr>
              <a:t> es el precio que se paga por pedir prestado dinero. Generalmente el interés se expresa como un porcentaje del monto que se pidió prestado y suele calcularse sobre una base anual o mensual.</a:t>
            </a:r>
            <a:endParaRPr sz="1600" b="0" i="0" u="none" strike="noStrike" cap="none">
              <a:solidFill>
                <a:schemeClr val="dk2"/>
              </a:solidFill>
              <a:latin typeface="Century Gothic"/>
              <a:ea typeface="Century Gothic"/>
              <a:cs typeface="Century Gothic"/>
              <a:sym typeface="Century Gothic"/>
            </a:endParaRPr>
          </a:p>
        </p:txBody>
      </p:sp>
      <p:sp>
        <p:nvSpPr>
          <p:cNvPr id="200" name="Google Shape;200;g1537c2c4cbf_0_36"/>
          <p:cNvSpPr txBox="1"/>
          <p:nvPr/>
        </p:nvSpPr>
        <p:spPr>
          <a:xfrm>
            <a:off x="5770485" y="3054150"/>
            <a:ext cx="5850265" cy="1959689"/>
          </a:xfrm>
          <a:prstGeom prst="rect">
            <a:avLst/>
          </a:prstGeom>
          <a:noFill/>
          <a:ln>
            <a:noFill/>
          </a:ln>
        </p:spPr>
        <p:txBody>
          <a:bodyPr spcFirstLastPara="1" wrap="square" lIns="0" tIns="12050" rIns="0" bIns="0" anchor="t" anchorCtr="0">
            <a:spAutoFit/>
          </a:bodyPr>
          <a:lstStyle/>
          <a:p>
            <a:pPr marL="12700" marR="5080" lvl="0" indent="0" algn="l" rtl="0">
              <a:lnSpc>
                <a:spcPct val="113100"/>
              </a:lnSpc>
              <a:spcBef>
                <a:spcPts val="0"/>
              </a:spcBef>
              <a:spcAft>
                <a:spcPts val="0"/>
              </a:spcAft>
              <a:buClr>
                <a:schemeClr val="dk1"/>
              </a:buClr>
              <a:buSzPts val="2100"/>
              <a:buFont typeface="Arial"/>
              <a:buNone/>
            </a:pPr>
            <a:r>
              <a:rPr lang="en-US" sz="1600" b="1" i="0" u="none" strike="noStrike" cap="none">
                <a:solidFill>
                  <a:schemeClr val="dk2"/>
                </a:solidFill>
                <a:latin typeface="Century Gothic"/>
                <a:ea typeface="Century Gothic"/>
                <a:cs typeface="Century Gothic"/>
                <a:sym typeface="Century Gothic"/>
              </a:rPr>
              <a:t>Interés simple versus interés compuesto:</a:t>
            </a:r>
            <a:r>
              <a:rPr lang="en-US" sz="1600" b="0" i="0" u="none" strike="noStrike" cap="none">
                <a:solidFill>
                  <a:schemeClr val="dk2"/>
                </a:solidFill>
                <a:latin typeface="Century Gothic"/>
                <a:ea typeface="Century Gothic"/>
                <a:cs typeface="Century Gothic"/>
                <a:sym typeface="Century Gothic"/>
              </a:rPr>
              <a:t> Los préstamos pueden tener diferentes tipos de interés. Si el préstamo es con interés simple, solo se pagan intereses sobre el monto que se pidió prestado inicialmente. Si es con interés compuesto, ustedes pagan intereses sobre el monto inicial que pidieron prestado además de cualquier interés anterior no pagado.</a:t>
            </a:r>
            <a:endParaRPr sz="1100" b="0" i="0" u="none" strike="noStrike" cap="none">
              <a:solidFill>
                <a:srgbClr val="000000"/>
              </a:solidFill>
              <a:latin typeface="Century Gothic"/>
              <a:ea typeface="Century Gothic"/>
              <a:cs typeface="Century Gothic"/>
              <a:sym typeface="Century Gothic"/>
            </a:endParaRPr>
          </a:p>
        </p:txBody>
      </p:sp>
      <p:cxnSp>
        <p:nvCxnSpPr>
          <p:cNvPr id="201" name="Google Shape;201;g1537c2c4cbf_0_36"/>
          <p:cNvCxnSpPr/>
          <p:nvPr/>
        </p:nvCxnSpPr>
        <p:spPr>
          <a:xfrm flipH="1">
            <a:off x="5620050" y="2993675"/>
            <a:ext cx="22800" cy="3399600"/>
          </a:xfrm>
          <a:prstGeom prst="straightConnector1">
            <a:avLst/>
          </a:prstGeom>
          <a:noFill/>
          <a:ln w="9525" cap="flat" cmpd="sng">
            <a:solidFill>
              <a:srgbClr val="2855A4"/>
            </a:solidFill>
            <a:prstDash val="solid"/>
            <a:round/>
            <a:headEnd type="none" w="sm" len="sm"/>
            <a:tailEnd type="none" w="sm" len="sm"/>
          </a:ln>
        </p:spPr>
      </p:cxnSp>
      <p:pic>
        <p:nvPicPr>
          <p:cNvPr id="202" name="Google Shape;202;g1537c2c4cbf_0_3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203" name="Google Shape;203;g1537c2c4cbf_0_36"/>
          <p:cNvSpPr/>
          <p:nvPr/>
        </p:nvSpPr>
        <p:spPr>
          <a:xfrm>
            <a:off x="761375" y="5040100"/>
            <a:ext cx="10770600" cy="1817100"/>
          </a:xfrm>
          <a:prstGeom prst="rect">
            <a:avLst/>
          </a:prstGeom>
          <a:solidFill>
            <a:srgbClr val="B3CDEA">
              <a:alpha val="2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g1537c2c4cbf_0_36"/>
          <p:cNvSpPr txBox="1"/>
          <p:nvPr/>
        </p:nvSpPr>
        <p:spPr>
          <a:xfrm>
            <a:off x="996900" y="5137655"/>
            <a:ext cx="4422900" cy="1446300"/>
          </a:xfrm>
          <a:prstGeom prst="rect">
            <a:avLst/>
          </a:prstGeom>
          <a:noFill/>
          <a:ln>
            <a:noFill/>
          </a:ln>
        </p:spPr>
        <p:txBody>
          <a:bodyPr spcFirstLastPara="1" wrap="square" lIns="0" tIns="12050" rIns="0" bIns="0" anchor="t" anchorCtr="0">
            <a:spAutoFit/>
          </a:bodyPr>
          <a:lstStyle/>
          <a:p>
            <a:pPr marL="12700" marR="5080" lvl="0" indent="0" algn="l" rtl="0">
              <a:lnSpc>
                <a:spcPct val="113100"/>
              </a:lnSpc>
              <a:spcBef>
                <a:spcPts val="0"/>
              </a:spcBef>
              <a:spcAft>
                <a:spcPts val="0"/>
              </a:spcAft>
              <a:buClr>
                <a:srgbClr val="000000"/>
              </a:buClr>
              <a:buSzPts val="2100"/>
              <a:buFont typeface="Arial"/>
              <a:buNone/>
            </a:pPr>
            <a:r>
              <a:rPr lang="en-US" sz="1400" b="1" i="0" u="none" strike="noStrike" cap="none">
                <a:solidFill>
                  <a:schemeClr val="dk2"/>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Ejemplo: </a:t>
            </a:r>
            <a:r>
              <a:rPr lang="en-US" sz="1400" b="0" i="0" u="none" strike="noStrike" cap="none">
                <a:solidFill>
                  <a:schemeClr val="dk2"/>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Si ustedes sacaron un préstamo de 100 a 30 días a una tasa de interés del 12%, ustedes pagarían 12 de interés además de los 100 que pidieron prestados. Después de 30 días, ustedes tendrán que pagarle al prestamista 112 más cualquier otra tarifa o cargo.</a:t>
            </a:r>
            <a:endParaRPr sz="1700" b="1" i="0" u="none" strike="noStrike" cap="none">
              <a:solidFill>
                <a:srgbClr val="000000"/>
              </a:solidFill>
              <a:latin typeface="Century Gothic"/>
              <a:ea typeface="Century Gothic"/>
              <a:cs typeface="Century Gothic"/>
              <a:sym typeface="Century Gothic"/>
            </a:endParaRPr>
          </a:p>
        </p:txBody>
      </p:sp>
      <p:sp>
        <p:nvSpPr>
          <p:cNvPr id="205" name="Google Shape;205;g1537c2c4cbf_0_36"/>
          <p:cNvSpPr txBox="1"/>
          <p:nvPr/>
        </p:nvSpPr>
        <p:spPr>
          <a:xfrm>
            <a:off x="5839133" y="5057195"/>
            <a:ext cx="5415300" cy="1446300"/>
          </a:xfrm>
          <a:prstGeom prst="rect">
            <a:avLst/>
          </a:prstGeom>
          <a:noFill/>
          <a:ln>
            <a:noFill/>
          </a:ln>
        </p:spPr>
        <p:txBody>
          <a:bodyPr spcFirstLastPara="1" wrap="square" lIns="0" tIns="12050" rIns="0" bIns="0" anchor="t" anchorCtr="0">
            <a:spAutoFit/>
          </a:bodyPr>
          <a:lstStyle/>
          <a:p>
            <a:pPr marL="12700" marR="5080" lvl="0" indent="0" algn="l" rtl="0">
              <a:lnSpc>
                <a:spcPct val="113100"/>
              </a:lnSpc>
              <a:spcBef>
                <a:spcPts val="0"/>
              </a:spcBef>
              <a:spcAft>
                <a:spcPts val="0"/>
              </a:spcAft>
              <a:buClr>
                <a:srgbClr val="000000"/>
              </a:buClr>
              <a:buSzPts val="2100"/>
              <a:buFont typeface="Arial"/>
              <a:buNone/>
            </a:pPr>
            <a:r>
              <a:rPr lang="en-US" sz="1200" b="1" i="0" u="none" strike="noStrike" cap="none">
                <a:solidFill>
                  <a:schemeClr val="dk2"/>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Ejemplo:</a:t>
            </a:r>
            <a:r>
              <a:rPr lang="en-US" sz="1400" b="0" i="0" u="none" strike="noStrike" cap="none">
                <a:solidFill>
                  <a:schemeClr val="dk2"/>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 </a:t>
            </a:r>
            <a:r>
              <a:rPr lang="en-US" sz="1400" b="0" i="0" u="none" strike="noStrike" cap="none">
                <a:solidFill>
                  <a:schemeClr val="dk2"/>
                </a:solidFill>
                <a:latin typeface="Century Gothic"/>
                <a:ea typeface="Century Gothic"/>
                <a:cs typeface="Century Gothic"/>
                <a:sym typeface="Century Gothic"/>
              </a:rPr>
              <a:t>Si ustedes sacaron un préstamo de 100 a una tasa de interés del 12% mensual durante dos meses, ustedes deberán pagar 112 después del primer mes. En el segundo mes, sin embargo, la tasa de interés se calcularía sobre el monto total que ustedes debían en el primer mes, o sea 112. Así que en el segundo mes ustedes deberán 112 + (112 * .12) = 125.44.</a:t>
            </a:r>
            <a:endParaRPr sz="1200" b="1" i="0" u="none" strike="noStrike" cap="none">
              <a:solidFill>
                <a:srgbClr val="1B537D"/>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g153224c3d5f_0_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11" name="Google Shape;211;g153224c3d5f_0_3"/>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12" name="Google Shape;212;g153224c3d5f_0_3"/>
          <p:cNvSpPr txBox="1"/>
          <p:nvPr/>
        </p:nvSpPr>
        <p:spPr>
          <a:xfrm>
            <a:off x="755075" y="5256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Conozcan las obligaciones relacionadas con los préstamos y el pago de los préstamos</a:t>
            </a:r>
            <a:endParaRPr sz="1400" b="0" i="0" u="none" strike="noStrike" cap="none">
              <a:solidFill>
                <a:srgbClr val="000000"/>
              </a:solidFill>
              <a:latin typeface="Arial"/>
              <a:ea typeface="Arial"/>
              <a:cs typeface="Arial"/>
              <a:sym typeface="Arial"/>
            </a:endParaRPr>
          </a:p>
        </p:txBody>
      </p:sp>
      <p:sp>
        <p:nvSpPr>
          <p:cNvPr id="213" name="Google Shape;213;g153224c3d5f_0_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9</a:t>
            </a:fld>
            <a:endParaRPr/>
          </a:p>
        </p:txBody>
      </p:sp>
      <p:sp>
        <p:nvSpPr>
          <p:cNvPr id="214" name="Google Shape;214;g153224c3d5f_0_3"/>
          <p:cNvSpPr txBox="1"/>
          <p:nvPr/>
        </p:nvSpPr>
        <p:spPr>
          <a:xfrm>
            <a:off x="678875" y="2126750"/>
            <a:ext cx="6100800" cy="3498900"/>
          </a:xfrm>
          <a:prstGeom prst="rect">
            <a:avLst/>
          </a:prstGeom>
          <a:noFill/>
          <a:ln>
            <a:noFill/>
          </a:ln>
        </p:spPr>
        <p:txBody>
          <a:bodyPr spcFirstLastPara="1" wrap="square" lIns="91425" tIns="91425" rIns="91425" bIns="91425" anchor="t" anchorCtr="0">
            <a:spAutoFit/>
          </a:bodyPr>
          <a:lstStyle/>
          <a:p>
            <a:pPr marL="457200" marR="0" lvl="0" indent="-336550" algn="l" rtl="0">
              <a:lnSpc>
                <a:spcPct val="100000"/>
              </a:lnSpc>
              <a:spcBef>
                <a:spcPts val="495"/>
              </a:spcBef>
              <a:spcAft>
                <a:spcPts val="0"/>
              </a:spcAft>
              <a:buClr>
                <a:schemeClr val="dk2"/>
              </a:buClr>
              <a:buSzPts val="1700"/>
              <a:buFont typeface="Century Gothic"/>
              <a:buChar char="●"/>
            </a:pPr>
            <a:r>
              <a:rPr lang="en-US" sz="1700" b="0" i="0" u="none" strike="noStrike" cap="none">
                <a:solidFill>
                  <a:schemeClr val="dk2"/>
                </a:solidFill>
                <a:latin typeface="Century Gothic"/>
                <a:ea typeface="Century Gothic"/>
                <a:cs typeface="Century Gothic"/>
                <a:sym typeface="Century Gothic"/>
              </a:rPr>
              <a:t>Antes de sacar un préstamo comparen lo que ofrecen diferentes proveedores de servicios financieros, considerando:</a:t>
            </a:r>
            <a:endParaRPr sz="1700" b="0" i="0" u="none" strike="noStrike" cap="none">
              <a:solidFill>
                <a:schemeClr val="dk2"/>
              </a:solidFill>
              <a:latin typeface="Century Gothic"/>
              <a:ea typeface="Century Gothic"/>
              <a:cs typeface="Century Gothic"/>
              <a:sym typeface="Century Gothic"/>
            </a:endParaRPr>
          </a:p>
          <a:p>
            <a:pPr marL="914400" marR="0" lvl="1" indent="-336550" algn="l" rtl="0">
              <a:lnSpc>
                <a:spcPct val="100000"/>
              </a:lnSpc>
              <a:spcBef>
                <a:spcPts val="495"/>
              </a:spcBef>
              <a:spcAft>
                <a:spcPts val="0"/>
              </a:spcAft>
              <a:buClr>
                <a:schemeClr val="dk2"/>
              </a:buClr>
              <a:buSzPts val="1700"/>
              <a:buFont typeface="Century Gothic"/>
              <a:buChar char="○"/>
            </a:pPr>
            <a:r>
              <a:rPr lang="en-US" sz="1700" b="1" i="0" u="none" strike="noStrike" cap="none">
                <a:solidFill>
                  <a:schemeClr val="dk2"/>
                </a:solidFill>
                <a:latin typeface="Century Gothic"/>
                <a:ea typeface="Century Gothic"/>
                <a:cs typeface="Century Gothic"/>
                <a:sym typeface="Century Gothic"/>
              </a:rPr>
              <a:t>el interés (tasa, período, simple o compuesto)</a:t>
            </a:r>
            <a:endParaRPr sz="1400" b="0" i="0" u="none" strike="noStrike" cap="none">
              <a:solidFill>
                <a:srgbClr val="000000"/>
              </a:solidFill>
              <a:latin typeface="Arial"/>
              <a:ea typeface="Arial"/>
              <a:cs typeface="Arial"/>
              <a:sym typeface="Arial"/>
            </a:endParaRPr>
          </a:p>
          <a:p>
            <a:pPr marL="914400" marR="0" lvl="1" indent="-336550" algn="l" rtl="0">
              <a:lnSpc>
                <a:spcPct val="100000"/>
              </a:lnSpc>
              <a:spcBef>
                <a:spcPts val="495"/>
              </a:spcBef>
              <a:spcAft>
                <a:spcPts val="0"/>
              </a:spcAft>
              <a:buClr>
                <a:schemeClr val="dk2"/>
              </a:buClr>
              <a:buSzPts val="1700"/>
              <a:buFont typeface="Century Gothic"/>
              <a:buChar char="○"/>
            </a:pPr>
            <a:r>
              <a:rPr lang="en-US" sz="1700" b="1" i="0" u="none" strike="noStrike" cap="none">
                <a:solidFill>
                  <a:schemeClr val="dk2"/>
                </a:solidFill>
                <a:latin typeface="Century Gothic"/>
                <a:ea typeface="Century Gothic"/>
                <a:cs typeface="Century Gothic"/>
                <a:sym typeface="Century Gothic"/>
              </a:rPr>
              <a:t>los cargos y los recargos</a:t>
            </a:r>
            <a:endParaRPr sz="1700" b="1" i="0" u="none" strike="noStrike" cap="none">
              <a:solidFill>
                <a:schemeClr val="dk2"/>
              </a:solidFill>
              <a:latin typeface="Century Gothic"/>
              <a:ea typeface="Century Gothic"/>
              <a:cs typeface="Century Gothic"/>
              <a:sym typeface="Century Gothic"/>
            </a:endParaRPr>
          </a:p>
          <a:p>
            <a:pPr marL="457200" marR="6350" lvl="0" indent="-336550" algn="l" rtl="0">
              <a:lnSpc>
                <a:spcPct val="119200"/>
              </a:lnSpc>
              <a:spcBef>
                <a:spcPts val="1000"/>
              </a:spcBef>
              <a:spcAft>
                <a:spcPts val="0"/>
              </a:spcAft>
              <a:buClr>
                <a:schemeClr val="dk2"/>
              </a:buClr>
              <a:buSzPts val="1700"/>
              <a:buFont typeface="Century Gothic"/>
              <a:buChar char="●"/>
            </a:pPr>
            <a:r>
              <a:rPr lang="en-US" sz="1700" b="0" i="0" u="none" strike="noStrike" cap="none">
                <a:solidFill>
                  <a:schemeClr val="dk2"/>
                </a:solidFill>
                <a:latin typeface="Century Gothic"/>
                <a:ea typeface="Century Gothic"/>
                <a:cs typeface="Century Gothic"/>
                <a:sym typeface="Century Gothic"/>
              </a:rPr>
              <a:t>Si investigan y cotizan el mejor prestamista, ustedes podrían encontrar una mejor oferta con términos de pago más favorables.</a:t>
            </a:r>
            <a:endParaRPr sz="1400" b="0" i="0" u="none" strike="noStrike" cap="none">
              <a:solidFill>
                <a:srgbClr val="000000"/>
              </a:solidFill>
              <a:latin typeface="Arial"/>
              <a:ea typeface="Arial"/>
              <a:cs typeface="Arial"/>
              <a:sym typeface="Arial"/>
            </a:endParaRPr>
          </a:p>
          <a:p>
            <a:pPr marL="457200" marR="12700" lvl="0" indent="0" algn="l" rtl="0">
              <a:lnSpc>
                <a:spcPct val="119200"/>
              </a:lnSpc>
              <a:spcBef>
                <a:spcPts val="1000"/>
              </a:spcBef>
              <a:spcAft>
                <a:spcPts val="0"/>
              </a:spcAft>
              <a:buClr>
                <a:srgbClr val="000000"/>
              </a:buClr>
              <a:buSzPts val="1700"/>
              <a:buFont typeface="Arial"/>
              <a:buNone/>
            </a:pPr>
            <a:endParaRPr sz="1700" b="0" i="0" u="none" strike="noStrike" cap="none">
              <a:solidFill>
                <a:schemeClr val="dk2"/>
              </a:solidFill>
              <a:latin typeface="Century Gothic"/>
              <a:ea typeface="Century Gothic"/>
              <a:cs typeface="Century Gothic"/>
              <a:sym typeface="Century Gothic"/>
            </a:endParaRPr>
          </a:p>
          <a:p>
            <a:pPr marL="0" marR="12700" lvl="0" indent="0" algn="l" rtl="0">
              <a:lnSpc>
                <a:spcPct val="119200"/>
              </a:lnSpc>
              <a:spcBef>
                <a:spcPts val="1000"/>
              </a:spcBef>
              <a:spcAft>
                <a:spcPts val="100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p:txBody>
      </p:sp>
      <p:pic>
        <p:nvPicPr>
          <p:cNvPr id="215" name="Google Shape;215;g153224c3d5f_0_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216" name="Google Shape;216;g153224c3d5f_0_3"/>
          <p:cNvSpPr txBox="1"/>
          <p:nvPr/>
        </p:nvSpPr>
        <p:spPr>
          <a:xfrm>
            <a:off x="6546875" y="2126750"/>
            <a:ext cx="5185800" cy="4927601"/>
          </a:xfrm>
          <a:prstGeom prst="rect">
            <a:avLst/>
          </a:prstGeom>
          <a:noFill/>
          <a:ln>
            <a:noFill/>
          </a:ln>
        </p:spPr>
        <p:txBody>
          <a:bodyPr spcFirstLastPara="1" wrap="square" lIns="91425" tIns="91425" rIns="91425" bIns="91425" anchor="t" anchorCtr="0">
            <a:spAutoFit/>
          </a:bodyPr>
          <a:lstStyle/>
          <a:p>
            <a:pPr marL="457200" marR="12700" lvl="0" indent="-336550" algn="l" rtl="0">
              <a:lnSpc>
                <a:spcPct val="119200"/>
              </a:lnSpc>
              <a:spcBef>
                <a:spcPts val="1000"/>
              </a:spcBef>
              <a:spcAft>
                <a:spcPts val="0"/>
              </a:spcAft>
              <a:buClr>
                <a:schemeClr val="dk2"/>
              </a:buClr>
              <a:buSzPts val="1700"/>
              <a:buFont typeface="Century Gothic"/>
              <a:buChar char="●"/>
            </a:pPr>
            <a:r>
              <a:rPr lang="en-US" sz="1700" b="0" i="0" u="none" strike="noStrike" cap="none">
                <a:solidFill>
                  <a:schemeClr val="dk2"/>
                </a:solidFill>
                <a:latin typeface="Century Gothic"/>
                <a:ea typeface="Century Gothic"/>
                <a:cs typeface="Century Gothic"/>
                <a:sym typeface="Century Gothic"/>
              </a:rPr>
              <a:t>Además de los intereses, los proveedores de servicios financieros podrían cobrar cargos adicionales, como, por ejemplo, por procesar el préstamo. Antes de solicitar un préstamo, pregúntenle al prestamista sobre el monto total que ustedes deberán pagar durante todo el período del préstamo y sobre cualquier cargo adicional que podrían tener que pagar. </a:t>
            </a:r>
            <a:endParaRPr sz="1700" b="0" i="0" u="none" strike="noStrike" cap="none">
              <a:solidFill>
                <a:schemeClr val="dk2"/>
              </a:solidFill>
              <a:latin typeface="Century Gothic"/>
              <a:ea typeface="Century Gothic"/>
              <a:cs typeface="Century Gothic"/>
              <a:sym typeface="Century Gothic"/>
            </a:endParaRPr>
          </a:p>
          <a:p>
            <a:pPr marL="457200" marR="12700" lvl="0" indent="-336550" algn="l" rtl="0">
              <a:lnSpc>
                <a:spcPct val="119200"/>
              </a:lnSpc>
              <a:spcBef>
                <a:spcPts val="1000"/>
              </a:spcBef>
              <a:spcAft>
                <a:spcPts val="1000"/>
              </a:spcAft>
              <a:buClr>
                <a:schemeClr val="dk2"/>
              </a:buClr>
              <a:buSzPts val="1700"/>
              <a:buFont typeface="Century Gothic"/>
              <a:buChar char="●"/>
            </a:pPr>
            <a:r>
              <a:rPr lang="en-US" sz="1700" b="0" i="0" u="none" strike="noStrike" cap="none">
                <a:solidFill>
                  <a:schemeClr val="dk2"/>
                </a:solidFill>
                <a:latin typeface="Century Gothic"/>
                <a:ea typeface="Century Gothic"/>
                <a:cs typeface="Century Gothic"/>
                <a:sym typeface="Century Gothic"/>
              </a:rPr>
              <a:t>El prestamista tiene la obligación de informarles estos términos del préstamo. Si el prestamista no les menciona los términos, pregunten ustedes por ellos. </a:t>
            </a:r>
            <a:endParaRPr sz="1500" b="0" i="0" u="none" strike="noStrike" cap="none">
              <a:solidFill>
                <a:srgbClr val="000000"/>
              </a:solidFill>
              <a:latin typeface="Arial"/>
              <a:ea typeface="Arial"/>
              <a:cs typeface="Arial"/>
              <a:sym typeface="Arial"/>
            </a:endParaRPr>
          </a:p>
        </p:txBody>
      </p:sp>
      <p:grpSp>
        <p:nvGrpSpPr>
          <p:cNvPr id="217" name="Google Shape;217;g153224c3d5f_0_3"/>
          <p:cNvGrpSpPr/>
          <p:nvPr/>
        </p:nvGrpSpPr>
        <p:grpSpPr>
          <a:xfrm>
            <a:off x="5366631" y="4465780"/>
            <a:ext cx="885946" cy="1855133"/>
            <a:chOff x="7223800" y="4402538"/>
            <a:chExt cx="975174" cy="2041974"/>
          </a:xfrm>
        </p:grpSpPr>
        <p:pic>
          <p:nvPicPr>
            <p:cNvPr id="218" name="Google Shape;218;g153224c3d5f_0_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223800" y="4402538"/>
              <a:ext cx="975174" cy="975174"/>
            </a:xfrm>
            <a:prstGeom prst="rect">
              <a:avLst/>
            </a:prstGeom>
            <a:noFill/>
            <a:ln>
              <a:noFill/>
            </a:ln>
          </p:spPr>
        </p:pic>
        <p:pic>
          <p:nvPicPr>
            <p:cNvPr id="219" name="Google Shape;219;g153224c3d5f_0_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223800" y="5469338"/>
              <a:ext cx="975174" cy="975174"/>
            </a:xfrm>
            <a:prstGeom prst="rect">
              <a:avLst/>
            </a:prstGeom>
            <a:noFill/>
            <a:ln>
              <a:noFill/>
            </a:ln>
          </p:spPr>
        </p:pic>
        <p:sp>
          <p:nvSpPr>
            <p:cNvPr id="220" name="Google Shape;220;g153224c3d5f_0_3"/>
            <p:cNvSpPr/>
            <p:nvPr/>
          </p:nvSpPr>
          <p:spPr>
            <a:xfrm>
              <a:off x="7324850" y="4838100"/>
              <a:ext cx="194700" cy="194400"/>
            </a:xfrm>
            <a:prstGeom prst="ellipse">
              <a:avLst/>
            </a:prstGeom>
            <a:noFill/>
            <a:ln w="19050" cap="flat" cmpd="sng">
              <a:solidFill>
                <a:srgbClr val="AB3F3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g153224c3d5f_0_3"/>
            <p:cNvSpPr/>
            <p:nvPr/>
          </p:nvSpPr>
          <p:spPr>
            <a:xfrm>
              <a:off x="7614038" y="5888975"/>
              <a:ext cx="194700" cy="194400"/>
            </a:xfrm>
            <a:prstGeom prst="ellipse">
              <a:avLst/>
            </a:prstGeom>
            <a:noFill/>
            <a:ln w="19050" cap="flat" cmpd="sng">
              <a:solidFill>
                <a:srgbClr val="AB3F3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g153224c3d5f_0_3"/>
            <p:cNvSpPr/>
            <p:nvPr/>
          </p:nvSpPr>
          <p:spPr>
            <a:xfrm>
              <a:off x="7761688" y="6029075"/>
              <a:ext cx="194700" cy="194400"/>
            </a:xfrm>
            <a:prstGeom prst="ellipse">
              <a:avLst/>
            </a:prstGeom>
            <a:noFill/>
            <a:ln w="19050" cap="flat" cmpd="sng">
              <a:solidFill>
                <a:srgbClr val="AB3F3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g153224c3d5f_0_3"/>
            <p:cNvSpPr/>
            <p:nvPr/>
          </p:nvSpPr>
          <p:spPr>
            <a:xfrm>
              <a:off x="7614038" y="6185775"/>
              <a:ext cx="194700" cy="194400"/>
            </a:xfrm>
            <a:prstGeom prst="ellipse">
              <a:avLst/>
            </a:prstGeom>
            <a:noFill/>
            <a:ln w="19050" cap="flat" cmpd="sng">
              <a:solidFill>
                <a:srgbClr val="AB3F3D"/>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24" name="Google Shape;224;g153224c3d5f_0_3"/>
          <p:cNvSpPr txBox="1"/>
          <p:nvPr/>
        </p:nvSpPr>
        <p:spPr>
          <a:xfrm>
            <a:off x="678875" y="4609300"/>
            <a:ext cx="4636200" cy="2317800"/>
          </a:xfrm>
          <a:prstGeom prst="rect">
            <a:avLst/>
          </a:prstGeom>
          <a:noFill/>
          <a:ln>
            <a:noFill/>
          </a:ln>
        </p:spPr>
        <p:txBody>
          <a:bodyPr spcFirstLastPara="1" wrap="square" lIns="91425" tIns="91425" rIns="91425" bIns="91425" anchor="t" anchorCtr="0">
            <a:spAutoFit/>
          </a:bodyPr>
          <a:lstStyle/>
          <a:p>
            <a:pPr marL="457200" marR="12700" lvl="0" indent="-336550" algn="l" rtl="0">
              <a:lnSpc>
                <a:spcPct val="119200"/>
              </a:lnSpc>
              <a:spcBef>
                <a:spcPts val="1000"/>
              </a:spcBef>
              <a:spcAft>
                <a:spcPts val="0"/>
              </a:spcAft>
              <a:buClr>
                <a:schemeClr val="dk2"/>
              </a:buClr>
              <a:buSzPts val="1700"/>
              <a:buFont typeface="Century Gothic"/>
              <a:buChar char="●"/>
            </a:pPr>
            <a:r>
              <a:rPr lang="en-US" sz="1700" b="0" i="0" u="none" strike="noStrike" cap="none">
                <a:solidFill>
                  <a:schemeClr val="dk2"/>
                </a:solidFill>
                <a:latin typeface="Century Gothic"/>
                <a:ea typeface="Century Gothic"/>
                <a:cs typeface="Century Gothic"/>
                <a:sym typeface="Century Gothic"/>
              </a:rPr>
              <a:t>Los préstamos deben pagarse en el plazo especificado por el prestamista. Muchos proveedores de préstamos ofrecen planes de pago en los que no se tiene que pagar el monto total de una vez, sino que en cuotas.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g1537c2c4cbf_0_7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30" name="Google Shape;230;g1537c2c4cbf_0_72"/>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31" name="Google Shape;231;g1537c2c4cbf_0_72"/>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1" i="0" u="none" strike="noStrike" cap="none">
                <a:solidFill>
                  <a:srgbClr val="2853A3"/>
                </a:solidFill>
                <a:latin typeface="Century Gothic"/>
                <a:ea typeface="Century Gothic"/>
                <a:cs typeface="Century Gothic"/>
                <a:sym typeface="Century Gothic"/>
              </a:rPr>
              <a:t>2.	Préstamos digitales </a:t>
            </a:r>
            <a:endParaRPr sz="1400" b="0" i="0" u="none" strike="noStrike" cap="none">
              <a:solidFill>
                <a:srgbClr val="000000"/>
              </a:solidFill>
              <a:latin typeface="Arial"/>
              <a:ea typeface="Arial"/>
              <a:cs typeface="Arial"/>
              <a:sym typeface="Arial"/>
            </a:endParaRPr>
          </a:p>
        </p:txBody>
      </p:sp>
      <p:sp>
        <p:nvSpPr>
          <p:cNvPr id="232" name="Google Shape;232;g1537c2c4cbf_0_7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10</a:t>
            </a:fld>
            <a:endParaRPr/>
          </a:p>
        </p:txBody>
      </p:sp>
      <p:sp>
        <p:nvSpPr>
          <p:cNvPr id="233" name="Google Shape;233;g1537c2c4cbf_0_72"/>
          <p:cNvSpPr/>
          <p:nvPr/>
        </p:nvSpPr>
        <p:spPr>
          <a:xfrm>
            <a:off x="755075" y="1625150"/>
            <a:ext cx="7356000" cy="4866300"/>
          </a:xfrm>
          <a:prstGeom prst="round1Rect">
            <a:avLst>
              <a:gd name="adj" fmla="val 16667"/>
            </a:avLst>
          </a:prstGeom>
          <a:solidFill>
            <a:srgbClr val="B3CDEA">
              <a:alpha val="2627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g1537c2c4cbf_0_72"/>
          <p:cNvSpPr txBox="1"/>
          <p:nvPr/>
        </p:nvSpPr>
        <p:spPr>
          <a:xfrm>
            <a:off x="1003175" y="1919275"/>
            <a:ext cx="6744000" cy="4212000"/>
          </a:xfrm>
          <a:prstGeom prst="rect">
            <a:avLst/>
          </a:prstGeom>
          <a:noFill/>
          <a:ln>
            <a:noFill/>
          </a:ln>
        </p:spPr>
        <p:txBody>
          <a:bodyPr spcFirstLastPara="1" wrap="square" lIns="91425" tIns="91425" rIns="91425" bIns="91425" anchor="t" anchorCtr="0">
            <a:spAutoFit/>
          </a:bodyPr>
          <a:lstStyle/>
          <a:p>
            <a:pPr marL="12700" marR="5080" lvl="0" indent="0" algn="l" rtl="0">
              <a:lnSpc>
                <a:spcPct val="1332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Los préstamos digitales son préstamos que se ofrecen por medio de su </a:t>
            </a:r>
            <a:r>
              <a:rPr lang="en-US" sz="1600" b="1" i="0" u="none" strike="noStrike" cap="none">
                <a:solidFill>
                  <a:srgbClr val="BA0C2F"/>
                </a:solidFill>
                <a:latin typeface="Century Gothic"/>
                <a:ea typeface="Century Gothic"/>
                <a:cs typeface="Century Gothic"/>
                <a:sym typeface="Century Gothic"/>
              </a:rPr>
              <a:t>billetera móvil</a:t>
            </a:r>
            <a:r>
              <a:rPr lang="en-US" sz="1600" b="1" i="0" u="none" strike="noStrike" cap="none">
                <a:solidFill>
                  <a:schemeClr val="dk2"/>
                </a:solidFill>
                <a:latin typeface="Century Gothic"/>
                <a:ea typeface="Century Gothic"/>
                <a:cs typeface="Century Gothic"/>
                <a:sym typeface="Century Gothic"/>
              </a:rPr>
              <a:t> o por prestamistas que procesan los préstamos por medio de sus teléfonos. </a:t>
            </a:r>
            <a:r>
              <a:rPr lang="en-US" sz="1400" b="0" i="0" u="none" strike="noStrike" cap="none">
                <a:solidFill>
                  <a:schemeClr val="dk2"/>
                </a:solidFill>
                <a:latin typeface="Century Gothic"/>
                <a:ea typeface="Century Gothic"/>
                <a:cs typeface="Century Gothic"/>
                <a:sym typeface="Century Gothic"/>
              </a:rPr>
              <a:t>Estos préstamos son más fáciles de obtener que los préstamos tradicionales, pero pueden volverse caros rápidamente. Además, hacen que sea más fácil sobreendeudarse. </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3333"/>
              </a:lnSpc>
              <a:spcBef>
                <a:spcPts val="0"/>
              </a:spcBef>
              <a:spcAft>
                <a:spcPts val="0"/>
              </a:spcAft>
              <a:buClr>
                <a:schemeClr val="dk1"/>
              </a:buClr>
              <a:buSzPts val="2150"/>
              <a:buFont typeface="Arial"/>
              <a:buNone/>
            </a:pPr>
            <a:endParaRPr sz="1400" b="0" i="0" u="none" strike="noStrike" cap="none">
              <a:solidFill>
                <a:schemeClr val="dk2"/>
              </a:solidFill>
              <a:latin typeface="Century Gothic"/>
              <a:ea typeface="Century Gothic"/>
              <a:cs typeface="Century Gothic"/>
              <a:sym typeface="Century Gothic"/>
            </a:endParaRPr>
          </a:p>
          <a:p>
            <a:pPr marL="0" marR="5080" lvl="0" indent="0" algn="l" rtl="0">
              <a:lnSpc>
                <a:spcPct val="1332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Generalmente, los préstamos digitales son de corta duración y deben pagarse en poco tiempo. Al igual que otras formas de crédito, los préstamos digitales pueden incluir cargos además del monto inicial que se pidió prestado, tales como intereses y cargos adicionales. </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33200"/>
              </a:lnSpc>
              <a:spcBef>
                <a:spcPts val="0"/>
              </a:spcBef>
              <a:spcAft>
                <a:spcPts val="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332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Dado que los préstamos digitales deben pagarse rápidamente, tiene sentido usarlos cuando tenemos poco efectivo disponible pero estamos seguras de que tendremos el dinero para pagar el préstamo.</a:t>
            </a:r>
            <a:endParaRPr sz="1200" b="0" i="0" u="none" strike="noStrike" cap="none">
              <a:solidFill>
                <a:schemeClr val="dk2"/>
              </a:solidFill>
              <a:latin typeface="Century Gothic"/>
              <a:ea typeface="Century Gothic"/>
              <a:cs typeface="Century Gothic"/>
              <a:sym typeface="Century Gothic"/>
            </a:endParaRPr>
          </a:p>
        </p:txBody>
      </p:sp>
      <p:pic>
        <p:nvPicPr>
          <p:cNvPr id="235" name="Google Shape;235;g1537c2c4cbf_0_7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236" name="Google Shape;236;g1537c2c4cbf_0_7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170113" y="1340176"/>
            <a:ext cx="3624175" cy="54362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Google Shape;241;g1537c2c4cbf_0_9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42" name="Google Shape;242;g1537c2c4cbf_0_92"/>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43" name="Google Shape;243;g1537c2c4cbf_0_92"/>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Proveedores de Créditos Digitales</a:t>
            </a:r>
            <a:endParaRPr sz="1400" b="0" i="0" u="none" strike="noStrike" cap="none">
              <a:solidFill>
                <a:srgbClr val="000000"/>
              </a:solidFill>
              <a:latin typeface="Arial"/>
              <a:ea typeface="Arial"/>
              <a:cs typeface="Arial"/>
              <a:sym typeface="Arial"/>
            </a:endParaRPr>
          </a:p>
        </p:txBody>
      </p:sp>
      <p:sp>
        <p:nvSpPr>
          <p:cNvPr id="244" name="Google Shape;244;g1537c2c4cbf_0_9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11</a:t>
            </a:fld>
            <a:endParaRPr/>
          </a:p>
        </p:txBody>
      </p:sp>
      <p:sp>
        <p:nvSpPr>
          <p:cNvPr id="245" name="Google Shape;245;g1537c2c4cbf_0_92"/>
          <p:cNvSpPr txBox="1"/>
          <p:nvPr/>
        </p:nvSpPr>
        <p:spPr>
          <a:xfrm>
            <a:off x="8634300" y="1919275"/>
            <a:ext cx="3275700" cy="4633800"/>
          </a:xfrm>
          <a:prstGeom prst="rect">
            <a:avLst/>
          </a:prstGeom>
          <a:noFill/>
          <a:ln>
            <a:noFill/>
          </a:ln>
        </p:spPr>
        <p:txBody>
          <a:bodyPr spcFirstLastPara="1" wrap="square" lIns="91425" tIns="91425" rIns="91425" bIns="91425" anchor="t" anchorCtr="0">
            <a:spAutoFit/>
          </a:bodyPr>
          <a:lstStyle/>
          <a:p>
            <a:pPr marL="12700" marR="5080" lvl="0" indent="0" algn="l" rtl="0">
              <a:lnSpc>
                <a:spcPct val="133200"/>
              </a:lnSpc>
              <a:spcBef>
                <a:spcPts val="0"/>
              </a:spcBef>
              <a:spcAft>
                <a:spcPts val="0"/>
              </a:spcAft>
              <a:buClr>
                <a:srgbClr val="000000"/>
              </a:buClr>
              <a:buSzPts val="1800"/>
              <a:buFont typeface="Arial"/>
              <a:buNone/>
            </a:pPr>
            <a:r>
              <a:rPr lang="en-US" sz="1600" b="0" i="0" u="none" strike="noStrike" cap="none">
                <a:solidFill>
                  <a:schemeClr val="dk2"/>
                </a:solidFill>
                <a:latin typeface="Century Gothic"/>
                <a:ea typeface="Century Gothic"/>
                <a:cs typeface="Century Gothic"/>
                <a:sym typeface="Century Gothic"/>
              </a:rPr>
              <a:t>Para determinar si ustedes son elegibles para un préstamo digital, los proveedores de crédito digital podrían considerar una serie de factores, como, por ejemplo, sus historiales de crédito, sus puntuaciones crédito, la frecuencia con la que ustedes usan sus teléfonos para realizar pagos digitales y la frecuencia con la que ustedes usan sus teléfonos móviles. </a:t>
            </a: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33200"/>
              </a:lnSpc>
              <a:spcBef>
                <a:spcPts val="0"/>
              </a:spcBef>
              <a:spcAft>
                <a:spcPts val="0"/>
              </a:spcAft>
              <a:buClr>
                <a:srgbClr val="000000"/>
              </a:buClr>
              <a:buSzPts val="1400"/>
              <a:buFont typeface="Arial"/>
              <a:buNone/>
            </a:pPr>
            <a:endParaRPr sz="1200" b="0" i="0" u="none" strike="noStrike" cap="none">
              <a:solidFill>
                <a:schemeClr val="dk2"/>
              </a:solidFill>
              <a:latin typeface="Century Gothic"/>
              <a:ea typeface="Century Gothic"/>
              <a:cs typeface="Century Gothic"/>
              <a:sym typeface="Century Gothic"/>
            </a:endParaRPr>
          </a:p>
        </p:txBody>
      </p:sp>
      <p:pic>
        <p:nvPicPr>
          <p:cNvPr id="246" name="Google Shape;246;g1537c2c4cbf_0_9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465868"/>
            <a:ext cx="1235826" cy="1235826"/>
          </a:xfrm>
          <a:prstGeom prst="rect">
            <a:avLst/>
          </a:prstGeom>
          <a:noFill/>
          <a:ln>
            <a:noFill/>
          </a:ln>
        </p:spPr>
      </p:pic>
      <p:sp>
        <p:nvSpPr>
          <p:cNvPr id="247" name="Google Shape;247;g1537c2c4cbf_0_92"/>
          <p:cNvSpPr txBox="1"/>
          <p:nvPr/>
        </p:nvSpPr>
        <p:spPr>
          <a:xfrm>
            <a:off x="9210500" y="637796"/>
            <a:ext cx="1795500" cy="12006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¡Consejo de Personalización!</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Agreguen, eliminen o modifiquen estos proveedores según sea necesario.</a:t>
            </a:r>
            <a:endParaRPr sz="1100" b="0" i="0" u="none" strike="noStrike" cap="none">
              <a:solidFill>
                <a:schemeClr val="dk2"/>
              </a:solidFill>
              <a:latin typeface="Century Gothic"/>
              <a:ea typeface="Century Gothic"/>
              <a:cs typeface="Century Gothic"/>
              <a:sym typeface="Century Gothic"/>
            </a:endParaRPr>
          </a:p>
        </p:txBody>
      </p:sp>
      <p:pic>
        <p:nvPicPr>
          <p:cNvPr id="248" name="Google Shape;248;g1537c2c4cbf_0_9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439346" y="1376447"/>
            <a:ext cx="1235826" cy="1235826"/>
          </a:xfrm>
          <a:prstGeom prst="rect">
            <a:avLst/>
          </a:prstGeom>
          <a:noFill/>
          <a:ln>
            <a:noFill/>
          </a:ln>
        </p:spPr>
      </p:pic>
      <p:pic>
        <p:nvPicPr>
          <p:cNvPr id="249" name="Google Shape;249;g1537c2c4cbf_0_9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28695" y="1376447"/>
            <a:ext cx="1235826" cy="1235784"/>
          </a:xfrm>
          <a:prstGeom prst="rect">
            <a:avLst/>
          </a:prstGeom>
          <a:noFill/>
          <a:ln>
            <a:noFill/>
          </a:ln>
        </p:spPr>
      </p:pic>
      <p:pic>
        <p:nvPicPr>
          <p:cNvPr id="250" name="Google Shape;250;g1537c2c4cbf_0_9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760220" y="1376447"/>
            <a:ext cx="1235826" cy="1235784"/>
          </a:xfrm>
          <a:prstGeom prst="rect">
            <a:avLst/>
          </a:prstGeom>
          <a:noFill/>
          <a:ln>
            <a:noFill/>
          </a:ln>
        </p:spPr>
      </p:pic>
      <p:sp>
        <p:nvSpPr>
          <p:cNvPr id="251" name="Google Shape;251;g1537c2c4cbf_0_92"/>
          <p:cNvSpPr txBox="1"/>
          <p:nvPr/>
        </p:nvSpPr>
        <p:spPr>
          <a:xfrm>
            <a:off x="317913" y="2746600"/>
            <a:ext cx="2605200" cy="3886200"/>
          </a:xfrm>
          <a:prstGeom prst="rect">
            <a:avLst/>
          </a:prstGeom>
          <a:noFill/>
          <a:ln>
            <a:noFill/>
          </a:ln>
        </p:spPr>
        <p:txBody>
          <a:bodyPr spcFirstLastPara="1" wrap="square" lIns="91425" tIns="91425" rIns="91425" bIns="91425" anchor="t" anchorCtr="0">
            <a:spAutoFit/>
          </a:bodyPr>
          <a:lstStyle/>
          <a:p>
            <a:pPr marL="0" marR="12700" lvl="0" indent="0" algn="ctr" rtl="0">
              <a:lnSpc>
                <a:spcPct val="119200"/>
              </a:lnSpc>
              <a:spcBef>
                <a:spcPts val="0"/>
              </a:spcBef>
              <a:spcAft>
                <a:spcPts val="0"/>
              </a:spcAft>
              <a:buClr>
                <a:srgbClr val="000000"/>
              </a:buClr>
              <a:buSzPts val="1800"/>
              <a:buFont typeface="Arial"/>
              <a:buNone/>
            </a:pPr>
            <a:r>
              <a:rPr lang="en-US" sz="1800" b="1" i="0" u="none" strike="noStrike" cap="none">
                <a:solidFill>
                  <a:srgbClr val="2853A3"/>
                </a:solidFill>
                <a:latin typeface="Century Gothic"/>
                <a:ea typeface="Century Gothic"/>
                <a:cs typeface="Century Gothic"/>
                <a:sym typeface="Century Gothic"/>
              </a:rPr>
              <a:t>PROVEEDORES DE </a:t>
            </a:r>
            <a:r>
              <a:rPr lang="en-US" sz="1800" b="1" i="0" u="none" strike="noStrike" cap="none">
                <a:solidFill>
                  <a:srgbClr val="BA0C2F"/>
                </a:solidFill>
                <a:latin typeface="Century Gothic"/>
                <a:ea typeface="Century Gothic"/>
                <a:cs typeface="Century Gothic"/>
                <a:sym typeface="Century Gothic"/>
              </a:rPr>
              <a:t>BILLETERA MÓVIL</a:t>
            </a:r>
            <a:r>
              <a:rPr lang="en-US" sz="1400" b="1" i="0" u="none" strike="noStrike" cap="none">
                <a:solidFill>
                  <a:srgbClr val="2855A4"/>
                </a:solidFill>
                <a:latin typeface="Century Gothic"/>
                <a:ea typeface="Century Gothic"/>
                <a:cs typeface="Century Gothic"/>
                <a:sym typeface="Century Gothic"/>
              </a:rPr>
              <a:t> </a:t>
            </a:r>
            <a:endParaRPr sz="1400" b="0" i="0" u="none" strike="noStrike" cap="none">
              <a:solidFill>
                <a:srgbClr val="000000"/>
              </a:solidFill>
              <a:latin typeface="Arial"/>
              <a:ea typeface="Arial"/>
              <a:cs typeface="Arial"/>
              <a:sym typeface="Arial"/>
            </a:endParaRPr>
          </a:p>
          <a:p>
            <a:pPr marL="0" marR="12700" lvl="0" indent="0" algn="ctr" rtl="0">
              <a:lnSpc>
                <a:spcPct val="1192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Muchos proveedores de </a:t>
            </a:r>
            <a:r>
              <a:rPr lang="en-US" sz="1400" b="0" i="0" u="none" strike="noStrike" cap="none">
                <a:solidFill>
                  <a:srgbClr val="BA0C2F"/>
                </a:solidFill>
                <a:latin typeface="Century Gothic"/>
                <a:ea typeface="Century Gothic"/>
                <a:cs typeface="Century Gothic"/>
                <a:sym typeface="Century Gothic"/>
              </a:rPr>
              <a:t>billetera móvil</a:t>
            </a:r>
            <a:r>
              <a:rPr lang="en-US" sz="1400" b="0" i="0" u="none" strike="noStrike" cap="none">
                <a:solidFill>
                  <a:schemeClr val="dk2"/>
                </a:solidFill>
                <a:latin typeface="Century Gothic"/>
                <a:ea typeface="Century Gothic"/>
                <a:cs typeface="Century Gothic"/>
                <a:sym typeface="Century Gothic"/>
              </a:rPr>
              <a:t>, tales como las compañías de </a:t>
            </a:r>
            <a:r>
              <a:rPr lang="en-US" sz="1400" b="0" i="0" u="none" strike="noStrike" cap="none">
                <a:solidFill>
                  <a:srgbClr val="BA0C2F"/>
                </a:solidFill>
                <a:latin typeface="Century Gothic"/>
                <a:ea typeface="Century Gothic"/>
                <a:cs typeface="Century Gothic"/>
                <a:sym typeface="Century Gothic"/>
              </a:rPr>
              <a:t>dinero móvil</a:t>
            </a:r>
            <a:r>
              <a:rPr lang="en-US" sz="1400" b="0" i="0" u="none" strike="noStrike" cap="none">
                <a:solidFill>
                  <a:schemeClr val="dk2"/>
                </a:solidFill>
                <a:latin typeface="Century Gothic"/>
                <a:ea typeface="Century Gothic"/>
                <a:cs typeface="Century Gothic"/>
                <a:sym typeface="Century Gothic"/>
              </a:rPr>
              <a:t>, ofrecen préstamos digitales a los que ustedes pueden acceder por medio de sus teléfonos. Por lo general, ustedes tendrán que tener una cuenta con el proveedor de </a:t>
            </a:r>
            <a:r>
              <a:rPr lang="en-US" sz="1400" b="0" i="0" u="none" strike="noStrike" cap="none">
                <a:solidFill>
                  <a:srgbClr val="BA0C2F"/>
                </a:solidFill>
                <a:latin typeface="Century Gothic"/>
                <a:ea typeface="Century Gothic"/>
                <a:cs typeface="Century Gothic"/>
                <a:sym typeface="Century Gothic"/>
              </a:rPr>
              <a:t>billetera móvil </a:t>
            </a:r>
            <a:r>
              <a:rPr lang="en-US" sz="1400" b="0" i="0" u="none" strike="noStrike" cap="none">
                <a:solidFill>
                  <a:schemeClr val="dk2"/>
                </a:solidFill>
                <a:latin typeface="Century Gothic"/>
                <a:ea typeface="Century Gothic"/>
                <a:cs typeface="Century Gothic"/>
                <a:sym typeface="Century Gothic"/>
              </a:rPr>
              <a:t>para acceder a un préstamo.</a:t>
            </a:r>
            <a:endParaRPr sz="1400" b="0" i="0" u="none" strike="noStrike" cap="none">
              <a:solidFill>
                <a:schemeClr val="dk2"/>
              </a:solidFill>
              <a:latin typeface="Arial"/>
              <a:ea typeface="Arial"/>
              <a:cs typeface="Arial"/>
              <a:sym typeface="Arial"/>
            </a:endParaRPr>
          </a:p>
        </p:txBody>
      </p:sp>
      <p:sp>
        <p:nvSpPr>
          <p:cNvPr id="252" name="Google Shape;252;g1537c2c4cbf_0_92"/>
          <p:cNvSpPr txBox="1"/>
          <p:nvPr/>
        </p:nvSpPr>
        <p:spPr>
          <a:xfrm>
            <a:off x="3075525" y="2746600"/>
            <a:ext cx="2605200" cy="4196700"/>
          </a:xfrm>
          <a:prstGeom prst="rect">
            <a:avLst/>
          </a:prstGeom>
          <a:noFill/>
          <a:ln>
            <a:noFill/>
          </a:ln>
        </p:spPr>
        <p:txBody>
          <a:bodyPr spcFirstLastPara="1" wrap="square" lIns="91425" tIns="91425" rIns="91425" bIns="91425" anchor="t" anchorCtr="0">
            <a:spAutoFit/>
          </a:bodyPr>
          <a:lstStyle/>
          <a:p>
            <a:pPr marL="0" marR="12700" lvl="0" indent="0" algn="ctr" rtl="0">
              <a:lnSpc>
                <a:spcPct val="1192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FINTECH</a:t>
            </a:r>
            <a:r>
              <a:rPr lang="en-US" sz="1450" b="1" i="0" u="none" strike="noStrike" cap="none">
                <a:solidFill>
                  <a:srgbClr val="05408B"/>
                </a:solidFill>
                <a:latin typeface="Century Gothic"/>
                <a:ea typeface="Century Gothic"/>
                <a:cs typeface="Century Gothic"/>
                <a:sym typeface="Century Gothic"/>
              </a:rPr>
              <a:t> </a:t>
            </a:r>
            <a:endParaRPr sz="1450" b="1" i="0" u="none" strike="noStrike" cap="none">
              <a:solidFill>
                <a:srgbClr val="05408B"/>
              </a:solidFill>
              <a:latin typeface="Century Gothic"/>
              <a:ea typeface="Century Gothic"/>
              <a:cs typeface="Century Gothic"/>
              <a:sym typeface="Century Gothic"/>
            </a:endParaRPr>
          </a:p>
          <a:p>
            <a:pPr marL="0" marR="12700" lvl="0" indent="0" algn="ctr" rtl="0">
              <a:lnSpc>
                <a:spcPct val="119200"/>
              </a:lnSpc>
              <a:spcBef>
                <a:spcPts val="0"/>
              </a:spcBef>
              <a:spcAft>
                <a:spcPts val="0"/>
              </a:spcAft>
              <a:buClr>
                <a:srgbClr val="000000"/>
              </a:buClr>
              <a:buSzPts val="1450"/>
              <a:buFont typeface="Arial"/>
              <a:buNone/>
            </a:pPr>
            <a:r>
              <a:rPr lang="en-US" sz="1450" b="0" i="0" u="none" strike="noStrike" cap="none">
                <a:solidFill>
                  <a:schemeClr val="dk2"/>
                </a:solidFill>
                <a:latin typeface="Century Gothic"/>
                <a:ea typeface="Century Gothic"/>
                <a:cs typeface="Century Gothic"/>
                <a:sym typeface="Century Gothic"/>
              </a:rPr>
              <a:t>Las 'fintech', que es una abreviatura de "tecnología financiera“ en inglés, son empresas que crean aplicaciones que ustedes pueden descargar para acceder a servicios financieros, incluyendo productos de préstamos digitales. Aquí pueden encontrar una variedad de préstamos para satisfacer diferentes necesidades financieras.</a:t>
            </a:r>
            <a:endParaRPr sz="500" b="0" i="0" u="none" strike="noStrike" cap="none">
              <a:solidFill>
                <a:schemeClr val="dk2"/>
              </a:solidFill>
              <a:latin typeface="Arial"/>
              <a:ea typeface="Arial"/>
              <a:cs typeface="Arial"/>
              <a:sym typeface="Arial"/>
            </a:endParaRPr>
          </a:p>
        </p:txBody>
      </p:sp>
      <p:sp>
        <p:nvSpPr>
          <p:cNvPr id="253" name="Google Shape;253;g1537c2c4cbf_0_92"/>
          <p:cNvSpPr txBox="1"/>
          <p:nvPr/>
        </p:nvSpPr>
        <p:spPr>
          <a:xfrm>
            <a:off x="5685650" y="2746600"/>
            <a:ext cx="2743200" cy="3299100"/>
          </a:xfrm>
          <a:prstGeom prst="rect">
            <a:avLst/>
          </a:prstGeom>
          <a:noFill/>
          <a:ln>
            <a:noFill/>
          </a:ln>
        </p:spPr>
        <p:txBody>
          <a:bodyPr spcFirstLastPara="1" wrap="square" lIns="91425" tIns="91425" rIns="91425" bIns="91425" anchor="t" anchorCtr="0">
            <a:spAutoFit/>
          </a:bodyPr>
          <a:lstStyle/>
          <a:p>
            <a:pPr marL="0" marR="12700" lvl="0" indent="0" algn="ctr" rtl="0">
              <a:lnSpc>
                <a:spcPct val="1192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BANCOS </a:t>
            </a:r>
            <a:endParaRPr sz="1800" b="1" i="0" u="none" strike="noStrike" cap="none">
              <a:solidFill>
                <a:srgbClr val="2855A4"/>
              </a:solidFill>
              <a:latin typeface="Century Gothic"/>
              <a:ea typeface="Century Gothic"/>
              <a:cs typeface="Century Gothic"/>
              <a:sym typeface="Century Gothic"/>
            </a:endParaRPr>
          </a:p>
          <a:p>
            <a:pPr marL="0" marR="12700" lvl="0" indent="0" algn="ctr" rtl="0">
              <a:lnSpc>
                <a:spcPct val="1192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Los bancos también pueden crear aplicaciones que ofrecen crédito digital. A veces estas ofertas de crédito digital solo están disponibles para los clientes del banco, pero algunas veces están disponibles para personas que desean un préstamo pero que no tienen una cuenta bancaria. </a:t>
            </a:r>
            <a:endParaRPr sz="1400" b="0" i="0" u="none" strike="noStrike" cap="none">
              <a:solidFill>
                <a:schemeClr val="dk2"/>
              </a:solidFill>
              <a:latin typeface="Arial"/>
              <a:ea typeface="Arial"/>
              <a:cs typeface="Arial"/>
              <a:sym typeface="Arial"/>
            </a:endParaRPr>
          </a:p>
        </p:txBody>
      </p:sp>
      <p:pic>
        <p:nvPicPr>
          <p:cNvPr id="254" name="Google Shape;254;g1537c2c4cbf_0_92"/>
          <p:cNvPicPr preferRelativeResize="0"/>
          <p:nvPr/>
        </p:nvPicPr>
        <p:blipFill rotWithShape="1">
          <a:blip r:embed="rId8"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259" name="Google Shape;259;g1537c2c4cbf_0_11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60" name="Google Shape;260;g1537c2c4cbf_0_117"/>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261" name="Google Shape;261;g1537c2c4cbf_0_11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62" name="Google Shape;262;g1537c2c4cbf_0_117"/>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Los pros y los contras de los préstamos digitales</a:t>
            </a:r>
            <a:endParaRPr sz="3200" b="0" i="0" u="none" strike="noStrike" cap="none">
              <a:solidFill>
                <a:srgbClr val="2853A3"/>
              </a:solidFill>
              <a:latin typeface="Century Gothic"/>
              <a:ea typeface="Century Gothic"/>
              <a:cs typeface="Century Gothic"/>
              <a:sym typeface="Century Gothic"/>
            </a:endParaRPr>
          </a:p>
        </p:txBody>
      </p:sp>
      <p:sp>
        <p:nvSpPr>
          <p:cNvPr id="263" name="Google Shape;263;g1537c2c4cbf_0_1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12</a:t>
            </a:fld>
            <a:endParaRPr/>
          </a:p>
        </p:txBody>
      </p:sp>
      <p:grpSp>
        <p:nvGrpSpPr>
          <p:cNvPr id="264" name="Google Shape;264;g1537c2c4cbf_0_117"/>
          <p:cNvGrpSpPr/>
          <p:nvPr/>
        </p:nvGrpSpPr>
        <p:grpSpPr>
          <a:xfrm>
            <a:off x="7382447" y="2125099"/>
            <a:ext cx="788466" cy="774012"/>
            <a:chOff x="4967725" y="2920802"/>
            <a:chExt cx="1636500" cy="1606500"/>
          </a:xfrm>
        </p:grpSpPr>
        <p:sp>
          <p:nvSpPr>
            <p:cNvPr id="265" name="Google Shape;265;g1537c2c4cbf_0_117"/>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66" name="Google Shape;266;g1537c2c4cbf_0_11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267" name="Google Shape;267;g1537c2c4cbf_0_117"/>
          <p:cNvGrpSpPr/>
          <p:nvPr/>
        </p:nvGrpSpPr>
        <p:grpSpPr>
          <a:xfrm>
            <a:off x="7382447" y="3180899"/>
            <a:ext cx="788466" cy="774012"/>
            <a:chOff x="4967725" y="2920802"/>
            <a:chExt cx="1636500" cy="1606500"/>
          </a:xfrm>
        </p:grpSpPr>
        <p:sp>
          <p:nvSpPr>
            <p:cNvPr id="268" name="Google Shape;268;g1537c2c4cbf_0_117"/>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69" name="Google Shape;269;g1537c2c4cbf_0_11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270" name="Google Shape;270;g1537c2c4cbf_0_117"/>
          <p:cNvGrpSpPr/>
          <p:nvPr/>
        </p:nvGrpSpPr>
        <p:grpSpPr>
          <a:xfrm>
            <a:off x="7382447" y="4236699"/>
            <a:ext cx="788466" cy="774012"/>
            <a:chOff x="4967725" y="2920802"/>
            <a:chExt cx="1636500" cy="1606500"/>
          </a:xfrm>
        </p:grpSpPr>
        <p:sp>
          <p:nvSpPr>
            <p:cNvPr id="271" name="Google Shape;271;g1537c2c4cbf_0_117"/>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72" name="Google Shape;272;g1537c2c4cbf_0_11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273" name="Google Shape;273;g1537c2c4cbf_0_117"/>
          <p:cNvGrpSpPr/>
          <p:nvPr/>
        </p:nvGrpSpPr>
        <p:grpSpPr>
          <a:xfrm>
            <a:off x="7382447" y="5292499"/>
            <a:ext cx="788466" cy="774012"/>
            <a:chOff x="4967725" y="2920802"/>
            <a:chExt cx="1636500" cy="1606500"/>
          </a:xfrm>
        </p:grpSpPr>
        <p:sp>
          <p:nvSpPr>
            <p:cNvPr id="274" name="Google Shape;274;g1537c2c4cbf_0_117"/>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75" name="Google Shape;275;g1537c2c4cbf_0_11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276" name="Google Shape;276;g1537c2c4cbf_0_117"/>
          <p:cNvGrpSpPr/>
          <p:nvPr/>
        </p:nvGrpSpPr>
        <p:grpSpPr>
          <a:xfrm>
            <a:off x="749225" y="2125100"/>
            <a:ext cx="788400" cy="774000"/>
            <a:chOff x="1054025" y="2125100"/>
            <a:chExt cx="788400" cy="774000"/>
          </a:xfrm>
        </p:grpSpPr>
        <p:sp>
          <p:nvSpPr>
            <p:cNvPr id="277" name="Google Shape;277;g1537c2c4cbf_0_117"/>
            <p:cNvSpPr/>
            <p:nvPr/>
          </p:nvSpPr>
          <p:spPr>
            <a:xfrm>
              <a:off x="1054025" y="212510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78" name="Google Shape;278;g1537c2c4cbf_0_11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617" y="2301462"/>
              <a:ext cx="421392" cy="421392"/>
            </a:xfrm>
            <a:prstGeom prst="rect">
              <a:avLst/>
            </a:prstGeom>
            <a:noFill/>
            <a:ln>
              <a:noFill/>
            </a:ln>
          </p:spPr>
        </p:pic>
      </p:grpSp>
      <p:grpSp>
        <p:nvGrpSpPr>
          <p:cNvPr id="279" name="Google Shape;279;g1537c2c4cbf_0_117"/>
          <p:cNvGrpSpPr/>
          <p:nvPr/>
        </p:nvGrpSpPr>
        <p:grpSpPr>
          <a:xfrm>
            <a:off x="749225" y="3180900"/>
            <a:ext cx="788400" cy="774000"/>
            <a:chOff x="1054025" y="3161250"/>
            <a:chExt cx="788400" cy="774000"/>
          </a:xfrm>
        </p:grpSpPr>
        <p:sp>
          <p:nvSpPr>
            <p:cNvPr id="280" name="Google Shape;280;g1537c2c4cbf_0_117"/>
            <p:cNvSpPr/>
            <p:nvPr/>
          </p:nvSpPr>
          <p:spPr>
            <a:xfrm>
              <a:off x="1054025" y="316125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81" name="Google Shape;281;g1537c2c4cbf_0_11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617" y="3337612"/>
              <a:ext cx="421392" cy="421392"/>
            </a:xfrm>
            <a:prstGeom prst="rect">
              <a:avLst/>
            </a:prstGeom>
            <a:noFill/>
            <a:ln>
              <a:noFill/>
            </a:ln>
          </p:spPr>
        </p:pic>
      </p:grpSp>
      <p:grpSp>
        <p:nvGrpSpPr>
          <p:cNvPr id="282" name="Google Shape;282;g1537c2c4cbf_0_117"/>
          <p:cNvGrpSpPr/>
          <p:nvPr/>
        </p:nvGrpSpPr>
        <p:grpSpPr>
          <a:xfrm>
            <a:off x="749313" y="4236700"/>
            <a:ext cx="788400" cy="774000"/>
            <a:chOff x="1054113" y="4138500"/>
            <a:chExt cx="788400" cy="774000"/>
          </a:xfrm>
        </p:grpSpPr>
        <p:sp>
          <p:nvSpPr>
            <p:cNvPr id="283" name="Google Shape;283;g1537c2c4cbf_0_117"/>
            <p:cNvSpPr/>
            <p:nvPr/>
          </p:nvSpPr>
          <p:spPr>
            <a:xfrm>
              <a:off x="1054113" y="413850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84" name="Google Shape;284;g1537c2c4cbf_0_11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705" y="4314862"/>
              <a:ext cx="421392" cy="421392"/>
            </a:xfrm>
            <a:prstGeom prst="rect">
              <a:avLst/>
            </a:prstGeom>
            <a:noFill/>
            <a:ln>
              <a:noFill/>
            </a:ln>
          </p:spPr>
        </p:pic>
      </p:grpSp>
      <p:grpSp>
        <p:nvGrpSpPr>
          <p:cNvPr id="285" name="Google Shape;285;g1537c2c4cbf_0_117"/>
          <p:cNvGrpSpPr/>
          <p:nvPr/>
        </p:nvGrpSpPr>
        <p:grpSpPr>
          <a:xfrm>
            <a:off x="749213" y="5292500"/>
            <a:ext cx="788400" cy="774000"/>
            <a:chOff x="1054013" y="5292500"/>
            <a:chExt cx="788400" cy="774000"/>
          </a:xfrm>
        </p:grpSpPr>
        <p:sp>
          <p:nvSpPr>
            <p:cNvPr id="286" name="Google Shape;286;g1537c2c4cbf_0_117"/>
            <p:cNvSpPr/>
            <p:nvPr/>
          </p:nvSpPr>
          <p:spPr>
            <a:xfrm>
              <a:off x="1054013" y="529250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87" name="Google Shape;287;g1537c2c4cbf_0_11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605" y="5468862"/>
              <a:ext cx="421392" cy="421392"/>
            </a:xfrm>
            <a:prstGeom prst="rect">
              <a:avLst/>
            </a:prstGeom>
            <a:noFill/>
            <a:ln>
              <a:noFill/>
            </a:ln>
          </p:spPr>
        </p:pic>
      </p:grpSp>
      <p:pic>
        <p:nvPicPr>
          <p:cNvPr id="288" name="Google Shape;288;g1537c2c4cbf_0_11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839900" y="1167850"/>
            <a:ext cx="3746451" cy="5621002"/>
          </a:xfrm>
          <a:prstGeom prst="rect">
            <a:avLst/>
          </a:prstGeom>
          <a:noFill/>
          <a:ln>
            <a:noFill/>
          </a:ln>
        </p:spPr>
      </p:pic>
      <p:sp>
        <p:nvSpPr>
          <p:cNvPr id="289" name="Google Shape;289;g1537c2c4cbf_0_117"/>
          <p:cNvSpPr txBox="1"/>
          <p:nvPr/>
        </p:nvSpPr>
        <p:spPr>
          <a:xfrm>
            <a:off x="1762684" y="2011378"/>
            <a:ext cx="2580900" cy="1169521"/>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Pueden obtenerse más rápidamente que los préstamos tradicionales</a:t>
            </a:r>
            <a:endParaRPr sz="1600" b="1" i="0" u="none" strike="noStrike" cap="none">
              <a:solidFill>
                <a:schemeClr val="dk2"/>
              </a:solidFill>
              <a:latin typeface="Century Gothic"/>
              <a:ea typeface="Century Gothic"/>
              <a:cs typeface="Century Gothic"/>
              <a:sym typeface="Century Gothic"/>
            </a:endParaRPr>
          </a:p>
        </p:txBody>
      </p:sp>
      <p:sp>
        <p:nvSpPr>
          <p:cNvPr id="290" name="Google Shape;290;g1537c2c4cbf_0_117"/>
          <p:cNvSpPr txBox="1"/>
          <p:nvPr/>
        </p:nvSpPr>
        <p:spPr>
          <a:xfrm>
            <a:off x="1698925" y="3127963"/>
            <a:ext cx="3502200" cy="1169521"/>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Pueden obtenerse sin tener que visitar en persona a un proveedor de servicios financieros</a:t>
            </a:r>
            <a:endParaRPr sz="1600" b="1" i="0" u="none" strike="noStrike" cap="none">
              <a:solidFill>
                <a:schemeClr val="dk2"/>
              </a:solidFill>
              <a:latin typeface="Century Gothic"/>
              <a:ea typeface="Century Gothic"/>
              <a:cs typeface="Century Gothic"/>
              <a:sym typeface="Century Gothic"/>
            </a:endParaRPr>
          </a:p>
        </p:txBody>
      </p:sp>
      <p:sp>
        <p:nvSpPr>
          <p:cNvPr id="291" name="Google Shape;291;g1537c2c4cbf_0_117"/>
          <p:cNvSpPr txBox="1"/>
          <p:nvPr/>
        </p:nvSpPr>
        <p:spPr>
          <a:xfrm>
            <a:off x="1698925" y="4263240"/>
            <a:ext cx="3502200" cy="1169521"/>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Son una buena opción para clientes que no tienen un historial crediticio o con historiales crediticios limitados</a:t>
            </a:r>
            <a:endParaRPr sz="1600" b="1" i="0" u="none" strike="noStrike" cap="none">
              <a:solidFill>
                <a:schemeClr val="dk2"/>
              </a:solidFill>
              <a:latin typeface="Century Gothic"/>
              <a:ea typeface="Century Gothic"/>
              <a:cs typeface="Century Gothic"/>
              <a:sym typeface="Century Gothic"/>
            </a:endParaRPr>
          </a:p>
        </p:txBody>
      </p:sp>
      <p:sp>
        <p:nvSpPr>
          <p:cNvPr id="292" name="Google Shape;292;g1537c2c4cbf_0_117"/>
          <p:cNvSpPr txBox="1"/>
          <p:nvPr/>
        </p:nvSpPr>
        <p:spPr>
          <a:xfrm>
            <a:off x="1698925" y="5340938"/>
            <a:ext cx="3502200" cy="1169521"/>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Sirven para satisfacer necesidades urgentes de efectivo en casos de emergencia</a:t>
            </a:r>
            <a:endParaRPr sz="1600" b="1" i="0" u="none" strike="noStrike" cap="none">
              <a:solidFill>
                <a:schemeClr val="dk2"/>
              </a:solidFill>
              <a:latin typeface="Century Gothic"/>
              <a:ea typeface="Century Gothic"/>
              <a:cs typeface="Century Gothic"/>
              <a:sym typeface="Century Gothic"/>
            </a:endParaRPr>
          </a:p>
        </p:txBody>
      </p:sp>
      <p:sp>
        <p:nvSpPr>
          <p:cNvPr id="293" name="Google Shape;293;g1537c2c4cbf_0_117"/>
          <p:cNvSpPr txBox="1"/>
          <p:nvPr/>
        </p:nvSpPr>
        <p:spPr>
          <a:xfrm>
            <a:off x="8348000" y="2173550"/>
            <a:ext cx="25809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Es fácil sobreendeudarse</a:t>
            </a:r>
            <a:endParaRPr sz="1400" b="0" i="0" u="none" strike="noStrike" cap="none">
              <a:solidFill>
                <a:srgbClr val="000000"/>
              </a:solidFill>
              <a:latin typeface="Arial"/>
              <a:ea typeface="Arial"/>
              <a:cs typeface="Arial"/>
              <a:sym typeface="Arial"/>
            </a:endParaRPr>
          </a:p>
        </p:txBody>
      </p:sp>
      <p:sp>
        <p:nvSpPr>
          <p:cNvPr id="294" name="Google Shape;294;g1537c2c4cbf_0_117"/>
          <p:cNvSpPr txBox="1"/>
          <p:nvPr/>
        </p:nvSpPr>
        <p:spPr>
          <a:xfrm>
            <a:off x="8348000" y="3115160"/>
            <a:ext cx="3502200" cy="923299"/>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Los cargos y las tasas de interés pueden volverse costosos rápidamente</a:t>
            </a:r>
            <a:endParaRPr sz="1600" b="1" i="0" u="none" strike="noStrike" cap="none">
              <a:solidFill>
                <a:schemeClr val="dk2"/>
              </a:solidFill>
              <a:latin typeface="Century Gothic"/>
              <a:ea typeface="Century Gothic"/>
              <a:cs typeface="Century Gothic"/>
              <a:sym typeface="Century Gothic"/>
            </a:endParaRPr>
          </a:p>
        </p:txBody>
      </p:sp>
      <p:sp>
        <p:nvSpPr>
          <p:cNvPr id="295" name="Google Shape;295;g1537c2c4cbf_0_117"/>
          <p:cNvSpPr txBox="1"/>
          <p:nvPr/>
        </p:nvSpPr>
        <p:spPr>
          <a:xfrm>
            <a:off x="8348000" y="4211238"/>
            <a:ext cx="3502200" cy="9234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El monto máximo que se presta suele ser menor que el de los préstamos tradicionales</a:t>
            </a:r>
            <a:endParaRPr sz="1600" b="1" i="0" u="none" strike="noStrike" cap="none">
              <a:solidFill>
                <a:schemeClr val="dk2"/>
              </a:solidFill>
              <a:latin typeface="Century Gothic"/>
              <a:ea typeface="Century Gothic"/>
              <a:cs typeface="Century Gothic"/>
              <a:sym typeface="Century Gothic"/>
            </a:endParaRPr>
          </a:p>
        </p:txBody>
      </p:sp>
      <p:sp>
        <p:nvSpPr>
          <p:cNvPr id="296" name="Google Shape;296;g1537c2c4cbf_0_117"/>
          <p:cNvSpPr txBox="1"/>
          <p:nvPr/>
        </p:nvSpPr>
        <p:spPr>
          <a:xfrm>
            <a:off x="8348000" y="5340938"/>
            <a:ext cx="3502200" cy="923299"/>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 están diseñados para préstamos o financiaciones a largo plazo</a:t>
            </a:r>
            <a:endParaRPr sz="1600" b="1"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pic>
        <p:nvPicPr>
          <p:cNvPr id="301" name="Google Shape;301;g1537c2c4cbf_0_16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02" name="Google Shape;302;g1537c2c4cbf_0_169"/>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303" name="Google Shape;303;g1537c2c4cbf_0_169"/>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1" i="0" u="none" strike="noStrike" cap="none">
                <a:solidFill>
                  <a:srgbClr val="2853A3"/>
                </a:solidFill>
                <a:latin typeface="Century Gothic"/>
                <a:ea typeface="Century Gothic"/>
                <a:cs typeface="Century Gothic"/>
                <a:sym typeface="Century Gothic"/>
              </a:rPr>
              <a:t>3. Sobregiros </a:t>
            </a:r>
            <a:endParaRPr sz="3200" b="1" i="0" u="none" strike="noStrike" cap="none">
              <a:solidFill>
                <a:srgbClr val="2853A3"/>
              </a:solidFill>
              <a:latin typeface="Century Gothic"/>
              <a:ea typeface="Century Gothic"/>
              <a:cs typeface="Century Gothic"/>
              <a:sym typeface="Century Gothic"/>
            </a:endParaRPr>
          </a:p>
        </p:txBody>
      </p:sp>
      <p:sp>
        <p:nvSpPr>
          <p:cNvPr id="304" name="Google Shape;304;g1537c2c4cbf_0_16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13</a:t>
            </a:fld>
            <a:endParaRPr/>
          </a:p>
        </p:txBody>
      </p:sp>
      <p:sp>
        <p:nvSpPr>
          <p:cNvPr id="305" name="Google Shape;305;g1537c2c4cbf_0_169"/>
          <p:cNvSpPr/>
          <p:nvPr/>
        </p:nvSpPr>
        <p:spPr>
          <a:xfrm>
            <a:off x="755075" y="1391850"/>
            <a:ext cx="11209500" cy="5248800"/>
          </a:xfrm>
          <a:prstGeom prst="round1Rect">
            <a:avLst>
              <a:gd name="adj" fmla="val 16667"/>
            </a:avLst>
          </a:prstGeom>
          <a:solidFill>
            <a:srgbClr val="B3CDEA">
              <a:alpha val="2627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 name="Google Shape;306;g1537c2c4cbf_0_169"/>
          <p:cNvSpPr txBox="1"/>
          <p:nvPr/>
        </p:nvSpPr>
        <p:spPr>
          <a:xfrm>
            <a:off x="921325" y="1391850"/>
            <a:ext cx="10625400" cy="2522100"/>
          </a:xfrm>
          <a:prstGeom prst="rect">
            <a:avLst/>
          </a:prstGeom>
          <a:noFill/>
          <a:ln>
            <a:noFill/>
          </a:ln>
        </p:spPr>
        <p:txBody>
          <a:bodyPr spcFirstLastPara="1" wrap="square" lIns="91425" tIns="91425" rIns="91425" bIns="91425" anchor="t" anchorCtr="0">
            <a:spAutoFit/>
          </a:bodyPr>
          <a:lstStyle/>
          <a:p>
            <a:pPr marL="12700" marR="5080" lvl="0" indent="0" algn="l" rtl="0">
              <a:lnSpc>
                <a:spcPct val="133200"/>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Un sobregiro ocurre cuando no se tiene suficiente dinero en la cuenta para realizar una transacción, pero el proveedor de servicios financieros permite que la transacción se realice de todos modos. </a:t>
            </a:r>
            <a:r>
              <a:rPr lang="en-US" sz="1600" b="0" i="0" u="none" strike="noStrike" cap="none">
                <a:solidFill>
                  <a:schemeClr val="dk2"/>
                </a:solidFill>
                <a:latin typeface="Century Gothic"/>
                <a:ea typeface="Century Gothic"/>
                <a:cs typeface="Century Gothic"/>
                <a:sym typeface="Century Gothic"/>
              </a:rPr>
              <a:t>Básicamente quiere decir que ustedes pueden pedir prestado rápidamente el dinero extra que no tienen en ese momento. Los sobregiros normalmente se usan para atender emergencias o necesidades misceláneas. Por lo general, hay una cantidad máxima que se puede sobregirar, e igual tendrán que pagar intereses y cargos sobre la cantidad que sobregiren ya que es un tipo de préstamo que les da su proveedor de servicios financieros.</a:t>
            </a:r>
            <a:endParaRPr sz="500" b="0" i="0" u="none" strike="noStrike" cap="none">
              <a:solidFill>
                <a:schemeClr val="dk2"/>
              </a:solidFill>
              <a:latin typeface="Arial"/>
              <a:ea typeface="Arial"/>
              <a:cs typeface="Arial"/>
              <a:sym typeface="Arial"/>
            </a:endParaRPr>
          </a:p>
        </p:txBody>
      </p:sp>
      <p:sp>
        <p:nvSpPr>
          <p:cNvPr id="307" name="Google Shape;307;g1537c2c4cbf_0_169"/>
          <p:cNvSpPr txBox="1"/>
          <p:nvPr/>
        </p:nvSpPr>
        <p:spPr>
          <a:xfrm>
            <a:off x="876575" y="3890900"/>
            <a:ext cx="11209500" cy="2859300"/>
          </a:xfrm>
          <a:prstGeom prst="rect">
            <a:avLst/>
          </a:prstGeom>
          <a:noFill/>
          <a:ln>
            <a:noFill/>
          </a:ln>
        </p:spPr>
        <p:txBody>
          <a:bodyPr spcFirstLastPara="1" wrap="square" lIns="91425" tIns="91425" rIns="91425" bIns="91425" anchor="t" anchorCtr="0">
            <a:spAutoFit/>
          </a:bodyPr>
          <a:lstStyle/>
          <a:p>
            <a:pPr marL="12700" marR="5080" lvl="0" indent="0" algn="l" rtl="0">
              <a:lnSpc>
                <a:spcPct val="133200"/>
              </a:lnSpc>
              <a:spcBef>
                <a:spcPts val="0"/>
              </a:spcBef>
              <a:spcAft>
                <a:spcPts val="0"/>
              </a:spcAft>
              <a:buClr>
                <a:srgbClr val="000000"/>
              </a:buClr>
              <a:buSzPts val="1600"/>
              <a:buFont typeface="Arial"/>
              <a:buNone/>
            </a:pPr>
            <a:r>
              <a:rPr lang="en-US" sz="1800" b="1" i="0" u="none" strike="noStrike" cap="none">
                <a:solidFill>
                  <a:schemeClr val="dk2"/>
                </a:solidFill>
                <a:latin typeface="Century Gothic"/>
                <a:ea typeface="Century Gothic"/>
                <a:cs typeface="Century Gothic"/>
                <a:sym typeface="Century Gothic"/>
              </a:rPr>
              <a:t>Características de los sobregiros:</a:t>
            </a:r>
            <a:endParaRPr sz="1800" b="0" i="0" u="none" strike="noStrike" cap="none">
              <a:solidFill>
                <a:schemeClr val="dk2"/>
              </a:solidFill>
              <a:latin typeface="Century Gothic"/>
              <a:ea typeface="Century Gothic"/>
              <a:cs typeface="Century Gothic"/>
              <a:sym typeface="Century Gothic"/>
            </a:endParaRPr>
          </a:p>
          <a:p>
            <a:pPr marL="457200" marR="659130" lvl="0" indent="-330200" algn="l" rtl="0">
              <a:lnSpc>
                <a:spcPct val="122000"/>
              </a:lnSpc>
              <a:spcBef>
                <a:spcPts val="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La protección en caso de sobregiro está atada a una cuenta financiera que ustedes mantienen actualmente.</a:t>
            </a:r>
            <a:endParaRPr sz="1600" b="0" i="0" u="none" strike="noStrike" cap="none">
              <a:solidFill>
                <a:schemeClr val="dk2"/>
              </a:solidFill>
              <a:latin typeface="Century Gothic"/>
              <a:ea typeface="Century Gothic"/>
              <a:cs typeface="Century Gothic"/>
              <a:sym typeface="Century Gothic"/>
            </a:endParaRPr>
          </a:p>
          <a:p>
            <a:pPr marL="457200" marR="659130" lvl="0" indent="-330200" algn="l" rtl="0">
              <a:lnSpc>
                <a:spcPct val="1220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El proveedor financiero establece los términos para el proceso de pago. Es importante conocer los términos para los sobregiros antes de sobregirar la cuenta, para que ustedes puedan estar seguras de que podrán pagar el dinero a tiempo.</a:t>
            </a:r>
            <a:endParaRPr sz="1600" b="0" i="0" u="none" strike="noStrike" cap="none">
              <a:solidFill>
                <a:schemeClr val="dk2"/>
              </a:solidFill>
              <a:latin typeface="Century Gothic"/>
              <a:ea typeface="Century Gothic"/>
              <a:cs typeface="Century Gothic"/>
              <a:sym typeface="Century Gothic"/>
            </a:endParaRPr>
          </a:p>
          <a:p>
            <a:pPr marL="457200" marR="659130" lvl="0" indent="-330200" algn="l" rtl="0">
              <a:lnSpc>
                <a:spcPct val="122000"/>
              </a:lnSpc>
              <a:spcBef>
                <a:spcPts val="1000"/>
              </a:spcBef>
              <a:spcAft>
                <a:spcPts val="100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Ustedes pueden pedir que se les excluya de la protección en caso de sobregiro. Si ustedes intentan usar sus cuentas pero estas no tienen suficiente dinero, las transacciones no se realizarán.</a:t>
            </a:r>
            <a:endParaRPr sz="1200" b="0" i="0" u="none" strike="noStrike" cap="none">
              <a:solidFill>
                <a:schemeClr val="dk2"/>
              </a:solidFill>
              <a:latin typeface="Century Gothic"/>
              <a:ea typeface="Century Gothic"/>
              <a:cs typeface="Century Gothic"/>
              <a:sym typeface="Century Gothic"/>
            </a:endParaRPr>
          </a:p>
        </p:txBody>
      </p:sp>
      <p:pic>
        <p:nvPicPr>
          <p:cNvPr id="308" name="Google Shape;308;g1537c2c4cbf_0_169"/>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g1537c2c4cbf_0_18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14" name="Google Shape;314;g1537c2c4cbf_0_181"/>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315" name="Google Shape;315;g1537c2c4cbf_0_18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16" name="Google Shape;316;g1537c2c4cbf_0_181"/>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Los pros y los contras de los servicios en caso de sobregiros</a:t>
            </a:r>
            <a:endParaRPr sz="3200" b="0" i="0" u="none" strike="noStrike" cap="none">
              <a:solidFill>
                <a:srgbClr val="2853A3"/>
              </a:solidFill>
              <a:latin typeface="Century Gothic"/>
              <a:ea typeface="Century Gothic"/>
              <a:cs typeface="Century Gothic"/>
              <a:sym typeface="Century Gothic"/>
            </a:endParaRPr>
          </a:p>
        </p:txBody>
      </p:sp>
      <p:sp>
        <p:nvSpPr>
          <p:cNvPr id="317" name="Google Shape;317;g1537c2c4cbf_0_18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14</a:t>
            </a:fld>
            <a:endParaRPr/>
          </a:p>
        </p:txBody>
      </p:sp>
      <p:grpSp>
        <p:nvGrpSpPr>
          <p:cNvPr id="318" name="Google Shape;318;g1537c2c4cbf_0_181"/>
          <p:cNvGrpSpPr/>
          <p:nvPr/>
        </p:nvGrpSpPr>
        <p:grpSpPr>
          <a:xfrm>
            <a:off x="7382446" y="1563948"/>
            <a:ext cx="788466" cy="774012"/>
            <a:chOff x="4967725" y="2920802"/>
            <a:chExt cx="1636500" cy="1606500"/>
          </a:xfrm>
        </p:grpSpPr>
        <p:sp>
          <p:nvSpPr>
            <p:cNvPr id="319" name="Google Shape;319;g1537c2c4cbf_0_181"/>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20" name="Google Shape;320;g1537c2c4cbf_0_18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321" name="Google Shape;321;g1537c2c4cbf_0_181"/>
          <p:cNvGrpSpPr/>
          <p:nvPr/>
        </p:nvGrpSpPr>
        <p:grpSpPr>
          <a:xfrm>
            <a:off x="7382446" y="2594573"/>
            <a:ext cx="788466" cy="774012"/>
            <a:chOff x="4967725" y="2920802"/>
            <a:chExt cx="1636500" cy="1606500"/>
          </a:xfrm>
        </p:grpSpPr>
        <p:sp>
          <p:nvSpPr>
            <p:cNvPr id="322" name="Google Shape;322;g1537c2c4cbf_0_181"/>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23" name="Google Shape;323;g1537c2c4cbf_0_18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324" name="Google Shape;324;g1537c2c4cbf_0_181"/>
          <p:cNvGrpSpPr/>
          <p:nvPr/>
        </p:nvGrpSpPr>
        <p:grpSpPr>
          <a:xfrm>
            <a:off x="7382446" y="3650648"/>
            <a:ext cx="788466" cy="774012"/>
            <a:chOff x="4967725" y="2920802"/>
            <a:chExt cx="1636500" cy="1606500"/>
          </a:xfrm>
        </p:grpSpPr>
        <p:sp>
          <p:nvSpPr>
            <p:cNvPr id="325" name="Google Shape;325;g1537c2c4cbf_0_181"/>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26" name="Google Shape;326;g1537c2c4cbf_0_18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327" name="Google Shape;327;g1537c2c4cbf_0_181"/>
          <p:cNvGrpSpPr/>
          <p:nvPr/>
        </p:nvGrpSpPr>
        <p:grpSpPr>
          <a:xfrm>
            <a:off x="7382446" y="4708748"/>
            <a:ext cx="788466" cy="774012"/>
            <a:chOff x="4967725" y="2920802"/>
            <a:chExt cx="1636500" cy="1606500"/>
          </a:xfrm>
        </p:grpSpPr>
        <p:sp>
          <p:nvSpPr>
            <p:cNvPr id="328" name="Google Shape;328;g1537c2c4cbf_0_181"/>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29" name="Google Shape;329;g1537c2c4cbf_0_18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330" name="Google Shape;330;g1537c2c4cbf_0_181"/>
          <p:cNvGrpSpPr/>
          <p:nvPr/>
        </p:nvGrpSpPr>
        <p:grpSpPr>
          <a:xfrm>
            <a:off x="749225" y="1667900"/>
            <a:ext cx="788400" cy="774000"/>
            <a:chOff x="1054025" y="2125100"/>
            <a:chExt cx="788400" cy="774000"/>
          </a:xfrm>
        </p:grpSpPr>
        <p:sp>
          <p:nvSpPr>
            <p:cNvPr id="331" name="Google Shape;331;g1537c2c4cbf_0_181"/>
            <p:cNvSpPr/>
            <p:nvPr/>
          </p:nvSpPr>
          <p:spPr>
            <a:xfrm>
              <a:off x="1054025" y="212510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32" name="Google Shape;332;g1537c2c4cbf_0_18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617" y="2301462"/>
              <a:ext cx="421392" cy="421392"/>
            </a:xfrm>
            <a:prstGeom prst="rect">
              <a:avLst/>
            </a:prstGeom>
            <a:noFill/>
            <a:ln>
              <a:noFill/>
            </a:ln>
          </p:spPr>
        </p:pic>
      </p:grpSp>
      <p:grpSp>
        <p:nvGrpSpPr>
          <p:cNvPr id="333" name="Google Shape;333;g1537c2c4cbf_0_181"/>
          <p:cNvGrpSpPr/>
          <p:nvPr/>
        </p:nvGrpSpPr>
        <p:grpSpPr>
          <a:xfrm>
            <a:off x="749225" y="2647500"/>
            <a:ext cx="788400" cy="774000"/>
            <a:chOff x="1054025" y="3161250"/>
            <a:chExt cx="788400" cy="774000"/>
          </a:xfrm>
        </p:grpSpPr>
        <p:sp>
          <p:nvSpPr>
            <p:cNvPr id="334" name="Google Shape;334;g1537c2c4cbf_0_181"/>
            <p:cNvSpPr/>
            <p:nvPr/>
          </p:nvSpPr>
          <p:spPr>
            <a:xfrm>
              <a:off x="1054025" y="316125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35" name="Google Shape;335;g1537c2c4cbf_0_18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617" y="3337612"/>
              <a:ext cx="421392" cy="421392"/>
            </a:xfrm>
            <a:prstGeom prst="rect">
              <a:avLst/>
            </a:prstGeom>
            <a:noFill/>
            <a:ln>
              <a:noFill/>
            </a:ln>
          </p:spPr>
        </p:pic>
      </p:grpSp>
      <p:grpSp>
        <p:nvGrpSpPr>
          <p:cNvPr id="336" name="Google Shape;336;g1537c2c4cbf_0_181"/>
          <p:cNvGrpSpPr/>
          <p:nvPr/>
        </p:nvGrpSpPr>
        <p:grpSpPr>
          <a:xfrm>
            <a:off x="749313" y="3703300"/>
            <a:ext cx="788400" cy="774000"/>
            <a:chOff x="1054113" y="4138500"/>
            <a:chExt cx="788400" cy="774000"/>
          </a:xfrm>
        </p:grpSpPr>
        <p:sp>
          <p:nvSpPr>
            <p:cNvPr id="337" name="Google Shape;337;g1537c2c4cbf_0_181"/>
            <p:cNvSpPr/>
            <p:nvPr/>
          </p:nvSpPr>
          <p:spPr>
            <a:xfrm>
              <a:off x="1054113" y="413850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38" name="Google Shape;338;g1537c2c4cbf_0_18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705" y="4314862"/>
              <a:ext cx="421392" cy="421392"/>
            </a:xfrm>
            <a:prstGeom prst="rect">
              <a:avLst/>
            </a:prstGeom>
            <a:noFill/>
            <a:ln>
              <a:noFill/>
            </a:ln>
          </p:spPr>
        </p:pic>
      </p:grpSp>
      <p:grpSp>
        <p:nvGrpSpPr>
          <p:cNvPr id="339" name="Google Shape;339;g1537c2c4cbf_0_181"/>
          <p:cNvGrpSpPr/>
          <p:nvPr/>
        </p:nvGrpSpPr>
        <p:grpSpPr>
          <a:xfrm>
            <a:off x="749213" y="4759100"/>
            <a:ext cx="788400" cy="774000"/>
            <a:chOff x="1054013" y="5292500"/>
            <a:chExt cx="788400" cy="774000"/>
          </a:xfrm>
        </p:grpSpPr>
        <p:sp>
          <p:nvSpPr>
            <p:cNvPr id="340" name="Google Shape;340;g1537c2c4cbf_0_181"/>
            <p:cNvSpPr/>
            <p:nvPr/>
          </p:nvSpPr>
          <p:spPr>
            <a:xfrm>
              <a:off x="1054013" y="529250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41" name="Google Shape;341;g1537c2c4cbf_0_18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605" y="5468862"/>
              <a:ext cx="421392" cy="421392"/>
            </a:xfrm>
            <a:prstGeom prst="rect">
              <a:avLst/>
            </a:prstGeom>
            <a:noFill/>
            <a:ln>
              <a:noFill/>
            </a:ln>
          </p:spPr>
        </p:pic>
      </p:grpSp>
      <p:pic>
        <p:nvPicPr>
          <p:cNvPr id="342" name="Google Shape;342;g1537c2c4cbf_0_18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779375" y="1381950"/>
            <a:ext cx="3775174" cy="5664123"/>
          </a:xfrm>
          <a:prstGeom prst="rect">
            <a:avLst/>
          </a:prstGeom>
          <a:noFill/>
          <a:ln>
            <a:noFill/>
          </a:ln>
        </p:spPr>
      </p:pic>
      <p:sp>
        <p:nvSpPr>
          <p:cNvPr id="343" name="Google Shape;343;g1537c2c4cbf_0_181"/>
          <p:cNvSpPr txBox="1"/>
          <p:nvPr/>
        </p:nvSpPr>
        <p:spPr>
          <a:xfrm>
            <a:off x="1698925" y="1716350"/>
            <a:ext cx="2931000" cy="923299"/>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Ayuda a administrar el flujo de caja de sus negocios</a:t>
            </a:r>
            <a:endParaRPr sz="1600" b="1" i="0" u="none" strike="noStrike" cap="none">
              <a:solidFill>
                <a:schemeClr val="dk2"/>
              </a:solidFill>
              <a:latin typeface="Century Gothic"/>
              <a:ea typeface="Century Gothic"/>
              <a:cs typeface="Century Gothic"/>
              <a:sym typeface="Century Gothic"/>
            </a:endParaRPr>
          </a:p>
        </p:txBody>
      </p:sp>
      <p:sp>
        <p:nvSpPr>
          <p:cNvPr id="344" name="Google Shape;344;g1537c2c4cbf_0_181"/>
          <p:cNvSpPr txBox="1"/>
          <p:nvPr/>
        </p:nvSpPr>
        <p:spPr>
          <a:xfrm>
            <a:off x="1698925" y="2746975"/>
            <a:ext cx="27432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Satisface necesidades urgentes de efectivo</a:t>
            </a:r>
            <a:endParaRPr sz="1400" b="0" i="0" u="none" strike="noStrike" cap="none">
              <a:solidFill>
                <a:srgbClr val="000000"/>
              </a:solidFill>
              <a:latin typeface="Arial"/>
              <a:ea typeface="Arial"/>
              <a:cs typeface="Arial"/>
              <a:sym typeface="Arial"/>
            </a:endParaRPr>
          </a:p>
        </p:txBody>
      </p:sp>
      <p:sp>
        <p:nvSpPr>
          <p:cNvPr id="345" name="Google Shape;345;g1537c2c4cbf_0_181"/>
          <p:cNvSpPr txBox="1"/>
          <p:nvPr/>
        </p:nvSpPr>
        <p:spPr>
          <a:xfrm>
            <a:off x="1698925" y="3754038"/>
            <a:ext cx="35022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Sólo se pagan intereses sobre el monto del sobregiro</a:t>
            </a:r>
            <a:endParaRPr sz="1600" b="1" i="0" u="none" strike="noStrike" cap="none">
              <a:solidFill>
                <a:schemeClr val="dk2"/>
              </a:solidFill>
              <a:latin typeface="Century Gothic"/>
              <a:ea typeface="Century Gothic"/>
              <a:cs typeface="Century Gothic"/>
              <a:sym typeface="Century Gothic"/>
            </a:endParaRPr>
          </a:p>
        </p:txBody>
      </p:sp>
      <p:sp>
        <p:nvSpPr>
          <p:cNvPr id="346" name="Google Shape;346;g1537c2c4cbf_0_181"/>
          <p:cNvSpPr txBox="1"/>
          <p:nvPr/>
        </p:nvSpPr>
        <p:spPr>
          <a:xfrm>
            <a:off x="1698925" y="4807550"/>
            <a:ext cx="24705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Se puede retirar con poca antelación</a:t>
            </a:r>
            <a:endParaRPr sz="1600" b="1" i="0" u="none" strike="noStrike" cap="none">
              <a:solidFill>
                <a:schemeClr val="dk2"/>
              </a:solidFill>
              <a:latin typeface="Century Gothic"/>
              <a:ea typeface="Century Gothic"/>
              <a:cs typeface="Century Gothic"/>
              <a:sym typeface="Century Gothic"/>
            </a:endParaRPr>
          </a:p>
        </p:txBody>
      </p:sp>
      <p:sp>
        <p:nvSpPr>
          <p:cNvPr id="347" name="Google Shape;347;g1537c2c4cbf_0_181"/>
          <p:cNvSpPr txBox="1"/>
          <p:nvPr/>
        </p:nvSpPr>
        <p:spPr>
          <a:xfrm>
            <a:off x="8348000" y="1612400"/>
            <a:ext cx="19899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Tasas de interés más altas</a:t>
            </a:r>
            <a:endParaRPr sz="1400" b="0" i="0" u="none" strike="noStrike" cap="none">
              <a:solidFill>
                <a:srgbClr val="000000"/>
              </a:solidFill>
              <a:latin typeface="Arial"/>
              <a:ea typeface="Arial"/>
              <a:cs typeface="Arial"/>
              <a:sym typeface="Arial"/>
            </a:endParaRPr>
          </a:p>
        </p:txBody>
      </p:sp>
      <p:sp>
        <p:nvSpPr>
          <p:cNvPr id="348" name="Google Shape;348;g1537c2c4cbf_0_181"/>
          <p:cNvSpPr txBox="1"/>
          <p:nvPr/>
        </p:nvSpPr>
        <p:spPr>
          <a:xfrm>
            <a:off x="8348000" y="2617850"/>
            <a:ext cx="2123400" cy="9234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Podrían aplicarse cargos adicionales</a:t>
            </a:r>
            <a:endParaRPr sz="1400" b="0" i="0" u="none" strike="noStrike" cap="none">
              <a:solidFill>
                <a:srgbClr val="000000"/>
              </a:solidFill>
              <a:latin typeface="Arial"/>
              <a:ea typeface="Arial"/>
              <a:cs typeface="Arial"/>
              <a:sym typeface="Arial"/>
            </a:endParaRPr>
          </a:p>
        </p:txBody>
      </p:sp>
      <p:sp>
        <p:nvSpPr>
          <p:cNvPr id="349" name="Google Shape;349;g1537c2c4cbf_0_181"/>
          <p:cNvSpPr txBox="1"/>
          <p:nvPr/>
        </p:nvSpPr>
        <p:spPr>
          <a:xfrm>
            <a:off x="8348000" y="3701400"/>
            <a:ext cx="2123400" cy="9234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Se ofrecen sólo a las personas que tienen cuentas</a:t>
            </a:r>
            <a:endParaRPr sz="1400" b="0" i="0" u="none" strike="noStrike" cap="none">
              <a:solidFill>
                <a:srgbClr val="000000"/>
              </a:solidFill>
              <a:latin typeface="Arial"/>
              <a:ea typeface="Arial"/>
              <a:cs typeface="Arial"/>
              <a:sym typeface="Arial"/>
            </a:endParaRPr>
          </a:p>
        </p:txBody>
      </p:sp>
      <p:sp>
        <p:nvSpPr>
          <p:cNvPr id="350" name="Google Shape;350;g1537c2c4cbf_0_181"/>
          <p:cNvSpPr txBox="1"/>
          <p:nvPr/>
        </p:nvSpPr>
        <p:spPr>
          <a:xfrm>
            <a:off x="8348000" y="4757200"/>
            <a:ext cx="2256600" cy="9234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Se usan para préstamos de corto plazo</a:t>
            </a:r>
            <a:endParaRPr sz="1400" b="0" i="0" u="none" strike="noStrike" cap="none">
              <a:solidFill>
                <a:srgbClr val="000000"/>
              </a:solidFill>
              <a:latin typeface="Arial"/>
              <a:ea typeface="Arial"/>
              <a:cs typeface="Arial"/>
              <a:sym typeface="Arial"/>
            </a:endParaRPr>
          </a:p>
        </p:txBody>
      </p:sp>
      <p:grpSp>
        <p:nvGrpSpPr>
          <p:cNvPr id="351" name="Google Shape;351;g1537c2c4cbf_0_181"/>
          <p:cNvGrpSpPr/>
          <p:nvPr/>
        </p:nvGrpSpPr>
        <p:grpSpPr>
          <a:xfrm>
            <a:off x="755063" y="5814900"/>
            <a:ext cx="788400" cy="774000"/>
            <a:chOff x="1054013" y="5292500"/>
            <a:chExt cx="788400" cy="774000"/>
          </a:xfrm>
        </p:grpSpPr>
        <p:sp>
          <p:nvSpPr>
            <p:cNvPr id="352" name="Google Shape;352;g1537c2c4cbf_0_181"/>
            <p:cNvSpPr/>
            <p:nvPr/>
          </p:nvSpPr>
          <p:spPr>
            <a:xfrm>
              <a:off x="1054013" y="529250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53" name="Google Shape;353;g1537c2c4cbf_0_18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605" y="5468862"/>
              <a:ext cx="421392" cy="421392"/>
            </a:xfrm>
            <a:prstGeom prst="rect">
              <a:avLst/>
            </a:prstGeom>
            <a:noFill/>
            <a:ln>
              <a:noFill/>
            </a:ln>
          </p:spPr>
        </p:pic>
      </p:grpSp>
      <p:sp>
        <p:nvSpPr>
          <p:cNvPr id="354" name="Google Shape;354;g1537c2c4cbf_0_181"/>
          <p:cNvSpPr txBox="1"/>
          <p:nvPr/>
        </p:nvSpPr>
        <p:spPr>
          <a:xfrm>
            <a:off x="1704775" y="5863350"/>
            <a:ext cx="2634300" cy="923299"/>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Los bancos no exigen garantías para realizar un sobregiro</a:t>
            </a:r>
            <a:endParaRPr sz="1600" b="1" i="0" u="none" strike="noStrike" cap="none">
              <a:solidFill>
                <a:schemeClr val="dk2"/>
              </a:solidFill>
              <a:latin typeface="Century Gothic"/>
              <a:ea typeface="Century Gothic"/>
              <a:cs typeface="Century Gothic"/>
              <a:sym typeface="Century Gothic"/>
            </a:endParaRPr>
          </a:p>
        </p:txBody>
      </p:sp>
      <p:grpSp>
        <p:nvGrpSpPr>
          <p:cNvPr id="355" name="Google Shape;355;g1537c2c4cbf_0_181"/>
          <p:cNvGrpSpPr/>
          <p:nvPr/>
        </p:nvGrpSpPr>
        <p:grpSpPr>
          <a:xfrm>
            <a:off x="7382446" y="5737348"/>
            <a:ext cx="788466" cy="774012"/>
            <a:chOff x="4967725" y="2920802"/>
            <a:chExt cx="1636500" cy="1606500"/>
          </a:xfrm>
        </p:grpSpPr>
        <p:sp>
          <p:nvSpPr>
            <p:cNvPr id="356" name="Google Shape;356;g1537c2c4cbf_0_181"/>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57" name="Google Shape;357;g1537c2c4cbf_0_18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sp>
        <p:nvSpPr>
          <p:cNvPr id="358" name="Google Shape;358;g1537c2c4cbf_0_181"/>
          <p:cNvSpPr txBox="1"/>
          <p:nvPr/>
        </p:nvSpPr>
        <p:spPr>
          <a:xfrm>
            <a:off x="8348000" y="5785800"/>
            <a:ext cx="2634300" cy="9234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 son adecuados para una financiación de largo plazo</a:t>
            </a:r>
            <a:endParaRPr sz="1600" b="1"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pic>
        <p:nvPicPr>
          <p:cNvPr id="363" name="Google Shape;363;g1537c2c4cbf_0_23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41575" y="-5841"/>
            <a:ext cx="12192000" cy="6857171"/>
          </a:xfrm>
          <a:prstGeom prst="rect">
            <a:avLst/>
          </a:prstGeom>
          <a:noFill/>
          <a:ln>
            <a:noFill/>
          </a:ln>
        </p:spPr>
      </p:pic>
      <p:sp>
        <p:nvSpPr>
          <p:cNvPr id="364" name="Google Shape;364;g1537c2c4cbf_0_230"/>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365" name="Google Shape;365;g1537c2c4cbf_0_23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366" name="Google Shape;366;g1537c2c4cbf_0_230"/>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1" i="0" u="none" strike="noStrike" cap="none">
                <a:solidFill>
                  <a:srgbClr val="2853A3"/>
                </a:solidFill>
                <a:latin typeface="Century Gothic"/>
                <a:ea typeface="Century Gothic"/>
                <a:cs typeface="Century Gothic"/>
                <a:sym typeface="Century Gothic"/>
              </a:rPr>
              <a:t>4. Tarjetas de crédito </a:t>
            </a:r>
            <a:endParaRPr sz="1400" b="0" i="0" u="none" strike="noStrike" cap="none">
              <a:solidFill>
                <a:srgbClr val="000000"/>
              </a:solidFill>
              <a:latin typeface="Arial"/>
              <a:ea typeface="Arial"/>
              <a:cs typeface="Arial"/>
              <a:sym typeface="Arial"/>
            </a:endParaRPr>
          </a:p>
        </p:txBody>
      </p:sp>
      <p:sp>
        <p:nvSpPr>
          <p:cNvPr id="367" name="Google Shape;367;g1537c2c4cbf_0_23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15</a:t>
            </a:fld>
            <a:endParaRPr/>
          </a:p>
        </p:txBody>
      </p:sp>
      <p:sp>
        <p:nvSpPr>
          <p:cNvPr id="368" name="Google Shape;368;g1537c2c4cbf_0_230"/>
          <p:cNvSpPr/>
          <p:nvPr/>
        </p:nvSpPr>
        <p:spPr>
          <a:xfrm>
            <a:off x="755075" y="1472750"/>
            <a:ext cx="11047800" cy="5248800"/>
          </a:xfrm>
          <a:prstGeom prst="round1Rect">
            <a:avLst>
              <a:gd name="adj" fmla="val 16667"/>
            </a:avLst>
          </a:prstGeom>
          <a:solidFill>
            <a:srgbClr val="B3CDEA">
              <a:alpha val="2627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g1537c2c4cbf_0_230"/>
          <p:cNvSpPr txBox="1"/>
          <p:nvPr/>
        </p:nvSpPr>
        <p:spPr>
          <a:xfrm>
            <a:off x="860225" y="1536600"/>
            <a:ext cx="10515600" cy="3606000"/>
          </a:xfrm>
          <a:prstGeom prst="rect">
            <a:avLst/>
          </a:prstGeom>
          <a:noFill/>
          <a:ln>
            <a:noFill/>
          </a:ln>
        </p:spPr>
        <p:txBody>
          <a:bodyPr spcFirstLastPara="1" wrap="square" lIns="91425" tIns="91425" rIns="91425" bIns="91425" anchor="t" anchorCtr="0">
            <a:spAutoFit/>
          </a:bodyPr>
          <a:lstStyle/>
          <a:p>
            <a:pPr marL="12700" marR="5080" lvl="0" indent="0" algn="l" rtl="0">
              <a:lnSpc>
                <a:spcPct val="113333"/>
              </a:lnSpc>
              <a:spcBef>
                <a:spcPts val="0"/>
              </a:spcBef>
              <a:spcAft>
                <a:spcPts val="0"/>
              </a:spcAft>
              <a:buClr>
                <a:schemeClr val="dk1"/>
              </a:buClr>
              <a:buSzPts val="2450"/>
              <a:buFont typeface="Arial"/>
              <a:buNone/>
            </a:pPr>
            <a:r>
              <a:rPr lang="en-US" sz="1800" b="1" i="0" u="none" strike="noStrike" cap="none">
                <a:solidFill>
                  <a:schemeClr val="dk2"/>
                </a:solidFill>
                <a:latin typeface="Century Gothic"/>
                <a:ea typeface="Century Gothic"/>
                <a:cs typeface="Century Gothic"/>
                <a:sym typeface="Century Gothic"/>
              </a:rPr>
              <a:t>Una tarjeta de crédito es una tarjeta de pago emitida por un banco o proveedor de servicios financieros que permite al titular de la tarjeta pedir prestado fondos para comprar bienes y servicios. </a:t>
            </a:r>
            <a:r>
              <a:rPr lang="en-US" sz="1600" b="0" i="0" u="none" strike="noStrike" cap="none">
                <a:solidFill>
                  <a:schemeClr val="dk2"/>
                </a:solidFill>
                <a:latin typeface="Century Gothic"/>
                <a:ea typeface="Century Gothic"/>
                <a:cs typeface="Century Gothic"/>
                <a:sym typeface="Century Gothic"/>
              </a:rPr>
              <a:t>Cuando ustedes usan una tarjeta de crédito, cada mes acumulan un saldo que deben pagar. Dependiendo de la tarjeta de crédito, posiblemente tengan que pagar una tarifa anual para poder seguir teniendo la tarjeta.</a:t>
            </a: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3333"/>
              </a:lnSpc>
              <a:spcBef>
                <a:spcPts val="0"/>
              </a:spcBef>
              <a:spcAft>
                <a:spcPts val="0"/>
              </a:spcAft>
              <a:buClr>
                <a:schemeClr val="dk1"/>
              </a:buClr>
              <a:buSzPts val="245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3333"/>
              </a:lnSpc>
              <a:spcBef>
                <a:spcPts val="0"/>
              </a:spcBef>
              <a:spcAft>
                <a:spcPts val="0"/>
              </a:spcAft>
              <a:buClr>
                <a:schemeClr val="dk1"/>
              </a:buClr>
              <a:buSzPts val="2450"/>
              <a:buFont typeface="Arial"/>
              <a:buNone/>
            </a:pPr>
            <a:r>
              <a:rPr lang="en-US" sz="1600" b="0" i="0" u="none" strike="noStrike" cap="none">
                <a:solidFill>
                  <a:schemeClr val="dk2"/>
                </a:solidFill>
                <a:latin typeface="Century Gothic"/>
                <a:ea typeface="Century Gothic"/>
                <a:cs typeface="Century Gothic"/>
                <a:sym typeface="Century Gothic"/>
              </a:rPr>
              <a:t>Para obtener una tarjeta de crédito, generalmente deben proporcionar una prueba de identificación, la dirección del domicilio y sus ingresos. Algunos documentos que pueden proporcionar son su licencia de conducir, su pasaporte y cheques de pago. También se debe tener un mínimo de edad para obtener una tarjeta de crédito, por lo general al menos 18 años.</a:t>
            </a: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3333"/>
              </a:lnSpc>
              <a:spcBef>
                <a:spcPts val="0"/>
              </a:spcBef>
              <a:spcAft>
                <a:spcPts val="0"/>
              </a:spcAft>
              <a:buClr>
                <a:schemeClr val="dk1"/>
              </a:buClr>
              <a:buSzPts val="245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3333"/>
              </a:lnSpc>
              <a:spcBef>
                <a:spcPts val="0"/>
              </a:spcBef>
              <a:spcAft>
                <a:spcPts val="0"/>
              </a:spcAft>
              <a:buClr>
                <a:schemeClr val="dk1"/>
              </a:buClr>
              <a:buSzPts val="2450"/>
              <a:buFont typeface="Arial"/>
              <a:buNone/>
            </a:pPr>
            <a:endParaRPr sz="1600" b="0" i="0" u="none" strike="noStrike" cap="none">
              <a:solidFill>
                <a:schemeClr val="dk2"/>
              </a:solidFill>
              <a:latin typeface="Century Gothic"/>
              <a:ea typeface="Century Gothic"/>
              <a:cs typeface="Century Gothic"/>
              <a:sym typeface="Century Gothic"/>
            </a:endParaRPr>
          </a:p>
        </p:txBody>
      </p:sp>
      <p:pic>
        <p:nvPicPr>
          <p:cNvPr id="370" name="Google Shape;370;g1537c2c4cbf_0_23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176100" y="4662750"/>
            <a:ext cx="1325700" cy="1325700"/>
          </a:xfrm>
          <a:prstGeom prst="rect">
            <a:avLst/>
          </a:prstGeom>
          <a:noFill/>
          <a:ln>
            <a:noFill/>
          </a:ln>
        </p:spPr>
      </p:pic>
      <p:sp>
        <p:nvSpPr>
          <p:cNvPr id="371" name="Google Shape;371;g1537c2c4cbf_0_230"/>
          <p:cNvSpPr txBox="1"/>
          <p:nvPr/>
        </p:nvSpPr>
        <p:spPr>
          <a:xfrm>
            <a:off x="2736575" y="4633700"/>
            <a:ext cx="8365500" cy="2105700"/>
          </a:xfrm>
          <a:prstGeom prst="rect">
            <a:avLst/>
          </a:prstGeom>
          <a:noFill/>
          <a:ln>
            <a:noFill/>
          </a:ln>
        </p:spPr>
        <p:txBody>
          <a:bodyPr spcFirstLastPara="1" wrap="square" lIns="91425" tIns="91425" rIns="91425" bIns="91425" anchor="t" anchorCtr="0">
            <a:spAutoFit/>
          </a:bodyPr>
          <a:lstStyle/>
          <a:p>
            <a:pPr marL="12700" marR="5080" lvl="0" indent="0" algn="l" rtl="0">
              <a:lnSpc>
                <a:spcPct val="113333"/>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Así como deben tener cuentas financieras separadas para uso personal y para el negocio, también deben tener tarjetas de crédito separadas para uso personal y para el negocio. Si bien las tarjetas de crédito personales se utilizan para los gastos y transacciones diarias del hogar, la tarjeta de crédito comercial se utiliza específicamente para los gastos del negocio. Muchas veces las tarjetas de crédito comerciales ofrecen beneficios únicos y exclusivos para empresas, como límites de crédito más altos.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Google Shape;376;g1537c2c4cbf_0_27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377" name="Google Shape;377;g1537c2c4cbf_0_27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378" name="Google Shape;378;g1537c2c4cbf_0_27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16</a:t>
            </a:fld>
            <a:endParaRPr/>
          </a:p>
        </p:txBody>
      </p:sp>
      <p:sp>
        <p:nvSpPr>
          <p:cNvPr id="379" name="Google Shape;379;g1537c2c4cbf_0_276"/>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Características de las tarjetas de crédito</a:t>
            </a:r>
            <a:endParaRPr sz="1400" b="0" i="0" u="none" strike="noStrike" cap="none">
              <a:solidFill>
                <a:srgbClr val="000000"/>
              </a:solidFill>
              <a:latin typeface="Arial"/>
              <a:ea typeface="Arial"/>
              <a:cs typeface="Arial"/>
              <a:sym typeface="Arial"/>
            </a:endParaRPr>
          </a:p>
        </p:txBody>
      </p:sp>
      <p:sp>
        <p:nvSpPr>
          <p:cNvPr id="380" name="Google Shape;380;g1537c2c4cbf_0_276"/>
          <p:cNvSpPr txBox="1"/>
          <p:nvPr/>
        </p:nvSpPr>
        <p:spPr>
          <a:xfrm>
            <a:off x="755075" y="1389400"/>
            <a:ext cx="11020800" cy="5060100"/>
          </a:xfrm>
          <a:prstGeom prst="rect">
            <a:avLst/>
          </a:prstGeom>
          <a:noFill/>
          <a:ln>
            <a:noFill/>
          </a:ln>
        </p:spPr>
        <p:txBody>
          <a:bodyPr spcFirstLastPara="1" wrap="square" lIns="91425" tIns="91425" rIns="91425" bIns="91425" anchor="t" anchorCtr="0">
            <a:spAutoFit/>
          </a:bodyPr>
          <a:lstStyle/>
          <a:p>
            <a:pPr marL="457200" marR="102235" lvl="0" indent="-317500" algn="l" rtl="0">
              <a:lnSpc>
                <a:spcPct val="122000"/>
              </a:lnSpc>
              <a:spcBef>
                <a:spcPts val="0"/>
              </a:spcBef>
              <a:spcAft>
                <a:spcPts val="0"/>
              </a:spcAft>
              <a:buClr>
                <a:srgbClr val="2853A3"/>
              </a:buClr>
              <a:buSzPts val="1400"/>
              <a:buFont typeface="Century Gothic"/>
              <a:buChar char="●"/>
            </a:pPr>
            <a:r>
              <a:rPr lang="en-US" sz="1700" b="1" i="0" u="none" strike="noStrike" cap="none">
                <a:solidFill>
                  <a:srgbClr val="2853A3"/>
                </a:solidFill>
                <a:latin typeface="Century Gothic"/>
                <a:ea typeface="Century Gothic"/>
                <a:cs typeface="Century Gothic"/>
                <a:sym typeface="Century Gothic"/>
              </a:rPr>
              <a:t>Límite de tarjeta personalizado:</a:t>
            </a:r>
            <a:r>
              <a:rPr lang="en-US" sz="1700" b="0" i="0" u="none" strike="noStrike" cap="none">
                <a:solidFill>
                  <a:srgbClr val="2855A4"/>
                </a:solidFill>
                <a:latin typeface="Century Gothic"/>
                <a:ea typeface="Century Gothic"/>
                <a:cs typeface="Century Gothic"/>
                <a:sym typeface="Century Gothic"/>
              </a:rPr>
              <a:t> </a:t>
            </a:r>
            <a:r>
              <a:rPr lang="en-US" sz="1500" b="0" i="0" u="none" strike="noStrike" cap="none">
                <a:solidFill>
                  <a:schemeClr val="dk2"/>
                </a:solidFill>
                <a:latin typeface="Century Gothic"/>
                <a:ea typeface="Century Gothic"/>
                <a:cs typeface="Century Gothic"/>
                <a:sym typeface="Century Gothic"/>
              </a:rPr>
              <a:t>El límite de la tarjeta de crédito es la cantidad máxima que ustedes pueden cargar a sus tarjetas cada mes, y varía de un titular de tarjeta a otro. El límite lo decide el proveedor, y podría basarse en los historiales crediticios o puntuaciones de crédito de ustedes. En general, cuanto mejor sea la puntuación de crédito y el historial crediticio, mayor será el límite de crédito que se les otorgará.</a:t>
            </a:r>
            <a:endParaRPr sz="1500" b="0" i="0" u="none" strike="noStrike" cap="none">
              <a:solidFill>
                <a:schemeClr val="dk2"/>
              </a:solidFill>
              <a:latin typeface="Century Gothic"/>
              <a:ea typeface="Century Gothic"/>
              <a:cs typeface="Century Gothic"/>
              <a:sym typeface="Century Gothic"/>
            </a:endParaRPr>
          </a:p>
          <a:p>
            <a:pPr marL="457200" marR="102235" lvl="0" indent="-317500" algn="l" rtl="0">
              <a:lnSpc>
                <a:spcPct val="122000"/>
              </a:lnSpc>
              <a:spcBef>
                <a:spcPts val="1000"/>
              </a:spcBef>
              <a:spcAft>
                <a:spcPts val="0"/>
              </a:spcAft>
              <a:buClr>
                <a:srgbClr val="2853A3"/>
              </a:buClr>
              <a:buSzPts val="1400"/>
              <a:buFont typeface="Century Gothic"/>
              <a:buChar char="●"/>
            </a:pPr>
            <a:r>
              <a:rPr lang="en-US" sz="1700" b="1" i="0" u="none" strike="noStrike" cap="none">
                <a:solidFill>
                  <a:srgbClr val="2853A3"/>
                </a:solidFill>
                <a:latin typeface="Century Gothic"/>
                <a:ea typeface="Century Gothic"/>
                <a:cs typeface="Century Gothic"/>
                <a:sym typeface="Century Gothic"/>
              </a:rPr>
              <a:t>Retiro de efectivo en cajeros automáticos</a:t>
            </a:r>
            <a:r>
              <a:rPr lang="en-US" sz="1700" b="1" i="0" u="none" strike="noStrike" cap="none">
                <a:solidFill>
                  <a:srgbClr val="2855A4"/>
                </a:solidFill>
                <a:latin typeface="Century Gothic"/>
                <a:ea typeface="Century Gothic"/>
                <a:cs typeface="Century Gothic"/>
                <a:sym typeface="Century Gothic"/>
              </a:rPr>
              <a:t>: </a:t>
            </a:r>
            <a:r>
              <a:rPr lang="en-US" sz="1500" b="0" i="0" u="none" strike="noStrike" cap="none">
                <a:solidFill>
                  <a:schemeClr val="dk2"/>
                </a:solidFill>
                <a:latin typeface="Century Gothic"/>
                <a:ea typeface="Century Gothic"/>
                <a:cs typeface="Century Gothic"/>
                <a:sym typeface="Century Gothic"/>
              </a:rPr>
              <a:t>Casi todas las tarjetas de crédito pueden utilizarse para retirar efectivo de los cajeros automáticos. Es posible que se les cobren intereses y una tarifa por los retiros de efectivo, aunque algunos proveedores ofrecen el beneficio de no tener que pagar intereses por los retiros.</a:t>
            </a:r>
            <a:endParaRPr sz="1500" b="0" i="0" u="none" strike="noStrike" cap="none">
              <a:solidFill>
                <a:schemeClr val="dk2"/>
              </a:solidFill>
              <a:latin typeface="Century Gothic"/>
              <a:ea typeface="Century Gothic"/>
              <a:cs typeface="Century Gothic"/>
              <a:sym typeface="Century Gothic"/>
            </a:endParaRPr>
          </a:p>
          <a:p>
            <a:pPr marL="457200" marR="102870" lvl="0" indent="-317500" algn="l" rtl="0">
              <a:lnSpc>
                <a:spcPct val="122000"/>
              </a:lnSpc>
              <a:spcBef>
                <a:spcPts val="1000"/>
              </a:spcBef>
              <a:spcAft>
                <a:spcPts val="0"/>
              </a:spcAft>
              <a:buClr>
                <a:srgbClr val="2853A3"/>
              </a:buClr>
              <a:buSzPts val="1400"/>
              <a:buFont typeface="Century Gothic"/>
              <a:buChar char="●"/>
            </a:pPr>
            <a:r>
              <a:rPr lang="en-US" sz="1700" b="1" i="0" u="none" strike="noStrike" cap="none">
                <a:solidFill>
                  <a:srgbClr val="2853A3"/>
                </a:solidFill>
                <a:latin typeface="Century Gothic"/>
                <a:ea typeface="Century Gothic"/>
                <a:cs typeface="Century Gothic"/>
                <a:sym typeface="Century Gothic"/>
              </a:rPr>
              <a:t>Descuentos y ofertas:</a:t>
            </a:r>
            <a:r>
              <a:rPr lang="en-US" sz="1700" b="0" i="0" u="none" strike="noStrike" cap="none">
                <a:solidFill>
                  <a:schemeClr val="dk2"/>
                </a:solidFill>
                <a:latin typeface="Century Gothic"/>
                <a:ea typeface="Century Gothic"/>
                <a:cs typeface="Century Gothic"/>
                <a:sym typeface="Century Gothic"/>
              </a:rPr>
              <a:t> </a:t>
            </a:r>
            <a:r>
              <a:rPr lang="en-US" sz="1500" b="0" i="0" u="none" strike="noStrike" cap="none">
                <a:solidFill>
                  <a:schemeClr val="dk2"/>
                </a:solidFill>
                <a:latin typeface="Century Gothic"/>
                <a:ea typeface="Century Gothic"/>
                <a:cs typeface="Century Gothic"/>
                <a:sym typeface="Century Gothic"/>
              </a:rPr>
              <a:t>Ciertas tarjetas de crédito pueden incluir descuentos y ofertas en diferentes productos, incluyendo accesorios, productos electrónicos y ropa. Por ejemplo, si ustedes usan sus tarjetas de crédito en una determinada tienda, podrían recibir un 10% de descuento en las compras en esa tienda.</a:t>
            </a:r>
            <a:endParaRPr sz="1500" b="0" i="0" u="none" strike="noStrike" cap="none">
              <a:solidFill>
                <a:schemeClr val="dk2"/>
              </a:solidFill>
              <a:latin typeface="Century Gothic"/>
              <a:ea typeface="Century Gothic"/>
              <a:cs typeface="Century Gothic"/>
              <a:sym typeface="Century Gothic"/>
            </a:endParaRPr>
          </a:p>
          <a:p>
            <a:pPr marL="457200" marR="102870" lvl="0" indent="-317500" algn="l" rtl="0">
              <a:lnSpc>
                <a:spcPct val="122000"/>
              </a:lnSpc>
              <a:spcBef>
                <a:spcPts val="1000"/>
              </a:spcBef>
              <a:spcAft>
                <a:spcPts val="0"/>
              </a:spcAft>
              <a:buClr>
                <a:srgbClr val="2853A3"/>
              </a:buClr>
              <a:buSzPts val="1400"/>
              <a:buFont typeface="Century Gothic"/>
              <a:buChar char="●"/>
            </a:pPr>
            <a:r>
              <a:rPr lang="en-US" sz="1700" b="1" i="0" u="none" strike="noStrike" cap="none">
                <a:solidFill>
                  <a:srgbClr val="2853A3"/>
                </a:solidFill>
                <a:latin typeface="Century Gothic"/>
                <a:ea typeface="Century Gothic"/>
                <a:cs typeface="Century Gothic"/>
                <a:sym typeface="Century Gothic"/>
              </a:rPr>
              <a:t>Recompensas:</a:t>
            </a:r>
            <a:r>
              <a:rPr lang="en-US" sz="1700" b="0" i="0" u="none" strike="noStrike" cap="none">
                <a:solidFill>
                  <a:schemeClr val="dk2"/>
                </a:solidFill>
                <a:latin typeface="Century Gothic"/>
                <a:ea typeface="Century Gothic"/>
                <a:cs typeface="Century Gothic"/>
                <a:sym typeface="Century Gothic"/>
              </a:rPr>
              <a:t> </a:t>
            </a:r>
            <a:r>
              <a:rPr lang="en-US" sz="1500" b="0" i="0" u="none" strike="noStrike" cap="none">
                <a:solidFill>
                  <a:schemeClr val="dk2"/>
                </a:solidFill>
                <a:latin typeface="Century Gothic"/>
                <a:ea typeface="Century Gothic"/>
                <a:cs typeface="Century Gothic"/>
                <a:sym typeface="Century Gothic"/>
              </a:rPr>
              <a:t>Ustedes también pueden acumular puntos recompensa cuando usan sus tarjetas. Luego pueden canjear estos puntos por artículos como boletos de avión, regalos o cupones.</a:t>
            </a:r>
            <a:endParaRPr sz="1500" b="0" i="0" u="none" strike="noStrike" cap="none">
              <a:solidFill>
                <a:schemeClr val="dk2"/>
              </a:solidFill>
              <a:latin typeface="Century Gothic"/>
              <a:ea typeface="Century Gothic"/>
              <a:cs typeface="Century Gothic"/>
              <a:sym typeface="Century Gothic"/>
            </a:endParaRPr>
          </a:p>
          <a:p>
            <a:pPr marL="457200" marR="102870" lvl="0" indent="-317500" algn="l" rtl="0">
              <a:lnSpc>
                <a:spcPct val="122000"/>
              </a:lnSpc>
              <a:spcBef>
                <a:spcPts val="1000"/>
              </a:spcBef>
              <a:spcAft>
                <a:spcPts val="1000"/>
              </a:spcAft>
              <a:buClr>
                <a:srgbClr val="2853A3"/>
              </a:buClr>
              <a:buSzPts val="1400"/>
              <a:buFont typeface="Century Gothic"/>
              <a:buChar char="●"/>
            </a:pPr>
            <a:r>
              <a:rPr lang="en-US" sz="1700" b="1" i="0" u="none" strike="noStrike" cap="none">
                <a:solidFill>
                  <a:srgbClr val="2853A3"/>
                </a:solidFill>
                <a:latin typeface="Century Gothic"/>
                <a:ea typeface="Century Gothic"/>
                <a:cs typeface="Century Gothic"/>
                <a:sym typeface="Century Gothic"/>
              </a:rPr>
              <a:t>Forma de pago segura:</a:t>
            </a:r>
            <a:r>
              <a:rPr lang="en-US" sz="1700" b="0" i="0" u="none" strike="noStrike" cap="none">
                <a:solidFill>
                  <a:srgbClr val="2853A3"/>
                </a:solidFill>
                <a:latin typeface="Century Gothic"/>
                <a:ea typeface="Century Gothic"/>
                <a:cs typeface="Century Gothic"/>
                <a:sym typeface="Century Gothic"/>
              </a:rPr>
              <a:t> </a:t>
            </a:r>
            <a:r>
              <a:rPr lang="en-US" sz="1500" b="0" i="0" u="none" strike="noStrike" cap="none">
                <a:solidFill>
                  <a:schemeClr val="dk2"/>
                </a:solidFill>
                <a:latin typeface="Century Gothic"/>
                <a:ea typeface="Century Gothic"/>
                <a:cs typeface="Century Gothic"/>
                <a:sym typeface="Century Gothic"/>
              </a:rPr>
              <a:t>Las tarjetas de crédito están protegidas mediante la autenticación de múltiples factores y funciones de 'seguridad en mano'. Son un medio seguro para realizar transacciones y reducen la necesidad de usar efectivo.</a:t>
            </a:r>
            <a:endParaRPr sz="15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pic>
        <p:nvPicPr>
          <p:cNvPr id="385" name="Google Shape;385;g1537c2c4cbf_0_26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386" name="Google Shape;386;g1537c2c4cbf_0_26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387" name="Google Shape;387;g1537c2c4cbf_0_26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17</a:t>
            </a:fld>
            <a:endParaRPr/>
          </a:p>
        </p:txBody>
      </p:sp>
      <p:sp>
        <p:nvSpPr>
          <p:cNvPr id="388" name="Google Shape;388;g1537c2c4cbf_0_261"/>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Los beneficios de los productos de crédito</a:t>
            </a:r>
            <a:endParaRPr sz="3200" b="0" i="0" u="none" strike="noStrike" cap="none">
              <a:solidFill>
                <a:srgbClr val="2853A3"/>
              </a:solidFill>
              <a:latin typeface="Century Gothic"/>
              <a:ea typeface="Century Gothic"/>
              <a:cs typeface="Century Gothic"/>
              <a:sym typeface="Century Gothic"/>
            </a:endParaRPr>
          </a:p>
        </p:txBody>
      </p:sp>
      <p:pic>
        <p:nvPicPr>
          <p:cNvPr id="389" name="Google Shape;389;g1537c2c4cbf_0_26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226525" y="1185675"/>
            <a:ext cx="7872650" cy="5802451"/>
          </a:xfrm>
          <a:prstGeom prst="rect">
            <a:avLst/>
          </a:prstGeom>
          <a:noFill/>
          <a:ln>
            <a:noFill/>
          </a:ln>
        </p:spPr>
      </p:pic>
      <p:sp>
        <p:nvSpPr>
          <p:cNvPr id="390" name="Google Shape;390;g1537c2c4cbf_0_261"/>
          <p:cNvSpPr txBox="1"/>
          <p:nvPr/>
        </p:nvSpPr>
        <p:spPr>
          <a:xfrm>
            <a:off x="5200750" y="2031650"/>
            <a:ext cx="5887800" cy="3602700"/>
          </a:xfrm>
          <a:prstGeom prst="rect">
            <a:avLst/>
          </a:prstGeom>
          <a:noFill/>
          <a:ln>
            <a:noFill/>
          </a:ln>
        </p:spPr>
        <p:txBody>
          <a:bodyPr spcFirstLastPara="1" wrap="square" lIns="91425" tIns="91425" rIns="91425" bIns="91425" anchor="t" anchorCtr="0">
            <a:spAutoFit/>
          </a:bodyPr>
          <a:lstStyle/>
          <a:p>
            <a:pPr marL="71755" marR="155575" lvl="0" indent="0" algn="ctr" rtl="0">
              <a:lnSpc>
                <a:spcPct val="115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Existen diversos tipos de productos de crédito que pueden satisfacer sus necesidades financieras de corto y de largo plazo y ayudarles a hacer crecer sus negocios.</a:t>
            </a:r>
            <a:endParaRPr sz="1600" b="1" i="0" u="none" strike="noStrike" cap="none">
              <a:solidFill>
                <a:schemeClr val="dk2"/>
              </a:solidFill>
              <a:latin typeface="Century Gothic"/>
              <a:ea typeface="Century Gothic"/>
              <a:cs typeface="Century Gothic"/>
              <a:sym typeface="Century Gothic"/>
            </a:endParaRPr>
          </a:p>
          <a:p>
            <a:pPr marL="12700" marR="5080" lvl="0" indent="0" algn="ctr" rtl="0">
              <a:lnSpc>
                <a:spcPct val="120200"/>
              </a:lnSpc>
              <a:spcBef>
                <a:spcPts val="100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Muchas veces es necesario crear un historial de crédito para poder acceder a otras formas de servicios financieros o para realizar compras grandes, por ejemplo, para comprar una propiedad para su tienda o para inscribirse en un plan de seguro.</a:t>
            </a:r>
            <a:endParaRPr sz="1400" b="0" i="0" u="none" strike="noStrike" cap="none">
              <a:solidFill>
                <a:schemeClr val="dk2"/>
              </a:solidFill>
              <a:latin typeface="Century Gothic"/>
              <a:ea typeface="Century Gothic"/>
              <a:cs typeface="Century Gothic"/>
              <a:sym typeface="Century Gothic"/>
            </a:endParaRPr>
          </a:p>
          <a:p>
            <a:pPr marL="117475" marR="109853" lvl="0" indent="0" algn="ctr" rtl="0">
              <a:lnSpc>
                <a:spcPct val="120200"/>
              </a:lnSpc>
              <a:spcBef>
                <a:spcPts val="100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Recuerden, todos los préstamos tienen costos. Es importante que ustedes conozcan los costos de usar un producto de crédito antes de decidir usar el crédito en lugar de los ingresos o ahorros de sus tiendas.</a:t>
            </a:r>
            <a:endParaRPr sz="1400" b="0" i="0" u="none" strike="noStrike" cap="none">
              <a:solidFill>
                <a:schemeClr val="dk2"/>
              </a:solidFill>
              <a:latin typeface="Century Gothic"/>
              <a:ea typeface="Century Gothic"/>
              <a:cs typeface="Century Gothic"/>
              <a:sym typeface="Century Gothic"/>
            </a:endParaRPr>
          </a:p>
        </p:txBody>
      </p:sp>
      <p:pic>
        <p:nvPicPr>
          <p:cNvPr id="391" name="Google Shape;391;g1537c2c4cbf_0_261"/>
          <p:cNvPicPr preferRelativeResize="0"/>
          <p:nvPr/>
        </p:nvPicPr>
        <p:blipFill rotWithShape="1">
          <a:blip r:embed="rId6" cstate="screen">
            <a:alphaModFix/>
            <a:extLst>
              <a:ext uri="{28A0092B-C50C-407E-A947-70E740481C1C}">
                <a14:useLocalDpi xmlns:a14="http://schemas.microsoft.com/office/drawing/2010/main"/>
              </a:ext>
            </a:extLst>
          </a:blip>
          <a:srcRect r="26035" b="22963"/>
          <a:stretch/>
        </p:blipFill>
        <p:spPr>
          <a:xfrm>
            <a:off x="755075" y="1125000"/>
            <a:ext cx="3668700" cy="573300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pic>
        <p:nvPicPr>
          <p:cNvPr id="396" name="Google Shape;396;p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397" name="Google Shape;397;p9"/>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398" name="Google Shape;398;p9"/>
          <p:cNvSpPr txBox="1"/>
          <p:nvPr/>
        </p:nvSpPr>
        <p:spPr>
          <a:xfrm>
            <a:off x="1044324" y="2187424"/>
            <a:ext cx="54729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PARTE 2: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EVALUACIÓN DE LA SOLVENCIA CREDITICIA</a:t>
            </a:r>
            <a:endParaRPr sz="1400" b="0" i="0" u="none" strike="noStrike" cap="none">
              <a:solidFill>
                <a:srgbClr val="BA0C2F"/>
              </a:solidFill>
              <a:latin typeface="Arial"/>
              <a:ea typeface="Arial"/>
              <a:cs typeface="Arial"/>
              <a:sym typeface="Arial"/>
            </a:endParaRPr>
          </a:p>
        </p:txBody>
      </p:sp>
      <p:sp>
        <p:nvSpPr>
          <p:cNvPr id="399" name="Google Shape;399;p9"/>
          <p:cNvSpPr txBox="1"/>
          <p:nvPr/>
        </p:nvSpPr>
        <p:spPr>
          <a:xfrm>
            <a:off x="1044324" y="3981101"/>
            <a:ext cx="5853699" cy="263583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Objetivos: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10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Entender lo que es la solvencia crediticia.</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Aprender acerca de los métodos para evaluar la solvencia crediticia.</a:t>
            </a:r>
            <a:endParaRPr sz="1600" b="0" i="0" u="none" strike="noStrike" cap="none">
              <a:solidFill>
                <a:schemeClr val="lt1"/>
              </a:solidFill>
              <a:latin typeface="Century Gothic"/>
              <a:ea typeface="Century Gothic"/>
              <a:cs typeface="Century Gothic"/>
              <a:sym typeface="Century Gothic"/>
            </a:endParaRPr>
          </a:p>
        </p:txBody>
      </p:sp>
      <p:grpSp>
        <p:nvGrpSpPr>
          <p:cNvPr id="400" name="Google Shape;400;p9"/>
          <p:cNvGrpSpPr/>
          <p:nvPr/>
        </p:nvGrpSpPr>
        <p:grpSpPr>
          <a:xfrm>
            <a:off x="6096000" y="-90374"/>
            <a:ext cx="4204869" cy="3315997"/>
            <a:chOff x="6096000" y="-90374"/>
            <a:chExt cx="4204869" cy="3315997"/>
          </a:xfrm>
        </p:grpSpPr>
        <p:pic>
          <p:nvPicPr>
            <p:cNvPr id="401" name="Google Shape;401;p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7"/>
            </a:xfrm>
            <a:prstGeom prst="rect">
              <a:avLst/>
            </a:prstGeom>
            <a:noFill/>
            <a:ln>
              <a:noFill/>
            </a:ln>
          </p:spPr>
        </p:pic>
        <p:sp>
          <p:nvSpPr>
            <p:cNvPr id="402" name="Google Shape;402;p9"/>
            <p:cNvSpPr txBox="1"/>
            <p:nvPr/>
          </p:nvSpPr>
          <p:spPr>
            <a:xfrm>
              <a:off x="7103120" y="572574"/>
              <a:ext cx="1950000"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D19129"/>
                  </a:solidFill>
                  <a:latin typeface="Century Gothic"/>
                  <a:ea typeface="Century Gothic"/>
                  <a:cs typeface="Century Gothic"/>
                  <a:sym typeface="Century Gothic"/>
                </a:rPr>
                <a:t>¿Saben cómo los prestamistas determinan la solvencia crediticia?</a:t>
              </a:r>
              <a:endParaRPr sz="1600" b="1" i="0" u="none" strike="noStrike" cap="none">
                <a:solidFill>
                  <a:srgbClr val="D19129"/>
                </a:solidFill>
                <a:latin typeface="Calibri"/>
                <a:ea typeface="Calibri"/>
                <a:cs typeface="Calibri"/>
                <a:sym typeface="Calibri"/>
              </a:endParaRPr>
            </a:p>
          </p:txBody>
        </p:sp>
      </p:grpSp>
      <p:sp>
        <p:nvSpPr>
          <p:cNvPr id="403" name="Google Shape;403;p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18</a:t>
            </a:fld>
            <a:endParaRPr/>
          </a:p>
        </p:txBody>
      </p:sp>
      <p:pic>
        <p:nvPicPr>
          <p:cNvPr id="404" name="Google Shape;404;p9"/>
          <p:cNvPicPr preferRelativeResize="0"/>
          <p:nvPr/>
        </p:nvPicPr>
        <p:blipFill rotWithShape="1">
          <a:blip r:embed="rId5" cstate="screen">
            <a:alphaModFix/>
            <a:extLst>
              <a:ext uri="{28A0092B-C50C-407E-A947-70E740481C1C}">
                <a14:useLocalDpi xmlns:a14="http://schemas.microsoft.com/office/drawing/2010/main"/>
              </a:ext>
            </a:extLst>
          </a:blip>
          <a:srcRect r="13404" b="36386"/>
          <a:stretch/>
        </p:blipFill>
        <p:spPr>
          <a:xfrm>
            <a:off x="6517225" y="648071"/>
            <a:ext cx="5674776" cy="620910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pic>
        <p:nvPicPr>
          <p:cNvPr id="409" name="Google Shape;409;g1537c2c4cbf_0_28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410" name="Google Shape;410;g1537c2c4cbf_0_28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11" name="Google Shape;411;g1537c2c4cbf_0_28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19</a:t>
            </a:fld>
            <a:endParaRPr/>
          </a:p>
        </p:txBody>
      </p:sp>
      <p:sp>
        <p:nvSpPr>
          <p:cNvPr id="412" name="Google Shape;412;g1537c2c4cbf_0_288"/>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¿Qué es la solvencia crediticia?</a:t>
            </a:r>
            <a:endParaRPr sz="3200" b="0" i="0" u="none" strike="noStrike" cap="none">
              <a:solidFill>
                <a:srgbClr val="2853A3"/>
              </a:solidFill>
              <a:latin typeface="Century Gothic"/>
              <a:ea typeface="Century Gothic"/>
              <a:cs typeface="Century Gothic"/>
              <a:sym typeface="Century Gothic"/>
            </a:endParaRPr>
          </a:p>
        </p:txBody>
      </p:sp>
      <p:grpSp>
        <p:nvGrpSpPr>
          <p:cNvPr id="413" name="Google Shape;413;g1537c2c4cbf_0_288"/>
          <p:cNvGrpSpPr/>
          <p:nvPr/>
        </p:nvGrpSpPr>
        <p:grpSpPr>
          <a:xfrm>
            <a:off x="1468606" y="1401376"/>
            <a:ext cx="7053553" cy="4876652"/>
            <a:chOff x="581500" y="1477600"/>
            <a:chExt cx="6091151" cy="4800327"/>
          </a:xfrm>
        </p:grpSpPr>
        <p:pic>
          <p:nvPicPr>
            <p:cNvPr id="414" name="Google Shape;414;g1537c2c4cbf_0_28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81500" y="1477600"/>
              <a:ext cx="6091151" cy="4800327"/>
            </a:xfrm>
            <a:prstGeom prst="rect">
              <a:avLst/>
            </a:prstGeom>
            <a:noFill/>
            <a:ln>
              <a:noFill/>
            </a:ln>
          </p:spPr>
        </p:pic>
        <p:sp>
          <p:nvSpPr>
            <p:cNvPr id="415" name="Google Shape;415;g1537c2c4cbf_0_288"/>
            <p:cNvSpPr txBox="1"/>
            <p:nvPr/>
          </p:nvSpPr>
          <p:spPr>
            <a:xfrm>
              <a:off x="1227985" y="1987970"/>
              <a:ext cx="5304900" cy="3897000"/>
            </a:xfrm>
            <a:prstGeom prst="rect">
              <a:avLst/>
            </a:prstGeom>
            <a:noFill/>
            <a:ln>
              <a:noFill/>
            </a:ln>
          </p:spPr>
          <p:txBody>
            <a:bodyPr spcFirstLastPara="1" wrap="square" lIns="91425" tIns="91425" rIns="91425" bIns="91425" anchor="t" anchorCtr="0">
              <a:spAutoFit/>
            </a:bodyPr>
            <a:lstStyle/>
            <a:p>
              <a:pPr marL="0" marR="603885" lvl="0" indent="0" algn="l" rtl="0">
                <a:lnSpc>
                  <a:spcPct val="114599"/>
                </a:lnSpc>
                <a:spcBef>
                  <a:spcPts val="0"/>
                </a:spcBef>
                <a:spcAft>
                  <a:spcPts val="0"/>
                </a:spcAft>
                <a:buClr>
                  <a:srgbClr val="000000"/>
                </a:buClr>
                <a:buSzPts val="1800"/>
                <a:buFont typeface="Arial"/>
                <a:buNone/>
              </a:pPr>
              <a:r>
                <a:rPr lang="en-US" sz="1800" b="1" i="0" u="none" strike="noStrike" cap="none">
                  <a:solidFill>
                    <a:schemeClr val="lt1"/>
                  </a:solidFill>
                  <a:latin typeface="Century Gothic"/>
                  <a:ea typeface="Century Gothic"/>
                  <a:cs typeface="Century Gothic"/>
                  <a:sym typeface="Century Gothic"/>
                </a:rPr>
                <a:t>La "solvencia crediticia" es una calificación que se usa para medir el riesgo de otorgarle crédito a alguien.</a:t>
              </a:r>
              <a:endParaRPr sz="2050" b="0" i="0" u="none" strike="noStrike" cap="none">
                <a:solidFill>
                  <a:schemeClr val="lt1"/>
                </a:solidFill>
                <a:latin typeface="Century Gothic"/>
                <a:ea typeface="Century Gothic"/>
                <a:cs typeface="Century Gothic"/>
                <a:sym typeface="Century Gothic"/>
              </a:endParaRPr>
            </a:p>
            <a:p>
              <a:pPr marL="0" marR="477518" lvl="0" indent="0" algn="l" rtl="0">
                <a:lnSpc>
                  <a:spcPct val="114599"/>
                </a:lnSpc>
                <a:spcBef>
                  <a:spcPts val="0"/>
                </a:spcBef>
                <a:spcAft>
                  <a:spcPts val="0"/>
                </a:spcAft>
                <a:buClr>
                  <a:schemeClr val="dk1"/>
                </a:buClr>
                <a:buSzPts val="2400"/>
                <a:buFont typeface="Arial"/>
                <a:buNone/>
              </a:pPr>
              <a:endParaRPr sz="1800" b="1" i="0" u="none" strike="noStrike" cap="none">
                <a:solidFill>
                  <a:schemeClr val="lt1"/>
                </a:solidFill>
                <a:latin typeface="Century Gothic"/>
                <a:ea typeface="Century Gothic"/>
                <a:cs typeface="Century Gothic"/>
                <a:sym typeface="Century Gothic"/>
              </a:endParaRPr>
            </a:p>
            <a:p>
              <a:pPr marL="0" marR="477518" lvl="0" indent="0" algn="l" rtl="0">
                <a:lnSpc>
                  <a:spcPct val="114599"/>
                </a:lnSpc>
                <a:spcBef>
                  <a:spcPts val="0"/>
                </a:spcBef>
                <a:spcAft>
                  <a:spcPts val="0"/>
                </a:spcAft>
                <a:buClr>
                  <a:srgbClr val="000000"/>
                </a:buClr>
                <a:buSzPts val="1600"/>
                <a:buFont typeface="Arial"/>
                <a:buNone/>
              </a:pPr>
              <a:r>
                <a:rPr lang="en-US" sz="1600" b="0" i="0" u="none" strike="noStrike" cap="none">
                  <a:solidFill>
                    <a:schemeClr val="lt1"/>
                  </a:solidFill>
                  <a:latin typeface="Century Gothic"/>
                  <a:ea typeface="Century Gothic"/>
                  <a:cs typeface="Century Gothic"/>
                  <a:sym typeface="Century Gothic"/>
                </a:rPr>
                <a:t>Si un prestamista se siente seguro de que una persona pagará el préstamo y los cargos puntualmente, esa persona se considera "solvente</a:t>
              </a:r>
              <a:r>
                <a:rPr lang="en-US" sz="1600" b="0" i="0" u="none" strike="noStrike" cap="none">
                  <a:solidFill>
                    <a:srgbClr val="FFFFFF"/>
                  </a:solidFill>
                  <a:latin typeface="Century Gothic"/>
                  <a:ea typeface="Century Gothic"/>
                  <a:cs typeface="Century Gothic"/>
                  <a:sym typeface="Century Gothic"/>
                </a:rPr>
                <a:t>"</a:t>
              </a:r>
              <a:r>
                <a:rPr lang="en-US" sz="1600" b="0" i="0" u="none" strike="noStrike" cap="none">
                  <a:solidFill>
                    <a:schemeClr val="lt1"/>
                  </a:solidFill>
                  <a:latin typeface="Century Gothic"/>
                  <a:ea typeface="Century Gothic"/>
                  <a:cs typeface="Century Gothic"/>
                  <a:sym typeface="Century Gothic"/>
                </a:rPr>
                <a:t>.</a:t>
              </a:r>
              <a:endParaRPr sz="1850" b="0" i="0" u="none" strike="noStrike" cap="none">
                <a:solidFill>
                  <a:schemeClr val="lt1"/>
                </a:solidFill>
                <a:latin typeface="Century Gothic"/>
                <a:ea typeface="Century Gothic"/>
                <a:cs typeface="Century Gothic"/>
                <a:sym typeface="Century Gothic"/>
              </a:endParaRPr>
            </a:p>
            <a:p>
              <a:pPr marL="0" marR="511807" lvl="0" indent="0" algn="l" rtl="0">
                <a:lnSpc>
                  <a:spcPct val="114599"/>
                </a:lnSpc>
                <a:spcBef>
                  <a:spcPts val="0"/>
                </a:spcBef>
                <a:spcAft>
                  <a:spcPts val="0"/>
                </a:spcAft>
                <a:buClr>
                  <a:schemeClr val="dk1"/>
                </a:buClr>
                <a:buSzPts val="2400"/>
                <a:buFont typeface="Arial"/>
                <a:buNone/>
              </a:pPr>
              <a:endParaRPr sz="1600" b="0" i="0" u="none" strike="noStrike" cap="none">
                <a:solidFill>
                  <a:schemeClr val="lt1"/>
                </a:solidFill>
                <a:latin typeface="Century Gothic"/>
                <a:ea typeface="Century Gothic"/>
                <a:cs typeface="Century Gothic"/>
                <a:sym typeface="Century Gothic"/>
              </a:endParaRPr>
            </a:p>
            <a:p>
              <a:pPr marL="0" marR="511807" lvl="0" indent="0" algn="l" rtl="0">
                <a:lnSpc>
                  <a:spcPct val="114599"/>
                </a:lnSpc>
                <a:spcBef>
                  <a:spcPts val="0"/>
                </a:spcBef>
                <a:spcAft>
                  <a:spcPts val="0"/>
                </a:spcAft>
                <a:buClr>
                  <a:srgbClr val="000000"/>
                </a:buClr>
                <a:buSzPts val="1600"/>
                <a:buFont typeface="Arial"/>
                <a:buNone/>
              </a:pPr>
              <a:r>
                <a:rPr lang="en-US" sz="1600" b="0" i="0" u="none" strike="noStrike" cap="none">
                  <a:solidFill>
                    <a:schemeClr val="lt1"/>
                  </a:solidFill>
                  <a:latin typeface="Century Gothic"/>
                  <a:ea typeface="Century Gothic"/>
                  <a:cs typeface="Century Gothic"/>
                  <a:sym typeface="Century Gothic"/>
                </a:rPr>
                <a:t>Los proveedores de servicios financieros utilizan diferentes tipos de calificaciones crediticias para cuantificar la solvencia crediticia de las personas que solicitan un crédito y para decidir si estas son elegibles para el crédito. </a:t>
              </a:r>
              <a:endParaRPr sz="800" b="0" i="0" u="none" strike="noStrike" cap="none">
                <a:solidFill>
                  <a:schemeClr val="lt1"/>
                </a:solidFill>
                <a:latin typeface="Century Gothic"/>
                <a:ea typeface="Century Gothic"/>
                <a:cs typeface="Century Gothic"/>
                <a:sym typeface="Century Gothic"/>
              </a:endParaRPr>
            </a:p>
          </p:txBody>
        </p:sp>
      </p:grpSp>
      <p:pic>
        <p:nvPicPr>
          <p:cNvPr id="416" name="Google Shape;416;g1537c2c4cbf_0_288"/>
          <p:cNvPicPr preferRelativeResize="0"/>
          <p:nvPr/>
        </p:nvPicPr>
        <p:blipFill rotWithShape="1">
          <a:blip r:embed="rId6" cstate="screen">
            <a:alphaModFix/>
            <a:extLst>
              <a:ext uri="{28A0092B-C50C-407E-A947-70E740481C1C}">
                <a14:useLocalDpi xmlns:a14="http://schemas.microsoft.com/office/drawing/2010/main"/>
              </a:ext>
            </a:extLst>
          </a:blip>
          <a:srcRect b="23430"/>
          <a:stretch/>
        </p:blipFill>
        <p:spPr>
          <a:xfrm>
            <a:off x="6678966" y="1093675"/>
            <a:ext cx="4930107" cy="57643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pic>
        <p:nvPicPr>
          <p:cNvPr id="421" name="Google Shape;421;g1537c2c4cbf_0_30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829"/>
            <a:ext cx="12192000" cy="6857171"/>
          </a:xfrm>
          <a:prstGeom prst="rect">
            <a:avLst/>
          </a:prstGeom>
          <a:noFill/>
          <a:ln>
            <a:noFill/>
          </a:ln>
        </p:spPr>
      </p:pic>
      <p:pic>
        <p:nvPicPr>
          <p:cNvPr id="422" name="Google Shape;422;g1537c2c4cbf_0_30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23" name="Google Shape;423;g1537c2c4cbf_0_30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20</a:t>
            </a:fld>
            <a:endParaRPr/>
          </a:p>
        </p:txBody>
      </p:sp>
      <p:sp>
        <p:nvSpPr>
          <p:cNvPr id="424" name="Google Shape;424;g1537c2c4cbf_0_301"/>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Las 5 'C' de la solvencia crediticia</a:t>
            </a:r>
            <a:endParaRPr sz="1400" b="0" i="0" u="none" strike="noStrike" cap="none">
              <a:solidFill>
                <a:srgbClr val="000000"/>
              </a:solidFill>
              <a:latin typeface="Arial"/>
              <a:ea typeface="Arial"/>
              <a:cs typeface="Arial"/>
              <a:sym typeface="Arial"/>
            </a:endParaRPr>
          </a:p>
        </p:txBody>
      </p:sp>
      <p:sp>
        <p:nvSpPr>
          <p:cNvPr id="425" name="Google Shape;425;g1537c2c4cbf_0_301"/>
          <p:cNvSpPr txBox="1"/>
          <p:nvPr/>
        </p:nvSpPr>
        <p:spPr>
          <a:xfrm>
            <a:off x="5172250" y="3329000"/>
            <a:ext cx="3832200" cy="172351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5000"/>
              <a:buFont typeface="Arial"/>
              <a:buNone/>
            </a:pPr>
            <a:r>
              <a:rPr lang="en-US" sz="4000" b="0" i="0" u="none" strike="noStrike" cap="none">
                <a:solidFill>
                  <a:srgbClr val="2855A4"/>
                </a:solidFill>
                <a:latin typeface="Century Gothic"/>
                <a:ea typeface="Century Gothic"/>
                <a:cs typeface="Century Gothic"/>
                <a:sym typeface="Century Gothic"/>
              </a:rPr>
              <a:t>C</a:t>
            </a:r>
            <a:r>
              <a:rPr lang="en-US" sz="2400" b="0" i="0" u="none" strike="noStrike" cap="none">
                <a:solidFill>
                  <a:srgbClr val="2855A4"/>
                </a:solidFill>
                <a:latin typeface="Century Gothic"/>
                <a:ea typeface="Century Gothic"/>
                <a:cs typeface="Century Gothic"/>
                <a:sym typeface="Century Gothic"/>
              </a:rPr>
              <a:t>apacidad</a:t>
            </a:r>
            <a:endParaRPr sz="3500" b="1"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5000"/>
              <a:buFont typeface="Arial"/>
              <a:buNone/>
            </a:pPr>
            <a:r>
              <a:rPr lang="en-US" sz="2000" b="0" i="0" u="none" strike="noStrike" cap="none">
                <a:solidFill>
                  <a:schemeClr val="dk2"/>
                </a:solidFill>
                <a:latin typeface="Century Gothic"/>
                <a:ea typeface="Century Gothic"/>
                <a:cs typeface="Century Gothic"/>
                <a:sym typeface="Century Gothic"/>
              </a:rPr>
              <a:t>La relación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5000"/>
              <a:buFont typeface="Arial"/>
              <a:buNone/>
            </a:pPr>
            <a:r>
              <a:rPr lang="en-US" sz="2000" b="0" i="0" u="none" strike="noStrike" cap="none">
                <a:solidFill>
                  <a:schemeClr val="dk2"/>
                </a:solidFill>
                <a:latin typeface="Century Gothic"/>
                <a:ea typeface="Century Gothic"/>
                <a:cs typeface="Century Gothic"/>
                <a:sym typeface="Century Gothic"/>
              </a:rPr>
              <a:t>deuda-ingresos de un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5000"/>
              <a:buFont typeface="Arial"/>
              <a:buNone/>
            </a:pPr>
            <a:r>
              <a:rPr lang="en-US" sz="2000" b="0" i="0" u="none" strike="noStrike" cap="none">
                <a:solidFill>
                  <a:schemeClr val="dk2"/>
                </a:solidFill>
                <a:latin typeface="Century Gothic"/>
                <a:ea typeface="Century Gothic"/>
                <a:cs typeface="Century Gothic"/>
                <a:sym typeface="Century Gothic"/>
              </a:rPr>
              <a:t>solicitante</a:t>
            </a:r>
            <a:endParaRPr sz="4400" b="1" i="0" u="none" strike="noStrike" cap="none">
              <a:solidFill>
                <a:srgbClr val="EDBD47"/>
              </a:solidFill>
              <a:latin typeface="Century Gothic"/>
              <a:ea typeface="Century Gothic"/>
              <a:cs typeface="Century Gothic"/>
              <a:sym typeface="Century Gothic"/>
            </a:endParaRPr>
          </a:p>
        </p:txBody>
      </p:sp>
      <p:sp>
        <p:nvSpPr>
          <p:cNvPr id="426" name="Google Shape;426;g1537c2c4cbf_0_301"/>
          <p:cNvSpPr txBox="1"/>
          <p:nvPr/>
        </p:nvSpPr>
        <p:spPr>
          <a:xfrm>
            <a:off x="5172250" y="1856250"/>
            <a:ext cx="2607900" cy="136957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3700" b="0" i="0" u="none" strike="noStrike" cap="none">
                <a:solidFill>
                  <a:srgbClr val="2855A4"/>
                </a:solidFill>
                <a:latin typeface="Century Gothic"/>
                <a:ea typeface="Century Gothic"/>
                <a:cs typeface="Century Gothic"/>
                <a:sym typeface="Century Gothic"/>
              </a:rPr>
              <a:t>C</a:t>
            </a:r>
            <a:r>
              <a:rPr lang="en-US" sz="2400" b="0" i="0" u="none" strike="noStrike" cap="none">
                <a:solidFill>
                  <a:srgbClr val="2855A4"/>
                </a:solidFill>
                <a:latin typeface="Century Gothic"/>
                <a:ea typeface="Century Gothic"/>
                <a:cs typeface="Century Gothic"/>
                <a:sym typeface="Century Gothic"/>
              </a:rPr>
              <a:t>arácter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000"/>
              <a:buFont typeface="Arial"/>
              <a:buNone/>
            </a:pPr>
            <a:r>
              <a:rPr lang="en-US" sz="2000" b="0" i="0" u="none" strike="noStrike" cap="none">
                <a:solidFill>
                  <a:schemeClr val="dk2"/>
                </a:solidFill>
                <a:latin typeface="Century Gothic"/>
                <a:ea typeface="Century Gothic"/>
                <a:cs typeface="Century Gothic"/>
                <a:sym typeface="Century Gothic"/>
              </a:rPr>
              <a:t>El historial crediticio de un solicitante</a:t>
            </a:r>
            <a:endParaRPr sz="1400" b="0" i="0" u="none" strike="noStrike" cap="none">
              <a:solidFill>
                <a:srgbClr val="000000"/>
              </a:solidFill>
              <a:latin typeface="Arial"/>
              <a:ea typeface="Arial"/>
              <a:cs typeface="Arial"/>
              <a:sym typeface="Arial"/>
            </a:endParaRPr>
          </a:p>
        </p:txBody>
      </p:sp>
      <p:sp>
        <p:nvSpPr>
          <p:cNvPr id="427" name="Google Shape;427;g1537c2c4cbf_0_301"/>
          <p:cNvSpPr txBox="1"/>
          <p:nvPr/>
        </p:nvSpPr>
        <p:spPr>
          <a:xfrm>
            <a:off x="5172250" y="4846525"/>
            <a:ext cx="3026100" cy="172351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5000"/>
              <a:buFont typeface="Arial"/>
              <a:buNone/>
            </a:pPr>
            <a:r>
              <a:rPr lang="en-US" sz="4000" b="0" i="0" u="none" strike="noStrike" cap="none">
                <a:solidFill>
                  <a:srgbClr val="2855A4"/>
                </a:solidFill>
                <a:latin typeface="Century Gothic"/>
                <a:ea typeface="Century Gothic"/>
                <a:cs typeface="Century Gothic"/>
                <a:sym typeface="Century Gothic"/>
              </a:rPr>
              <a:t>C</a:t>
            </a:r>
            <a:r>
              <a:rPr lang="en-US" sz="2400" b="0" i="0" u="none" strike="noStrike" cap="none">
                <a:solidFill>
                  <a:srgbClr val="2855A4"/>
                </a:solidFill>
                <a:latin typeface="Century Gothic"/>
                <a:ea typeface="Century Gothic"/>
                <a:cs typeface="Century Gothic"/>
                <a:sym typeface="Century Gothic"/>
              </a:rPr>
              <a:t>apital</a:t>
            </a:r>
            <a:endParaRPr sz="3500" b="1" i="0" u="none" strike="noStrike" cap="none">
              <a:solidFill>
                <a:srgbClr val="EDBD47"/>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5000"/>
              <a:buFont typeface="Arial"/>
              <a:buNone/>
            </a:pPr>
            <a:r>
              <a:rPr lang="en-US" sz="2000" b="0" i="0" u="none" strike="noStrike" cap="none">
                <a:solidFill>
                  <a:schemeClr val="dk2"/>
                </a:solidFill>
                <a:latin typeface="Century Gothic"/>
                <a:ea typeface="Century Gothic"/>
                <a:cs typeface="Century Gothic"/>
                <a:sym typeface="Century Gothic"/>
              </a:rPr>
              <a:t>La cantidad de dinero que tiene un solicitante</a:t>
            </a:r>
            <a:endParaRPr sz="4400" b="1" i="0" u="none" strike="noStrike" cap="none">
              <a:solidFill>
                <a:srgbClr val="EDBD47"/>
              </a:solidFill>
              <a:latin typeface="Century Gothic"/>
              <a:ea typeface="Century Gothic"/>
              <a:cs typeface="Century Gothic"/>
              <a:sym typeface="Century Gothic"/>
            </a:endParaRPr>
          </a:p>
        </p:txBody>
      </p:sp>
      <p:sp>
        <p:nvSpPr>
          <p:cNvPr id="428" name="Google Shape;428;g1537c2c4cbf_0_301"/>
          <p:cNvSpPr txBox="1"/>
          <p:nvPr/>
        </p:nvSpPr>
        <p:spPr>
          <a:xfrm>
            <a:off x="8394850" y="1856250"/>
            <a:ext cx="3117300" cy="1763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US" sz="2400" b="0" i="0" u="none" strike="noStrike" cap="none">
                <a:solidFill>
                  <a:srgbClr val="2855A4"/>
                </a:solidFill>
                <a:latin typeface="Century Gothic"/>
                <a:ea typeface="Century Gothic"/>
                <a:cs typeface="Century Gothic"/>
                <a:sym typeface="Century Gothic"/>
              </a:rPr>
              <a:t>Garantía </a:t>
            </a:r>
            <a:r>
              <a:rPr lang="en-US" sz="3700" b="0" i="0" u="none" strike="noStrike" cap="none">
                <a:solidFill>
                  <a:srgbClr val="2855A4"/>
                </a:solidFill>
                <a:latin typeface="Century Gothic"/>
                <a:ea typeface="Century Gothic"/>
                <a:cs typeface="Century Gothic"/>
                <a:sym typeface="Century Gothic"/>
              </a:rPr>
              <a:t>C</a:t>
            </a:r>
            <a:r>
              <a:rPr lang="en-US" sz="2400" b="0" i="0" u="none" strike="noStrike" cap="none">
                <a:solidFill>
                  <a:srgbClr val="2855A4"/>
                </a:solidFill>
                <a:latin typeface="Century Gothic"/>
                <a:ea typeface="Century Gothic"/>
                <a:cs typeface="Century Gothic"/>
                <a:sym typeface="Century Gothic"/>
              </a:rPr>
              <a:t>olateral</a:t>
            </a:r>
            <a:endParaRPr sz="3700" b="0"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5000"/>
              <a:buFont typeface="Arial"/>
              <a:buNone/>
            </a:pPr>
            <a:r>
              <a:rPr lang="en-US" sz="2000" b="0" i="0" u="none" strike="noStrike" cap="none">
                <a:solidFill>
                  <a:schemeClr val="dk2"/>
                </a:solidFill>
                <a:latin typeface="Century Gothic"/>
                <a:ea typeface="Century Gothic"/>
                <a:cs typeface="Century Gothic"/>
                <a:sym typeface="Century Gothic"/>
              </a:rPr>
              <a:t>Un bien que sirve como “respaldo” o garantía para el préstamo</a:t>
            </a:r>
            <a:endParaRPr sz="4400" b="1" i="0" u="none" strike="noStrike" cap="none">
              <a:solidFill>
                <a:srgbClr val="EDBD47"/>
              </a:solidFill>
              <a:latin typeface="Century Gothic"/>
              <a:ea typeface="Century Gothic"/>
              <a:cs typeface="Century Gothic"/>
              <a:sym typeface="Century Gothic"/>
            </a:endParaRPr>
          </a:p>
        </p:txBody>
      </p:sp>
      <p:sp>
        <p:nvSpPr>
          <p:cNvPr id="429" name="Google Shape;429;g1537c2c4cbf_0_301"/>
          <p:cNvSpPr txBox="1"/>
          <p:nvPr/>
        </p:nvSpPr>
        <p:spPr>
          <a:xfrm>
            <a:off x="8394850" y="3645525"/>
            <a:ext cx="3409200" cy="1677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5000"/>
              <a:buFont typeface="Arial"/>
              <a:buNone/>
            </a:pPr>
            <a:r>
              <a:rPr lang="en-US" sz="3700" b="0" i="0" u="none" strike="noStrike" cap="none">
                <a:solidFill>
                  <a:srgbClr val="2855A4"/>
                </a:solidFill>
                <a:latin typeface="Century Gothic"/>
                <a:ea typeface="Century Gothic"/>
                <a:cs typeface="Century Gothic"/>
                <a:sym typeface="Century Gothic"/>
              </a:rPr>
              <a:t>C</a:t>
            </a:r>
            <a:r>
              <a:rPr lang="en-US" sz="2400" b="0" i="0" u="none" strike="noStrike" cap="none">
                <a:solidFill>
                  <a:srgbClr val="2855A4"/>
                </a:solidFill>
                <a:latin typeface="Century Gothic"/>
                <a:ea typeface="Century Gothic"/>
                <a:cs typeface="Century Gothic"/>
                <a:sym typeface="Century Gothic"/>
              </a:rPr>
              <a:t>ondiciones</a:t>
            </a:r>
            <a:endParaRPr sz="3500" b="1" i="0" u="none" strike="noStrike" cap="none">
              <a:solidFill>
                <a:srgbClr val="EDBD47"/>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5000"/>
              <a:buFont typeface="Arial"/>
              <a:buNone/>
            </a:pPr>
            <a:r>
              <a:rPr lang="en-US" sz="2000" b="0" i="0" u="none" strike="noStrike" cap="none">
                <a:solidFill>
                  <a:schemeClr val="dk2"/>
                </a:solidFill>
                <a:latin typeface="Century Gothic"/>
                <a:ea typeface="Century Gothic"/>
                <a:cs typeface="Century Gothic"/>
                <a:sym typeface="Century Gothic"/>
              </a:rPr>
              <a:t>El propósito del préstamo, el monto y las tasas de interés</a:t>
            </a:r>
            <a:endParaRPr sz="4400" b="1" i="0" u="none" strike="noStrike" cap="none">
              <a:solidFill>
                <a:srgbClr val="EDBD47"/>
              </a:solidFill>
              <a:latin typeface="Century Gothic"/>
              <a:ea typeface="Century Gothic"/>
              <a:cs typeface="Century Gothic"/>
              <a:sym typeface="Century Gothic"/>
            </a:endParaRPr>
          </a:p>
        </p:txBody>
      </p:sp>
      <p:pic>
        <p:nvPicPr>
          <p:cNvPr id="430" name="Google Shape;430;g1537c2c4cbf_0_30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066525" y="1668925"/>
            <a:ext cx="3554074" cy="5332398"/>
          </a:xfrm>
          <a:prstGeom prst="rect">
            <a:avLst/>
          </a:prstGeom>
          <a:noFill/>
          <a:ln>
            <a:noFill/>
          </a:ln>
        </p:spPr>
      </p:pic>
      <p:grpSp>
        <p:nvGrpSpPr>
          <p:cNvPr id="431" name="Google Shape;431;g1537c2c4cbf_0_301"/>
          <p:cNvGrpSpPr/>
          <p:nvPr/>
        </p:nvGrpSpPr>
        <p:grpSpPr>
          <a:xfrm>
            <a:off x="-449325" y="1010674"/>
            <a:ext cx="4470676" cy="3705051"/>
            <a:chOff x="-449325" y="1010653"/>
            <a:chExt cx="4470676" cy="3826742"/>
          </a:xfrm>
        </p:grpSpPr>
        <p:pic>
          <p:nvPicPr>
            <p:cNvPr id="432" name="Google Shape;432;g1537c2c4cbf_0_30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49325" y="1010653"/>
              <a:ext cx="4470676" cy="3826742"/>
            </a:xfrm>
            <a:prstGeom prst="rect">
              <a:avLst/>
            </a:prstGeom>
            <a:noFill/>
            <a:ln>
              <a:noFill/>
            </a:ln>
          </p:spPr>
        </p:pic>
        <p:sp>
          <p:nvSpPr>
            <p:cNvPr id="433" name="Google Shape;433;g1537c2c4cbf_0_301"/>
            <p:cNvSpPr txBox="1"/>
            <p:nvPr/>
          </p:nvSpPr>
          <p:spPr>
            <a:xfrm>
              <a:off x="680000" y="1522801"/>
              <a:ext cx="1912200" cy="3025800"/>
            </a:xfrm>
            <a:prstGeom prst="rect">
              <a:avLst/>
            </a:prstGeom>
            <a:noFill/>
            <a:ln>
              <a:noFill/>
            </a:ln>
          </p:spPr>
          <p:txBody>
            <a:bodyPr spcFirstLastPara="1" wrap="square" lIns="91425" tIns="91425" rIns="91425" bIns="91425" anchor="t" anchorCtr="0">
              <a:spAutoFit/>
            </a:bodyPr>
            <a:lstStyle/>
            <a:p>
              <a:pPr marL="12700" marR="5080" lvl="0" indent="-635" algn="l" rtl="0">
                <a:lnSpc>
                  <a:spcPct val="115500"/>
                </a:lnSpc>
                <a:spcBef>
                  <a:spcPts val="0"/>
                </a:spcBef>
                <a:spcAft>
                  <a:spcPts val="0"/>
                </a:spcAft>
                <a:buClr>
                  <a:srgbClr val="000000"/>
                </a:buClr>
                <a:buSzPts val="1200"/>
                <a:buFont typeface="Arial"/>
                <a:buNone/>
              </a:pPr>
              <a:r>
                <a:rPr lang="en-US" sz="1200" b="1" i="0" u="none" strike="noStrike" cap="none">
                  <a:solidFill>
                    <a:srgbClr val="664B71"/>
                  </a:solidFill>
                  <a:latin typeface="Century Gothic"/>
                  <a:ea typeface="Century Gothic"/>
                  <a:cs typeface="Century Gothic"/>
                  <a:sym typeface="Century Gothic"/>
                </a:rPr>
                <a:t>Muchos prestamistas usan las 5 'C' (en inglés) de la solvencia crediticia para evaluar a las personas que solicitan crédito. Es importante que ustedes conozcan estos criterios, ya que les podría ayudar a mejorar su solvencia y a calificar para crédito. </a:t>
              </a:r>
              <a:endParaRPr sz="1200" b="0" i="0" u="none" strike="noStrike" cap="none">
                <a:solidFill>
                  <a:srgbClr val="664B71"/>
                </a:solidFill>
                <a:latin typeface="Century Gothic"/>
                <a:ea typeface="Century Gothic"/>
                <a:cs typeface="Century Gothic"/>
                <a:sym typeface="Century Gothic"/>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38" name="Google Shape;438;p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grpSp>
        <p:nvGrpSpPr>
          <p:cNvPr id="439" name="Google Shape;439;p5"/>
          <p:cNvGrpSpPr/>
          <p:nvPr/>
        </p:nvGrpSpPr>
        <p:grpSpPr>
          <a:xfrm>
            <a:off x="4084525" y="-411425"/>
            <a:ext cx="5510175" cy="4342499"/>
            <a:chOff x="-106475" y="-411425"/>
            <a:chExt cx="5510175" cy="4342499"/>
          </a:xfrm>
        </p:grpSpPr>
        <p:pic>
          <p:nvPicPr>
            <p:cNvPr id="440" name="Google Shape;440;p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flipH="1">
              <a:off x="-106475" y="-411425"/>
              <a:ext cx="5510175" cy="4342499"/>
            </a:xfrm>
            <a:prstGeom prst="rect">
              <a:avLst/>
            </a:prstGeom>
            <a:noFill/>
            <a:ln>
              <a:noFill/>
            </a:ln>
          </p:spPr>
        </p:pic>
        <p:sp>
          <p:nvSpPr>
            <p:cNvPr id="441" name="Google Shape;441;p5"/>
            <p:cNvSpPr txBox="1"/>
            <p:nvPr/>
          </p:nvSpPr>
          <p:spPr>
            <a:xfrm>
              <a:off x="1134275" y="918450"/>
              <a:ext cx="30909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2000" b="1" i="0" u="none" strike="noStrike" cap="none">
                  <a:solidFill>
                    <a:srgbClr val="2853A3"/>
                  </a:solidFill>
                  <a:latin typeface="Century Gothic"/>
                  <a:ea typeface="Century Gothic"/>
                  <a:cs typeface="Century Gothic"/>
                  <a:sym typeface="Century Gothic"/>
                </a:rPr>
                <a:t>¿Cómo se calcula la solvencia crediticia y quién la calcula?</a:t>
              </a:r>
              <a:endParaRPr sz="2000" b="0" i="0" u="none" strike="noStrike" cap="none">
                <a:solidFill>
                  <a:schemeClr val="dk1"/>
                </a:solidFill>
                <a:latin typeface="Calibri"/>
                <a:ea typeface="Calibri"/>
                <a:cs typeface="Calibri"/>
                <a:sym typeface="Calibri"/>
              </a:endParaRPr>
            </a:p>
          </p:txBody>
        </p:sp>
      </p:grpSp>
      <p:sp>
        <p:nvSpPr>
          <p:cNvPr id="442" name="Google Shape;442;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21</a:t>
            </a:fld>
            <a:endParaRPr/>
          </a:p>
        </p:txBody>
      </p:sp>
      <p:pic>
        <p:nvPicPr>
          <p:cNvPr id="443" name="Google Shape;443;p5"/>
          <p:cNvPicPr preferRelativeResize="0"/>
          <p:nvPr/>
        </p:nvPicPr>
        <p:blipFill rotWithShape="1">
          <a:blip r:embed="rId5" cstate="screen">
            <a:alphaModFix/>
            <a:extLst>
              <a:ext uri="{28A0092B-C50C-407E-A947-70E740481C1C}">
                <a14:useLocalDpi xmlns:a14="http://schemas.microsoft.com/office/drawing/2010/main"/>
              </a:ext>
            </a:extLst>
          </a:blip>
          <a:srcRect b="47742"/>
          <a:stretch/>
        </p:blipFill>
        <p:spPr>
          <a:xfrm>
            <a:off x="173225" y="1393781"/>
            <a:ext cx="6968151" cy="546339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448" name="Google Shape;448;g1537c2c4cbf_0_33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449" name="Google Shape;449;g1537c2c4cbf_0_33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50" name="Google Shape;450;g1537c2c4cbf_0_3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22</a:t>
            </a:fld>
            <a:endParaRPr/>
          </a:p>
        </p:txBody>
      </p:sp>
      <p:sp>
        <p:nvSpPr>
          <p:cNvPr id="451" name="Google Shape;451;g1537c2c4cbf_0_331"/>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Puntuaciones de Crédito y Agencias</a:t>
            </a:r>
            <a:endParaRPr sz="3200" b="0" i="0" u="none" strike="noStrike" cap="none">
              <a:solidFill>
                <a:srgbClr val="2853A3"/>
              </a:solidFill>
              <a:latin typeface="Century Gothic"/>
              <a:ea typeface="Century Gothic"/>
              <a:cs typeface="Century Gothic"/>
              <a:sym typeface="Century Gothic"/>
            </a:endParaRPr>
          </a:p>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de Informes de Crédito</a:t>
            </a:r>
            <a:endParaRPr sz="1400" b="0" i="0" u="none" strike="noStrike" cap="none">
              <a:solidFill>
                <a:srgbClr val="000000"/>
              </a:solidFill>
              <a:latin typeface="Arial"/>
              <a:ea typeface="Arial"/>
              <a:cs typeface="Arial"/>
              <a:sym typeface="Arial"/>
            </a:endParaRPr>
          </a:p>
        </p:txBody>
      </p:sp>
      <p:sp>
        <p:nvSpPr>
          <p:cNvPr id="452" name="Google Shape;452;g1537c2c4cbf_0_331"/>
          <p:cNvSpPr txBox="1"/>
          <p:nvPr/>
        </p:nvSpPr>
        <p:spPr>
          <a:xfrm>
            <a:off x="2074250" y="1539000"/>
            <a:ext cx="9836400" cy="5630100"/>
          </a:xfrm>
          <a:prstGeom prst="rect">
            <a:avLst/>
          </a:prstGeom>
          <a:noFill/>
          <a:ln>
            <a:noFill/>
          </a:ln>
        </p:spPr>
        <p:txBody>
          <a:bodyPr spcFirstLastPara="1" wrap="square" lIns="91425" tIns="91425" rIns="91425" bIns="91425" anchor="t" anchorCtr="0">
            <a:spAutoFit/>
          </a:bodyPr>
          <a:lstStyle/>
          <a:p>
            <a:pPr marL="0" marR="276860" lvl="0" indent="0" algn="l" rtl="0">
              <a:lnSpc>
                <a:spcPct val="116500"/>
              </a:lnSpc>
              <a:spcBef>
                <a:spcPts val="0"/>
              </a:spcBef>
              <a:spcAft>
                <a:spcPts val="0"/>
              </a:spcAft>
              <a:buClr>
                <a:srgbClr val="000000"/>
              </a:buClr>
              <a:buSzPts val="1800"/>
              <a:buFont typeface="Arial"/>
              <a:buNone/>
            </a:pPr>
            <a:r>
              <a:rPr lang="en-US" sz="1700" b="1" i="0" u="none" strike="noStrike" cap="none">
                <a:solidFill>
                  <a:schemeClr val="dk2"/>
                </a:solidFill>
                <a:latin typeface="Century Gothic"/>
                <a:ea typeface="Century Gothic"/>
                <a:cs typeface="Century Gothic"/>
                <a:sym typeface="Century Gothic"/>
              </a:rPr>
              <a:t>La puntuación de crédito es un número que muestra la solvencia crediticia de una persona. </a:t>
            </a:r>
            <a:r>
              <a:rPr lang="en-US" sz="1700" b="0" i="0" u="none" strike="noStrike" cap="none">
                <a:solidFill>
                  <a:schemeClr val="dk2"/>
                </a:solidFill>
                <a:latin typeface="Century Gothic"/>
                <a:ea typeface="Century Gothic"/>
                <a:cs typeface="Century Gothic"/>
                <a:sym typeface="Century Gothic"/>
              </a:rPr>
              <a:t>Cuanto más altas sean sus puntuaciones de crédito, más solventes las considerarán los posibles prestamistas. Si ustedes tienen una puntuación de crédito alta, los prestamistas pueden ayudarles a obtener un préstamo a una tasa de interés más baja. Sus puntuaciones crediticias se basan en varios factores, como sus historiales crediticios, la cantidad de cuentas abiertas que tienen a su nombre, la cantidad de deudas que tienen, los créditos que han pagado, sus historiales de transacciones, y más.</a:t>
            </a:r>
            <a:endParaRPr sz="1700" b="0" i="0" u="none" strike="noStrike" cap="none">
              <a:solidFill>
                <a:schemeClr val="dk2"/>
              </a:solidFill>
              <a:latin typeface="Century Gothic"/>
              <a:ea typeface="Century Gothic"/>
              <a:cs typeface="Century Gothic"/>
              <a:sym typeface="Century Gothic"/>
            </a:endParaRPr>
          </a:p>
          <a:p>
            <a:pPr marL="0" marR="307975" lvl="0" indent="0" algn="l" rtl="0">
              <a:lnSpc>
                <a:spcPct val="116500"/>
              </a:lnSpc>
              <a:spcBef>
                <a:spcPts val="0"/>
              </a:spcBef>
              <a:spcAft>
                <a:spcPts val="0"/>
              </a:spcAft>
              <a:buClr>
                <a:srgbClr val="000000"/>
              </a:buClr>
              <a:buSzPts val="1800"/>
              <a:buFont typeface="Arial"/>
              <a:buNone/>
            </a:pPr>
            <a:endParaRPr sz="1700" b="1" i="0" u="none" strike="noStrike" cap="none">
              <a:solidFill>
                <a:schemeClr val="dk2"/>
              </a:solidFill>
              <a:latin typeface="Century Gothic"/>
              <a:ea typeface="Century Gothic"/>
              <a:cs typeface="Century Gothic"/>
              <a:sym typeface="Century Gothic"/>
            </a:endParaRPr>
          </a:p>
          <a:p>
            <a:pPr marL="12700" marR="0" lvl="0" indent="0" algn="l" rtl="0">
              <a:lnSpc>
                <a:spcPct val="100000"/>
              </a:lnSpc>
              <a:spcBef>
                <a:spcPts val="0"/>
              </a:spcBef>
              <a:spcAft>
                <a:spcPts val="0"/>
              </a:spcAft>
              <a:buClr>
                <a:srgbClr val="000000"/>
              </a:buClr>
              <a:buSzPts val="1800"/>
              <a:buFont typeface="Arial"/>
              <a:buNone/>
            </a:pPr>
            <a:r>
              <a:rPr lang="en-US" sz="1700" b="1" i="0" u="none" strike="noStrike" cap="none">
                <a:solidFill>
                  <a:schemeClr val="dk2"/>
                </a:solidFill>
                <a:latin typeface="Century Gothic"/>
                <a:ea typeface="Century Gothic"/>
                <a:cs typeface="Century Gothic"/>
                <a:sym typeface="Century Gothic"/>
              </a:rPr>
              <a:t>Una agencia de informes de crédito es una agencia que asigna las puntuaciones de crédito y que le informa a los prestamistas acerca del historial crediticio de una persona. </a:t>
            </a:r>
            <a:r>
              <a:rPr lang="en-US" sz="1700" b="0" i="0" u="none" strike="noStrike" cap="none">
                <a:solidFill>
                  <a:schemeClr val="dk2"/>
                </a:solidFill>
                <a:latin typeface="Century Gothic"/>
                <a:ea typeface="Century Gothic"/>
                <a:cs typeface="Century Gothic"/>
                <a:sym typeface="Century Gothic"/>
              </a:rPr>
              <a:t>Las agencias de informes de crédito emiten informes crediticios para que puedan conocer mejor sus situaciones crediticias y determinar dónde pueden realizar mejoras. Las agencias brindarán información sobre sus historiales crediticios, sus historiales de pagos y el monto que ustedes deben.</a:t>
            </a:r>
            <a:endParaRPr sz="1700" b="0" i="0" u="none" strike="noStrike" cap="none">
              <a:solidFill>
                <a:schemeClr val="dk2"/>
              </a:solidFill>
              <a:latin typeface="Century Gothic"/>
              <a:ea typeface="Century Gothic"/>
              <a:cs typeface="Century Gothic"/>
              <a:sym typeface="Century Gothic"/>
            </a:endParaRPr>
          </a:p>
          <a:p>
            <a:pPr marL="12700" marR="0" lvl="0" indent="0" algn="l" rtl="0">
              <a:lnSpc>
                <a:spcPct val="100000"/>
              </a:lnSpc>
              <a:spcBef>
                <a:spcPts val="0"/>
              </a:spcBef>
              <a:spcAft>
                <a:spcPts val="0"/>
              </a:spcAft>
              <a:buClr>
                <a:srgbClr val="000000"/>
              </a:buClr>
              <a:buSzPts val="1800"/>
              <a:buFont typeface="Arial"/>
              <a:buNone/>
            </a:pPr>
            <a:endParaRPr sz="1700" b="0" i="0" u="none" strike="noStrike" cap="none">
              <a:solidFill>
                <a:schemeClr val="dk2"/>
              </a:solidFill>
              <a:latin typeface="Century Gothic"/>
              <a:ea typeface="Century Gothic"/>
              <a:cs typeface="Century Gothic"/>
              <a:sym typeface="Century Gothic"/>
            </a:endParaRPr>
          </a:p>
          <a:p>
            <a:pPr marL="12700" marR="0" lvl="0" indent="0" algn="l" rtl="0">
              <a:lnSpc>
                <a:spcPct val="100000"/>
              </a:lnSpc>
              <a:spcBef>
                <a:spcPts val="0"/>
              </a:spcBef>
              <a:spcAft>
                <a:spcPts val="0"/>
              </a:spcAft>
              <a:buClr>
                <a:srgbClr val="000000"/>
              </a:buClr>
              <a:buSzPts val="1800"/>
              <a:buFont typeface="Arial"/>
              <a:buNone/>
            </a:pPr>
            <a:r>
              <a:rPr lang="en-US" sz="1700" b="0" i="0" u="none" strike="noStrike" cap="none">
                <a:solidFill>
                  <a:schemeClr val="dk2"/>
                </a:solidFill>
                <a:latin typeface="Century Gothic"/>
                <a:ea typeface="Century Gothic"/>
                <a:cs typeface="Century Gothic"/>
                <a:sym typeface="Century Gothic"/>
              </a:rPr>
              <a:t>Es posible que los prestamistas tengan que informarle a una agencia de informes de crédito cuando ustedes pierdan un pago o si no pagan un préstamo, lo que puede hacer que bajen sus puntuaciones crediticias.</a:t>
            </a:r>
            <a:endParaRPr sz="1700" b="0" i="0" u="none" strike="noStrike" cap="none">
              <a:solidFill>
                <a:schemeClr val="dk2"/>
              </a:solidFill>
              <a:latin typeface="Century Gothic"/>
              <a:ea typeface="Century Gothic"/>
              <a:cs typeface="Century Gothic"/>
              <a:sym typeface="Century Gothic"/>
            </a:endParaRPr>
          </a:p>
          <a:p>
            <a:pPr marL="0" marR="5080" lvl="0" indent="0" algn="l" rtl="0">
              <a:lnSpc>
                <a:spcPct val="114100"/>
              </a:lnSpc>
              <a:spcBef>
                <a:spcPts val="1000"/>
              </a:spcBef>
              <a:spcAft>
                <a:spcPts val="0"/>
              </a:spcAft>
              <a:buClr>
                <a:srgbClr val="000000"/>
              </a:buClr>
              <a:buSzPts val="1800"/>
              <a:buFont typeface="Arial"/>
              <a:buNone/>
            </a:pPr>
            <a:endParaRPr sz="1700" b="0" i="0" u="none" strike="noStrike" cap="none">
              <a:solidFill>
                <a:schemeClr val="dk2"/>
              </a:solidFill>
              <a:latin typeface="Arial"/>
              <a:ea typeface="Arial"/>
              <a:cs typeface="Arial"/>
              <a:sym typeface="Arial"/>
            </a:endParaRPr>
          </a:p>
        </p:txBody>
      </p:sp>
      <p:pic>
        <p:nvPicPr>
          <p:cNvPr id="453" name="Google Shape;453;g1537c2c4cbf_0_33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14250" y="1698475"/>
            <a:ext cx="1135575" cy="1135575"/>
          </a:xfrm>
          <a:prstGeom prst="rect">
            <a:avLst/>
          </a:prstGeom>
          <a:noFill/>
          <a:ln>
            <a:noFill/>
          </a:ln>
        </p:spPr>
      </p:pic>
      <p:pic>
        <p:nvPicPr>
          <p:cNvPr id="454" name="Google Shape;454;g1537c2c4cbf_0_33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14250" y="3911050"/>
            <a:ext cx="1135575" cy="11355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g1537c2c4cbf_0_35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460" name="Google Shape;460;g1537c2c4cbf_0_35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61" name="Google Shape;461;g1537c2c4cbf_0_35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23</a:t>
            </a:fld>
            <a:endParaRPr/>
          </a:p>
        </p:txBody>
      </p:sp>
      <p:sp>
        <p:nvSpPr>
          <p:cNvPr id="462" name="Google Shape;462;g1537c2c4cbf_0_351"/>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Datos crediticios alternativos </a:t>
            </a:r>
            <a:endParaRPr sz="3200" b="0" i="0" u="none" strike="noStrike" cap="none">
              <a:solidFill>
                <a:srgbClr val="2853A3"/>
              </a:solidFill>
              <a:latin typeface="Century Gothic"/>
              <a:ea typeface="Century Gothic"/>
              <a:cs typeface="Century Gothic"/>
              <a:sym typeface="Century Gothic"/>
            </a:endParaRPr>
          </a:p>
        </p:txBody>
      </p:sp>
      <p:sp>
        <p:nvSpPr>
          <p:cNvPr id="463" name="Google Shape;463;g1537c2c4cbf_0_351"/>
          <p:cNvSpPr txBox="1"/>
          <p:nvPr/>
        </p:nvSpPr>
        <p:spPr>
          <a:xfrm>
            <a:off x="814250" y="1310400"/>
            <a:ext cx="10689600" cy="5275500"/>
          </a:xfrm>
          <a:prstGeom prst="rect">
            <a:avLst/>
          </a:prstGeom>
          <a:noFill/>
          <a:ln>
            <a:noFill/>
          </a:ln>
        </p:spPr>
        <p:txBody>
          <a:bodyPr spcFirstLastPara="1" wrap="square" lIns="91425" tIns="91425" rIns="91425" bIns="91425" anchor="t" anchorCtr="0">
            <a:spAutoFit/>
          </a:bodyPr>
          <a:lstStyle/>
          <a:p>
            <a:pPr marL="0" marR="276860" lvl="0" indent="0" algn="l" rtl="0">
              <a:lnSpc>
                <a:spcPct val="116500"/>
              </a:lnSpc>
              <a:spcBef>
                <a:spcPts val="0"/>
              </a:spcBef>
              <a:spcAft>
                <a:spcPts val="0"/>
              </a:spcAft>
              <a:buClr>
                <a:schemeClr val="dk1"/>
              </a:buClr>
              <a:buSzPts val="2200"/>
              <a:buFont typeface="Arial"/>
              <a:buNone/>
            </a:pPr>
            <a:r>
              <a:rPr lang="en-US" sz="1700" b="1" i="0" u="none" strike="noStrike" cap="none">
                <a:solidFill>
                  <a:schemeClr val="dk2"/>
                </a:solidFill>
                <a:latin typeface="Century Gothic"/>
                <a:ea typeface="Century Gothic"/>
                <a:cs typeface="Century Gothic"/>
                <a:sym typeface="Century Gothic"/>
              </a:rPr>
              <a:t>Las puntuaciones de crédito no son la única forma de evaluar la solvencia crediticia. </a:t>
            </a:r>
            <a:r>
              <a:rPr lang="en-US" sz="1700" b="0" i="0" u="none" strike="noStrike" cap="none">
                <a:solidFill>
                  <a:schemeClr val="dk2"/>
                </a:solidFill>
                <a:latin typeface="Century Gothic"/>
                <a:ea typeface="Century Gothic"/>
                <a:cs typeface="Century Gothic"/>
                <a:sym typeface="Century Gothic"/>
              </a:rPr>
              <a:t>De hecho, existen tipos alternativos de datos que los prestamistas pueden usar para determinar si ustedes califican para un préstamo. Estos datos crediticios alternativos muchas veces se usan cuando un solicitante no tiene un historial crediticio. </a:t>
            </a:r>
            <a:endParaRPr sz="1700" b="0" i="0" u="none" strike="noStrike" cap="none">
              <a:solidFill>
                <a:schemeClr val="dk2"/>
              </a:solidFill>
              <a:latin typeface="Century Gothic"/>
              <a:ea typeface="Century Gothic"/>
              <a:cs typeface="Century Gothic"/>
              <a:sym typeface="Century Gothic"/>
            </a:endParaRPr>
          </a:p>
          <a:p>
            <a:pPr marL="0" marR="276860" lvl="0" indent="0" algn="l" rtl="0">
              <a:lnSpc>
                <a:spcPct val="116500"/>
              </a:lnSpc>
              <a:spcBef>
                <a:spcPts val="0"/>
              </a:spcBef>
              <a:spcAft>
                <a:spcPts val="0"/>
              </a:spcAft>
              <a:buClr>
                <a:schemeClr val="dk1"/>
              </a:buClr>
              <a:buSzPts val="2200"/>
              <a:buFont typeface="Arial"/>
              <a:buNone/>
            </a:pPr>
            <a:endParaRPr sz="1700" b="0" i="0" u="none" strike="noStrike" cap="none">
              <a:solidFill>
                <a:schemeClr val="dk2"/>
              </a:solidFill>
              <a:latin typeface="Century Gothic"/>
              <a:ea typeface="Century Gothic"/>
              <a:cs typeface="Century Gothic"/>
              <a:sym typeface="Century Gothic"/>
            </a:endParaRPr>
          </a:p>
          <a:p>
            <a:pPr marL="914400" marR="276860" lvl="0" indent="0" algn="l" rtl="0">
              <a:lnSpc>
                <a:spcPct val="116500"/>
              </a:lnSpc>
              <a:spcBef>
                <a:spcPts val="0"/>
              </a:spcBef>
              <a:spcAft>
                <a:spcPts val="0"/>
              </a:spcAft>
              <a:buClr>
                <a:srgbClr val="000000"/>
              </a:buClr>
              <a:buSzPts val="1800"/>
              <a:buFont typeface="Arial"/>
              <a:buNone/>
            </a:pPr>
            <a:r>
              <a:rPr lang="en-US" sz="1700" b="0" i="0" u="none" strike="noStrike" cap="none">
                <a:solidFill>
                  <a:schemeClr val="dk2"/>
                </a:solidFill>
                <a:latin typeface="Century Gothic"/>
                <a:ea typeface="Century Gothic"/>
                <a:cs typeface="Century Gothic"/>
                <a:sym typeface="Century Gothic"/>
              </a:rPr>
              <a:t>Algunos prestamistas utilizarán sus historiales de pagos para evaluar la solvencia crediticia de ustedes. Ellos pueden ver los pagos de facturas y de servicios públicos, o incluso el historial de pagos de alquiler de sus tiendas. </a:t>
            </a:r>
            <a:endParaRPr sz="1700" b="0" i="0" u="none" strike="noStrike" cap="none">
              <a:solidFill>
                <a:schemeClr val="dk2"/>
              </a:solidFill>
              <a:latin typeface="Century Gothic"/>
              <a:ea typeface="Century Gothic"/>
              <a:cs typeface="Century Gothic"/>
              <a:sym typeface="Century Gothic"/>
            </a:endParaRPr>
          </a:p>
          <a:p>
            <a:pPr marL="914400" marR="276860" lvl="0" indent="0" algn="l" rtl="0">
              <a:lnSpc>
                <a:spcPct val="116500"/>
              </a:lnSpc>
              <a:spcBef>
                <a:spcPts val="1000"/>
              </a:spcBef>
              <a:spcAft>
                <a:spcPts val="0"/>
              </a:spcAft>
              <a:buClr>
                <a:srgbClr val="000000"/>
              </a:buClr>
              <a:buSzPts val="1800"/>
              <a:buFont typeface="Arial"/>
              <a:buNone/>
            </a:pPr>
            <a:r>
              <a:rPr lang="en-US" sz="1700" b="0" i="0" u="none" strike="noStrike" cap="none">
                <a:solidFill>
                  <a:schemeClr val="dk2"/>
                </a:solidFill>
                <a:latin typeface="Century Gothic"/>
                <a:ea typeface="Century Gothic"/>
                <a:cs typeface="Century Gothic"/>
                <a:sym typeface="Century Gothic"/>
              </a:rPr>
              <a:t>Los prestamistas también pueden ver información sobre sus empleos e ingresos. Las posibilidades de ser consideradas solventes aumentan si ustedes son capaces de demostrar que tienen un trabajo estable e ingresos constantes.</a:t>
            </a:r>
            <a:endParaRPr sz="1700" b="0" i="0" u="none" strike="noStrike" cap="none">
              <a:solidFill>
                <a:schemeClr val="dk2"/>
              </a:solidFill>
              <a:latin typeface="Century Gothic"/>
              <a:ea typeface="Century Gothic"/>
              <a:cs typeface="Century Gothic"/>
              <a:sym typeface="Century Gothic"/>
            </a:endParaRPr>
          </a:p>
          <a:p>
            <a:pPr marL="914400" marR="276860" lvl="0" indent="0" algn="l" rtl="0">
              <a:lnSpc>
                <a:spcPct val="116500"/>
              </a:lnSpc>
              <a:spcBef>
                <a:spcPts val="1000"/>
              </a:spcBef>
              <a:spcAft>
                <a:spcPts val="0"/>
              </a:spcAft>
              <a:buClr>
                <a:schemeClr val="dk1"/>
              </a:buClr>
              <a:buSzPts val="2200"/>
              <a:buFont typeface="Arial"/>
              <a:buNone/>
            </a:pPr>
            <a:r>
              <a:rPr lang="en-US" sz="1700" b="0" i="0" u="none" strike="noStrike" cap="none">
                <a:solidFill>
                  <a:schemeClr val="dk2"/>
                </a:solidFill>
                <a:latin typeface="Century Gothic"/>
                <a:ea typeface="Century Gothic"/>
                <a:cs typeface="Century Gothic"/>
                <a:sym typeface="Century Gothic"/>
              </a:rPr>
              <a:t>Sus teléfonos también pueden ser una fuente importante de datos para determinar la solvencia crediticia. Algunos prestamistas analizan sus historiales de pagos digitales para evaluar su solvencia crediticia. Si abren una </a:t>
            </a:r>
            <a:r>
              <a:rPr lang="en-US" sz="1700" b="0" i="0" u="none" strike="noStrike" cap="none">
                <a:solidFill>
                  <a:srgbClr val="BA0C2F"/>
                </a:solidFill>
                <a:latin typeface="Century Gothic"/>
                <a:ea typeface="Century Gothic"/>
                <a:cs typeface="Century Gothic"/>
                <a:sym typeface="Century Gothic"/>
              </a:rPr>
              <a:t>billetera móvil</a:t>
            </a:r>
            <a:r>
              <a:rPr lang="en-US" sz="1700" b="0" i="0" u="none" strike="noStrike" cap="none">
                <a:solidFill>
                  <a:schemeClr val="dk2"/>
                </a:solidFill>
                <a:latin typeface="Century Gothic"/>
                <a:ea typeface="Century Gothic"/>
                <a:cs typeface="Century Gothic"/>
                <a:sym typeface="Century Gothic"/>
              </a:rPr>
              <a:t> y comienzan a realizar transacciones, ¡ustedes están creando un registro digital que puede ayudarles a cumplir con los estándares para calificar para un préstamo!</a:t>
            </a:r>
            <a:endParaRPr sz="1300" b="0" i="0" u="none" strike="noStrike" cap="none">
              <a:solidFill>
                <a:schemeClr val="dk2"/>
              </a:solidFill>
              <a:latin typeface="Century Gothic"/>
              <a:ea typeface="Century Gothic"/>
              <a:cs typeface="Century Gothic"/>
              <a:sym typeface="Century Gothic"/>
            </a:endParaRPr>
          </a:p>
        </p:txBody>
      </p:sp>
      <p:pic>
        <p:nvPicPr>
          <p:cNvPr id="464" name="Google Shape;464;g1537c2c4cbf_0_35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81906" y="2967903"/>
            <a:ext cx="797250" cy="797250"/>
          </a:xfrm>
          <a:prstGeom prst="rect">
            <a:avLst/>
          </a:prstGeom>
          <a:noFill/>
          <a:ln>
            <a:noFill/>
          </a:ln>
        </p:spPr>
      </p:pic>
      <p:pic>
        <p:nvPicPr>
          <p:cNvPr id="465" name="Google Shape;465;g1537c2c4cbf_0_35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81906" y="4081318"/>
            <a:ext cx="797250" cy="797250"/>
          </a:xfrm>
          <a:prstGeom prst="rect">
            <a:avLst/>
          </a:prstGeom>
          <a:noFill/>
          <a:ln>
            <a:noFill/>
          </a:ln>
        </p:spPr>
      </p:pic>
      <p:pic>
        <p:nvPicPr>
          <p:cNvPr id="466" name="Google Shape;466;g1537c2c4cbf_0_35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81906" y="5166600"/>
            <a:ext cx="797250" cy="797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pic>
        <p:nvPicPr>
          <p:cNvPr id="471" name="Google Shape;471;g1537c2c4cbf_0_36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472" name="Google Shape;472;g1537c2c4cbf_0_363"/>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73" name="Google Shape;473;g1537c2c4cbf_0_36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24</a:t>
            </a:fld>
            <a:endParaRPr/>
          </a:p>
        </p:txBody>
      </p:sp>
      <p:sp>
        <p:nvSpPr>
          <p:cNvPr id="474" name="Google Shape;474;g1537c2c4cbf_0_363"/>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Ejemplos de productos de datos crediticios alternativos</a:t>
            </a:r>
            <a:endParaRPr sz="3200" b="0" i="0" u="none" strike="noStrike" cap="none">
              <a:solidFill>
                <a:srgbClr val="2853A3"/>
              </a:solidFill>
              <a:latin typeface="Century Gothic"/>
              <a:ea typeface="Century Gothic"/>
              <a:cs typeface="Century Gothic"/>
              <a:sym typeface="Century Gothic"/>
            </a:endParaRPr>
          </a:p>
        </p:txBody>
      </p:sp>
      <p:sp>
        <p:nvSpPr>
          <p:cNvPr id="475" name="Google Shape;475;g1537c2c4cbf_0_363"/>
          <p:cNvSpPr txBox="1"/>
          <p:nvPr/>
        </p:nvSpPr>
        <p:spPr>
          <a:xfrm>
            <a:off x="3387725" y="1767600"/>
            <a:ext cx="8351400" cy="469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2400"/>
              <a:buFont typeface="Arial"/>
              <a:buNone/>
            </a:pPr>
            <a:r>
              <a:rPr lang="en-US" sz="1600" b="1" i="0" u="none" strike="noStrike" cap="none">
                <a:solidFill>
                  <a:schemeClr val="dk2"/>
                </a:solidFill>
                <a:latin typeface="Century Gothic"/>
                <a:ea typeface="Century Gothic"/>
                <a:cs typeface="Century Gothic"/>
                <a:sym typeface="Century Gothic"/>
              </a:rPr>
              <a:t>M-Shwari en Kenia</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600" b="0" i="0" u="none" strike="noStrike" cap="none">
                <a:solidFill>
                  <a:schemeClr val="dk2"/>
                </a:solidFill>
                <a:latin typeface="Century Gothic"/>
                <a:ea typeface="Century Gothic"/>
                <a:cs typeface="Century Gothic"/>
                <a:sym typeface="Century Gothic"/>
              </a:rPr>
              <a:t>M-Shwari es un servicio de ahorro y préstamo para los usuarios de M-PESA, que es un servicio de </a:t>
            </a:r>
            <a:r>
              <a:rPr lang="en-US" sz="1600" b="0" i="0" u="none" strike="noStrike" cap="none">
                <a:solidFill>
                  <a:srgbClr val="BA0C2F"/>
                </a:solidFill>
                <a:latin typeface="Century Gothic"/>
                <a:ea typeface="Century Gothic"/>
                <a:cs typeface="Century Gothic"/>
                <a:sym typeface="Century Gothic"/>
              </a:rPr>
              <a:t>dinero móvil </a:t>
            </a:r>
            <a:r>
              <a:rPr lang="en-US" sz="1600" b="0" i="0" u="none" strike="noStrike" cap="none">
                <a:solidFill>
                  <a:schemeClr val="dk2"/>
                </a:solidFill>
                <a:latin typeface="Century Gothic"/>
                <a:ea typeface="Century Gothic"/>
                <a:cs typeface="Century Gothic"/>
                <a:sym typeface="Century Gothic"/>
              </a:rPr>
              <a:t>de Safaricom, un operador de red móvil. M-Shwari determina la solvencia crediticia mediante datos crediticios alternativos. </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chemeClr val="dk1"/>
              </a:buClr>
              <a:buSzPts val="2400"/>
              <a:buFont typeface="Arial"/>
              <a:buNone/>
            </a:pPr>
            <a:r>
              <a:rPr lang="en-US" sz="1600" b="0" i="0" u="none" strike="noStrike" cap="none">
                <a:solidFill>
                  <a:schemeClr val="dk2"/>
                </a:solidFill>
                <a:latin typeface="Century Gothic"/>
                <a:ea typeface="Century Gothic"/>
                <a:cs typeface="Century Gothic"/>
                <a:sym typeface="Century Gothic"/>
              </a:rPr>
              <a:t>Para calificar a un préstamo, es necesario:</a:t>
            </a:r>
            <a:endParaRPr sz="1600" b="0" i="0" u="none" strike="noStrike" cap="none">
              <a:solidFill>
                <a:schemeClr val="dk2"/>
              </a:solidFill>
              <a:latin typeface="Century Gothic"/>
              <a:ea typeface="Century Gothic"/>
              <a:cs typeface="Century Gothic"/>
              <a:sym typeface="Century Gothic"/>
            </a:endParaRPr>
          </a:p>
          <a:p>
            <a:pPr marL="457200" marR="0" lvl="0" indent="-330200" algn="l" rtl="0">
              <a:lnSpc>
                <a:spcPct val="100000"/>
              </a:lnSpc>
              <a:spcBef>
                <a:spcPts val="495"/>
              </a:spcBef>
              <a:spcAft>
                <a:spcPts val="0"/>
              </a:spcAft>
              <a:buClr>
                <a:schemeClr val="dk2"/>
              </a:buClr>
              <a:buSzPts val="1600"/>
              <a:buFont typeface="Century Gothic"/>
              <a:buAutoNum type="arabicPeriod"/>
            </a:pPr>
            <a:r>
              <a:rPr lang="en-US" sz="1600" b="0" i="0" u="none" strike="noStrike" cap="none">
                <a:solidFill>
                  <a:schemeClr val="dk2"/>
                </a:solidFill>
                <a:latin typeface="Century Gothic"/>
                <a:ea typeface="Century Gothic"/>
                <a:cs typeface="Century Gothic"/>
                <a:sym typeface="Century Gothic"/>
              </a:rPr>
              <a:t>haber estado suscrito a M-PESA durante al menos seis meses</a:t>
            </a:r>
            <a:endParaRPr sz="1200" b="0" i="0" u="none" strike="noStrike" cap="none">
              <a:solidFill>
                <a:srgbClr val="000000"/>
              </a:solidFill>
              <a:latin typeface="Arial"/>
              <a:ea typeface="Arial"/>
              <a:cs typeface="Arial"/>
              <a:sym typeface="Arial"/>
            </a:endParaRPr>
          </a:p>
          <a:p>
            <a:pPr marL="457200" marR="0" lvl="0" indent="-330200" algn="l" rtl="0">
              <a:lnSpc>
                <a:spcPct val="100000"/>
              </a:lnSpc>
              <a:spcBef>
                <a:spcPts val="495"/>
              </a:spcBef>
              <a:spcAft>
                <a:spcPts val="0"/>
              </a:spcAft>
              <a:buClr>
                <a:schemeClr val="dk2"/>
              </a:buClr>
              <a:buSzPts val="1600"/>
              <a:buFont typeface="Century Gothic"/>
              <a:buAutoNum type="arabicPeriod"/>
            </a:pPr>
            <a:r>
              <a:rPr lang="en-US" sz="1600" b="0" i="0" u="none" strike="noStrike" cap="none">
                <a:solidFill>
                  <a:schemeClr val="dk2"/>
                </a:solidFill>
                <a:latin typeface="Century Gothic"/>
                <a:ea typeface="Century Gothic"/>
                <a:cs typeface="Century Gothic"/>
                <a:sym typeface="Century Gothic"/>
              </a:rPr>
              <a:t>ahorrar en M-Shwari;</a:t>
            </a:r>
            <a:endParaRPr sz="1200" b="0" i="0" u="none" strike="noStrike" cap="none">
              <a:solidFill>
                <a:srgbClr val="000000"/>
              </a:solidFill>
              <a:latin typeface="Arial"/>
              <a:ea typeface="Arial"/>
              <a:cs typeface="Arial"/>
              <a:sym typeface="Arial"/>
            </a:endParaRPr>
          </a:p>
          <a:p>
            <a:pPr marL="457200" marR="0" lvl="0" indent="-330200" algn="l" rtl="0">
              <a:lnSpc>
                <a:spcPct val="100000"/>
              </a:lnSpc>
              <a:spcBef>
                <a:spcPts val="495"/>
              </a:spcBef>
              <a:spcAft>
                <a:spcPts val="0"/>
              </a:spcAft>
              <a:buClr>
                <a:schemeClr val="dk2"/>
              </a:buClr>
              <a:buSzPts val="1600"/>
              <a:buFont typeface="Century Gothic"/>
              <a:buAutoNum type="arabicPeriod"/>
            </a:pPr>
            <a:r>
              <a:rPr lang="en-US" sz="1600" b="0" i="0" u="none" strike="noStrike" cap="none">
                <a:solidFill>
                  <a:schemeClr val="dk2"/>
                </a:solidFill>
                <a:latin typeface="Century Gothic"/>
                <a:ea typeface="Century Gothic"/>
                <a:cs typeface="Century Gothic"/>
                <a:sym typeface="Century Gothic"/>
              </a:rPr>
              <a:t>usar activamente otros servicios, como los de voz, de datos o de </a:t>
            </a:r>
            <a:r>
              <a:rPr lang="en-US" sz="1600" b="0" i="0" u="none" strike="noStrike" cap="none">
                <a:solidFill>
                  <a:srgbClr val="BA0C2F"/>
                </a:solidFill>
                <a:latin typeface="Century Gothic"/>
                <a:ea typeface="Century Gothic"/>
                <a:cs typeface="Century Gothic"/>
                <a:sym typeface="Century Gothic"/>
              </a:rPr>
              <a:t>dinero móvil</a:t>
            </a:r>
            <a:r>
              <a:rPr lang="en-US" sz="1600" b="0" i="0" u="none" strike="noStrike" cap="none">
                <a:solidFill>
                  <a:schemeClr val="dk2"/>
                </a:solidFill>
                <a:latin typeface="Century Gothic"/>
                <a:ea typeface="Century Gothic"/>
                <a:cs typeface="Century Gothic"/>
                <a:sym typeface="Century Gothic"/>
              </a:rPr>
              <a:t>.</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400"/>
              <a:buFont typeface="Arial"/>
              <a:buNone/>
            </a:pP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400"/>
              <a:buFont typeface="Arial"/>
              <a:buNone/>
            </a:pPr>
            <a:r>
              <a:rPr lang="en-US" sz="1600" b="1" i="0" u="none" strike="noStrike" cap="none">
                <a:solidFill>
                  <a:schemeClr val="dk2"/>
                </a:solidFill>
                <a:latin typeface="Century Gothic"/>
                <a:ea typeface="Century Gothic"/>
                <a:cs typeface="Century Gothic"/>
                <a:sym typeface="Century Gothic"/>
              </a:rPr>
              <a:t>Tala en México, Kenia, la India y Filipinas</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Arial"/>
              <a:buNone/>
            </a:pPr>
            <a:r>
              <a:rPr lang="en-US" sz="1600" b="0" i="0" u="none" strike="noStrike" cap="none">
                <a:solidFill>
                  <a:schemeClr val="dk2"/>
                </a:solidFill>
                <a:latin typeface="Century Gothic"/>
                <a:ea typeface="Century Gothic"/>
                <a:cs typeface="Century Gothic"/>
                <a:sym typeface="Century Gothic"/>
              </a:rPr>
              <a:t>Tala es una aplicación de préstamo digital. Para determinar sus puntuaciones de crédito, la aplicación analiza el uso de datos móviles, los historiales de pago de facturas móviles, cómo ustedes interactúan con la aplicación y más. Lo único que necesitan para solicitar un préstamo es una identificación.</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400"/>
              <a:buFont typeface="Arial"/>
              <a:buNone/>
            </a:pP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r>
              <a:rPr lang="en-US" sz="1600" b="0" i="0" u="none" strike="noStrike" cap="none">
                <a:solidFill>
                  <a:schemeClr val="dk2"/>
                </a:solidFill>
                <a:latin typeface="Century Gothic"/>
                <a:ea typeface="Century Gothic"/>
                <a:cs typeface="Century Gothic"/>
                <a:sym typeface="Century Gothic"/>
              </a:rPr>
              <a:t>Recuerden: a menudo estos préstamos digitales son préstamos de corto plazo y no deben usarse para financiaciones a largo plazo.</a:t>
            </a:r>
            <a:endParaRPr sz="1000" b="1" i="0" u="none" strike="noStrike" cap="none">
              <a:solidFill>
                <a:schemeClr val="dk2"/>
              </a:solidFill>
              <a:latin typeface="Century Gothic"/>
              <a:ea typeface="Century Gothic"/>
              <a:cs typeface="Century Gothic"/>
              <a:sym typeface="Century Gothic"/>
            </a:endParaRPr>
          </a:p>
        </p:txBody>
      </p:sp>
      <p:pic>
        <p:nvPicPr>
          <p:cNvPr id="476" name="Google Shape;476;g1537c2c4cbf_0_363"/>
          <p:cNvPicPr preferRelativeResize="0"/>
          <p:nvPr/>
        </p:nvPicPr>
        <p:blipFill rotWithShape="1">
          <a:blip r:embed="rId5" cstate="screen">
            <a:alphaModFix/>
            <a:extLst>
              <a:ext uri="{28A0092B-C50C-407E-A947-70E740481C1C}">
                <a14:useLocalDpi xmlns:a14="http://schemas.microsoft.com/office/drawing/2010/main"/>
              </a:ext>
            </a:extLst>
          </a:blip>
          <a:srcRect l="6758" r="10616"/>
          <a:stretch/>
        </p:blipFill>
        <p:spPr>
          <a:xfrm>
            <a:off x="578650" y="4448775"/>
            <a:ext cx="2635405" cy="1325700"/>
          </a:xfrm>
          <a:prstGeom prst="rect">
            <a:avLst/>
          </a:prstGeom>
          <a:noFill/>
          <a:ln>
            <a:noFill/>
          </a:ln>
        </p:spPr>
      </p:pic>
      <p:pic>
        <p:nvPicPr>
          <p:cNvPr id="477" name="Google Shape;477;g1537c2c4cbf_0_36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088200" y="1891400"/>
            <a:ext cx="888225" cy="1579875"/>
          </a:xfrm>
          <a:prstGeom prst="rect">
            <a:avLst/>
          </a:prstGeom>
          <a:noFill/>
          <a:ln>
            <a:noFill/>
          </a:ln>
        </p:spPr>
      </p:pic>
      <p:pic>
        <p:nvPicPr>
          <p:cNvPr id="478" name="Google Shape;478;g1537c2c4cbf_0_36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5400000">
            <a:off x="10956175" y="440239"/>
            <a:ext cx="1235826" cy="1235826"/>
          </a:xfrm>
          <a:prstGeom prst="rect">
            <a:avLst/>
          </a:prstGeom>
          <a:noFill/>
          <a:ln>
            <a:noFill/>
          </a:ln>
        </p:spPr>
      </p:pic>
      <p:sp>
        <p:nvSpPr>
          <p:cNvPr id="479" name="Google Shape;479;g1537c2c4cbf_0_363"/>
          <p:cNvSpPr txBox="1"/>
          <p:nvPr/>
        </p:nvSpPr>
        <p:spPr>
          <a:xfrm>
            <a:off x="9428085" y="612175"/>
            <a:ext cx="1577990" cy="1369575"/>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¡Consejo de Personalización!</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Consideren agregar o eliminar ejemplos para que estos sean pertinentes a sus mercados.</a:t>
            </a:r>
            <a:endParaRPr sz="11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pic>
        <p:nvPicPr>
          <p:cNvPr id="484" name="Google Shape;484;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485" name="Google Shape;485;p17"/>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486" name="Google Shape;486;p17"/>
          <p:cNvSpPr txBox="1"/>
          <p:nvPr/>
        </p:nvSpPr>
        <p:spPr>
          <a:xfrm>
            <a:off x="1044324" y="1958824"/>
            <a:ext cx="5472900" cy="1462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PARTE 3: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DÓNDE Y CÓMO OBTENER</a:t>
            </a:r>
            <a:endParaRPr sz="28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UN PRÉSTAMO</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487" name="Google Shape;487;p17"/>
          <p:cNvSpPr txBox="1"/>
          <p:nvPr/>
        </p:nvSpPr>
        <p:spPr>
          <a:xfrm>
            <a:off x="1044324" y="3981101"/>
            <a:ext cx="5853699" cy="263583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Objetivos:</a:t>
            </a:r>
            <a:endParaRPr sz="2000" b="1" i="0" u="none" strike="noStrike" cap="none">
              <a:solidFill>
                <a:schemeClr val="lt1"/>
              </a:solidFill>
              <a:latin typeface="Century Gothic"/>
              <a:ea typeface="Century Gothic"/>
              <a:cs typeface="Century Gothic"/>
              <a:sym typeface="Century Gothic"/>
            </a:endParaRPr>
          </a:p>
          <a:p>
            <a:pPr marL="342900" marR="0" lvl="0" indent="-342900" algn="l" rtl="0">
              <a:lnSpc>
                <a:spcPct val="100000"/>
              </a:lnSpc>
              <a:spcBef>
                <a:spcPts val="10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Saber dónde obtener un préstamo.</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Saber cómo obtener un préstamo.</a:t>
            </a:r>
            <a:endParaRPr sz="1600" b="0" i="0" u="none" strike="noStrike" cap="none">
              <a:solidFill>
                <a:schemeClr val="lt1"/>
              </a:solidFill>
              <a:latin typeface="Century Gothic"/>
              <a:ea typeface="Century Gothic"/>
              <a:cs typeface="Century Gothic"/>
              <a:sym typeface="Century Gothic"/>
            </a:endParaRPr>
          </a:p>
        </p:txBody>
      </p:sp>
      <p:grpSp>
        <p:nvGrpSpPr>
          <p:cNvPr id="488" name="Google Shape;488;p17"/>
          <p:cNvGrpSpPr/>
          <p:nvPr/>
        </p:nvGrpSpPr>
        <p:grpSpPr>
          <a:xfrm>
            <a:off x="6095991" y="-90376"/>
            <a:ext cx="4204869" cy="3553091"/>
            <a:chOff x="6096000" y="-90374"/>
            <a:chExt cx="4204869" cy="3315997"/>
          </a:xfrm>
        </p:grpSpPr>
        <p:pic>
          <p:nvPicPr>
            <p:cNvPr id="489" name="Google Shape;489;p1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7"/>
            </a:xfrm>
            <a:prstGeom prst="rect">
              <a:avLst/>
            </a:prstGeom>
            <a:noFill/>
            <a:ln>
              <a:noFill/>
            </a:ln>
          </p:spPr>
        </p:pic>
        <p:sp>
          <p:nvSpPr>
            <p:cNvPr id="490" name="Google Shape;490;p17"/>
            <p:cNvSpPr txBox="1"/>
            <p:nvPr/>
          </p:nvSpPr>
          <p:spPr>
            <a:xfrm>
              <a:off x="7076417" y="537360"/>
              <a:ext cx="1967400" cy="146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5408B"/>
                  </a:solidFill>
                  <a:latin typeface="Century Gothic"/>
                  <a:ea typeface="Century Gothic"/>
                  <a:cs typeface="Century Gothic"/>
                  <a:sym typeface="Century Gothic"/>
                </a:rPr>
                <a:t>¿Cuáles son algunos lugares a los que ustedes pueden acudir para obtener un préstamo?</a:t>
              </a:r>
              <a:endParaRPr sz="1600" b="1" i="0" u="none" strike="noStrike" cap="none">
                <a:solidFill>
                  <a:srgbClr val="05408B"/>
                </a:solidFill>
                <a:latin typeface="Calibri"/>
                <a:ea typeface="Calibri"/>
                <a:cs typeface="Calibri"/>
                <a:sym typeface="Calibri"/>
              </a:endParaRPr>
            </a:p>
          </p:txBody>
        </p:sp>
      </p:grpSp>
      <p:sp>
        <p:nvSpPr>
          <p:cNvPr id="491" name="Google Shape;491;p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25</a:t>
            </a:fld>
            <a:endParaRPr/>
          </a:p>
        </p:txBody>
      </p:sp>
      <p:pic>
        <p:nvPicPr>
          <p:cNvPr id="492" name="Google Shape;492;p17"/>
          <p:cNvPicPr preferRelativeResize="0"/>
          <p:nvPr/>
        </p:nvPicPr>
        <p:blipFill rotWithShape="1">
          <a:blip r:embed="rId5" cstate="screen">
            <a:alphaModFix/>
            <a:extLst>
              <a:ext uri="{28A0092B-C50C-407E-A947-70E740481C1C}">
                <a14:useLocalDpi xmlns:a14="http://schemas.microsoft.com/office/drawing/2010/main"/>
              </a:ext>
            </a:extLst>
          </a:blip>
          <a:srcRect r="13778" b="35723"/>
          <a:stretch/>
        </p:blipFill>
        <p:spPr>
          <a:xfrm>
            <a:off x="6058437" y="665825"/>
            <a:ext cx="5853699" cy="619134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pic>
        <p:nvPicPr>
          <p:cNvPr id="497" name="Google Shape;497;p2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66473"/>
          </a:xfrm>
          <a:prstGeom prst="rect">
            <a:avLst/>
          </a:prstGeom>
          <a:noFill/>
          <a:ln>
            <a:noFill/>
          </a:ln>
        </p:spPr>
      </p:pic>
      <p:pic>
        <p:nvPicPr>
          <p:cNvPr id="498" name="Google Shape;498;p2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440239"/>
            <a:ext cx="1235826" cy="1235826"/>
          </a:xfrm>
          <a:prstGeom prst="rect">
            <a:avLst/>
          </a:prstGeom>
          <a:noFill/>
          <a:ln>
            <a:noFill/>
          </a:ln>
        </p:spPr>
      </p:pic>
      <p:sp>
        <p:nvSpPr>
          <p:cNvPr id="499" name="Google Shape;499;p25"/>
          <p:cNvSpPr txBox="1"/>
          <p:nvPr/>
        </p:nvSpPr>
        <p:spPr>
          <a:xfrm>
            <a:off x="8814300" y="612175"/>
            <a:ext cx="2191800" cy="1031021"/>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¡Consejo de Personalización!</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Agreguen, eliminen o modifiquen estos proveedores según sea necesario.</a:t>
            </a:r>
            <a:endParaRPr sz="1100" b="0" i="0" u="none" strike="noStrike" cap="none">
              <a:solidFill>
                <a:schemeClr val="dk2"/>
              </a:solidFill>
              <a:latin typeface="Century Gothic"/>
              <a:ea typeface="Century Gothic"/>
              <a:cs typeface="Century Gothic"/>
              <a:sym typeface="Century Gothic"/>
            </a:endParaRPr>
          </a:p>
        </p:txBody>
      </p:sp>
      <p:sp>
        <p:nvSpPr>
          <p:cNvPr id="500" name="Google Shape;500;p25"/>
          <p:cNvSpPr txBox="1"/>
          <p:nvPr/>
        </p:nvSpPr>
        <p:spPr>
          <a:xfrm>
            <a:off x="2709278" y="3719466"/>
            <a:ext cx="1746347" cy="2085724"/>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501" name="Google Shape;501;p25"/>
          <p:cNvSpPr txBox="1"/>
          <p:nvPr/>
        </p:nvSpPr>
        <p:spPr>
          <a:xfrm>
            <a:off x="755075" y="297075"/>
            <a:ext cx="7717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Dónde obtener un préstamo</a:t>
            </a:r>
            <a:endParaRPr sz="1400" b="0" i="0" u="none" strike="noStrike" cap="none">
              <a:solidFill>
                <a:srgbClr val="000000"/>
              </a:solidFill>
              <a:latin typeface="Arial"/>
              <a:ea typeface="Arial"/>
              <a:cs typeface="Arial"/>
              <a:sym typeface="Arial"/>
            </a:endParaRPr>
          </a:p>
        </p:txBody>
      </p:sp>
      <p:sp>
        <p:nvSpPr>
          <p:cNvPr id="502" name="Google Shape;502;p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26</a:t>
            </a:fld>
            <a:endParaRPr/>
          </a:p>
        </p:txBody>
      </p:sp>
      <p:sp>
        <p:nvSpPr>
          <p:cNvPr id="503" name="Google Shape;503;p25"/>
          <p:cNvSpPr txBox="1"/>
          <p:nvPr/>
        </p:nvSpPr>
        <p:spPr>
          <a:xfrm>
            <a:off x="702282" y="1476841"/>
            <a:ext cx="8543700" cy="852300"/>
          </a:xfrm>
          <a:prstGeom prst="rect">
            <a:avLst/>
          </a:prstGeom>
          <a:noFill/>
          <a:ln>
            <a:noFill/>
          </a:ln>
        </p:spPr>
        <p:txBody>
          <a:bodyPr spcFirstLastPara="1" wrap="square" lIns="91425" tIns="45700" rIns="91425" bIns="45700" anchor="t" anchorCtr="0">
            <a:spAutoFit/>
          </a:bodyPr>
          <a:lstStyle/>
          <a:p>
            <a:pPr marL="457200" marR="5080" lvl="0" indent="-323850" algn="l" rtl="0">
              <a:lnSpc>
                <a:spcPct val="114599"/>
              </a:lnSpc>
              <a:spcBef>
                <a:spcPts val="0"/>
              </a:spcBef>
              <a:spcAft>
                <a:spcPts val="1000"/>
              </a:spcAft>
              <a:buClr>
                <a:srgbClr val="2855A4"/>
              </a:buClr>
              <a:buSzPts val="1500"/>
              <a:buFont typeface="Century Gothic"/>
              <a:buChar char="●"/>
            </a:pPr>
            <a:r>
              <a:rPr lang="en-US" sz="1500" b="1" i="0" u="none" strike="noStrike" cap="none">
                <a:solidFill>
                  <a:srgbClr val="2855A4"/>
                </a:solidFill>
                <a:latin typeface="Century Gothic"/>
                <a:ea typeface="Century Gothic"/>
                <a:cs typeface="Century Gothic"/>
                <a:sym typeface="Century Gothic"/>
              </a:rPr>
              <a:t>Bancos: </a:t>
            </a:r>
            <a:r>
              <a:rPr lang="en-US" sz="1500" b="0" i="0" u="none" strike="noStrike" cap="none">
                <a:solidFill>
                  <a:schemeClr val="dk2"/>
                </a:solidFill>
                <a:latin typeface="Century Gothic"/>
                <a:ea typeface="Century Gothic"/>
                <a:cs typeface="Century Gothic"/>
                <a:sym typeface="Century Gothic"/>
              </a:rPr>
              <a:t>Ustedes pueden visitar el sitio web o una sucursal de sus bancos para obtener más información sobre los tipos de préstamos que ofrecen. Algunos bancos les permiten presentar sus solicitudes en línea o por medio de sus teléfonos.</a:t>
            </a:r>
            <a:endParaRPr sz="1500" b="0" i="0" u="none" strike="noStrike" cap="none">
              <a:solidFill>
                <a:schemeClr val="dk2"/>
              </a:solidFill>
              <a:latin typeface="Century Gothic"/>
              <a:ea typeface="Century Gothic"/>
              <a:cs typeface="Century Gothic"/>
              <a:sym typeface="Century Gothic"/>
            </a:endParaRPr>
          </a:p>
        </p:txBody>
      </p:sp>
      <p:pic>
        <p:nvPicPr>
          <p:cNvPr id="504" name="Google Shape;504;p2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513875" y="2521575"/>
            <a:ext cx="4723052" cy="3722175"/>
          </a:xfrm>
          <a:prstGeom prst="rect">
            <a:avLst/>
          </a:prstGeom>
          <a:noFill/>
          <a:ln>
            <a:noFill/>
          </a:ln>
        </p:spPr>
      </p:pic>
      <p:sp>
        <p:nvSpPr>
          <p:cNvPr id="505" name="Google Shape;505;p25"/>
          <p:cNvSpPr txBox="1"/>
          <p:nvPr/>
        </p:nvSpPr>
        <p:spPr>
          <a:xfrm>
            <a:off x="719575" y="2319750"/>
            <a:ext cx="6919800" cy="4429500"/>
          </a:xfrm>
          <a:prstGeom prst="rect">
            <a:avLst/>
          </a:prstGeom>
          <a:noFill/>
          <a:ln>
            <a:noFill/>
          </a:ln>
        </p:spPr>
        <p:txBody>
          <a:bodyPr spcFirstLastPara="1" wrap="square" lIns="91425" tIns="91425" rIns="91425" bIns="91425" anchor="t" anchorCtr="0">
            <a:spAutoFit/>
          </a:bodyPr>
          <a:lstStyle/>
          <a:p>
            <a:pPr marL="457200" marR="5080" lvl="0" indent="-323850" algn="l" rtl="0">
              <a:lnSpc>
                <a:spcPct val="114599"/>
              </a:lnSpc>
              <a:spcBef>
                <a:spcPts val="0"/>
              </a:spcBef>
              <a:spcAft>
                <a:spcPts val="0"/>
              </a:spcAft>
              <a:buClr>
                <a:srgbClr val="2855A4"/>
              </a:buClr>
              <a:buSzPts val="1500"/>
              <a:buFont typeface="Century Gothic"/>
              <a:buChar char="●"/>
            </a:pPr>
            <a:r>
              <a:rPr lang="en-US" sz="1500" b="1" i="0" u="none" strike="noStrike" cap="none">
                <a:solidFill>
                  <a:srgbClr val="2855A4"/>
                </a:solidFill>
                <a:latin typeface="Century Gothic"/>
                <a:ea typeface="Century Gothic"/>
                <a:cs typeface="Century Gothic"/>
                <a:sym typeface="Century Gothic"/>
              </a:rPr>
              <a:t>Instituciones de microfinanzas (IMF):</a:t>
            </a:r>
            <a:r>
              <a:rPr lang="en-US" sz="1500" b="1" i="0" u="none" strike="noStrike" cap="none">
                <a:solidFill>
                  <a:srgbClr val="05408B"/>
                </a:solidFill>
                <a:latin typeface="Century Gothic"/>
                <a:ea typeface="Century Gothic"/>
                <a:cs typeface="Century Gothic"/>
                <a:sym typeface="Century Gothic"/>
              </a:rPr>
              <a:t> </a:t>
            </a:r>
            <a:r>
              <a:rPr lang="en-US" sz="1500" b="0" i="0" u="none" strike="noStrike" cap="none">
                <a:solidFill>
                  <a:schemeClr val="dk2"/>
                </a:solidFill>
                <a:latin typeface="Century Gothic"/>
                <a:ea typeface="Century Gothic"/>
                <a:cs typeface="Century Gothic"/>
                <a:sym typeface="Century Gothic"/>
              </a:rPr>
              <a:t>Las IMF ofrecen microcréditos y otros servicios financieros como seguros y remesas. Las IMF también brindan servicios no financieros tales como asesoramiento individual, capacitación y apoyo para las microempresas. </a:t>
            </a:r>
            <a:endParaRPr sz="1500" b="0" i="0" u="none" strike="noStrike" cap="none">
              <a:solidFill>
                <a:srgbClr val="05408B"/>
              </a:solidFill>
              <a:latin typeface="Century Gothic"/>
              <a:ea typeface="Century Gothic"/>
              <a:cs typeface="Century Gothic"/>
              <a:sym typeface="Century Gothic"/>
            </a:endParaRPr>
          </a:p>
          <a:p>
            <a:pPr marL="457200" marR="5080" lvl="0" indent="-323850" algn="l" rtl="0">
              <a:lnSpc>
                <a:spcPct val="114599"/>
              </a:lnSpc>
              <a:spcBef>
                <a:spcPts val="1000"/>
              </a:spcBef>
              <a:spcAft>
                <a:spcPts val="0"/>
              </a:spcAft>
              <a:buClr>
                <a:srgbClr val="2855A4"/>
              </a:buClr>
              <a:buSzPts val="1500"/>
              <a:buFont typeface="Century Gothic"/>
              <a:buChar char="●"/>
            </a:pPr>
            <a:r>
              <a:rPr lang="en-US" sz="1500" b="1" i="0" u="none" strike="noStrike" cap="none">
                <a:solidFill>
                  <a:srgbClr val="2855A4"/>
                </a:solidFill>
                <a:latin typeface="Century Gothic"/>
                <a:ea typeface="Century Gothic"/>
                <a:cs typeface="Century Gothic"/>
                <a:sym typeface="Century Gothic"/>
              </a:rPr>
              <a:t>Cooperativas de ahorro y crédito:</a:t>
            </a:r>
            <a:r>
              <a:rPr lang="en-US" sz="1500" b="1" i="0" u="none" strike="noStrike" cap="none">
                <a:solidFill>
                  <a:srgbClr val="05408B"/>
                </a:solidFill>
                <a:latin typeface="Century Gothic"/>
                <a:ea typeface="Century Gothic"/>
                <a:cs typeface="Century Gothic"/>
                <a:sym typeface="Century Gothic"/>
              </a:rPr>
              <a:t> </a:t>
            </a:r>
            <a:r>
              <a:rPr lang="en-US" sz="1500" b="0" i="0" u="none" strike="noStrike" cap="none">
                <a:solidFill>
                  <a:schemeClr val="dk2"/>
                </a:solidFill>
                <a:latin typeface="Century Gothic"/>
                <a:ea typeface="Century Gothic"/>
                <a:cs typeface="Century Gothic"/>
                <a:sym typeface="Century Gothic"/>
              </a:rPr>
              <a:t>Una cooperativa de ahorro y crédito es un tipo de institución financiera cuyos dueños son las personas que utilizan los productos y servicios. Los miembros de las cooperativas de ahorro y crédito pueden acceder a muchos servicios, como préstamos y cuentas de depósito.</a:t>
            </a:r>
            <a:endParaRPr sz="1500" b="0" i="0" u="none" strike="noStrike" cap="none">
              <a:solidFill>
                <a:srgbClr val="05408B"/>
              </a:solidFill>
              <a:latin typeface="Century Gothic"/>
              <a:ea typeface="Century Gothic"/>
              <a:cs typeface="Century Gothic"/>
              <a:sym typeface="Century Gothic"/>
            </a:endParaRPr>
          </a:p>
          <a:p>
            <a:pPr marL="457200" marR="5080" lvl="0" indent="-323850" algn="l" rtl="0">
              <a:lnSpc>
                <a:spcPct val="119200"/>
              </a:lnSpc>
              <a:spcBef>
                <a:spcPts val="1000"/>
              </a:spcBef>
              <a:spcAft>
                <a:spcPts val="1000"/>
              </a:spcAft>
              <a:buClr>
                <a:srgbClr val="2855A4"/>
              </a:buClr>
              <a:buSzPts val="1500"/>
              <a:buFont typeface="Century Gothic"/>
              <a:buChar char="●"/>
            </a:pPr>
            <a:r>
              <a:rPr lang="en-US" sz="1500" b="1" i="0" u="none" strike="noStrike" cap="none">
                <a:solidFill>
                  <a:srgbClr val="2855A4"/>
                </a:solidFill>
                <a:latin typeface="Century Gothic"/>
                <a:ea typeface="Century Gothic"/>
                <a:cs typeface="Century Gothic"/>
                <a:sym typeface="Century Gothic"/>
              </a:rPr>
              <a:t>Instituciones financieras no bancarias (IFNB):</a:t>
            </a:r>
            <a:r>
              <a:rPr lang="en-US" sz="1500" b="1" i="0" u="none" strike="noStrike" cap="none">
                <a:solidFill>
                  <a:srgbClr val="05408B"/>
                </a:solidFill>
                <a:latin typeface="Century Gothic"/>
                <a:ea typeface="Century Gothic"/>
                <a:cs typeface="Century Gothic"/>
                <a:sym typeface="Century Gothic"/>
              </a:rPr>
              <a:t> </a:t>
            </a:r>
            <a:r>
              <a:rPr lang="en-US" sz="1500" b="0" i="0" u="none" strike="noStrike" cap="none">
                <a:solidFill>
                  <a:schemeClr val="dk2"/>
                </a:solidFill>
                <a:latin typeface="Century Gothic"/>
                <a:ea typeface="Century Gothic"/>
                <a:cs typeface="Century Gothic"/>
                <a:sym typeface="Century Gothic"/>
              </a:rPr>
              <a:t>Las IFNB son instituciones financieras que no tienen una licencia bancaria plena o que no están reguladas pero que aún así pueden brindar algunos servicios financieros, como desembolso de préstamos. Ejemplos de IFNB incluyen las compañías de seguros, las casas de empeño y las casas de cambio.</a:t>
            </a:r>
            <a:endParaRPr sz="1500" b="0" i="0" u="none" strike="noStrike" cap="none">
              <a:solidFill>
                <a:schemeClr val="dk2"/>
              </a:solidFill>
              <a:latin typeface="Century Gothic"/>
              <a:ea typeface="Century Gothic"/>
              <a:cs typeface="Century Gothic"/>
              <a:sym typeface="Century Gothic"/>
            </a:endParaRPr>
          </a:p>
        </p:txBody>
      </p:sp>
      <p:pic>
        <p:nvPicPr>
          <p:cNvPr id="506" name="Google Shape;506;p25"/>
          <p:cNvPicPr preferRelativeResize="0"/>
          <p:nvPr/>
        </p:nvPicPr>
        <p:blipFill rotWithShape="1">
          <a:blip r:embed="rId6"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pic>
        <p:nvPicPr>
          <p:cNvPr id="511" name="Google Shape;511;g1537c2c4cbf_0_46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66472"/>
          </a:xfrm>
          <a:prstGeom prst="rect">
            <a:avLst/>
          </a:prstGeom>
          <a:noFill/>
          <a:ln>
            <a:noFill/>
          </a:ln>
        </p:spPr>
      </p:pic>
      <p:pic>
        <p:nvPicPr>
          <p:cNvPr id="512" name="Google Shape;512;g1537c2c4cbf_0_46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440239"/>
            <a:ext cx="1235826" cy="1235826"/>
          </a:xfrm>
          <a:prstGeom prst="rect">
            <a:avLst/>
          </a:prstGeom>
          <a:noFill/>
          <a:ln>
            <a:noFill/>
          </a:ln>
        </p:spPr>
      </p:pic>
      <p:sp>
        <p:nvSpPr>
          <p:cNvPr id="513" name="Google Shape;513;g1537c2c4cbf_0_461"/>
          <p:cNvSpPr txBox="1"/>
          <p:nvPr/>
        </p:nvSpPr>
        <p:spPr>
          <a:xfrm>
            <a:off x="8814300" y="612175"/>
            <a:ext cx="2191800" cy="1200298"/>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¡Consejo de Personalización!</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Consideren modificar estos pasos de modo que reflejen un proveedor de préstamos o un producto de préstamo en sus mercados.</a:t>
            </a:r>
            <a:endParaRPr sz="1100" b="0" i="0" u="none" strike="noStrike" cap="none">
              <a:solidFill>
                <a:schemeClr val="dk2"/>
              </a:solidFill>
              <a:latin typeface="Century Gothic"/>
              <a:ea typeface="Century Gothic"/>
              <a:cs typeface="Century Gothic"/>
              <a:sym typeface="Century Gothic"/>
            </a:endParaRPr>
          </a:p>
        </p:txBody>
      </p:sp>
      <p:sp>
        <p:nvSpPr>
          <p:cNvPr id="514" name="Google Shape;514;g1537c2c4cbf_0_461"/>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515" name="Google Shape;515;g1537c2c4cbf_0_461"/>
          <p:cNvSpPr txBox="1"/>
          <p:nvPr/>
        </p:nvSpPr>
        <p:spPr>
          <a:xfrm>
            <a:off x="755075" y="297075"/>
            <a:ext cx="7855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Cómo obtener un préstamo</a:t>
            </a:r>
            <a:endParaRPr sz="1400" b="0" i="0" u="none" strike="noStrike" cap="none">
              <a:solidFill>
                <a:srgbClr val="000000"/>
              </a:solidFill>
              <a:latin typeface="Arial"/>
              <a:ea typeface="Arial"/>
              <a:cs typeface="Arial"/>
              <a:sym typeface="Arial"/>
            </a:endParaRPr>
          </a:p>
        </p:txBody>
      </p:sp>
      <p:grpSp>
        <p:nvGrpSpPr>
          <p:cNvPr id="516" name="Google Shape;516;g1537c2c4cbf_0_461"/>
          <p:cNvGrpSpPr/>
          <p:nvPr/>
        </p:nvGrpSpPr>
        <p:grpSpPr>
          <a:xfrm>
            <a:off x="3771900" y="1388950"/>
            <a:ext cx="7331061" cy="4643325"/>
            <a:chOff x="1905000" y="1236550"/>
            <a:chExt cx="7331061" cy="4643325"/>
          </a:xfrm>
        </p:grpSpPr>
        <p:pic>
          <p:nvPicPr>
            <p:cNvPr id="517" name="Google Shape;517;g1537c2c4cbf_0_461"/>
            <p:cNvPicPr preferRelativeResize="0"/>
            <p:nvPr/>
          </p:nvPicPr>
          <p:blipFill rotWithShape="1">
            <a:blip r:embed="rId5" cstate="screen">
              <a:alphaModFix/>
              <a:extLst>
                <a:ext uri="{28A0092B-C50C-407E-A947-70E740481C1C}">
                  <a14:useLocalDpi xmlns:a14="http://schemas.microsoft.com/office/drawing/2010/main"/>
                </a:ext>
              </a:extLst>
            </a:blip>
            <a:srcRect r="31028"/>
            <a:stretch/>
          </p:blipFill>
          <p:spPr>
            <a:xfrm>
              <a:off x="1905000" y="1236550"/>
              <a:ext cx="7190925" cy="4643325"/>
            </a:xfrm>
            <a:prstGeom prst="rect">
              <a:avLst/>
            </a:prstGeom>
            <a:noFill/>
            <a:ln>
              <a:noFill/>
            </a:ln>
          </p:spPr>
        </p:pic>
        <p:sp>
          <p:nvSpPr>
            <p:cNvPr id="518" name="Google Shape;518;g1537c2c4cbf_0_461"/>
            <p:cNvSpPr txBox="1"/>
            <p:nvPr/>
          </p:nvSpPr>
          <p:spPr>
            <a:xfrm>
              <a:off x="3026778" y="3394953"/>
              <a:ext cx="1926300" cy="1569620"/>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5408B"/>
                  </a:solidFill>
                  <a:latin typeface="Century Gothic"/>
                  <a:ea typeface="Century Gothic"/>
                  <a:cs typeface="Century Gothic"/>
                  <a:sym typeface="Century Gothic"/>
                </a:rPr>
                <a:t>Ustedes deberán proporcionar varios documentos, como su pasaporte, identificación, comprobante de ingresos y registro comercial. </a:t>
              </a:r>
              <a:endParaRPr sz="1200" b="0" i="0" u="none" strike="noStrike" cap="none">
                <a:solidFill>
                  <a:srgbClr val="05408B"/>
                </a:solidFill>
                <a:latin typeface="Century Gothic"/>
                <a:ea typeface="Century Gothic"/>
                <a:cs typeface="Century Gothic"/>
                <a:sym typeface="Century Gothic"/>
              </a:endParaRPr>
            </a:p>
          </p:txBody>
        </p:sp>
        <p:sp>
          <p:nvSpPr>
            <p:cNvPr id="519" name="Google Shape;519;g1537c2c4cbf_0_461"/>
            <p:cNvSpPr txBox="1"/>
            <p:nvPr/>
          </p:nvSpPr>
          <p:spPr>
            <a:xfrm>
              <a:off x="5167125" y="3320336"/>
              <a:ext cx="1926300" cy="1939500"/>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5408B"/>
                  </a:solidFill>
                  <a:latin typeface="Century Gothic"/>
                  <a:ea typeface="Century Gothic"/>
                  <a:cs typeface="Century Gothic"/>
                  <a:sym typeface="Century Gothic"/>
                </a:rPr>
                <a:t>Una vez que hayan reunido todos estos documentos, ustedes pueden llenar la solicitud de préstamo con sus proveedores. Esta solicitud a veces puede completarse en línea o en sus teléfonos.</a:t>
              </a:r>
              <a:endParaRPr sz="1200" b="0" i="0" u="none" strike="noStrike" cap="none">
                <a:solidFill>
                  <a:srgbClr val="2853A3"/>
                </a:solidFill>
                <a:latin typeface="Century Gothic"/>
                <a:ea typeface="Century Gothic"/>
                <a:cs typeface="Century Gothic"/>
                <a:sym typeface="Century Gothic"/>
              </a:endParaRPr>
            </a:p>
          </p:txBody>
        </p:sp>
        <p:sp>
          <p:nvSpPr>
            <p:cNvPr id="520" name="Google Shape;520;g1537c2c4cbf_0_461"/>
            <p:cNvSpPr txBox="1"/>
            <p:nvPr/>
          </p:nvSpPr>
          <p:spPr>
            <a:xfrm>
              <a:off x="7309761" y="3394953"/>
              <a:ext cx="1926300" cy="1200288"/>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5408B"/>
                  </a:solidFill>
                  <a:latin typeface="Century Gothic"/>
                  <a:ea typeface="Century Gothic"/>
                  <a:cs typeface="Century Gothic"/>
                  <a:sym typeface="Century Gothic"/>
                </a:rPr>
                <a:t>¡Asegúrense de leer cuidadosamente los términos del contrato de préstamo antes de firmar cualquier documento!</a:t>
              </a:r>
              <a:endParaRPr sz="1200" b="0" i="0" u="none" strike="noStrike" cap="none">
                <a:solidFill>
                  <a:srgbClr val="05408B"/>
                </a:solidFill>
                <a:latin typeface="Century Gothic"/>
                <a:ea typeface="Century Gothic"/>
                <a:cs typeface="Century Gothic"/>
                <a:sym typeface="Century Gothic"/>
              </a:endParaRPr>
            </a:p>
          </p:txBody>
        </p:sp>
      </p:grpSp>
      <p:sp>
        <p:nvSpPr>
          <p:cNvPr id="521" name="Google Shape;521;g1537c2c4cbf_0_46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27</a:t>
            </a:fld>
            <a:endParaRPr/>
          </a:p>
        </p:txBody>
      </p:sp>
      <p:sp>
        <p:nvSpPr>
          <p:cNvPr id="522" name="Google Shape;522;g1537c2c4cbf_0_461"/>
          <p:cNvSpPr txBox="1"/>
          <p:nvPr/>
        </p:nvSpPr>
        <p:spPr>
          <a:xfrm>
            <a:off x="755075" y="1825775"/>
            <a:ext cx="3516000" cy="4638900"/>
          </a:xfrm>
          <a:prstGeom prst="rect">
            <a:avLst/>
          </a:prstGeom>
          <a:noFill/>
          <a:ln>
            <a:noFill/>
          </a:ln>
        </p:spPr>
        <p:txBody>
          <a:bodyPr spcFirstLastPara="1" wrap="square" lIns="91425" tIns="91425" rIns="91425" bIns="91425" anchor="t" anchorCtr="0">
            <a:spAutoFit/>
          </a:bodyPr>
          <a:lstStyle/>
          <a:p>
            <a:pPr marL="12700" marR="5080" lvl="0" indent="0" algn="l" rtl="0">
              <a:lnSpc>
                <a:spcPct val="106500"/>
              </a:lnSpc>
              <a:spcBef>
                <a:spcPts val="0"/>
              </a:spcBef>
              <a:spcAft>
                <a:spcPts val="0"/>
              </a:spcAft>
              <a:buClr>
                <a:srgbClr val="000000"/>
              </a:buClr>
              <a:buSzPts val="2100"/>
              <a:buFont typeface="Arial"/>
              <a:buNone/>
            </a:pPr>
            <a:r>
              <a:rPr lang="en-US" sz="2100" b="0" i="0" u="none" strike="noStrike" cap="none">
                <a:solidFill>
                  <a:schemeClr val="dk2"/>
                </a:solidFill>
                <a:latin typeface="Century Gothic"/>
                <a:ea typeface="Century Gothic"/>
                <a:cs typeface="Century Gothic"/>
                <a:sym typeface="Century Gothic"/>
              </a:rPr>
              <a:t>Para obtener un préstamo, ustedes deberán cumplir con ciertos requisitos y estándares que ha establecido el prestamista.</a:t>
            </a:r>
            <a:endParaRPr sz="2100" b="0" i="0" u="none" strike="noStrike" cap="none">
              <a:solidFill>
                <a:schemeClr val="dk2"/>
              </a:solidFill>
              <a:latin typeface="Century Gothic"/>
              <a:ea typeface="Century Gothic"/>
              <a:cs typeface="Century Gothic"/>
              <a:sym typeface="Century Gothic"/>
            </a:endParaRPr>
          </a:p>
          <a:p>
            <a:pPr marL="12700" marR="5080" lvl="0" indent="0" algn="l" rtl="0">
              <a:lnSpc>
                <a:spcPct val="106500"/>
              </a:lnSpc>
              <a:spcBef>
                <a:spcPts val="0"/>
              </a:spcBef>
              <a:spcAft>
                <a:spcPts val="0"/>
              </a:spcAft>
              <a:buClr>
                <a:srgbClr val="000000"/>
              </a:buClr>
              <a:buSzPts val="2100"/>
              <a:buFont typeface="Arial"/>
              <a:buNone/>
            </a:pPr>
            <a:endParaRPr sz="2100" b="0" i="0" u="none" strike="noStrike" cap="none">
              <a:solidFill>
                <a:schemeClr val="dk2"/>
              </a:solidFill>
              <a:latin typeface="Century Gothic"/>
              <a:ea typeface="Century Gothic"/>
              <a:cs typeface="Century Gothic"/>
              <a:sym typeface="Century Gothic"/>
            </a:endParaRPr>
          </a:p>
          <a:p>
            <a:pPr marL="12700" marR="5080" lvl="0" indent="0" algn="l" rtl="0">
              <a:lnSpc>
                <a:spcPct val="106500"/>
              </a:lnSpc>
              <a:spcBef>
                <a:spcPts val="0"/>
              </a:spcBef>
              <a:spcAft>
                <a:spcPts val="0"/>
              </a:spcAft>
              <a:buClr>
                <a:srgbClr val="000000"/>
              </a:buClr>
              <a:buSzPts val="2100"/>
              <a:buFont typeface="Arial"/>
              <a:buNone/>
            </a:pPr>
            <a:r>
              <a:rPr lang="en-US" sz="2100" b="0" i="0" u="none" strike="noStrike" cap="none">
                <a:solidFill>
                  <a:schemeClr val="dk2"/>
                </a:solidFill>
                <a:latin typeface="Century Gothic"/>
                <a:ea typeface="Century Gothic"/>
                <a:cs typeface="Century Gothic"/>
                <a:sym typeface="Century Gothic"/>
              </a:rPr>
              <a:t>Estos estándares son la forma en que el prestamista evalúa la identidad y la solvencia crediticia de ustedes.</a:t>
            </a:r>
            <a:endParaRPr sz="800" b="0" i="0" u="none" strike="noStrike" cap="none">
              <a:solidFill>
                <a:schemeClr val="dk2"/>
              </a:solidFill>
              <a:latin typeface="Arial"/>
              <a:ea typeface="Arial"/>
              <a:cs typeface="Arial"/>
              <a:sym typeface="Arial"/>
            </a:endParaRPr>
          </a:p>
        </p:txBody>
      </p:sp>
      <p:grpSp>
        <p:nvGrpSpPr>
          <p:cNvPr id="523" name="Google Shape;523;g1537c2c4cbf_0_461"/>
          <p:cNvGrpSpPr/>
          <p:nvPr/>
        </p:nvGrpSpPr>
        <p:grpSpPr>
          <a:xfrm>
            <a:off x="5141525" y="2528963"/>
            <a:ext cx="4820399" cy="640236"/>
            <a:chOff x="5141525" y="2528963"/>
            <a:chExt cx="4820399" cy="640236"/>
          </a:xfrm>
        </p:grpSpPr>
        <p:pic>
          <p:nvPicPr>
            <p:cNvPr id="524" name="Google Shape;524;g1537c2c4cbf_0_46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235600" y="2557025"/>
              <a:ext cx="556050" cy="556050"/>
            </a:xfrm>
            <a:prstGeom prst="rect">
              <a:avLst/>
            </a:prstGeom>
            <a:noFill/>
            <a:ln>
              <a:noFill/>
            </a:ln>
          </p:spPr>
        </p:pic>
        <p:pic>
          <p:nvPicPr>
            <p:cNvPr id="525" name="Google Shape;525;g1537c2c4cbf_0_46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141525" y="2528963"/>
              <a:ext cx="612174" cy="612174"/>
            </a:xfrm>
            <a:prstGeom prst="rect">
              <a:avLst/>
            </a:prstGeom>
            <a:noFill/>
            <a:ln>
              <a:noFill/>
            </a:ln>
          </p:spPr>
        </p:pic>
        <p:pic>
          <p:nvPicPr>
            <p:cNvPr id="526" name="Google Shape;526;g1537c2c4cbf_0_46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9349750" y="2557025"/>
              <a:ext cx="612174" cy="612174"/>
            </a:xfrm>
            <a:prstGeom prst="rect">
              <a:avLst/>
            </a:prstGeom>
            <a:noFill/>
            <a:ln>
              <a:noFill/>
            </a:ln>
          </p:spPr>
        </p:pic>
      </p:grpSp>
      <p:pic>
        <p:nvPicPr>
          <p:cNvPr id="527" name="Google Shape;527;g1537c2c4cbf_0_461"/>
          <p:cNvPicPr preferRelativeResize="0"/>
          <p:nvPr/>
        </p:nvPicPr>
        <p:blipFill rotWithShape="1">
          <a:blip r:embed="rId9"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pic>
        <p:nvPicPr>
          <p:cNvPr id="532" name="Google Shape;532;g1537c2c4cbf_0_37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33" name="Google Shape;533;g1537c2c4cbf_0_37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41850" y="1777925"/>
            <a:ext cx="4647398" cy="4647424"/>
          </a:xfrm>
          <a:prstGeom prst="rect">
            <a:avLst/>
          </a:prstGeom>
          <a:noFill/>
          <a:ln>
            <a:noFill/>
          </a:ln>
        </p:spPr>
      </p:pic>
      <p:sp>
        <p:nvSpPr>
          <p:cNvPr id="534" name="Google Shape;534;g1537c2c4cbf_0_379"/>
          <p:cNvSpPr/>
          <p:nvPr/>
        </p:nvSpPr>
        <p:spPr>
          <a:xfrm>
            <a:off x="601375" y="358000"/>
            <a:ext cx="9870600" cy="1140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35" name="Google Shape;535;g1537c2c4cbf_0_379"/>
          <p:cNvGrpSpPr/>
          <p:nvPr/>
        </p:nvGrpSpPr>
        <p:grpSpPr>
          <a:xfrm>
            <a:off x="5570250" y="2811025"/>
            <a:ext cx="4159898" cy="1798816"/>
            <a:chOff x="4417781" y="3853485"/>
            <a:chExt cx="4010700" cy="2312400"/>
          </a:xfrm>
        </p:grpSpPr>
        <p:sp>
          <p:nvSpPr>
            <p:cNvPr id="536" name="Google Shape;536;g1537c2c4cbf_0_379"/>
            <p:cNvSpPr/>
            <p:nvPr/>
          </p:nvSpPr>
          <p:spPr>
            <a:xfrm>
              <a:off x="4417781" y="3853485"/>
              <a:ext cx="4010700" cy="23124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37" name="Google Shape;537;g1537c2c4cbf_0_379"/>
            <p:cNvSpPr txBox="1"/>
            <p:nvPr/>
          </p:nvSpPr>
          <p:spPr>
            <a:xfrm>
              <a:off x="4562159" y="4230268"/>
              <a:ext cx="3842400" cy="1424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300" b="1" i="0" u="sng" strike="noStrike" cap="none">
                  <a:solidFill>
                    <a:schemeClr val="lt1"/>
                  </a:solidFill>
                  <a:latin typeface="Century Gothic"/>
                  <a:ea typeface="Century Gothic"/>
                  <a:cs typeface="Century Gothic"/>
                  <a:sym typeface="Century Gothic"/>
                  <a:hlinkClick r:id="rId5">
                    <a:extLst>
                      <a:ext uri="{A12FA001-AC4F-418D-AE19-62706E023703}">
                        <ahyp:hlinkClr xmlns:ahyp="http://schemas.microsoft.com/office/drawing/2018/hyperlinkcolor" val="tx"/>
                      </a:ext>
                    </a:extLst>
                  </a:hlinkClick>
                </a:rPr>
                <a:t>Lecciones de Oye Amiga</a:t>
              </a:r>
              <a:endParaRPr sz="23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900" b="1" i="0" u="none" strike="noStrike" cap="none">
                  <a:solidFill>
                    <a:schemeClr val="lt1"/>
                  </a:solidFill>
                  <a:latin typeface="Century Gothic"/>
                  <a:ea typeface="Century Gothic"/>
                  <a:cs typeface="Century Gothic"/>
                  <a:sym typeface="Century Gothic"/>
                </a:rPr>
                <a:t>¿Qué debo tomar en cuenta al solicitar un préstamo? </a:t>
              </a:r>
              <a:endParaRPr sz="1900" b="1" i="0" u="none" strike="noStrike" cap="none">
                <a:solidFill>
                  <a:schemeClr val="lt1"/>
                </a:solidFill>
                <a:latin typeface="Century Gothic"/>
                <a:ea typeface="Century Gothic"/>
                <a:cs typeface="Century Gothic"/>
                <a:sym typeface="Century Gothic"/>
              </a:endParaRPr>
            </a:p>
          </p:txBody>
        </p:sp>
      </p:grpSp>
      <p:pic>
        <p:nvPicPr>
          <p:cNvPr id="538" name="Google Shape;538;g1537c2c4cbf_0_37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030839">
            <a:off x="8664074" y="3874050"/>
            <a:ext cx="902126" cy="902126"/>
          </a:xfrm>
          <a:prstGeom prst="rect">
            <a:avLst/>
          </a:prstGeom>
          <a:noFill/>
          <a:ln>
            <a:noFill/>
          </a:ln>
        </p:spPr>
      </p:pic>
      <p:sp>
        <p:nvSpPr>
          <p:cNvPr id="539" name="Google Shape;539;g1537c2c4cbf_0_379"/>
          <p:cNvSpPr txBox="1">
            <a:spLocks noGrp="1"/>
          </p:cNvSpPr>
          <p:nvPr>
            <p:ph type="title"/>
          </p:nvPr>
        </p:nvSpPr>
        <p:spPr>
          <a:xfrm>
            <a:off x="838200" y="26546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BA0C2F"/>
              </a:buClr>
              <a:buSzPts val="3200"/>
              <a:buFont typeface="Century Gothic"/>
              <a:buNone/>
            </a:pPr>
            <a:r>
              <a:rPr lang="en-US" sz="2100" b="1">
                <a:solidFill>
                  <a:srgbClr val="BA0C2F"/>
                </a:solidFill>
              </a:rPr>
              <a:t>RECURSO DE APRENDIZAJE</a:t>
            </a:r>
            <a:endParaRPr/>
          </a:p>
          <a:p>
            <a:pPr marL="0" lvl="0" indent="0" algn="l" rtl="0">
              <a:lnSpc>
                <a:spcPct val="90000"/>
              </a:lnSpc>
              <a:spcBef>
                <a:spcPts val="400"/>
              </a:spcBef>
              <a:spcAft>
                <a:spcPts val="0"/>
              </a:spcAft>
              <a:buClr>
                <a:srgbClr val="BA0C2F"/>
              </a:buClr>
              <a:buSzPts val="3200"/>
              <a:buFont typeface="Century Gothic"/>
              <a:buNone/>
            </a:pPr>
            <a:r>
              <a:rPr lang="en-US" sz="3200">
                <a:solidFill>
                  <a:srgbClr val="BA0C2F"/>
                </a:solidFill>
                <a:latin typeface="Century Gothic"/>
                <a:ea typeface="Century Gothic"/>
                <a:cs typeface="Century Gothic"/>
                <a:sym typeface="Century Gothic"/>
              </a:rPr>
              <a:t>Préstamos con Oye Amiga</a:t>
            </a:r>
            <a:endParaRPr/>
          </a:p>
        </p:txBody>
      </p:sp>
      <p:sp>
        <p:nvSpPr>
          <p:cNvPr id="540" name="Google Shape;540;g1537c2c4cbf_0_37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lt1"/>
                </a:solidFill>
              </a:rPr>
              <a:t>28</a:t>
            </a:fld>
            <a:endParaRPr>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pic>
        <p:nvPicPr>
          <p:cNvPr id="545" name="Google Shape;545;g1537c2c4cbf_0_39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546" name="Google Shape;546;g1537c2c4cbf_0_397"/>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547" name="Google Shape;547;g1537c2c4cbf_0_397"/>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PARTE 4: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ADMINISTRANDO EL CRÉDITO</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548" name="Google Shape;548;g1537c2c4cbf_0_397"/>
          <p:cNvSpPr txBox="1"/>
          <p:nvPr/>
        </p:nvSpPr>
        <p:spPr>
          <a:xfrm>
            <a:off x="1044325" y="3981100"/>
            <a:ext cx="4659000" cy="26358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Objetivo: </a:t>
            </a:r>
            <a:r>
              <a:rPr lang="en-US" sz="2000" b="0" i="0" u="none" strike="noStrike" cap="none">
                <a:solidFill>
                  <a:schemeClr val="lt1"/>
                </a:solidFill>
                <a:latin typeface="Century Gothic"/>
                <a:ea typeface="Century Gothic"/>
                <a:cs typeface="Century Gothic"/>
                <a:sym typeface="Century Gothic"/>
              </a:rPr>
              <a:t>Aprender consejos y trucos para pagar puntualmente los préstamos y las cuentas de las tarjetas de crédito.</a:t>
            </a:r>
            <a:endParaRPr sz="2000" b="0" i="0" u="none" strike="noStrike" cap="none">
              <a:solidFill>
                <a:schemeClr val="lt1"/>
              </a:solidFill>
              <a:latin typeface="Century Gothic"/>
              <a:ea typeface="Century Gothic"/>
              <a:cs typeface="Century Gothic"/>
              <a:sym typeface="Century Gothic"/>
            </a:endParaRPr>
          </a:p>
        </p:txBody>
      </p:sp>
      <p:pic>
        <p:nvPicPr>
          <p:cNvPr id="549" name="Google Shape;549;g1537c2c4cbf_0_39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867200" y="-76200"/>
            <a:ext cx="3887549" cy="3063723"/>
          </a:xfrm>
          <a:prstGeom prst="rect">
            <a:avLst/>
          </a:prstGeom>
          <a:noFill/>
          <a:ln>
            <a:noFill/>
          </a:ln>
        </p:spPr>
      </p:pic>
      <p:sp>
        <p:nvSpPr>
          <p:cNvPr id="550" name="Google Shape;550;g1537c2c4cbf_0_397"/>
          <p:cNvSpPr txBox="1"/>
          <p:nvPr/>
        </p:nvSpPr>
        <p:spPr>
          <a:xfrm>
            <a:off x="6717151" y="516985"/>
            <a:ext cx="1813200"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¡Identifiquemos las mejores prácticas para administrar su crédito!</a:t>
            </a:r>
            <a:endParaRPr sz="1400" b="0" i="0" u="none" strike="noStrike" cap="none">
              <a:solidFill>
                <a:srgbClr val="000000"/>
              </a:solidFill>
              <a:latin typeface="Arial"/>
              <a:ea typeface="Arial"/>
              <a:cs typeface="Arial"/>
              <a:sym typeface="Arial"/>
            </a:endParaRPr>
          </a:p>
        </p:txBody>
      </p:sp>
      <p:sp>
        <p:nvSpPr>
          <p:cNvPr id="551" name="Google Shape;551;g1537c2c4cbf_0_39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29</a:t>
            </a:fld>
            <a:endParaRPr/>
          </a:p>
        </p:txBody>
      </p:sp>
      <p:pic>
        <p:nvPicPr>
          <p:cNvPr id="552" name="Google Shape;552;g1537c2c4cbf_0_397"/>
          <p:cNvPicPr preferRelativeResize="0"/>
          <p:nvPr/>
        </p:nvPicPr>
        <p:blipFill rotWithShape="1">
          <a:blip r:embed="rId5" cstate="screen">
            <a:alphaModFix/>
            <a:extLst>
              <a:ext uri="{28A0092B-C50C-407E-A947-70E740481C1C}">
                <a14:useLocalDpi xmlns:a14="http://schemas.microsoft.com/office/drawing/2010/main"/>
              </a:ext>
            </a:extLst>
          </a:blip>
          <a:srcRect l="19406" b="35107"/>
          <a:stretch/>
        </p:blipFill>
        <p:spPr>
          <a:xfrm flipH="1">
            <a:off x="5460947" y="630315"/>
            <a:ext cx="6790051" cy="622685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pic>
        <p:nvPicPr>
          <p:cNvPr id="557" name="Google Shape;557;g1537c2c4cbf_0_41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58" name="Google Shape;558;g1537c2c4cbf_0_41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59" name="Google Shape;559;g1537c2c4cbf_0_41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30</a:t>
            </a:fld>
            <a:endParaRPr/>
          </a:p>
        </p:txBody>
      </p:sp>
      <p:sp>
        <p:nvSpPr>
          <p:cNvPr id="560" name="Google Shape;560;g1537c2c4cbf_0_416"/>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Los ciclos de facturación y de pago</a:t>
            </a:r>
            <a:endParaRPr sz="3200" b="0" i="0" u="none" strike="noStrike" cap="none">
              <a:solidFill>
                <a:srgbClr val="2853A3"/>
              </a:solidFill>
              <a:latin typeface="Century Gothic"/>
              <a:ea typeface="Century Gothic"/>
              <a:cs typeface="Century Gothic"/>
              <a:sym typeface="Century Gothic"/>
            </a:endParaRPr>
          </a:p>
        </p:txBody>
      </p:sp>
      <p:pic>
        <p:nvPicPr>
          <p:cNvPr id="561" name="Google Shape;561;g1537c2c4cbf_0_41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333325" y="759775"/>
            <a:ext cx="7834726" cy="6174426"/>
          </a:xfrm>
          <a:prstGeom prst="rect">
            <a:avLst/>
          </a:prstGeom>
          <a:noFill/>
          <a:ln>
            <a:noFill/>
          </a:ln>
        </p:spPr>
      </p:pic>
      <p:sp>
        <p:nvSpPr>
          <p:cNvPr id="562" name="Google Shape;562;g1537c2c4cbf_0_416"/>
          <p:cNvSpPr txBox="1"/>
          <p:nvPr/>
        </p:nvSpPr>
        <p:spPr>
          <a:xfrm>
            <a:off x="5475688" y="1775117"/>
            <a:ext cx="5550000" cy="37590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El ciclo de facturación es el período de tiempo entre pagos. </a:t>
            </a:r>
            <a:endParaRPr sz="16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La duración de los ciclos de facturación pueden variar según el producto o servicio. Por lo general, los ciclos de facturación duran entre 20 y 45 días.</a:t>
            </a:r>
            <a:endParaRPr sz="1600" b="0" i="0" u="none" strike="noStrike" cap="none">
              <a:solidFill>
                <a:schemeClr val="dk2"/>
              </a:solidFill>
              <a:latin typeface="Century Gothic"/>
              <a:ea typeface="Century Gothic"/>
              <a:cs typeface="Century Gothic"/>
              <a:sym typeface="Century Gothic"/>
            </a:endParaRPr>
          </a:p>
          <a:p>
            <a:pPr marL="12700" marR="24765" lvl="0" indent="0" algn="ctr" rtl="0">
              <a:lnSpc>
                <a:spcPct val="115599"/>
              </a:lnSpc>
              <a:spcBef>
                <a:spcPts val="100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El ciclo de pago es el calendario de pagos.</a:t>
            </a:r>
            <a:r>
              <a:rPr lang="en-US" sz="1600" b="0" i="0" u="none" strike="noStrike" cap="none">
                <a:solidFill>
                  <a:schemeClr val="dk2"/>
                </a:solidFill>
                <a:latin typeface="Century Gothic"/>
                <a:ea typeface="Century Gothic"/>
                <a:cs typeface="Century Gothic"/>
                <a:sym typeface="Century Gothic"/>
              </a:rPr>
              <a:t> Los pagos incluyen los montos que se pidieron prestados y los intereses. </a:t>
            </a:r>
            <a:endParaRPr sz="1600" b="0" i="0" u="none" strike="noStrike" cap="none">
              <a:solidFill>
                <a:schemeClr val="dk2"/>
              </a:solidFill>
              <a:latin typeface="Century Gothic"/>
              <a:ea typeface="Century Gothic"/>
              <a:cs typeface="Century Gothic"/>
              <a:sym typeface="Century Gothic"/>
            </a:endParaRPr>
          </a:p>
          <a:p>
            <a:pPr marL="12700" marR="146685" lvl="0" indent="0" algn="ctr" rtl="0">
              <a:lnSpc>
                <a:spcPct val="115599"/>
              </a:lnSpc>
              <a:spcBef>
                <a:spcPts val="1000"/>
              </a:spcBef>
              <a:spcAft>
                <a:spcPts val="0"/>
              </a:spcAft>
              <a:buClr>
                <a:schemeClr val="dk1"/>
              </a:buClr>
              <a:buSzPts val="2000"/>
              <a:buFont typeface="Arial"/>
              <a:buNone/>
            </a:pPr>
            <a:r>
              <a:rPr lang="en-US" sz="1500" b="0" i="0" u="none" strike="noStrike" cap="none">
                <a:solidFill>
                  <a:schemeClr val="dk2"/>
                </a:solidFill>
                <a:latin typeface="Century Gothic"/>
                <a:ea typeface="Century Gothic"/>
                <a:cs typeface="Century Gothic"/>
                <a:sym typeface="Century Gothic"/>
              </a:rPr>
              <a:t>Es importante administrar sus ciclos de facturación y de pago. Si ustedes no cumplen con ellos, podrían generarse más cargos, se podría dañar su crédito o las podrían llevar ante los tribunales.</a:t>
            </a:r>
            <a:endParaRPr sz="1500" b="0" i="0" u="none" strike="noStrike" cap="none">
              <a:solidFill>
                <a:schemeClr val="dk2"/>
              </a:solidFill>
              <a:latin typeface="Century Gothic"/>
              <a:ea typeface="Century Gothic"/>
              <a:cs typeface="Century Gothic"/>
              <a:sym typeface="Century Gothic"/>
            </a:endParaRPr>
          </a:p>
        </p:txBody>
      </p:sp>
      <p:grpSp>
        <p:nvGrpSpPr>
          <p:cNvPr id="563" name="Google Shape;563;g1537c2c4cbf_0_416"/>
          <p:cNvGrpSpPr/>
          <p:nvPr/>
        </p:nvGrpSpPr>
        <p:grpSpPr>
          <a:xfrm>
            <a:off x="1181049" y="1414325"/>
            <a:ext cx="4991539" cy="2822857"/>
            <a:chOff x="1376359" y="1383025"/>
            <a:chExt cx="4770202" cy="2822857"/>
          </a:xfrm>
        </p:grpSpPr>
        <p:pic>
          <p:nvPicPr>
            <p:cNvPr id="564" name="Google Shape;564;g1537c2c4cbf_0_416"/>
            <p:cNvPicPr preferRelativeResize="0"/>
            <p:nvPr/>
          </p:nvPicPr>
          <p:blipFill rotWithShape="1">
            <a:blip r:embed="rId6" cstate="screen">
              <a:alphaModFix/>
              <a:extLst>
                <a:ext uri="{28A0092B-C50C-407E-A947-70E740481C1C}">
                  <a14:useLocalDpi xmlns:a14="http://schemas.microsoft.com/office/drawing/2010/main"/>
                </a:ext>
              </a:extLst>
            </a:blip>
            <a:srcRect t="10340" b="10347"/>
            <a:stretch/>
          </p:blipFill>
          <p:spPr>
            <a:xfrm flipH="1">
              <a:off x="1376359" y="1383025"/>
              <a:ext cx="4770202" cy="2751951"/>
            </a:xfrm>
            <a:prstGeom prst="rect">
              <a:avLst/>
            </a:prstGeom>
            <a:noFill/>
            <a:ln>
              <a:noFill/>
            </a:ln>
          </p:spPr>
        </p:pic>
        <p:sp>
          <p:nvSpPr>
            <p:cNvPr id="565" name="Google Shape;565;g1537c2c4cbf_0_416"/>
            <p:cNvSpPr txBox="1"/>
            <p:nvPr/>
          </p:nvSpPr>
          <p:spPr>
            <a:xfrm>
              <a:off x="3107016" y="1521844"/>
              <a:ext cx="1734600" cy="2684038"/>
            </a:xfrm>
            <a:prstGeom prst="rect">
              <a:avLst/>
            </a:prstGeom>
            <a:noFill/>
            <a:ln>
              <a:noFill/>
            </a:ln>
          </p:spPr>
          <p:txBody>
            <a:bodyPr spcFirstLastPara="1" wrap="square" lIns="91425" tIns="91425" rIns="91425" bIns="91425" anchor="t" anchorCtr="0">
              <a:spAutoFit/>
            </a:bodyPr>
            <a:lstStyle/>
            <a:p>
              <a:pPr marL="12700" marR="5080" lvl="0" indent="0" algn="l" rtl="0">
                <a:lnSpc>
                  <a:spcPct val="115599"/>
                </a:lnSpc>
                <a:spcBef>
                  <a:spcPts val="0"/>
                </a:spcBef>
                <a:spcAft>
                  <a:spcPts val="0"/>
                </a:spcAft>
                <a:buClr>
                  <a:schemeClr val="dk1"/>
                </a:buClr>
                <a:buSzPts val="1800"/>
                <a:buFont typeface="Arial"/>
                <a:buNone/>
              </a:pPr>
              <a:r>
                <a:rPr lang="en-US" sz="1400" b="1" i="0" u="none" strike="noStrike" cap="none">
                  <a:solidFill>
                    <a:srgbClr val="664B71"/>
                  </a:solidFill>
                  <a:latin typeface="Century Gothic"/>
                  <a:ea typeface="Century Gothic"/>
                  <a:cs typeface="Century Gothic"/>
                  <a:sym typeface="Century Gothic"/>
                </a:rPr>
                <a:t>Conocer el ciclo de facturación y de pago de sus préstamos puede ayudarles a tomar decisiones estratégicas sobre cómo presupuestar sus próximos pagos. </a:t>
              </a:r>
              <a:endParaRPr sz="1400" b="0" i="0" u="none" strike="noStrike" cap="none">
                <a:solidFill>
                  <a:srgbClr val="664B71"/>
                </a:solidFill>
                <a:latin typeface="Century Gothic"/>
                <a:ea typeface="Century Gothic"/>
                <a:cs typeface="Century Gothic"/>
                <a:sym typeface="Century Gothic"/>
              </a:endParaRPr>
            </a:p>
          </p:txBody>
        </p:sp>
      </p:grpSp>
      <p:pic>
        <p:nvPicPr>
          <p:cNvPr id="566" name="Google Shape;566;g1537c2c4cbf_0_416"/>
          <p:cNvPicPr preferRelativeResize="0"/>
          <p:nvPr/>
        </p:nvPicPr>
        <p:blipFill rotWithShape="1">
          <a:blip r:embed="rId7" cstate="screen">
            <a:alphaModFix/>
            <a:extLst>
              <a:ext uri="{28A0092B-C50C-407E-A947-70E740481C1C}">
                <a14:useLocalDpi xmlns:a14="http://schemas.microsoft.com/office/drawing/2010/main"/>
              </a:ext>
            </a:extLst>
          </a:blip>
          <a:srcRect l="5195" b="18903"/>
          <a:stretch/>
        </p:blipFill>
        <p:spPr>
          <a:xfrm>
            <a:off x="0" y="1698917"/>
            <a:ext cx="4333326" cy="515908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pic>
        <p:nvPicPr>
          <p:cNvPr id="571" name="Google Shape;571;g1537c2c4cbf_0_43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72" name="Google Shape;572;g1537c2c4cbf_0_4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31</a:t>
            </a:fld>
            <a:endParaRPr/>
          </a:p>
        </p:txBody>
      </p:sp>
      <p:sp>
        <p:nvSpPr>
          <p:cNvPr id="573" name="Google Shape;573;g1537c2c4cbf_0_433"/>
          <p:cNvSpPr txBox="1"/>
          <p:nvPr/>
        </p:nvSpPr>
        <p:spPr>
          <a:xfrm>
            <a:off x="755075" y="-771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Qué sí hacer para administrar el crédito</a:t>
            </a:r>
            <a:endParaRPr sz="1400" b="0" i="0" u="none" strike="noStrike" cap="none">
              <a:solidFill>
                <a:srgbClr val="000000"/>
              </a:solidFill>
              <a:latin typeface="Arial"/>
              <a:ea typeface="Arial"/>
              <a:cs typeface="Arial"/>
              <a:sym typeface="Arial"/>
            </a:endParaRPr>
          </a:p>
        </p:txBody>
      </p:sp>
      <p:pic>
        <p:nvPicPr>
          <p:cNvPr id="574" name="Google Shape;574;g1537c2c4cbf_0_43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300125" y="1165575"/>
            <a:ext cx="1673676" cy="1673676"/>
          </a:xfrm>
          <a:prstGeom prst="rect">
            <a:avLst/>
          </a:prstGeom>
          <a:noFill/>
          <a:ln>
            <a:noFill/>
          </a:ln>
        </p:spPr>
      </p:pic>
      <p:pic>
        <p:nvPicPr>
          <p:cNvPr id="575" name="Google Shape;575;g1537c2c4cbf_0_43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300125" y="4048600"/>
            <a:ext cx="1673676" cy="1673676"/>
          </a:xfrm>
          <a:prstGeom prst="rect">
            <a:avLst/>
          </a:prstGeom>
          <a:noFill/>
          <a:ln>
            <a:noFill/>
          </a:ln>
        </p:spPr>
      </p:pic>
      <p:pic>
        <p:nvPicPr>
          <p:cNvPr id="576" name="Google Shape;576;g1537c2c4cbf_0_43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997775" y="1165575"/>
            <a:ext cx="1673676" cy="1673676"/>
          </a:xfrm>
          <a:prstGeom prst="rect">
            <a:avLst/>
          </a:prstGeom>
          <a:noFill/>
          <a:ln>
            <a:noFill/>
          </a:ln>
        </p:spPr>
      </p:pic>
      <p:pic>
        <p:nvPicPr>
          <p:cNvPr id="577" name="Google Shape;577;g1537c2c4cbf_0_43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997775" y="4048600"/>
            <a:ext cx="1673676" cy="1673676"/>
          </a:xfrm>
          <a:prstGeom prst="rect">
            <a:avLst/>
          </a:prstGeom>
          <a:noFill/>
          <a:ln>
            <a:noFill/>
          </a:ln>
        </p:spPr>
      </p:pic>
      <p:pic>
        <p:nvPicPr>
          <p:cNvPr id="578" name="Google Shape;578;g1537c2c4cbf_0_433"/>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695400" y="1165575"/>
            <a:ext cx="1673676" cy="1673676"/>
          </a:xfrm>
          <a:prstGeom prst="rect">
            <a:avLst/>
          </a:prstGeom>
          <a:noFill/>
          <a:ln>
            <a:noFill/>
          </a:ln>
        </p:spPr>
      </p:pic>
      <p:pic>
        <p:nvPicPr>
          <p:cNvPr id="579" name="Google Shape;579;g1537c2c4cbf_0_433"/>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695400" y="4048600"/>
            <a:ext cx="1673676" cy="1673676"/>
          </a:xfrm>
          <a:prstGeom prst="rect">
            <a:avLst/>
          </a:prstGeom>
          <a:noFill/>
          <a:ln>
            <a:noFill/>
          </a:ln>
        </p:spPr>
      </p:pic>
      <p:pic>
        <p:nvPicPr>
          <p:cNvPr id="580" name="Google Shape;580;g1537c2c4cbf_0_433"/>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9240650" y="1165575"/>
            <a:ext cx="1673676" cy="1673676"/>
          </a:xfrm>
          <a:prstGeom prst="rect">
            <a:avLst/>
          </a:prstGeom>
          <a:noFill/>
          <a:ln>
            <a:noFill/>
          </a:ln>
        </p:spPr>
      </p:pic>
      <p:pic>
        <p:nvPicPr>
          <p:cNvPr id="581" name="Google Shape;581;g1537c2c4cbf_0_433"/>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9240650" y="4048600"/>
            <a:ext cx="1673676" cy="1673676"/>
          </a:xfrm>
          <a:prstGeom prst="rect">
            <a:avLst/>
          </a:prstGeom>
          <a:noFill/>
          <a:ln>
            <a:noFill/>
          </a:ln>
        </p:spPr>
      </p:pic>
      <p:sp>
        <p:nvSpPr>
          <p:cNvPr id="582" name="Google Shape;582;g1537c2c4cbf_0_433"/>
          <p:cNvSpPr txBox="1"/>
          <p:nvPr/>
        </p:nvSpPr>
        <p:spPr>
          <a:xfrm>
            <a:off x="951350" y="2839250"/>
            <a:ext cx="2371200" cy="755818"/>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Sepan cuándo vencen sus pagos.</a:t>
            </a:r>
            <a:endParaRPr sz="1400" b="0" i="0" u="none" strike="noStrike" cap="none">
              <a:solidFill>
                <a:srgbClr val="000000"/>
              </a:solidFill>
              <a:latin typeface="Arial"/>
              <a:ea typeface="Arial"/>
              <a:cs typeface="Arial"/>
              <a:sym typeface="Arial"/>
            </a:endParaRPr>
          </a:p>
        </p:txBody>
      </p:sp>
      <p:sp>
        <p:nvSpPr>
          <p:cNvPr id="583" name="Google Shape;583;g1537c2c4cbf_0_433"/>
          <p:cNvSpPr txBox="1"/>
          <p:nvPr/>
        </p:nvSpPr>
        <p:spPr>
          <a:xfrm>
            <a:off x="3464499" y="2839250"/>
            <a:ext cx="2743200" cy="755818"/>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Revisen sus estados de cuenta todos los meses.</a:t>
            </a:r>
            <a:endParaRPr sz="1400" b="0" i="0" u="none" strike="noStrike" cap="none">
              <a:solidFill>
                <a:srgbClr val="000000"/>
              </a:solidFill>
              <a:latin typeface="Arial"/>
              <a:ea typeface="Arial"/>
              <a:cs typeface="Arial"/>
              <a:sym typeface="Arial"/>
            </a:endParaRPr>
          </a:p>
        </p:txBody>
      </p:sp>
      <p:sp>
        <p:nvSpPr>
          <p:cNvPr id="584" name="Google Shape;584;g1537c2c4cbf_0_433"/>
          <p:cNvSpPr txBox="1"/>
          <p:nvPr/>
        </p:nvSpPr>
        <p:spPr>
          <a:xfrm>
            <a:off x="6238350" y="2839250"/>
            <a:ext cx="2587800" cy="1041409"/>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Lean los términos y condiciones del préstamo.</a:t>
            </a:r>
            <a:endParaRPr sz="1400" b="0" i="0" u="none" strike="noStrike" cap="none">
              <a:solidFill>
                <a:srgbClr val="000000"/>
              </a:solidFill>
              <a:latin typeface="Arial"/>
              <a:ea typeface="Arial"/>
              <a:cs typeface="Arial"/>
              <a:sym typeface="Arial"/>
            </a:endParaRPr>
          </a:p>
        </p:txBody>
      </p:sp>
      <p:sp>
        <p:nvSpPr>
          <p:cNvPr id="585" name="Google Shape;585;g1537c2c4cbf_0_433"/>
          <p:cNvSpPr txBox="1"/>
          <p:nvPr/>
        </p:nvSpPr>
        <p:spPr>
          <a:xfrm>
            <a:off x="8783587" y="2839250"/>
            <a:ext cx="2587800" cy="755818"/>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Hagan los pagos de manera constante.</a:t>
            </a:r>
            <a:endParaRPr sz="1400" b="0" i="0" u="none" strike="noStrike" cap="none">
              <a:solidFill>
                <a:srgbClr val="000000"/>
              </a:solidFill>
              <a:latin typeface="Arial"/>
              <a:ea typeface="Arial"/>
              <a:cs typeface="Arial"/>
              <a:sym typeface="Arial"/>
            </a:endParaRPr>
          </a:p>
        </p:txBody>
      </p:sp>
      <p:sp>
        <p:nvSpPr>
          <p:cNvPr id="586" name="Google Shape;586;g1537c2c4cbf_0_433"/>
          <p:cNvSpPr txBox="1"/>
          <p:nvPr/>
        </p:nvSpPr>
        <p:spPr>
          <a:xfrm>
            <a:off x="951350" y="5734850"/>
            <a:ext cx="23712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Acumulen puntos de recompensa.</a:t>
            </a:r>
            <a:endParaRPr sz="1400" b="0" i="0" u="none" strike="noStrike" cap="none">
              <a:solidFill>
                <a:srgbClr val="000000"/>
              </a:solidFill>
              <a:latin typeface="Arial"/>
              <a:ea typeface="Arial"/>
              <a:cs typeface="Arial"/>
              <a:sym typeface="Arial"/>
            </a:endParaRPr>
          </a:p>
        </p:txBody>
      </p:sp>
      <p:sp>
        <p:nvSpPr>
          <p:cNvPr id="587" name="Google Shape;587;g1537c2c4cbf_0_433"/>
          <p:cNvSpPr txBox="1"/>
          <p:nvPr/>
        </p:nvSpPr>
        <p:spPr>
          <a:xfrm>
            <a:off x="3464499" y="5734850"/>
            <a:ext cx="2743200" cy="755818"/>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Lleven un control de sus puntuaciones de crédito.</a:t>
            </a:r>
            <a:endParaRPr sz="1400" b="0" i="0" u="none" strike="noStrike" cap="none">
              <a:solidFill>
                <a:srgbClr val="000000"/>
              </a:solidFill>
              <a:latin typeface="Arial"/>
              <a:ea typeface="Arial"/>
              <a:cs typeface="Arial"/>
              <a:sym typeface="Arial"/>
            </a:endParaRPr>
          </a:p>
        </p:txBody>
      </p:sp>
      <p:sp>
        <p:nvSpPr>
          <p:cNvPr id="588" name="Google Shape;588;g1537c2c4cbf_0_433"/>
          <p:cNvSpPr txBox="1"/>
          <p:nvPr/>
        </p:nvSpPr>
        <p:spPr>
          <a:xfrm>
            <a:off x="6238350" y="5734850"/>
            <a:ext cx="2587800" cy="755818"/>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Establezcan un plan para pagar sus deudas.</a:t>
            </a:r>
            <a:endParaRPr sz="1400" b="0" i="0" u="none" strike="noStrike" cap="none">
              <a:solidFill>
                <a:srgbClr val="000000"/>
              </a:solidFill>
              <a:latin typeface="Arial"/>
              <a:ea typeface="Arial"/>
              <a:cs typeface="Arial"/>
              <a:sym typeface="Arial"/>
            </a:endParaRPr>
          </a:p>
        </p:txBody>
      </p:sp>
      <p:sp>
        <p:nvSpPr>
          <p:cNvPr id="589" name="Google Shape;589;g1537c2c4cbf_0_433"/>
          <p:cNvSpPr txBox="1"/>
          <p:nvPr/>
        </p:nvSpPr>
        <p:spPr>
          <a:xfrm>
            <a:off x="8783574" y="5734850"/>
            <a:ext cx="2743200" cy="10038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Pidan ayuda a un asesor financiero cuando sea necesario.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pic>
        <p:nvPicPr>
          <p:cNvPr id="594" name="Google Shape;594;g1537c2c4cbf_0_49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95" name="Google Shape;595;g1537c2c4cbf_0_49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32</a:t>
            </a:fld>
            <a:endParaRPr/>
          </a:p>
        </p:txBody>
      </p:sp>
      <p:sp>
        <p:nvSpPr>
          <p:cNvPr id="596" name="Google Shape;596;g1537c2c4cbf_0_498"/>
          <p:cNvSpPr txBox="1"/>
          <p:nvPr/>
        </p:nvSpPr>
        <p:spPr>
          <a:xfrm>
            <a:off x="755075" y="-771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Qué no hacer para administrar el crédito</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rgbClr val="000000"/>
              </a:buClr>
              <a:buSzPts val="3200"/>
              <a:buFont typeface="Arial"/>
              <a:buNone/>
            </a:pPr>
            <a:endParaRPr sz="3200" b="0" i="0" u="none" strike="noStrike" cap="none">
              <a:solidFill>
                <a:srgbClr val="2853A3"/>
              </a:solidFill>
              <a:latin typeface="Century Gothic"/>
              <a:ea typeface="Century Gothic"/>
              <a:cs typeface="Century Gothic"/>
              <a:sym typeface="Century Gothic"/>
            </a:endParaRPr>
          </a:p>
        </p:txBody>
      </p:sp>
      <p:pic>
        <p:nvPicPr>
          <p:cNvPr id="597" name="Google Shape;597;g1537c2c4cbf_0_49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997775" y="4048600"/>
            <a:ext cx="1673676" cy="1673676"/>
          </a:xfrm>
          <a:prstGeom prst="rect">
            <a:avLst/>
          </a:prstGeom>
          <a:noFill/>
          <a:ln>
            <a:noFill/>
          </a:ln>
        </p:spPr>
      </p:pic>
      <p:pic>
        <p:nvPicPr>
          <p:cNvPr id="598" name="Google Shape;598;g1537c2c4cbf_0_49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240650" y="4048600"/>
            <a:ext cx="1673676" cy="1673676"/>
          </a:xfrm>
          <a:prstGeom prst="rect">
            <a:avLst/>
          </a:prstGeom>
          <a:noFill/>
          <a:ln>
            <a:noFill/>
          </a:ln>
        </p:spPr>
      </p:pic>
      <p:sp>
        <p:nvSpPr>
          <p:cNvPr id="599" name="Google Shape;599;g1537c2c4cbf_0_498"/>
          <p:cNvSpPr txBox="1"/>
          <p:nvPr/>
        </p:nvSpPr>
        <p:spPr>
          <a:xfrm>
            <a:off x="951350" y="2839250"/>
            <a:ext cx="2371200" cy="1041409"/>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 saquen más crédito del que puedan pagar.</a:t>
            </a:r>
            <a:endParaRPr sz="1400" b="0" i="0" u="none" strike="noStrike" cap="none">
              <a:solidFill>
                <a:srgbClr val="000000"/>
              </a:solidFill>
              <a:latin typeface="Arial"/>
              <a:ea typeface="Arial"/>
              <a:cs typeface="Arial"/>
              <a:sym typeface="Arial"/>
            </a:endParaRPr>
          </a:p>
        </p:txBody>
      </p:sp>
      <p:sp>
        <p:nvSpPr>
          <p:cNvPr id="600" name="Google Shape;600;g1537c2c4cbf_0_498"/>
          <p:cNvSpPr txBox="1"/>
          <p:nvPr/>
        </p:nvSpPr>
        <p:spPr>
          <a:xfrm>
            <a:off x="3464499" y="2839250"/>
            <a:ext cx="2743200" cy="755818"/>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 paguen tarde sus cuentas.</a:t>
            </a:r>
            <a:endParaRPr sz="1400" b="0" i="0" u="none" strike="noStrike" cap="none">
              <a:solidFill>
                <a:srgbClr val="000000"/>
              </a:solidFill>
              <a:latin typeface="Arial"/>
              <a:ea typeface="Arial"/>
              <a:cs typeface="Arial"/>
              <a:sym typeface="Arial"/>
            </a:endParaRPr>
          </a:p>
        </p:txBody>
      </p:sp>
      <p:sp>
        <p:nvSpPr>
          <p:cNvPr id="601" name="Google Shape;601;g1537c2c4cbf_0_498"/>
          <p:cNvSpPr txBox="1"/>
          <p:nvPr/>
        </p:nvSpPr>
        <p:spPr>
          <a:xfrm>
            <a:off x="6238350" y="2839250"/>
            <a:ext cx="2587800" cy="755818"/>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 sustituyan ingresos con crédito.</a:t>
            </a:r>
            <a:endParaRPr sz="1400" b="0" i="0" u="none" strike="noStrike" cap="none">
              <a:solidFill>
                <a:srgbClr val="000000"/>
              </a:solidFill>
              <a:latin typeface="Arial"/>
              <a:ea typeface="Arial"/>
              <a:cs typeface="Arial"/>
              <a:sym typeface="Arial"/>
            </a:endParaRPr>
          </a:p>
        </p:txBody>
      </p:sp>
      <p:sp>
        <p:nvSpPr>
          <p:cNvPr id="602" name="Google Shape;602;g1537c2c4cbf_0_498"/>
          <p:cNvSpPr txBox="1"/>
          <p:nvPr/>
        </p:nvSpPr>
        <p:spPr>
          <a:xfrm>
            <a:off x="8783587" y="2839250"/>
            <a:ext cx="2587800" cy="13270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 usen préstamos digitales para financiaciones a largo plazo.</a:t>
            </a:r>
            <a:endParaRPr sz="1400" b="0" i="0" u="none" strike="noStrike" cap="none">
              <a:solidFill>
                <a:srgbClr val="000000"/>
              </a:solidFill>
              <a:latin typeface="Arial"/>
              <a:ea typeface="Arial"/>
              <a:cs typeface="Arial"/>
              <a:sym typeface="Arial"/>
            </a:endParaRPr>
          </a:p>
        </p:txBody>
      </p:sp>
      <p:sp>
        <p:nvSpPr>
          <p:cNvPr id="603" name="Google Shape;603;g1537c2c4cbf_0_498"/>
          <p:cNvSpPr txBox="1"/>
          <p:nvPr/>
        </p:nvSpPr>
        <p:spPr>
          <a:xfrm>
            <a:off x="646725" y="5734850"/>
            <a:ext cx="2817900" cy="10038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 gasten hasta alcanzar el límite máximo de sus tarjetas de crédito.</a:t>
            </a:r>
            <a:endParaRPr sz="1400" b="0" i="0" u="none" strike="noStrike" cap="none">
              <a:solidFill>
                <a:srgbClr val="000000"/>
              </a:solidFill>
              <a:latin typeface="Arial"/>
              <a:ea typeface="Arial"/>
              <a:cs typeface="Arial"/>
              <a:sym typeface="Arial"/>
            </a:endParaRPr>
          </a:p>
        </p:txBody>
      </p:sp>
      <p:sp>
        <p:nvSpPr>
          <p:cNvPr id="604" name="Google Shape;604;g1537c2c4cbf_0_498"/>
          <p:cNvSpPr txBox="1"/>
          <p:nvPr/>
        </p:nvSpPr>
        <p:spPr>
          <a:xfrm>
            <a:off x="3464499" y="5734850"/>
            <a:ext cx="2743200" cy="1041409"/>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 compartan sus números de tarjetas de crédito por teléfono.</a:t>
            </a:r>
            <a:endParaRPr sz="1400" b="0" i="0" u="none" strike="noStrike" cap="none">
              <a:solidFill>
                <a:srgbClr val="000000"/>
              </a:solidFill>
              <a:latin typeface="Arial"/>
              <a:ea typeface="Arial"/>
              <a:cs typeface="Arial"/>
              <a:sym typeface="Arial"/>
            </a:endParaRPr>
          </a:p>
        </p:txBody>
      </p:sp>
      <p:sp>
        <p:nvSpPr>
          <p:cNvPr id="605" name="Google Shape;605;g1537c2c4cbf_0_498"/>
          <p:cNvSpPr txBox="1"/>
          <p:nvPr/>
        </p:nvSpPr>
        <p:spPr>
          <a:xfrm>
            <a:off x="6238350" y="5734850"/>
            <a:ext cx="2587800" cy="755818"/>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 firmen documentos sin leerlos primero.</a:t>
            </a:r>
            <a:endParaRPr sz="1400" b="0" i="0" u="none" strike="noStrike" cap="none">
              <a:solidFill>
                <a:srgbClr val="000000"/>
              </a:solidFill>
              <a:latin typeface="Arial"/>
              <a:ea typeface="Arial"/>
              <a:cs typeface="Arial"/>
              <a:sym typeface="Arial"/>
            </a:endParaRPr>
          </a:p>
        </p:txBody>
      </p:sp>
      <p:sp>
        <p:nvSpPr>
          <p:cNvPr id="606" name="Google Shape;606;g1537c2c4cbf_0_498"/>
          <p:cNvSpPr txBox="1"/>
          <p:nvPr/>
        </p:nvSpPr>
        <p:spPr>
          <a:xfrm>
            <a:off x="8783587" y="5734850"/>
            <a:ext cx="2587800" cy="1041409"/>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 saquen préstamos para productos de consumo.</a:t>
            </a:r>
            <a:endParaRPr sz="1400" b="0" i="0" u="none" strike="noStrike" cap="none">
              <a:solidFill>
                <a:srgbClr val="000000"/>
              </a:solidFill>
              <a:latin typeface="Arial"/>
              <a:ea typeface="Arial"/>
              <a:cs typeface="Arial"/>
              <a:sym typeface="Arial"/>
            </a:endParaRPr>
          </a:p>
        </p:txBody>
      </p:sp>
      <p:pic>
        <p:nvPicPr>
          <p:cNvPr id="607" name="Google Shape;607;g1537c2c4cbf_0_49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300125" y="4048600"/>
            <a:ext cx="1673676" cy="1673676"/>
          </a:xfrm>
          <a:prstGeom prst="rect">
            <a:avLst/>
          </a:prstGeom>
          <a:noFill/>
          <a:ln>
            <a:noFill/>
          </a:ln>
        </p:spPr>
      </p:pic>
      <p:pic>
        <p:nvPicPr>
          <p:cNvPr id="608" name="Google Shape;608;g1537c2c4cbf_0_49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695413" y="4048600"/>
            <a:ext cx="1673676" cy="1673676"/>
          </a:xfrm>
          <a:prstGeom prst="rect">
            <a:avLst/>
          </a:prstGeom>
          <a:noFill/>
          <a:ln>
            <a:noFill/>
          </a:ln>
        </p:spPr>
      </p:pic>
      <p:pic>
        <p:nvPicPr>
          <p:cNvPr id="609" name="Google Shape;609;g1537c2c4cbf_0_498"/>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9240638" y="1168500"/>
            <a:ext cx="1673676" cy="1673676"/>
          </a:xfrm>
          <a:prstGeom prst="rect">
            <a:avLst/>
          </a:prstGeom>
          <a:noFill/>
          <a:ln>
            <a:noFill/>
          </a:ln>
        </p:spPr>
      </p:pic>
      <p:pic>
        <p:nvPicPr>
          <p:cNvPr id="610" name="Google Shape;610;g1537c2c4cbf_0_498"/>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3999263" y="1168500"/>
            <a:ext cx="1673676" cy="1673676"/>
          </a:xfrm>
          <a:prstGeom prst="rect">
            <a:avLst/>
          </a:prstGeom>
          <a:noFill/>
          <a:ln>
            <a:noFill/>
          </a:ln>
        </p:spPr>
      </p:pic>
      <p:pic>
        <p:nvPicPr>
          <p:cNvPr id="611" name="Google Shape;611;g1537c2c4cbf_0_498"/>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1300113" y="1168500"/>
            <a:ext cx="1673676" cy="1673676"/>
          </a:xfrm>
          <a:prstGeom prst="rect">
            <a:avLst/>
          </a:prstGeom>
          <a:noFill/>
          <a:ln>
            <a:noFill/>
          </a:ln>
        </p:spPr>
      </p:pic>
      <p:pic>
        <p:nvPicPr>
          <p:cNvPr id="612" name="Google Shape;612;g1537c2c4cbf_0_498"/>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6759675" y="1168500"/>
            <a:ext cx="1673676" cy="1673676"/>
          </a:xfrm>
          <a:prstGeom prst="rect">
            <a:avLst/>
          </a:prstGeom>
          <a:noFill/>
          <a:ln>
            <a:noFill/>
          </a:ln>
        </p:spPr>
      </p:pic>
      <p:pic>
        <p:nvPicPr>
          <p:cNvPr id="613" name="Google Shape;613;g1537c2c4cbf_0_49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6875639" y="1281550"/>
            <a:ext cx="1441725" cy="1441725"/>
          </a:xfrm>
          <a:prstGeom prst="rect">
            <a:avLst/>
          </a:prstGeom>
          <a:noFill/>
          <a:ln>
            <a:noFill/>
          </a:ln>
        </p:spPr>
      </p:pic>
      <p:pic>
        <p:nvPicPr>
          <p:cNvPr id="614" name="Google Shape;614;g1537c2c4cbf_0_49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1416089" y="1281550"/>
            <a:ext cx="1441725" cy="1441725"/>
          </a:xfrm>
          <a:prstGeom prst="rect">
            <a:avLst/>
          </a:prstGeom>
          <a:noFill/>
          <a:ln>
            <a:noFill/>
          </a:ln>
        </p:spPr>
      </p:pic>
      <p:pic>
        <p:nvPicPr>
          <p:cNvPr id="615" name="Google Shape;615;g1537c2c4cbf_0_498"/>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4113751" y="1205350"/>
            <a:ext cx="1473849" cy="1473849"/>
          </a:xfrm>
          <a:prstGeom prst="rect">
            <a:avLst/>
          </a:prstGeom>
          <a:noFill/>
          <a:ln>
            <a:noFill/>
          </a:ln>
        </p:spPr>
      </p:pic>
      <p:pic>
        <p:nvPicPr>
          <p:cNvPr id="616" name="Google Shape;616;g1537c2c4cbf_0_49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9356614" y="1281550"/>
            <a:ext cx="1441725" cy="1441725"/>
          </a:xfrm>
          <a:prstGeom prst="rect">
            <a:avLst/>
          </a:prstGeom>
          <a:noFill/>
          <a:ln>
            <a:noFill/>
          </a:ln>
        </p:spPr>
      </p:pic>
      <p:pic>
        <p:nvPicPr>
          <p:cNvPr id="617" name="Google Shape;617;g1537c2c4cbf_0_498"/>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9360950" y="4164575"/>
            <a:ext cx="1473849" cy="1473849"/>
          </a:xfrm>
          <a:prstGeom prst="rect">
            <a:avLst/>
          </a:prstGeom>
          <a:noFill/>
          <a:ln>
            <a:noFill/>
          </a:ln>
        </p:spPr>
      </p:pic>
      <p:pic>
        <p:nvPicPr>
          <p:cNvPr id="618" name="Google Shape;618;g1537c2c4cbf_0_49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6811389" y="4164575"/>
            <a:ext cx="1441725" cy="1441725"/>
          </a:xfrm>
          <a:prstGeom prst="rect">
            <a:avLst/>
          </a:prstGeom>
          <a:noFill/>
          <a:ln>
            <a:noFill/>
          </a:ln>
        </p:spPr>
      </p:pic>
      <p:pic>
        <p:nvPicPr>
          <p:cNvPr id="619" name="Google Shape;619;g1537c2c4cbf_0_49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4113739" y="4164575"/>
            <a:ext cx="1441725" cy="1441725"/>
          </a:xfrm>
          <a:prstGeom prst="rect">
            <a:avLst/>
          </a:prstGeom>
          <a:noFill/>
          <a:ln>
            <a:noFill/>
          </a:ln>
        </p:spPr>
      </p:pic>
      <p:pic>
        <p:nvPicPr>
          <p:cNvPr id="620" name="Google Shape;620;g1537c2c4cbf_0_49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1416089" y="4164575"/>
            <a:ext cx="1441725" cy="14417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pic>
        <p:nvPicPr>
          <p:cNvPr id="625" name="Google Shape;625;g1537c2c4cbf_0_45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626" name="Google Shape;626;g1537c2c4cbf_0_454"/>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27" name="Google Shape;627;g1537c2c4cbf_0_45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33</a:t>
            </a:fld>
            <a:endParaRPr/>
          </a:p>
        </p:txBody>
      </p:sp>
      <p:sp>
        <p:nvSpPr>
          <p:cNvPr id="628" name="Google Shape;628;g1537c2c4cbf_0_454"/>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¡Recapitulemos!</a:t>
            </a:r>
            <a:endParaRPr sz="3200" b="0" i="0" u="none" strike="noStrike" cap="none">
              <a:solidFill>
                <a:srgbClr val="2853A3"/>
              </a:solidFill>
              <a:latin typeface="Century Gothic"/>
              <a:ea typeface="Century Gothic"/>
              <a:cs typeface="Century Gothic"/>
              <a:sym typeface="Century Gothic"/>
            </a:endParaRPr>
          </a:p>
        </p:txBody>
      </p:sp>
      <p:pic>
        <p:nvPicPr>
          <p:cNvPr id="629" name="Google Shape;629;g1537c2c4cbf_0_45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546400" y="1448375"/>
            <a:ext cx="3770475" cy="5657098"/>
          </a:xfrm>
          <a:prstGeom prst="rect">
            <a:avLst/>
          </a:prstGeom>
          <a:noFill/>
          <a:ln>
            <a:noFill/>
          </a:ln>
        </p:spPr>
      </p:pic>
      <p:pic>
        <p:nvPicPr>
          <p:cNvPr id="630" name="Google Shape;630;g1537c2c4cbf_0_454"/>
          <p:cNvPicPr preferRelativeResize="0"/>
          <p:nvPr/>
        </p:nvPicPr>
        <p:blipFill rotWithShape="1">
          <a:blip r:embed="rId6" cstate="screen">
            <a:alphaModFix/>
            <a:extLst>
              <a:ext uri="{28A0092B-C50C-407E-A947-70E740481C1C}">
                <a14:useLocalDpi xmlns:a14="http://schemas.microsoft.com/office/drawing/2010/main"/>
              </a:ext>
            </a:extLst>
          </a:blip>
          <a:srcRect r="18546"/>
          <a:stretch/>
        </p:blipFill>
        <p:spPr>
          <a:xfrm>
            <a:off x="-37175" y="1448375"/>
            <a:ext cx="2981450" cy="5491973"/>
          </a:xfrm>
          <a:prstGeom prst="rect">
            <a:avLst/>
          </a:prstGeom>
          <a:noFill/>
          <a:ln>
            <a:noFill/>
          </a:ln>
        </p:spPr>
      </p:pic>
      <p:grpSp>
        <p:nvGrpSpPr>
          <p:cNvPr id="631" name="Google Shape;631;g1537c2c4cbf_0_454"/>
          <p:cNvGrpSpPr/>
          <p:nvPr/>
        </p:nvGrpSpPr>
        <p:grpSpPr>
          <a:xfrm>
            <a:off x="1830601" y="1267525"/>
            <a:ext cx="1926999" cy="1621424"/>
            <a:chOff x="2287801" y="1496125"/>
            <a:chExt cx="1926999" cy="1621424"/>
          </a:xfrm>
        </p:grpSpPr>
        <p:pic>
          <p:nvPicPr>
            <p:cNvPr id="632" name="Google Shape;632;g1537c2c4cbf_0_454"/>
            <p:cNvPicPr preferRelativeResize="0"/>
            <p:nvPr/>
          </p:nvPicPr>
          <p:blipFill rotWithShape="1">
            <a:blip r:embed="rId7" cstate="screen">
              <a:alphaModFix/>
              <a:extLst>
                <a:ext uri="{28A0092B-C50C-407E-A947-70E740481C1C}">
                  <a14:useLocalDpi xmlns:a14="http://schemas.microsoft.com/office/drawing/2010/main"/>
                </a:ext>
              </a:extLst>
            </a:blip>
            <a:srcRect l="20926" r="25537"/>
            <a:stretch/>
          </p:blipFill>
          <p:spPr>
            <a:xfrm flipH="1">
              <a:off x="2287801" y="1496125"/>
              <a:ext cx="1926999" cy="1621424"/>
            </a:xfrm>
            <a:prstGeom prst="rect">
              <a:avLst/>
            </a:prstGeom>
            <a:noFill/>
            <a:ln>
              <a:noFill/>
            </a:ln>
          </p:spPr>
        </p:pic>
        <p:sp>
          <p:nvSpPr>
            <p:cNvPr id="633" name="Google Shape;633;g1537c2c4cbf_0_454"/>
            <p:cNvSpPr txBox="1"/>
            <p:nvPr/>
          </p:nvSpPr>
          <p:spPr>
            <a:xfrm>
              <a:off x="2600025" y="1769854"/>
              <a:ext cx="1602900" cy="101563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Hasta ahora, ustedes han aprendido:</a:t>
              </a:r>
              <a:endParaRPr sz="100" b="0" i="0" u="none" strike="noStrike" cap="none">
                <a:solidFill>
                  <a:srgbClr val="2855A4"/>
                </a:solidFill>
                <a:latin typeface="Arial"/>
                <a:ea typeface="Arial"/>
                <a:cs typeface="Arial"/>
                <a:sym typeface="Arial"/>
              </a:endParaRPr>
            </a:p>
          </p:txBody>
        </p:sp>
      </p:grpSp>
      <p:sp>
        <p:nvSpPr>
          <p:cNvPr id="634" name="Google Shape;634;g1537c2c4cbf_0_454"/>
          <p:cNvSpPr/>
          <p:nvPr/>
        </p:nvSpPr>
        <p:spPr>
          <a:xfrm>
            <a:off x="4160975" y="1355600"/>
            <a:ext cx="4214400" cy="1144500"/>
          </a:xfrm>
          <a:prstGeom prst="flowChartAlternateProcess">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5" name="Google Shape;635;g1537c2c4cbf_0_454"/>
          <p:cNvSpPr/>
          <p:nvPr/>
        </p:nvSpPr>
        <p:spPr>
          <a:xfrm>
            <a:off x="4160975" y="2549850"/>
            <a:ext cx="4511700" cy="1144500"/>
          </a:xfrm>
          <a:prstGeom prst="flowChartAlternateProcess">
            <a:avLst/>
          </a:prstGeom>
          <a:solidFill>
            <a:srgbClr val="186C9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6" name="Google Shape;636;g1537c2c4cbf_0_454"/>
          <p:cNvSpPr/>
          <p:nvPr/>
        </p:nvSpPr>
        <p:spPr>
          <a:xfrm>
            <a:off x="4160975" y="3744100"/>
            <a:ext cx="4806300" cy="1144500"/>
          </a:xfrm>
          <a:prstGeom prst="flowChartAlternateProcess">
            <a:avLst/>
          </a:prstGeom>
          <a:solidFill>
            <a:srgbClr val="B3CDE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7" name="Google Shape;637;g1537c2c4cbf_0_454"/>
          <p:cNvSpPr/>
          <p:nvPr/>
        </p:nvSpPr>
        <p:spPr>
          <a:xfrm>
            <a:off x="4160975" y="4938350"/>
            <a:ext cx="5089200" cy="1144500"/>
          </a:xfrm>
          <a:prstGeom prst="flowChartAlternateProcess">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8" name="Google Shape;638;g1537c2c4cbf_0_454"/>
          <p:cNvSpPr txBox="1"/>
          <p:nvPr/>
        </p:nvSpPr>
        <p:spPr>
          <a:xfrm>
            <a:off x="5632224" y="1800950"/>
            <a:ext cx="2437578" cy="279435"/>
          </a:xfrm>
          <a:prstGeom prst="rect">
            <a:avLst/>
          </a:prstGeom>
          <a:noFill/>
          <a:ln>
            <a:noFill/>
          </a:ln>
        </p:spPr>
        <p:txBody>
          <a:bodyPr spcFirstLastPara="1" wrap="square" lIns="0" tIns="12700" rIns="0" bIns="0" anchor="t" anchorCtr="0">
            <a:spAutoFit/>
          </a:bodyPr>
          <a:lstStyle/>
          <a:p>
            <a:pPr marL="0" marR="181610" lvl="0" indent="0" algn="l" rtl="0">
              <a:lnSpc>
                <a:spcPct val="87000"/>
              </a:lnSpc>
              <a:spcBef>
                <a:spcPts val="0"/>
              </a:spcBef>
              <a:spcAft>
                <a:spcPts val="200"/>
              </a:spcAft>
              <a:buClr>
                <a:srgbClr val="000000"/>
              </a:buClr>
              <a:buSzPts val="2200"/>
              <a:buFont typeface="Arial"/>
              <a:buNone/>
            </a:pPr>
            <a:r>
              <a:rPr lang="en-US" sz="1800" b="1" i="0" u="none" strike="noStrike" cap="none">
                <a:solidFill>
                  <a:schemeClr val="lt1"/>
                </a:solidFill>
                <a:latin typeface="Century Gothic"/>
                <a:ea typeface="Century Gothic"/>
                <a:cs typeface="Century Gothic"/>
                <a:sym typeface="Century Gothic"/>
              </a:rPr>
              <a:t>Los tipos de crédito</a:t>
            </a:r>
            <a:endParaRPr sz="1800" b="1" i="0" u="none" strike="noStrike" cap="none">
              <a:solidFill>
                <a:srgbClr val="44546A"/>
              </a:solidFill>
              <a:latin typeface="Century Gothic"/>
              <a:ea typeface="Century Gothic"/>
              <a:cs typeface="Century Gothic"/>
              <a:sym typeface="Century Gothic"/>
            </a:endParaRPr>
          </a:p>
        </p:txBody>
      </p:sp>
      <p:sp>
        <p:nvSpPr>
          <p:cNvPr id="639" name="Google Shape;639;g1537c2c4cbf_0_454"/>
          <p:cNvSpPr txBox="1"/>
          <p:nvPr/>
        </p:nvSpPr>
        <p:spPr>
          <a:xfrm>
            <a:off x="5455766" y="2626779"/>
            <a:ext cx="2743200" cy="843821"/>
          </a:xfrm>
          <a:prstGeom prst="rect">
            <a:avLst/>
          </a:prstGeom>
          <a:noFill/>
          <a:ln>
            <a:noFill/>
          </a:ln>
        </p:spPr>
        <p:txBody>
          <a:bodyPr spcFirstLastPara="1" wrap="square" lIns="0" tIns="12700" rIns="0" bIns="0" anchor="t" anchorCtr="0">
            <a:spAutoFit/>
          </a:bodyPr>
          <a:lstStyle/>
          <a:p>
            <a:pPr marL="22860" marR="5080" lvl="0" indent="0" algn="l" rtl="0">
              <a:lnSpc>
                <a:spcPct val="100000"/>
              </a:lnSpc>
              <a:spcBef>
                <a:spcPts val="0"/>
              </a:spcBef>
              <a:spcAft>
                <a:spcPts val="0"/>
              </a:spcAft>
              <a:buClr>
                <a:srgbClr val="000000"/>
              </a:buClr>
              <a:buSzPts val="2200"/>
              <a:buFont typeface="Arial"/>
              <a:buNone/>
            </a:pPr>
            <a:r>
              <a:rPr lang="en-US" sz="1800" b="1" i="0" u="none" strike="noStrike" cap="none">
                <a:solidFill>
                  <a:schemeClr val="lt1"/>
                </a:solidFill>
                <a:latin typeface="Century Gothic"/>
                <a:ea typeface="Century Gothic"/>
                <a:cs typeface="Century Gothic"/>
                <a:sym typeface="Century Gothic"/>
              </a:rPr>
              <a:t>Cómo los prestamistas evalúan la solvencia crediticia</a:t>
            </a:r>
            <a:endParaRPr sz="2300" b="1" i="0" u="none" strike="noStrike" cap="none">
              <a:solidFill>
                <a:schemeClr val="lt1"/>
              </a:solidFill>
              <a:latin typeface="Century Gothic"/>
              <a:ea typeface="Century Gothic"/>
              <a:cs typeface="Century Gothic"/>
              <a:sym typeface="Century Gothic"/>
            </a:endParaRPr>
          </a:p>
        </p:txBody>
      </p:sp>
      <p:sp>
        <p:nvSpPr>
          <p:cNvPr id="640" name="Google Shape;640;g1537c2c4cbf_0_454"/>
          <p:cNvSpPr txBox="1"/>
          <p:nvPr/>
        </p:nvSpPr>
        <p:spPr>
          <a:xfrm>
            <a:off x="5632223" y="4090125"/>
            <a:ext cx="2340600" cy="494751"/>
          </a:xfrm>
          <a:prstGeom prst="rect">
            <a:avLst/>
          </a:prstGeom>
          <a:noFill/>
          <a:ln>
            <a:noFill/>
          </a:ln>
        </p:spPr>
        <p:txBody>
          <a:bodyPr spcFirstLastPara="1" wrap="square" lIns="0" tIns="12700" rIns="0" bIns="0" anchor="t" anchorCtr="0">
            <a:spAutoFit/>
          </a:bodyPr>
          <a:lstStyle/>
          <a:p>
            <a:pPr marL="0" marR="292735" lvl="0" indent="0" algn="l" rtl="0">
              <a:lnSpc>
                <a:spcPct val="87100"/>
              </a:lnSpc>
              <a:spcBef>
                <a:spcPts val="0"/>
              </a:spcBef>
              <a:spcAft>
                <a:spcPts val="0"/>
              </a:spcAft>
              <a:buClr>
                <a:srgbClr val="000000"/>
              </a:buClr>
              <a:buSzPts val="2200"/>
              <a:buFont typeface="Arial"/>
              <a:buNone/>
            </a:pPr>
            <a:r>
              <a:rPr lang="en-US" sz="1800" b="1" i="0" u="none" strike="noStrike" cap="none">
                <a:solidFill>
                  <a:schemeClr val="lt1"/>
                </a:solidFill>
                <a:latin typeface="Century Gothic"/>
                <a:ea typeface="Century Gothic"/>
                <a:cs typeface="Century Gothic"/>
                <a:sym typeface="Century Gothic"/>
              </a:rPr>
              <a:t>Dónde y cómo obtener crédito</a:t>
            </a:r>
            <a:endParaRPr sz="1800" b="1" i="0" u="none" strike="noStrike" cap="none">
              <a:solidFill>
                <a:srgbClr val="44546A"/>
              </a:solidFill>
              <a:latin typeface="Century Gothic"/>
              <a:ea typeface="Century Gothic"/>
              <a:cs typeface="Century Gothic"/>
              <a:sym typeface="Century Gothic"/>
            </a:endParaRPr>
          </a:p>
        </p:txBody>
      </p:sp>
      <p:sp>
        <p:nvSpPr>
          <p:cNvPr id="641" name="Google Shape;641;g1537c2c4cbf_0_454"/>
          <p:cNvSpPr txBox="1"/>
          <p:nvPr/>
        </p:nvSpPr>
        <p:spPr>
          <a:xfrm>
            <a:off x="5594675" y="5262100"/>
            <a:ext cx="2574300" cy="495600"/>
          </a:xfrm>
          <a:prstGeom prst="rect">
            <a:avLst/>
          </a:prstGeom>
          <a:noFill/>
          <a:ln>
            <a:noFill/>
          </a:ln>
        </p:spPr>
        <p:txBody>
          <a:bodyPr spcFirstLastPara="1" wrap="square" lIns="0" tIns="12700" rIns="0" bIns="0" anchor="t" anchorCtr="0">
            <a:spAutoFit/>
          </a:bodyPr>
          <a:lstStyle/>
          <a:p>
            <a:pPr marL="0" marR="292735" lvl="0" indent="0" algn="l" rtl="0">
              <a:lnSpc>
                <a:spcPct val="87100"/>
              </a:lnSpc>
              <a:spcBef>
                <a:spcPts val="0"/>
              </a:spcBef>
              <a:spcAft>
                <a:spcPts val="0"/>
              </a:spcAft>
              <a:buClr>
                <a:srgbClr val="000000"/>
              </a:buClr>
              <a:buSzPts val="2200"/>
              <a:buFont typeface="Arial"/>
              <a:buNone/>
            </a:pPr>
            <a:r>
              <a:rPr lang="en-US" sz="1800" b="1" i="0" u="none" strike="noStrike" cap="none">
                <a:solidFill>
                  <a:schemeClr val="lt1"/>
                </a:solidFill>
                <a:latin typeface="Century Gothic"/>
                <a:ea typeface="Century Gothic"/>
                <a:cs typeface="Century Gothic"/>
                <a:sym typeface="Century Gothic"/>
              </a:rPr>
              <a:t>Cómo administrar su crédito</a:t>
            </a:r>
            <a:endParaRPr sz="1800" b="1" i="0" u="none" strike="noStrike" cap="none">
              <a:solidFill>
                <a:srgbClr val="44546A"/>
              </a:solidFill>
              <a:latin typeface="Century Gothic"/>
              <a:ea typeface="Century Gothic"/>
              <a:cs typeface="Century Gothic"/>
              <a:sym typeface="Century Gothic"/>
            </a:endParaRPr>
          </a:p>
        </p:txBody>
      </p:sp>
      <p:pic>
        <p:nvPicPr>
          <p:cNvPr id="642" name="Google Shape;642;g1537c2c4cbf_0_454"/>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458325" y="2727150"/>
            <a:ext cx="789900" cy="789900"/>
          </a:xfrm>
          <a:prstGeom prst="rect">
            <a:avLst/>
          </a:prstGeom>
          <a:noFill/>
          <a:ln>
            <a:noFill/>
          </a:ln>
        </p:spPr>
      </p:pic>
      <p:pic>
        <p:nvPicPr>
          <p:cNvPr id="643" name="Google Shape;643;g1537c2c4cbf_0_454"/>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4281025" y="3765675"/>
            <a:ext cx="1144500" cy="1144500"/>
          </a:xfrm>
          <a:prstGeom prst="rect">
            <a:avLst/>
          </a:prstGeom>
          <a:noFill/>
          <a:ln>
            <a:noFill/>
          </a:ln>
        </p:spPr>
      </p:pic>
      <p:pic>
        <p:nvPicPr>
          <p:cNvPr id="644" name="Google Shape;644;g1537c2c4cbf_0_454"/>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4427625" y="1502200"/>
            <a:ext cx="851301" cy="851301"/>
          </a:xfrm>
          <a:prstGeom prst="rect">
            <a:avLst/>
          </a:prstGeom>
          <a:noFill/>
          <a:ln>
            <a:noFill/>
          </a:ln>
        </p:spPr>
      </p:pic>
      <p:pic>
        <p:nvPicPr>
          <p:cNvPr id="645" name="Google Shape;645;g1537c2c4cbf_0_454"/>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4458325" y="5158800"/>
            <a:ext cx="789900" cy="7899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pic>
        <p:nvPicPr>
          <p:cNvPr id="650" name="Google Shape;650;p2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grpSp>
        <p:nvGrpSpPr>
          <p:cNvPr id="651" name="Google Shape;651;p28"/>
          <p:cNvGrpSpPr/>
          <p:nvPr/>
        </p:nvGrpSpPr>
        <p:grpSpPr>
          <a:xfrm>
            <a:off x="3859703" y="736329"/>
            <a:ext cx="5265765" cy="4152629"/>
            <a:chOff x="5364307" y="875631"/>
            <a:chExt cx="5265765" cy="4152629"/>
          </a:xfrm>
        </p:grpSpPr>
        <p:pic>
          <p:nvPicPr>
            <p:cNvPr id="652" name="Google Shape;652;p2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364307" y="875631"/>
              <a:ext cx="5265765" cy="4152629"/>
            </a:xfrm>
            <a:prstGeom prst="rect">
              <a:avLst/>
            </a:prstGeom>
            <a:noFill/>
            <a:ln>
              <a:noFill/>
            </a:ln>
          </p:spPr>
        </p:pic>
        <p:sp>
          <p:nvSpPr>
            <p:cNvPr id="653" name="Google Shape;653;p28"/>
            <p:cNvSpPr txBox="1"/>
            <p:nvPr/>
          </p:nvSpPr>
          <p:spPr>
            <a:xfrm>
              <a:off x="6075411" y="1941493"/>
              <a:ext cx="3843600" cy="2247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Compartan sus dudas y preguntas. </a:t>
              </a:r>
              <a:endParaRPr sz="28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¿Les pareció útil la sesión?</a:t>
              </a:r>
              <a:endParaRPr sz="2800" b="1" i="0" u="none" strike="noStrike" cap="none">
                <a:solidFill>
                  <a:schemeClr val="lt1"/>
                </a:solidFill>
                <a:latin typeface="Calibri"/>
                <a:ea typeface="Calibri"/>
                <a:cs typeface="Calibri"/>
                <a:sym typeface="Calibri"/>
              </a:endParaRPr>
            </a:p>
          </p:txBody>
        </p:sp>
      </p:grpSp>
      <p:sp>
        <p:nvSpPr>
          <p:cNvPr id="654" name="Google Shape;654;p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34</a:t>
            </a:fld>
            <a:endParaRPr/>
          </a:p>
        </p:txBody>
      </p:sp>
      <p:pic>
        <p:nvPicPr>
          <p:cNvPr id="655" name="Google Shape;655;p2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81000" y="104275"/>
            <a:ext cx="5752198" cy="6599726"/>
          </a:xfrm>
          <a:prstGeom prst="rect">
            <a:avLst/>
          </a:prstGeom>
          <a:noFill/>
          <a:ln>
            <a:noFill/>
          </a:ln>
        </p:spPr>
      </p:pic>
      <p:pic>
        <p:nvPicPr>
          <p:cNvPr id="656" name="Google Shape;656;p2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668050" y="334475"/>
            <a:ext cx="4398757" cy="659972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pic>
        <p:nvPicPr>
          <p:cNvPr id="661" name="Google Shape;661;g15a323bae6b_0_0"/>
          <p:cNvPicPr preferRelativeResize="0"/>
          <p:nvPr/>
        </p:nvPicPr>
        <p:blipFill rotWithShape="1">
          <a:blip r:embed="rId3" cstate="screen">
            <a:alphaModFix/>
            <a:extLst>
              <a:ext uri="{28A0092B-C50C-407E-A947-70E740481C1C}">
                <a14:useLocalDpi xmlns:a14="http://schemas.microsoft.com/office/drawing/2010/main"/>
              </a:ext>
            </a:extLst>
          </a:blip>
          <a:srcRect b="8900"/>
          <a:stretch/>
        </p:blipFill>
        <p:spPr>
          <a:xfrm>
            <a:off x="0" y="1506950"/>
            <a:ext cx="12192000" cy="5351050"/>
          </a:xfrm>
          <a:prstGeom prst="rect">
            <a:avLst/>
          </a:prstGeom>
          <a:noFill/>
          <a:ln>
            <a:noFill/>
          </a:ln>
        </p:spPr>
      </p:pic>
      <p:sp>
        <p:nvSpPr>
          <p:cNvPr id="662" name="Google Shape;662;g15a323bae6b_0_0"/>
          <p:cNvSpPr txBox="1">
            <a:spLocks noGrp="1"/>
          </p:cNvSpPr>
          <p:nvPr>
            <p:ph type="subTitle" idx="1"/>
          </p:nvPr>
        </p:nvSpPr>
        <p:spPr>
          <a:xfrm>
            <a:off x="4485300" y="2208100"/>
            <a:ext cx="3069000" cy="1209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lt1"/>
              </a:buClr>
              <a:buSzPts val="1600"/>
              <a:buFont typeface="Arial"/>
              <a:buNone/>
            </a:pPr>
            <a:r>
              <a:rPr lang="en-US" sz="1900" b="1" u="sng">
                <a:solidFill>
                  <a:schemeClr val="lt1"/>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www.siaedge.com</a:t>
            </a:r>
            <a:endParaRPr sz="2300">
              <a:solidFill>
                <a:schemeClr val="lt1"/>
              </a:solidFill>
            </a:endParaRPr>
          </a:p>
          <a:p>
            <a:pPr marL="0" lvl="0" indent="0" algn="ctr" rtl="0">
              <a:lnSpc>
                <a:spcPct val="100000"/>
              </a:lnSpc>
              <a:spcBef>
                <a:spcPts val="0"/>
              </a:spcBef>
              <a:spcAft>
                <a:spcPts val="0"/>
              </a:spcAft>
              <a:buClr>
                <a:schemeClr val="lt1"/>
              </a:buClr>
              <a:buSzPts val="1600"/>
              <a:buFont typeface="Arial"/>
              <a:buNone/>
            </a:pPr>
            <a:r>
              <a:rPr lang="en-US" sz="2000">
                <a:solidFill>
                  <a:schemeClr val="lt1"/>
                </a:solidFill>
                <a:latin typeface="Century Gothic"/>
                <a:ea typeface="Century Gothic"/>
                <a:cs typeface="Century Gothic"/>
                <a:sym typeface="Century Gothic"/>
              </a:rPr>
              <a:t>Línea Dos</a:t>
            </a:r>
            <a:endParaRPr/>
          </a:p>
          <a:p>
            <a:pPr marL="0" lvl="0" indent="0" algn="ctr" rtl="0">
              <a:lnSpc>
                <a:spcPct val="100000"/>
              </a:lnSpc>
              <a:spcBef>
                <a:spcPts val="0"/>
              </a:spcBef>
              <a:spcAft>
                <a:spcPts val="0"/>
              </a:spcAft>
              <a:buClr>
                <a:schemeClr val="lt1"/>
              </a:buClr>
              <a:buSzPts val="1600"/>
              <a:buFont typeface="Arial"/>
              <a:buNone/>
            </a:pPr>
            <a:r>
              <a:rPr lang="en-US" sz="2000">
                <a:solidFill>
                  <a:schemeClr val="lt1"/>
                </a:solidFill>
                <a:latin typeface="Century Gothic"/>
                <a:ea typeface="Century Gothic"/>
                <a:cs typeface="Century Gothic"/>
                <a:sym typeface="Century Gothic"/>
              </a:rPr>
              <a:t>Línea Tres</a:t>
            </a:r>
            <a:endParaRPr sz="1900">
              <a:solidFill>
                <a:schemeClr val="lt1"/>
              </a:solidFill>
              <a:latin typeface="Century Gothic"/>
              <a:ea typeface="Century Gothic"/>
              <a:cs typeface="Century Gothic"/>
              <a:sym typeface="Century Gothic"/>
            </a:endParaRPr>
          </a:p>
        </p:txBody>
      </p:sp>
      <p:pic>
        <p:nvPicPr>
          <p:cNvPr id="663" name="Google Shape;663;g15a323bae6b_0_0"/>
          <p:cNvPicPr preferRelativeResize="0"/>
          <p:nvPr/>
        </p:nvPicPr>
        <p:blipFill rotWithShape="1">
          <a:blip r:embed="rId5" cstate="screen">
            <a:alphaModFix/>
            <a:extLst>
              <a:ext uri="{28A0092B-C50C-407E-A947-70E740481C1C}">
                <a14:useLocalDpi xmlns:a14="http://schemas.microsoft.com/office/drawing/2010/main"/>
              </a:ext>
            </a:extLst>
          </a:blip>
          <a:srcRect t="14780" b="8319"/>
          <a:stretch/>
        </p:blipFill>
        <p:spPr>
          <a:xfrm>
            <a:off x="246099" y="342299"/>
            <a:ext cx="2081917" cy="901167"/>
          </a:xfrm>
          <a:prstGeom prst="rect">
            <a:avLst/>
          </a:prstGeom>
          <a:noFill/>
          <a:ln>
            <a:noFill/>
          </a:ln>
        </p:spPr>
      </p:pic>
      <p:pic>
        <p:nvPicPr>
          <p:cNvPr id="664" name="Google Shape;664;g15a323bae6b_0_0"/>
          <p:cNvPicPr preferRelativeResize="0"/>
          <p:nvPr/>
        </p:nvPicPr>
        <p:blipFill rotWithShape="1">
          <a:blip r:embed="rId6" cstate="screen">
            <a:alphaModFix/>
            <a:extLst>
              <a:ext uri="{28A0092B-C50C-407E-A947-70E740481C1C}">
                <a14:useLocalDpi xmlns:a14="http://schemas.microsoft.com/office/drawing/2010/main"/>
              </a:ext>
            </a:extLst>
          </a:blip>
          <a:srcRect t="1858" b="1867"/>
          <a:stretch/>
        </p:blipFill>
        <p:spPr>
          <a:xfrm>
            <a:off x="2338270" y="131775"/>
            <a:ext cx="3378155" cy="1310723"/>
          </a:xfrm>
          <a:prstGeom prst="rect">
            <a:avLst/>
          </a:prstGeom>
          <a:noFill/>
          <a:ln>
            <a:noFill/>
          </a:ln>
        </p:spPr>
      </p:pic>
      <p:grpSp>
        <p:nvGrpSpPr>
          <p:cNvPr id="665" name="Google Shape;665;g15a323bae6b_0_0"/>
          <p:cNvGrpSpPr/>
          <p:nvPr/>
        </p:nvGrpSpPr>
        <p:grpSpPr>
          <a:xfrm>
            <a:off x="-151097" y="1625004"/>
            <a:ext cx="5334169" cy="5226283"/>
            <a:chOff x="-514637" y="776570"/>
            <a:chExt cx="6316364" cy="6264274"/>
          </a:xfrm>
        </p:grpSpPr>
        <p:pic>
          <p:nvPicPr>
            <p:cNvPr id="666" name="Google Shape;666;g15a323bae6b_0_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14637" y="776570"/>
              <a:ext cx="4164542" cy="6246813"/>
            </a:xfrm>
            <a:prstGeom prst="rect">
              <a:avLst/>
            </a:prstGeom>
            <a:noFill/>
            <a:ln>
              <a:noFill/>
            </a:ln>
          </p:spPr>
        </p:pic>
        <p:pic>
          <p:nvPicPr>
            <p:cNvPr id="667" name="Google Shape;667;g15a323bae6b_0_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637185" y="794031"/>
              <a:ext cx="4164542" cy="6246813"/>
            </a:xfrm>
            <a:prstGeom prst="rect">
              <a:avLst/>
            </a:prstGeom>
            <a:noFill/>
            <a:ln>
              <a:noFill/>
            </a:ln>
          </p:spPr>
        </p:pic>
      </p:grpSp>
      <p:grpSp>
        <p:nvGrpSpPr>
          <p:cNvPr id="668" name="Google Shape;668;g15a323bae6b_0_0"/>
          <p:cNvGrpSpPr/>
          <p:nvPr/>
        </p:nvGrpSpPr>
        <p:grpSpPr>
          <a:xfrm>
            <a:off x="6884122" y="1625028"/>
            <a:ext cx="5027698" cy="5112453"/>
            <a:chOff x="6390275" y="658609"/>
            <a:chExt cx="6231654" cy="6322598"/>
          </a:xfrm>
        </p:grpSpPr>
        <p:pic>
          <p:nvPicPr>
            <p:cNvPr id="669" name="Google Shape;669;g15a323bae6b_0_0"/>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390275" y="658609"/>
              <a:ext cx="4132925" cy="6199394"/>
            </a:xfrm>
            <a:prstGeom prst="rect">
              <a:avLst/>
            </a:prstGeom>
            <a:noFill/>
            <a:ln>
              <a:noFill/>
            </a:ln>
          </p:spPr>
        </p:pic>
        <p:pic>
          <p:nvPicPr>
            <p:cNvPr id="670" name="Google Shape;670;g15a323bae6b_0_0"/>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8488999" y="781813"/>
              <a:ext cx="4132930" cy="6199394"/>
            </a:xfrm>
            <a:prstGeom prst="rect">
              <a:avLst/>
            </a:prstGeom>
            <a:noFill/>
            <a:ln>
              <a:noFill/>
            </a:ln>
          </p:spPr>
        </p:pic>
      </p:grpSp>
      <p:pic>
        <p:nvPicPr>
          <p:cNvPr id="671" name="Google Shape;671;g15a323bae6b_0_0"/>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5945075" y="242938"/>
            <a:ext cx="1941704" cy="108839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4422</Words>
  <Application>Microsoft Office PowerPoint</Application>
  <PresentationFormat>Widescreen</PresentationFormat>
  <Paragraphs>286</Paragraphs>
  <Slides>35</Slides>
  <Notes>35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Century Gothic</vt:lpstr>
      <vt:lpstr>Gill Sans</vt:lpstr>
      <vt:lpstr>Calibri</vt:lpstr>
      <vt:lpstr>Arial</vt:lpstr>
      <vt:lpstr>Office Theme</vt:lpstr>
      <vt:lpstr>Acceder y Calificar a Crédito</vt:lpstr>
      <vt:lpstr>Consejos para personalizar este módulo</vt:lpstr>
      <vt:lpstr>Descripción General del Módulo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RECURSO DE APRENDIZAJE Préstamos con Oye Amiga</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Acceder y Calificar a Crédito</dc:title>
  <dc:creator>Emma Schwartz</dc:creator>
  <cp:lastModifiedBy>Rosie Leary</cp:lastModifiedBy>
  <cp:revision>1</cp:revision>
  <dcterms:created xsi:type="dcterms:W3CDTF">2022-08-22T19:24:35Z</dcterms:created>
  <dcterms:modified xsi:type="dcterms:W3CDTF">2023-02-09T12:30:32Z</dcterms:modified>
</cp:coreProperties>
</file>