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6858000" cx="12192000"/>
  <p:notesSz cx="6858000" cy="9144000"/>
  <p:embeddedFontLst>
    <p:embeddedFont>
      <p:font typeface="Century Gothic"/>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5" roundtripDataSignature="AMtx7mhuwAOAbrU99sAn9h9rgDtHVdrgV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4402D10-1ECC-4A53-81C0-B00D5241FCBB}">
  <a:tblStyle styleId="{B4402D10-1ECC-4A53-81C0-B00D5241FCBB}"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CenturyGothic-bold.fntdata"/><Relationship Id="rId41" Type="http://schemas.openxmlformats.org/officeDocument/2006/relationships/font" Target="fonts/CenturyGothic-regular.fntdata"/><Relationship Id="rId22" Type="http://schemas.openxmlformats.org/officeDocument/2006/relationships/slide" Target="slides/slide17.xml"/><Relationship Id="rId44" Type="http://schemas.openxmlformats.org/officeDocument/2006/relationships/font" Target="fonts/CenturyGothic-boldItalic.fntdata"/><Relationship Id="rId21" Type="http://schemas.openxmlformats.org/officeDocument/2006/relationships/slide" Target="slides/slide16.xml"/><Relationship Id="rId43" Type="http://schemas.openxmlformats.org/officeDocument/2006/relationships/font" Target="fonts/CenturyGothic-italic.fntdata"/><Relationship Id="rId24" Type="http://schemas.openxmlformats.org/officeDocument/2006/relationships/slide" Target="slides/slide19.xml"/><Relationship Id="rId23" Type="http://schemas.openxmlformats.org/officeDocument/2006/relationships/slide" Target="slides/slide18.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 name="Google Shape;9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625024a152_0_1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1625024a152_0_1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4a759c8f77_0_2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g14a759c8f77_0_2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1" name="Google Shape;15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537c2c4cbf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g1537c2c4cbf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537c2c4cbf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0" name="Google Shape;190;g1537c2c4cbf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53224c3d5f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g153224c3d5f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625024a152_0_2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g1625024a152_0_2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537c2c4cbf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4" name="Google Shape;244;g1537c2c4cbf_0_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537c2c4cbf_0_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g1537c2c4cbf_0_1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537c2c4cbf_0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4" name="Google Shape;304;g1537c2c4cbf_0_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1537c2c4cbf_0_1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6" name="Google Shape;316;g1537c2c4cbf_0_1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537c2c4cbf_0_2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6" name="Google Shape;366;g1537c2c4cbf_0_2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537c2c4cbf_0_2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9" name="Google Shape;379;g1537c2c4cbf_0_2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1537c2c4cbf_0_2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8" name="Google Shape;388;g1537c2c4cbf_0_2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9" name="Google Shape;39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1537c2c4cbf_0_2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2" name="Google Shape;412;g1537c2c4cbf_0_2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1537c2c4cbf_0_3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4" name="Google Shape;424;g1537c2c4cbf_0_3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1" name="Google Shape;44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1537c2c4cbf_0_3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1" name="Google Shape;451;g1537c2c4cbf_0_3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1537c2c4cbf_0_3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2" name="Google Shape;462;g1537c2c4cbf_0_3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1537c2c4cbf_0_3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4" name="Google Shape;474;g1537c2c4cbf_0_3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7" name="Google Shape;48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0" name="Google Shape;500;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1537c2c4cbf_0_4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4" name="Google Shape;514;g1537c2c4cbf_0_4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1625024a152_0_3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5" name="Google Shape;535;g1625024a152_0_3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1537c2c4cbf_0_3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8" name="Google Shape;548;g1537c2c4cbf_0_3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1537c2c4cbf_0_4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0" name="Google Shape;560;g1537c2c4cbf_0_4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1537c2c4cbf_0_4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74" name="Google Shape;574;g1537c2c4cbf_0_4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1537c2c4cbf_0_4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97" name="Google Shape;597;g1537c2c4cbf_0_4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1537c2c4cbf_0_4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8" name="Google Shape;628;g1537c2c4cbf_0_4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3" name="Google Shape;653;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15e1f7d4915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64" name="Google Shape;664;g15e1f7d4915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entury Gothic"/>
              <a:buNone/>
              <a:defRPr>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indent="-381000" lvl="1" marL="9144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indent="-355600" lvl="2" marL="1371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indent="-342900" lvl="3" marL="18288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indent="-342900" lvl="4" marL="22860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3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3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3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3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3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3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1"/>
          <p:cNvSpPr/>
          <p:nvPr>
            <p:ph idx="2" type="pic"/>
          </p:nvPr>
        </p:nvSpPr>
        <p:spPr>
          <a:xfrm>
            <a:off x="5183188" y="987425"/>
            <a:ext cx="6172200" cy="4873625"/>
          </a:xfrm>
          <a:prstGeom prst="rect">
            <a:avLst/>
          </a:prstGeom>
          <a:noFill/>
          <a:ln>
            <a:noFill/>
          </a:ln>
        </p:spPr>
      </p:sp>
      <p:sp>
        <p:nvSpPr>
          <p:cNvPr id="64" name="Google Shape;64;p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4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28.png"/><Relationship Id="rId6" Type="http://schemas.openxmlformats.org/officeDocument/2006/relationships/image" Target="../media/image4.jpg"/><Relationship Id="rId7" Type="http://schemas.openxmlformats.org/officeDocument/2006/relationships/image" Target="../media/image15.png"/><Relationship Id="rId8"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1.png"/><Relationship Id="rId4" Type="http://schemas.openxmlformats.org/officeDocument/2006/relationships/slide" Target="/ppt/slides/slide4.xml"/><Relationship Id="rId9" Type="http://schemas.openxmlformats.org/officeDocument/2006/relationships/slide" Target="/ppt/slides/slide27.xml"/><Relationship Id="rId5" Type="http://schemas.openxmlformats.org/officeDocument/2006/relationships/slide" Target="/ppt/slides/slide8.xml"/><Relationship Id="rId6" Type="http://schemas.openxmlformats.org/officeDocument/2006/relationships/slide" Target="/ppt/slides/slide11.xml"/><Relationship Id="rId7" Type="http://schemas.openxmlformats.org/officeDocument/2006/relationships/slide" Target="/ppt/slides/slide24.xml"/><Relationship Id="rId8" Type="http://schemas.openxmlformats.org/officeDocument/2006/relationships/slide" Target="/ppt/slides/slide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1.png"/><Relationship Id="rId4" Type="http://schemas.openxmlformats.org/officeDocument/2006/relationships/image" Target="../media/image1.png"/><Relationship Id="rId11" Type="http://schemas.openxmlformats.org/officeDocument/2006/relationships/slide" Target="/ppt/slides/slide29.xml"/><Relationship Id="rId10" Type="http://schemas.openxmlformats.org/officeDocument/2006/relationships/slide" Target="/ppt/slides/slide25.xml"/><Relationship Id="rId9" Type="http://schemas.openxmlformats.org/officeDocument/2006/relationships/slide" Target="/ppt/slides/slide18.xml"/><Relationship Id="rId5" Type="http://schemas.openxmlformats.org/officeDocument/2006/relationships/image" Target="../media/image5.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slide" Target="/ppt/slides/slide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 Id="rId4" Type="http://schemas.openxmlformats.org/officeDocument/2006/relationships/image" Target="../media/image6.png"/><Relationship Id="rId9" Type="http://schemas.openxmlformats.org/officeDocument/2006/relationships/image" Target="../media/image21.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7.png"/><Relationship Id="rId8"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1.png"/><Relationship Id="rId4" Type="http://schemas.openxmlformats.org/officeDocument/2006/relationships/image" Target="../media/image16.png"/><Relationship Id="rId5" Type="http://schemas.openxmlformats.org/officeDocument/2006/relationships/image" Target="../media/image37.png"/><Relationship Id="rId6" Type="http://schemas.openxmlformats.org/officeDocument/2006/relationships/image" Target="../media/image24.png"/><Relationship Id="rId7" Type="http://schemas.openxmlformats.org/officeDocument/2006/relationships/image" Target="../media/image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1.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1.png"/><Relationship Id="rId4" Type="http://schemas.openxmlformats.org/officeDocument/2006/relationships/image" Target="../media/image20.png"/><Relationship Id="rId5"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1.png"/><Relationship Id="rId4" Type="http://schemas.openxmlformats.org/officeDocument/2006/relationships/image" Target="../media/image16.png"/><Relationship Id="rId5"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1.png"/><Relationship Id="rId4" Type="http://schemas.openxmlformats.org/officeDocument/2006/relationships/image" Target="../media/image36.png"/><Relationship Id="rId5" Type="http://schemas.openxmlformats.org/officeDocument/2006/relationships/hyperlink" Target="https://www.siaedge.com/lesson/french" TargetMode="External"/><Relationship Id="rId6" Type="http://schemas.openxmlformats.org/officeDocument/2006/relationships/image" Target="../media/image45.png"/><Relationship Id="rId7"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1.png"/><Relationship Id="rId4" Type="http://schemas.openxmlformats.org/officeDocument/2006/relationships/image" Target="../media/image20.png"/><Relationship Id="rId5" Type="http://schemas.openxmlformats.org/officeDocument/2006/relationships/image" Target="../media/image40.png"/><Relationship Id="rId6" Type="http://schemas.openxmlformats.org/officeDocument/2006/relationships/image" Target="../media/image32.png"/><Relationship Id="rId7" Type="http://schemas.openxmlformats.org/officeDocument/2006/relationships/image" Target="../media/image39.png"/><Relationship Id="rId8"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1.png"/><Relationship Id="rId4" Type="http://schemas.openxmlformats.org/officeDocument/2006/relationships/image" Target="../media/image29.png"/><Relationship Id="rId5" Type="http://schemas.openxmlformats.org/officeDocument/2006/relationships/image" Target="../media/image35.png"/><Relationship Id="rId6" Type="http://schemas.openxmlformats.org/officeDocument/2006/relationships/image" Target="../media/image43.png"/><Relationship Id="rId7" Type="http://schemas.openxmlformats.org/officeDocument/2006/relationships/image" Target="../media/image4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1.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47.png"/><Relationship Id="rId5" Type="http://schemas.openxmlformats.org/officeDocument/2006/relationships/image" Target="../media/image35.png"/><Relationship Id="rId6" Type="http://schemas.openxmlformats.org/officeDocument/2006/relationships/image" Target="../media/image43.png"/><Relationship Id="rId7" Type="http://schemas.openxmlformats.org/officeDocument/2006/relationships/image" Target="../media/image4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1.png"/><Relationship Id="rId4" Type="http://schemas.openxmlformats.org/officeDocument/2006/relationships/image" Target="../media/image16.png"/><Relationship Id="rId5" Type="http://schemas.openxmlformats.org/officeDocument/2006/relationships/image" Target="../media/image7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1.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1.png"/><Relationship Id="rId4" Type="http://schemas.openxmlformats.org/officeDocument/2006/relationships/image" Target="../media/image16.png"/><Relationship Id="rId5" Type="http://schemas.openxmlformats.org/officeDocument/2006/relationships/image" Target="../media/image51.png"/><Relationship Id="rId6" Type="http://schemas.openxmlformats.org/officeDocument/2006/relationships/image" Target="../media/image4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5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1.png"/><Relationship Id="rId4" Type="http://schemas.openxmlformats.org/officeDocument/2006/relationships/image" Target="../media/image47.png"/><Relationship Id="rId5" Type="http://schemas.openxmlformats.org/officeDocument/2006/relationships/image" Target="../media/image37.png"/><Relationship Id="rId6" Type="http://schemas.openxmlformats.org/officeDocument/2006/relationships/image" Target="../media/image4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1.png"/><Relationship Id="rId4" Type="http://schemas.openxmlformats.org/officeDocument/2006/relationships/image" Target="../media/image54.png"/><Relationship Id="rId5" Type="http://schemas.openxmlformats.org/officeDocument/2006/relationships/image" Target="../media/image64.png"/><Relationship Id="rId6"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55.png"/><Relationship Id="rId5" Type="http://schemas.openxmlformats.org/officeDocument/2006/relationships/image" Target="../media/image5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1.png"/><Relationship Id="rId4" Type="http://schemas.openxmlformats.org/officeDocument/2006/relationships/image" Target="../media/image29.png"/><Relationship Id="rId5" Type="http://schemas.openxmlformats.org/officeDocument/2006/relationships/image" Target="../media/image56.png"/><Relationship Id="rId6" Type="http://schemas.openxmlformats.org/officeDocument/2006/relationships/image" Target="../media/image6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1.png"/><Relationship Id="rId4" Type="http://schemas.openxmlformats.org/officeDocument/2006/relationships/image" Target="../media/image29.png"/><Relationship Id="rId5" Type="http://schemas.openxmlformats.org/officeDocument/2006/relationships/image" Target="../media/image60.png"/><Relationship Id="rId6" Type="http://schemas.openxmlformats.org/officeDocument/2006/relationships/image" Target="../media/image59.png"/><Relationship Id="rId7" Type="http://schemas.openxmlformats.org/officeDocument/2006/relationships/image" Target="../media/image6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1.png"/><Relationship Id="rId4" Type="http://schemas.openxmlformats.org/officeDocument/2006/relationships/image" Target="../media/image54.png"/><Relationship Id="rId5" Type="http://schemas.openxmlformats.org/officeDocument/2006/relationships/image" Target="../media/image66.jpg"/><Relationship Id="rId6" Type="http://schemas.openxmlformats.org/officeDocument/2006/relationships/image" Target="../media/image67.png"/><Relationship Id="rId7"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8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1.png"/><Relationship Id="rId4" Type="http://schemas.openxmlformats.org/officeDocument/2006/relationships/image" Target="../media/image20.png"/><Relationship Id="rId5" Type="http://schemas.openxmlformats.org/officeDocument/2006/relationships/image" Target="../media/image84.png"/><Relationship Id="rId6" Type="http://schemas.openxmlformats.org/officeDocument/2006/relationships/image" Target="../media/image4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1.png"/><Relationship Id="rId4" Type="http://schemas.openxmlformats.org/officeDocument/2006/relationships/image" Target="../media/image20.png"/><Relationship Id="rId9" Type="http://schemas.openxmlformats.org/officeDocument/2006/relationships/image" Target="../media/image47.png"/><Relationship Id="rId5" Type="http://schemas.openxmlformats.org/officeDocument/2006/relationships/image" Target="../media/image68.png"/><Relationship Id="rId6" Type="http://schemas.openxmlformats.org/officeDocument/2006/relationships/image" Target="../media/image69.png"/><Relationship Id="rId7" Type="http://schemas.openxmlformats.org/officeDocument/2006/relationships/image" Target="../media/image71.png"/><Relationship Id="rId8" Type="http://schemas.openxmlformats.org/officeDocument/2006/relationships/image" Target="../media/image7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8.png"/><Relationship Id="rId4" Type="http://schemas.openxmlformats.org/officeDocument/2006/relationships/hyperlink" Target="https://www.siaedge.com/lesson/french" TargetMode="External"/><Relationship Id="rId5" Type="http://schemas.openxmlformats.org/officeDocument/2006/relationships/image" Target="../media/image45.png"/><Relationship Id="rId6"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73.png"/><Relationship Id="rId5" Type="http://schemas.openxmlformats.org/officeDocument/2006/relationships/image" Target="../media/image8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1.png"/><Relationship Id="rId4" Type="http://schemas.openxmlformats.org/officeDocument/2006/relationships/image" Target="../media/image54.png"/><Relationship Id="rId5" Type="http://schemas.openxmlformats.org/officeDocument/2006/relationships/image" Target="../media/image51.png"/><Relationship Id="rId6" Type="http://schemas.openxmlformats.org/officeDocument/2006/relationships/image" Target="../media/image24.png"/><Relationship Id="rId7" Type="http://schemas.openxmlformats.org/officeDocument/2006/relationships/image" Target="../media/image8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1.png"/><Relationship Id="rId4" Type="http://schemas.openxmlformats.org/officeDocument/2006/relationships/image" Target="../media/image76.png"/><Relationship Id="rId11" Type="http://schemas.openxmlformats.org/officeDocument/2006/relationships/image" Target="../media/image85.png"/><Relationship Id="rId10" Type="http://schemas.openxmlformats.org/officeDocument/2006/relationships/image" Target="../media/image100.png"/><Relationship Id="rId9" Type="http://schemas.openxmlformats.org/officeDocument/2006/relationships/image" Target="../media/image93.png"/><Relationship Id="rId5" Type="http://schemas.openxmlformats.org/officeDocument/2006/relationships/image" Target="../media/image79.png"/><Relationship Id="rId6" Type="http://schemas.openxmlformats.org/officeDocument/2006/relationships/image" Target="../media/image82.png"/><Relationship Id="rId7" Type="http://schemas.openxmlformats.org/officeDocument/2006/relationships/image" Target="../media/image91.png"/><Relationship Id="rId8" Type="http://schemas.openxmlformats.org/officeDocument/2006/relationships/image" Target="../media/image8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1.png"/><Relationship Id="rId4" Type="http://schemas.openxmlformats.org/officeDocument/2006/relationships/image" Target="../media/image97.png"/><Relationship Id="rId11" Type="http://schemas.openxmlformats.org/officeDocument/2006/relationships/image" Target="../media/image99.png"/><Relationship Id="rId10" Type="http://schemas.openxmlformats.org/officeDocument/2006/relationships/image" Target="../media/image89.png"/><Relationship Id="rId12" Type="http://schemas.openxmlformats.org/officeDocument/2006/relationships/image" Target="../media/image98.png"/><Relationship Id="rId9" Type="http://schemas.openxmlformats.org/officeDocument/2006/relationships/image" Target="../media/image90.png"/><Relationship Id="rId5" Type="http://schemas.openxmlformats.org/officeDocument/2006/relationships/image" Target="../media/image86.png"/><Relationship Id="rId6" Type="http://schemas.openxmlformats.org/officeDocument/2006/relationships/image" Target="../media/image88.png"/><Relationship Id="rId7" Type="http://schemas.openxmlformats.org/officeDocument/2006/relationships/image" Target="../media/image95.png"/><Relationship Id="rId8" Type="http://schemas.openxmlformats.org/officeDocument/2006/relationships/image" Target="../media/image9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1.png"/><Relationship Id="rId4" Type="http://schemas.openxmlformats.org/officeDocument/2006/relationships/image" Target="../media/image47.png"/><Relationship Id="rId11" Type="http://schemas.openxmlformats.org/officeDocument/2006/relationships/image" Target="../media/image106.png"/><Relationship Id="rId10" Type="http://schemas.openxmlformats.org/officeDocument/2006/relationships/image" Target="../media/image102.png"/><Relationship Id="rId9" Type="http://schemas.openxmlformats.org/officeDocument/2006/relationships/image" Target="../media/image105.png"/><Relationship Id="rId5" Type="http://schemas.openxmlformats.org/officeDocument/2006/relationships/image" Target="../media/image103.png"/><Relationship Id="rId6" Type="http://schemas.openxmlformats.org/officeDocument/2006/relationships/image" Target="../media/image108.png"/><Relationship Id="rId7" Type="http://schemas.openxmlformats.org/officeDocument/2006/relationships/image" Target="../media/image24.png"/><Relationship Id="rId8" Type="http://schemas.openxmlformats.org/officeDocument/2006/relationships/image" Target="../media/image10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2.png"/><Relationship Id="rId4" Type="http://schemas.openxmlformats.org/officeDocument/2006/relationships/image" Target="../media/image114.png"/><Relationship Id="rId5" Type="http://schemas.openxmlformats.org/officeDocument/2006/relationships/image" Target="../media/image116.png"/><Relationship Id="rId6" Type="http://schemas.openxmlformats.org/officeDocument/2006/relationships/image" Target="../media/image10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9.png"/><Relationship Id="rId4" Type="http://schemas.openxmlformats.org/officeDocument/2006/relationships/hyperlink" Target="http://www.siaedge.com" TargetMode="External"/><Relationship Id="rId11" Type="http://schemas.openxmlformats.org/officeDocument/2006/relationships/image" Target="../media/image11.png"/><Relationship Id="rId10" Type="http://schemas.openxmlformats.org/officeDocument/2006/relationships/image" Target="../media/image112.png"/><Relationship Id="rId9" Type="http://schemas.openxmlformats.org/officeDocument/2006/relationships/image" Target="../media/image115.png"/><Relationship Id="rId5" Type="http://schemas.openxmlformats.org/officeDocument/2006/relationships/image" Target="../media/image4.jpg"/><Relationship Id="rId6" Type="http://schemas.openxmlformats.org/officeDocument/2006/relationships/image" Target="../media/image15.png"/><Relationship Id="rId7" Type="http://schemas.openxmlformats.org/officeDocument/2006/relationships/image" Target="../media/image111.png"/><Relationship Id="rId8"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8901" l="0" r="0" t="0"/>
          <a:stretch/>
        </p:blipFill>
        <p:spPr>
          <a:xfrm>
            <a:off x="0" y="611187"/>
            <a:ext cx="12192000" cy="6246813"/>
          </a:xfrm>
          <a:prstGeom prst="rect">
            <a:avLst/>
          </a:prstGeom>
          <a:noFill/>
          <a:ln>
            <a:noFill/>
          </a:ln>
        </p:spPr>
      </p:pic>
      <p:sp>
        <p:nvSpPr>
          <p:cNvPr id="85" name="Google Shape;85;p1"/>
          <p:cNvSpPr txBox="1"/>
          <p:nvPr>
            <p:ph type="ctrTitle"/>
          </p:nvPr>
        </p:nvSpPr>
        <p:spPr>
          <a:xfrm>
            <a:off x="7764408" y="1574694"/>
            <a:ext cx="4135491" cy="1706776"/>
          </a:xfrm>
          <a:prstGeom prst="rect">
            <a:avLst/>
          </a:prstGeom>
          <a:noFill/>
          <a:ln>
            <a:noFill/>
          </a:ln>
          <a:effectLst>
            <a:outerShdw blurRad="254000" rotWithShape="0" algn="tl">
              <a:srgbClr val="000000">
                <a:alpha val="20000"/>
              </a:srgbClr>
            </a:outerShdw>
          </a:effectLst>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54543"/>
              <a:buFont typeface="Gill Sans"/>
              <a:buNone/>
            </a:pPr>
            <a:r>
              <a:rPr lang="en-US" sz="4400">
                <a:solidFill>
                  <a:schemeClr val="lt1"/>
                </a:solidFill>
                <a:latin typeface="Century Gothic"/>
                <a:ea typeface="Century Gothic"/>
                <a:cs typeface="Century Gothic"/>
                <a:sym typeface="Century Gothic"/>
              </a:rPr>
              <a:t>Accès et qualification au crédit</a:t>
            </a:r>
            <a:endParaRPr/>
          </a:p>
        </p:txBody>
      </p:sp>
      <p:sp>
        <p:nvSpPr>
          <p:cNvPr id="86" name="Google Shape;86;p1"/>
          <p:cNvSpPr txBox="1"/>
          <p:nvPr>
            <p:ph idx="1" type="subTitle"/>
          </p:nvPr>
        </p:nvSpPr>
        <p:spPr>
          <a:xfrm>
            <a:off x="7764407" y="3617806"/>
            <a:ext cx="3812097" cy="1209781"/>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lt1"/>
              </a:buClr>
              <a:buSzPts val="1600"/>
              <a:buFont typeface="Arial"/>
              <a:buNone/>
            </a:pPr>
            <a:r>
              <a:rPr b="0" i="0" lang="en-US" sz="2000" u="none" cap="none" strike="noStrike">
                <a:solidFill>
                  <a:schemeClr val="lt1"/>
                </a:solidFill>
                <a:latin typeface="Century Gothic"/>
                <a:ea typeface="Century Gothic"/>
                <a:cs typeface="Century Gothic"/>
                <a:sym typeface="Century Gothic"/>
              </a:rPr>
              <a:t>Gestion des affaires et </a:t>
            </a:r>
            <a:endParaRPr/>
          </a:p>
          <a:p>
            <a:pPr indent="0" lvl="0" marL="0" marR="0" rtl="0" algn="l">
              <a:lnSpc>
                <a:spcPct val="100000"/>
              </a:lnSpc>
              <a:spcBef>
                <a:spcPts val="0"/>
              </a:spcBef>
              <a:spcAft>
                <a:spcPts val="0"/>
              </a:spcAft>
              <a:buClr>
                <a:schemeClr val="lt1"/>
              </a:buClr>
              <a:buSzPts val="1600"/>
              <a:buFont typeface="Arial"/>
              <a:buNone/>
            </a:pPr>
            <a:r>
              <a:rPr b="0" i="0" lang="en-US" sz="2000" u="none" cap="none" strike="noStrike">
                <a:solidFill>
                  <a:schemeClr val="lt1"/>
                </a:solidFill>
                <a:latin typeface="Century Gothic"/>
                <a:ea typeface="Century Gothic"/>
                <a:cs typeface="Century Gothic"/>
                <a:sym typeface="Century Gothic"/>
              </a:rPr>
              <a:t>Alphabétisation numérique pour les femmes </a:t>
            </a:r>
            <a:endParaRPr/>
          </a:p>
          <a:p>
            <a:pPr indent="0" lvl="0" marL="0" marR="0" rtl="0" algn="l">
              <a:lnSpc>
                <a:spcPct val="100000"/>
              </a:lnSpc>
              <a:spcBef>
                <a:spcPts val="0"/>
              </a:spcBef>
              <a:spcAft>
                <a:spcPts val="0"/>
              </a:spcAft>
              <a:buClr>
                <a:schemeClr val="lt1"/>
              </a:buClr>
              <a:buSzPts val="1600"/>
              <a:buFont typeface="Arial"/>
              <a:buNone/>
            </a:pPr>
            <a:r>
              <a:rPr b="0" i="0" lang="en-US" sz="2000" u="none" cap="none" strike="noStrike">
                <a:solidFill>
                  <a:schemeClr val="lt1"/>
                </a:solidFill>
                <a:latin typeface="Century Gothic"/>
                <a:ea typeface="Century Gothic"/>
                <a:cs typeface="Century Gothic"/>
                <a:sym typeface="Century Gothic"/>
              </a:rPr>
              <a:t>Micro-entrepreneurs </a:t>
            </a:r>
            <a:endParaRPr/>
          </a:p>
        </p:txBody>
      </p:sp>
      <p:pic>
        <p:nvPicPr>
          <p:cNvPr id="87" name="Google Shape;87;p1"/>
          <p:cNvPicPr preferRelativeResize="0"/>
          <p:nvPr/>
        </p:nvPicPr>
        <p:blipFill rotWithShape="1">
          <a:blip r:embed="rId4">
            <a:alphaModFix/>
          </a:blip>
          <a:srcRect b="0" l="0" r="0" t="0"/>
          <a:stretch/>
        </p:blipFill>
        <p:spPr>
          <a:xfrm>
            <a:off x="-271955" y="6206228"/>
            <a:ext cx="12735913" cy="318398"/>
          </a:xfrm>
          <a:prstGeom prst="rect">
            <a:avLst/>
          </a:prstGeom>
          <a:noFill/>
          <a:ln>
            <a:noFill/>
          </a:ln>
        </p:spPr>
      </p:pic>
      <p:cxnSp>
        <p:nvCxnSpPr>
          <p:cNvPr id="88" name="Google Shape;88;p1"/>
          <p:cNvCxnSpPr/>
          <p:nvPr/>
        </p:nvCxnSpPr>
        <p:spPr>
          <a:xfrm>
            <a:off x="7850770" y="3417887"/>
            <a:ext cx="320040" cy="0"/>
          </a:xfrm>
          <a:prstGeom prst="straightConnector1">
            <a:avLst/>
          </a:prstGeom>
          <a:noFill/>
          <a:ln cap="flat" cmpd="sng" w="19050">
            <a:solidFill>
              <a:srgbClr val="FFFFFF"/>
            </a:solidFill>
            <a:prstDash val="solid"/>
            <a:round/>
            <a:headEnd len="sm" w="sm" type="none"/>
            <a:tailEnd len="sm" w="sm" type="none"/>
          </a:ln>
          <a:effectLst>
            <a:outerShdw blurRad="254000" rotWithShape="0" algn="tl">
              <a:srgbClr val="000000">
                <a:alpha val="40000"/>
              </a:srgbClr>
            </a:outerShdw>
          </a:effectLst>
        </p:spPr>
      </p:cxnSp>
      <p:pic>
        <p:nvPicPr>
          <p:cNvPr id="89" name="Google Shape;89;p1"/>
          <p:cNvPicPr preferRelativeResize="0"/>
          <p:nvPr/>
        </p:nvPicPr>
        <p:blipFill rotWithShape="1">
          <a:blip r:embed="rId5">
            <a:alphaModFix/>
          </a:blip>
          <a:srcRect b="12002" l="0" r="0" t="0"/>
          <a:stretch/>
        </p:blipFill>
        <p:spPr>
          <a:xfrm>
            <a:off x="-420650" y="820074"/>
            <a:ext cx="8701050" cy="6037927"/>
          </a:xfrm>
          <a:prstGeom prst="rect">
            <a:avLst/>
          </a:prstGeom>
          <a:noFill/>
          <a:ln>
            <a:noFill/>
          </a:ln>
        </p:spPr>
      </p:pic>
      <p:pic>
        <p:nvPicPr>
          <p:cNvPr id="90" name="Google Shape;90;p1"/>
          <p:cNvPicPr preferRelativeResize="0"/>
          <p:nvPr/>
        </p:nvPicPr>
        <p:blipFill rotWithShape="1">
          <a:blip r:embed="rId6">
            <a:alphaModFix/>
          </a:blip>
          <a:srcRect b="8318" l="0" r="0" t="14780"/>
          <a:stretch/>
        </p:blipFill>
        <p:spPr>
          <a:xfrm>
            <a:off x="17488" y="95707"/>
            <a:ext cx="1150548" cy="498019"/>
          </a:xfrm>
          <a:prstGeom prst="rect">
            <a:avLst/>
          </a:prstGeom>
          <a:noFill/>
          <a:ln>
            <a:noFill/>
          </a:ln>
        </p:spPr>
      </p:pic>
      <p:pic>
        <p:nvPicPr>
          <p:cNvPr id="91" name="Google Shape;91;p1"/>
          <p:cNvPicPr preferRelativeResize="0"/>
          <p:nvPr/>
        </p:nvPicPr>
        <p:blipFill rotWithShape="1">
          <a:blip r:embed="rId7">
            <a:alphaModFix/>
          </a:blip>
          <a:srcRect b="0" l="128" r="129" t="0"/>
          <a:stretch/>
        </p:blipFill>
        <p:spPr>
          <a:xfrm>
            <a:off x="990601" y="-20637"/>
            <a:ext cx="1866900" cy="724358"/>
          </a:xfrm>
          <a:prstGeom prst="rect">
            <a:avLst/>
          </a:prstGeom>
          <a:noFill/>
          <a:ln>
            <a:noFill/>
          </a:ln>
        </p:spPr>
      </p:pic>
      <p:pic>
        <p:nvPicPr>
          <p:cNvPr id="92" name="Google Shape;92;p1"/>
          <p:cNvPicPr preferRelativeResize="0"/>
          <p:nvPr/>
        </p:nvPicPr>
        <p:blipFill rotWithShape="1">
          <a:blip r:embed="rId8">
            <a:alphaModFix/>
          </a:blip>
          <a:srcRect b="0" l="0" r="0" t="0"/>
          <a:stretch/>
        </p:blipFill>
        <p:spPr>
          <a:xfrm>
            <a:off x="2857501" y="-1"/>
            <a:ext cx="1090324" cy="611175"/>
          </a:xfrm>
          <a:prstGeom prst="rect">
            <a:avLst/>
          </a:prstGeom>
          <a:noFill/>
          <a:ln>
            <a:noFill/>
          </a:ln>
        </p:spPr>
      </p:pic>
      <p:sp>
        <p:nvSpPr>
          <p:cNvPr id="93" name="Google Shape;93;p1"/>
          <p:cNvSpPr txBox="1"/>
          <p:nvPr/>
        </p:nvSpPr>
        <p:spPr>
          <a:xfrm>
            <a:off x="7401425" y="4903775"/>
            <a:ext cx="45054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rgbClr val="FFFFFF"/>
                </a:solidFill>
                <a:latin typeface="Century Gothic"/>
                <a:ea typeface="Century Gothic"/>
                <a:cs typeface="Century Gothic"/>
                <a:sym typeface="Century Gothic"/>
              </a:rPr>
              <a:t>Ce module est rendu possible grâce au soutien généreux du peuple américain par le biais de l'Agence des États-Unis pour le développement international (USAID). Ce guide a été produit dans le cadre du projet Digital Frontiers de la DAI (accord de coopération AID-OAA-A-17-00033) à la demande de l'USAID et en partenariat avec Mastercard. Le contenu est la responsabilité de </a:t>
            </a:r>
            <a:r>
              <a:rPr b="1" i="1" lang="en-US" sz="1000" u="none" cap="none" strike="noStrike">
                <a:solidFill>
                  <a:srgbClr val="BA0C2F"/>
                </a:solidFill>
                <a:latin typeface="Century Gothic"/>
                <a:ea typeface="Century Gothic"/>
                <a:cs typeface="Century Gothic"/>
                <a:sym typeface="Century Gothic"/>
              </a:rPr>
              <a:t>XYZ</a:t>
            </a:r>
            <a:r>
              <a:rPr b="0" i="1" lang="en-US" sz="1000" u="none" cap="none" strike="noStrike">
                <a:solidFill>
                  <a:srgbClr val="FFFFFF"/>
                </a:solidFill>
                <a:latin typeface="Century Gothic"/>
                <a:ea typeface="Century Gothic"/>
                <a:cs typeface="Century Gothic"/>
                <a:sym typeface="Century Gothic"/>
              </a:rPr>
              <a:t> et ne reflète pas nécessairement les prises de position de l'USAID ou du gouvernement des États-Unis.</a:t>
            </a:r>
            <a:endParaRPr b="0" i="0" sz="1400" u="none" cap="none" strike="noStrike">
              <a:solidFill>
                <a:srgbClr val="000000"/>
              </a:solidFill>
              <a:latin typeface="Arial"/>
              <a:ea typeface="Arial"/>
              <a:cs typeface="Arial"/>
              <a:sym typeface="Arial"/>
            </a:endParaRPr>
          </a:p>
        </p:txBody>
      </p:sp>
      <p:sp>
        <p:nvSpPr>
          <p:cNvPr id="94" name="Google Shape;94;p1"/>
          <p:cNvSpPr txBox="1"/>
          <p:nvPr/>
        </p:nvSpPr>
        <p:spPr>
          <a:xfrm>
            <a:off x="8280400" y="59300"/>
            <a:ext cx="39117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lang="en-US" sz="2000">
                <a:solidFill>
                  <a:srgbClr val="1F497D"/>
                </a:solidFill>
                <a:latin typeface="Century Gothic"/>
                <a:ea typeface="Century Gothic"/>
                <a:cs typeface="Century Gothic"/>
                <a:sym typeface="Century Gothic"/>
              </a:rPr>
              <a:t>M</a:t>
            </a:r>
            <a:r>
              <a:rPr b="1" i="0" lang="en-US" sz="2000" u="none" cap="none" strike="noStrike">
                <a:solidFill>
                  <a:srgbClr val="1F497D"/>
                </a:solidFill>
                <a:latin typeface="Century Gothic"/>
                <a:ea typeface="Century Gothic"/>
                <a:cs typeface="Century Gothic"/>
                <a:sym typeface="Century Gothic"/>
              </a:rPr>
              <a:t>on Entreprise, </a:t>
            </a:r>
            <a:r>
              <a:rPr b="1" lang="en-US" sz="2000">
                <a:solidFill>
                  <a:srgbClr val="1F497D"/>
                </a:solidFill>
                <a:latin typeface="Century Gothic"/>
                <a:ea typeface="Century Gothic"/>
                <a:cs typeface="Century Gothic"/>
                <a:sym typeface="Century Gothic"/>
              </a:rPr>
              <a:t>M</a:t>
            </a:r>
            <a:r>
              <a:rPr b="1" i="0" lang="en-US" sz="2000" u="none" cap="none" strike="noStrike">
                <a:solidFill>
                  <a:srgbClr val="1F497D"/>
                </a:solidFill>
                <a:latin typeface="Century Gothic"/>
                <a:ea typeface="Century Gothic"/>
                <a:cs typeface="Century Gothic"/>
                <a:sym typeface="Century Gothic"/>
              </a:rPr>
              <a:t>on Avenir</a:t>
            </a:r>
            <a:endParaRPr b="1" i="0" sz="2000" u="none" cap="none" strike="noStrike">
              <a:solidFill>
                <a:srgbClr val="1F497D"/>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3"/>
          <p:cNvPicPr preferRelativeResize="0"/>
          <p:nvPr/>
        </p:nvPicPr>
        <p:blipFill rotWithShape="1">
          <a:blip r:embed="rId3">
            <a:alphaModFix amt="60000"/>
          </a:blip>
          <a:srcRect b="0" l="0" r="0" t="0"/>
          <a:stretch/>
        </p:blipFill>
        <p:spPr>
          <a:xfrm>
            <a:off x="0" y="0"/>
            <a:ext cx="12192000" cy="6857172"/>
          </a:xfrm>
          <a:prstGeom prst="rect">
            <a:avLst/>
          </a:prstGeom>
          <a:noFill/>
          <a:ln>
            <a:noFill/>
          </a:ln>
        </p:spPr>
      </p:pic>
      <p:sp>
        <p:nvSpPr>
          <p:cNvPr id="100" name="Google Shape;100;p3"/>
          <p:cNvSpPr/>
          <p:nvPr/>
        </p:nvSpPr>
        <p:spPr>
          <a:xfrm>
            <a:off x="745077" y="508000"/>
            <a:ext cx="7865400" cy="8340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1" name="Google Shape;101;p3"/>
          <p:cNvSpPr txBox="1"/>
          <p:nvPr>
            <p:ph type="title"/>
          </p:nvPr>
        </p:nvSpPr>
        <p:spPr>
          <a:xfrm>
            <a:off x="838200" y="28046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3200"/>
              <a:buFont typeface="Century Gothic"/>
              <a:buNone/>
            </a:pPr>
            <a:r>
              <a:rPr lang="en-US" sz="3200">
                <a:solidFill>
                  <a:schemeClr val="dk2"/>
                </a:solidFill>
                <a:latin typeface="Century Gothic"/>
                <a:ea typeface="Century Gothic"/>
                <a:cs typeface="Century Gothic"/>
                <a:sym typeface="Century Gothic"/>
              </a:rPr>
              <a:t>Conseils pour personnaliser ce module</a:t>
            </a:r>
            <a:endParaRPr/>
          </a:p>
        </p:txBody>
      </p:sp>
      <p:sp>
        <p:nvSpPr>
          <p:cNvPr id="102" name="Google Shape;102;p3"/>
          <p:cNvSpPr txBox="1"/>
          <p:nvPr>
            <p:ph idx="1" type="body"/>
          </p:nvPr>
        </p:nvSpPr>
        <p:spPr>
          <a:xfrm>
            <a:off x="838200" y="1502830"/>
            <a:ext cx="10749600" cy="578610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chemeClr val="dk2"/>
              </a:buClr>
              <a:buSzPts val="2500"/>
              <a:buNone/>
            </a:pPr>
            <a:r>
              <a:rPr lang="en-US" sz="1300">
                <a:solidFill>
                  <a:schemeClr val="dk2"/>
                </a:solidFill>
                <a:latin typeface="Century Gothic"/>
                <a:ea typeface="Century Gothic"/>
                <a:cs typeface="Century Gothic"/>
                <a:sym typeface="Century Gothic"/>
              </a:rPr>
              <a:t>La liste ci-dessous donne des conseils utiles pour personnaliser le contenu de ce module. Vous pouvez cliquer sur les numéros des diapositives pour accéder directement à celles-ci. Chaque diapositive qui contient des éléments personnalisables comprend des flèches, des zones de texte ou des phrases en surbrillance pour indiquer les sections et les mots personnalisables.</a:t>
            </a:r>
            <a:endParaRPr/>
          </a:p>
          <a:p>
            <a:pPr indent="0" lvl="0" marL="0" rtl="0" algn="l">
              <a:lnSpc>
                <a:spcPct val="120000"/>
              </a:lnSpc>
              <a:spcBef>
                <a:spcPts val="0"/>
              </a:spcBef>
              <a:spcAft>
                <a:spcPts val="0"/>
              </a:spcAft>
              <a:buClr>
                <a:schemeClr val="dk2"/>
              </a:buClr>
              <a:buSzPts val="2500"/>
              <a:buNone/>
            </a:pPr>
            <a:r>
              <a:t/>
            </a:r>
            <a:endParaRPr sz="13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Thèmes :</a:t>
            </a:r>
            <a:r>
              <a:rPr lang="en-US" sz="1200">
                <a:solidFill>
                  <a:schemeClr val="dk2"/>
                </a:solidFill>
              </a:rPr>
              <a:t> Ce module est divisé en plusieurs thèmes, comme indiqué dans la table des matières. Vous pouvez supprimer les thèmes qui ne sont pas pertinents pour vous et votre groupe. Vous pouvez également supprimer toute diapositive du module qui ne s'applique pas à vous ou à votre groupe. En outre, tout le texte de ce module est directement modifiable.</a:t>
            </a:r>
            <a:endParaRPr sz="27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Personnages : </a:t>
            </a:r>
            <a:r>
              <a:rPr lang="en-US" sz="1200">
                <a:solidFill>
                  <a:schemeClr val="dk2"/>
                </a:solidFill>
              </a:rPr>
              <a:t>Ce module utilise un éventail de personnages de différentes régions. Vous pouvez remplacer n'importe quel personnage en utilisant les fichiers d'images de personnages de la bibliothèque de ressources créatives. </a:t>
            </a:r>
            <a:endParaRPr sz="27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Questions de discussion : </a:t>
            </a:r>
            <a:r>
              <a:rPr lang="en-US" sz="1200">
                <a:solidFill>
                  <a:schemeClr val="dk2"/>
                </a:solidFill>
              </a:rPr>
              <a:t>La diapositive </a:t>
            </a:r>
            <a:r>
              <a:rPr lang="en-US" sz="1200" u="sng">
                <a:solidFill>
                  <a:schemeClr val="hlink"/>
                </a:solidFill>
                <a:hlinkClick action="ppaction://hlinksldjump" r:id="rId4"/>
              </a:rPr>
              <a:t>4 </a:t>
            </a:r>
            <a:r>
              <a:rPr lang="en-US" sz="1200">
                <a:solidFill>
                  <a:schemeClr val="dk2"/>
                </a:solidFill>
              </a:rPr>
              <a:t>contient des questions de discussion. Vous pouvez modifier ou remplacer les questions qui ne sont pas pertinentes pour votre groupe.</a:t>
            </a:r>
            <a:endParaRPr sz="27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Terminologie des portefeuilles mobiles :</a:t>
            </a:r>
            <a:r>
              <a:rPr lang="en-US" sz="1200">
                <a:solidFill>
                  <a:schemeClr val="dk2"/>
                </a:solidFill>
              </a:rPr>
              <a:t> Les termes « portefeuilles mobiles » et « argent mobile » sont utilisés tout au long de ce module. Vous pouvez remplacer ces termes par un terme qui vous convient mieux, à vous et à votre public, tel que compte d'argent mobile, portefeuille numérique, etc. - en utilisant l'outil « rechercher et remplacer ». Ces termes apparaissent également en rouge dans le module.</a:t>
            </a:r>
            <a:endParaRPr sz="27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Exemples de taux d'intérêt : </a:t>
            </a:r>
            <a:r>
              <a:rPr lang="en-US" sz="1200">
                <a:solidFill>
                  <a:schemeClr val="dk2"/>
                </a:solidFill>
              </a:rPr>
              <a:t>La diapositive </a:t>
            </a:r>
            <a:r>
              <a:rPr lang="en-US" sz="1200" u="sng">
                <a:solidFill>
                  <a:schemeClr val="hlink"/>
                </a:solidFill>
                <a:hlinkClick action="ppaction://hlinksldjump" r:id="rId5"/>
              </a:rPr>
              <a:t>8</a:t>
            </a:r>
            <a:r>
              <a:rPr lang="en-US" sz="1200">
                <a:solidFill>
                  <a:schemeClr val="dk2"/>
                </a:solidFill>
              </a:rPr>
              <a:t> donne deux exemples de calcul de taux d'intérêt. Vous pouvez changer les termes des exemples de taux d'intérêt et modifier la devise si nécessaire.</a:t>
            </a:r>
            <a:endParaRPr sz="27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Fournisseurs de crédit numérique : </a:t>
            </a:r>
            <a:r>
              <a:rPr lang="en-US" sz="1200">
                <a:solidFill>
                  <a:schemeClr val="dk2"/>
                </a:solidFill>
              </a:rPr>
              <a:t>La diapositive </a:t>
            </a:r>
            <a:r>
              <a:rPr lang="en-US" sz="1200" u="sng">
                <a:solidFill>
                  <a:schemeClr val="hlink"/>
                </a:solidFill>
                <a:hlinkClick action="ppaction://hlinksldjump" r:id="rId6"/>
              </a:rPr>
              <a:t>11</a:t>
            </a:r>
            <a:r>
              <a:rPr lang="en-US" sz="1200">
                <a:solidFill>
                  <a:schemeClr val="dk2"/>
                </a:solidFill>
              </a:rPr>
              <a:t> présente les différents types de fournisseurs de crédit numérique. Vous pouvez ajouter ou retirer des fournisseurs en fonction des options disponibles sur votre marché.</a:t>
            </a:r>
            <a:endParaRPr sz="27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Évaluations alternatives de crédit : </a:t>
            </a:r>
            <a:r>
              <a:rPr lang="en-US" sz="1200">
                <a:solidFill>
                  <a:schemeClr val="dk2"/>
                </a:solidFill>
              </a:rPr>
              <a:t>La diapositive </a:t>
            </a:r>
            <a:r>
              <a:rPr lang="en-US" sz="1200" u="sng">
                <a:solidFill>
                  <a:schemeClr val="hlink"/>
                </a:solidFill>
                <a:hlinkClick action="ppaction://hlinksldjump" r:id="rId7"/>
              </a:rPr>
              <a:t>24</a:t>
            </a:r>
            <a:r>
              <a:rPr lang="en-US" sz="1200">
                <a:solidFill>
                  <a:schemeClr val="dk2"/>
                </a:solidFill>
              </a:rPr>
              <a:t> donne des exemples d'applications qui utilisent des méthodes alternatives pour déterminer la solvabilité et attribuer un score de crédit. Vous pouvez ajouter, supprimer ou modifier ces exemples si nécessaire.</a:t>
            </a:r>
            <a:endParaRPr sz="27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Fournisseurs de prêts : </a:t>
            </a:r>
            <a:r>
              <a:rPr lang="en-US" sz="1200">
                <a:solidFill>
                  <a:schemeClr val="dk2"/>
                </a:solidFill>
              </a:rPr>
              <a:t>La diapositive </a:t>
            </a:r>
            <a:r>
              <a:rPr lang="en-US" sz="1200" u="sng">
                <a:solidFill>
                  <a:schemeClr val="hlink"/>
                </a:solidFill>
                <a:hlinkClick action="ppaction://hlinksldjump" r:id="rId8"/>
              </a:rPr>
              <a:t>26</a:t>
            </a:r>
            <a:r>
              <a:rPr lang="en-US" sz="1200">
                <a:solidFill>
                  <a:schemeClr val="dk2"/>
                </a:solidFill>
              </a:rPr>
              <a:t> présente les différents lieux où l'on peut obtenir un prêt. Vous pouvez ajouter ou retirer des fournisseurs en fonction des options disponibles sur votre marché.</a:t>
            </a:r>
            <a:endParaRPr sz="27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Obtenir un prêt :</a:t>
            </a:r>
            <a:r>
              <a:rPr lang="en-US" sz="1200">
                <a:solidFill>
                  <a:schemeClr val="dk2"/>
                </a:solidFill>
              </a:rPr>
              <a:t> La diapositive </a:t>
            </a:r>
            <a:r>
              <a:rPr lang="en-US" sz="1200" u="sng">
                <a:solidFill>
                  <a:schemeClr val="hlink"/>
                </a:solidFill>
                <a:hlinkClick action="ppaction://hlinksldjump" r:id="rId9"/>
              </a:rPr>
              <a:t>27</a:t>
            </a:r>
            <a:r>
              <a:rPr lang="en-US" sz="1200">
                <a:solidFill>
                  <a:schemeClr val="dk2"/>
                </a:solidFill>
              </a:rPr>
              <a:t> décrit les étapes générales pour obtenir un prêt. Vous pouvez modifier ces instructions en fonction de la source de financement ou du produit de prêt de votre choix.</a:t>
            </a:r>
            <a:endParaRPr sz="2700">
              <a:solidFill>
                <a:schemeClr val="dk2"/>
              </a:solidFill>
            </a:endParaRPr>
          </a:p>
        </p:txBody>
      </p:sp>
      <p:sp>
        <p:nvSpPr>
          <p:cNvPr id="103" name="Google Shape;103;p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g1625024a152_0_195"/>
          <p:cNvPicPr preferRelativeResize="0"/>
          <p:nvPr/>
        </p:nvPicPr>
        <p:blipFill rotWithShape="1">
          <a:blip r:embed="rId3">
            <a:alphaModFix amt="60000"/>
          </a:blip>
          <a:srcRect b="0" l="0" r="0" t="0"/>
          <a:stretch/>
        </p:blipFill>
        <p:spPr>
          <a:xfrm>
            <a:off x="0" y="0"/>
            <a:ext cx="12192000" cy="6857174"/>
          </a:xfrm>
          <a:prstGeom prst="rect">
            <a:avLst/>
          </a:prstGeom>
          <a:noFill/>
          <a:ln>
            <a:noFill/>
          </a:ln>
        </p:spPr>
      </p:pic>
      <p:sp>
        <p:nvSpPr>
          <p:cNvPr id="109" name="Google Shape;109;g1625024a152_0_195"/>
          <p:cNvSpPr/>
          <p:nvPr/>
        </p:nvSpPr>
        <p:spPr>
          <a:xfrm>
            <a:off x="907475" y="1546575"/>
            <a:ext cx="5490600" cy="4701000"/>
          </a:xfrm>
          <a:prstGeom prst="rect">
            <a:avLst/>
          </a:prstGeom>
          <a:solidFill>
            <a:srgbClr val="B3CDEA">
              <a:alpha val="2705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110" name="Google Shape;110;g1625024a152_0_195"/>
          <p:cNvSpPr txBox="1"/>
          <p:nvPr>
            <p:ph type="title"/>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100"/>
              <a:buFont typeface="Arial"/>
              <a:buNone/>
            </a:pPr>
            <a:r>
              <a:rPr lang="en-US" sz="3200">
                <a:solidFill>
                  <a:srgbClr val="2853A3"/>
                </a:solidFill>
              </a:rPr>
              <a:t>Aperçu du module</a:t>
            </a:r>
            <a:endParaRPr sz="3200">
              <a:solidFill>
                <a:srgbClr val="2853A3"/>
              </a:solidFill>
            </a:endParaRPr>
          </a:p>
        </p:txBody>
      </p:sp>
      <p:pic>
        <p:nvPicPr>
          <p:cNvPr id="111" name="Google Shape;111;g1625024a152_0_195"/>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sp>
        <p:nvSpPr>
          <p:cNvPr id="112" name="Google Shape;112;g1625024a152_0_195"/>
          <p:cNvSpPr/>
          <p:nvPr/>
        </p:nvSpPr>
        <p:spPr>
          <a:xfrm>
            <a:off x="6478800" y="1546575"/>
            <a:ext cx="5163300" cy="2667600"/>
          </a:xfrm>
          <a:prstGeom prst="rect">
            <a:avLst/>
          </a:prstGeom>
          <a:solidFill>
            <a:srgbClr val="B3CDEA">
              <a:alpha val="2705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113" name="Google Shape;113;g1625024a152_0_195"/>
          <p:cNvSpPr txBox="1"/>
          <p:nvPr>
            <p:ph idx="1" type="body"/>
          </p:nvPr>
        </p:nvSpPr>
        <p:spPr>
          <a:xfrm>
            <a:off x="7352100" y="1838738"/>
            <a:ext cx="4213800" cy="17679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97000"/>
              </a:lnSpc>
              <a:spcBef>
                <a:spcPts val="0"/>
              </a:spcBef>
              <a:spcAft>
                <a:spcPts val="0"/>
              </a:spcAft>
              <a:buClr>
                <a:schemeClr val="dk1"/>
              </a:buClr>
              <a:buSzPts val="1100"/>
              <a:buFont typeface="Arial"/>
              <a:buNone/>
            </a:pPr>
            <a:r>
              <a:rPr b="1" lang="en-US" sz="2000">
                <a:solidFill>
                  <a:srgbClr val="2853A3"/>
                </a:solidFill>
              </a:rPr>
              <a:t>Objectifs </a:t>
            </a:r>
            <a:endParaRPr b="1" sz="2000">
              <a:solidFill>
                <a:srgbClr val="2853A3"/>
              </a:solidFill>
            </a:endParaRPr>
          </a:p>
          <a:p>
            <a:pPr indent="0" lvl="0" marL="95250" marR="198755" rtl="0" algn="l">
              <a:lnSpc>
                <a:spcPct val="97000"/>
              </a:lnSpc>
              <a:spcBef>
                <a:spcPts val="0"/>
              </a:spcBef>
              <a:spcAft>
                <a:spcPts val="0"/>
              </a:spcAft>
              <a:buClr>
                <a:schemeClr val="dk1"/>
              </a:buClr>
              <a:buSzPts val="1100"/>
              <a:buFont typeface="Arial"/>
              <a:buNone/>
            </a:pPr>
            <a:r>
              <a:t/>
            </a:r>
            <a:endParaRPr b="1" sz="2000">
              <a:solidFill>
                <a:srgbClr val="2853A3"/>
              </a:solidFill>
            </a:endParaRPr>
          </a:p>
          <a:p>
            <a:pPr indent="0" lvl="0" marL="95250" marR="198755" rtl="0" algn="l">
              <a:lnSpc>
                <a:spcPct val="97000"/>
              </a:lnSpc>
              <a:spcBef>
                <a:spcPts val="0"/>
              </a:spcBef>
              <a:spcAft>
                <a:spcPts val="0"/>
              </a:spcAft>
              <a:buClr>
                <a:srgbClr val="2853A3"/>
              </a:buClr>
              <a:buSzPts val="1800"/>
              <a:buNone/>
            </a:pPr>
            <a:r>
              <a:rPr b="1" lang="en-US" sz="2000">
                <a:solidFill>
                  <a:srgbClr val="2853A3"/>
                </a:solidFill>
                <a:latin typeface="Century Gothic"/>
                <a:ea typeface="Century Gothic"/>
                <a:cs typeface="Century Gothic"/>
                <a:sym typeface="Century Gothic"/>
              </a:rPr>
              <a:t> </a:t>
            </a:r>
            <a:endParaRPr sz="3000"/>
          </a:p>
          <a:p>
            <a:pPr indent="0" lvl="0" marL="457200" marR="198755" rtl="0" algn="l">
              <a:lnSpc>
                <a:spcPct val="100000"/>
              </a:lnSpc>
              <a:spcBef>
                <a:spcPts val="1000"/>
              </a:spcBef>
              <a:spcAft>
                <a:spcPts val="1000"/>
              </a:spcAft>
              <a:buSzPts val="2800"/>
              <a:buNone/>
            </a:pPr>
            <a:r>
              <a:t/>
            </a:r>
            <a:endParaRPr/>
          </a:p>
        </p:txBody>
      </p:sp>
      <p:sp>
        <p:nvSpPr>
          <p:cNvPr id="114" name="Google Shape;114;g1625024a152_0_195"/>
          <p:cNvSpPr/>
          <p:nvPr/>
        </p:nvSpPr>
        <p:spPr>
          <a:xfrm>
            <a:off x="6478800" y="4284925"/>
            <a:ext cx="5163300" cy="1962600"/>
          </a:xfrm>
          <a:prstGeom prst="rect">
            <a:avLst/>
          </a:prstGeom>
          <a:solidFill>
            <a:srgbClr val="B3CDEA">
              <a:alpha val="2705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E2ECF7"/>
              </a:solidFill>
              <a:latin typeface="Calibri"/>
              <a:ea typeface="Calibri"/>
              <a:cs typeface="Calibri"/>
              <a:sym typeface="Calibri"/>
            </a:endParaRPr>
          </a:p>
        </p:txBody>
      </p:sp>
      <p:grpSp>
        <p:nvGrpSpPr>
          <p:cNvPr id="115" name="Google Shape;115;g1625024a152_0_195"/>
          <p:cNvGrpSpPr/>
          <p:nvPr/>
        </p:nvGrpSpPr>
        <p:grpSpPr>
          <a:xfrm>
            <a:off x="6713841" y="4469275"/>
            <a:ext cx="6101400" cy="2862900"/>
            <a:chOff x="6660841" y="4383600"/>
            <a:chExt cx="6101400" cy="2862900"/>
          </a:xfrm>
        </p:grpSpPr>
        <p:sp>
          <p:nvSpPr>
            <p:cNvPr id="116" name="Google Shape;116;g1625024a152_0_195"/>
            <p:cNvSpPr txBox="1"/>
            <p:nvPr/>
          </p:nvSpPr>
          <p:spPr>
            <a:xfrm>
              <a:off x="6813250" y="4383600"/>
              <a:ext cx="4908000" cy="2862900"/>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1200"/>
                </a:spcBef>
                <a:spcAft>
                  <a:spcPts val="0"/>
                </a:spcAft>
                <a:buClr>
                  <a:srgbClr val="000000"/>
                </a:buClr>
                <a:buSzPts val="1800"/>
                <a:buFont typeface="Arial"/>
                <a:buNone/>
              </a:pPr>
              <a:r>
                <a:t/>
              </a:r>
              <a:endParaRPr b="0" i="0" sz="1800" u="none" cap="none" strike="noStrike">
                <a:solidFill>
                  <a:srgbClr val="2853A3"/>
                </a:solidFill>
                <a:latin typeface="Century Gothic"/>
                <a:ea typeface="Century Gothic"/>
                <a:cs typeface="Century Gothic"/>
                <a:sym typeface="Century Gothic"/>
              </a:endParaRPr>
            </a:p>
            <a:p>
              <a:pPr indent="0" lvl="0" marL="558800" marR="0" rtl="0" algn="l">
                <a:lnSpc>
                  <a:spcPct val="100000"/>
                </a:lnSpc>
                <a:spcBef>
                  <a:spcPts val="1200"/>
                </a:spcBef>
                <a:spcAft>
                  <a:spcPts val="0"/>
                </a:spcAft>
                <a:buClr>
                  <a:schemeClr val="dk1"/>
                </a:buClr>
                <a:buSzPts val="1100"/>
                <a:buFont typeface="Arial"/>
                <a:buNone/>
              </a:pPr>
              <a:r>
                <a:rPr b="0" i="0" lang="en-US" sz="1600" u="none" cap="none" strike="noStrike">
                  <a:solidFill>
                    <a:srgbClr val="2853A3"/>
                  </a:solidFill>
                  <a:latin typeface="Century Gothic"/>
                  <a:ea typeface="Century Gothic"/>
                  <a:cs typeface="Century Gothic"/>
                  <a:sym typeface="Century Gothic"/>
                </a:rPr>
                <a:t>comparer et confronter les différents types de crédit</a:t>
              </a:r>
              <a:endParaRPr b="0" i="0" sz="1600" u="none" cap="none" strike="noStrike">
                <a:solidFill>
                  <a:srgbClr val="2853A3"/>
                </a:solidFill>
                <a:latin typeface="Century Gothic"/>
                <a:ea typeface="Century Gothic"/>
                <a:cs typeface="Century Gothic"/>
                <a:sym typeface="Century Gothic"/>
              </a:endParaRPr>
            </a:p>
            <a:p>
              <a:pPr indent="0" lvl="0" marL="558800" marR="0" rtl="0" algn="l">
                <a:lnSpc>
                  <a:spcPct val="100000"/>
                </a:lnSpc>
                <a:spcBef>
                  <a:spcPts val="1200"/>
                </a:spcBef>
                <a:spcAft>
                  <a:spcPts val="0"/>
                </a:spcAft>
                <a:buClr>
                  <a:schemeClr val="dk1"/>
                </a:buClr>
                <a:buSzPts val="1100"/>
                <a:buFont typeface="Arial"/>
                <a:buNone/>
              </a:pPr>
              <a:r>
                <a:rPr b="0" i="0" lang="en-US" sz="1600" u="none" cap="none" strike="noStrike">
                  <a:solidFill>
                    <a:srgbClr val="2853A3"/>
                  </a:solidFill>
                  <a:latin typeface="Century Gothic"/>
                  <a:ea typeface="Century Gothic"/>
                  <a:cs typeface="Century Gothic"/>
                  <a:sym typeface="Century Gothic"/>
                </a:rPr>
                <a:t>élaborer une stratégie pour gérer vos paiements de crédit</a:t>
              </a:r>
              <a:endParaRPr b="0" i="0" sz="1600" u="none" cap="none" strike="noStrike">
                <a:solidFill>
                  <a:srgbClr val="2853A3"/>
                </a:solidFill>
                <a:latin typeface="Century Gothic"/>
                <a:ea typeface="Century Gothic"/>
                <a:cs typeface="Century Gothic"/>
                <a:sym typeface="Century Gothic"/>
              </a:endParaRPr>
            </a:p>
            <a:p>
              <a:pPr indent="0" lvl="0" marL="558800" marR="0" rtl="0" algn="l">
                <a:lnSpc>
                  <a:spcPct val="100000"/>
                </a:lnSpc>
                <a:spcBef>
                  <a:spcPts val="1200"/>
                </a:spcBef>
                <a:spcAft>
                  <a:spcPts val="0"/>
                </a:spcAft>
                <a:buClr>
                  <a:schemeClr val="dk1"/>
                </a:buClr>
                <a:buSzPts val="1100"/>
                <a:buFont typeface="Arial"/>
                <a:buNone/>
              </a:pPr>
              <a:r>
                <a:t/>
              </a:r>
              <a:endParaRPr b="0" i="0" sz="1600" u="none" cap="none" strike="noStrike">
                <a:solidFill>
                  <a:srgbClr val="2853A3"/>
                </a:solidFill>
                <a:latin typeface="Century Gothic"/>
                <a:ea typeface="Century Gothic"/>
                <a:cs typeface="Century Gothic"/>
                <a:sym typeface="Century Gothic"/>
              </a:endParaRPr>
            </a:p>
            <a:p>
              <a:pPr indent="0" lvl="1" marL="558800" marR="0" rtl="0" algn="l">
                <a:lnSpc>
                  <a:spcPct val="100000"/>
                </a:lnSpc>
                <a:spcBef>
                  <a:spcPts val="1200"/>
                </a:spcBef>
                <a:spcAft>
                  <a:spcPts val="0"/>
                </a:spcAft>
                <a:buClr>
                  <a:srgbClr val="000000"/>
                </a:buClr>
                <a:buSzPts val="1800"/>
                <a:buFont typeface="Arial"/>
                <a:buNone/>
              </a:pPr>
              <a:r>
                <a:t/>
              </a:r>
              <a:endParaRPr b="0" i="0" sz="1600" u="none" cap="none" strike="noStrike">
                <a:solidFill>
                  <a:srgbClr val="2853A3"/>
                </a:solidFill>
                <a:latin typeface="Century Gothic"/>
                <a:ea typeface="Century Gothic"/>
                <a:cs typeface="Century Gothic"/>
                <a:sym typeface="Century Gothic"/>
              </a:endParaRPr>
            </a:p>
            <a:p>
              <a:pPr indent="0" lvl="1" marL="0" marR="0" rtl="0" algn="l">
                <a:lnSpc>
                  <a:spcPct val="100000"/>
                </a:lnSpc>
                <a:spcBef>
                  <a:spcPts val="1200"/>
                </a:spcBef>
                <a:spcAft>
                  <a:spcPts val="0"/>
                </a:spcAft>
                <a:buClr>
                  <a:srgbClr val="000000"/>
                </a:buClr>
                <a:buSzPts val="1800"/>
                <a:buFont typeface="Arial"/>
                <a:buNone/>
              </a:pPr>
              <a:r>
                <a:t/>
              </a:r>
              <a:endParaRPr b="1" i="0" sz="1600" u="none" cap="none" strike="noStrike">
                <a:solidFill>
                  <a:schemeClr val="dk1"/>
                </a:solidFill>
                <a:latin typeface="Arial"/>
                <a:ea typeface="Arial"/>
                <a:cs typeface="Arial"/>
                <a:sym typeface="Arial"/>
              </a:endParaRPr>
            </a:p>
          </p:txBody>
        </p:sp>
        <p:pic>
          <p:nvPicPr>
            <p:cNvPr id="117" name="Google Shape;117;g1625024a152_0_195"/>
            <p:cNvPicPr preferRelativeResize="0"/>
            <p:nvPr/>
          </p:nvPicPr>
          <p:blipFill rotWithShape="1">
            <a:blip r:embed="rId5">
              <a:alphaModFix/>
            </a:blip>
            <a:srcRect b="0" l="0" r="0" t="0"/>
            <a:stretch/>
          </p:blipFill>
          <p:spPr>
            <a:xfrm>
              <a:off x="6889450" y="4848125"/>
              <a:ext cx="369300" cy="369300"/>
            </a:xfrm>
            <a:prstGeom prst="rect">
              <a:avLst/>
            </a:prstGeom>
            <a:noFill/>
            <a:ln>
              <a:noFill/>
            </a:ln>
          </p:spPr>
        </p:pic>
        <p:sp>
          <p:nvSpPr>
            <p:cNvPr id="118" name="Google Shape;118;g1625024a152_0_195"/>
            <p:cNvSpPr txBox="1"/>
            <p:nvPr/>
          </p:nvSpPr>
          <p:spPr>
            <a:xfrm>
              <a:off x="6660841" y="4383612"/>
              <a:ext cx="6101400" cy="400200"/>
            </a:xfrm>
            <a:prstGeom prst="rect">
              <a:avLst/>
            </a:prstGeom>
            <a:noFill/>
            <a:ln>
              <a:noFill/>
            </a:ln>
          </p:spPr>
          <p:txBody>
            <a:bodyPr anchorCtr="0" anchor="t" bIns="45700" lIns="91425" spcFirstLastPara="1" rIns="91425" wrap="square" tIns="45700">
              <a:spAutoFit/>
            </a:bodyPr>
            <a:lstStyle/>
            <a:p>
              <a:pPr indent="0" lvl="0" marL="95250" marR="198755" rtl="0" algn="l">
                <a:lnSpc>
                  <a:spcPct val="116500"/>
                </a:lnSpc>
                <a:spcBef>
                  <a:spcPts val="0"/>
                </a:spcBef>
                <a:spcAft>
                  <a:spcPts val="0"/>
                </a:spcAft>
                <a:buClr>
                  <a:schemeClr val="dk1"/>
                </a:buClr>
                <a:buSzPts val="1100"/>
                <a:buFont typeface="Arial"/>
                <a:buNone/>
              </a:pPr>
              <a:r>
                <a:rPr b="1" i="0" lang="en-US" sz="2000" u="none" cap="none" strike="noStrike">
                  <a:solidFill>
                    <a:srgbClr val="2853A3"/>
                  </a:solidFill>
                  <a:latin typeface="Century Gothic"/>
                  <a:ea typeface="Century Gothic"/>
                  <a:cs typeface="Century Gothic"/>
                  <a:sym typeface="Century Gothic"/>
                </a:rPr>
                <a:t>Dans ce module, vous pouvez...</a:t>
              </a:r>
              <a:endParaRPr b="1" i="0" sz="2000" u="none" cap="none" strike="noStrike">
                <a:solidFill>
                  <a:srgbClr val="2853A3"/>
                </a:solidFill>
                <a:latin typeface="Century Gothic"/>
                <a:ea typeface="Century Gothic"/>
                <a:cs typeface="Century Gothic"/>
                <a:sym typeface="Century Gothic"/>
              </a:endParaRPr>
            </a:p>
          </p:txBody>
        </p:sp>
      </p:grpSp>
      <p:pic>
        <p:nvPicPr>
          <p:cNvPr id="119" name="Google Shape;119;g1625024a152_0_195"/>
          <p:cNvPicPr preferRelativeResize="0"/>
          <p:nvPr/>
        </p:nvPicPr>
        <p:blipFill rotWithShape="1">
          <a:blip r:embed="rId6">
            <a:alphaModFix/>
          </a:blip>
          <a:srcRect b="0" l="0" r="0" t="0"/>
          <a:stretch/>
        </p:blipFill>
        <p:spPr>
          <a:xfrm>
            <a:off x="1151375" y="1790500"/>
            <a:ext cx="582800" cy="582800"/>
          </a:xfrm>
          <a:prstGeom prst="rect">
            <a:avLst/>
          </a:prstGeom>
          <a:noFill/>
          <a:ln>
            <a:noFill/>
          </a:ln>
        </p:spPr>
      </p:pic>
      <p:pic>
        <p:nvPicPr>
          <p:cNvPr id="120" name="Google Shape;120;g1625024a152_0_195"/>
          <p:cNvPicPr preferRelativeResize="0"/>
          <p:nvPr/>
        </p:nvPicPr>
        <p:blipFill rotWithShape="1">
          <a:blip r:embed="rId7">
            <a:alphaModFix/>
          </a:blip>
          <a:srcRect b="0" l="0" r="0" t="0"/>
          <a:stretch/>
        </p:blipFill>
        <p:spPr>
          <a:xfrm>
            <a:off x="6660675" y="1725250"/>
            <a:ext cx="634974" cy="634974"/>
          </a:xfrm>
          <a:prstGeom prst="rect">
            <a:avLst/>
          </a:prstGeom>
          <a:noFill/>
          <a:ln>
            <a:noFill/>
          </a:ln>
        </p:spPr>
      </p:pic>
      <p:graphicFrame>
        <p:nvGraphicFramePr>
          <p:cNvPr id="121" name="Google Shape;121;g1625024a152_0_195"/>
          <p:cNvGraphicFramePr/>
          <p:nvPr/>
        </p:nvGraphicFramePr>
        <p:xfrm>
          <a:off x="1125013" y="2604075"/>
          <a:ext cx="3000000" cy="3000000"/>
        </p:xfrm>
        <a:graphic>
          <a:graphicData uri="http://schemas.openxmlformats.org/drawingml/2006/table">
            <a:tbl>
              <a:tblPr>
                <a:noFill/>
                <a:tableStyleId>{B4402D10-1ECC-4A53-81C0-B00D5241FCBB}</a:tableStyleId>
              </a:tblPr>
              <a:tblGrid>
                <a:gridCol w="4423225"/>
                <a:gridCol w="572750"/>
              </a:tblGrid>
              <a:tr h="593550">
                <a:tc>
                  <a:txBody>
                    <a:bodyPr/>
                    <a:lstStyle/>
                    <a:p>
                      <a:pPr indent="0" lvl="0" marL="0" marR="0" rtl="0" algn="l">
                        <a:lnSpc>
                          <a:spcPct val="100000"/>
                        </a:lnSpc>
                        <a:spcBef>
                          <a:spcPts val="0"/>
                        </a:spcBef>
                        <a:spcAft>
                          <a:spcPts val="0"/>
                        </a:spcAft>
                        <a:buClr>
                          <a:srgbClr val="000000"/>
                        </a:buClr>
                        <a:buSzPts val="2300"/>
                        <a:buFont typeface="Arial"/>
                        <a:buNone/>
                      </a:pPr>
                      <a:r>
                        <a:rPr b="1" lang="en-US" sz="1800" u="none" cap="none" strike="noStrike">
                          <a:solidFill>
                            <a:srgbClr val="2853A3"/>
                          </a:solidFill>
                          <a:latin typeface="Century Gothic"/>
                          <a:ea typeface="Century Gothic"/>
                          <a:cs typeface="Century Gothic"/>
                          <a:sym typeface="Century Gothic"/>
                        </a:rPr>
                        <a:t>Partie 1:</a:t>
                      </a:r>
                      <a:r>
                        <a:rPr lang="en-US" sz="1800" u="none" cap="none" strike="noStrike">
                          <a:solidFill>
                            <a:srgbClr val="2853A3"/>
                          </a:solidFill>
                          <a:latin typeface="Century Gothic"/>
                          <a:ea typeface="Century Gothic"/>
                          <a:cs typeface="Century Gothic"/>
                          <a:sym typeface="Century Gothic"/>
                        </a:rPr>
                        <a:t> Formes de crédit</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300"/>
                        <a:buFont typeface="Arial"/>
                        <a:buNone/>
                      </a:pPr>
                      <a:r>
                        <a:rPr lang="en-US" sz="1800" u="sng" cap="none" strike="noStrike">
                          <a:solidFill>
                            <a:srgbClr val="0563C1"/>
                          </a:solidFill>
                          <a:latin typeface="Century Gothic"/>
                          <a:ea typeface="Century Gothic"/>
                          <a:cs typeface="Century Gothic"/>
                          <a:sym typeface="Century Gothic"/>
                          <a:hlinkClick action="ppaction://hlinksldjump" r:id="rId8">
                            <a:extLst>
                              <a:ext uri="{A12FA001-AC4F-418D-AE19-62706E023703}">
                                <ahyp:hlinkClr val="tx"/>
                              </a:ext>
                            </a:extLst>
                          </a:hlinkClick>
                        </a:rPr>
                        <a:t>5</a:t>
                      </a:r>
                      <a:endParaRPr sz="1400" u="none" cap="none" strike="noStrike">
                        <a:solidFill>
                          <a:srgbClr val="0563C1"/>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34100">
                <a:tc>
                  <a:txBody>
                    <a:bodyPr/>
                    <a:lstStyle/>
                    <a:p>
                      <a:pPr indent="0" lvl="0" marL="0" marR="0" rtl="0" algn="l">
                        <a:lnSpc>
                          <a:spcPct val="100000"/>
                        </a:lnSpc>
                        <a:spcBef>
                          <a:spcPts val="0"/>
                        </a:spcBef>
                        <a:spcAft>
                          <a:spcPts val="0"/>
                        </a:spcAft>
                        <a:buClr>
                          <a:srgbClr val="000000"/>
                        </a:buClr>
                        <a:buSzPts val="2300"/>
                        <a:buFont typeface="Arial"/>
                        <a:buNone/>
                      </a:pPr>
                      <a:r>
                        <a:rPr b="1" lang="en-US" sz="1800" u="none" cap="none" strike="noStrike">
                          <a:solidFill>
                            <a:srgbClr val="2853A3"/>
                          </a:solidFill>
                          <a:latin typeface="Century Gothic"/>
                          <a:ea typeface="Century Gothic"/>
                          <a:cs typeface="Century Gothic"/>
                          <a:sym typeface="Century Gothic"/>
                        </a:rPr>
                        <a:t>Partie 2:</a:t>
                      </a:r>
                      <a:r>
                        <a:rPr lang="en-US" sz="1800" u="none" cap="none" strike="noStrike">
                          <a:solidFill>
                            <a:srgbClr val="2853A3"/>
                          </a:solidFill>
                          <a:latin typeface="Century Gothic"/>
                          <a:ea typeface="Century Gothic"/>
                          <a:cs typeface="Century Gothic"/>
                          <a:sym typeface="Century Gothic"/>
                        </a:rPr>
                        <a:t> Évaluez la solvabilité</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300"/>
                        <a:buFont typeface="Arial"/>
                        <a:buNone/>
                      </a:pPr>
                      <a:r>
                        <a:rPr lang="en-US" sz="1800" u="sng" cap="none" strike="noStrike">
                          <a:solidFill>
                            <a:schemeClr val="hlink"/>
                          </a:solidFill>
                          <a:latin typeface="Century Gothic"/>
                          <a:ea typeface="Century Gothic"/>
                          <a:cs typeface="Century Gothic"/>
                          <a:sym typeface="Century Gothic"/>
                          <a:hlinkClick action="ppaction://hlinksldjump" r:id="rId9"/>
                        </a:rPr>
                        <a:t>18</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34125">
                <a:tc>
                  <a:txBody>
                    <a:bodyPr/>
                    <a:lstStyle/>
                    <a:p>
                      <a:pPr indent="0" lvl="0" marL="0" marR="0" rtl="0" algn="l">
                        <a:lnSpc>
                          <a:spcPct val="100000"/>
                        </a:lnSpc>
                        <a:spcBef>
                          <a:spcPts val="0"/>
                        </a:spcBef>
                        <a:spcAft>
                          <a:spcPts val="0"/>
                        </a:spcAft>
                        <a:buClr>
                          <a:srgbClr val="000000"/>
                        </a:buClr>
                        <a:buSzPts val="2300"/>
                        <a:buFont typeface="Arial"/>
                        <a:buNone/>
                      </a:pPr>
                      <a:r>
                        <a:rPr b="1" lang="en-US" sz="1800" u="none" cap="none" strike="noStrike">
                          <a:solidFill>
                            <a:srgbClr val="2853A3"/>
                          </a:solidFill>
                          <a:latin typeface="Century Gothic"/>
                          <a:ea typeface="Century Gothic"/>
                          <a:cs typeface="Century Gothic"/>
                          <a:sym typeface="Century Gothic"/>
                        </a:rPr>
                        <a:t>Partie 3:</a:t>
                      </a:r>
                      <a:r>
                        <a:rPr lang="en-US" sz="1800" u="none" cap="none" strike="noStrike">
                          <a:solidFill>
                            <a:srgbClr val="2853A3"/>
                          </a:solidFill>
                          <a:latin typeface="Century Gothic"/>
                          <a:ea typeface="Century Gothic"/>
                          <a:cs typeface="Century Gothic"/>
                          <a:sym typeface="Century Gothic"/>
                        </a:rPr>
                        <a:t> Où et comment obtenir </a:t>
                      </a:r>
                      <a:endParaRPr sz="1800" u="none" cap="none" strike="noStrike">
                        <a:solidFill>
                          <a:srgbClr val="2853A3"/>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2300"/>
                        <a:buFont typeface="Arial"/>
                        <a:buNone/>
                      </a:pPr>
                      <a:r>
                        <a:rPr lang="en-US" sz="1800" u="none" cap="none" strike="noStrike">
                          <a:solidFill>
                            <a:srgbClr val="2853A3"/>
                          </a:solidFill>
                          <a:latin typeface="Century Gothic"/>
                          <a:ea typeface="Century Gothic"/>
                          <a:cs typeface="Century Gothic"/>
                          <a:sym typeface="Century Gothic"/>
                        </a:rPr>
                        <a:t>un prêt</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300"/>
                        <a:buFont typeface="Arial"/>
                        <a:buNone/>
                      </a:pPr>
                      <a:r>
                        <a:rPr lang="en-US" sz="1800" u="sng" cap="none" strike="noStrike">
                          <a:solidFill>
                            <a:schemeClr val="hlink"/>
                          </a:solidFill>
                          <a:latin typeface="Century Gothic"/>
                          <a:ea typeface="Century Gothic"/>
                          <a:cs typeface="Century Gothic"/>
                          <a:sym typeface="Century Gothic"/>
                          <a:hlinkClick action="ppaction://hlinksldjump" r:id="rId10"/>
                        </a:rPr>
                        <a:t>25</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771825">
                <a:tc>
                  <a:txBody>
                    <a:bodyPr/>
                    <a:lstStyle/>
                    <a:p>
                      <a:pPr indent="0" lvl="0" marL="0" marR="0" rtl="0" algn="l">
                        <a:lnSpc>
                          <a:spcPct val="100000"/>
                        </a:lnSpc>
                        <a:spcBef>
                          <a:spcPts val="0"/>
                        </a:spcBef>
                        <a:spcAft>
                          <a:spcPts val="0"/>
                        </a:spcAft>
                        <a:buClr>
                          <a:srgbClr val="000000"/>
                        </a:buClr>
                        <a:buSzPts val="2300"/>
                        <a:buFont typeface="Arial"/>
                        <a:buNone/>
                      </a:pPr>
                      <a:r>
                        <a:rPr b="1" lang="en-US" sz="1800" u="none" cap="none" strike="noStrike">
                          <a:solidFill>
                            <a:srgbClr val="2853A3"/>
                          </a:solidFill>
                          <a:latin typeface="Century Gothic"/>
                          <a:ea typeface="Century Gothic"/>
                          <a:cs typeface="Century Gothic"/>
                          <a:sym typeface="Century Gothic"/>
                        </a:rPr>
                        <a:t>Partie 4:</a:t>
                      </a:r>
                      <a:r>
                        <a:rPr lang="en-US" sz="1800" u="none" cap="none" strike="noStrike">
                          <a:solidFill>
                            <a:srgbClr val="2853A3"/>
                          </a:solidFill>
                          <a:latin typeface="Century Gothic"/>
                          <a:ea typeface="Century Gothic"/>
                          <a:cs typeface="Century Gothic"/>
                          <a:sym typeface="Century Gothic"/>
                        </a:rPr>
                        <a:t> Gestion du crédit</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300"/>
                        <a:buFont typeface="Arial"/>
                        <a:buNone/>
                      </a:pPr>
                      <a:r>
                        <a:rPr lang="en-US" sz="1800" u="sng" cap="none" strike="noStrike">
                          <a:solidFill>
                            <a:schemeClr val="hlink"/>
                          </a:solidFill>
                          <a:latin typeface="Century Gothic"/>
                          <a:ea typeface="Century Gothic"/>
                          <a:cs typeface="Century Gothic"/>
                          <a:sym typeface="Century Gothic"/>
                          <a:hlinkClick action="ppaction://hlinksldjump" r:id="rId11"/>
                        </a:rPr>
                        <a:t>29</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22" name="Google Shape;122;g1625024a152_0_195"/>
          <p:cNvSpPr txBox="1"/>
          <p:nvPr/>
        </p:nvSpPr>
        <p:spPr>
          <a:xfrm>
            <a:off x="6971425" y="2305800"/>
            <a:ext cx="4711800" cy="1908600"/>
          </a:xfrm>
          <a:prstGeom prst="rect">
            <a:avLst/>
          </a:prstGeom>
          <a:noFill/>
          <a:ln>
            <a:noFill/>
          </a:ln>
        </p:spPr>
        <p:txBody>
          <a:bodyPr anchorCtr="0" anchor="t" bIns="91425" lIns="91425" spcFirstLastPara="1" rIns="91425" wrap="square" tIns="91425">
            <a:spAutoFit/>
          </a:bodyPr>
          <a:lstStyle/>
          <a:p>
            <a:pPr indent="-330200" lvl="0" marL="457200" marR="198755" rtl="0" algn="l">
              <a:lnSpc>
                <a:spcPct val="100000"/>
              </a:lnSpc>
              <a:spcBef>
                <a:spcPts val="0"/>
              </a:spcBef>
              <a:spcAft>
                <a:spcPts val="0"/>
              </a:spcAft>
              <a:buClr>
                <a:srgbClr val="2853A3"/>
              </a:buClr>
              <a:buSzPts val="1600"/>
              <a:buFont typeface="Century Gothic"/>
              <a:buAutoNum type="arabicPeriod"/>
            </a:pPr>
            <a:r>
              <a:rPr b="0" i="0" lang="en-US" sz="1600" u="none" cap="none" strike="noStrike">
                <a:solidFill>
                  <a:srgbClr val="2853A3"/>
                </a:solidFill>
                <a:latin typeface="Century Gothic"/>
                <a:ea typeface="Century Gothic"/>
                <a:cs typeface="Century Gothic"/>
                <a:sym typeface="Century Gothic"/>
              </a:rPr>
              <a:t>Comprendre les types et les sources de crédit formel.</a:t>
            </a:r>
            <a:endParaRPr b="0" i="0" sz="1600" u="none" cap="none" strike="noStrike">
              <a:solidFill>
                <a:srgbClr val="2853A3"/>
              </a:solidFill>
              <a:latin typeface="Century Gothic"/>
              <a:ea typeface="Century Gothic"/>
              <a:cs typeface="Century Gothic"/>
              <a:sym typeface="Century Gothic"/>
            </a:endParaRPr>
          </a:p>
          <a:p>
            <a:pPr indent="-330200" lvl="0" marL="457200" marR="198755" rtl="0" algn="l">
              <a:lnSpc>
                <a:spcPct val="100000"/>
              </a:lnSpc>
              <a:spcBef>
                <a:spcPts val="0"/>
              </a:spcBef>
              <a:spcAft>
                <a:spcPts val="0"/>
              </a:spcAft>
              <a:buClr>
                <a:srgbClr val="2853A3"/>
              </a:buClr>
              <a:buSzPts val="1600"/>
              <a:buFont typeface="Century Gothic"/>
              <a:buAutoNum type="arabicPeriod"/>
            </a:pPr>
            <a:r>
              <a:rPr b="0" i="0" lang="en-US" sz="1600" u="none" cap="none" strike="noStrike">
                <a:solidFill>
                  <a:srgbClr val="2853A3"/>
                </a:solidFill>
                <a:latin typeface="Century Gothic"/>
                <a:ea typeface="Century Gothic"/>
                <a:cs typeface="Century Gothic"/>
                <a:sym typeface="Century Gothic"/>
              </a:rPr>
              <a:t>Découvrez les méthodes d'évaluation de la solvabilité.</a:t>
            </a:r>
            <a:endParaRPr b="0" i="0" sz="1600" u="none" cap="none" strike="noStrike">
              <a:solidFill>
                <a:srgbClr val="2853A3"/>
              </a:solidFill>
              <a:latin typeface="Century Gothic"/>
              <a:ea typeface="Century Gothic"/>
              <a:cs typeface="Century Gothic"/>
              <a:sym typeface="Century Gothic"/>
            </a:endParaRPr>
          </a:p>
          <a:p>
            <a:pPr indent="-330200" lvl="0" marL="457200" marR="198755" rtl="0" algn="l">
              <a:lnSpc>
                <a:spcPct val="100000"/>
              </a:lnSpc>
              <a:spcBef>
                <a:spcPts val="0"/>
              </a:spcBef>
              <a:spcAft>
                <a:spcPts val="0"/>
              </a:spcAft>
              <a:buClr>
                <a:srgbClr val="2853A3"/>
              </a:buClr>
              <a:buSzPts val="1600"/>
              <a:buFont typeface="Century Gothic"/>
              <a:buAutoNum type="arabicPeriod"/>
            </a:pPr>
            <a:r>
              <a:rPr b="0" i="0" lang="en-US" sz="1600" u="none" cap="none" strike="noStrike">
                <a:solidFill>
                  <a:srgbClr val="2853A3"/>
                </a:solidFill>
                <a:latin typeface="Century Gothic"/>
                <a:ea typeface="Century Gothic"/>
                <a:cs typeface="Century Gothic"/>
                <a:sym typeface="Century Gothic"/>
              </a:rPr>
              <a:t>Comprendre l'importance d'effectuer les paiements des prêts et des crédits à temps.</a:t>
            </a:r>
            <a:endParaRPr b="0" i="0" sz="1600" u="none" cap="none" strike="noStrike">
              <a:solidFill>
                <a:srgbClr val="2853A3"/>
              </a:solidFill>
              <a:latin typeface="Century Gothic"/>
              <a:ea typeface="Century Gothic"/>
              <a:cs typeface="Century Gothic"/>
              <a:sym typeface="Century Gothic"/>
            </a:endParaRPr>
          </a:p>
        </p:txBody>
      </p:sp>
      <p:sp>
        <p:nvSpPr>
          <p:cNvPr id="123" name="Google Shape;123;g1625024a152_0_195"/>
          <p:cNvSpPr txBox="1"/>
          <p:nvPr>
            <p:ph idx="1" type="body"/>
          </p:nvPr>
        </p:nvSpPr>
        <p:spPr>
          <a:xfrm>
            <a:off x="1907200" y="1842678"/>
            <a:ext cx="4213800" cy="6351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97000"/>
              </a:lnSpc>
              <a:spcBef>
                <a:spcPts val="0"/>
              </a:spcBef>
              <a:spcAft>
                <a:spcPts val="0"/>
              </a:spcAft>
              <a:buClr>
                <a:schemeClr val="dk1"/>
              </a:buClr>
              <a:buSzPts val="1100"/>
              <a:buNone/>
            </a:pPr>
            <a:r>
              <a:rPr b="1" lang="en-US" sz="2000">
                <a:solidFill>
                  <a:srgbClr val="2853A3"/>
                </a:solidFill>
              </a:rPr>
              <a:t>Table des matières</a:t>
            </a:r>
            <a:endParaRPr b="1" sz="2000">
              <a:solidFill>
                <a:srgbClr val="2853A3"/>
              </a:solidFill>
            </a:endParaRPr>
          </a:p>
        </p:txBody>
      </p:sp>
      <p:pic>
        <p:nvPicPr>
          <p:cNvPr id="124" name="Google Shape;124;g1625024a152_0_195"/>
          <p:cNvPicPr preferRelativeResize="0"/>
          <p:nvPr/>
        </p:nvPicPr>
        <p:blipFill rotWithShape="1">
          <a:blip r:embed="rId5">
            <a:alphaModFix/>
          </a:blip>
          <a:srcRect b="0" l="0" r="0" t="0"/>
          <a:stretch/>
        </p:blipFill>
        <p:spPr>
          <a:xfrm>
            <a:off x="6926350" y="5580075"/>
            <a:ext cx="369300" cy="369300"/>
          </a:xfrm>
          <a:prstGeom prst="rect">
            <a:avLst/>
          </a:prstGeom>
          <a:noFill/>
          <a:ln>
            <a:noFill/>
          </a:ln>
        </p:spPr>
      </p:pic>
      <p:sp>
        <p:nvSpPr>
          <p:cNvPr id="125" name="Google Shape;125;g1625024a152_0_19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g14a759c8f77_0_227"/>
          <p:cNvPicPr preferRelativeResize="0"/>
          <p:nvPr/>
        </p:nvPicPr>
        <p:blipFill rotWithShape="1">
          <a:blip r:embed="rId3">
            <a:alphaModFix/>
          </a:blip>
          <a:srcRect b="0" l="0" r="0" t="0"/>
          <a:stretch/>
        </p:blipFill>
        <p:spPr>
          <a:xfrm>
            <a:off x="0" y="0"/>
            <a:ext cx="12192000" cy="6857173"/>
          </a:xfrm>
          <a:prstGeom prst="rect">
            <a:avLst/>
          </a:prstGeom>
          <a:noFill/>
          <a:ln>
            <a:noFill/>
          </a:ln>
        </p:spPr>
      </p:pic>
      <p:pic>
        <p:nvPicPr>
          <p:cNvPr id="131" name="Google Shape;131;g14a759c8f77_0_227"/>
          <p:cNvPicPr preferRelativeResize="0"/>
          <p:nvPr/>
        </p:nvPicPr>
        <p:blipFill rotWithShape="1">
          <a:blip r:embed="rId4">
            <a:alphaModFix/>
          </a:blip>
          <a:srcRect b="0" l="0" r="0" t="0"/>
          <a:stretch/>
        </p:blipFill>
        <p:spPr>
          <a:xfrm rot="-5400000">
            <a:off x="10956175" y="389668"/>
            <a:ext cx="1235826" cy="1235826"/>
          </a:xfrm>
          <a:prstGeom prst="rect">
            <a:avLst/>
          </a:prstGeom>
          <a:noFill/>
          <a:ln>
            <a:noFill/>
          </a:ln>
        </p:spPr>
      </p:pic>
      <p:sp>
        <p:nvSpPr>
          <p:cNvPr id="132" name="Google Shape;132;g14a759c8f77_0_227"/>
          <p:cNvSpPr txBox="1"/>
          <p:nvPr/>
        </p:nvSpPr>
        <p:spPr>
          <a:xfrm>
            <a:off x="9211225" y="661350"/>
            <a:ext cx="1761300" cy="1031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rgbClr val="FFFFFF"/>
                </a:solidFill>
                <a:latin typeface="Century Gothic"/>
                <a:ea typeface="Century Gothic"/>
                <a:cs typeface="Century Gothic"/>
                <a:sym typeface="Century Gothic"/>
              </a:rPr>
              <a:t>Conseil de personnalisation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en-US" sz="1100" u="none" cap="none" strike="noStrike">
                <a:solidFill>
                  <a:srgbClr val="FFFFFF"/>
                </a:solidFill>
                <a:latin typeface="Century Gothic"/>
                <a:ea typeface="Century Gothic"/>
                <a:cs typeface="Century Gothic"/>
                <a:sym typeface="Century Gothic"/>
              </a:rPr>
              <a:t>Ajouter, supprimer ou modifier ces questions si nécessaire.</a:t>
            </a:r>
            <a:endParaRPr b="0" i="0" sz="1400" u="none" cap="none" strike="noStrike">
              <a:solidFill>
                <a:srgbClr val="000000"/>
              </a:solidFill>
              <a:latin typeface="Arial"/>
              <a:ea typeface="Arial"/>
              <a:cs typeface="Arial"/>
              <a:sym typeface="Arial"/>
            </a:endParaRPr>
          </a:p>
        </p:txBody>
      </p:sp>
      <p:grpSp>
        <p:nvGrpSpPr>
          <p:cNvPr id="133" name="Google Shape;133;g14a759c8f77_0_227"/>
          <p:cNvGrpSpPr/>
          <p:nvPr/>
        </p:nvGrpSpPr>
        <p:grpSpPr>
          <a:xfrm>
            <a:off x="-311998" y="-317672"/>
            <a:ext cx="5384672" cy="7127259"/>
            <a:chOff x="-311998" y="-317672"/>
            <a:chExt cx="5384672" cy="7127259"/>
          </a:xfrm>
        </p:grpSpPr>
        <p:pic>
          <p:nvPicPr>
            <p:cNvPr id="134" name="Google Shape;134;g14a759c8f77_0_227"/>
            <p:cNvPicPr preferRelativeResize="0"/>
            <p:nvPr/>
          </p:nvPicPr>
          <p:blipFill rotWithShape="1">
            <a:blip r:embed="rId5">
              <a:alphaModFix/>
            </a:blip>
            <a:srcRect b="0" l="0" r="0" t="0"/>
            <a:stretch/>
          </p:blipFill>
          <p:spPr>
            <a:xfrm flipH="1">
              <a:off x="194031" y="-317672"/>
              <a:ext cx="4878643" cy="3837737"/>
            </a:xfrm>
            <a:prstGeom prst="rect">
              <a:avLst/>
            </a:prstGeom>
            <a:noFill/>
            <a:ln>
              <a:noFill/>
            </a:ln>
          </p:spPr>
        </p:pic>
        <p:sp>
          <p:nvSpPr>
            <p:cNvPr id="135" name="Google Shape;135;g14a759c8f77_0_227"/>
            <p:cNvSpPr txBox="1"/>
            <p:nvPr/>
          </p:nvSpPr>
          <p:spPr>
            <a:xfrm>
              <a:off x="1707775" y="502550"/>
              <a:ext cx="2244900" cy="163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800"/>
                <a:buFont typeface="Arial"/>
                <a:buNone/>
              </a:pPr>
              <a:r>
                <a:rPr b="1" i="0" lang="en-US" sz="2000" u="none" cap="none" strike="noStrike">
                  <a:solidFill>
                    <a:srgbClr val="2853A3"/>
                  </a:solidFill>
                  <a:latin typeface="Century Gothic"/>
                  <a:ea typeface="Century Gothic"/>
                  <a:cs typeface="Century Gothic"/>
                  <a:sym typeface="Century Gothic"/>
                </a:rPr>
                <a:t>Avant de commencer, voyons si vous connaissez bien le crédit !</a:t>
              </a:r>
              <a:endParaRPr b="0" i="0" sz="1400" u="none" cap="none" strike="noStrike">
                <a:solidFill>
                  <a:srgbClr val="000000"/>
                </a:solidFill>
                <a:latin typeface="Arial"/>
                <a:ea typeface="Arial"/>
                <a:cs typeface="Arial"/>
                <a:sym typeface="Arial"/>
              </a:endParaRPr>
            </a:p>
          </p:txBody>
        </p:sp>
        <p:pic>
          <p:nvPicPr>
            <p:cNvPr id="136" name="Google Shape;136;g14a759c8f77_0_227"/>
            <p:cNvPicPr preferRelativeResize="0"/>
            <p:nvPr/>
          </p:nvPicPr>
          <p:blipFill rotWithShape="1">
            <a:blip r:embed="rId6">
              <a:alphaModFix/>
            </a:blip>
            <a:srcRect b="0" l="0" r="0" t="0"/>
            <a:stretch/>
          </p:blipFill>
          <p:spPr>
            <a:xfrm flipH="1">
              <a:off x="-311998" y="1565651"/>
              <a:ext cx="3495973" cy="5243936"/>
            </a:xfrm>
            <a:prstGeom prst="rect">
              <a:avLst/>
            </a:prstGeom>
            <a:noFill/>
            <a:ln>
              <a:noFill/>
            </a:ln>
          </p:spPr>
        </p:pic>
      </p:grpSp>
      <p:grpSp>
        <p:nvGrpSpPr>
          <p:cNvPr id="137" name="Google Shape;137;g14a759c8f77_0_227"/>
          <p:cNvGrpSpPr/>
          <p:nvPr/>
        </p:nvGrpSpPr>
        <p:grpSpPr>
          <a:xfrm>
            <a:off x="5071087" y="2696191"/>
            <a:ext cx="3495977" cy="2755134"/>
            <a:chOff x="5528287" y="2696191"/>
            <a:chExt cx="3495977" cy="2755134"/>
          </a:xfrm>
        </p:grpSpPr>
        <p:pic>
          <p:nvPicPr>
            <p:cNvPr id="138" name="Google Shape;138;g14a759c8f77_0_227"/>
            <p:cNvPicPr preferRelativeResize="0"/>
            <p:nvPr/>
          </p:nvPicPr>
          <p:blipFill rotWithShape="1">
            <a:blip r:embed="rId7">
              <a:alphaModFix/>
            </a:blip>
            <a:srcRect b="0" l="0" r="0" t="0"/>
            <a:stretch/>
          </p:blipFill>
          <p:spPr>
            <a:xfrm>
              <a:off x="5528287" y="2696191"/>
              <a:ext cx="3495977" cy="2755134"/>
            </a:xfrm>
            <a:prstGeom prst="rect">
              <a:avLst/>
            </a:prstGeom>
            <a:noFill/>
            <a:ln>
              <a:noFill/>
            </a:ln>
          </p:spPr>
        </p:pic>
        <p:sp>
          <p:nvSpPr>
            <p:cNvPr id="139" name="Google Shape;139;g14a759c8f77_0_227"/>
            <p:cNvSpPr txBox="1"/>
            <p:nvPr/>
          </p:nvSpPr>
          <p:spPr>
            <a:xfrm>
              <a:off x="6311025" y="3288813"/>
              <a:ext cx="1930500" cy="1569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434"/>
                </a:spcBef>
                <a:spcAft>
                  <a:spcPts val="0"/>
                </a:spcAft>
                <a:buClr>
                  <a:srgbClr val="000000"/>
                </a:buClr>
                <a:buSzPts val="1800"/>
                <a:buFont typeface="Arial"/>
                <a:buNone/>
              </a:pPr>
              <a:r>
                <a:rPr b="1" i="0" lang="en-US" sz="1800" u="none" cap="none" strike="noStrike">
                  <a:solidFill>
                    <a:srgbClr val="D19129"/>
                  </a:solidFill>
                  <a:latin typeface="Century Gothic"/>
                  <a:ea typeface="Century Gothic"/>
                  <a:cs typeface="Century Gothic"/>
                  <a:sym typeface="Century Gothic"/>
                </a:rPr>
                <a:t>Est-ce que quelqu'un a eu du mal à payer son prêt à temps ?</a:t>
              </a:r>
              <a:endParaRPr b="0" i="0" sz="1400" u="none" cap="none" strike="noStrike">
                <a:solidFill>
                  <a:srgbClr val="000000"/>
                </a:solidFill>
                <a:latin typeface="Arial"/>
                <a:ea typeface="Arial"/>
                <a:cs typeface="Arial"/>
                <a:sym typeface="Arial"/>
              </a:endParaRPr>
            </a:p>
          </p:txBody>
        </p:sp>
      </p:grpSp>
      <p:grpSp>
        <p:nvGrpSpPr>
          <p:cNvPr id="140" name="Google Shape;140;g14a759c8f77_0_227"/>
          <p:cNvGrpSpPr/>
          <p:nvPr/>
        </p:nvGrpSpPr>
        <p:grpSpPr>
          <a:xfrm>
            <a:off x="3849487" y="161066"/>
            <a:ext cx="3495977" cy="2755134"/>
            <a:chOff x="4382887" y="161066"/>
            <a:chExt cx="3495977" cy="2755134"/>
          </a:xfrm>
        </p:grpSpPr>
        <p:pic>
          <p:nvPicPr>
            <p:cNvPr id="141" name="Google Shape;141;g14a759c8f77_0_227"/>
            <p:cNvPicPr preferRelativeResize="0"/>
            <p:nvPr/>
          </p:nvPicPr>
          <p:blipFill rotWithShape="1">
            <a:blip r:embed="rId7">
              <a:alphaModFix/>
            </a:blip>
            <a:srcRect b="0" l="0" r="0" t="0"/>
            <a:stretch/>
          </p:blipFill>
          <p:spPr>
            <a:xfrm>
              <a:off x="4382887" y="161066"/>
              <a:ext cx="3495977" cy="2755134"/>
            </a:xfrm>
            <a:prstGeom prst="rect">
              <a:avLst/>
            </a:prstGeom>
            <a:noFill/>
            <a:ln>
              <a:noFill/>
            </a:ln>
          </p:spPr>
        </p:pic>
        <p:sp>
          <p:nvSpPr>
            <p:cNvPr id="142" name="Google Shape;142;g14a759c8f77_0_227"/>
            <p:cNvSpPr txBox="1"/>
            <p:nvPr/>
          </p:nvSpPr>
          <p:spPr>
            <a:xfrm>
              <a:off x="5233125" y="895288"/>
              <a:ext cx="1795500" cy="1764900"/>
            </a:xfrm>
            <a:prstGeom prst="rect">
              <a:avLst/>
            </a:prstGeom>
            <a:noFill/>
            <a:ln>
              <a:noFill/>
            </a:ln>
          </p:spPr>
          <p:txBody>
            <a:bodyPr anchorCtr="0" anchor="t" bIns="91425" lIns="91425" spcFirstLastPara="1" rIns="91425" wrap="square" tIns="91425">
              <a:spAutoFit/>
            </a:bodyPr>
            <a:lstStyle/>
            <a:p>
              <a:pPr indent="-635" lvl="0" marL="12700" marR="5080" rtl="0" algn="ctr">
                <a:lnSpc>
                  <a:spcPct val="117600"/>
                </a:lnSpc>
                <a:spcBef>
                  <a:spcPts val="0"/>
                </a:spcBef>
                <a:spcAft>
                  <a:spcPts val="0"/>
                </a:spcAft>
                <a:buClr>
                  <a:schemeClr val="dk1"/>
                </a:buClr>
                <a:buSzPts val="1900"/>
                <a:buFont typeface="Arial"/>
                <a:buNone/>
              </a:pPr>
              <a:r>
                <a:rPr b="1" i="0" lang="en-US" sz="1800" u="none" cap="none" strike="noStrike">
                  <a:solidFill>
                    <a:srgbClr val="D19129"/>
                  </a:solidFill>
                  <a:latin typeface="Century Gothic"/>
                  <a:ea typeface="Century Gothic"/>
                  <a:cs typeface="Century Gothic"/>
                  <a:sym typeface="Century Gothic"/>
                </a:rPr>
                <a:t>Où pouvez-vous obtenir un prêt ?</a:t>
              </a:r>
              <a:endParaRPr b="0" i="0" sz="1400" u="none" cap="none" strike="noStrike">
                <a:solidFill>
                  <a:srgbClr val="000000"/>
                </a:solidFill>
                <a:latin typeface="Arial"/>
                <a:ea typeface="Arial"/>
                <a:cs typeface="Arial"/>
                <a:sym typeface="Arial"/>
              </a:endParaRPr>
            </a:p>
            <a:p>
              <a:pPr indent="-635" lvl="0" marL="12700" marR="5080" rtl="0" algn="ctr">
                <a:lnSpc>
                  <a:spcPct val="117600"/>
                </a:lnSpc>
                <a:spcBef>
                  <a:spcPts val="0"/>
                </a:spcBef>
                <a:spcAft>
                  <a:spcPts val="0"/>
                </a:spcAft>
                <a:buClr>
                  <a:srgbClr val="000000"/>
                </a:buClr>
                <a:buSzPts val="1800"/>
                <a:buFont typeface="Arial"/>
                <a:buNone/>
              </a:pPr>
              <a:r>
                <a:t/>
              </a:r>
              <a:endParaRPr b="1" i="0" sz="1800" u="none" cap="none" strike="noStrike">
                <a:solidFill>
                  <a:srgbClr val="D19129"/>
                </a:solidFill>
                <a:latin typeface="Century Gothic"/>
                <a:ea typeface="Century Gothic"/>
                <a:cs typeface="Century Gothic"/>
                <a:sym typeface="Century Gothic"/>
              </a:endParaRPr>
            </a:p>
          </p:txBody>
        </p:sp>
      </p:grpSp>
      <p:grpSp>
        <p:nvGrpSpPr>
          <p:cNvPr id="143" name="Google Shape;143;g14a759c8f77_0_227"/>
          <p:cNvGrpSpPr/>
          <p:nvPr/>
        </p:nvGrpSpPr>
        <p:grpSpPr>
          <a:xfrm>
            <a:off x="6185487" y="552154"/>
            <a:ext cx="3495977" cy="2755134"/>
            <a:chOff x="6566487" y="552154"/>
            <a:chExt cx="3495977" cy="2755134"/>
          </a:xfrm>
        </p:grpSpPr>
        <p:pic>
          <p:nvPicPr>
            <p:cNvPr id="144" name="Google Shape;144;g14a759c8f77_0_227"/>
            <p:cNvPicPr preferRelativeResize="0"/>
            <p:nvPr/>
          </p:nvPicPr>
          <p:blipFill rotWithShape="1">
            <a:blip r:embed="rId7">
              <a:alphaModFix/>
            </a:blip>
            <a:srcRect b="0" l="0" r="0" t="0"/>
            <a:stretch/>
          </p:blipFill>
          <p:spPr>
            <a:xfrm>
              <a:off x="6566487" y="552154"/>
              <a:ext cx="3495977" cy="2755134"/>
            </a:xfrm>
            <a:prstGeom prst="rect">
              <a:avLst/>
            </a:prstGeom>
            <a:noFill/>
            <a:ln>
              <a:noFill/>
            </a:ln>
          </p:spPr>
        </p:pic>
        <p:sp>
          <p:nvSpPr>
            <p:cNvPr id="145" name="Google Shape;145;g14a759c8f77_0_227"/>
            <p:cNvSpPr txBox="1"/>
            <p:nvPr/>
          </p:nvSpPr>
          <p:spPr>
            <a:xfrm>
              <a:off x="7268225" y="979050"/>
              <a:ext cx="2092500" cy="2184600"/>
            </a:xfrm>
            <a:prstGeom prst="rect">
              <a:avLst/>
            </a:prstGeom>
            <a:noFill/>
            <a:ln>
              <a:noFill/>
            </a:ln>
          </p:spPr>
          <p:txBody>
            <a:bodyPr anchorCtr="0" anchor="t" bIns="91425" lIns="91425" spcFirstLastPara="1" rIns="91425" wrap="square" tIns="91425">
              <a:spAutoFit/>
            </a:bodyPr>
            <a:lstStyle/>
            <a:p>
              <a:pPr indent="0" lvl="0" marL="12700" marR="5080" rtl="0" algn="ctr">
                <a:lnSpc>
                  <a:spcPct val="116599"/>
                </a:lnSpc>
                <a:spcBef>
                  <a:spcPts val="0"/>
                </a:spcBef>
                <a:spcAft>
                  <a:spcPts val="0"/>
                </a:spcAft>
                <a:buClr>
                  <a:schemeClr val="dk1"/>
                </a:buClr>
                <a:buSzPts val="2200"/>
                <a:buFont typeface="Arial"/>
                <a:buNone/>
              </a:pPr>
              <a:r>
                <a:rPr b="1" i="0" lang="en-US" sz="1600" u="none" cap="none" strike="noStrike">
                  <a:solidFill>
                    <a:srgbClr val="D19129"/>
                  </a:solidFill>
                  <a:latin typeface="Century Gothic"/>
                  <a:ea typeface="Century Gothic"/>
                  <a:cs typeface="Century Gothic"/>
                  <a:sym typeface="Century Gothic"/>
                </a:rPr>
                <a:t>Si vous avez demandé un prêt, quels documents ou informations deviez-vous fournir ?</a:t>
              </a:r>
              <a:endParaRPr b="0" i="0" sz="1400" u="none" cap="none" strike="noStrike">
                <a:solidFill>
                  <a:srgbClr val="000000"/>
                </a:solidFill>
                <a:latin typeface="Arial"/>
                <a:ea typeface="Arial"/>
                <a:cs typeface="Arial"/>
                <a:sym typeface="Arial"/>
              </a:endParaRPr>
            </a:p>
            <a:p>
              <a:pPr indent="-635" lvl="0" marL="12700" marR="5080" rtl="0" algn="ctr">
                <a:lnSpc>
                  <a:spcPct val="117600"/>
                </a:lnSpc>
                <a:spcBef>
                  <a:spcPts val="0"/>
                </a:spcBef>
                <a:spcAft>
                  <a:spcPts val="0"/>
                </a:spcAft>
                <a:buClr>
                  <a:srgbClr val="000000"/>
                </a:buClr>
                <a:buSzPts val="1800"/>
                <a:buFont typeface="Arial"/>
                <a:buNone/>
              </a:pPr>
              <a:r>
                <a:t/>
              </a:r>
              <a:endParaRPr b="1" i="0" sz="1800" u="none" cap="none" strike="noStrike">
                <a:solidFill>
                  <a:schemeClr val="accent2"/>
                </a:solidFill>
                <a:latin typeface="Century Gothic"/>
                <a:ea typeface="Century Gothic"/>
                <a:cs typeface="Century Gothic"/>
                <a:sym typeface="Century Gothic"/>
              </a:endParaRPr>
            </a:p>
          </p:txBody>
        </p:sp>
      </p:grpSp>
      <p:pic>
        <p:nvPicPr>
          <p:cNvPr id="146" name="Google Shape;146;g14a759c8f77_0_227"/>
          <p:cNvPicPr preferRelativeResize="0"/>
          <p:nvPr/>
        </p:nvPicPr>
        <p:blipFill rotWithShape="1">
          <a:blip r:embed="rId8">
            <a:alphaModFix/>
          </a:blip>
          <a:srcRect b="0" l="0" r="0" t="0"/>
          <a:stretch/>
        </p:blipFill>
        <p:spPr>
          <a:xfrm>
            <a:off x="8309050" y="1600051"/>
            <a:ext cx="3624176" cy="5436252"/>
          </a:xfrm>
          <a:prstGeom prst="rect">
            <a:avLst/>
          </a:prstGeom>
          <a:noFill/>
          <a:ln>
            <a:noFill/>
          </a:ln>
        </p:spPr>
      </p:pic>
      <p:pic>
        <p:nvPicPr>
          <p:cNvPr id="147" name="Google Shape;147;g14a759c8f77_0_227"/>
          <p:cNvPicPr preferRelativeResize="0"/>
          <p:nvPr/>
        </p:nvPicPr>
        <p:blipFill rotWithShape="1">
          <a:blip r:embed="rId9">
            <a:alphaModFix/>
          </a:blip>
          <a:srcRect b="0" l="0" r="0" t="0"/>
          <a:stretch/>
        </p:blipFill>
        <p:spPr>
          <a:xfrm>
            <a:off x="2438100" y="1625500"/>
            <a:ext cx="3495972" cy="5243969"/>
          </a:xfrm>
          <a:prstGeom prst="rect">
            <a:avLst/>
          </a:prstGeom>
          <a:noFill/>
          <a:ln>
            <a:noFill/>
          </a:ln>
        </p:spPr>
      </p:pic>
      <p:sp>
        <p:nvSpPr>
          <p:cNvPr id="148" name="Google Shape;148;g14a759c8f77_0_22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6"/>
          <p:cNvPicPr preferRelativeResize="0"/>
          <p:nvPr/>
        </p:nvPicPr>
        <p:blipFill rotWithShape="1">
          <a:blip r:embed="rId3">
            <a:alphaModFix/>
          </a:blip>
          <a:srcRect b="0" l="0" r="0" t="0"/>
          <a:stretch/>
        </p:blipFill>
        <p:spPr>
          <a:xfrm>
            <a:off x="1" y="0"/>
            <a:ext cx="12191998" cy="6857172"/>
          </a:xfrm>
          <a:prstGeom prst="rect">
            <a:avLst/>
          </a:prstGeom>
          <a:noFill/>
          <a:ln>
            <a:noFill/>
          </a:ln>
        </p:spPr>
      </p:pic>
      <p:sp>
        <p:nvSpPr>
          <p:cNvPr id="154" name="Google Shape;154;p6"/>
          <p:cNvSpPr/>
          <p:nvPr/>
        </p:nvSpPr>
        <p:spPr>
          <a:xfrm>
            <a:off x="1" y="1717399"/>
            <a:ext cx="6681894" cy="1923579"/>
          </a:xfrm>
          <a:prstGeom prst="rect">
            <a:avLst/>
          </a:prstGeom>
          <a:solidFill>
            <a:srgbClr val="EDBD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155" name="Google Shape;155;p6"/>
          <p:cNvSpPr txBox="1"/>
          <p:nvPr/>
        </p:nvSpPr>
        <p:spPr>
          <a:xfrm>
            <a:off x="1044324" y="2187424"/>
            <a:ext cx="5472900" cy="99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PARTIE 1 :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LES FORMES DE CRÉDIT</a:t>
            </a:r>
            <a:endParaRPr b="0" i="0" sz="1400" u="none" cap="none" strike="noStrike">
              <a:solidFill>
                <a:srgbClr val="000000"/>
              </a:solidFill>
              <a:latin typeface="Arial"/>
              <a:ea typeface="Arial"/>
              <a:cs typeface="Arial"/>
              <a:sym typeface="Arial"/>
            </a:endParaRPr>
          </a:p>
        </p:txBody>
      </p:sp>
      <p:grpSp>
        <p:nvGrpSpPr>
          <p:cNvPr id="156" name="Google Shape;156;p6"/>
          <p:cNvGrpSpPr/>
          <p:nvPr/>
        </p:nvGrpSpPr>
        <p:grpSpPr>
          <a:xfrm>
            <a:off x="6179125" y="-90374"/>
            <a:ext cx="4204869" cy="3315997"/>
            <a:chOff x="6096000" y="-90374"/>
            <a:chExt cx="4204869" cy="3315997"/>
          </a:xfrm>
        </p:grpSpPr>
        <p:pic>
          <p:nvPicPr>
            <p:cNvPr id="157" name="Google Shape;157;p6"/>
            <p:cNvPicPr preferRelativeResize="0"/>
            <p:nvPr/>
          </p:nvPicPr>
          <p:blipFill rotWithShape="1">
            <a:blip r:embed="rId4">
              <a:alphaModFix/>
            </a:blip>
            <a:srcRect b="0" l="0" r="0" t="0"/>
            <a:stretch/>
          </p:blipFill>
          <p:spPr>
            <a:xfrm>
              <a:off x="6096000" y="-90374"/>
              <a:ext cx="4204869" cy="3315997"/>
            </a:xfrm>
            <a:prstGeom prst="rect">
              <a:avLst/>
            </a:prstGeom>
            <a:noFill/>
            <a:ln>
              <a:noFill/>
            </a:ln>
          </p:spPr>
        </p:pic>
        <p:sp>
          <p:nvSpPr>
            <p:cNvPr id="158" name="Google Shape;158;p6"/>
            <p:cNvSpPr txBox="1"/>
            <p:nvPr/>
          </p:nvSpPr>
          <p:spPr>
            <a:xfrm>
              <a:off x="7222075" y="744025"/>
              <a:ext cx="1775700" cy="107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664B71"/>
                  </a:solidFill>
                  <a:latin typeface="Century Gothic"/>
                  <a:ea typeface="Century Gothic"/>
                  <a:cs typeface="Century Gothic"/>
                  <a:sym typeface="Century Gothic"/>
                </a:rPr>
                <a:t>Découvrons les différentes formes de crédit !</a:t>
              </a:r>
              <a:endParaRPr b="0" i="0" sz="1400" u="none" cap="none" strike="noStrike">
                <a:solidFill>
                  <a:srgbClr val="000000"/>
                </a:solidFill>
                <a:latin typeface="Arial"/>
                <a:ea typeface="Arial"/>
                <a:cs typeface="Arial"/>
                <a:sym typeface="Arial"/>
              </a:endParaRPr>
            </a:p>
          </p:txBody>
        </p:sp>
      </p:grpSp>
      <p:sp>
        <p:nvSpPr>
          <p:cNvPr id="159" name="Google Shape;159;p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160" name="Google Shape;160;p6"/>
          <p:cNvPicPr preferRelativeResize="0"/>
          <p:nvPr/>
        </p:nvPicPr>
        <p:blipFill rotWithShape="1">
          <a:blip r:embed="rId5">
            <a:alphaModFix/>
          </a:blip>
          <a:srcRect b="36847" l="0" r="18146" t="0"/>
          <a:stretch/>
        </p:blipFill>
        <p:spPr>
          <a:xfrm>
            <a:off x="6559725" y="601925"/>
            <a:ext cx="5403677" cy="6255252"/>
          </a:xfrm>
          <a:prstGeom prst="rect">
            <a:avLst/>
          </a:prstGeom>
          <a:noFill/>
          <a:ln>
            <a:noFill/>
          </a:ln>
        </p:spPr>
      </p:pic>
      <p:sp>
        <p:nvSpPr>
          <p:cNvPr id="161" name="Google Shape;161;p6"/>
          <p:cNvSpPr txBox="1"/>
          <p:nvPr/>
        </p:nvSpPr>
        <p:spPr>
          <a:xfrm>
            <a:off x="1044324" y="3981101"/>
            <a:ext cx="5853600" cy="2635800"/>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a:bodyPr>
          <a:lstStyle/>
          <a:p>
            <a:pPr indent="-228600" lvl="0" marL="228600" marR="0" rtl="0" algn="l">
              <a:lnSpc>
                <a:spcPct val="100000"/>
              </a:lnSpc>
              <a:spcBef>
                <a:spcPts val="0"/>
              </a:spcBef>
              <a:spcAft>
                <a:spcPts val="0"/>
              </a:spcAft>
              <a:buClr>
                <a:schemeClr val="lt1"/>
              </a:buClr>
              <a:buSzPts val="1600"/>
              <a:buFont typeface="Arial"/>
              <a:buNone/>
            </a:pPr>
            <a:r>
              <a:rPr b="1" i="0" lang="en-US" sz="2000" u="none" cap="none" strike="noStrike">
                <a:solidFill>
                  <a:schemeClr val="lt1"/>
                </a:solidFill>
                <a:latin typeface="Century Gothic"/>
                <a:ea typeface="Century Gothic"/>
                <a:cs typeface="Century Gothic"/>
                <a:sym typeface="Century Gothic"/>
              </a:rPr>
              <a:t>Objectifs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Identifier les possibilités de crédit.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Connaître les avantages de l'accès au crédit.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7"/>
          <p:cNvPicPr preferRelativeResize="0"/>
          <p:nvPr/>
        </p:nvPicPr>
        <p:blipFill rotWithShape="1">
          <a:blip r:embed="rId3">
            <a:alphaModFix amt="60000"/>
          </a:blip>
          <a:srcRect b="0" l="0" r="0" t="0"/>
          <a:stretch/>
        </p:blipFill>
        <p:spPr>
          <a:xfrm>
            <a:off x="0" y="0"/>
            <a:ext cx="12192000" cy="6857172"/>
          </a:xfrm>
          <a:prstGeom prst="rect">
            <a:avLst/>
          </a:prstGeom>
          <a:noFill/>
          <a:ln>
            <a:noFill/>
          </a:ln>
        </p:spPr>
      </p:pic>
      <p:pic>
        <p:nvPicPr>
          <p:cNvPr id="167" name="Google Shape;167;p7"/>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pic>
        <p:nvPicPr>
          <p:cNvPr id="168" name="Google Shape;168;p7"/>
          <p:cNvPicPr preferRelativeResize="0"/>
          <p:nvPr/>
        </p:nvPicPr>
        <p:blipFill rotWithShape="1">
          <a:blip r:embed="rId5">
            <a:alphaModFix/>
          </a:blip>
          <a:srcRect b="0" l="0" r="0" t="0"/>
          <a:stretch/>
        </p:blipFill>
        <p:spPr>
          <a:xfrm>
            <a:off x="5934400" y="920525"/>
            <a:ext cx="5610373" cy="4421424"/>
          </a:xfrm>
          <a:prstGeom prst="rect">
            <a:avLst/>
          </a:prstGeom>
          <a:noFill/>
          <a:ln>
            <a:noFill/>
          </a:ln>
        </p:spPr>
      </p:pic>
      <p:sp>
        <p:nvSpPr>
          <p:cNvPr id="169" name="Google Shape;169;p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170" name="Google Shape;170;p7"/>
          <p:cNvSpPr txBox="1"/>
          <p:nvPr>
            <p:ph idx="1" type="body"/>
          </p:nvPr>
        </p:nvSpPr>
        <p:spPr>
          <a:xfrm>
            <a:off x="7057975" y="1926675"/>
            <a:ext cx="3483900" cy="3118200"/>
          </a:xfrm>
          <a:prstGeom prst="rect">
            <a:avLst/>
          </a:prstGeom>
          <a:noFill/>
          <a:ln>
            <a:noFill/>
          </a:ln>
        </p:spPr>
        <p:txBody>
          <a:bodyPr anchorCtr="0" anchor="t" bIns="45700" lIns="91425" spcFirstLastPara="1" rIns="91425" wrap="square" tIns="45700">
            <a:normAutofit/>
          </a:bodyPr>
          <a:lstStyle/>
          <a:p>
            <a:pPr indent="-355600" lvl="0" marL="457200" marR="198755" rtl="0" algn="l">
              <a:lnSpc>
                <a:spcPct val="100000"/>
              </a:lnSpc>
              <a:spcBef>
                <a:spcPts val="0"/>
              </a:spcBef>
              <a:spcAft>
                <a:spcPts val="0"/>
              </a:spcAft>
              <a:buClr>
                <a:schemeClr val="lt1"/>
              </a:buClr>
              <a:buSzPts val="2000"/>
              <a:buFont typeface="Century Gothic"/>
              <a:buAutoNum type="arabicPeriod"/>
            </a:pPr>
            <a:r>
              <a:rPr b="1" lang="en-US" sz="2000">
                <a:solidFill>
                  <a:schemeClr val="lt1"/>
                </a:solidFill>
              </a:rPr>
              <a:t>Prêts pour fonds de roulement et prêts pour achat d'actifs</a:t>
            </a:r>
            <a:endParaRPr/>
          </a:p>
          <a:p>
            <a:pPr indent="-355600" lvl="0" marL="457200" marR="198755" rtl="0" algn="l">
              <a:lnSpc>
                <a:spcPct val="150000"/>
              </a:lnSpc>
              <a:spcBef>
                <a:spcPts val="1000"/>
              </a:spcBef>
              <a:spcAft>
                <a:spcPts val="0"/>
              </a:spcAft>
              <a:buClr>
                <a:schemeClr val="lt1"/>
              </a:buClr>
              <a:buSzPts val="2000"/>
              <a:buFont typeface="Century Gothic"/>
              <a:buAutoNum type="arabicPeriod"/>
            </a:pPr>
            <a:r>
              <a:rPr b="1" lang="en-US" sz="2000">
                <a:solidFill>
                  <a:schemeClr val="lt1"/>
                </a:solidFill>
              </a:rPr>
              <a:t>Prêts numériques</a:t>
            </a:r>
            <a:endParaRPr/>
          </a:p>
          <a:p>
            <a:pPr indent="-355600" lvl="0" marL="457200" marR="198755" rtl="0" algn="l">
              <a:lnSpc>
                <a:spcPct val="150000"/>
              </a:lnSpc>
              <a:spcBef>
                <a:spcPts val="0"/>
              </a:spcBef>
              <a:spcAft>
                <a:spcPts val="0"/>
              </a:spcAft>
              <a:buClr>
                <a:schemeClr val="lt1"/>
              </a:buClr>
              <a:buSzPts val="2000"/>
              <a:buAutoNum type="arabicPeriod"/>
            </a:pPr>
            <a:r>
              <a:rPr b="1" lang="en-US" sz="2000">
                <a:solidFill>
                  <a:schemeClr val="lt1"/>
                </a:solidFill>
              </a:rPr>
              <a:t>Découvert bancaire</a:t>
            </a:r>
            <a:endParaRPr/>
          </a:p>
          <a:p>
            <a:pPr indent="-355600" lvl="0" marL="457200" marR="198755" rtl="0" algn="l">
              <a:lnSpc>
                <a:spcPct val="150000"/>
              </a:lnSpc>
              <a:spcBef>
                <a:spcPts val="0"/>
              </a:spcBef>
              <a:spcAft>
                <a:spcPts val="0"/>
              </a:spcAft>
              <a:buClr>
                <a:schemeClr val="lt1"/>
              </a:buClr>
              <a:buSzPts val="2000"/>
              <a:buAutoNum type="arabicPeriod"/>
            </a:pPr>
            <a:r>
              <a:rPr b="1" lang="en-US" sz="2000">
                <a:solidFill>
                  <a:schemeClr val="lt1"/>
                </a:solidFill>
              </a:rPr>
              <a:t>Cartes de crédit</a:t>
            </a:r>
            <a:endParaRPr/>
          </a:p>
        </p:txBody>
      </p:sp>
      <p:grpSp>
        <p:nvGrpSpPr>
          <p:cNvPr id="171" name="Google Shape;171;p7"/>
          <p:cNvGrpSpPr/>
          <p:nvPr/>
        </p:nvGrpSpPr>
        <p:grpSpPr>
          <a:xfrm>
            <a:off x="2031751" y="597264"/>
            <a:ext cx="4770202" cy="2751190"/>
            <a:chOff x="2031748" y="292450"/>
            <a:chExt cx="4770202" cy="2360523"/>
          </a:xfrm>
        </p:grpSpPr>
        <p:pic>
          <p:nvPicPr>
            <p:cNvPr id="172" name="Google Shape;172;p7"/>
            <p:cNvPicPr preferRelativeResize="0"/>
            <p:nvPr/>
          </p:nvPicPr>
          <p:blipFill rotWithShape="1">
            <a:blip r:embed="rId6">
              <a:alphaModFix/>
            </a:blip>
            <a:srcRect b="10347" l="0" r="0" t="10340"/>
            <a:stretch/>
          </p:blipFill>
          <p:spPr>
            <a:xfrm flipH="1">
              <a:off x="2031748" y="292450"/>
              <a:ext cx="4770202" cy="2360523"/>
            </a:xfrm>
            <a:prstGeom prst="rect">
              <a:avLst/>
            </a:prstGeom>
            <a:noFill/>
            <a:ln>
              <a:noFill/>
            </a:ln>
          </p:spPr>
        </p:pic>
        <p:sp>
          <p:nvSpPr>
            <p:cNvPr id="173" name="Google Shape;173;p7"/>
            <p:cNvSpPr txBox="1"/>
            <p:nvPr/>
          </p:nvSpPr>
          <p:spPr>
            <a:xfrm>
              <a:off x="3839225" y="562541"/>
              <a:ext cx="1870800" cy="1987200"/>
            </a:xfrm>
            <a:prstGeom prst="rect">
              <a:avLst/>
            </a:prstGeom>
            <a:noFill/>
            <a:ln>
              <a:noFill/>
            </a:ln>
          </p:spPr>
          <p:txBody>
            <a:bodyPr anchorCtr="0" anchor="t" bIns="91425" lIns="91425" spcFirstLastPara="1" rIns="91425" wrap="square" tIns="91425">
              <a:spAutoFit/>
            </a:bodyPr>
            <a:lstStyle/>
            <a:p>
              <a:pPr indent="-635" lvl="0" marL="12700" marR="5080" rtl="0" algn="l">
                <a:lnSpc>
                  <a:spcPct val="117600"/>
                </a:lnSpc>
                <a:spcBef>
                  <a:spcPts val="0"/>
                </a:spcBef>
                <a:spcAft>
                  <a:spcPts val="0"/>
                </a:spcAft>
                <a:buClr>
                  <a:srgbClr val="000000"/>
                </a:buClr>
                <a:buSzPts val="1800"/>
                <a:buFont typeface="Arial"/>
                <a:buNone/>
              </a:pPr>
              <a:r>
                <a:rPr b="1" i="0" lang="en-US" sz="1500" u="none" cap="none" strike="noStrike">
                  <a:solidFill>
                    <a:srgbClr val="664B71"/>
                  </a:solidFill>
                  <a:latin typeface="Century Gothic"/>
                  <a:ea typeface="Century Gothic"/>
                  <a:cs typeface="Century Gothic"/>
                  <a:sym typeface="Century Gothic"/>
                </a:rPr>
                <a:t>Le crédit est un moyen que vous pouvez utiliser pour gérer les finances de votre entreprise. Il existe plusieurs types de crédit.</a:t>
              </a:r>
              <a:endParaRPr b="0" i="0" sz="1400" u="none" cap="none" strike="noStrike">
                <a:solidFill>
                  <a:srgbClr val="000000"/>
                </a:solidFill>
                <a:latin typeface="Arial"/>
                <a:ea typeface="Arial"/>
                <a:cs typeface="Arial"/>
                <a:sym typeface="Arial"/>
              </a:endParaRPr>
            </a:p>
          </p:txBody>
        </p:sp>
      </p:grpSp>
      <p:pic>
        <p:nvPicPr>
          <p:cNvPr id="174" name="Google Shape;174;p7"/>
          <p:cNvPicPr preferRelativeResize="0"/>
          <p:nvPr/>
        </p:nvPicPr>
        <p:blipFill rotWithShape="1">
          <a:blip r:embed="rId7">
            <a:alphaModFix/>
          </a:blip>
          <a:srcRect b="27907" l="0" r="0" t="0"/>
          <a:stretch/>
        </p:blipFill>
        <p:spPr>
          <a:xfrm>
            <a:off x="-108075" y="1007450"/>
            <a:ext cx="5410202" cy="5850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g1537c2c4cbf_0_16"/>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180" name="Google Shape;180;g1537c2c4cbf_0_16"/>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pic>
        <p:nvPicPr>
          <p:cNvPr id="181" name="Google Shape;181;g1537c2c4cbf_0_16"/>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sp>
        <p:nvSpPr>
          <p:cNvPr id="182" name="Google Shape;182;g1537c2c4cbf_0_16"/>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431800" lvl="0" marL="457200" marR="0" rtl="0" algn="l">
              <a:lnSpc>
                <a:spcPct val="90000"/>
              </a:lnSpc>
              <a:spcBef>
                <a:spcPts val="0"/>
              </a:spcBef>
              <a:spcAft>
                <a:spcPts val="0"/>
              </a:spcAft>
              <a:buClr>
                <a:srgbClr val="2853A3"/>
              </a:buClr>
              <a:buSzPts val="3200"/>
              <a:buFont typeface="Century Gothic"/>
              <a:buAutoNum type="arabicPeriod"/>
            </a:pPr>
            <a:r>
              <a:rPr b="1" i="0" lang="en-US" sz="3200" u="none" cap="none" strike="noStrike">
                <a:solidFill>
                  <a:srgbClr val="2853A3"/>
                </a:solidFill>
                <a:latin typeface="Century Gothic"/>
                <a:ea typeface="Century Gothic"/>
                <a:cs typeface="Century Gothic"/>
                <a:sym typeface="Century Gothic"/>
              </a:rPr>
              <a:t>Prêts pour fonds de roulement et prêts</a:t>
            </a:r>
            <a:endParaRPr b="1" i="0" sz="3200" u="none" cap="none" strike="noStrike">
              <a:solidFill>
                <a:srgbClr val="2853A3"/>
              </a:solidFill>
              <a:latin typeface="Century Gothic"/>
              <a:ea typeface="Century Gothic"/>
              <a:cs typeface="Century Gothic"/>
              <a:sym typeface="Century Gothic"/>
            </a:endParaRPr>
          </a:p>
          <a:p>
            <a:pPr indent="0" lvl="0" marL="457200" marR="0" rtl="0" algn="l">
              <a:lnSpc>
                <a:spcPct val="90000"/>
              </a:lnSpc>
              <a:spcBef>
                <a:spcPts val="0"/>
              </a:spcBef>
              <a:spcAft>
                <a:spcPts val="0"/>
              </a:spcAft>
              <a:buClr>
                <a:srgbClr val="000000"/>
              </a:buClr>
              <a:buSzPts val="3200"/>
              <a:buFont typeface="Arial"/>
              <a:buNone/>
            </a:pPr>
            <a:r>
              <a:rPr b="1" i="0" lang="en-US" sz="3200" u="none" cap="none" strike="noStrike">
                <a:solidFill>
                  <a:srgbClr val="2853A3"/>
                </a:solidFill>
                <a:latin typeface="Century Gothic"/>
                <a:ea typeface="Century Gothic"/>
                <a:cs typeface="Century Gothic"/>
                <a:sym typeface="Century Gothic"/>
              </a:rPr>
              <a:t>pour achat d'actifs </a:t>
            </a:r>
            <a:endParaRPr b="0" i="0" sz="1400" u="none" cap="none" strike="noStrike">
              <a:solidFill>
                <a:srgbClr val="000000"/>
              </a:solidFill>
              <a:latin typeface="Arial"/>
              <a:ea typeface="Arial"/>
              <a:cs typeface="Arial"/>
              <a:sym typeface="Arial"/>
            </a:endParaRPr>
          </a:p>
        </p:txBody>
      </p:sp>
      <p:sp>
        <p:nvSpPr>
          <p:cNvPr id="183" name="Google Shape;183;g1537c2c4cbf_0_1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184" name="Google Shape;184;g1537c2c4cbf_0_16"/>
          <p:cNvSpPr/>
          <p:nvPr/>
        </p:nvSpPr>
        <p:spPr>
          <a:xfrm>
            <a:off x="755075" y="1622775"/>
            <a:ext cx="5743200" cy="4733700"/>
          </a:xfrm>
          <a:prstGeom prst="round1Rect">
            <a:avLst>
              <a:gd fmla="val 16667" name="adj"/>
            </a:avLst>
          </a:prstGeom>
          <a:solidFill>
            <a:srgbClr val="B3CDEA">
              <a:alpha val="2627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g1537c2c4cbf_0_16"/>
          <p:cNvSpPr/>
          <p:nvPr/>
        </p:nvSpPr>
        <p:spPr>
          <a:xfrm flipH="1">
            <a:off x="6645475" y="1622775"/>
            <a:ext cx="5009400" cy="4733700"/>
          </a:xfrm>
          <a:prstGeom prst="round1Rect">
            <a:avLst>
              <a:gd fmla="val 16667" name="adj"/>
            </a:avLst>
          </a:prstGeom>
          <a:solidFill>
            <a:srgbClr val="B3CDEA">
              <a:alpha val="2627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g1537c2c4cbf_0_16"/>
          <p:cNvSpPr txBox="1"/>
          <p:nvPr/>
        </p:nvSpPr>
        <p:spPr>
          <a:xfrm>
            <a:off x="1083875" y="1961550"/>
            <a:ext cx="5249700" cy="40548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rgbClr val="000000"/>
              </a:buClr>
              <a:buSzPts val="2000"/>
              <a:buFont typeface="Arial"/>
              <a:buNone/>
            </a:pPr>
            <a:r>
              <a:rPr b="1" i="0" lang="en-US" sz="1900" u="none" cap="none" strike="noStrike">
                <a:solidFill>
                  <a:schemeClr val="dk2"/>
                </a:solidFill>
                <a:latin typeface="Century Gothic"/>
                <a:ea typeface="Century Gothic"/>
                <a:cs typeface="Century Gothic"/>
                <a:sym typeface="Century Gothic"/>
              </a:rPr>
              <a:t>Les prêts pour fonds de roulement sont utilisés pour financer les opérations et activités quotidiennes d'une entreprise. </a:t>
            </a:r>
            <a:r>
              <a:rPr b="0" i="0" lang="en-US" sz="1700" u="none" cap="none" strike="noStrike">
                <a:solidFill>
                  <a:schemeClr val="dk2"/>
                </a:solidFill>
                <a:latin typeface="Century Gothic"/>
                <a:ea typeface="Century Gothic"/>
                <a:cs typeface="Century Gothic"/>
                <a:sym typeface="Century Gothic"/>
              </a:rPr>
              <a:t>Vous pouvez utiliser un prêt de fonds de roulement pour couvrir le loyer, les coûts salariaux ou les paiements de dettes. Ces prêts ne sont pas utilisés pour acheter des actifs ou des investissements à long terme. Les prêts pour fonds de roulement sont généralement des prêts à court terme, et beaucoup sont utilisés sur une période d'un an ou moins.</a:t>
            </a:r>
            <a:endParaRPr b="0" i="0" sz="1300" u="none" cap="none" strike="noStrike">
              <a:solidFill>
                <a:srgbClr val="000000"/>
              </a:solidFill>
              <a:latin typeface="Arial"/>
              <a:ea typeface="Arial"/>
              <a:cs typeface="Arial"/>
              <a:sym typeface="Arial"/>
            </a:endParaRPr>
          </a:p>
        </p:txBody>
      </p:sp>
      <p:sp>
        <p:nvSpPr>
          <p:cNvPr id="187" name="Google Shape;187;g1537c2c4cbf_0_16"/>
          <p:cNvSpPr txBox="1"/>
          <p:nvPr/>
        </p:nvSpPr>
        <p:spPr>
          <a:xfrm>
            <a:off x="7020975" y="1961550"/>
            <a:ext cx="4326000" cy="40344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rgbClr val="000000"/>
              </a:buClr>
              <a:buSzPts val="2000"/>
              <a:buFont typeface="Arial"/>
              <a:buNone/>
            </a:pPr>
            <a:r>
              <a:rPr b="1" i="0" lang="en-US" sz="1900" u="none" cap="none" strike="noStrike">
                <a:solidFill>
                  <a:schemeClr val="dk2"/>
                </a:solidFill>
                <a:latin typeface="Century Gothic"/>
                <a:ea typeface="Century Gothic"/>
                <a:cs typeface="Century Gothic"/>
                <a:sym typeface="Century Gothic"/>
              </a:rPr>
              <a:t>Les prêts d'achat d'actifs sont utilisés pour acheter ou louer des actifs.</a:t>
            </a:r>
            <a:endParaRPr b="0" i="0" sz="1300" u="none" cap="none" strike="noStrike">
              <a:solidFill>
                <a:srgbClr val="000000"/>
              </a:solidFill>
              <a:latin typeface="Arial"/>
              <a:ea typeface="Arial"/>
              <a:cs typeface="Arial"/>
              <a:sym typeface="Arial"/>
            </a:endParaRPr>
          </a:p>
          <a:p>
            <a:pPr indent="0" lvl="0" marL="12700" marR="5080" rtl="0" algn="l">
              <a:lnSpc>
                <a:spcPct val="133200"/>
              </a:lnSpc>
              <a:spcBef>
                <a:spcPts val="0"/>
              </a:spcBef>
              <a:spcAft>
                <a:spcPts val="0"/>
              </a:spcAft>
              <a:buClr>
                <a:srgbClr val="000000"/>
              </a:buClr>
              <a:buSzPts val="17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0" lvl="0" marL="12700" marR="5080" rtl="0" algn="l">
              <a:lnSpc>
                <a:spcPct val="133200"/>
              </a:lnSpc>
              <a:spcBef>
                <a:spcPts val="0"/>
              </a:spcBef>
              <a:spcAft>
                <a:spcPts val="0"/>
              </a:spcAft>
              <a:buClr>
                <a:srgbClr val="000000"/>
              </a:buClr>
              <a:buSzPts val="1800"/>
              <a:buFont typeface="Arial"/>
              <a:buNone/>
            </a:pPr>
            <a:r>
              <a:rPr b="0" i="0" lang="en-US" sz="1700" u="none" cap="none" strike="noStrike">
                <a:solidFill>
                  <a:schemeClr val="dk2"/>
                </a:solidFill>
                <a:latin typeface="Century Gothic"/>
                <a:ea typeface="Century Gothic"/>
                <a:cs typeface="Century Gothic"/>
                <a:sym typeface="Century Gothic"/>
              </a:rPr>
              <a:t>Avec un prêt pour l'achat d'actifs, vous pouvez acheter des éléments essentiels durables pour votre entreprise, comme des machines, des équipements, des véhicules, ou même acquérir des biens immobiliers pour votre magasin.</a:t>
            </a:r>
            <a:endParaRPr b="0" i="0" sz="13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g1537c2c4cbf_0_36"/>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193" name="Google Shape;193;g1537c2c4cbf_0_36"/>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194" name="Google Shape;194;g1537c2c4cbf_0_36"/>
          <p:cNvSpPr txBox="1"/>
          <p:nvPr/>
        </p:nvSpPr>
        <p:spPr>
          <a:xfrm>
            <a:off x="755075" y="5256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Connaître les passifs associés aux prêts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et aux remboursements</a:t>
            </a:r>
            <a:endParaRPr b="0" i="0" sz="1400" u="none" cap="none" strike="noStrike">
              <a:solidFill>
                <a:srgbClr val="000000"/>
              </a:solidFill>
              <a:latin typeface="Arial"/>
              <a:ea typeface="Arial"/>
              <a:cs typeface="Arial"/>
              <a:sym typeface="Arial"/>
            </a:endParaRPr>
          </a:p>
        </p:txBody>
      </p:sp>
      <p:sp>
        <p:nvSpPr>
          <p:cNvPr id="195" name="Google Shape;195;g1537c2c4cbf_0_3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196" name="Google Shape;196;g1537c2c4cbf_0_36"/>
          <p:cNvPicPr preferRelativeResize="0"/>
          <p:nvPr/>
        </p:nvPicPr>
        <p:blipFill rotWithShape="1">
          <a:blip r:embed="rId4">
            <a:alphaModFix/>
          </a:blip>
          <a:srcRect b="0" l="0" r="0" t="0"/>
          <a:stretch/>
        </p:blipFill>
        <p:spPr>
          <a:xfrm rot="-5400000">
            <a:off x="10956175" y="542068"/>
            <a:ext cx="1235826" cy="1235826"/>
          </a:xfrm>
          <a:prstGeom prst="rect">
            <a:avLst/>
          </a:prstGeom>
          <a:noFill/>
          <a:ln>
            <a:noFill/>
          </a:ln>
        </p:spPr>
      </p:pic>
      <p:sp>
        <p:nvSpPr>
          <p:cNvPr id="197" name="Google Shape;197;g1537c2c4cbf_0_36"/>
          <p:cNvSpPr txBox="1"/>
          <p:nvPr/>
        </p:nvSpPr>
        <p:spPr>
          <a:xfrm>
            <a:off x="9210500" y="713996"/>
            <a:ext cx="1795500" cy="1031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dk2"/>
                </a:solidFill>
                <a:latin typeface="Century Gothic"/>
                <a:ea typeface="Century Gothic"/>
                <a:cs typeface="Century Gothic"/>
                <a:sym typeface="Century Gothic"/>
              </a:rPr>
              <a:t>Conseil de personnalisation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Century Gothic"/>
                <a:ea typeface="Century Gothic"/>
                <a:cs typeface="Century Gothic"/>
                <a:sym typeface="Century Gothic"/>
              </a:rPr>
              <a:t>Personnalisez les exemples pratiques et la monnaie.</a:t>
            </a:r>
            <a:endParaRPr b="0" i="0" sz="1400" u="none" cap="none" strike="noStrike">
              <a:solidFill>
                <a:srgbClr val="000000"/>
              </a:solidFill>
              <a:latin typeface="Arial"/>
              <a:ea typeface="Arial"/>
              <a:cs typeface="Arial"/>
              <a:sym typeface="Arial"/>
            </a:endParaRPr>
          </a:p>
        </p:txBody>
      </p:sp>
      <p:sp>
        <p:nvSpPr>
          <p:cNvPr id="198" name="Google Shape;198;g1537c2c4cbf_0_36"/>
          <p:cNvSpPr txBox="1"/>
          <p:nvPr/>
        </p:nvSpPr>
        <p:spPr>
          <a:xfrm>
            <a:off x="755075" y="1821950"/>
            <a:ext cx="9831000" cy="1098900"/>
          </a:xfrm>
          <a:prstGeom prst="rect">
            <a:avLst/>
          </a:prstGeom>
          <a:noFill/>
          <a:ln>
            <a:noFill/>
          </a:ln>
        </p:spPr>
        <p:txBody>
          <a:bodyPr anchorCtr="0" anchor="t" bIns="91425" lIns="91425" spcFirstLastPara="1" rIns="91425" wrap="square" tIns="91425">
            <a:spAutoFit/>
          </a:bodyPr>
          <a:lstStyle/>
          <a:p>
            <a:pPr indent="0" lvl="0" marL="12700" marR="5080" rtl="0" algn="l">
              <a:lnSpc>
                <a:spcPct val="115000"/>
              </a:lnSpc>
              <a:spcBef>
                <a:spcPts val="0"/>
              </a:spcBef>
              <a:spcAft>
                <a:spcPts val="0"/>
              </a:spcAft>
              <a:buClr>
                <a:srgbClr val="000000"/>
              </a:buClr>
              <a:buSzPts val="1800"/>
              <a:buFont typeface="Arial"/>
              <a:buNone/>
            </a:pPr>
            <a:r>
              <a:rPr b="0" i="0" lang="en-US" sz="1800" u="none" cap="none" strike="noStrike">
                <a:solidFill>
                  <a:schemeClr val="dk2"/>
                </a:solidFill>
                <a:latin typeface="Century Gothic"/>
                <a:ea typeface="Century Gothic"/>
                <a:cs typeface="Century Gothic"/>
                <a:sym typeface="Century Gothic"/>
              </a:rPr>
              <a:t>Lorsque vous contractez un prêt, vous devez rembourser le montant que vous avez emprunté au prêteur, ainsi que les frais supplémentaires facturés par le prêteur, notamment les intérêts et les commissions.</a:t>
            </a:r>
            <a:endParaRPr b="0" i="0" sz="1400" u="none" cap="none" strike="noStrike">
              <a:solidFill>
                <a:srgbClr val="000000"/>
              </a:solidFill>
              <a:latin typeface="Arial"/>
              <a:ea typeface="Arial"/>
              <a:cs typeface="Arial"/>
              <a:sym typeface="Arial"/>
            </a:endParaRPr>
          </a:p>
        </p:txBody>
      </p:sp>
      <p:sp>
        <p:nvSpPr>
          <p:cNvPr id="199" name="Google Shape;199;g1537c2c4cbf_0_36"/>
          <p:cNvSpPr txBox="1"/>
          <p:nvPr/>
        </p:nvSpPr>
        <p:spPr>
          <a:xfrm>
            <a:off x="876300" y="3066325"/>
            <a:ext cx="4543500" cy="1651200"/>
          </a:xfrm>
          <a:prstGeom prst="rect">
            <a:avLst/>
          </a:prstGeom>
          <a:noFill/>
          <a:ln>
            <a:noFill/>
          </a:ln>
        </p:spPr>
        <p:txBody>
          <a:bodyPr anchorCtr="0" anchor="t" bIns="0" lIns="0" spcFirstLastPara="1" rIns="0" wrap="square" tIns="12050">
            <a:spAutoFit/>
          </a:bodyPr>
          <a:lstStyle/>
          <a:p>
            <a:pPr indent="0" lvl="0" marL="12700" marR="5080" rtl="0" algn="l">
              <a:lnSpc>
                <a:spcPct val="113100"/>
              </a:lnSpc>
              <a:spcBef>
                <a:spcPts val="0"/>
              </a:spcBef>
              <a:spcAft>
                <a:spcPts val="0"/>
              </a:spcAft>
              <a:buClr>
                <a:srgbClr val="000000"/>
              </a:buClr>
              <a:buSzPts val="2100"/>
              <a:buFont typeface="Arial"/>
              <a:buNone/>
            </a:pPr>
            <a:r>
              <a:rPr b="0" i="0" lang="en-US" sz="1600" u="none" cap="none" strike="noStrike">
                <a:solidFill>
                  <a:schemeClr val="dk2"/>
                </a:solidFill>
                <a:latin typeface="Century Gothic"/>
                <a:ea typeface="Century Gothic"/>
                <a:cs typeface="Century Gothic"/>
                <a:sym typeface="Century Gothic"/>
              </a:rPr>
              <a:t>Les </a:t>
            </a:r>
            <a:r>
              <a:rPr b="1" i="0" lang="en-US" sz="1600" u="none" cap="none" strike="noStrike">
                <a:solidFill>
                  <a:schemeClr val="dk2"/>
                </a:solidFill>
                <a:latin typeface="Century Gothic"/>
                <a:ea typeface="Century Gothic"/>
                <a:cs typeface="Century Gothic"/>
                <a:sym typeface="Century Gothic"/>
              </a:rPr>
              <a:t>intérêts</a:t>
            </a:r>
            <a:r>
              <a:rPr b="0" i="0" lang="en-US" sz="1600" u="none" cap="none" strike="noStrike">
                <a:solidFill>
                  <a:schemeClr val="dk2"/>
                </a:solidFill>
                <a:latin typeface="Century Gothic"/>
                <a:ea typeface="Century Gothic"/>
                <a:cs typeface="Century Gothic"/>
                <a:sym typeface="Century Gothic"/>
              </a:rPr>
              <a:t> sont le prix que vous payez pour emprunter de l'argent. Les intérêts sont normalement exprimés en pourcentage du montant que vous avez emprunté. Il est généralement calculé sur une base annuelle ou mensuelle.</a:t>
            </a:r>
            <a:endParaRPr b="0" i="0" sz="1400" u="none" cap="none" strike="noStrike">
              <a:solidFill>
                <a:schemeClr val="dk2"/>
              </a:solidFill>
              <a:latin typeface="Arial"/>
              <a:ea typeface="Arial"/>
              <a:cs typeface="Arial"/>
              <a:sym typeface="Arial"/>
            </a:endParaRPr>
          </a:p>
        </p:txBody>
      </p:sp>
      <p:sp>
        <p:nvSpPr>
          <p:cNvPr id="200" name="Google Shape;200;g1537c2c4cbf_0_36"/>
          <p:cNvSpPr txBox="1"/>
          <p:nvPr/>
        </p:nvSpPr>
        <p:spPr>
          <a:xfrm>
            <a:off x="5993950" y="3054150"/>
            <a:ext cx="5626800" cy="1929600"/>
          </a:xfrm>
          <a:prstGeom prst="rect">
            <a:avLst/>
          </a:prstGeom>
          <a:noFill/>
          <a:ln>
            <a:noFill/>
          </a:ln>
        </p:spPr>
        <p:txBody>
          <a:bodyPr anchorCtr="0" anchor="t" bIns="0" lIns="0" spcFirstLastPara="1" rIns="0" wrap="square" tIns="12050">
            <a:spAutoFit/>
          </a:bodyPr>
          <a:lstStyle/>
          <a:p>
            <a:pPr indent="0" lvl="0" marL="12700" marR="5080" rtl="0" algn="l">
              <a:lnSpc>
                <a:spcPct val="113100"/>
              </a:lnSpc>
              <a:spcBef>
                <a:spcPts val="0"/>
              </a:spcBef>
              <a:spcAft>
                <a:spcPts val="0"/>
              </a:spcAft>
              <a:buClr>
                <a:schemeClr val="dk1"/>
              </a:buClr>
              <a:buSzPts val="2100"/>
              <a:buFont typeface="Arial"/>
              <a:buNone/>
            </a:pPr>
            <a:r>
              <a:rPr b="1" i="0" lang="en-US" sz="1600" u="none" cap="none" strike="noStrike">
                <a:solidFill>
                  <a:schemeClr val="dk2"/>
                </a:solidFill>
                <a:latin typeface="Century Gothic"/>
                <a:ea typeface="Century Gothic"/>
                <a:cs typeface="Century Gothic"/>
                <a:sym typeface="Century Gothic"/>
              </a:rPr>
              <a:t>Intérêt simple ou intérêt composé :</a:t>
            </a:r>
            <a:r>
              <a:rPr b="0" i="0" lang="en-US" sz="1600" u="none" cap="none" strike="noStrike">
                <a:solidFill>
                  <a:schemeClr val="dk2"/>
                </a:solidFill>
                <a:latin typeface="Century Gothic"/>
                <a:ea typeface="Century Gothic"/>
                <a:cs typeface="Century Gothic"/>
                <a:sym typeface="Century Gothic"/>
              </a:rPr>
              <a:t> Les prêts peuvent être associés à différents types d'intérêts. Si le prêt est à intérêt simple, vous ne payez des intérêts que sur le montant que vous avez initialement emprunté. Avec les intérêts composés, vous payez des intérêts sur le montant initial que vous avez emprunté et sur tout intérêt non payé.</a:t>
            </a:r>
            <a:endParaRPr b="0" i="0" sz="1400" u="none" cap="none" strike="noStrike">
              <a:solidFill>
                <a:schemeClr val="dk2"/>
              </a:solidFill>
              <a:latin typeface="Arial"/>
              <a:ea typeface="Arial"/>
              <a:cs typeface="Arial"/>
              <a:sym typeface="Arial"/>
            </a:endParaRPr>
          </a:p>
        </p:txBody>
      </p:sp>
      <p:cxnSp>
        <p:nvCxnSpPr>
          <p:cNvPr id="201" name="Google Shape;201;g1537c2c4cbf_0_36"/>
          <p:cNvCxnSpPr/>
          <p:nvPr/>
        </p:nvCxnSpPr>
        <p:spPr>
          <a:xfrm flipH="1">
            <a:off x="5620050" y="2993675"/>
            <a:ext cx="22800" cy="3399600"/>
          </a:xfrm>
          <a:prstGeom prst="straightConnector1">
            <a:avLst/>
          </a:prstGeom>
          <a:noFill/>
          <a:ln cap="flat" cmpd="sng" w="9525">
            <a:solidFill>
              <a:srgbClr val="2855A4"/>
            </a:solidFill>
            <a:prstDash val="solid"/>
            <a:round/>
            <a:headEnd len="sm" w="sm" type="none"/>
            <a:tailEnd len="sm" w="sm" type="none"/>
          </a:ln>
        </p:spPr>
      </p:cxnSp>
      <p:pic>
        <p:nvPicPr>
          <p:cNvPr id="202" name="Google Shape;202;g1537c2c4cbf_0_36"/>
          <p:cNvPicPr preferRelativeResize="0"/>
          <p:nvPr/>
        </p:nvPicPr>
        <p:blipFill rotWithShape="1">
          <a:blip r:embed="rId5">
            <a:alphaModFix/>
          </a:blip>
          <a:srcRect b="0" l="0" r="0" t="0"/>
          <a:stretch/>
        </p:blipFill>
        <p:spPr>
          <a:xfrm>
            <a:off x="426565" y="220953"/>
            <a:ext cx="7772400" cy="194310"/>
          </a:xfrm>
          <a:prstGeom prst="rect">
            <a:avLst/>
          </a:prstGeom>
          <a:noFill/>
          <a:ln>
            <a:noFill/>
          </a:ln>
        </p:spPr>
      </p:pic>
      <p:sp>
        <p:nvSpPr>
          <p:cNvPr id="203" name="Google Shape;203;g1537c2c4cbf_0_36"/>
          <p:cNvSpPr/>
          <p:nvPr/>
        </p:nvSpPr>
        <p:spPr>
          <a:xfrm>
            <a:off x="755075" y="5086025"/>
            <a:ext cx="10770600" cy="1651200"/>
          </a:xfrm>
          <a:prstGeom prst="rect">
            <a:avLst/>
          </a:prstGeom>
          <a:solidFill>
            <a:srgbClr val="B3CDEA">
              <a:alpha val="2666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g1537c2c4cbf_0_36"/>
          <p:cNvSpPr txBox="1"/>
          <p:nvPr/>
        </p:nvSpPr>
        <p:spPr>
          <a:xfrm>
            <a:off x="997050" y="5244000"/>
            <a:ext cx="4422900" cy="1446300"/>
          </a:xfrm>
          <a:prstGeom prst="rect">
            <a:avLst/>
          </a:prstGeom>
          <a:noFill/>
          <a:ln>
            <a:noFill/>
          </a:ln>
        </p:spPr>
        <p:txBody>
          <a:bodyPr anchorCtr="0" anchor="t" bIns="0" lIns="0" spcFirstLastPara="1" rIns="0" wrap="square" tIns="12050">
            <a:spAutoFit/>
          </a:bodyPr>
          <a:lstStyle/>
          <a:p>
            <a:pPr indent="0" lvl="0" marL="12700" marR="5080" rtl="0" algn="l">
              <a:lnSpc>
                <a:spcPct val="113100"/>
              </a:lnSpc>
              <a:spcBef>
                <a:spcPts val="0"/>
              </a:spcBef>
              <a:spcAft>
                <a:spcPts val="0"/>
              </a:spcAft>
              <a:buClr>
                <a:srgbClr val="000000"/>
              </a:buClr>
              <a:buSzPts val="2100"/>
              <a:buFont typeface="Arial"/>
              <a:buNone/>
            </a:pPr>
            <a:r>
              <a:rPr b="1" i="0" lang="en-US" sz="1400" u="none" cap="none" strike="noStrike">
                <a:solidFill>
                  <a:schemeClr val="dk2"/>
                </a:solidFill>
                <a:latin typeface="Century Gothic"/>
                <a:ea typeface="Century Gothic"/>
                <a:cs typeface="Century Gothic"/>
                <a:sym typeface="Century Gothic"/>
                <a:extLst>
                  <a:ext uri="http://customooxmlschemas.google.com/">
                    <go:slidesCustomData xmlns:go="http://customooxmlschemas.google.com/" textRoundtripDataId="0"/>
                  </a:ext>
                </a:extLst>
              </a:rPr>
              <a:t>Exemple : </a:t>
            </a:r>
            <a:r>
              <a:rPr b="0" i="0" lang="en-US" sz="1400" u="none" cap="none" strike="noStrike">
                <a:solidFill>
                  <a:schemeClr val="dk2"/>
                </a:solidFill>
                <a:latin typeface="Century Gothic"/>
                <a:ea typeface="Century Gothic"/>
                <a:cs typeface="Century Gothic"/>
                <a:sym typeface="Century Gothic"/>
                <a:extLst>
                  <a:ext uri="http://customooxmlschemas.google.com/">
                    <go:slidesCustomData xmlns:go="http://customooxmlschemas.google.com/" textRoundtripDataId="1"/>
                  </a:ext>
                </a:extLst>
              </a:rPr>
              <a:t>Si vous avez contracté un prêt de 100 pour 30 jours à un taux d'intérêt de 12 %, vous paierez 12 d'intérêts, en plus des 100 que vous avez reçus sous forme de prêt. Après les 30 jours, vous devrez payer au prêteur 112, ainsi que tous les autres frais ou charges.</a:t>
            </a:r>
            <a:endParaRPr b="0" i="0" sz="1400" u="none" cap="none" strike="noStrike">
              <a:solidFill>
                <a:srgbClr val="000000"/>
              </a:solidFill>
              <a:latin typeface="Arial"/>
              <a:ea typeface="Arial"/>
              <a:cs typeface="Arial"/>
              <a:sym typeface="Arial"/>
            </a:endParaRPr>
          </a:p>
        </p:txBody>
      </p:sp>
      <p:sp>
        <p:nvSpPr>
          <p:cNvPr id="205" name="Google Shape;205;g1537c2c4cbf_0_36"/>
          <p:cNvSpPr txBox="1"/>
          <p:nvPr/>
        </p:nvSpPr>
        <p:spPr>
          <a:xfrm>
            <a:off x="5993950" y="5188475"/>
            <a:ext cx="5415300" cy="1446300"/>
          </a:xfrm>
          <a:prstGeom prst="rect">
            <a:avLst/>
          </a:prstGeom>
          <a:noFill/>
          <a:ln>
            <a:noFill/>
          </a:ln>
        </p:spPr>
        <p:txBody>
          <a:bodyPr anchorCtr="0" anchor="t" bIns="0" lIns="0" spcFirstLastPara="1" rIns="0" wrap="square" tIns="12050">
            <a:spAutoFit/>
          </a:bodyPr>
          <a:lstStyle/>
          <a:p>
            <a:pPr indent="0" lvl="0" marL="12700" marR="5080" rtl="0" algn="l">
              <a:lnSpc>
                <a:spcPct val="113100"/>
              </a:lnSpc>
              <a:spcBef>
                <a:spcPts val="0"/>
              </a:spcBef>
              <a:spcAft>
                <a:spcPts val="0"/>
              </a:spcAft>
              <a:buClr>
                <a:srgbClr val="000000"/>
              </a:buClr>
              <a:buSzPts val="2100"/>
              <a:buFont typeface="Arial"/>
              <a:buNone/>
            </a:pPr>
            <a:r>
              <a:rPr b="1" i="0" lang="en-US" sz="1200" u="none" cap="none" strike="noStrike">
                <a:solidFill>
                  <a:schemeClr val="dk2"/>
                </a:solidFill>
                <a:latin typeface="Century Gothic"/>
                <a:ea typeface="Century Gothic"/>
                <a:cs typeface="Century Gothic"/>
                <a:sym typeface="Century Gothic"/>
                <a:extLst>
                  <a:ext uri="http://customooxmlschemas.google.com/">
                    <go:slidesCustomData xmlns:go="http://customooxmlschemas.google.com/" textRoundtripDataId="2"/>
                  </a:ext>
                </a:extLst>
              </a:rPr>
              <a:t>Exemple :</a:t>
            </a:r>
            <a:r>
              <a:rPr b="0" i="0" lang="en-US" sz="1400" u="none" cap="none" strike="noStrike">
                <a:solidFill>
                  <a:schemeClr val="dk2"/>
                </a:solidFill>
                <a:latin typeface="Century Gothic"/>
                <a:ea typeface="Century Gothic"/>
                <a:cs typeface="Century Gothic"/>
                <a:sym typeface="Century Gothic"/>
                <a:extLst>
                  <a:ext uri="http://customooxmlschemas.google.com/">
                    <go:slidesCustomData xmlns:go="http://customooxmlschemas.google.com/" textRoundtripDataId="3"/>
                  </a:ext>
                </a:extLst>
              </a:rPr>
              <a:t> </a:t>
            </a:r>
            <a:r>
              <a:rPr b="0" i="0" lang="en-US" sz="1400" u="none" cap="none" strike="noStrike">
                <a:solidFill>
                  <a:schemeClr val="dk2"/>
                </a:solidFill>
                <a:latin typeface="Century Gothic"/>
                <a:ea typeface="Century Gothic"/>
                <a:cs typeface="Century Gothic"/>
                <a:sym typeface="Century Gothic"/>
              </a:rPr>
              <a:t>Si vous avez contracté un prêt de 100 avec un taux d'intérêt de 12 % chaque mois pendant deux mois, vous devrez 112 après le premier mois. En revanche, le deuxième mois, vous calculerez le taux d'intérêt sur le montant total que vous deviez le premier mois, soit 112. Ainsi, au deuxième mois, vous devrez 112 + (112 * 0,12) = 125,44.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g153224c3d5f_0_3"/>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211" name="Google Shape;211;g153224c3d5f_0_3"/>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212" name="Google Shape;212;g153224c3d5f_0_3"/>
          <p:cNvSpPr txBox="1"/>
          <p:nvPr/>
        </p:nvSpPr>
        <p:spPr>
          <a:xfrm>
            <a:off x="755075" y="525675"/>
            <a:ext cx="108765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Connaître les passifs associés aux Prêts et remboursements</a:t>
            </a:r>
            <a:endParaRPr b="0" i="0" sz="1400" u="none" cap="none" strike="noStrike">
              <a:solidFill>
                <a:srgbClr val="000000"/>
              </a:solidFill>
              <a:latin typeface="Arial"/>
              <a:ea typeface="Arial"/>
              <a:cs typeface="Arial"/>
              <a:sym typeface="Arial"/>
            </a:endParaRPr>
          </a:p>
        </p:txBody>
      </p:sp>
      <p:sp>
        <p:nvSpPr>
          <p:cNvPr id="213" name="Google Shape;213;g153224c3d5f_0_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214" name="Google Shape;214;g153224c3d5f_0_3"/>
          <p:cNvSpPr txBox="1"/>
          <p:nvPr/>
        </p:nvSpPr>
        <p:spPr>
          <a:xfrm>
            <a:off x="678875" y="1898150"/>
            <a:ext cx="6259800" cy="3500100"/>
          </a:xfrm>
          <a:prstGeom prst="rect">
            <a:avLst/>
          </a:prstGeom>
          <a:noFill/>
          <a:ln>
            <a:noFill/>
          </a:ln>
        </p:spPr>
        <p:txBody>
          <a:bodyPr anchorCtr="0" anchor="t" bIns="91425" lIns="91425" spcFirstLastPara="1" rIns="91425" wrap="square" tIns="91425">
            <a:spAutoFit/>
          </a:bodyPr>
          <a:lstStyle/>
          <a:p>
            <a:pPr indent="-336550" lvl="0" marL="457200" marR="0" rtl="0" algn="l">
              <a:lnSpc>
                <a:spcPct val="100000"/>
              </a:lnSpc>
              <a:spcBef>
                <a:spcPts val="495"/>
              </a:spcBef>
              <a:spcAft>
                <a:spcPts val="0"/>
              </a:spcAft>
              <a:buClr>
                <a:schemeClr val="dk2"/>
              </a:buClr>
              <a:buSzPts val="1700"/>
              <a:buFont typeface="Century Gothic"/>
              <a:buChar char="●"/>
            </a:pPr>
            <a:r>
              <a:rPr b="0" i="0" lang="en-US" sz="1700" u="none" cap="none" strike="noStrike">
                <a:solidFill>
                  <a:schemeClr val="dk2"/>
                </a:solidFill>
                <a:latin typeface="Century Gothic"/>
                <a:ea typeface="Century Gothic"/>
                <a:cs typeface="Century Gothic"/>
                <a:sym typeface="Century Gothic"/>
              </a:rPr>
              <a:t>Avant de contracter un prêt, comparez les offres de différents prestataires de services financiers en tenant compte de :</a:t>
            </a:r>
            <a:endParaRPr b="0" i="0" sz="1400" u="none" cap="none" strike="noStrike">
              <a:solidFill>
                <a:srgbClr val="000000"/>
              </a:solidFill>
              <a:latin typeface="Arial"/>
              <a:ea typeface="Arial"/>
              <a:cs typeface="Arial"/>
              <a:sym typeface="Arial"/>
            </a:endParaRPr>
          </a:p>
          <a:p>
            <a:pPr indent="-336550" lvl="1" marL="914400" marR="0" rtl="0" algn="l">
              <a:lnSpc>
                <a:spcPct val="100000"/>
              </a:lnSpc>
              <a:spcBef>
                <a:spcPts val="1000"/>
              </a:spcBef>
              <a:spcAft>
                <a:spcPts val="0"/>
              </a:spcAft>
              <a:buClr>
                <a:schemeClr val="dk2"/>
              </a:buClr>
              <a:buSzPts val="1700"/>
              <a:buFont typeface="Century Gothic"/>
              <a:buChar char="○"/>
            </a:pPr>
            <a:r>
              <a:rPr b="1" i="0" lang="en-US" sz="1700" u="none" cap="none" strike="noStrike">
                <a:solidFill>
                  <a:schemeClr val="dk2"/>
                </a:solidFill>
                <a:latin typeface="Century Gothic"/>
                <a:ea typeface="Century Gothic"/>
                <a:cs typeface="Century Gothic"/>
                <a:sym typeface="Century Gothic"/>
              </a:rPr>
              <a:t>l'intérêt (taux, période, simple ou composé)</a:t>
            </a:r>
            <a:endParaRPr b="0" i="0" sz="1400" u="none" cap="none" strike="noStrike">
              <a:solidFill>
                <a:srgbClr val="000000"/>
              </a:solidFill>
              <a:latin typeface="Arial"/>
              <a:ea typeface="Arial"/>
              <a:cs typeface="Arial"/>
              <a:sym typeface="Arial"/>
            </a:endParaRPr>
          </a:p>
          <a:p>
            <a:pPr indent="-336550" lvl="1" marL="914400" marR="0" rtl="0" algn="l">
              <a:lnSpc>
                <a:spcPct val="100000"/>
              </a:lnSpc>
              <a:spcBef>
                <a:spcPts val="0"/>
              </a:spcBef>
              <a:spcAft>
                <a:spcPts val="0"/>
              </a:spcAft>
              <a:buClr>
                <a:schemeClr val="dk2"/>
              </a:buClr>
              <a:buSzPts val="1700"/>
              <a:buFont typeface="Century Gothic"/>
              <a:buChar char="○"/>
            </a:pPr>
            <a:r>
              <a:rPr b="1" i="0" lang="en-US" sz="1700" u="none" cap="none" strike="noStrike">
                <a:solidFill>
                  <a:schemeClr val="dk2"/>
                </a:solidFill>
                <a:latin typeface="Century Gothic"/>
                <a:ea typeface="Century Gothic"/>
                <a:cs typeface="Century Gothic"/>
                <a:sym typeface="Century Gothic"/>
              </a:rPr>
              <a:t>les frais et les pénalités</a:t>
            </a:r>
            <a:endParaRPr b="0" i="0" sz="1400" u="none" cap="none" strike="noStrike">
              <a:solidFill>
                <a:srgbClr val="000000"/>
              </a:solidFill>
              <a:latin typeface="Arial"/>
              <a:ea typeface="Arial"/>
              <a:cs typeface="Arial"/>
              <a:sym typeface="Arial"/>
            </a:endParaRPr>
          </a:p>
          <a:p>
            <a:pPr indent="-336550" lvl="0" marL="457200" marR="6350" rtl="0" algn="l">
              <a:lnSpc>
                <a:spcPct val="119200"/>
              </a:lnSpc>
              <a:spcBef>
                <a:spcPts val="1000"/>
              </a:spcBef>
              <a:spcAft>
                <a:spcPts val="0"/>
              </a:spcAft>
              <a:buClr>
                <a:schemeClr val="dk2"/>
              </a:buClr>
              <a:buSzPts val="1700"/>
              <a:buFont typeface="Century Gothic"/>
              <a:buChar char="●"/>
            </a:pPr>
            <a:r>
              <a:rPr b="0" i="0" lang="en-US" sz="1700" u="none" cap="none" strike="noStrike">
                <a:solidFill>
                  <a:schemeClr val="dk2"/>
                </a:solidFill>
                <a:latin typeface="Century Gothic"/>
                <a:ea typeface="Century Gothic"/>
                <a:cs typeface="Century Gothic"/>
                <a:sym typeface="Century Gothic"/>
              </a:rPr>
              <a:t>Si vous recherchez le meilleur prêteur, vous pourriez obtenir une meilleure offre avec des conditions de remboursement plus favorables.</a:t>
            </a:r>
            <a:endParaRPr b="0" i="0" sz="1400" u="none" cap="none" strike="noStrike">
              <a:solidFill>
                <a:srgbClr val="000000"/>
              </a:solidFill>
              <a:latin typeface="Arial"/>
              <a:ea typeface="Arial"/>
              <a:cs typeface="Arial"/>
              <a:sym typeface="Arial"/>
            </a:endParaRPr>
          </a:p>
          <a:p>
            <a:pPr indent="0" lvl="0" marL="457200" marR="12700" rtl="0" algn="l">
              <a:lnSpc>
                <a:spcPct val="119200"/>
              </a:lnSpc>
              <a:spcBef>
                <a:spcPts val="1000"/>
              </a:spcBef>
              <a:spcAft>
                <a:spcPts val="0"/>
              </a:spcAft>
              <a:buClr>
                <a:srgbClr val="000000"/>
              </a:buClr>
              <a:buSzPts val="1700"/>
              <a:buFont typeface="Arial"/>
              <a:buNone/>
            </a:pPr>
            <a:r>
              <a:t/>
            </a:r>
            <a:endParaRPr b="0" i="0" sz="1700" u="none" cap="none" strike="noStrike">
              <a:solidFill>
                <a:schemeClr val="dk2"/>
              </a:solidFill>
              <a:latin typeface="Century Gothic"/>
              <a:ea typeface="Century Gothic"/>
              <a:cs typeface="Century Gothic"/>
              <a:sym typeface="Century Gothic"/>
            </a:endParaRPr>
          </a:p>
          <a:p>
            <a:pPr indent="0" lvl="0" marL="0" marR="12700" rtl="0" algn="l">
              <a:lnSpc>
                <a:spcPct val="119200"/>
              </a:lnSpc>
              <a:spcBef>
                <a:spcPts val="1000"/>
              </a:spcBef>
              <a:spcAft>
                <a:spcPts val="1000"/>
              </a:spcAft>
              <a:buClr>
                <a:srgbClr val="000000"/>
              </a:buClr>
              <a:buSzPts val="1600"/>
              <a:buFont typeface="Arial"/>
              <a:buNone/>
            </a:pPr>
            <a:r>
              <a:t/>
            </a:r>
            <a:endParaRPr b="0" i="0" sz="1600" u="none" cap="none" strike="noStrike">
              <a:solidFill>
                <a:schemeClr val="dk2"/>
              </a:solidFill>
              <a:latin typeface="Century Gothic"/>
              <a:ea typeface="Century Gothic"/>
              <a:cs typeface="Century Gothic"/>
              <a:sym typeface="Century Gothic"/>
            </a:endParaRPr>
          </a:p>
        </p:txBody>
      </p:sp>
      <p:pic>
        <p:nvPicPr>
          <p:cNvPr id="215" name="Google Shape;215;g153224c3d5f_0_3"/>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sp>
        <p:nvSpPr>
          <p:cNvPr id="216" name="Google Shape;216;g153224c3d5f_0_3"/>
          <p:cNvSpPr txBox="1"/>
          <p:nvPr/>
        </p:nvSpPr>
        <p:spPr>
          <a:xfrm>
            <a:off x="6851675" y="1898150"/>
            <a:ext cx="5185800" cy="4317600"/>
          </a:xfrm>
          <a:prstGeom prst="rect">
            <a:avLst/>
          </a:prstGeom>
          <a:noFill/>
          <a:ln>
            <a:noFill/>
          </a:ln>
        </p:spPr>
        <p:txBody>
          <a:bodyPr anchorCtr="0" anchor="t" bIns="91425" lIns="91425" spcFirstLastPara="1" rIns="91425" wrap="square" tIns="91425">
            <a:spAutoFit/>
          </a:bodyPr>
          <a:lstStyle/>
          <a:p>
            <a:pPr indent="-336550" lvl="0" marL="457200" marR="12700" rtl="0" algn="l">
              <a:lnSpc>
                <a:spcPct val="119200"/>
              </a:lnSpc>
              <a:spcBef>
                <a:spcPts val="1000"/>
              </a:spcBef>
              <a:spcAft>
                <a:spcPts val="0"/>
              </a:spcAft>
              <a:buClr>
                <a:schemeClr val="dk2"/>
              </a:buClr>
              <a:buSzPts val="1700"/>
              <a:buFont typeface="Century Gothic"/>
              <a:buChar char="●"/>
            </a:pPr>
            <a:r>
              <a:rPr b="0" i="0" lang="en-US" sz="1700" u="none" cap="none" strike="noStrike">
                <a:solidFill>
                  <a:schemeClr val="dk2"/>
                </a:solidFill>
                <a:latin typeface="Century Gothic"/>
                <a:ea typeface="Century Gothic"/>
                <a:cs typeface="Century Gothic"/>
                <a:sym typeface="Century Gothic"/>
              </a:rPr>
              <a:t>En plus des intérêts, les fournisseurs de services financiers peuvent facturer des frais supplémentaires, par exemple pour le traitement des prêts. Avant de contracter un prêt, demandez au prêteur le montant total que vous devrez rembourser pendant toute la durée du prêt et les frais supplémentaires que vous devrez éventuellement payer. </a:t>
            </a:r>
            <a:endParaRPr b="0" i="0" sz="1400" u="none" cap="none" strike="noStrike">
              <a:solidFill>
                <a:srgbClr val="000000"/>
              </a:solidFill>
              <a:latin typeface="Arial"/>
              <a:ea typeface="Arial"/>
              <a:cs typeface="Arial"/>
              <a:sym typeface="Arial"/>
            </a:endParaRPr>
          </a:p>
          <a:p>
            <a:pPr indent="-336550" lvl="0" marL="457200" marR="12700" rtl="0" algn="l">
              <a:lnSpc>
                <a:spcPct val="119200"/>
              </a:lnSpc>
              <a:spcBef>
                <a:spcPts val="1000"/>
              </a:spcBef>
              <a:spcAft>
                <a:spcPts val="1000"/>
              </a:spcAft>
              <a:buClr>
                <a:schemeClr val="dk2"/>
              </a:buClr>
              <a:buSzPts val="1700"/>
              <a:buFont typeface="Century Gothic"/>
              <a:buChar char="●"/>
            </a:pPr>
            <a:r>
              <a:rPr b="0" i="0" lang="en-US" sz="1700" u="none" cap="none" strike="noStrike">
                <a:solidFill>
                  <a:schemeClr val="dk2"/>
                </a:solidFill>
                <a:latin typeface="Century Gothic"/>
                <a:ea typeface="Century Gothic"/>
                <a:cs typeface="Century Gothic"/>
                <a:sym typeface="Century Gothic"/>
              </a:rPr>
              <a:t>Le prêteur a la responsabilité de vous informer de ces conditions de prêt. Si le prêteur ne vous le dit pas, demandez les conditions. </a:t>
            </a:r>
            <a:endParaRPr b="0" i="0" sz="1400" u="none" cap="none" strike="noStrike">
              <a:solidFill>
                <a:srgbClr val="000000"/>
              </a:solidFill>
              <a:latin typeface="Arial"/>
              <a:ea typeface="Arial"/>
              <a:cs typeface="Arial"/>
              <a:sym typeface="Arial"/>
            </a:endParaRPr>
          </a:p>
        </p:txBody>
      </p:sp>
      <p:grpSp>
        <p:nvGrpSpPr>
          <p:cNvPr id="217" name="Google Shape;217;g153224c3d5f_0_3"/>
          <p:cNvGrpSpPr/>
          <p:nvPr/>
        </p:nvGrpSpPr>
        <p:grpSpPr>
          <a:xfrm>
            <a:off x="5671428" y="4465781"/>
            <a:ext cx="885946" cy="1855133"/>
            <a:chOff x="7223800" y="4402538"/>
            <a:chExt cx="975174" cy="2041974"/>
          </a:xfrm>
        </p:grpSpPr>
        <p:pic>
          <p:nvPicPr>
            <p:cNvPr id="218" name="Google Shape;218;g153224c3d5f_0_3"/>
            <p:cNvPicPr preferRelativeResize="0"/>
            <p:nvPr/>
          </p:nvPicPr>
          <p:blipFill rotWithShape="1">
            <a:blip r:embed="rId5">
              <a:alphaModFix/>
            </a:blip>
            <a:srcRect b="0" l="0" r="0" t="0"/>
            <a:stretch/>
          </p:blipFill>
          <p:spPr>
            <a:xfrm>
              <a:off x="7223800" y="4402538"/>
              <a:ext cx="975174" cy="975174"/>
            </a:xfrm>
            <a:prstGeom prst="rect">
              <a:avLst/>
            </a:prstGeom>
            <a:noFill/>
            <a:ln>
              <a:noFill/>
            </a:ln>
          </p:spPr>
        </p:pic>
        <p:pic>
          <p:nvPicPr>
            <p:cNvPr id="219" name="Google Shape;219;g153224c3d5f_0_3"/>
            <p:cNvPicPr preferRelativeResize="0"/>
            <p:nvPr/>
          </p:nvPicPr>
          <p:blipFill rotWithShape="1">
            <a:blip r:embed="rId5">
              <a:alphaModFix/>
            </a:blip>
            <a:srcRect b="0" l="0" r="0" t="0"/>
            <a:stretch/>
          </p:blipFill>
          <p:spPr>
            <a:xfrm>
              <a:off x="7223800" y="5469338"/>
              <a:ext cx="975174" cy="975174"/>
            </a:xfrm>
            <a:prstGeom prst="rect">
              <a:avLst/>
            </a:prstGeom>
            <a:noFill/>
            <a:ln>
              <a:noFill/>
            </a:ln>
          </p:spPr>
        </p:pic>
        <p:sp>
          <p:nvSpPr>
            <p:cNvPr id="220" name="Google Shape;220;g153224c3d5f_0_3"/>
            <p:cNvSpPr/>
            <p:nvPr/>
          </p:nvSpPr>
          <p:spPr>
            <a:xfrm>
              <a:off x="7324850" y="4838100"/>
              <a:ext cx="194700" cy="194400"/>
            </a:xfrm>
            <a:prstGeom prst="ellipse">
              <a:avLst/>
            </a:prstGeom>
            <a:noFill/>
            <a:ln cap="flat" cmpd="sng" w="19050">
              <a:solidFill>
                <a:srgbClr val="AB3F3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g153224c3d5f_0_3"/>
            <p:cNvSpPr/>
            <p:nvPr/>
          </p:nvSpPr>
          <p:spPr>
            <a:xfrm>
              <a:off x="7614038" y="5888975"/>
              <a:ext cx="194700" cy="194400"/>
            </a:xfrm>
            <a:prstGeom prst="ellipse">
              <a:avLst/>
            </a:prstGeom>
            <a:noFill/>
            <a:ln cap="flat" cmpd="sng" w="19050">
              <a:solidFill>
                <a:srgbClr val="AB3F3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g153224c3d5f_0_3"/>
            <p:cNvSpPr/>
            <p:nvPr/>
          </p:nvSpPr>
          <p:spPr>
            <a:xfrm>
              <a:off x="7761688" y="6029075"/>
              <a:ext cx="194700" cy="194400"/>
            </a:xfrm>
            <a:prstGeom prst="ellipse">
              <a:avLst/>
            </a:prstGeom>
            <a:noFill/>
            <a:ln cap="flat" cmpd="sng" w="19050">
              <a:solidFill>
                <a:srgbClr val="AB3F3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g153224c3d5f_0_3"/>
            <p:cNvSpPr/>
            <p:nvPr/>
          </p:nvSpPr>
          <p:spPr>
            <a:xfrm>
              <a:off x="7614038" y="6185775"/>
              <a:ext cx="194700" cy="194400"/>
            </a:xfrm>
            <a:prstGeom prst="ellipse">
              <a:avLst/>
            </a:prstGeom>
            <a:noFill/>
            <a:ln cap="flat" cmpd="sng" w="19050">
              <a:solidFill>
                <a:srgbClr val="AB3F3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4" name="Google Shape;224;g153224c3d5f_0_3"/>
          <p:cNvSpPr txBox="1"/>
          <p:nvPr/>
        </p:nvSpPr>
        <p:spPr>
          <a:xfrm>
            <a:off x="678875" y="4438650"/>
            <a:ext cx="4861200" cy="2317800"/>
          </a:xfrm>
          <a:prstGeom prst="rect">
            <a:avLst/>
          </a:prstGeom>
          <a:noFill/>
          <a:ln>
            <a:noFill/>
          </a:ln>
        </p:spPr>
        <p:txBody>
          <a:bodyPr anchorCtr="0" anchor="t" bIns="91425" lIns="91425" spcFirstLastPara="1" rIns="91425" wrap="square" tIns="91425">
            <a:spAutoFit/>
          </a:bodyPr>
          <a:lstStyle/>
          <a:p>
            <a:pPr indent="-336550" lvl="0" marL="457200" marR="12700" rtl="0" algn="l">
              <a:lnSpc>
                <a:spcPct val="119200"/>
              </a:lnSpc>
              <a:spcBef>
                <a:spcPts val="1000"/>
              </a:spcBef>
              <a:spcAft>
                <a:spcPts val="0"/>
              </a:spcAft>
              <a:buClr>
                <a:schemeClr val="dk2"/>
              </a:buClr>
              <a:buSzPts val="1700"/>
              <a:buFont typeface="Century Gothic"/>
              <a:buChar char="●"/>
            </a:pPr>
            <a:r>
              <a:rPr b="0" i="0" lang="en-US" sz="1700" u="none" cap="none" strike="noStrike">
                <a:solidFill>
                  <a:schemeClr val="dk2"/>
                </a:solidFill>
                <a:latin typeface="Century Gothic"/>
                <a:ea typeface="Century Gothic"/>
                <a:cs typeface="Century Gothic"/>
                <a:sym typeface="Century Gothic"/>
              </a:rPr>
              <a:t>Les prêts doivent être remboursés dans un délai fixé par le prêteur. De nombreux fournisseurs de prêts proposent des plans de remboursement dans lesquels vous ne devez pas rembourser la totalité du montant en une seule fois, mais plutôt par tranches.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g1625024a152_0_298"/>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230" name="Google Shape;230;g1625024a152_0_298"/>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231" name="Google Shape;231;g1625024a152_0_298"/>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1" i="0" lang="en-US" sz="3200" u="none" cap="none" strike="noStrike">
                <a:solidFill>
                  <a:srgbClr val="2853A3"/>
                </a:solidFill>
                <a:latin typeface="Century Gothic"/>
                <a:ea typeface="Century Gothic"/>
                <a:cs typeface="Century Gothic"/>
                <a:sym typeface="Century Gothic"/>
              </a:rPr>
              <a:t>2.	Prêts numériques </a:t>
            </a:r>
            <a:endParaRPr b="1" i="0" sz="3200" u="none" cap="none" strike="noStrike">
              <a:solidFill>
                <a:srgbClr val="2853A3"/>
              </a:solidFill>
              <a:latin typeface="Century Gothic"/>
              <a:ea typeface="Century Gothic"/>
              <a:cs typeface="Century Gothic"/>
              <a:sym typeface="Century Gothic"/>
            </a:endParaRPr>
          </a:p>
        </p:txBody>
      </p:sp>
      <p:sp>
        <p:nvSpPr>
          <p:cNvPr id="232" name="Google Shape;232;g1625024a152_0_29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233" name="Google Shape;233;g1625024a152_0_298"/>
          <p:cNvSpPr/>
          <p:nvPr/>
        </p:nvSpPr>
        <p:spPr>
          <a:xfrm>
            <a:off x="755075" y="1385050"/>
            <a:ext cx="6244500" cy="5271300"/>
          </a:xfrm>
          <a:prstGeom prst="round1Rect">
            <a:avLst>
              <a:gd fmla="val 16667" name="adj"/>
            </a:avLst>
          </a:prstGeom>
          <a:solidFill>
            <a:srgbClr val="B3CDEA">
              <a:alpha val="27058"/>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g1625024a152_0_298"/>
          <p:cNvSpPr txBox="1"/>
          <p:nvPr/>
        </p:nvSpPr>
        <p:spPr>
          <a:xfrm>
            <a:off x="1003175" y="1462075"/>
            <a:ext cx="5725200" cy="57702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Les prêts numériques sont des prêts proposés par votre </a:t>
            </a:r>
            <a:r>
              <a:rPr b="1" i="0" lang="en-US" sz="1600" u="none" cap="none" strike="noStrike">
                <a:solidFill>
                  <a:srgbClr val="BA0C2F"/>
                </a:solidFill>
                <a:latin typeface="Century Gothic"/>
                <a:ea typeface="Century Gothic"/>
                <a:cs typeface="Century Gothic"/>
                <a:sym typeface="Century Gothic"/>
              </a:rPr>
              <a:t>portefeuille mobile</a:t>
            </a:r>
            <a:r>
              <a:rPr b="1" i="0" lang="en-US" sz="1600" u="none" cap="none" strike="noStrike">
                <a:solidFill>
                  <a:schemeClr val="dk2"/>
                </a:solidFill>
                <a:latin typeface="Century Gothic"/>
                <a:ea typeface="Century Gothic"/>
                <a:cs typeface="Century Gothic"/>
                <a:sym typeface="Century Gothic"/>
              </a:rPr>
              <a:t> ou par des prêteurs qui traitent votre prêt à partir de votre téléphone. </a:t>
            </a:r>
            <a:r>
              <a:rPr b="0" i="0" lang="en-US" sz="1600" u="none" cap="none" strike="noStrike">
                <a:solidFill>
                  <a:schemeClr val="dk2"/>
                </a:solidFill>
                <a:latin typeface="Century Gothic"/>
                <a:ea typeface="Century Gothic"/>
                <a:cs typeface="Century Gothic"/>
                <a:sym typeface="Century Gothic"/>
              </a:rPr>
              <a:t>Ces prêts sont plus faciles à obtenir que les prêts classiques, mais ils peuvent devenir rapidement onéreux et il est facile de trop emprunter.</a:t>
            </a:r>
            <a:endParaRPr b="0" i="0" sz="1400" u="none" cap="none" strike="noStrike">
              <a:solidFill>
                <a:schemeClr val="dk2"/>
              </a:solidFill>
              <a:latin typeface="Century Gothic"/>
              <a:ea typeface="Century Gothic"/>
              <a:cs typeface="Century Gothic"/>
              <a:sym typeface="Century Gothic"/>
            </a:endParaRPr>
          </a:p>
          <a:p>
            <a:pPr indent="0" lvl="0" marL="12700" marR="5080" rtl="0" algn="l">
              <a:lnSpc>
                <a:spcPct val="113333"/>
              </a:lnSpc>
              <a:spcBef>
                <a:spcPts val="0"/>
              </a:spcBef>
              <a:spcAft>
                <a:spcPts val="0"/>
              </a:spcAft>
              <a:buClr>
                <a:schemeClr val="dk1"/>
              </a:buClr>
              <a:buSzPts val="2150"/>
              <a:buFont typeface="Arial"/>
              <a:buNone/>
            </a:pPr>
            <a:r>
              <a:t/>
            </a:r>
            <a:endParaRPr b="0" i="0" sz="1400" u="none" cap="none" strike="noStrike">
              <a:solidFill>
                <a:schemeClr val="dk2"/>
              </a:solidFill>
              <a:latin typeface="Century Gothic"/>
              <a:ea typeface="Century Gothic"/>
              <a:cs typeface="Century Gothic"/>
              <a:sym typeface="Century Gothic"/>
            </a:endParaRPr>
          </a:p>
          <a:p>
            <a:pPr indent="0" lvl="0" marL="0" marR="5080" rtl="0" algn="l">
              <a:lnSpc>
                <a:spcPct val="133200"/>
              </a:lnSpc>
              <a:spcBef>
                <a:spcPts val="0"/>
              </a:spcBef>
              <a:spcAft>
                <a:spcPts val="0"/>
              </a:spcAft>
              <a:buClr>
                <a:schemeClr val="dk1"/>
              </a:buClr>
              <a:buSzPts val="1100"/>
              <a:buFont typeface="Arial"/>
              <a:buNone/>
            </a:pPr>
            <a:r>
              <a:rPr b="0" i="0" lang="en-US" sz="1400" u="none" cap="none" strike="noStrike">
                <a:solidFill>
                  <a:schemeClr val="dk2"/>
                </a:solidFill>
                <a:latin typeface="Century Gothic"/>
                <a:ea typeface="Century Gothic"/>
                <a:cs typeface="Century Gothic"/>
                <a:sym typeface="Century Gothic"/>
              </a:rPr>
              <a:t>Les prêts numériques ont généralement des durées courtes et doivent être remboursés rapidement. Tout comme d'autres formes de crédit, les prêts numériques peuvent inclure des frais au-delà du montant initial emprunté, tels que des intérêts et des frais supplémentaires.</a:t>
            </a:r>
            <a:endParaRPr b="0" i="0" sz="1400" u="none" cap="none" strike="noStrike">
              <a:solidFill>
                <a:schemeClr val="dk2"/>
              </a:solidFill>
              <a:latin typeface="Century Gothic"/>
              <a:ea typeface="Century Gothic"/>
              <a:cs typeface="Century Gothic"/>
              <a:sym typeface="Century Gothic"/>
            </a:endParaRPr>
          </a:p>
          <a:p>
            <a:pPr indent="0" lvl="0" marL="0" marR="5080" rtl="0" algn="l">
              <a:lnSpc>
                <a:spcPct val="133200"/>
              </a:lnSpc>
              <a:spcBef>
                <a:spcPts val="0"/>
              </a:spcBef>
              <a:spcAft>
                <a:spcPts val="0"/>
              </a:spcAft>
              <a:buClr>
                <a:schemeClr val="dk1"/>
              </a:buClr>
              <a:buSzPts val="1100"/>
              <a:buFont typeface="Arial"/>
              <a:buNone/>
            </a:pPr>
            <a:r>
              <a:t/>
            </a:r>
            <a:endParaRPr b="0" i="0" sz="1400" u="none" cap="none" strike="noStrike">
              <a:solidFill>
                <a:schemeClr val="dk2"/>
              </a:solidFill>
              <a:latin typeface="Century Gothic"/>
              <a:ea typeface="Century Gothic"/>
              <a:cs typeface="Century Gothic"/>
              <a:sym typeface="Century Gothic"/>
            </a:endParaRPr>
          </a:p>
          <a:p>
            <a:pPr indent="0" lvl="0" marL="0" marR="5080" rtl="0" algn="l">
              <a:lnSpc>
                <a:spcPct val="133200"/>
              </a:lnSpc>
              <a:spcBef>
                <a:spcPts val="0"/>
              </a:spcBef>
              <a:spcAft>
                <a:spcPts val="0"/>
              </a:spcAft>
              <a:buClr>
                <a:schemeClr val="dk1"/>
              </a:buClr>
              <a:buSzPts val="1100"/>
              <a:buFont typeface="Arial"/>
              <a:buNone/>
            </a:pPr>
            <a:r>
              <a:rPr b="0" i="0" lang="en-US" sz="1400" u="none" cap="none" strike="noStrike">
                <a:solidFill>
                  <a:schemeClr val="dk2"/>
                </a:solidFill>
                <a:latin typeface="Century Gothic"/>
                <a:ea typeface="Century Gothic"/>
                <a:cs typeface="Century Gothic"/>
                <a:sym typeface="Century Gothic"/>
              </a:rPr>
              <a:t>Le prêt numérique devant être remboursé rapidement, il est judicieux d'y recourir lorsque vous êtes à court d'argent, mais que vous êtes certain de disposer de la somme nécessaire pour rembourser le prêt.</a:t>
            </a:r>
            <a:endParaRPr b="0" i="0" sz="1400" u="none" cap="none" strike="noStrike">
              <a:solidFill>
                <a:schemeClr val="dk2"/>
              </a:solidFill>
              <a:latin typeface="Century Gothic"/>
              <a:ea typeface="Century Gothic"/>
              <a:cs typeface="Century Gothic"/>
              <a:sym typeface="Century Gothic"/>
            </a:endParaRPr>
          </a:p>
          <a:p>
            <a:pPr indent="0" lvl="0" marL="0" marR="5080" rtl="0" algn="l">
              <a:lnSpc>
                <a:spcPct val="133200"/>
              </a:lnSpc>
              <a:spcBef>
                <a:spcPts val="0"/>
              </a:spcBef>
              <a:spcAft>
                <a:spcPts val="0"/>
              </a:spcAft>
              <a:buClr>
                <a:schemeClr val="dk1"/>
              </a:buClr>
              <a:buSzPts val="1100"/>
              <a:buFont typeface="Arial"/>
              <a:buNone/>
            </a:pPr>
            <a:r>
              <a:t/>
            </a:r>
            <a:endParaRPr b="0" i="0" sz="1400" u="none" cap="none" strike="noStrike">
              <a:solidFill>
                <a:schemeClr val="dk2"/>
              </a:solidFill>
              <a:latin typeface="Century Gothic"/>
              <a:ea typeface="Century Gothic"/>
              <a:cs typeface="Century Gothic"/>
              <a:sym typeface="Century Gothic"/>
            </a:endParaRPr>
          </a:p>
          <a:p>
            <a:pPr indent="0" lvl="0" marL="0" marR="5080" rtl="0" algn="l">
              <a:lnSpc>
                <a:spcPct val="133200"/>
              </a:lnSpc>
              <a:spcBef>
                <a:spcPts val="0"/>
              </a:spcBef>
              <a:spcAft>
                <a:spcPts val="0"/>
              </a:spcAft>
              <a:buClr>
                <a:srgbClr val="000000"/>
              </a:buClr>
              <a:buSzPts val="1400"/>
              <a:buFont typeface="Arial"/>
              <a:buNone/>
            </a:pPr>
            <a:r>
              <a:t/>
            </a:r>
            <a:endParaRPr b="0" i="0" sz="1400" u="none" cap="none" strike="noStrike">
              <a:solidFill>
                <a:schemeClr val="dk2"/>
              </a:solidFill>
              <a:latin typeface="Century Gothic"/>
              <a:ea typeface="Century Gothic"/>
              <a:cs typeface="Century Gothic"/>
              <a:sym typeface="Century Gothic"/>
            </a:endParaRPr>
          </a:p>
        </p:txBody>
      </p:sp>
      <p:sp>
        <p:nvSpPr>
          <p:cNvPr id="235" name="Google Shape;235;g1625024a152_0_298"/>
          <p:cNvSpPr/>
          <p:nvPr/>
        </p:nvSpPr>
        <p:spPr>
          <a:xfrm flipH="1">
            <a:off x="7081975" y="1385050"/>
            <a:ext cx="4572900" cy="5271300"/>
          </a:xfrm>
          <a:prstGeom prst="round1Rect">
            <a:avLst>
              <a:gd fmla="val 16667" name="adj"/>
            </a:avLst>
          </a:prstGeom>
          <a:solidFill>
            <a:srgbClr val="B3CDEA">
              <a:alpha val="27058"/>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6" name="Google Shape;236;g1625024a152_0_298"/>
          <p:cNvGrpSpPr/>
          <p:nvPr/>
        </p:nvGrpSpPr>
        <p:grpSpPr>
          <a:xfrm>
            <a:off x="7193045" y="1186337"/>
            <a:ext cx="3870702" cy="4510613"/>
            <a:chOff x="7193045" y="1643537"/>
            <a:chExt cx="3870702" cy="4510613"/>
          </a:xfrm>
        </p:grpSpPr>
        <p:pic>
          <p:nvPicPr>
            <p:cNvPr id="237" name="Google Shape;237;g1625024a152_0_298"/>
            <p:cNvPicPr preferRelativeResize="0"/>
            <p:nvPr/>
          </p:nvPicPr>
          <p:blipFill rotWithShape="1">
            <a:blip r:embed="rId4">
              <a:alphaModFix/>
            </a:blip>
            <a:srcRect b="0" l="0" r="0" t="0"/>
            <a:stretch/>
          </p:blipFill>
          <p:spPr>
            <a:xfrm>
              <a:off x="7673099" y="1643537"/>
              <a:ext cx="3390648" cy="3390648"/>
            </a:xfrm>
            <a:prstGeom prst="rect">
              <a:avLst/>
            </a:prstGeom>
            <a:noFill/>
            <a:ln>
              <a:noFill/>
            </a:ln>
          </p:spPr>
        </p:pic>
        <p:sp>
          <p:nvSpPr>
            <p:cNvPr id="238" name="Google Shape;238;g1625024a152_0_298"/>
            <p:cNvSpPr/>
            <p:nvPr/>
          </p:nvSpPr>
          <p:spPr>
            <a:xfrm>
              <a:off x="7915725" y="5054950"/>
              <a:ext cx="3043500" cy="1099200"/>
            </a:xfrm>
            <a:prstGeom prst="rect">
              <a:avLst/>
            </a:prstGeom>
            <a:solidFill>
              <a:srgbClr val="2855A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39" name="Google Shape;239;g1625024a152_0_298"/>
            <p:cNvSpPr txBox="1"/>
            <p:nvPr/>
          </p:nvSpPr>
          <p:spPr>
            <a:xfrm>
              <a:off x="7974100" y="5134750"/>
              <a:ext cx="2985000" cy="87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1800" u="sng" cap="none" strike="noStrike">
                  <a:solidFill>
                    <a:schemeClr val="lt1"/>
                  </a:solidFill>
                  <a:latin typeface="Century Gothic"/>
                  <a:ea typeface="Century Gothic"/>
                  <a:cs typeface="Century Gothic"/>
                  <a:sym typeface="Century Gothic"/>
                  <a:hlinkClick r:id="rId5">
                    <a:extLst>
                      <a:ext uri="{A12FA001-AC4F-418D-AE19-62706E023703}">
                        <ahyp:hlinkClr val="tx"/>
                      </a:ext>
                    </a:extLst>
                  </a:hlinkClick>
                </a:rPr>
                <a:t>Leçons Hey Sister</a:t>
              </a:r>
              <a:endParaRPr b="1"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600"/>
                </a:spcBef>
                <a:spcAft>
                  <a:spcPts val="0"/>
                </a:spcAft>
                <a:buClr>
                  <a:srgbClr val="000000"/>
                </a:buClr>
                <a:buSzPts val="1600"/>
                <a:buFont typeface="Arial"/>
                <a:buNone/>
              </a:pPr>
              <a:r>
                <a:rPr b="1" i="0" lang="en-US" sz="1400" u="none" cap="none" strike="noStrike">
                  <a:solidFill>
                    <a:schemeClr val="lt1"/>
                  </a:solidFill>
                  <a:latin typeface="Century Gothic"/>
                  <a:ea typeface="Century Gothic"/>
                  <a:cs typeface="Century Gothic"/>
                  <a:sym typeface="Century Gothic"/>
                </a:rPr>
                <a:t>Leçon 14: Comment évaluer les options de prêt numérique ?</a:t>
              </a:r>
              <a:endParaRPr b="0" i="0" sz="1200" u="none" cap="none" strike="noStrike">
                <a:solidFill>
                  <a:srgbClr val="000000"/>
                </a:solidFill>
                <a:latin typeface="Arial"/>
                <a:ea typeface="Arial"/>
                <a:cs typeface="Arial"/>
                <a:sym typeface="Arial"/>
              </a:endParaRPr>
            </a:p>
          </p:txBody>
        </p:sp>
        <p:pic>
          <p:nvPicPr>
            <p:cNvPr id="240" name="Google Shape;240;g1625024a152_0_298"/>
            <p:cNvPicPr preferRelativeResize="0"/>
            <p:nvPr/>
          </p:nvPicPr>
          <p:blipFill rotWithShape="1">
            <a:blip r:embed="rId6">
              <a:alphaModFix/>
            </a:blip>
            <a:srcRect b="0" l="0" r="0" t="0"/>
            <a:stretch/>
          </p:blipFill>
          <p:spPr>
            <a:xfrm rot="693133">
              <a:off x="7267237" y="5103242"/>
              <a:ext cx="824344" cy="824344"/>
            </a:xfrm>
            <a:prstGeom prst="rect">
              <a:avLst/>
            </a:prstGeom>
            <a:noFill/>
            <a:ln>
              <a:noFill/>
            </a:ln>
          </p:spPr>
        </p:pic>
      </p:grpSp>
      <p:pic>
        <p:nvPicPr>
          <p:cNvPr id="241" name="Google Shape;241;g1625024a152_0_298"/>
          <p:cNvPicPr preferRelativeResize="0"/>
          <p:nvPr/>
        </p:nvPicPr>
        <p:blipFill rotWithShape="1">
          <a:blip r:embed="rId7">
            <a:alphaModFix/>
          </a:blip>
          <a:srcRect b="0" l="199" r="189" t="0"/>
          <a:stretch/>
        </p:blipFill>
        <p:spPr>
          <a:xfrm>
            <a:off x="426565" y="220953"/>
            <a:ext cx="7772401" cy="19431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g1537c2c4cbf_0_92"/>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247" name="Google Shape;247;g1537c2c4cbf_0_92"/>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248" name="Google Shape;248;g1537c2c4cbf_0_92"/>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Fournisseurs de crédit numérique</a:t>
            </a:r>
            <a:endParaRPr b="0" i="0" sz="1400" u="none" cap="none" strike="noStrike">
              <a:solidFill>
                <a:srgbClr val="000000"/>
              </a:solidFill>
              <a:latin typeface="Arial"/>
              <a:ea typeface="Arial"/>
              <a:cs typeface="Arial"/>
              <a:sym typeface="Arial"/>
            </a:endParaRPr>
          </a:p>
        </p:txBody>
      </p:sp>
      <p:sp>
        <p:nvSpPr>
          <p:cNvPr id="249" name="Google Shape;249;g1537c2c4cbf_0_9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250" name="Google Shape;250;g1537c2c4cbf_0_92"/>
          <p:cNvSpPr txBox="1"/>
          <p:nvPr/>
        </p:nvSpPr>
        <p:spPr>
          <a:xfrm>
            <a:off x="8634300" y="2300275"/>
            <a:ext cx="3360600" cy="43521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rgbClr val="000000"/>
              </a:buClr>
              <a:buSzPts val="1800"/>
              <a:buFont typeface="Arial"/>
              <a:buNone/>
            </a:pPr>
            <a:r>
              <a:rPr b="0" i="0" lang="en-US" sz="1500" u="none" cap="none" strike="noStrike">
                <a:solidFill>
                  <a:schemeClr val="dk2"/>
                </a:solidFill>
                <a:latin typeface="Century Gothic"/>
                <a:ea typeface="Century Gothic"/>
                <a:cs typeface="Century Gothic"/>
                <a:sym typeface="Century Gothic"/>
              </a:rPr>
              <a:t>Lorsqu'ils déterminent votre admissibilité à un prêt numérique, les fournisseurs de crédit numérique peuvent examiner un certain nombre de facteurs, notamment vos antécédents en matière de crédit, votre score de crédit, la fréquence à laquelle vous utilisez votre téléphone pour effectuer des paiements numériques et la fréquence d'utilisation de votre téléphone portable. </a:t>
            </a:r>
            <a:endParaRPr b="0" i="0" sz="1100" u="none" cap="none" strike="noStrike">
              <a:solidFill>
                <a:srgbClr val="000000"/>
              </a:solidFill>
              <a:latin typeface="Century Gothic"/>
              <a:ea typeface="Century Gothic"/>
              <a:cs typeface="Century Gothic"/>
              <a:sym typeface="Century Gothic"/>
            </a:endParaRPr>
          </a:p>
          <a:p>
            <a:pPr indent="0" lvl="0" marL="12700" marR="5080" rtl="0" algn="l">
              <a:lnSpc>
                <a:spcPct val="133200"/>
              </a:lnSpc>
              <a:spcBef>
                <a:spcPts val="0"/>
              </a:spcBef>
              <a:spcAft>
                <a:spcPts val="0"/>
              </a:spcAft>
              <a:buClr>
                <a:srgbClr val="000000"/>
              </a:buClr>
              <a:buSzPts val="1400"/>
              <a:buFont typeface="Arial"/>
              <a:buNone/>
            </a:pPr>
            <a:r>
              <a:t/>
            </a:r>
            <a:endParaRPr b="0" i="0" sz="1100" u="none" cap="none" strike="noStrike">
              <a:solidFill>
                <a:schemeClr val="dk2"/>
              </a:solidFill>
              <a:latin typeface="Century Gothic"/>
              <a:ea typeface="Century Gothic"/>
              <a:cs typeface="Century Gothic"/>
              <a:sym typeface="Century Gothic"/>
            </a:endParaRPr>
          </a:p>
        </p:txBody>
      </p:sp>
      <p:pic>
        <p:nvPicPr>
          <p:cNvPr id="251" name="Google Shape;251;g1537c2c4cbf_0_92"/>
          <p:cNvPicPr preferRelativeResize="0"/>
          <p:nvPr/>
        </p:nvPicPr>
        <p:blipFill rotWithShape="1">
          <a:blip r:embed="rId4">
            <a:alphaModFix/>
          </a:blip>
          <a:srcRect b="0" l="0" r="0" t="0"/>
          <a:stretch/>
        </p:blipFill>
        <p:spPr>
          <a:xfrm rot="-5400000">
            <a:off x="10956175" y="618268"/>
            <a:ext cx="1235826" cy="1235826"/>
          </a:xfrm>
          <a:prstGeom prst="rect">
            <a:avLst/>
          </a:prstGeom>
          <a:noFill/>
          <a:ln>
            <a:noFill/>
          </a:ln>
        </p:spPr>
      </p:pic>
      <p:sp>
        <p:nvSpPr>
          <p:cNvPr id="252" name="Google Shape;252;g1537c2c4cbf_0_92"/>
          <p:cNvSpPr txBox="1"/>
          <p:nvPr/>
        </p:nvSpPr>
        <p:spPr>
          <a:xfrm>
            <a:off x="8610600" y="790200"/>
            <a:ext cx="2395500" cy="692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dk2"/>
                </a:solidFill>
                <a:latin typeface="Century Gothic"/>
                <a:ea typeface="Century Gothic"/>
                <a:cs typeface="Century Gothic"/>
                <a:sym typeface="Century Gothic"/>
              </a:rPr>
              <a:t>Conseil de personnalisation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Century Gothic"/>
                <a:ea typeface="Century Gothic"/>
                <a:cs typeface="Century Gothic"/>
                <a:sym typeface="Century Gothic"/>
              </a:rPr>
              <a:t>Ajouter, supprimer ou modifier ces fournisseurs si nécessaire.</a:t>
            </a:r>
            <a:endParaRPr b="0" i="0" sz="1400" u="none" cap="none" strike="noStrike">
              <a:solidFill>
                <a:srgbClr val="000000"/>
              </a:solidFill>
              <a:latin typeface="Arial"/>
              <a:ea typeface="Arial"/>
              <a:cs typeface="Arial"/>
              <a:sym typeface="Arial"/>
            </a:endParaRPr>
          </a:p>
        </p:txBody>
      </p:sp>
      <p:pic>
        <p:nvPicPr>
          <p:cNvPr id="253" name="Google Shape;253;g1537c2c4cbf_0_92"/>
          <p:cNvPicPr preferRelativeResize="0"/>
          <p:nvPr/>
        </p:nvPicPr>
        <p:blipFill rotWithShape="1">
          <a:blip r:embed="rId5">
            <a:alphaModFix/>
          </a:blip>
          <a:srcRect b="0" l="0" r="0" t="0"/>
          <a:stretch/>
        </p:blipFill>
        <p:spPr>
          <a:xfrm>
            <a:off x="6439346" y="1528847"/>
            <a:ext cx="1235826" cy="1235826"/>
          </a:xfrm>
          <a:prstGeom prst="rect">
            <a:avLst/>
          </a:prstGeom>
          <a:noFill/>
          <a:ln>
            <a:noFill/>
          </a:ln>
        </p:spPr>
      </p:pic>
      <p:pic>
        <p:nvPicPr>
          <p:cNvPr id="254" name="Google Shape;254;g1537c2c4cbf_0_92"/>
          <p:cNvPicPr preferRelativeResize="0"/>
          <p:nvPr/>
        </p:nvPicPr>
        <p:blipFill rotWithShape="1">
          <a:blip r:embed="rId6">
            <a:alphaModFix/>
          </a:blip>
          <a:srcRect b="0" l="0" r="0" t="0"/>
          <a:stretch/>
        </p:blipFill>
        <p:spPr>
          <a:xfrm>
            <a:off x="928695" y="1528847"/>
            <a:ext cx="1235826" cy="1235784"/>
          </a:xfrm>
          <a:prstGeom prst="rect">
            <a:avLst/>
          </a:prstGeom>
          <a:noFill/>
          <a:ln>
            <a:noFill/>
          </a:ln>
        </p:spPr>
      </p:pic>
      <p:pic>
        <p:nvPicPr>
          <p:cNvPr id="255" name="Google Shape;255;g1537c2c4cbf_0_92"/>
          <p:cNvPicPr preferRelativeResize="0"/>
          <p:nvPr/>
        </p:nvPicPr>
        <p:blipFill rotWithShape="1">
          <a:blip r:embed="rId7">
            <a:alphaModFix/>
          </a:blip>
          <a:srcRect b="0" l="0" r="0" t="0"/>
          <a:stretch/>
        </p:blipFill>
        <p:spPr>
          <a:xfrm>
            <a:off x="3760220" y="1528847"/>
            <a:ext cx="1235826" cy="1235784"/>
          </a:xfrm>
          <a:prstGeom prst="rect">
            <a:avLst/>
          </a:prstGeom>
          <a:noFill/>
          <a:ln>
            <a:noFill/>
          </a:ln>
        </p:spPr>
      </p:pic>
      <p:sp>
        <p:nvSpPr>
          <p:cNvPr id="256" name="Google Shape;256;g1537c2c4cbf_0_92"/>
          <p:cNvSpPr txBox="1"/>
          <p:nvPr/>
        </p:nvSpPr>
        <p:spPr>
          <a:xfrm>
            <a:off x="179926" y="2822800"/>
            <a:ext cx="2743200" cy="3886200"/>
          </a:xfrm>
          <a:prstGeom prst="rect">
            <a:avLst/>
          </a:prstGeom>
          <a:noFill/>
          <a:ln>
            <a:noFill/>
          </a:ln>
        </p:spPr>
        <p:txBody>
          <a:bodyPr anchorCtr="0" anchor="t" bIns="91425" lIns="91425" spcFirstLastPara="1" rIns="91425" wrap="square" tIns="91425">
            <a:spAutoFit/>
          </a:bodyPr>
          <a:lstStyle/>
          <a:p>
            <a:pPr indent="0" lvl="0" marL="0" marR="12700" rtl="0" algn="ctr">
              <a:lnSpc>
                <a:spcPct val="119200"/>
              </a:lnSpc>
              <a:spcBef>
                <a:spcPts val="0"/>
              </a:spcBef>
              <a:spcAft>
                <a:spcPts val="0"/>
              </a:spcAft>
              <a:buClr>
                <a:srgbClr val="000000"/>
              </a:buClr>
              <a:buSzPts val="1800"/>
              <a:buFont typeface="Arial"/>
              <a:buNone/>
            </a:pPr>
            <a:r>
              <a:rPr b="1" i="0" lang="en-US" sz="1800" u="none" cap="none" strike="noStrike">
                <a:solidFill>
                  <a:srgbClr val="2855A4"/>
                </a:solidFill>
                <a:latin typeface="Century Gothic"/>
                <a:ea typeface="Century Gothic"/>
                <a:cs typeface="Century Gothic"/>
                <a:sym typeface="Century Gothic"/>
              </a:rPr>
              <a:t>FOURNISSEURS DE</a:t>
            </a:r>
            <a:r>
              <a:rPr b="1" i="0" lang="en-US" sz="1800" u="none" cap="none" strike="noStrike">
                <a:solidFill>
                  <a:srgbClr val="000000"/>
                </a:solidFill>
                <a:latin typeface="Century Gothic"/>
                <a:ea typeface="Century Gothic"/>
                <a:cs typeface="Century Gothic"/>
                <a:sym typeface="Century Gothic"/>
              </a:rPr>
              <a:t> </a:t>
            </a:r>
            <a:r>
              <a:rPr b="1" i="0" lang="en-US" sz="1800" u="none" cap="none" strike="noStrike">
                <a:solidFill>
                  <a:srgbClr val="BA0C2F"/>
                </a:solidFill>
                <a:latin typeface="Century Gothic"/>
                <a:ea typeface="Century Gothic"/>
                <a:cs typeface="Century Gothic"/>
                <a:sym typeface="Century Gothic"/>
              </a:rPr>
              <a:t>PORTEFEUILLES MOBILES</a:t>
            </a:r>
            <a:r>
              <a:rPr b="1" i="0" lang="en-US" sz="1400" u="none" cap="none" strike="noStrike">
                <a:solidFill>
                  <a:srgbClr val="BA0C2F"/>
                </a:solidFill>
                <a:latin typeface="Century Gothic"/>
                <a:ea typeface="Century Gothic"/>
                <a:cs typeface="Century Gothic"/>
                <a:sym typeface="Century Gothic"/>
              </a:rPr>
              <a:t> </a:t>
            </a:r>
            <a:endParaRPr b="0" i="0" sz="1400" u="none" cap="none" strike="noStrike">
              <a:solidFill>
                <a:srgbClr val="BA0C2F"/>
              </a:solidFill>
              <a:latin typeface="Arial"/>
              <a:ea typeface="Arial"/>
              <a:cs typeface="Arial"/>
              <a:sym typeface="Arial"/>
            </a:endParaRPr>
          </a:p>
          <a:p>
            <a:pPr indent="0" lvl="0" marL="0" marR="12700" rtl="0" algn="ctr">
              <a:lnSpc>
                <a:spcPct val="119200"/>
              </a:lnSpc>
              <a:spcBef>
                <a:spcPts val="0"/>
              </a:spcBef>
              <a:spcAft>
                <a:spcPts val="0"/>
              </a:spcAft>
              <a:buClr>
                <a:srgbClr val="000000"/>
              </a:buClr>
              <a:buSzPts val="1400"/>
              <a:buFont typeface="Arial"/>
              <a:buNone/>
            </a:pPr>
            <a:r>
              <a:rPr b="0" i="0" lang="en-US" sz="1400" u="none" cap="none" strike="noStrike">
                <a:solidFill>
                  <a:schemeClr val="dk2"/>
                </a:solidFill>
                <a:latin typeface="Century Gothic"/>
                <a:ea typeface="Century Gothic"/>
                <a:cs typeface="Century Gothic"/>
                <a:sym typeface="Century Gothic"/>
              </a:rPr>
              <a:t>De nombreux fournisseurs de </a:t>
            </a:r>
            <a:r>
              <a:rPr b="0" i="0" lang="en-US" sz="1400" u="none" cap="none" strike="noStrike">
                <a:solidFill>
                  <a:srgbClr val="BA0C2F"/>
                </a:solidFill>
                <a:latin typeface="Century Gothic"/>
                <a:ea typeface="Century Gothic"/>
                <a:cs typeface="Century Gothic"/>
                <a:sym typeface="Century Gothic"/>
              </a:rPr>
              <a:t>portefeuilles mobiles</a:t>
            </a:r>
            <a:r>
              <a:rPr b="0" i="0" lang="en-US" sz="1400" u="none" cap="none" strike="noStrike">
                <a:solidFill>
                  <a:schemeClr val="dk2"/>
                </a:solidFill>
                <a:latin typeface="Century Gothic"/>
                <a:ea typeface="Century Gothic"/>
                <a:cs typeface="Century Gothic"/>
                <a:sym typeface="Century Gothic"/>
              </a:rPr>
              <a:t>, tels que les sociétés de téléphonie mobile, proposent des prêts numériques auxquels vous pouvez accéder via votre téléphone. Vous aurez généralement besoin d'un compte auprès du fournisseur de </a:t>
            </a:r>
            <a:r>
              <a:rPr b="0" i="0" lang="en-US" sz="1400" u="none" cap="none" strike="noStrike">
                <a:solidFill>
                  <a:srgbClr val="BA0C2F"/>
                </a:solidFill>
                <a:latin typeface="Century Gothic"/>
                <a:ea typeface="Century Gothic"/>
                <a:cs typeface="Century Gothic"/>
                <a:sym typeface="Century Gothic"/>
              </a:rPr>
              <a:t>portefeuille mobile</a:t>
            </a:r>
            <a:r>
              <a:rPr b="0" i="0" lang="en-US" sz="1400" u="none" cap="none" strike="noStrike">
                <a:solidFill>
                  <a:schemeClr val="dk2"/>
                </a:solidFill>
                <a:latin typeface="Century Gothic"/>
                <a:ea typeface="Century Gothic"/>
                <a:cs typeface="Century Gothic"/>
                <a:sym typeface="Century Gothic"/>
              </a:rPr>
              <a:t> pour accéder à un prêt.</a:t>
            </a:r>
            <a:endParaRPr b="0" i="0" sz="1400" u="none" cap="none" strike="noStrike">
              <a:solidFill>
                <a:schemeClr val="dk2"/>
              </a:solidFill>
              <a:latin typeface="Century Gothic"/>
              <a:ea typeface="Century Gothic"/>
              <a:cs typeface="Century Gothic"/>
              <a:sym typeface="Century Gothic"/>
            </a:endParaRPr>
          </a:p>
        </p:txBody>
      </p:sp>
      <p:sp>
        <p:nvSpPr>
          <p:cNvPr id="257" name="Google Shape;257;g1537c2c4cbf_0_92"/>
          <p:cNvSpPr txBox="1"/>
          <p:nvPr/>
        </p:nvSpPr>
        <p:spPr>
          <a:xfrm>
            <a:off x="3075525" y="2822800"/>
            <a:ext cx="2605200" cy="3930600"/>
          </a:xfrm>
          <a:prstGeom prst="rect">
            <a:avLst/>
          </a:prstGeom>
          <a:noFill/>
          <a:ln>
            <a:noFill/>
          </a:ln>
        </p:spPr>
        <p:txBody>
          <a:bodyPr anchorCtr="0" anchor="t" bIns="91425" lIns="91425" spcFirstLastPara="1" rIns="91425" wrap="square" tIns="91425">
            <a:spAutoFit/>
          </a:bodyPr>
          <a:lstStyle/>
          <a:p>
            <a:pPr indent="0" lvl="0" marL="0" marR="12700" rtl="0" algn="ctr">
              <a:lnSpc>
                <a:spcPct val="119200"/>
              </a:lnSpc>
              <a:spcBef>
                <a:spcPts val="0"/>
              </a:spcBef>
              <a:spcAft>
                <a:spcPts val="0"/>
              </a:spcAft>
              <a:buClr>
                <a:srgbClr val="000000"/>
              </a:buClr>
              <a:buSzPts val="1800"/>
              <a:buFont typeface="Arial"/>
              <a:buNone/>
            </a:pPr>
            <a:r>
              <a:rPr b="1" i="0" lang="en-US" sz="1800" u="none" cap="none" strike="noStrike">
                <a:solidFill>
                  <a:srgbClr val="2855A4"/>
                </a:solidFill>
                <a:latin typeface="Century Gothic"/>
                <a:ea typeface="Century Gothic"/>
                <a:cs typeface="Century Gothic"/>
                <a:sym typeface="Century Gothic"/>
              </a:rPr>
              <a:t>FINTECHS</a:t>
            </a:r>
            <a:r>
              <a:rPr b="1" i="0" lang="en-US" sz="1450" u="none" cap="none" strike="noStrike">
                <a:solidFill>
                  <a:srgbClr val="05408B"/>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a:p>
            <a:pPr indent="0" lvl="0" marL="0" marR="12700" rtl="0" algn="ctr">
              <a:lnSpc>
                <a:spcPct val="119200"/>
              </a:lnSpc>
              <a:spcBef>
                <a:spcPts val="0"/>
              </a:spcBef>
              <a:spcAft>
                <a:spcPts val="0"/>
              </a:spcAft>
              <a:buClr>
                <a:srgbClr val="000000"/>
              </a:buClr>
              <a:buSzPts val="1450"/>
              <a:buFont typeface="Arial"/>
              <a:buNone/>
            </a:pPr>
            <a:r>
              <a:rPr b="0" i="0" lang="en-US" sz="1450" u="none" cap="none" strike="noStrike">
                <a:solidFill>
                  <a:schemeClr val="dk2"/>
                </a:solidFill>
                <a:latin typeface="Century Gothic"/>
                <a:ea typeface="Century Gothic"/>
                <a:cs typeface="Century Gothic"/>
                <a:sym typeface="Century Gothic"/>
              </a:rPr>
              <a:t>Les Fintech, abréviation de « technologie financière », sont des entreprises qui créent des applications que vous pouvez télécharger pour accéder à des services financiers, notamment des produits de prêt numériques. Vous pouvez trouver une variété de prêts qui répondent à différents besoins financiers.</a:t>
            </a:r>
            <a:endParaRPr b="0" i="0" sz="1400" u="none" cap="none" strike="noStrike">
              <a:solidFill>
                <a:srgbClr val="000000"/>
              </a:solidFill>
              <a:latin typeface="Arial"/>
              <a:ea typeface="Arial"/>
              <a:cs typeface="Arial"/>
              <a:sym typeface="Arial"/>
            </a:endParaRPr>
          </a:p>
        </p:txBody>
      </p:sp>
      <p:sp>
        <p:nvSpPr>
          <p:cNvPr id="258" name="Google Shape;258;g1537c2c4cbf_0_92"/>
          <p:cNvSpPr txBox="1"/>
          <p:nvPr/>
        </p:nvSpPr>
        <p:spPr>
          <a:xfrm>
            <a:off x="5685650" y="2822800"/>
            <a:ext cx="2743200" cy="3299100"/>
          </a:xfrm>
          <a:prstGeom prst="rect">
            <a:avLst/>
          </a:prstGeom>
          <a:noFill/>
          <a:ln>
            <a:noFill/>
          </a:ln>
        </p:spPr>
        <p:txBody>
          <a:bodyPr anchorCtr="0" anchor="t" bIns="91425" lIns="91425" spcFirstLastPara="1" rIns="91425" wrap="square" tIns="91425">
            <a:spAutoFit/>
          </a:bodyPr>
          <a:lstStyle/>
          <a:p>
            <a:pPr indent="0" lvl="0" marL="0" marR="12700" rtl="0" algn="ctr">
              <a:lnSpc>
                <a:spcPct val="119200"/>
              </a:lnSpc>
              <a:spcBef>
                <a:spcPts val="0"/>
              </a:spcBef>
              <a:spcAft>
                <a:spcPts val="0"/>
              </a:spcAft>
              <a:buClr>
                <a:srgbClr val="000000"/>
              </a:buClr>
              <a:buSzPts val="1800"/>
              <a:buFont typeface="Arial"/>
              <a:buNone/>
            </a:pPr>
            <a:r>
              <a:rPr b="1" i="0" lang="en-US" sz="1800" u="none" cap="none" strike="noStrike">
                <a:solidFill>
                  <a:srgbClr val="2855A4"/>
                </a:solidFill>
                <a:latin typeface="Century Gothic"/>
                <a:ea typeface="Century Gothic"/>
                <a:cs typeface="Century Gothic"/>
                <a:sym typeface="Century Gothic"/>
              </a:rPr>
              <a:t>BANQUES </a:t>
            </a:r>
            <a:endParaRPr b="0" i="0" sz="1400" u="none" cap="none" strike="noStrike">
              <a:solidFill>
                <a:srgbClr val="000000"/>
              </a:solidFill>
              <a:latin typeface="Arial"/>
              <a:ea typeface="Arial"/>
              <a:cs typeface="Arial"/>
              <a:sym typeface="Arial"/>
            </a:endParaRPr>
          </a:p>
          <a:p>
            <a:pPr indent="0" lvl="0" marL="0" marR="12700" rtl="0" algn="ctr">
              <a:lnSpc>
                <a:spcPct val="119200"/>
              </a:lnSpc>
              <a:spcBef>
                <a:spcPts val="0"/>
              </a:spcBef>
              <a:spcAft>
                <a:spcPts val="0"/>
              </a:spcAft>
              <a:buClr>
                <a:srgbClr val="000000"/>
              </a:buClr>
              <a:buSzPts val="1400"/>
              <a:buFont typeface="Arial"/>
              <a:buNone/>
            </a:pPr>
            <a:r>
              <a:rPr b="0" i="0" lang="en-US" sz="1400" u="none" cap="none" strike="noStrike">
                <a:solidFill>
                  <a:schemeClr val="dk2"/>
                </a:solidFill>
                <a:latin typeface="Century Gothic"/>
                <a:ea typeface="Century Gothic"/>
                <a:cs typeface="Century Gothic"/>
                <a:sym typeface="Century Gothic"/>
              </a:rPr>
              <a:t>Les banques peuvent également créer des applications qui proposent des crédits numériques. Parfois, ces offres de crédit numérique ne sont disponibles que pour les clients de la banque, mais d'autres fois, elles sont accessibles aux emprunteurs sans compte bancaire. </a:t>
            </a:r>
            <a:endParaRPr b="0" i="0" sz="1400" u="none" cap="none" strike="noStrike">
              <a:solidFill>
                <a:srgbClr val="000000"/>
              </a:solidFill>
              <a:latin typeface="Arial"/>
              <a:ea typeface="Arial"/>
              <a:cs typeface="Arial"/>
              <a:sym typeface="Arial"/>
            </a:endParaRPr>
          </a:p>
        </p:txBody>
      </p:sp>
      <p:pic>
        <p:nvPicPr>
          <p:cNvPr id="259" name="Google Shape;259;g1537c2c4cbf_0_92"/>
          <p:cNvPicPr preferRelativeResize="0"/>
          <p:nvPr/>
        </p:nvPicPr>
        <p:blipFill rotWithShape="1">
          <a:blip r:embed="rId8">
            <a:alphaModFix/>
          </a:blip>
          <a:srcRect b="0" l="199" r="189" t="0"/>
          <a:stretch/>
        </p:blipFill>
        <p:spPr>
          <a:xfrm>
            <a:off x="426565" y="220953"/>
            <a:ext cx="7772401" cy="19431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id="264" name="Google Shape;264;g1537c2c4cbf_0_117"/>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265" name="Google Shape;265;g1537c2c4cbf_0_117"/>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pic>
        <p:nvPicPr>
          <p:cNvPr id="266" name="Google Shape;266;g1537c2c4cbf_0_117"/>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267" name="Google Shape;267;g1537c2c4cbf_0_117"/>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Avantages et inconvénients des prêts numériques</a:t>
            </a:r>
            <a:endParaRPr b="0" i="0" sz="1400" u="none" cap="none" strike="noStrike">
              <a:solidFill>
                <a:srgbClr val="000000"/>
              </a:solidFill>
              <a:latin typeface="Arial"/>
              <a:ea typeface="Arial"/>
              <a:cs typeface="Arial"/>
              <a:sym typeface="Arial"/>
            </a:endParaRPr>
          </a:p>
        </p:txBody>
      </p:sp>
      <p:sp>
        <p:nvSpPr>
          <p:cNvPr id="268" name="Google Shape;268;g1537c2c4cbf_0_1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pSp>
        <p:nvGrpSpPr>
          <p:cNvPr id="269" name="Google Shape;269;g1537c2c4cbf_0_117"/>
          <p:cNvGrpSpPr/>
          <p:nvPr/>
        </p:nvGrpSpPr>
        <p:grpSpPr>
          <a:xfrm>
            <a:off x="7382447" y="2125099"/>
            <a:ext cx="788466" cy="774012"/>
            <a:chOff x="4967725" y="2920802"/>
            <a:chExt cx="1636500" cy="1606500"/>
          </a:xfrm>
        </p:grpSpPr>
        <p:sp>
          <p:nvSpPr>
            <p:cNvPr id="270" name="Google Shape;270;g1537c2c4cbf_0_117"/>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71" name="Google Shape;271;g1537c2c4cbf_0_117"/>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272" name="Google Shape;272;g1537c2c4cbf_0_117"/>
          <p:cNvGrpSpPr/>
          <p:nvPr/>
        </p:nvGrpSpPr>
        <p:grpSpPr>
          <a:xfrm>
            <a:off x="7382447" y="3180899"/>
            <a:ext cx="788466" cy="774012"/>
            <a:chOff x="4967725" y="2920802"/>
            <a:chExt cx="1636500" cy="1606500"/>
          </a:xfrm>
        </p:grpSpPr>
        <p:sp>
          <p:nvSpPr>
            <p:cNvPr id="273" name="Google Shape;273;g1537c2c4cbf_0_117"/>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74" name="Google Shape;274;g1537c2c4cbf_0_117"/>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275" name="Google Shape;275;g1537c2c4cbf_0_117"/>
          <p:cNvGrpSpPr/>
          <p:nvPr/>
        </p:nvGrpSpPr>
        <p:grpSpPr>
          <a:xfrm>
            <a:off x="7382447" y="4236699"/>
            <a:ext cx="788466" cy="774012"/>
            <a:chOff x="4967725" y="2920802"/>
            <a:chExt cx="1636500" cy="1606500"/>
          </a:xfrm>
        </p:grpSpPr>
        <p:sp>
          <p:nvSpPr>
            <p:cNvPr id="276" name="Google Shape;276;g1537c2c4cbf_0_117"/>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77" name="Google Shape;277;g1537c2c4cbf_0_117"/>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278" name="Google Shape;278;g1537c2c4cbf_0_117"/>
          <p:cNvGrpSpPr/>
          <p:nvPr/>
        </p:nvGrpSpPr>
        <p:grpSpPr>
          <a:xfrm>
            <a:off x="7382447" y="5292499"/>
            <a:ext cx="788466" cy="774012"/>
            <a:chOff x="4967725" y="2920802"/>
            <a:chExt cx="1636500" cy="1606500"/>
          </a:xfrm>
        </p:grpSpPr>
        <p:sp>
          <p:nvSpPr>
            <p:cNvPr id="279" name="Google Shape;279;g1537c2c4cbf_0_117"/>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80" name="Google Shape;280;g1537c2c4cbf_0_117"/>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281" name="Google Shape;281;g1537c2c4cbf_0_117"/>
          <p:cNvGrpSpPr/>
          <p:nvPr/>
        </p:nvGrpSpPr>
        <p:grpSpPr>
          <a:xfrm>
            <a:off x="749225" y="2125100"/>
            <a:ext cx="788400" cy="774000"/>
            <a:chOff x="1054025" y="2125100"/>
            <a:chExt cx="788400" cy="774000"/>
          </a:xfrm>
        </p:grpSpPr>
        <p:sp>
          <p:nvSpPr>
            <p:cNvPr id="282" name="Google Shape;282;g1537c2c4cbf_0_117"/>
            <p:cNvSpPr/>
            <p:nvPr/>
          </p:nvSpPr>
          <p:spPr>
            <a:xfrm>
              <a:off x="1054025" y="21251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83" name="Google Shape;283;g1537c2c4cbf_0_117"/>
            <p:cNvPicPr preferRelativeResize="0"/>
            <p:nvPr/>
          </p:nvPicPr>
          <p:blipFill rotWithShape="1">
            <a:blip r:embed="rId6">
              <a:alphaModFix/>
            </a:blip>
            <a:srcRect b="0" l="0" r="0" t="0"/>
            <a:stretch/>
          </p:blipFill>
          <p:spPr>
            <a:xfrm>
              <a:off x="1237617" y="2301462"/>
              <a:ext cx="421392" cy="421392"/>
            </a:xfrm>
            <a:prstGeom prst="rect">
              <a:avLst/>
            </a:prstGeom>
            <a:noFill/>
            <a:ln>
              <a:noFill/>
            </a:ln>
          </p:spPr>
        </p:pic>
      </p:grpSp>
      <p:grpSp>
        <p:nvGrpSpPr>
          <p:cNvPr id="284" name="Google Shape;284;g1537c2c4cbf_0_117"/>
          <p:cNvGrpSpPr/>
          <p:nvPr/>
        </p:nvGrpSpPr>
        <p:grpSpPr>
          <a:xfrm>
            <a:off x="749225" y="3180900"/>
            <a:ext cx="788400" cy="774000"/>
            <a:chOff x="1054025" y="3161250"/>
            <a:chExt cx="788400" cy="774000"/>
          </a:xfrm>
        </p:grpSpPr>
        <p:sp>
          <p:nvSpPr>
            <p:cNvPr id="285" name="Google Shape;285;g1537c2c4cbf_0_117"/>
            <p:cNvSpPr/>
            <p:nvPr/>
          </p:nvSpPr>
          <p:spPr>
            <a:xfrm>
              <a:off x="1054025" y="316125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86" name="Google Shape;286;g1537c2c4cbf_0_117"/>
            <p:cNvPicPr preferRelativeResize="0"/>
            <p:nvPr/>
          </p:nvPicPr>
          <p:blipFill rotWithShape="1">
            <a:blip r:embed="rId6">
              <a:alphaModFix/>
            </a:blip>
            <a:srcRect b="0" l="0" r="0" t="0"/>
            <a:stretch/>
          </p:blipFill>
          <p:spPr>
            <a:xfrm>
              <a:off x="1237617" y="3337612"/>
              <a:ext cx="421392" cy="421392"/>
            </a:xfrm>
            <a:prstGeom prst="rect">
              <a:avLst/>
            </a:prstGeom>
            <a:noFill/>
            <a:ln>
              <a:noFill/>
            </a:ln>
          </p:spPr>
        </p:pic>
      </p:grpSp>
      <p:grpSp>
        <p:nvGrpSpPr>
          <p:cNvPr id="287" name="Google Shape;287;g1537c2c4cbf_0_117"/>
          <p:cNvGrpSpPr/>
          <p:nvPr/>
        </p:nvGrpSpPr>
        <p:grpSpPr>
          <a:xfrm>
            <a:off x="749313" y="4236700"/>
            <a:ext cx="788400" cy="774000"/>
            <a:chOff x="1054113" y="4138500"/>
            <a:chExt cx="788400" cy="774000"/>
          </a:xfrm>
        </p:grpSpPr>
        <p:sp>
          <p:nvSpPr>
            <p:cNvPr id="288" name="Google Shape;288;g1537c2c4cbf_0_117"/>
            <p:cNvSpPr/>
            <p:nvPr/>
          </p:nvSpPr>
          <p:spPr>
            <a:xfrm>
              <a:off x="1054113" y="41385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89" name="Google Shape;289;g1537c2c4cbf_0_117"/>
            <p:cNvPicPr preferRelativeResize="0"/>
            <p:nvPr/>
          </p:nvPicPr>
          <p:blipFill rotWithShape="1">
            <a:blip r:embed="rId6">
              <a:alphaModFix/>
            </a:blip>
            <a:srcRect b="0" l="0" r="0" t="0"/>
            <a:stretch/>
          </p:blipFill>
          <p:spPr>
            <a:xfrm>
              <a:off x="1237705" y="4314862"/>
              <a:ext cx="421392" cy="421392"/>
            </a:xfrm>
            <a:prstGeom prst="rect">
              <a:avLst/>
            </a:prstGeom>
            <a:noFill/>
            <a:ln>
              <a:noFill/>
            </a:ln>
          </p:spPr>
        </p:pic>
      </p:grpSp>
      <p:grpSp>
        <p:nvGrpSpPr>
          <p:cNvPr id="290" name="Google Shape;290;g1537c2c4cbf_0_117"/>
          <p:cNvGrpSpPr/>
          <p:nvPr/>
        </p:nvGrpSpPr>
        <p:grpSpPr>
          <a:xfrm>
            <a:off x="749213" y="5292500"/>
            <a:ext cx="788400" cy="774000"/>
            <a:chOff x="1054013" y="5292500"/>
            <a:chExt cx="788400" cy="774000"/>
          </a:xfrm>
        </p:grpSpPr>
        <p:sp>
          <p:nvSpPr>
            <p:cNvPr id="291" name="Google Shape;291;g1537c2c4cbf_0_117"/>
            <p:cNvSpPr/>
            <p:nvPr/>
          </p:nvSpPr>
          <p:spPr>
            <a:xfrm>
              <a:off x="1054013" y="52925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92" name="Google Shape;292;g1537c2c4cbf_0_117"/>
            <p:cNvPicPr preferRelativeResize="0"/>
            <p:nvPr/>
          </p:nvPicPr>
          <p:blipFill rotWithShape="1">
            <a:blip r:embed="rId6">
              <a:alphaModFix/>
            </a:blip>
            <a:srcRect b="0" l="0" r="0" t="0"/>
            <a:stretch/>
          </p:blipFill>
          <p:spPr>
            <a:xfrm>
              <a:off x="1237605" y="5468862"/>
              <a:ext cx="421392" cy="421392"/>
            </a:xfrm>
            <a:prstGeom prst="rect">
              <a:avLst/>
            </a:prstGeom>
            <a:noFill/>
            <a:ln>
              <a:noFill/>
            </a:ln>
          </p:spPr>
        </p:pic>
      </p:grpSp>
      <p:pic>
        <p:nvPicPr>
          <p:cNvPr id="293" name="Google Shape;293;g1537c2c4cbf_0_117"/>
          <p:cNvPicPr preferRelativeResize="0"/>
          <p:nvPr/>
        </p:nvPicPr>
        <p:blipFill rotWithShape="1">
          <a:blip r:embed="rId7">
            <a:alphaModFix/>
          </a:blip>
          <a:srcRect b="0" l="0" r="0" t="0"/>
          <a:stretch/>
        </p:blipFill>
        <p:spPr>
          <a:xfrm>
            <a:off x="3916100" y="1167850"/>
            <a:ext cx="3746451" cy="5621002"/>
          </a:xfrm>
          <a:prstGeom prst="rect">
            <a:avLst/>
          </a:prstGeom>
          <a:noFill/>
          <a:ln>
            <a:noFill/>
          </a:ln>
        </p:spPr>
      </p:pic>
      <p:sp>
        <p:nvSpPr>
          <p:cNvPr id="294" name="Google Shape;294;g1537c2c4cbf_0_117"/>
          <p:cNvSpPr txBox="1"/>
          <p:nvPr/>
        </p:nvSpPr>
        <p:spPr>
          <a:xfrm>
            <a:off x="1698925" y="2173550"/>
            <a:ext cx="25809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Plus rapide à obtenir que les prêts classiques</a:t>
            </a:r>
            <a:endParaRPr b="0" i="0" sz="1400" u="none" cap="none" strike="noStrike">
              <a:solidFill>
                <a:srgbClr val="000000"/>
              </a:solidFill>
              <a:latin typeface="Arial"/>
              <a:ea typeface="Arial"/>
              <a:cs typeface="Arial"/>
              <a:sym typeface="Arial"/>
            </a:endParaRPr>
          </a:p>
        </p:txBody>
      </p:sp>
      <p:sp>
        <p:nvSpPr>
          <p:cNvPr id="295" name="Google Shape;295;g1537c2c4cbf_0_117"/>
          <p:cNvSpPr txBox="1"/>
          <p:nvPr/>
        </p:nvSpPr>
        <p:spPr>
          <a:xfrm>
            <a:off x="1698925" y="3127963"/>
            <a:ext cx="3502200" cy="11697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On peut l'obtenir sans se rendre en personne chez un fournisseur de services financiers</a:t>
            </a:r>
            <a:endParaRPr b="0" i="0" sz="1400" u="none" cap="none" strike="noStrike">
              <a:solidFill>
                <a:srgbClr val="000000"/>
              </a:solidFill>
              <a:latin typeface="Arial"/>
              <a:ea typeface="Arial"/>
              <a:cs typeface="Arial"/>
              <a:sym typeface="Arial"/>
            </a:endParaRPr>
          </a:p>
        </p:txBody>
      </p:sp>
      <p:sp>
        <p:nvSpPr>
          <p:cNvPr id="296" name="Google Shape;296;g1537c2c4cbf_0_117"/>
          <p:cNvSpPr txBox="1"/>
          <p:nvPr/>
        </p:nvSpPr>
        <p:spPr>
          <a:xfrm>
            <a:off x="1698925" y="4363638"/>
            <a:ext cx="35022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Bonne option pour les clients dont les antécédents de crédit sont limités ou inexistants</a:t>
            </a:r>
            <a:endParaRPr b="0" i="0" sz="1400" u="none" cap="none" strike="noStrike">
              <a:solidFill>
                <a:srgbClr val="000000"/>
              </a:solidFill>
              <a:latin typeface="Arial"/>
              <a:ea typeface="Arial"/>
              <a:cs typeface="Arial"/>
              <a:sym typeface="Arial"/>
            </a:endParaRPr>
          </a:p>
        </p:txBody>
      </p:sp>
      <p:sp>
        <p:nvSpPr>
          <p:cNvPr id="297" name="Google Shape;297;g1537c2c4cbf_0_117"/>
          <p:cNvSpPr txBox="1"/>
          <p:nvPr/>
        </p:nvSpPr>
        <p:spPr>
          <a:xfrm>
            <a:off x="1698925" y="5340938"/>
            <a:ext cx="35022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Peut répondre à des besoins urgents de liquidités en cas d'urgence</a:t>
            </a:r>
            <a:endParaRPr b="0" i="0" sz="1400" u="none" cap="none" strike="noStrike">
              <a:solidFill>
                <a:srgbClr val="000000"/>
              </a:solidFill>
              <a:latin typeface="Arial"/>
              <a:ea typeface="Arial"/>
              <a:cs typeface="Arial"/>
              <a:sym typeface="Arial"/>
            </a:endParaRPr>
          </a:p>
        </p:txBody>
      </p:sp>
      <p:sp>
        <p:nvSpPr>
          <p:cNvPr id="298" name="Google Shape;298;g1537c2c4cbf_0_117"/>
          <p:cNvSpPr txBox="1"/>
          <p:nvPr/>
        </p:nvSpPr>
        <p:spPr>
          <a:xfrm>
            <a:off x="8348000" y="2173550"/>
            <a:ext cx="25809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Il est facile de trop emprunter</a:t>
            </a:r>
            <a:endParaRPr b="0" i="0" sz="1400" u="none" cap="none" strike="noStrike">
              <a:solidFill>
                <a:srgbClr val="000000"/>
              </a:solidFill>
              <a:latin typeface="Arial"/>
              <a:ea typeface="Arial"/>
              <a:cs typeface="Arial"/>
              <a:sym typeface="Arial"/>
            </a:endParaRPr>
          </a:p>
        </p:txBody>
      </p:sp>
      <p:sp>
        <p:nvSpPr>
          <p:cNvPr id="299" name="Google Shape;299;g1537c2c4cbf_0_117"/>
          <p:cNvSpPr txBox="1"/>
          <p:nvPr/>
        </p:nvSpPr>
        <p:spPr>
          <a:xfrm>
            <a:off x="8348000" y="3204163"/>
            <a:ext cx="35022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Les frais et les taux d'intérêt peuvent devenir rapidement élevés</a:t>
            </a:r>
            <a:endParaRPr b="0" i="0" sz="1400" u="none" cap="none" strike="noStrike">
              <a:solidFill>
                <a:srgbClr val="000000"/>
              </a:solidFill>
              <a:latin typeface="Arial"/>
              <a:ea typeface="Arial"/>
              <a:cs typeface="Arial"/>
              <a:sym typeface="Arial"/>
            </a:endParaRPr>
          </a:p>
        </p:txBody>
      </p:sp>
      <p:sp>
        <p:nvSpPr>
          <p:cNvPr id="300" name="Google Shape;300;g1537c2c4cbf_0_117"/>
          <p:cNvSpPr txBox="1"/>
          <p:nvPr/>
        </p:nvSpPr>
        <p:spPr>
          <a:xfrm>
            <a:off x="8348000" y="4211238"/>
            <a:ext cx="35022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Le montant maximal du prêt est généralement inférieur à celui des prêts classiques</a:t>
            </a:r>
            <a:endParaRPr b="0" i="0" sz="1400" u="none" cap="none" strike="noStrike">
              <a:solidFill>
                <a:srgbClr val="000000"/>
              </a:solidFill>
              <a:latin typeface="Arial"/>
              <a:ea typeface="Arial"/>
              <a:cs typeface="Arial"/>
              <a:sym typeface="Arial"/>
            </a:endParaRPr>
          </a:p>
        </p:txBody>
      </p:sp>
      <p:sp>
        <p:nvSpPr>
          <p:cNvPr id="301" name="Google Shape;301;g1537c2c4cbf_0_117"/>
          <p:cNvSpPr txBox="1"/>
          <p:nvPr/>
        </p:nvSpPr>
        <p:spPr>
          <a:xfrm>
            <a:off x="8348000" y="5340938"/>
            <a:ext cx="35022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Ne sont pas destinés aux emprunts ou aux financements à long terme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g1537c2c4cbf_0_169"/>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307" name="Google Shape;307;g1537c2c4cbf_0_169"/>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308" name="Google Shape;308;g1537c2c4cbf_0_169"/>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1" i="0" lang="en-US" sz="3200" u="none" cap="none" strike="noStrike">
                <a:solidFill>
                  <a:srgbClr val="2853A3"/>
                </a:solidFill>
                <a:latin typeface="Century Gothic"/>
                <a:ea typeface="Century Gothic"/>
                <a:cs typeface="Century Gothic"/>
                <a:sym typeface="Century Gothic"/>
              </a:rPr>
              <a:t>3. Découvert bancaire </a:t>
            </a:r>
            <a:endParaRPr b="0" i="0" sz="1400" u="none" cap="none" strike="noStrike">
              <a:solidFill>
                <a:srgbClr val="000000"/>
              </a:solidFill>
              <a:latin typeface="Arial"/>
              <a:ea typeface="Arial"/>
              <a:cs typeface="Arial"/>
              <a:sym typeface="Arial"/>
            </a:endParaRPr>
          </a:p>
        </p:txBody>
      </p:sp>
      <p:sp>
        <p:nvSpPr>
          <p:cNvPr id="309" name="Google Shape;309;g1537c2c4cbf_0_16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310" name="Google Shape;310;g1537c2c4cbf_0_169"/>
          <p:cNvSpPr/>
          <p:nvPr/>
        </p:nvSpPr>
        <p:spPr>
          <a:xfrm>
            <a:off x="755075" y="1472750"/>
            <a:ext cx="11024700" cy="5167800"/>
          </a:xfrm>
          <a:prstGeom prst="round1Rect">
            <a:avLst>
              <a:gd fmla="val 16667" name="adj"/>
            </a:avLst>
          </a:prstGeom>
          <a:solidFill>
            <a:srgbClr val="B3CDEA">
              <a:alpha val="2627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g1537c2c4cbf_0_169"/>
          <p:cNvSpPr txBox="1"/>
          <p:nvPr/>
        </p:nvSpPr>
        <p:spPr>
          <a:xfrm>
            <a:off x="1099900" y="1580550"/>
            <a:ext cx="10269900" cy="23838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rgbClr val="000000"/>
              </a:buClr>
              <a:buSzPts val="1800"/>
              <a:buFont typeface="Arial"/>
              <a:buNone/>
            </a:pPr>
            <a:r>
              <a:rPr b="1" i="0" lang="en-US" sz="1700" u="none" cap="none" strike="noStrike">
                <a:solidFill>
                  <a:schemeClr val="dk2"/>
                </a:solidFill>
                <a:latin typeface="Century Gothic"/>
                <a:ea typeface="Century Gothic"/>
                <a:cs typeface="Century Gothic"/>
                <a:sym typeface="Century Gothic"/>
              </a:rPr>
              <a:t>Un découvert se caractérise par le fait que vous n'avez pas assez d'argent sur votre compte pour effectuer une transaction, mais que le prestataire de services financiers vous laisse quand même effectuer la transaction. </a:t>
            </a:r>
            <a:r>
              <a:rPr b="0" i="0" lang="en-US" sz="1500" u="none" cap="none" strike="noStrike">
                <a:solidFill>
                  <a:schemeClr val="dk2"/>
                </a:solidFill>
                <a:latin typeface="Century Gothic"/>
                <a:ea typeface="Century Gothic"/>
                <a:cs typeface="Century Gothic"/>
                <a:sym typeface="Century Gothic"/>
              </a:rPr>
              <a:t>En fait, vous pouvez emprunter rapidement de l'argent supplémentaire dont vous ne disposez pas actuellement. Les découverts sont destinés à faire face aux urgences ou à des besoins divers. Il y a généralement un montant maximum que vous pouvez dépasser, et vous devrez payer des intérêts et des frais sur le montant que vous dépassez puisqu'il s'agit d'un type de prêt de votre fournisseur de services financiers.</a:t>
            </a:r>
            <a:endParaRPr b="0" i="0" sz="1500" u="none" cap="none" strike="noStrike">
              <a:solidFill>
                <a:srgbClr val="000000"/>
              </a:solidFill>
              <a:latin typeface="Century Gothic"/>
              <a:ea typeface="Century Gothic"/>
              <a:cs typeface="Century Gothic"/>
              <a:sym typeface="Century Gothic"/>
            </a:endParaRPr>
          </a:p>
        </p:txBody>
      </p:sp>
      <p:sp>
        <p:nvSpPr>
          <p:cNvPr id="312" name="Google Shape;312;g1537c2c4cbf_0_169"/>
          <p:cNvSpPr txBox="1"/>
          <p:nvPr/>
        </p:nvSpPr>
        <p:spPr>
          <a:xfrm>
            <a:off x="1083875" y="3890900"/>
            <a:ext cx="10515600" cy="27108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rgbClr val="000000"/>
              </a:buClr>
              <a:buSzPts val="1600"/>
              <a:buFont typeface="Arial"/>
              <a:buNone/>
            </a:pPr>
            <a:r>
              <a:rPr b="1" i="0" lang="en-US" sz="1700" u="none" cap="none" strike="noStrike">
                <a:solidFill>
                  <a:schemeClr val="dk2"/>
                </a:solidFill>
                <a:latin typeface="Century Gothic"/>
                <a:ea typeface="Century Gothic"/>
                <a:cs typeface="Century Gothic"/>
                <a:sym typeface="Century Gothic"/>
              </a:rPr>
              <a:t>Caractéristiques des découverts :</a:t>
            </a:r>
            <a:endParaRPr b="0" i="0" sz="1300" u="none" cap="none" strike="noStrike">
              <a:solidFill>
                <a:srgbClr val="000000"/>
              </a:solidFill>
              <a:latin typeface="Century Gothic"/>
              <a:ea typeface="Century Gothic"/>
              <a:cs typeface="Century Gothic"/>
              <a:sym typeface="Century Gothic"/>
            </a:endParaRPr>
          </a:p>
          <a:p>
            <a:pPr indent="-323850" lvl="0" marL="457200" marR="659130" rtl="0" algn="l">
              <a:lnSpc>
                <a:spcPct val="122000"/>
              </a:lnSpc>
              <a:spcBef>
                <a:spcPts val="0"/>
              </a:spcBef>
              <a:spcAft>
                <a:spcPts val="0"/>
              </a:spcAft>
              <a:buClr>
                <a:schemeClr val="dk2"/>
              </a:buClr>
              <a:buSzPts val="1500"/>
              <a:buFont typeface="Century Gothic"/>
              <a:buChar char="●"/>
            </a:pPr>
            <a:r>
              <a:rPr b="0" i="0" lang="en-US" sz="1500" u="none" cap="none" strike="noStrike">
                <a:solidFill>
                  <a:schemeClr val="dk2"/>
                </a:solidFill>
                <a:latin typeface="Century Gothic"/>
                <a:ea typeface="Century Gothic"/>
                <a:cs typeface="Century Gothic"/>
                <a:sym typeface="Century Gothic"/>
              </a:rPr>
              <a:t>La protection en cas de découvert est liée à votre compte financier existant.</a:t>
            </a:r>
            <a:endParaRPr b="0" i="0" sz="1300" u="none" cap="none" strike="noStrike">
              <a:solidFill>
                <a:srgbClr val="000000"/>
              </a:solidFill>
              <a:latin typeface="Century Gothic"/>
              <a:ea typeface="Century Gothic"/>
              <a:cs typeface="Century Gothic"/>
              <a:sym typeface="Century Gothic"/>
            </a:endParaRPr>
          </a:p>
          <a:p>
            <a:pPr indent="-323850" lvl="0" marL="457200" marR="659130" rtl="0" algn="l">
              <a:lnSpc>
                <a:spcPct val="122000"/>
              </a:lnSpc>
              <a:spcBef>
                <a:spcPts val="1000"/>
              </a:spcBef>
              <a:spcAft>
                <a:spcPts val="0"/>
              </a:spcAft>
              <a:buClr>
                <a:schemeClr val="dk2"/>
              </a:buClr>
              <a:buSzPts val="1500"/>
              <a:buFont typeface="Century Gothic"/>
              <a:buChar char="●"/>
            </a:pPr>
            <a:r>
              <a:rPr b="0" i="0" lang="en-US" sz="1500" u="none" cap="none" strike="noStrike">
                <a:solidFill>
                  <a:schemeClr val="dk2"/>
                </a:solidFill>
                <a:latin typeface="Century Gothic"/>
                <a:ea typeface="Century Gothic"/>
                <a:cs typeface="Century Gothic"/>
                <a:sym typeface="Century Gothic"/>
              </a:rPr>
              <a:t>Votre fournisseur financier fixe les conditions du processus de remboursement. Il est important de connaître les conditions de découvert avant de mettre votre compte à découvert afin d'être sûr de rembourser l'argent à temps.</a:t>
            </a:r>
            <a:endParaRPr b="0" i="0" sz="1300" u="none" cap="none" strike="noStrike">
              <a:solidFill>
                <a:srgbClr val="000000"/>
              </a:solidFill>
              <a:latin typeface="Century Gothic"/>
              <a:ea typeface="Century Gothic"/>
              <a:cs typeface="Century Gothic"/>
              <a:sym typeface="Century Gothic"/>
            </a:endParaRPr>
          </a:p>
          <a:p>
            <a:pPr indent="-323850" lvl="0" marL="457200" marR="659130" rtl="0" algn="l">
              <a:lnSpc>
                <a:spcPct val="122000"/>
              </a:lnSpc>
              <a:spcBef>
                <a:spcPts val="1000"/>
              </a:spcBef>
              <a:spcAft>
                <a:spcPts val="1000"/>
              </a:spcAft>
              <a:buClr>
                <a:schemeClr val="dk2"/>
              </a:buClr>
              <a:buSzPts val="1500"/>
              <a:buFont typeface="Century Gothic"/>
              <a:buChar char="●"/>
            </a:pPr>
            <a:r>
              <a:rPr b="0" i="0" lang="en-US" sz="1500" u="none" cap="none" strike="noStrike">
                <a:solidFill>
                  <a:schemeClr val="dk2"/>
                </a:solidFill>
                <a:latin typeface="Century Gothic"/>
                <a:ea typeface="Century Gothic"/>
                <a:cs typeface="Century Gothic"/>
                <a:sym typeface="Century Gothic"/>
              </a:rPr>
              <a:t>Vous pouvez choisir de ne pas bénéficier de la protection en cas de découvert. Si vous essayez d'utiliser votre compte mais que vous n'avez pas assez d'argent, votre transaction ne pourra pas être effectuée.</a:t>
            </a:r>
            <a:endParaRPr b="0" i="0" sz="1300" u="none" cap="none" strike="noStrike">
              <a:solidFill>
                <a:srgbClr val="000000"/>
              </a:solidFill>
              <a:latin typeface="Century Gothic"/>
              <a:ea typeface="Century Gothic"/>
              <a:cs typeface="Century Gothic"/>
              <a:sym typeface="Century Gothic"/>
            </a:endParaRPr>
          </a:p>
        </p:txBody>
      </p:sp>
      <p:pic>
        <p:nvPicPr>
          <p:cNvPr id="313" name="Google Shape;313;g1537c2c4cbf_0_169"/>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g1537c2c4cbf_0_181"/>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319" name="Google Shape;319;g1537c2c4cbf_0_181"/>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pic>
        <p:nvPicPr>
          <p:cNvPr id="320" name="Google Shape;320;g1537c2c4cbf_0_181"/>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321" name="Google Shape;321;g1537c2c4cbf_0_181"/>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Avantages et inconvénients de la facilité</a:t>
            </a:r>
            <a:endParaRPr b="0" i="0" sz="3200" u="none" cap="none" strike="noStrike">
              <a:solidFill>
                <a:srgbClr val="2853A3"/>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de découvert</a:t>
            </a:r>
            <a:endParaRPr b="0" i="0" sz="1400" u="none" cap="none" strike="noStrike">
              <a:solidFill>
                <a:srgbClr val="000000"/>
              </a:solidFill>
              <a:latin typeface="Arial"/>
              <a:ea typeface="Arial"/>
              <a:cs typeface="Arial"/>
              <a:sym typeface="Arial"/>
            </a:endParaRPr>
          </a:p>
        </p:txBody>
      </p:sp>
      <p:sp>
        <p:nvSpPr>
          <p:cNvPr id="322" name="Google Shape;322;g1537c2c4cbf_0_18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pSp>
        <p:nvGrpSpPr>
          <p:cNvPr id="323" name="Google Shape;323;g1537c2c4cbf_0_181"/>
          <p:cNvGrpSpPr/>
          <p:nvPr/>
        </p:nvGrpSpPr>
        <p:grpSpPr>
          <a:xfrm>
            <a:off x="7382447" y="1640149"/>
            <a:ext cx="788466" cy="774012"/>
            <a:chOff x="4967725" y="2920802"/>
            <a:chExt cx="1636500" cy="1606500"/>
          </a:xfrm>
        </p:grpSpPr>
        <p:sp>
          <p:nvSpPr>
            <p:cNvPr id="324" name="Google Shape;324;g1537c2c4cbf_0_181"/>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25" name="Google Shape;325;g1537c2c4cbf_0_181"/>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326" name="Google Shape;326;g1537c2c4cbf_0_181"/>
          <p:cNvGrpSpPr/>
          <p:nvPr/>
        </p:nvGrpSpPr>
        <p:grpSpPr>
          <a:xfrm>
            <a:off x="7382447" y="2670774"/>
            <a:ext cx="788466" cy="774012"/>
            <a:chOff x="4967725" y="2920802"/>
            <a:chExt cx="1636500" cy="1606500"/>
          </a:xfrm>
        </p:grpSpPr>
        <p:sp>
          <p:nvSpPr>
            <p:cNvPr id="327" name="Google Shape;327;g1537c2c4cbf_0_181"/>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28" name="Google Shape;328;g1537c2c4cbf_0_181"/>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329" name="Google Shape;329;g1537c2c4cbf_0_181"/>
          <p:cNvGrpSpPr/>
          <p:nvPr/>
        </p:nvGrpSpPr>
        <p:grpSpPr>
          <a:xfrm>
            <a:off x="7382447" y="3726849"/>
            <a:ext cx="788466" cy="774012"/>
            <a:chOff x="4967725" y="2920802"/>
            <a:chExt cx="1636500" cy="1606500"/>
          </a:xfrm>
        </p:grpSpPr>
        <p:sp>
          <p:nvSpPr>
            <p:cNvPr id="330" name="Google Shape;330;g1537c2c4cbf_0_181"/>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31" name="Google Shape;331;g1537c2c4cbf_0_181"/>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332" name="Google Shape;332;g1537c2c4cbf_0_181"/>
          <p:cNvGrpSpPr/>
          <p:nvPr/>
        </p:nvGrpSpPr>
        <p:grpSpPr>
          <a:xfrm>
            <a:off x="7382447" y="4784949"/>
            <a:ext cx="788466" cy="774012"/>
            <a:chOff x="4967725" y="2920802"/>
            <a:chExt cx="1636500" cy="1606500"/>
          </a:xfrm>
        </p:grpSpPr>
        <p:sp>
          <p:nvSpPr>
            <p:cNvPr id="333" name="Google Shape;333;g1537c2c4cbf_0_181"/>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34" name="Google Shape;334;g1537c2c4cbf_0_181"/>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335" name="Google Shape;335;g1537c2c4cbf_0_181"/>
          <p:cNvGrpSpPr/>
          <p:nvPr/>
        </p:nvGrpSpPr>
        <p:grpSpPr>
          <a:xfrm>
            <a:off x="749225" y="1667900"/>
            <a:ext cx="788400" cy="774000"/>
            <a:chOff x="1054025" y="2125100"/>
            <a:chExt cx="788400" cy="774000"/>
          </a:xfrm>
        </p:grpSpPr>
        <p:sp>
          <p:nvSpPr>
            <p:cNvPr id="336" name="Google Shape;336;g1537c2c4cbf_0_181"/>
            <p:cNvSpPr/>
            <p:nvPr/>
          </p:nvSpPr>
          <p:spPr>
            <a:xfrm>
              <a:off x="1054025" y="21251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37" name="Google Shape;337;g1537c2c4cbf_0_181"/>
            <p:cNvPicPr preferRelativeResize="0"/>
            <p:nvPr/>
          </p:nvPicPr>
          <p:blipFill rotWithShape="1">
            <a:blip r:embed="rId6">
              <a:alphaModFix/>
            </a:blip>
            <a:srcRect b="0" l="0" r="0" t="0"/>
            <a:stretch/>
          </p:blipFill>
          <p:spPr>
            <a:xfrm>
              <a:off x="1237617" y="2301462"/>
              <a:ext cx="421392" cy="421392"/>
            </a:xfrm>
            <a:prstGeom prst="rect">
              <a:avLst/>
            </a:prstGeom>
            <a:noFill/>
            <a:ln>
              <a:noFill/>
            </a:ln>
          </p:spPr>
        </p:pic>
      </p:grpSp>
      <p:grpSp>
        <p:nvGrpSpPr>
          <p:cNvPr id="338" name="Google Shape;338;g1537c2c4cbf_0_181"/>
          <p:cNvGrpSpPr/>
          <p:nvPr/>
        </p:nvGrpSpPr>
        <p:grpSpPr>
          <a:xfrm>
            <a:off x="749225" y="2647500"/>
            <a:ext cx="788400" cy="774000"/>
            <a:chOff x="1054025" y="3161250"/>
            <a:chExt cx="788400" cy="774000"/>
          </a:xfrm>
        </p:grpSpPr>
        <p:sp>
          <p:nvSpPr>
            <p:cNvPr id="339" name="Google Shape;339;g1537c2c4cbf_0_181"/>
            <p:cNvSpPr/>
            <p:nvPr/>
          </p:nvSpPr>
          <p:spPr>
            <a:xfrm>
              <a:off x="1054025" y="316125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40" name="Google Shape;340;g1537c2c4cbf_0_181"/>
            <p:cNvPicPr preferRelativeResize="0"/>
            <p:nvPr/>
          </p:nvPicPr>
          <p:blipFill rotWithShape="1">
            <a:blip r:embed="rId6">
              <a:alphaModFix/>
            </a:blip>
            <a:srcRect b="0" l="0" r="0" t="0"/>
            <a:stretch/>
          </p:blipFill>
          <p:spPr>
            <a:xfrm>
              <a:off x="1237617" y="3337612"/>
              <a:ext cx="421392" cy="421392"/>
            </a:xfrm>
            <a:prstGeom prst="rect">
              <a:avLst/>
            </a:prstGeom>
            <a:noFill/>
            <a:ln>
              <a:noFill/>
            </a:ln>
          </p:spPr>
        </p:pic>
      </p:grpSp>
      <p:grpSp>
        <p:nvGrpSpPr>
          <p:cNvPr id="341" name="Google Shape;341;g1537c2c4cbf_0_181"/>
          <p:cNvGrpSpPr/>
          <p:nvPr/>
        </p:nvGrpSpPr>
        <p:grpSpPr>
          <a:xfrm>
            <a:off x="749313" y="3703300"/>
            <a:ext cx="788400" cy="774000"/>
            <a:chOff x="1054113" y="4138500"/>
            <a:chExt cx="788400" cy="774000"/>
          </a:xfrm>
        </p:grpSpPr>
        <p:sp>
          <p:nvSpPr>
            <p:cNvPr id="342" name="Google Shape;342;g1537c2c4cbf_0_181"/>
            <p:cNvSpPr/>
            <p:nvPr/>
          </p:nvSpPr>
          <p:spPr>
            <a:xfrm>
              <a:off x="1054113" y="41385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43" name="Google Shape;343;g1537c2c4cbf_0_181"/>
            <p:cNvPicPr preferRelativeResize="0"/>
            <p:nvPr/>
          </p:nvPicPr>
          <p:blipFill rotWithShape="1">
            <a:blip r:embed="rId6">
              <a:alphaModFix/>
            </a:blip>
            <a:srcRect b="0" l="0" r="0" t="0"/>
            <a:stretch/>
          </p:blipFill>
          <p:spPr>
            <a:xfrm>
              <a:off x="1237705" y="4314862"/>
              <a:ext cx="421392" cy="421392"/>
            </a:xfrm>
            <a:prstGeom prst="rect">
              <a:avLst/>
            </a:prstGeom>
            <a:noFill/>
            <a:ln>
              <a:noFill/>
            </a:ln>
          </p:spPr>
        </p:pic>
      </p:grpSp>
      <p:grpSp>
        <p:nvGrpSpPr>
          <p:cNvPr id="344" name="Google Shape;344;g1537c2c4cbf_0_181"/>
          <p:cNvGrpSpPr/>
          <p:nvPr/>
        </p:nvGrpSpPr>
        <p:grpSpPr>
          <a:xfrm>
            <a:off x="749213" y="4759100"/>
            <a:ext cx="788400" cy="774000"/>
            <a:chOff x="1054013" y="5292500"/>
            <a:chExt cx="788400" cy="774000"/>
          </a:xfrm>
        </p:grpSpPr>
        <p:sp>
          <p:nvSpPr>
            <p:cNvPr id="345" name="Google Shape;345;g1537c2c4cbf_0_181"/>
            <p:cNvSpPr/>
            <p:nvPr/>
          </p:nvSpPr>
          <p:spPr>
            <a:xfrm>
              <a:off x="1054013" y="52925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46" name="Google Shape;346;g1537c2c4cbf_0_181"/>
            <p:cNvPicPr preferRelativeResize="0"/>
            <p:nvPr/>
          </p:nvPicPr>
          <p:blipFill rotWithShape="1">
            <a:blip r:embed="rId6">
              <a:alphaModFix/>
            </a:blip>
            <a:srcRect b="0" l="0" r="0" t="0"/>
            <a:stretch/>
          </p:blipFill>
          <p:spPr>
            <a:xfrm>
              <a:off x="1237605" y="5468862"/>
              <a:ext cx="421392" cy="421392"/>
            </a:xfrm>
            <a:prstGeom prst="rect">
              <a:avLst/>
            </a:prstGeom>
            <a:noFill/>
            <a:ln>
              <a:noFill/>
            </a:ln>
          </p:spPr>
        </p:pic>
      </p:grpSp>
      <p:pic>
        <p:nvPicPr>
          <p:cNvPr id="347" name="Google Shape;347;g1537c2c4cbf_0_181"/>
          <p:cNvPicPr preferRelativeResize="0"/>
          <p:nvPr/>
        </p:nvPicPr>
        <p:blipFill rotWithShape="1">
          <a:blip r:embed="rId7">
            <a:alphaModFix/>
          </a:blip>
          <a:srcRect b="0" l="0" r="0" t="0"/>
          <a:stretch/>
        </p:blipFill>
        <p:spPr>
          <a:xfrm>
            <a:off x="3779375" y="1381950"/>
            <a:ext cx="3775174" cy="5664123"/>
          </a:xfrm>
          <a:prstGeom prst="rect">
            <a:avLst/>
          </a:prstGeom>
          <a:noFill/>
          <a:ln>
            <a:noFill/>
          </a:ln>
        </p:spPr>
      </p:pic>
      <p:sp>
        <p:nvSpPr>
          <p:cNvPr id="348" name="Google Shape;348;g1537c2c4cbf_0_181"/>
          <p:cNvSpPr txBox="1"/>
          <p:nvPr/>
        </p:nvSpPr>
        <p:spPr>
          <a:xfrm>
            <a:off x="1698925" y="1716350"/>
            <a:ext cx="29310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Aide à la gestion de la trésorerie de votre entreprise</a:t>
            </a:r>
            <a:endParaRPr b="0" i="0" sz="1400" u="none" cap="none" strike="noStrike">
              <a:solidFill>
                <a:srgbClr val="000000"/>
              </a:solidFill>
              <a:latin typeface="Arial"/>
              <a:ea typeface="Arial"/>
              <a:cs typeface="Arial"/>
              <a:sym typeface="Arial"/>
            </a:endParaRPr>
          </a:p>
        </p:txBody>
      </p:sp>
      <p:sp>
        <p:nvSpPr>
          <p:cNvPr id="349" name="Google Shape;349;g1537c2c4cbf_0_181"/>
          <p:cNvSpPr txBox="1"/>
          <p:nvPr/>
        </p:nvSpPr>
        <p:spPr>
          <a:xfrm>
            <a:off x="1698925" y="2746975"/>
            <a:ext cx="27432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Répond aux besoins urgents de liquidités</a:t>
            </a:r>
            <a:endParaRPr b="0" i="0" sz="1400" u="none" cap="none" strike="noStrike">
              <a:solidFill>
                <a:srgbClr val="000000"/>
              </a:solidFill>
              <a:latin typeface="Arial"/>
              <a:ea typeface="Arial"/>
              <a:cs typeface="Arial"/>
              <a:sym typeface="Arial"/>
            </a:endParaRPr>
          </a:p>
        </p:txBody>
      </p:sp>
      <p:sp>
        <p:nvSpPr>
          <p:cNvPr id="350" name="Google Shape;350;g1537c2c4cbf_0_181"/>
          <p:cNvSpPr txBox="1"/>
          <p:nvPr/>
        </p:nvSpPr>
        <p:spPr>
          <a:xfrm>
            <a:off x="1698925" y="3754038"/>
            <a:ext cx="35022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Les intérêts sont payés uniquement sur le montant du découvert</a:t>
            </a:r>
            <a:endParaRPr b="0" i="0" sz="1400" u="none" cap="none" strike="noStrike">
              <a:solidFill>
                <a:srgbClr val="000000"/>
              </a:solidFill>
              <a:latin typeface="Arial"/>
              <a:ea typeface="Arial"/>
              <a:cs typeface="Arial"/>
              <a:sym typeface="Arial"/>
            </a:endParaRPr>
          </a:p>
        </p:txBody>
      </p:sp>
      <p:sp>
        <p:nvSpPr>
          <p:cNvPr id="351" name="Google Shape;351;g1537c2c4cbf_0_181"/>
          <p:cNvSpPr txBox="1"/>
          <p:nvPr/>
        </p:nvSpPr>
        <p:spPr>
          <a:xfrm>
            <a:off x="1698925" y="4807550"/>
            <a:ext cx="24705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Peut être retiré à court terme</a:t>
            </a:r>
            <a:endParaRPr b="0" i="0" sz="1400" u="none" cap="none" strike="noStrike">
              <a:solidFill>
                <a:srgbClr val="000000"/>
              </a:solidFill>
              <a:latin typeface="Arial"/>
              <a:ea typeface="Arial"/>
              <a:cs typeface="Arial"/>
              <a:sym typeface="Arial"/>
            </a:endParaRPr>
          </a:p>
        </p:txBody>
      </p:sp>
      <p:sp>
        <p:nvSpPr>
          <p:cNvPr id="352" name="Google Shape;352;g1537c2c4cbf_0_181"/>
          <p:cNvSpPr txBox="1"/>
          <p:nvPr/>
        </p:nvSpPr>
        <p:spPr>
          <a:xfrm>
            <a:off x="8348000" y="1688600"/>
            <a:ext cx="19899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Taux d'intérêt plus élevé</a:t>
            </a:r>
            <a:endParaRPr b="0" i="0" sz="1400" u="none" cap="none" strike="noStrike">
              <a:solidFill>
                <a:srgbClr val="000000"/>
              </a:solidFill>
              <a:latin typeface="Arial"/>
              <a:ea typeface="Arial"/>
              <a:cs typeface="Arial"/>
              <a:sym typeface="Arial"/>
            </a:endParaRPr>
          </a:p>
        </p:txBody>
      </p:sp>
      <p:sp>
        <p:nvSpPr>
          <p:cNvPr id="353" name="Google Shape;353;g1537c2c4cbf_0_181"/>
          <p:cNvSpPr txBox="1"/>
          <p:nvPr/>
        </p:nvSpPr>
        <p:spPr>
          <a:xfrm>
            <a:off x="8348000" y="2694050"/>
            <a:ext cx="23154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Des frais supplémentaires peuvent s'appliquer</a:t>
            </a:r>
            <a:endParaRPr b="0" i="0" sz="1400" u="none" cap="none" strike="noStrike">
              <a:solidFill>
                <a:srgbClr val="000000"/>
              </a:solidFill>
              <a:latin typeface="Arial"/>
              <a:ea typeface="Arial"/>
              <a:cs typeface="Arial"/>
              <a:sym typeface="Arial"/>
            </a:endParaRPr>
          </a:p>
        </p:txBody>
      </p:sp>
      <p:sp>
        <p:nvSpPr>
          <p:cNvPr id="354" name="Google Shape;354;g1537c2c4cbf_0_181"/>
          <p:cNvSpPr txBox="1"/>
          <p:nvPr/>
        </p:nvSpPr>
        <p:spPr>
          <a:xfrm>
            <a:off x="8348000" y="3777600"/>
            <a:ext cx="23154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Offert uniquement aux titulaires de compte</a:t>
            </a:r>
            <a:endParaRPr b="0" i="0" sz="1400" u="none" cap="none" strike="noStrike">
              <a:solidFill>
                <a:srgbClr val="000000"/>
              </a:solidFill>
              <a:latin typeface="Arial"/>
              <a:ea typeface="Arial"/>
              <a:cs typeface="Arial"/>
              <a:sym typeface="Arial"/>
            </a:endParaRPr>
          </a:p>
        </p:txBody>
      </p:sp>
      <p:sp>
        <p:nvSpPr>
          <p:cNvPr id="355" name="Google Shape;355;g1537c2c4cbf_0_181"/>
          <p:cNvSpPr txBox="1"/>
          <p:nvPr/>
        </p:nvSpPr>
        <p:spPr>
          <a:xfrm>
            <a:off x="8348000" y="4833400"/>
            <a:ext cx="22566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Utilisé pour les emprunts à court terme</a:t>
            </a:r>
            <a:endParaRPr b="0" i="0" sz="1400" u="none" cap="none" strike="noStrike">
              <a:solidFill>
                <a:srgbClr val="000000"/>
              </a:solidFill>
              <a:latin typeface="Arial"/>
              <a:ea typeface="Arial"/>
              <a:cs typeface="Arial"/>
              <a:sym typeface="Arial"/>
            </a:endParaRPr>
          </a:p>
        </p:txBody>
      </p:sp>
      <p:grpSp>
        <p:nvGrpSpPr>
          <p:cNvPr id="356" name="Google Shape;356;g1537c2c4cbf_0_181"/>
          <p:cNvGrpSpPr/>
          <p:nvPr/>
        </p:nvGrpSpPr>
        <p:grpSpPr>
          <a:xfrm>
            <a:off x="755063" y="5814900"/>
            <a:ext cx="788400" cy="774000"/>
            <a:chOff x="1054013" y="5292500"/>
            <a:chExt cx="788400" cy="774000"/>
          </a:xfrm>
        </p:grpSpPr>
        <p:sp>
          <p:nvSpPr>
            <p:cNvPr id="357" name="Google Shape;357;g1537c2c4cbf_0_181"/>
            <p:cNvSpPr/>
            <p:nvPr/>
          </p:nvSpPr>
          <p:spPr>
            <a:xfrm>
              <a:off x="1054013" y="52925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58" name="Google Shape;358;g1537c2c4cbf_0_181"/>
            <p:cNvPicPr preferRelativeResize="0"/>
            <p:nvPr/>
          </p:nvPicPr>
          <p:blipFill rotWithShape="1">
            <a:blip r:embed="rId6">
              <a:alphaModFix/>
            </a:blip>
            <a:srcRect b="0" l="0" r="0" t="0"/>
            <a:stretch/>
          </p:blipFill>
          <p:spPr>
            <a:xfrm>
              <a:off x="1237605" y="5468862"/>
              <a:ext cx="421392" cy="421392"/>
            </a:xfrm>
            <a:prstGeom prst="rect">
              <a:avLst/>
            </a:prstGeom>
            <a:noFill/>
            <a:ln>
              <a:noFill/>
            </a:ln>
          </p:spPr>
        </p:pic>
      </p:grpSp>
      <p:sp>
        <p:nvSpPr>
          <p:cNvPr id="359" name="Google Shape;359;g1537c2c4cbf_0_181"/>
          <p:cNvSpPr txBox="1"/>
          <p:nvPr/>
        </p:nvSpPr>
        <p:spPr>
          <a:xfrm>
            <a:off x="1704775" y="5863350"/>
            <a:ext cx="26343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Les banques n'exigent pas de garantie pour les découverts</a:t>
            </a:r>
            <a:endParaRPr b="0" i="0" sz="1400" u="none" cap="none" strike="noStrike">
              <a:solidFill>
                <a:srgbClr val="000000"/>
              </a:solidFill>
              <a:latin typeface="Arial"/>
              <a:ea typeface="Arial"/>
              <a:cs typeface="Arial"/>
              <a:sym typeface="Arial"/>
            </a:endParaRPr>
          </a:p>
        </p:txBody>
      </p:sp>
      <p:grpSp>
        <p:nvGrpSpPr>
          <p:cNvPr id="360" name="Google Shape;360;g1537c2c4cbf_0_181"/>
          <p:cNvGrpSpPr/>
          <p:nvPr/>
        </p:nvGrpSpPr>
        <p:grpSpPr>
          <a:xfrm>
            <a:off x="7382447" y="5813549"/>
            <a:ext cx="788466" cy="774012"/>
            <a:chOff x="4967725" y="2920802"/>
            <a:chExt cx="1636500" cy="1606500"/>
          </a:xfrm>
        </p:grpSpPr>
        <p:sp>
          <p:nvSpPr>
            <p:cNvPr id="361" name="Google Shape;361;g1537c2c4cbf_0_181"/>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62" name="Google Shape;362;g1537c2c4cbf_0_181"/>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sp>
        <p:nvSpPr>
          <p:cNvPr id="363" name="Google Shape;363;g1537c2c4cbf_0_181"/>
          <p:cNvSpPr txBox="1"/>
          <p:nvPr/>
        </p:nvSpPr>
        <p:spPr>
          <a:xfrm>
            <a:off x="8348000" y="5862000"/>
            <a:ext cx="22566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Ne convient pas au financement à long terme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pic>
        <p:nvPicPr>
          <p:cNvPr id="368" name="Google Shape;368;g1537c2c4cbf_0_230"/>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369" name="Google Shape;369;g1537c2c4cbf_0_230"/>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pic>
        <p:nvPicPr>
          <p:cNvPr id="370" name="Google Shape;370;g1537c2c4cbf_0_230"/>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sp>
        <p:nvSpPr>
          <p:cNvPr id="371" name="Google Shape;371;g1537c2c4cbf_0_230"/>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1" i="0" lang="en-US" sz="3200" u="none" cap="none" strike="noStrike">
                <a:solidFill>
                  <a:srgbClr val="2853A3"/>
                </a:solidFill>
                <a:latin typeface="Century Gothic"/>
                <a:ea typeface="Century Gothic"/>
                <a:cs typeface="Century Gothic"/>
                <a:sym typeface="Century Gothic"/>
              </a:rPr>
              <a:t>4. Cartes de crédit </a:t>
            </a:r>
            <a:endParaRPr b="0" i="0" sz="1400" u="none" cap="none" strike="noStrike">
              <a:solidFill>
                <a:srgbClr val="000000"/>
              </a:solidFill>
              <a:latin typeface="Arial"/>
              <a:ea typeface="Arial"/>
              <a:cs typeface="Arial"/>
              <a:sym typeface="Arial"/>
            </a:endParaRPr>
          </a:p>
        </p:txBody>
      </p:sp>
      <p:sp>
        <p:nvSpPr>
          <p:cNvPr id="372" name="Google Shape;372;g1537c2c4cbf_0_23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373" name="Google Shape;373;g1537c2c4cbf_0_230"/>
          <p:cNvSpPr/>
          <p:nvPr/>
        </p:nvSpPr>
        <p:spPr>
          <a:xfrm>
            <a:off x="755075" y="1358150"/>
            <a:ext cx="10930500" cy="5282400"/>
          </a:xfrm>
          <a:prstGeom prst="round1Rect">
            <a:avLst>
              <a:gd fmla="val 16667" name="adj"/>
            </a:avLst>
          </a:prstGeom>
          <a:solidFill>
            <a:srgbClr val="B3CDEA">
              <a:alpha val="2627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g1537c2c4cbf_0_230"/>
          <p:cNvSpPr txBox="1"/>
          <p:nvPr/>
        </p:nvSpPr>
        <p:spPr>
          <a:xfrm>
            <a:off x="1099900" y="1351950"/>
            <a:ext cx="10343400" cy="3606000"/>
          </a:xfrm>
          <a:prstGeom prst="rect">
            <a:avLst/>
          </a:prstGeom>
          <a:noFill/>
          <a:ln>
            <a:noFill/>
          </a:ln>
        </p:spPr>
        <p:txBody>
          <a:bodyPr anchorCtr="0" anchor="t" bIns="91425" lIns="91425" spcFirstLastPara="1" rIns="91425" wrap="square" tIns="91425">
            <a:spAutoFit/>
          </a:bodyPr>
          <a:lstStyle/>
          <a:p>
            <a:pPr indent="0" lvl="0" marL="12700" marR="5080" rtl="0" algn="l">
              <a:lnSpc>
                <a:spcPct val="113333"/>
              </a:lnSpc>
              <a:spcBef>
                <a:spcPts val="0"/>
              </a:spcBef>
              <a:spcAft>
                <a:spcPts val="0"/>
              </a:spcAft>
              <a:buClr>
                <a:schemeClr val="dk1"/>
              </a:buClr>
              <a:buSzPts val="2450"/>
              <a:buFont typeface="Arial"/>
              <a:buNone/>
            </a:pPr>
            <a:r>
              <a:rPr b="1" i="0" lang="en-US" sz="1800" u="none" cap="none" strike="noStrike">
                <a:solidFill>
                  <a:schemeClr val="dk2"/>
                </a:solidFill>
                <a:latin typeface="Century Gothic"/>
                <a:ea typeface="Century Gothic"/>
                <a:cs typeface="Century Gothic"/>
                <a:sym typeface="Century Gothic"/>
              </a:rPr>
              <a:t>Une carte de crédit est une carte de paiement émise par une banque ou un prestataire de services financiers qui permet à son titulaire d'emprunter des fonds pour acheter des biens et des services. </a:t>
            </a:r>
            <a:r>
              <a:rPr b="0" i="0" lang="en-US" sz="1600" u="none" cap="none" strike="noStrike">
                <a:solidFill>
                  <a:schemeClr val="dk2"/>
                </a:solidFill>
                <a:latin typeface="Century Gothic"/>
                <a:ea typeface="Century Gothic"/>
                <a:cs typeface="Century Gothic"/>
                <a:sym typeface="Century Gothic"/>
              </a:rPr>
              <a:t>Lorsque vous utilisez une carte de crédit, vous accumulez chaque mois un solde qui doit être payé. En fonction de la carte de crédit, vous devrez peut-être payer une cotisation annuelle pour rester titulaire de la carte.</a:t>
            </a:r>
            <a:endParaRPr b="0" i="0" sz="1400" u="none" cap="none" strike="noStrike">
              <a:solidFill>
                <a:srgbClr val="000000"/>
              </a:solidFill>
              <a:latin typeface="Arial"/>
              <a:ea typeface="Arial"/>
              <a:cs typeface="Arial"/>
              <a:sym typeface="Arial"/>
            </a:endParaRPr>
          </a:p>
          <a:p>
            <a:pPr indent="0" lvl="0" marL="12700" marR="5080" rtl="0" algn="l">
              <a:lnSpc>
                <a:spcPct val="113333"/>
              </a:lnSpc>
              <a:spcBef>
                <a:spcPts val="0"/>
              </a:spcBef>
              <a:spcAft>
                <a:spcPts val="0"/>
              </a:spcAft>
              <a:buClr>
                <a:schemeClr val="dk1"/>
              </a:buClr>
              <a:buSzPts val="245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0" lvl="0" marL="12700" marR="5080" rtl="0" algn="l">
              <a:lnSpc>
                <a:spcPct val="113333"/>
              </a:lnSpc>
              <a:spcBef>
                <a:spcPts val="0"/>
              </a:spcBef>
              <a:spcAft>
                <a:spcPts val="0"/>
              </a:spcAft>
              <a:buClr>
                <a:schemeClr val="dk1"/>
              </a:buClr>
              <a:buSzPts val="2450"/>
              <a:buFont typeface="Arial"/>
              <a:buNone/>
            </a:pPr>
            <a:r>
              <a:rPr b="0" i="0" lang="en-US" sz="1600" u="none" cap="none" strike="noStrike">
                <a:solidFill>
                  <a:schemeClr val="dk2"/>
                </a:solidFill>
                <a:latin typeface="Century Gothic"/>
                <a:ea typeface="Century Gothic"/>
                <a:cs typeface="Century Gothic"/>
                <a:sym typeface="Century Gothic"/>
              </a:rPr>
              <a:t>Pour obtenir une carte de crédit, vous devez généralement fournir des justificatifs d'identité, d'adresse et de revenus. Parmi les documents que vous pouvez fournir figurent votre permis de conduire, votre passeport et vos chèques de salaire. Vous devez également remplir une certaine condition d'âge pour obtenir une carte de crédit ; en général, vous devez avoir au moins 18 ans.</a:t>
            </a:r>
            <a:endParaRPr b="0" i="0" sz="1400" u="none" cap="none" strike="noStrike">
              <a:solidFill>
                <a:srgbClr val="000000"/>
              </a:solidFill>
              <a:latin typeface="Arial"/>
              <a:ea typeface="Arial"/>
              <a:cs typeface="Arial"/>
              <a:sym typeface="Arial"/>
            </a:endParaRPr>
          </a:p>
          <a:p>
            <a:pPr indent="0" lvl="0" marL="12700" marR="5080" rtl="0" algn="l">
              <a:lnSpc>
                <a:spcPct val="113333"/>
              </a:lnSpc>
              <a:spcBef>
                <a:spcPts val="0"/>
              </a:spcBef>
              <a:spcAft>
                <a:spcPts val="0"/>
              </a:spcAft>
              <a:buClr>
                <a:schemeClr val="dk1"/>
              </a:buClr>
              <a:buSzPts val="245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0" lvl="0" marL="12700" marR="5080" rtl="0" algn="l">
              <a:lnSpc>
                <a:spcPct val="113333"/>
              </a:lnSpc>
              <a:spcBef>
                <a:spcPts val="0"/>
              </a:spcBef>
              <a:spcAft>
                <a:spcPts val="0"/>
              </a:spcAft>
              <a:buClr>
                <a:schemeClr val="dk1"/>
              </a:buClr>
              <a:buSzPts val="2450"/>
              <a:buFont typeface="Arial"/>
              <a:buNone/>
            </a:pPr>
            <a:r>
              <a:t/>
            </a:r>
            <a:endParaRPr b="0" i="0" sz="1600" u="none" cap="none" strike="noStrike">
              <a:solidFill>
                <a:schemeClr val="dk2"/>
              </a:solidFill>
              <a:latin typeface="Century Gothic"/>
              <a:ea typeface="Century Gothic"/>
              <a:cs typeface="Century Gothic"/>
              <a:sym typeface="Century Gothic"/>
            </a:endParaRPr>
          </a:p>
        </p:txBody>
      </p:sp>
      <p:pic>
        <p:nvPicPr>
          <p:cNvPr id="375" name="Google Shape;375;g1537c2c4cbf_0_230"/>
          <p:cNvPicPr preferRelativeResize="0"/>
          <p:nvPr/>
        </p:nvPicPr>
        <p:blipFill rotWithShape="1">
          <a:blip r:embed="rId5">
            <a:alphaModFix/>
          </a:blip>
          <a:srcRect b="0" l="0" r="0" t="0"/>
          <a:stretch/>
        </p:blipFill>
        <p:spPr>
          <a:xfrm>
            <a:off x="1176100" y="4662750"/>
            <a:ext cx="1325700" cy="1325700"/>
          </a:xfrm>
          <a:prstGeom prst="rect">
            <a:avLst/>
          </a:prstGeom>
          <a:noFill/>
          <a:ln>
            <a:noFill/>
          </a:ln>
        </p:spPr>
      </p:pic>
      <p:sp>
        <p:nvSpPr>
          <p:cNvPr id="376" name="Google Shape;376;g1537c2c4cbf_0_230"/>
          <p:cNvSpPr txBox="1"/>
          <p:nvPr/>
        </p:nvSpPr>
        <p:spPr>
          <a:xfrm>
            <a:off x="2736575" y="4481300"/>
            <a:ext cx="8706600" cy="2105700"/>
          </a:xfrm>
          <a:prstGeom prst="rect">
            <a:avLst/>
          </a:prstGeom>
          <a:noFill/>
          <a:ln>
            <a:noFill/>
          </a:ln>
        </p:spPr>
        <p:txBody>
          <a:bodyPr anchorCtr="0" anchor="t" bIns="91425" lIns="91425" spcFirstLastPara="1" rIns="91425" wrap="square" tIns="91425">
            <a:spAutoFit/>
          </a:bodyPr>
          <a:lstStyle/>
          <a:p>
            <a:pPr indent="0" lvl="0" marL="12700" marR="5080" rtl="0" algn="l">
              <a:lnSpc>
                <a:spcPct val="113333"/>
              </a:lnSpc>
              <a:spcBef>
                <a:spcPts val="0"/>
              </a:spcBef>
              <a:spcAft>
                <a:spcPts val="0"/>
              </a:spcAft>
              <a:buClr>
                <a:srgbClr val="000000"/>
              </a:buClr>
              <a:buSzPts val="1600"/>
              <a:buFont typeface="Arial"/>
              <a:buNone/>
            </a:pPr>
            <a:r>
              <a:rPr b="0" i="0" lang="en-US" sz="1600" u="none" cap="none" strike="noStrike">
                <a:solidFill>
                  <a:schemeClr val="dk2"/>
                </a:solidFill>
                <a:latin typeface="Century Gothic"/>
                <a:ea typeface="Century Gothic"/>
                <a:cs typeface="Century Gothic"/>
                <a:sym typeface="Century Gothic"/>
              </a:rPr>
              <a:t>De la même manière que vous devez avoir des comptes financiers personnels et professionnels distincts, vous devez également avoir des cartes de crédit personnelles et professionnelles distinctes. Contrairement aux cartes de crédit personnelles qui sont utilisées pour les dépenses du ménage et les transactions quotidiennes, la carte de crédit professionnelle est utilisée spécifiquement pour les dépenses professionnelles. Les cartes de crédit professionnelles offrent souvent des avantages uniques réservés aux entreprises, tels que des plafonds de crédit plus élevés.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pic>
        <p:nvPicPr>
          <p:cNvPr id="381" name="Google Shape;381;g1537c2c4cbf_0_276"/>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382" name="Google Shape;382;g1537c2c4cbf_0_276"/>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sp>
        <p:nvSpPr>
          <p:cNvPr id="383" name="Google Shape;383;g1537c2c4cbf_0_27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384" name="Google Shape;384;g1537c2c4cbf_0_276"/>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Caractéristiques des cartes de crédit</a:t>
            </a:r>
            <a:endParaRPr b="0" i="0" sz="1400" u="none" cap="none" strike="noStrike">
              <a:solidFill>
                <a:srgbClr val="000000"/>
              </a:solidFill>
              <a:latin typeface="Arial"/>
              <a:ea typeface="Arial"/>
              <a:cs typeface="Arial"/>
              <a:sym typeface="Arial"/>
            </a:endParaRPr>
          </a:p>
        </p:txBody>
      </p:sp>
      <p:sp>
        <p:nvSpPr>
          <p:cNvPr id="385" name="Google Shape;385;g1537c2c4cbf_0_276"/>
          <p:cNvSpPr txBox="1"/>
          <p:nvPr/>
        </p:nvSpPr>
        <p:spPr>
          <a:xfrm>
            <a:off x="755075" y="1313200"/>
            <a:ext cx="10140300" cy="5570400"/>
          </a:xfrm>
          <a:prstGeom prst="rect">
            <a:avLst/>
          </a:prstGeom>
          <a:noFill/>
          <a:ln>
            <a:noFill/>
          </a:ln>
        </p:spPr>
        <p:txBody>
          <a:bodyPr anchorCtr="0" anchor="t" bIns="91425" lIns="91425" spcFirstLastPara="1" rIns="91425" wrap="square" tIns="91425">
            <a:spAutoFit/>
          </a:bodyPr>
          <a:lstStyle/>
          <a:p>
            <a:pPr indent="-317500" lvl="0" marL="457200" marR="102235" rtl="0" algn="l">
              <a:lnSpc>
                <a:spcPct val="122000"/>
              </a:lnSpc>
              <a:spcBef>
                <a:spcPts val="0"/>
              </a:spcBef>
              <a:spcAft>
                <a:spcPts val="0"/>
              </a:spcAft>
              <a:buClr>
                <a:srgbClr val="2853A3"/>
              </a:buClr>
              <a:buSzPts val="1400"/>
              <a:buFont typeface="Century Gothic"/>
              <a:buChar char="●"/>
            </a:pPr>
            <a:r>
              <a:rPr b="1" i="0" lang="en-US" sz="1600" u="none" cap="none" strike="noStrike">
                <a:solidFill>
                  <a:srgbClr val="2853A3"/>
                </a:solidFill>
                <a:latin typeface="Century Gothic"/>
                <a:ea typeface="Century Gothic"/>
                <a:cs typeface="Century Gothic"/>
                <a:sym typeface="Century Gothic"/>
              </a:rPr>
              <a:t>Plafond de carte personnalisé :</a:t>
            </a:r>
            <a:r>
              <a:rPr b="0" i="0" lang="en-US" sz="1600" u="none" cap="none" strike="noStrike">
                <a:solidFill>
                  <a:srgbClr val="2855A4"/>
                </a:solidFill>
                <a:latin typeface="Century Gothic"/>
                <a:ea typeface="Century Gothic"/>
                <a:cs typeface="Century Gothic"/>
                <a:sym typeface="Century Gothic"/>
              </a:rPr>
              <a:t> </a:t>
            </a:r>
            <a:r>
              <a:rPr b="0" i="0" lang="en-US" sz="1400" u="none" cap="none" strike="noStrike">
                <a:solidFill>
                  <a:schemeClr val="dk2"/>
                </a:solidFill>
                <a:latin typeface="Century Gothic"/>
                <a:ea typeface="Century Gothic"/>
                <a:cs typeface="Century Gothic"/>
                <a:sym typeface="Century Gothic"/>
              </a:rPr>
              <a:t>Le plafond de la carte de crédit est le montant maximum que vous pouvez débiter sur votre carte chaque mois. Il varie d'un titulaire de carte à l'autre. Le plafond est fixé par le fournisseur et peut être basé sur votre historique de crédit ou votre score de crédit. En général, plus le score et l'historique de crédit sont bons, plus le plafond de crédit est élevé.</a:t>
            </a:r>
            <a:endParaRPr b="0" i="0" sz="1200" u="none" cap="none" strike="noStrike">
              <a:solidFill>
                <a:srgbClr val="000000"/>
              </a:solidFill>
              <a:latin typeface="Century Gothic"/>
              <a:ea typeface="Century Gothic"/>
              <a:cs typeface="Century Gothic"/>
              <a:sym typeface="Century Gothic"/>
            </a:endParaRPr>
          </a:p>
          <a:p>
            <a:pPr indent="-317500" lvl="0" marL="457200" marR="102235" rtl="0" algn="l">
              <a:lnSpc>
                <a:spcPct val="122000"/>
              </a:lnSpc>
              <a:spcBef>
                <a:spcPts val="1000"/>
              </a:spcBef>
              <a:spcAft>
                <a:spcPts val="0"/>
              </a:spcAft>
              <a:buClr>
                <a:srgbClr val="2853A3"/>
              </a:buClr>
              <a:buSzPts val="1400"/>
              <a:buFont typeface="Century Gothic"/>
              <a:buChar char="●"/>
            </a:pPr>
            <a:r>
              <a:rPr b="1" i="0" lang="en-US" sz="1600" u="none" cap="none" strike="noStrike">
                <a:solidFill>
                  <a:srgbClr val="2853A3"/>
                </a:solidFill>
                <a:latin typeface="Century Gothic"/>
                <a:ea typeface="Century Gothic"/>
                <a:cs typeface="Century Gothic"/>
                <a:sym typeface="Century Gothic"/>
              </a:rPr>
              <a:t>Retrait d'argent au guichet automatique : </a:t>
            </a:r>
            <a:r>
              <a:rPr b="0" i="0" lang="en-US" sz="1400" u="none" cap="none" strike="noStrike">
                <a:solidFill>
                  <a:schemeClr val="dk2"/>
                </a:solidFill>
                <a:latin typeface="Century Gothic"/>
                <a:ea typeface="Century Gothic"/>
                <a:cs typeface="Century Gothic"/>
                <a:sym typeface="Century Gothic"/>
              </a:rPr>
              <a:t>La plupart des cartes de crédit peuvent être utilisées pour retirer de l'argent aux guichets automatiques. Des intérêts et des frais peuvent vous être facturés pour les retraits d'espèces, bien que certains fournisseurs offrent l'avantage de ne pas prélever d'intérêts sur les retraits.</a:t>
            </a:r>
            <a:endParaRPr b="0" i="0" sz="1200" u="none" cap="none" strike="noStrike">
              <a:solidFill>
                <a:srgbClr val="000000"/>
              </a:solidFill>
              <a:latin typeface="Century Gothic"/>
              <a:ea typeface="Century Gothic"/>
              <a:cs typeface="Century Gothic"/>
              <a:sym typeface="Century Gothic"/>
            </a:endParaRPr>
          </a:p>
          <a:p>
            <a:pPr indent="-317500" lvl="0" marL="457200" marR="102870" rtl="0" algn="l">
              <a:lnSpc>
                <a:spcPct val="122000"/>
              </a:lnSpc>
              <a:spcBef>
                <a:spcPts val="1000"/>
              </a:spcBef>
              <a:spcAft>
                <a:spcPts val="0"/>
              </a:spcAft>
              <a:buClr>
                <a:srgbClr val="2853A3"/>
              </a:buClr>
              <a:buSzPts val="1400"/>
              <a:buFont typeface="Century Gothic"/>
              <a:buChar char="●"/>
            </a:pPr>
            <a:r>
              <a:rPr b="1" i="0" lang="en-US" sz="1600" u="none" cap="none" strike="noStrike">
                <a:solidFill>
                  <a:srgbClr val="2853A3"/>
                </a:solidFill>
                <a:latin typeface="Century Gothic"/>
                <a:ea typeface="Century Gothic"/>
                <a:cs typeface="Century Gothic"/>
                <a:sym typeface="Century Gothic"/>
              </a:rPr>
              <a:t>Réductions et offres :</a:t>
            </a:r>
            <a:r>
              <a:rPr b="0" i="0" lang="en-US" sz="1600" u="none" cap="none" strike="noStrike">
                <a:solidFill>
                  <a:schemeClr val="dk2"/>
                </a:solidFill>
                <a:latin typeface="Century Gothic"/>
                <a:ea typeface="Century Gothic"/>
                <a:cs typeface="Century Gothic"/>
                <a:sym typeface="Century Gothic"/>
              </a:rPr>
              <a:t> </a:t>
            </a:r>
            <a:r>
              <a:rPr b="0" i="0" lang="en-US" sz="1400" u="none" cap="none" strike="noStrike">
                <a:solidFill>
                  <a:schemeClr val="dk2"/>
                </a:solidFill>
                <a:latin typeface="Century Gothic"/>
                <a:ea typeface="Century Gothic"/>
                <a:cs typeface="Century Gothic"/>
                <a:sym typeface="Century Gothic"/>
              </a:rPr>
              <a:t>Certaines cartes de crédit peuvent être assorties de remises et d'offres sur différents produits, notamment des accessoires, des appareils électroniques et des vêtements. Par exemple, si vous utilisez votre carte de crédit dans un certain magasin, vous pouvez bénéficier d'une remise de 10 % sur vos achats dans ce magasin.</a:t>
            </a:r>
            <a:endParaRPr b="0" i="0" sz="1200" u="none" cap="none" strike="noStrike">
              <a:solidFill>
                <a:srgbClr val="000000"/>
              </a:solidFill>
              <a:latin typeface="Century Gothic"/>
              <a:ea typeface="Century Gothic"/>
              <a:cs typeface="Century Gothic"/>
              <a:sym typeface="Century Gothic"/>
            </a:endParaRPr>
          </a:p>
          <a:p>
            <a:pPr indent="-317500" lvl="0" marL="457200" marR="102870" rtl="0" algn="l">
              <a:lnSpc>
                <a:spcPct val="122000"/>
              </a:lnSpc>
              <a:spcBef>
                <a:spcPts val="1000"/>
              </a:spcBef>
              <a:spcAft>
                <a:spcPts val="0"/>
              </a:spcAft>
              <a:buClr>
                <a:srgbClr val="2853A3"/>
              </a:buClr>
              <a:buSzPts val="1400"/>
              <a:buFont typeface="Century Gothic"/>
              <a:buChar char="●"/>
            </a:pPr>
            <a:r>
              <a:rPr b="1" i="0" lang="en-US" sz="1600" u="none" cap="none" strike="noStrike">
                <a:solidFill>
                  <a:srgbClr val="2853A3"/>
                </a:solidFill>
                <a:latin typeface="Century Gothic"/>
                <a:ea typeface="Century Gothic"/>
                <a:cs typeface="Century Gothic"/>
                <a:sym typeface="Century Gothic"/>
              </a:rPr>
              <a:t>Récompenses :</a:t>
            </a:r>
            <a:r>
              <a:rPr b="0" i="0" lang="en-US" sz="1600" u="none" cap="none" strike="noStrike">
                <a:solidFill>
                  <a:schemeClr val="dk2"/>
                </a:solidFill>
                <a:latin typeface="Century Gothic"/>
                <a:ea typeface="Century Gothic"/>
                <a:cs typeface="Century Gothic"/>
                <a:sym typeface="Century Gothic"/>
              </a:rPr>
              <a:t> </a:t>
            </a:r>
            <a:r>
              <a:rPr b="0" i="0" lang="en-US" sz="1400" u="none" cap="none" strike="noStrike">
                <a:solidFill>
                  <a:schemeClr val="dk2"/>
                </a:solidFill>
                <a:latin typeface="Century Gothic"/>
                <a:ea typeface="Century Gothic"/>
                <a:cs typeface="Century Gothic"/>
                <a:sym typeface="Century Gothic"/>
              </a:rPr>
              <a:t>Vous pouvez également gagner des points de récompense lorsque vous utilisez votre carte. Vous pouvez ensuite échanger ces points contre des articles tels que des billets d'avion, des cadeaux ou des bons d'achat.</a:t>
            </a:r>
            <a:endParaRPr b="0" i="0" sz="1200" u="none" cap="none" strike="noStrike">
              <a:solidFill>
                <a:srgbClr val="000000"/>
              </a:solidFill>
              <a:latin typeface="Century Gothic"/>
              <a:ea typeface="Century Gothic"/>
              <a:cs typeface="Century Gothic"/>
              <a:sym typeface="Century Gothic"/>
            </a:endParaRPr>
          </a:p>
          <a:p>
            <a:pPr indent="-317500" lvl="0" marL="457200" marR="102870" rtl="0" algn="l">
              <a:lnSpc>
                <a:spcPct val="122000"/>
              </a:lnSpc>
              <a:spcBef>
                <a:spcPts val="1000"/>
              </a:spcBef>
              <a:spcAft>
                <a:spcPts val="1000"/>
              </a:spcAft>
              <a:buClr>
                <a:srgbClr val="2853A3"/>
              </a:buClr>
              <a:buSzPts val="1400"/>
              <a:buFont typeface="Century Gothic"/>
              <a:buChar char="●"/>
            </a:pPr>
            <a:r>
              <a:rPr b="1" i="0" lang="en-US" sz="1600" u="none" cap="none" strike="noStrike">
                <a:solidFill>
                  <a:srgbClr val="2853A3"/>
                </a:solidFill>
                <a:latin typeface="Century Gothic"/>
                <a:ea typeface="Century Gothic"/>
                <a:cs typeface="Century Gothic"/>
                <a:sym typeface="Century Gothic"/>
              </a:rPr>
              <a:t>Paiement sécurisé :</a:t>
            </a:r>
            <a:r>
              <a:rPr b="0" i="0" lang="en-US" sz="1600" u="none" cap="none" strike="noStrike">
                <a:solidFill>
                  <a:srgbClr val="2853A3"/>
                </a:solidFill>
                <a:latin typeface="Century Gothic"/>
                <a:ea typeface="Century Gothic"/>
                <a:cs typeface="Century Gothic"/>
                <a:sym typeface="Century Gothic"/>
              </a:rPr>
              <a:t> </a:t>
            </a:r>
            <a:r>
              <a:rPr b="0" i="0" lang="en-US" sz="1400" u="none" cap="none" strike="noStrike">
                <a:solidFill>
                  <a:schemeClr val="dk2"/>
                </a:solidFill>
                <a:latin typeface="Century Gothic"/>
                <a:ea typeface="Century Gothic"/>
                <a:cs typeface="Century Gothic"/>
                <a:sym typeface="Century Gothic"/>
              </a:rPr>
              <a:t>Les cartes de crédit sont protégées par une authentification multifactorielle et des dispositifs de sécurité intégrés. C'est un moyen sûr d'effectuer des transactions et de réduire la dépendance vis-à-vis de l'argent liquide.</a:t>
            </a:r>
            <a:endParaRPr b="0" i="0" sz="12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pic>
        <p:nvPicPr>
          <p:cNvPr id="390" name="Google Shape;390;g1537c2c4cbf_0_261"/>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391" name="Google Shape;391;g1537c2c4cbf_0_261"/>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sp>
        <p:nvSpPr>
          <p:cNvPr id="392" name="Google Shape;392;g1537c2c4cbf_0_26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393" name="Google Shape;393;g1537c2c4cbf_0_261"/>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Avantages des produits de crédit</a:t>
            </a:r>
            <a:endParaRPr b="0" i="0" sz="1400" u="none" cap="none" strike="noStrike">
              <a:solidFill>
                <a:srgbClr val="000000"/>
              </a:solidFill>
              <a:latin typeface="Arial"/>
              <a:ea typeface="Arial"/>
              <a:cs typeface="Arial"/>
              <a:sym typeface="Arial"/>
            </a:endParaRPr>
          </a:p>
        </p:txBody>
      </p:sp>
      <p:pic>
        <p:nvPicPr>
          <p:cNvPr id="394" name="Google Shape;394;g1537c2c4cbf_0_261"/>
          <p:cNvPicPr preferRelativeResize="0"/>
          <p:nvPr/>
        </p:nvPicPr>
        <p:blipFill rotWithShape="1">
          <a:blip r:embed="rId5">
            <a:alphaModFix/>
          </a:blip>
          <a:srcRect b="0" l="0" r="0" t="0"/>
          <a:stretch/>
        </p:blipFill>
        <p:spPr>
          <a:xfrm>
            <a:off x="3442450" y="867875"/>
            <a:ext cx="8453376" cy="6044051"/>
          </a:xfrm>
          <a:prstGeom prst="rect">
            <a:avLst/>
          </a:prstGeom>
          <a:noFill/>
          <a:ln>
            <a:noFill/>
          </a:ln>
        </p:spPr>
      </p:pic>
      <p:sp>
        <p:nvSpPr>
          <p:cNvPr id="395" name="Google Shape;395;g1537c2c4cbf_0_261"/>
          <p:cNvSpPr txBox="1"/>
          <p:nvPr/>
        </p:nvSpPr>
        <p:spPr>
          <a:xfrm>
            <a:off x="4536150" y="1967750"/>
            <a:ext cx="6187800" cy="3602700"/>
          </a:xfrm>
          <a:prstGeom prst="rect">
            <a:avLst/>
          </a:prstGeom>
          <a:noFill/>
          <a:ln>
            <a:noFill/>
          </a:ln>
        </p:spPr>
        <p:txBody>
          <a:bodyPr anchorCtr="0" anchor="t" bIns="91425" lIns="91425" spcFirstLastPara="1" rIns="91425" wrap="square" tIns="91425">
            <a:spAutoFit/>
          </a:bodyPr>
          <a:lstStyle/>
          <a:p>
            <a:pPr indent="0" lvl="0" marL="71755" marR="155575" rtl="0" algn="ctr">
              <a:lnSpc>
                <a:spcPct val="115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Grâce aux différents types de produits de crédit disponibles, vous pouvez répondre à vos besoins financiers à court et à long terme pour vous aider à faire prospérer votre entreprise.</a:t>
            </a:r>
            <a:endParaRPr b="0" i="0" sz="1400" u="none" cap="none" strike="noStrike">
              <a:solidFill>
                <a:srgbClr val="000000"/>
              </a:solidFill>
              <a:latin typeface="Arial"/>
              <a:ea typeface="Arial"/>
              <a:cs typeface="Arial"/>
              <a:sym typeface="Arial"/>
            </a:endParaRPr>
          </a:p>
          <a:p>
            <a:pPr indent="0" lvl="0" marL="12700" marR="5080" rtl="0" algn="ctr">
              <a:lnSpc>
                <a:spcPct val="120200"/>
              </a:lnSpc>
              <a:spcBef>
                <a:spcPts val="1000"/>
              </a:spcBef>
              <a:spcAft>
                <a:spcPts val="0"/>
              </a:spcAft>
              <a:buClr>
                <a:srgbClr val="000000"/>
              </a:buClr>
              <a:buSzPts val="1400"/>
              <a:buFont typeface="Arial"/>
              <a:buNone/>
            </a:pPr>
            <a:r>
              <a:rPr b="0" i="0" lang="en-US" sz="1400" u="none" cap="none" strike="noStrike">
                <a:solidFill>
                  <a:schemeClr val="dk2"/>
                </a:solidFill>
                <a:latin typeface="Century Gothic"/>
                <a:ea typeface="Century Gothic"/>
                <a:cs typeface="Century Gothic"/>
                <a:sym typeface="Century Gothic"/>
              </a:rPr>
              <a:t>Il est souvent nécessaire de se constituer des antécédents de crédit pour accéder à d'autres formes de services financiers ou pour effectuer des achats importants, comme l'achat d'un bien immobilier pour votre magasin ou l'inscription à un régime d'assurance.</a:t>
            </a:r>
            <a:endParaRPr b="0" i="0" sz="1400" u="none" cap="none" strike="noStrike">
              <a:solidFill>
                <a:srgbClr val="000000"/>
              </a:solidFill>
              <a:latin typeface="Arial"/>
              <a:ea typeface="Arial"/>
              <a:cs typeface="Arial"/>
              <a:sym typeface="Arial"/>
            </a:endParaRPr>
          </a:p>
          <a:p>
            <a:pPr indent="0" lvl="0" marL="117475" marR="109853" rtl="0" algn="ctr">
              <a:lnSpc>
                <a:spcPct val="120200"/>
              </a:lnSpc>
              <a:spcBef>
                <a:spcPts val="1000"/>
              </a:spcBef>
              <a:spcAft>
                <a:spcPts val="0"/>
              </a:spcAft>
              <a:buClr>
                <a:srgbClr val="000000"/>
              </a:buClr>
              <a:buSzPts val="1400"/>
              <a:buFont typeface="Arial"/>
              <a:buNone/>
            </a:pPr>
            <a:r>
              <a:rPr b="0" i="0" lang="en-US" sz="1400" u="none" cap="none" strike="noStrike">
                <a:solidFill>
                  <a:schemeClr val="dk2"/>
                </a:solidFill>
                <a:latin typeface="Century Gothic"/>
                <a:ea typeface="Century Gothic"/>
                <a:cs typeface="Century Gothic"/>
                <a:sym typeface="Century Gothic"/>
              </a:rPr>
              <a:t>Rappelez-vous que tous les prêts ont un coût. Il est important de comprendre les coûts de l'utilisation du produit de crédit avant de décider d'utiliser le crédit plutôt que les revenus ou les épargnes de votre magasin.</a:t>
            </a:r>
            <a:endParaRPr b="0" i="0" sz="1400" u="none" cap="none" strike="noStrike">
              <a:solidFill>
                <a:srgbClr val="000000"/>
              </a:solidFill>
              <a:latin typeface="Arial"/>
              <a:ea typeface="Arial"/>
              <a:cs typeface="Arial"/>
              <a:sym typeface="Arial"/>
            </a:endParaRPr>
          </a:p>
        </p:txBody>
      </p:sp>
      <p:pic>
        <p:nvPicPr>
          <p:cNvPr id="396" name="Google Shape;396;g1537c2c4cbf_0_261"/>
          <p:cNvPicPr preferRelativeResize="0"/>
          <p:nvPr/>
        </p:nvPicPr>
        <p:blipFill rotWithShape="1">
          <a:blip r:embed="rId6">
            <a:alphaModFix/>
          </a:blip>
          <a:srcRect b="22963" l="0" r="26035" t="0"/>
          <a:stretch/>
        </p:blipFill>
        <p:spPr>
          <a:xfrm>
            <a:off x="755075" y="1125000"/>
            <a:ext cx="3668700" cy="573300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9"/>
          <p:cNvPicPr preferRelativeResize="0"/>
          <p:nvPr/>
        </p:nvPicPr>
        <p:blipFill rotWithShape="1">
          <a:blip r:embed="rId3">
            <a:alphaModFix/>
          </a:blip>
          <a:srcRect b="0" l="0" r="0" t="0"/>
          <a:stretch/>
        </p:blipFill>
        <p:spPr>
          <a:xfrm>
            <a:off x="1" y="0"/>
            <a:ext cx="12191998" cy="6857172"/>
          </a:xfrm>
          <a:prstGeom prst="rect">
            <a:avLst/>
          </a:prstGeom>
          <a:noFill/>
          <a:ln>
            <a:noFill/>
          </a:ln>
        </p:spPr>
      </p:pic>
      <p:sp>
        <p:nvSpPr>
          <p:cNvPr id="402" name="Google Shape;402;p9"/>
          <p:cNvSpPr/>
          <p:nvPr/>
        </p:nvSpPr>
        <p:spPr>
          <a:xfrm>
            <a:off x="1" y="1717399"/>
            <a:ext cx="6681894" cy="1923579"/>
          </a:xfrm>
          <a:prstGeom prst="rect">
            <a:avLst/>
          </a:prstGeom>
          <a:solidFill>
            <a:srgbClr val="EDBD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403" name="Google Shape;403;p9"/>
          <p:cNvSpPr txBox="1"/>
          <p:nvPr/>
        </p:nvSpPr>
        <p:spPr>
          <a:xfrm>
            <a:off x="1044324" y="2187424"/>
            <a:ext cx="5472900" cy="99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PARTIE 2 :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ÉVALUEZ LA SOLVABILITÉ </a:t>
            </a:r>
            <a:endParaRPr b="0" i="0" sz="1400" u="none" cap="none" strike="noStrike">
              <a:solidFill>
                <a:srgbClr val="000000"/>
              </a:solidFill>
              <a:latin typeface="Arial"/>
              <a:ea typeface="Arial"/>
              <a:cs typeface="Arial"/>
              <a:sym typeface="Arial"/>
            </a:endParaRPr>
          </a:p>
        </p:txBody>
      </p:sp>
      <p:sp>
        <p:nvSpPr>
          <p:cNvPr id="404" name="Google Shape;404;p9"/>
          <p:cNvSpPr txBox="1"/>
          <p:nvPr/>
        </p:nvSpPr>
        <p:spPr>
          <a:xfrm>
            <a:off x="1044324" y="3981101"/>
            <a:ext cx="5853699" cy="2635830"/>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a:bodyPr>
          <a:lstStyle/>
          <a:p>
            <a:pPr indent="-228600" lvl="0" marL="228600" marR="0" rtl="0" algn="l">
              <a:lnSpc>
                <a:spcPct val="100000"/>
              </a:lnSpc>
              <a:spcBef>
                <a:spcPts val="0"/>
              </a:spcBef>
              <a:spcAft>
                <a:spcPts val="0"/>
              </a:spcAft>
              <a:buClr>
                <a:schemeClr val="lt1"/>
              </a:buClr>
              <a:buSzPts val="1600"/>
              <a:buFont typeface="Arial"/>
              <a:buNone/>
            </a:pPr>
            <a:r>
              <a:rPr b="1" i="0" lang="en-US" sz="2000" u="none" cap="none" strike="noStrike">
                <a:solidFill>
                  <a:schemeClr val="lt1"/>
                </a:solidFill>
                <a:latin typeface="Century Gothic"/>
                <a:ea typeface="Century Gothic"/>
                <a:cs typeface="Century Gothic"/>
                <a:sym typeface="Century Gothic"/>
              </a:rPr>
              <a:t>Objectifs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Comprendre la solvabilité.</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Connaître les méthodes d'évaluation de la solvabilité.</a:t>
            </a:r>
            <a:endParaRPr b="0" i="0" sz="1400" u="none" cap="none" strike="noStrike">
              <a:solidFill>
                <a:srgbClr val="000000"/>
              </a:solidFill>
              <a:latin typeface="Arial"/>
              <a:ea typeface="Arial"/>
              <a:cs typeface="Arial"/>
              <a:sym typeface="Arial"/>
            </a:endParaRPr>
          </a:p>
        </p:txBody>
      </p:sp>
      <p:grpSp>
        <p:nvGrpSpPr>
          <p:cNvPr id="405" name="Google Shape;405;p9"/>
          <p:cNvGrpSpPr/>
          <p:nvPr/>
        </p:nvGrpSpPr>
        <p:grpSpPr>
          <a:xfrm>
            <a:off x="6096000" y="-318974"/>
            <a:ext cx="4204869" cy="3315997"/>
            <a:chOff x="6096000" y="-90374"/>
            <a:chExt cx="4204869" cy="3315997"/>
          </a:xfrm>
        </p:grpSpPr>
        <p:pic>
          <p:nvPicPr>
            <p:cNvPr id="406" name="Google Shape;406;p9"/>
            <p:cNvPicPr preferRelativeResize="0"/>
            <p:nvPr/>
          </p:nvPicPr>
          <p:blipFill rotWithShape="1">
            <a:blip r:embed="rId4">
              <a:alphaModFix/>
            </a:blip>
            <a:srcRect b="0" l="0" r="0" t="0"/>
            <a:stretch/>
          </p:blipFill>
          <p:spPr>
            <a:xfrm>
              <a:off x="6096000" y="-90374"/>
              <a:ext cx="4204869" cy="3315997"/>
            </a:xfrm>
            <a:prstGeom prst="rect">
              <a:avLst/>
            </a:prstGeom>
            <a:noFill/>
            <a:ln>
              <a:noFill/>
            </a:ln>
          </p:spPr>
        </p:pic>
        <p:sp>
          <p:nvSpPr>
            <p:cNvPr id="407" name="Google Shape;407;p9"/>
            <p:cNvSpPr txBox="1"/>
            <p:nvPr/>
          </p:nvSpPr>
          <p:spPr>
            <a:xfrm>
              <a:off x="7136175" y="665050"/>
              <a:ext cx="19500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D19129"/>
                  </a:solidFill>
                  <a:latin typeface="Century Gothic"/>
                  <a:ea typeface="Century Gothic"/>
                  <a:cs typeface="Century Gothic"/>
                  <a:sym typeface="Century Gothic"/>
                </a:rPr>
                <a:t>Savez-vous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D19129"/>
                  </a:solidFill>
                  <a:latin typeface="Century Gothic"/>
                  <a:ea typeface="Century Gothic"/>
                  <a:cs typeface="Century Gothic"/>
                  <a:sym typeface="Century Gothic"/>
                </a:rPr>
                <a:t>comment les prêteurs déterminent la solvabilité ?</a:t>
              </a:r>
              <a:endParaRPr b="0" i="0" sz="1400" u="none" cap="none" strike="noStrike">
                <a:solidFill>
                  <a:srgbClr val="000000"/>
                </a:solidFill>
                <a:latin typeface="Arial"/>
                <a:ea typeface="Arial"/>
                <a:cs typeface="Arial"/>
                <a:sym typeface="Arial"/>
              </a:endParaRPr>
            </a:p>
          </p:txBody>
        </p:sp>
      </p:grpSp>
      <p:sp>
        <p:nvSpPr>
          <p:cNvPr id="408" name="Google Shape;408;p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409" name="Google Shape;409;p9"/>
          <p:cNvPicPr preferRelativeResize="0"/>
          <p:nvPr/>
        </p:nvPicPr>
        <p:blipFill rotWithShape="1">
          <a:blip r:embed="rId5">
            <a:alphaModFix/>
          </a:blip>
          <a:srcRect b="36386" l="0" r="13404" t="0"/>
          <a:stretch/>
        </p:blipFill>
        <p:spPr>
          <a:xfrm>
            <a:off x="6517225" y="602650"/>
            <a:ext cx="5674776" cy="62545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g1537c2c4cbf_0_288"/>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415" name="Google Shape;415;g1537c2c4cbf_0_288"/>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416" name="Google Shape;416;g1537c2c4cbf_0_28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17" name="Google Shape;417;g1537c2c4cbf_0_288"/>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Qu'est-ce que la solvabilité ?</a:t>
            </a:r>
            <a:endParaRPr b="0" i="0" sz="1400" u="none" cap="none" strike="noStrike">
              <a:solidFill>
                <a:srgbClr val="000000"/>
              </a:solidFill>
              <a:latin typeface="Arial"/>
              <a:ea typeface="Arial"/>
              <a:cs typeface="Arial"/>
              <a:sym typeface="Arial"/>
            </a:endParaRPr>
          </a:p>
        </p:txBody>
      </p:sp>
      <p:grpSp>
        <p:nvGrpSpPr>
          <p:cNvPr id="418" name="Google Shape;418;g1537c2c4cbf_0_288"/>
          <p:cNvGrpSpPr/>
          <p:nvPr/>
        </p:nvGrpSpPr>
        <p:grpSpPr>
          <a:xfrm>
            <a:off x="645427" y="1401376"/>
            <a:ext cx="7876537" cy="4876652"/>
            <a:chOff x="581500" y="1477600"/>
            <a:chExt cx="6091205" cy="4800327"/>
          </a:xfrm>
        </p:grpSpPr>
        <p:pic>
          <p:nvPicPr>
            <p:cNvPr id="419" name="Google Shape;419;g1537c2c4cbf_0_288"/>
            <p:cNvPicPr preferRelativeResize="0"/>
            <p:nvPr/>
          </p:nvPicPr>
          <p:blipFill rotWithShape="1">
            <a:blip r:embed="rId5">
              <a:alphaModFix/>
            </a:blip>
            <a:srcRect b="0" l="0" r="0" t="0"/>
            <a:stretch/>
          </p:blipFill>
          <p:spPr>
            <a:xfrm>
              <a:off x="581500" y="1477600"/>
              <a:ext cx="6091151" cy="4800327"/>
            </a:xfrm>
            <a:prstGeom prst="rect">
              <a:avLst/>
            </a:prstGeom>
            <a:noFill/>
            <a:ln>
              <a:noFill/>
            </a:ln>
          </p:spPr>
        </p:pic>
        <p:sp>
          <p:nvSpPr>
            <p:cNvPr id="420" name="Google Shape;420;g1537c2c4cbf_0_288"/>
            <p:cNvSpPr txBox="1"/>
            <p:nvPr/>
          </p:nvSpPr>
          <p:spPr>
            <a:xfrm>
              <a:off x="1367805" y="2197371"/>
              <a:ext cx="5304900" cy="3619200"/>
            </a:xfrm>
            <a:prstGeom prst="rect">
              <a:avLst/>
            </a:prstGeom>
            <a:noFill/>
            <a:ln>
              <a:noFill/>
            </a:ln>
          </p:spPr>
          <p:txBody>
            <a:bodyPr anchorCtr="0" anchor="t" bIns="91425" lIns="91425" spcFirstLastPara="1" rIns="91425" wrap="square" tIns="91425">
              <a:spAutoFit/>
            </a:bodyPr>
            <a:lstStyle/>
            <a:p>
              <a:pPr indent="0" lvl="0" marL="0" marR="603885" rtl="0" algn="l">
                <a:lnSpc>
                  <a:spcPct val="114599"/>
                </a:lnSpc>
                <a:spcBef>
                  <a:spcPts val="0"/>
                </a:spcBef>
                <a:spcAft>
                  <a:spcPts val="0"/>
                </a:spcAft>
                <a:buClr>
                  <a:srgbClr val="000000"/>
                </a:buClr>
                <a:buSzPts val="1800"/>
                <a:buFont typeface="Arial"/>
                <a:buNone/>
              </a:pPr>
              <a:r>
                <a:rPr b="1" i="0" lang="en-US" sz="1800" u="none" cap="none" strike="noStrike">
                  <a:solidFill>
                    <a:schemeClr val="lt1"/>
                  </a:solidFill>
                  <a:latin typeface="Century Gothic"/>
                  <a:ea typeface="Century Gothic"/>
                  <a:cs typeface="Century Gothic"/>
                  <a:sym typeface="Century Gothic"/>
                </a:rPr>
                <a:t>La « solvabilité » est une évaluation utilisée pour mesurer le risque lié à l'octroi d'un crédit à une personne.</a:t>
              </a:r>
              <a:endParaRPr b="0" i="0" sz="1400" u="none" cap="none" strike="noStrike">
                <a:solidFill>
                  <a:srgbClr val="000000"/>
                </a:solidFill>
                <a:latin typeface="Arial"/>
                <a:ea typeface="Arial"/>
                <a:cs typeface="Arial"/>
                <a:sym typeface="Arial"/>
              </a:endParaRPr>
            </a:p>
            <a:p>
              <a:pPr indent="0" lvl="0" marL="0" marR="477518" rtl="0" algn="l">
                <a:lnSpc>
                  <a:spcPct val="114599"/>
                </a:lnSpc>
                <a:spcBef>
                  <a:spcPts val="0"/>
                </a:spcBef>
                <a:spcAft>
                  <a:spcPts val="0"/>
                </a:spcAft>
                <a:buClr>
                  <a:schemeClr val="dk1"/>
                </a:buClr>
                <a:buSzPts val="2400"/>
                <a:buFont typeface="Arial"/>
                <a:buNone/>
              </a:pPr>
              <a:r>
                <a:t/>
              </a:r>
              <a:endParaRPr b="1" i="0" sz="1800" u="none" cap="none" strike="noStrike">
                <a:solidFill>
                  <a:schemeClr val="lt1"/>
                </a:solidFill>
                <a:latin typeface="Century Gothic"/>
                <a:ea typeface="Century Gothic"/>
                <a:cs typeface="Century Gothic"/>
                <a:sym typeface="Century Gothic"/>
              </a:endParaRPr>
            </a:p>
            <a:p>
              <a:pPr indent="0" lvl="0" marL="0" marR="477518" rtl="0" algn="l">
                <a:lnSpc>
                  <a:spcPct val="114599"/>
                </a:lnSpc>
                <a:spcBef>
                  <a:spcPts val="0"/>
                </a:spcBef>
                <a:spcAft>
                  <a:spcPts val="0"/>
                </a:spcAft>
                <a:buClr>
                  <a:srgbClr val="000000"/>
                </a:buClr>
                <a:buSzPts val="1600"/>
                <a:buFont typeface="Arial"/>
                <a:buNone/>
              </a:pPr>
              <a:r>
                <a:rPr b="0" i="0" lang="en-US" sz="1600" u="none" cap="none" strike="noStrike">
                  <a:solidFill>
                    <a:schemeClr val="lt1"/>
                  </a:solidFill>
                  <a:latin typeface="Century Gothic"/>
                  <a:ea typeface="Century Gothic"/>
                  <a:cs typeface="Century Gothic"/>
                  <a:sym typeface="Century Gothic"/>
                </a:rPr>
                <a:t>Si le prêteur est convaincu que l'emprunteur remboursera le prêt et les frais en temps voulu, l'emprunteur est jugé « solvable ».</a:t>
              </a:r>
              <a:endParaRPr b="0" i="0" sz="1400" u="none" cap="none" strike="noStrike">
                <a:solidFill>
                  <a:srgbClr val="000000"/>
                </a:solidFill>
                <a:latin typeface="Arial"/>
                <a:ea typeface="Arial"/>
                <a:cs typeface="Arial"/>
                <a:sym typeface="Arial"/>
              </a:endParaRPr>
            </a:p>
            <a:p>
              <a:pPr indent="0" lvl="0" marL="0" marR="511807" rtl="0" algn="l">
                <a:lnSpc>
                  <a:spcPct val="114599"/>
                </a:lnSpc>
                <a:spcBef>
                  <a:spcPts val="0"/>
                </a:spcBef>
                <a:spcAft>
                  <a:spcPts val="0"/>
                </a:spcAft>
                <a:buClr>
                  <a:schemeClr val="dk1"/>
                </a:buClr>
                <a:buSzPts val="2400"/>
                <a:buFont typeface="Arial"/>
                <a:buNone/>
              </a:pPr>
              <a:r>
                <a:t/>
              </a:r>
              <a:endParaRPr b="0" i="0" sz="1600" u="none" cap="none" strike="noStrike">
                <a:solidFill>
                  <a:schemeClr val="lt1"/>
                </a:solidFill>
                <a:latin typeface="Century Gothic"/>
                <a:ea typeface="Century Gothic"/>
                <a:cs typeface="Century Gothic"/>
                <a:sym typeface="Century Gothic"/>
              </a:endParaRPr>
            </a:p>
            <a:p>
              <a:pPr indent="0" lvl="0" marL="0" marR="511807" rtl="0" algn="l">
                <a:lnSpc>
                  <a:spcPct val="114599"/>
                </a:lnSpc>
                <a:spcBef>
                  <a:spcPts val="0"/>
                </a:spcBef>
                <a:spcAft>
                  <a:spcPts val="0"/>
                </a:spcAft>
                <a:buClr>
                  <a:srgbClr val="000000"/>
                </a:buClr>
                <a:buSzPts val="1600"/>
                <a:buFont typeface="Arial"/>
                <a:buNone/>
              </a:pPr>
              <a:r>
                <a:rPr b="0" i="0" lang="en-US" sz="1600" u="none" cap="none" strike="noStrike">
                  <a:solidFill>
                    <a:schemeClr val="lt1"/>
                  </a:solidFill>
                  <a:latin typeface="Century Gothic"/>
                  <a:ea typeface="Century Gothic"/>
                  <a:cs typeface="Century Gothic"/>
                  <a:sym typeface="Century Gothic"/>
                </a:rPr>
                <a:t>Les fournisseurs de services financiers utilisent différents types </a:t>
              </a:r>
              <a:endParaRPr b="0" i="0" sz="1400" u="none" cap="none" strike="noStrike">
                <a:solidFill>
                  <a:srgbClr val="000000"/>
                </a:solidFill>
                <a:latin typeface="Arial"/>
                <a:ea typeface="Arial"/>
                <a:cs typeface="Arial"/>
                <a:sym typeface="Arial"/>
              </a:endParaRPr>
            </a:p>
            <a:p>
              <a:pPr indent="0" lvl="0" marL="0" marR="511807" rtl="0" algn="l">
                <a:lnSpc>
                  <a:spcPct val="114599"/>
                </a:lnSpc>
                <a:spcBef>
                  <a:spcPts val="0"/>
                </a:spcBef>
                <a:spcAft>
                  <a:spcPts val="0"/>
                </a:spcAft>
                <a:buClr>
                  <a:srgbClr val="000000"/>
                </a:buClr>
                <a:buSzPts val="1600"/>
                <a:buFont typeface="Arial"/>
                <a:buNone/>
              </a:pPr>
              <a:r>
                <a:rPr b="0" i="0" lang="en-US" sz="1600" u="none" cap="none" strike="noStrike">
                  <a:solidFill>
                    <a:schemeClr val="lt1"/>
                  </a:solidFill>
                  <a:latin typeface="Century Gothic"/>
                  <a:ea typeface="Century Gothic"/>
                  <a:cs typeface="Century Gothic"/>
                  <a:sym typeface="Century Gothic"/>
                </a:rPr>
                <a:t>de notations de crédit pour quantifier la solvabilité </a:t>
              </a:r>
              <a:endParaRPr b="0" i="0" sz="1400" u="none" cap="none" strike="noStrike">
                <a:solidFill>
                  <a:srgbClr val="000000"/>
                </a:solidFill>
                <a:latin typeface="Arial"/>
                <a:ea typeface="Arial"/>
                <a:cs typeface="Arial"/>
                <a:sym typeface="Arial"/>
              </a:endParaRPr>
            </a:p>
            <a:p>
              <a:pPr indent="0" lvl="0" marL="0" marR="511807" rtl="0" algn="l">
                <a:lnSpc>
                  <a:spcPct val="114599"/>
                </a:lnSpc>
                <a:spcBef>
                  <a:spcPts val="0"/>
                </a:spcBef>
                <a:spcAft>
                  <a:spcPts val="0"/>
                </a:spcAft>
                <a:buClr>
                  <a:schemeClr val="dk1"/>
                </a:buClr>
                <a:buSzPts val="2400"/>
                <a:buFont typeface="Arial"/>
                <a:buNone/>
              </a:pPr>
              <a:r>
                <a:rPr b="0" i="0" lang="en-US" sz="1600" u="none" cap="none" strike="noStrike">
                  <a:solidFill>
                    <a:schemeClr val="lt1"/>
                  </a:solidFill>
                  <a:latin typeface="Century Gothic"/>
                  <a:ea typeface="Century Gothic"/>
                  <a:cs typeface="Century Gothic"/>
                  <a:sym typeface="Century Gothic"/>
                </a:rPr>
                <a:t>des demandeurs et décider si le demandeur est éligible au crédit. </a:t>
              </a:r>
              <a:endParaRPr b="0" i="0" sz="1400" u="none" cap="none" strike="noStrike">
                <a:solidFill>
                  <a:srgbClr val="000000"/>
                </a:solidFill>
                <a:latin typeface="Arial"/>
                <a:ea typeface="Arial"/>
                <a:cs typeface="Arial"/>
                <a:sym typeface="Arial"/>
              </a:endParaRPr>
            </a:p>
          </p:txBody>
        </p:sp>
      </p:grpSp>
      <p:pic>
        <p:nvPicPr>
          <p:cNvPr id="421" name="Google Shape;421;g1537c2c4cbf_0_288"/>
          <p:cNvPicPr preferRelativeResize="0"/>
          <p:nvPr/>
        </p:nvPicPr>
        <p:blipFill rotWithShape="1">
          <a:blip r:embed="rId6">
            <a:alphaModFix/>
          </a:blip>
          <a:srcRect b="23430" l="0" r="0" t="0"/>
          <a:stretch/>
        </p:blipFill>
        <p:spPr>
          <a:xfrm>
            <a:off x="6286500" y="1093675"/>
            <a:ext cx="5017774" cy="57643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id="426" name="Google Shape;426;g1537c2c4cbf_0_301"/>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427" name="Google Shape;427;g1537c2c4cbf_0_301"/>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428" name="Google Shape;428;g1537c2c4cbf_0_30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29" name="Google Shape;429;g1537c2c4cbf_0_301"/>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Les 5 C du crédit</a:t>
            </a:r>
            <a:endParaRPr b="0" i="0" sz="1400" u="none" cap="none" strike="noStrike">
              <a:solidFill>
                <a:srgbClr val="000000"/>
              </a:solidFill>
              <a:latin typeface="Arial"/>
              <a:ea typeface="Arial"/>
              <a:cs typeface="Arial"/>
              <a:sym typeface="Arial"/>
            </a:endParaRPr>
          </a:p>
        </p:txBody>
      </p:sp>
      <p:sp>
        <p:nvSpPr>
          <p:cNvPr id="430" name="Google Shape;430;g1537c2c4cbf_0_301"/>
          <p:cNvSpPr txBox="1"/>
          <p:nvPr/>
        </p:nvSpPr>
        <p:spPr>
          <a:xfrm>
            <a:off x="5172250" y="3329000"/>
            <a:ext cx="31380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5000"/>
              <a:buFont typeface="Arial"/>
              <a:buNone/>
            </a:pPr>
            <a:r>
              <a:rPr b="0" i="0" lang="en-US" sz="4000" u="none" cap="none" strike="noStrike">
                <a:solidFill>
                  <a:srgbClr val="2855A4"/>
                </a:solidFill>
                <a:latin typeface="Century Gothic"/>
                <a:ea typeface="Century Gothic"/>
                <a:cs typeface="Century Gothic"/>
                <a:sym typeface="Century Gothic"/>
              </a:rPr>
              <a:t>C</a:t>
            </a:r>
            <a:r>
              <a:rPr b="0" i="0" lang="en-US" sz="2400" u="none" cap="none" strike="noStrike">
                <a:solidFill>
                  <a:srgbClr val="2855A4"/>
                </a:solidFill>
                <a:latin typeface="Century Gothic"/>
                <a:ea typeface="Century Gothic"/>
                <a:cs typeface="Century Gothic"/>
                <a:sym typeface="Century Gothic"/>
              </a:rPr>
              <a:t>apacité</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5000"/>
              <a:buFont typeface="Arial"/>
              <a:buNone/>
            </a:pPr>
            <a:r>
              <a:rPr b="0" i="0" lang="en-US" sz="2000" u="none" cap="none" strike="noStrike">
                <a:solidFill>
                  <a:schemeClr val="dk2"/>
                </a:solidFill>
                <a:latin typeface="Century Gothic"/>
                <a:ea typeface="Century Gothic"/>
                <a:cs typeface="Century Gothic"/>
                <a:sym typeface="Century Gothic"/>
              </a:rPr>
              <a:t>Le ratio dette/revenu du demandeur</a:t>
            </a:r>
            <a:endParaRPr b="0" i="0" sz="1400" u="none" cap="none" strike="noStrike">
              <a:solidFill>
                <a:srgbClr val="000000"/>
              </a:solidFill>
              <a:latin typeface="Arial"/>
              <a:ea typeface="Arial"/>
              <a:cs typeface="Arial"/>
              <a:sym typeface="Arial"/>
            </a:endParaRPr>
          </a:p>
        </p:txBody>
      </p:sp>
      <p:sp>
        <p:nvSpPr>
          <p:cNvPr id="431" name="Google Shape;431;g1537c2c4cbf_0_301"/>
          <p:cNvSpPr txBox="1"/>
          <p:nvPr/>
        </p:nvSpPr>
        <p:spPr>
          <a:xfrm>
            <a:off x="5172250" y="1703850"/>
            <a:ext cx="26079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000"/>
              <a:buFont typeface="Arial"/>
              <a:buNone/>
            </a:pPr>
            <a:r>
              <a:rPr b="0" i="0" lang="en-US" sz="4000" u="none" cap="none" strike="noStrike">
                <a:solidFill>
                  <a:srgbClr val="2855A4"/>
                </a:solidFill>
                <a:latin typeface="Century Gothic"/>
                <a:ea typeface="Century Gothic"/>
                <a:cs typeface="Century Gothic"/>
                <a:sym typeface="Century Gothic"/>
              </a:rPr>
              <a:t>C</a:t>
            </a:r>
            <a:r>
              <a:rPr b="0" i="0" lang="en-US" sz="2400" u="none" cap="none" strike="noStrike">
                <a:solidFill>
                  <a:srgbClr val="2855A4"/>
                </a:solidFill>
                <a:latin typeface="Century Gothic"/>
                <a:ea typeface="Century Gothic"/>
                <a:cs typeface="Century Gothic"/>
                <a:sym typeface="Century Gothic"/>
              </a:rPr>
              <a:t>aractère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000"/>
              <a:buFont typeface="Arial"/>
              <a:buNone/>
            </a:pPr>
            <a:r>
              <a:rPr b="0" i="0" lang="en-US" sz="2000" u="none" cap="none" strike="noStrike">
                <a:solidFill>
                  <a:schemeClr val="dk2"/>
                </a:solidFill>
                <a:latin typeface="Century Gothic"/>
                <a:ea typeface="Century Gothic"/>
                <a:cs typeface="Century Gothic"/>
                <a:sym typeface="Century Gothic"/>
              </a:rPr>
              <a:t>Les antécédents de crédit du demandeur</a:t>
            </a:r>
            <a:endParaRPr b="0" i="0" sz="1400" u="none" cap="none" strike="noStrike">
              <a:solidFill>
                <a:srgbClr val="000000"/>
              </a:solidFill>
              <a:latin typeface="Arial"/>
              <a:ea typeface="Arial"/>
              <a:cs typeface="Arial"/>
              <a:sym typeface="Arial"/>
            </a:endParaRPr>
          </a:p>
        </p:txBody>
      </p:sp>
      <p:sp>
        <p:nvSpPr>
          <p:cNvPr id="432" name="Google Shape;432;g1537c2c4cbf_0_301"/>
          <p:cNvSpPr txBox="1"/>
          <p:nvPr/>
        </p:nvSpPr>
        <p:spPr>
          <a:xfrm>
            <a:off x="5172250" y="4846525"/>
            <a:ext cx="30261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5000"/>
              <a:buFont typeface="Arial"/>
              <a:buNone/>
            </a:pPr>
            <a:r>
              <a:rPr b="0" i="0" lang="en-US" sz="4000" u="none" cap="none" strike="noStrike">
                <a:solidFill>
                  <a:srgbClr val="2855A4"/>
                </a:solidFill>
                <a:latin typeface="Century Gothic"/>
                <a:ea typeface="Century Gothic"/>
                <a:cs typeface="Century Gothic"/>
                <a:sym typeface="Century Gothic"/>
              </a:rPr>
              <a:t>C</a:t>
            </a:r>
            <a:r>
              <a:rPr b="0" i="0" lang="en-US" sz="2400" u="none" cap="none" strike="noStrike">
                <a:solidFill>
                  <a:srgbClr val="2855A4"/>
                </a:solidFill>
                <a:latin typeface="Century Gothic"/>
                <a:ea typeface="Century Gothic"/>
                <a:cs typeface="Century Gothic"/>
                <a:sym typeface="Century Gothic"/>
              </a:rPr>
              <a:t>apital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5000"/>
              <a:buFont typeface="Arial"/>
              <a:buNone/>
            </a:pPr>
            <a:r>
              <a:rPr b="0" i="0" lang="en-US" sz="2000" u="none" cap="none" strike="noStrike">
                <a:solidFill>
                  <a:schemeClr val="dk2"/>
                </a:solidFill>
                <a:latin typeface="Century Gothic"/>
                <a:ea typeface="Century Gothic"/>
                <a:cs typeface="Century Gothic"/>
                <a:sym typeface="Century Gothic"/>
              </a:rPr>
              <a:t>La somme d'argent dont dispose un candidat</a:t>
            </a:r>
            <a:endParaRPr b="0" i="0" sz="1400" u="none" cap="none" strike="noStrike">
              <a:solidFill>
                <a:srgbClr val="000000"/>
              </a:solidFill>
              <a:latin typeface="Arial"/>
              <a:ea typeface="Arial"/>
              <a:cs typeface="Arial"/>
              <a:sym typeface="Arial"/>
            </a:endParaRPr>
          </a:p>
        </p:txBody>
      </p:sp>
      <p:sp>
        <p:nvSpPr>
          <p:cNvPr id="433" name="Google Shape;433;g1537c2c4cbf_0_301"/>
          <p:cNvSpPr txBox="1"/>
          <p:nvPr/>
        </p:nvSpPr>
        <p:spPr>
          <a:xfrm>
            <a:off x="8394850" y="1703850"/>
            <a:ext cx="2957100" cy="1677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5000"/>
              <a:buFont typeface="Arial"/>
              <a:buNone/>
            </a:pPr>
            <a:r>
              <a:rPr b="0" i="0" lang="en-US" sz="3700" u="none" cap="none" strike="noStrike">
                <a:solidFill>
                  <a:srgbClr val="2855A4"/>
                </a:solidFill>
                <a:latin typeface="Century Gothic"/>
                <a:ea typeface="Century Gothic"/>
                <a:cs typeface="Century Gothic"/>
                <a:sym typeface="Century Gothic"/>
              </a:rPr>
              <a:t>C</a:t>
            </a:r>
            <a:r>
              <a:rPr b="0" i="0" lang="en-US" sz="2400" u="none" cap="none" strike="noStrike">
                <a:solidFill>
                  <a:srgbClr val="2855A4"/>
                </a:solidFill>
                <a:latin typeface="Century Gothic"/>
                <a:ea typeface="Century Gothic"/>
                <a:cs typeface="Century Gothic"/>
                <a:sym typeface="Century Gothic"/>
              </a:rPr>
              <a:t>ollatéral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5000"/>
              <a:buFont typeface="Arial"/>
              <a:buNone/>
            </a:pPr>
            <a:r>
              <a:rPr b="0" i="0" lang="en-US" sz="2000" u="none" cap="none" strike="noStrike">
                <a:solidFill>
                  <a:schemeClr val="dk2"/>
                </a:solidFill>
                <a:latin typeface="Century Gothic"/>
                <a:ea typeface="Century Gothic"/>
                <a:cs typeface="Century Gothic"/>
                <a:sym typeface="Century Gothic"/>
              </a:rPr>
              <a:t>Un actif qui sert de « sauvegarde" » ou de garantie pour le prêt</a:t>
            </a:r>
            <a:endParaRPr b="0" i="0" sz="1400" u="none" cap="none" strike="noStrike">
              <a:solidFill>
                <a:srgbClr val="000000"/>
              </a:solidFill>
              <a:latin typeface="Arial"/>
              <a:ea typeface="Arial"/>
              <a:cs typeface="Arial"/>
              <a:sym typeface="Arial"/>
            </a:endParaRPr>
          </a:p>
        </p:txBody>
      </p:sp>
      <p:sp>
        <p:nvSpPr>
          <p:cNvPr id="434" name="Google Shape;434;g1537c2c4cbf_0_301"/>
          <p:cNvSpPr txBox="1"/>
          <p:nvPr/>
        </p:nvSpPr>
        <p:spPr>
          <a:xfrm>
            <a:off x="8394850" y="3340725"/>
            <a:ext cx="3409200" cy="1677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5000"/>
              <a:buFont typeface="Arial"/>
              <a:buNone/>
            </a:pPr>
            <a:r>
              <a:rPr b="0" i="0" lang="en-US" sz="3700" u="none" cap="none" strike="noStrike">
                <a:solidFill>
                  <a:srgbClr val="2855A4"/>
                </a:solidFill>
                <a:latin typeface="Century Gothic"/>
                <a:ea typeface="Century Gothic"/>
                <a:cs typeface="Century Gothic"/>
                <a:sym typeface="Century Gothic"/>
              </a:rPr>
              <a:t>C</a:t>
            </a:r>
            <a:r>
              <a:rPr b="0" i="0" lang="en-US" sz="2400" u="none" cap="none" strike="noStrike">
                <a:solidFill>
                  <a:srgbClr val="2855A4"/>
                </a:solidFill>
                <a:latin typeface="Century Gothic"/>
                <a:ea typeface="Century Gothic"/>
                <a:cs typeface="Century Gothic"/>
                <a:sym typeface="Century Gothic"/>
              </a:rPr>
              <a:t>onditions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5000"/>
              <a:buFont typeface="Arial"/>
              <a:buNone/>
            </a:pPr>
            <a:r>
              <a:rPr b="0" i="0" lang="en-US" sz="2000" u="none" cap="none" strike="noStrike">
                <a:solidFill>
                  <a:schemeClr val="dk2"/>
                </a:solidFill>
                <a:latin typeface="Century Gothic"/>
                <a:ea typeface="Century Gothic"/>
                <a:cs typeface="Century Gothic"/>
                <a:sym typeface="Century Gothic"/>
              </a:rPr>
              <a:t>L'objet du prêt, le montant concerné,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5000"/>
              <a:buFont typeface="Arial"/>
              <a:buNone/>
            </a:pPr>
            <a:r>
              <a:rPr b="0" i="0" lang="en-US" sz="2000" u="none" cap="none" strike="noStrike">
                <a:solidFill>
                  <a:schemeClr val="dk2"/>
                </a:solidFill>
                <a:latin typeface="Century Gothic"/>
                <a:ea typeface="Century Gothic"/>
                <a:cs typeface="Century Gothic"/>
                <a:sym typeface="Century Gothic"/>
              </a:rPr>
              <a:t>et les taux d'intérêt</a:t>
            </a:r>
            <a:endParaRPr b="0" i="0" sz="1400" u="none" cap="none" strike="noStrike">
              <a:solidFill>
                <a:srgbClr val="000000"/>
              </a:solidFill>
              <a:latin typeface="Arial"/>
              <a:ea typeface="Arial"/>
              <a:cs typeface="Arial"/>
              <a:sym typeface="Arial"/>
            </a:endParaRPr>
          </a:p>
        </p:txBody>
      </p:sp>
      <p:pic>
        <p:nvPicPr>
          <p:cNvPr id="435" name="Google Shape;435;g1537c2c4cbf_0_301"/>
          <p:cNvPicPr preferRelativeResize="0"/>
          <p:nvPr/>
        </p:nvPicPr>
        <p:blipFill rotWithShape="1">
          <a:blip r:embed="rId5">
            <a:alphaModFix/>
          </a:blip>
          <a:srcRect b="0" l="0" r="0" t="0"/>
          <a:stretch/>
        </p:blipFill>
        <p:spPr>
          <a:xfrm>
            <a:off x="2066525" y="1668925"/>
            <a:ext cx="3554074" cy="5332398"/>
          </a:xfrm>
          <a:prstGeom prst="rect">
            <a:avLst/>
          </a:prstGeom>
          <a:noFill/>
          <a:ln>
            <a:noFill/>
          </a:ln>
        </p:spPr>
      </p:pic>
      <p:grpSp>
        <p:nvGrpSpPr>
          <p:cNvPr id="436" name="Google Shape;436;g1537c2c4cbf_0_301"/>
          <p:cNvGrpSpPr/>
          <p:nvPr/>
        </p:nvGrpSpPr>
        <p:grpSpPr>
          <a:xfrm>
            <a:off x="-449325" y="1010684"/>
            <a:ext cx="4470671" cy="3411233"/>
            <a:chOff x="-449325" y="1010663"/>
            <a:chExt cx="4470671" cy="3523273"/>
          </a:xfrm>
        </p:grpSpPr>
        <p:pic>
          <p:nvPicPr>
            <p:cNvPr id="437" name="Google Shape;437;g1537c2c4cbf_0_301"/>
            <p:cNvPicPr preferRelativeResize="0"/>
            <p:nvPr/>
          </p:nvPicPr>
          <p:blipFill rotWithShape="1">
            <a:blip r:embed="rId6">
              <a:alphaModFix/>
            </a:blip>
            <a:srcRect b="0" l="0" r="0" t="0"/>
            <a:stretch/>
          </p:blipFill>
          <p:spPr>
            <a:xfrm>
              <a:off x="-449325" y="1010663"/>
              <a:ext cx="4470671" cy="3523273"/>
            </a:xfrm>
            <a:prstGeom prst="rect">
              <a:avLst/>
            </a:prstGeom>
            <a:noFill/>
            <a:ln>
              <a:noFill/>
            </a:ln>
          </p:spPr>
        </p:pic>
        <p:sp>
          <p:nvSpPr>
            <p:cNvPr id="438" name="Google Shape;438;g1537c2c4cbf_0_301"/>
            <p:cNvSpPr txBox="1"/>
            <p:nvPr/>
          </p:nvSpPr>
          <p:spPr>
            <a:xfrm>
              <a:off x="680000" y="1625147"/>
              <a:ext cx="1912200" cy="2585100"/>
            </a:xfrm>
            <a:prstGeom prst="rect">
              <a:avLst/>
            </a:prstGeom>
            <a:noFill/>
            <a:ln>
              <a:noFill/>
            </a:ln>
          </p:spPr>
          <p:txBody>
            <a:bodyPr anchorCtr="0" anchor="t" bIns="91425" lIns="91425" spcFirstLastPara="1" rIns="91425" wrap="square" tIns="91425">
              <a:spAutoFit/>
            </a:bodyPr>
            <a:lstStyle/>
            <a:p>
              <a:pPr indent="-635" lvl="0" marL="12700" marR="5080" rtl="0" algn="l">
                <a:lnSpc>
                  <a:spcPct val="115500"/>
                </a:lnSpc>
                <a:spcBef>
                  <a:spcPts val="0"/>
                </a:spcBef>
                <a:spcAft>
                  <a:spcPts val="0"/>
                </a:spcAft>
                <a:buClr>
                  <a:srgbClr val="000000"/>
                </a:buClr>
                <a:buSzPts val="1200"/>
                <a:buFont typeface="Arial"/>
                <a:buNone/>
              </a:pPr>
              <a:r>
                <a:rPr b="1" i="0" lang="en-US" sz="1200" u="none" cap="none" strike="noStrike">
                  <a:solidFill>
                    <a:srgbClr val="664B71"/>
                  </a:solidFill>
                  <a:latin typeface="Century Gothic"/>
                  <a:ea typeface="Century Gothic"/>
                  <a:cs typeface="Century Gothic"/>
                  <a:sym typeface="Century Gothic"/>
                </a:rPr>
                <a:t>Les 5 C du crédit sont les critères utilisés par de nombreux prêteurs pour évaluer les demandeurs de crédit. Comprendre ces critères peut vous aider à renforcer votre solvabilité et vous permettre d'obtenir un crédit.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pic>
        <p:nvPicPr>
          <p:cNvPr id="443" name="Google Shape;443;p5"/>
          <p:cNvPicPr preferRelativeResize="0"/>
          <p:nvPr/>
        </p:nvPicPr>
        <p:blipFill rotWithShape="1">
          <a:blip r:embed="rId3">
            <a:alphaModFix/>
          </a:blip>
          <a:srcRect b="0" l="0" r="0" t="0"/>
          <a:stretch/>
        </p:blipFill>
        <p:spPr>
          <a:xfrm>
            <a:off x="0" y="0"/>
            <a:ext cx="12192000" cy="6857172"/>
          </a:xfrm>
          <a:prstGeom prst="rect">
            <a:avLst/>
          </a:prstGeom>
          <a:noFill/>
          <a:ln>
            <a:noFill/>
          </a:ln>
        </p:spPr>
      </p:pic>
      <p:grpSp>
        <p:nvGrpSpPr>
          <p:cNvPr id="444" name="Google Shape;444;p5"/>
          <p:cNvGrpSpPr/>
          <p:nvPr/>
        </p:nvGrpSpPr>
        <p:grpSpPr>
          <a:xfrm>
            <a:off x="4084525" y="-411425"/>
            <a:ext cx="5510175" cy="4342499"/>
            <a:chOff x="-106475" y="-411425"/>
            <a:chExt cx="5510175" cy="4342499"/>
          </a:xfrm>
        </p:grpSpPr>
        <p:pic>
          <p:nvPicPr>
            <p:cNvPr id="445" name="Google Shape;445;p5"/>
            <p:cNvPicPr preferRelativeResize="0"/>
            <p:nvPr/>
          </p:nvPicPr>
          <p:blipFill rotWithShape="1">
            <a:blip r:embed="rId4">
              <a:alphaModFix/>
            </a:blip>
            <a:srcRect b="0" l="0" r="0" t="0"/>
            <a:stretch/>
          </p:blipFill>
          <p:spPr>
            <a:xfrm flipH="1">
              <a:off x="-106475" y="-411425"/>
              <a:ext cx="5510175" cy="4342499"/>
            </a:xfrm>
            <a:prstGeom prst="rect">
              <a:avLst/>
            </a:prstGeom>
            <a:noFill/>
            <a:ln>
              <a:noFill/>
            </a:ln>
          </p:spPr>
        </p:pic>
        <p:sp>
          <p:nvSpPr>
            <p:cNvPr id="446" name="Google Shape;446;p5"/>
            <p:cNvSpPr txBox="1"/>
            <p:nvPr/>
          </p:nvSpPr>
          <p:spPr>
            <a:xfrm>
              <a:off x="1134275" y="918450"/>
              <a:ext cx="30909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800"/>
                <a:buFont typeface="Arial"/>
                <a:buNone/>
              </a:pPr>
              <a:r>
                <a:rPr b="1" i="0" lang="en-US" sz="2000" u="none" cap="none" strike="noStrike">
                  <a:solidFill>
                    <a:srgbClr val="2853A3"/>
                  </a:solidFill>
                  <a:latin typeface="Century Gothic"/>
                  <a:ea typeface="Century Gothic"/>
                  <a:cs typeface="Century Gothic"/>
                  <a:sym typeface="Century Gothic"/>
                </a:rPr>
                <a:t>Comment se calcule la solvabilité et qui fait le calcul ?</a:t>
              </a:r>
              <a:endParaRPr b="0" i="0" sz="1400" u="none" cap="none" strike="noStrike">
                <a:solidFill>
                  <a:srgbClr val="000000"/>
                </a:solidFill>
                <a:latin typeface="Arial"/>
                <a:ea typeface="Arial"/>
                <a:cs typeface="Arial"/>
                <a:sym typeface="Arial"/>
              </a:endParaRPr>
            </a:p>
          </p:txBody>
        </p:sp>
      </p:grpSp>
      <p:sp>
        <p:nvSpPr>
          <p:cNvPr id="447" name="Google Shape;447;p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448" name="Google Shape;448;p5"/>
          <p:cNvPicPr preferRelativeResize="0"/>
          <p:nvPr/>
        </p:nvPicPr>
        <p:blipFill rotWithShape="1">
          <a:blip r:embed="rId5">
            <a:alphaModFix/>
          </a:blip>
          <a:srcRect b="47742" l="0" r="0" t="0"/>
          <a:stretch/>
        </p:blipFill>
        <p:spPr>
          <a:xfrm>
            <a:off x="173225" y="1393781"/>
            <a:ext cx="6968151" cy="546339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pic>
        <p:nvPicPr>
          <p:cNvPr id="453" name="Google Shape;453;g1537c2c4cbf_0_331"/>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454" name="Google Shape;454;g1537c2c4cbf_0_331"/>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455" name="Google Shape;455;g1537c2c4cbf_0_33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56" name="Google Shape;456;g1537c2c4cbf_0_331"/>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Scores de crédit et agences d'évaluation du crédit</a:t>
            </a:r>
            <a:endParaRPr b="0" i="0" sz="1400" u="none" cap="none" strike="noStrike">
              <a:solidFill>
                <a:srgbClr val="000000"/>
              </a:solidFill>
              <a:latin typeface="Arial"/>
              <a:ea typeface="Arial"/>
              <a:cs typeface="Arial"/>
              <a:sym typeface="Arial"/>
            </a:endParaRPr>
          </a:p>
        </p:txBody>
      </p:sp>
      <p:sp>
        <p:nvSpPr>
          <p:cNvPr id="457" name="Google Shape;457;g1537c2c4cbf_0_331"/>
          <p:cNvSpPr txBox="1"/>
          <p:nvPr/>
        </p:nvSpPr>
        <p:spPr>
          <a:xfrm>
            <a:off x="2074250" y="1615200"/>
            <a:ext cx="9920400" cy="4673700"/>
          </a:xfrm>
          <a:prstGeom prst="rect">
            <a:avLst/>
          </a:prstGeom>
          <a:noFill/>
          <a:ln>
            <a:noFill/>
          </a:ln>
        </p:spPr>
        <p:txBody>
          <a:bodyPr anchorCtr="0" anchor="t" bIns="91425" lIns="91425" spcFirstLastPara="1" rIns="91425" wrap="square" tIns="91425">
            <a:spAutoFit/>
          </a:bodyPr>
          <a:lstStyle/>
          <a:p>
            <a:pPr indent="0" lvl="0" marL="0" marR="276860" rtl="0" algn="l">
              <a:lnSpc>
                <a:spcPct val="116500"/>
              </a:lnSpc>
              <a:spcBef>
                <a:spcPts val="0"/>
              </a:spcBef>
              <a:spcAft>
                <a:spcPts val="0"/>
              </a:spcAft>
              <a:buClr>
                <a:srgbClr val="000000"/>
              </a:buClr>
              <a:buSzPts val="1800"/>
              <a:buFont typeface="Arial"/>
              <a:buNone/>
            </a:pPr>
            <a:r>
              <a:rPr b="1" i="0" lang="en-US" sz="1700" u="none" cap="none" strike="noStrike">
                <a:solidFill>
                  <a:schemeClr val="dk2"/>
                </a:solidFill>
                <a:latin typeface="Century Gothic"/>
                <a:ea typeface="Century Gothic"/>
                <a:cs typeface="Century Gothic"/>
                <a:sym typeface="Century Gothic"/>
              </a:rPr>
              <a:t>Un score de crédit est un chiffre qui indique votre solvabilité. </a:t>
            </a:r>
            <a:r>
              <a:rPr b="0" i="0" lang="en-US" sz="1700" u="none" cap="none" strike="noStrike">
                <a:solidFill>
                  <a:schemeClr val="dk2"/>
                </a:solidFill>
                <a:latin typeface="Century Gothic"/>
                <a:ea typeface="Century Gothic"/>
                <a:cs typeface="Century Gothic"/>
                <a:sym typeface="Century Gothic"/>
              </a:rPr>
              <a:t>Plus le score de crédit est élevé, plus les prêteurs potentiels vous considèrent comme solvable. Si vous avez une bonne cote de crédit, les prêteurs peuvent vous aider à obtenir un prêt à un taux d'intérêt plus bas. Votre pointage de crédit est basé sur plusieurs facteurs, tels que vos antécédents en matière de crédit, le nombre de comptes ouverts à votre nom, le montant de vos dettes, l'historique de vos remboursements et de vos transactions, etc.</a:t>
            </a:r>
            <a:endParaRPr b="0" i="0" sz="1300" u="none" cap="none" strike="noStrike">
              <a:solidFill>
                <a:srgbClr val="000000"/>
              </a:solidFill>
              <a:latin typeface="Century Gothic"/>
              <a:ea typeface="Century Gothic"/>
              <a:cs typeface="Century Gothic"/>
              <a:sym typeface="Century Gothic"/>
            </a:endParaRPr>
          </a:p>
          <a:p>
            <a:pPr indent="0" lvl="0" marL="0" marR="307975" rtl="0" algn="l">
              <a:lnSpc>
                <a:spcPct val="116500"/>
              </a:lnSpc>
              <a:spcBef>
                <a:spcPts val="0"/>
              </a:spcBef>
              <a:spcAft>
                <a:spcPts val="0"/>
              </a:spcAft>
              <a:buClr>
                <a:srgbClr val="000000"/>
              </a:buClr>
              <a:buSzPts val="1800"/>
              <a:buFont typeface="Arial"/>
              <a:buNone/>
            </a:pPr>
            <a:r>
              <a:t/>
            </a:r>
            <a:endParaRPr b="1" i="0" sz="1700" u="none" cap="none" strike="noStrike">
              <a:solidFill>
                <a:schemeClr val="dk2"/>
              </a:solidFill>
              <a:latin typeface="Century Gothic"/>
              <a:ea typeface="Century Gothic"/>
              <a:cs typeface="Century Gothic"/>
              <a:sym typeface="Century Gothic"/>
            </a:endParaRPr>
          </a:p>
          <a:p>
            <a:pPr indent="0" lvl="0" marL="12700" marR="0" rtl="0" algn="l">
              <a:lnSpc>
                <a:spcPct val="100000"/>
              </a:lnSpc>
              <a:spcBef>
                <a:spcPts val="0"/>
              </a:spcBef>
              <a:spcAft>
                <a:spcPts val="0"/>
              </a:spcAft>
              <a:buClr>
                <a:srgbClr val="000000"/>
              </a:buClr>
              <a:buSzPts val="1800"/>
              <a:buFont typeface="Arial"/>
              <a:buNone/>
            </a:pPr>
            <a:r>
              <a:rPr b="1" i="0" lang="en-US" sz="1700" u="none" cap="none" strike="noStrike">
                <a:solidFill>
                  <a:schemeClr val="dk2"/>
                </a:solidFill>
                <a:latin typeface="Century Gothic"/>
                <a:ea typeface="Century Gothic"/>
                <a:cs typeface="Century Gothic"/>
                <a:sym typeface="Century Gothic"/>
              </a:rPr>
              <a:t>Un bureau de crédit est une agence qui vous attribue un score de crédit et communique votre historique de crédit aux prêteurs. </a:t>
            </a:r>
            <a:r>
              <a:rPr b="0" i="0" lang="en-US" sz="1700" u="none" cap="none" strike="noStrike">
                <a:solidFill>
                  <a:schemeClr val="dk2"/>
                </a:solidFill>
                <a:latin typeface="Century Gothic"/>
                <a:ea typeface="Century Gothic"/>
                <a:cs typeface="Century Gothic"/>
                <a:sym typeface="Century Gothic"/>
              </a:rPr>
              <a:t>Les agences d'évaluation du crédit fournissent des rapports de crédit afin que vous puissiez mieux comprendre votre situation de crédit et savoir où vous pouvez apporter des améliorations. Les bureaux fournissent des informations sur votre historique de crédit, vos antécédents de paiement et le montant que vous devez.</a:t>
            </a:r>
            <a:endParaRPr b="0" i="0" sz="1300" u="none" cap="none" strike="noStrike">
              <a:solidFill>
                <a:srgbClr val="000000"/>
              </a:solidFill>
              <a:latin typeface="Century Gothic"/>
              <a:ea typeface="Century Gothic"/>
              <a:cs typeface="Century Gothic"/>
              <a:sym typeface="Century Gothic"/>
            </a:endParaRPr>
          </a:p>
          <a:p>
            <a:pPr indent="0" lvl="0" marL="12700" marR="0" rtl="0" algn="l">
              <a:lnSpc>
                <a:spcPct val="100000"/>
              </a:lnSpc>
              <a:spcBef>
                <a:spcPts val="0"/>
              </a:spcBef>
              <a:spcAft>
                <a:spcPts val="0"/>
              </a:spcAft>
              <a:buClr>
                <a:srgbClr val="000000"/>
              </a:buClr>
              <a:buSzPts val="1800"/>
              <a:buFont typeface="Arial"/>
              <a:buNone/>
            </a:pPr>
            <a:r>
              <a:t/>
            </a:r>
            <a:endParaRPr b="0" i="0" sz="1700" u="none" cap="none" strike="noStrike">
              <a:solidFill>
                <a:schemeClr val="dk2"/>
              </a:solidFill>
              <a:latin typeface="Century Gothic"/>
              <a:ea typeface="Century Gothic"/>
              <a:cs typeface="Century Gothic"/>
              <a:sym typeface="Century Gothic"/>
            </a:endParaRPr>
          </a:p>
          <a:p>
            <a:pPr indent="0" lvl="0" marL="12700" marR="0" rtl="0" algn="l">
              <a:lnSpc>
                <a:spcPct val="100000"/>
              </a:lnSpc>
              <a:spcBef>
                <a:spcPts val="0"/>
              </a:spcBef>
              <a:spcAft>
                <a:spcPts val="0"/>
              </a:spcAft>
              <a:buClr>
                <a:srgbClr val="000000"/>
              </a:buClr>
              <a:buSzPts val="1800"/>
              <a:buFont typeface="Arial"/>
              <a:buNone/>
            </a:pPr>
            <a:r>
              <a:rPr b="0" i="0" lang="en-US" sz="1700" u="none" cap="none" strike="noStrike">
                <a:solidFill>
                  <a:schemeClr val="dk2"/>
                </a:solidFill>
                <a:latin typeface="Century Gothic"/>
                <a:ea typeface="Century Gothic"/>
                <a:cs typeface="Century Gothic"/>
                <a:sym typeface="Century Gothic"/>
              </a:rPr>
              <a:t>Les prêteurs peuvent également devoir signaler à un bureau de crédit que vous manquez un paiement ou que vous ne remboursez pas un prêt, ce qui peut réduire votre cote de crédit.</a:t>
            </a:r>
            <a:endParaRPr b="0" i="0" sz="1700" u="none" cap="none" strike="noStrike">
              <a:solidFill>
                <a:schemeClr val="dk2"/>
              </a:solidFill>
              <a:latin typeface="Century Gothic"/>
              <a:ea typeface="Century Gothic"/>
              <a:cs typeface="Century Gothic"/>
              <a:sym typeface="Century Gothic"/>
            </a:endParaRPr>
          </a:p>
        </p:txBody>
      </p:sp>
      <p:pic>
        <p:nvPicPr>
          <p:cNvPr id="458" name="Google Shape;458;g1537c2c4cbf_0_331"/>
          <p:cNvPicPr preferRelativeResize="0"/>
          <p:nvPr/>
        </p:nvPicPr>
        <p:blipFill rotWithShape="1">
          <a:blip r:embed="rId5">
            <a:alphaModFix/>
          </a:blip>
          <a:srcRect b="0" l="0" r="0" t="0"/>
          <a:stretch/>
        </p:blipFill>
        <p:spPr>
          <a:xfrm>
            <a:off x="814250" y="1698475"/>
            <a:ext cx="1135575" cy="1135575"/>
          </a:xfrm>
          <a:prstGeom prst="rect">
            <a:avLst/>
          </a:prstGeom>
          <a:noFill/>
          <a:ln>
            <a:noFill/>
          </a:ln>
        </p:spPr>
      </p:pic>
      <p:pic>
        <p:nvPicPr>
          <p:cNvPr id="459" name="Google Shape;459;g1537c2c4cbf_0_331"/>
          <p:cNvPicPr preferRelativeResize="0"/>
          <p:nvPr/>
        </p:nvPicPr>
        <p:blipFill rotWithShape="1">
          <a:blip r:embed="rId6">
            <a:alphaModFix/>
          </a:blip>
          <a:srcRect b="0" l="0" r="0" t="0"/>
          <a:stretch/>
        </p:blipFill>
        <p:spPr>
          <a:xfrm>
            <a:off x="814250" y="3911050"/>
            <a:ext cx="1135575" cy="1135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g1537c2c4cbf_0_351"/>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465" name="Google Shape;465;g1537c2c4cbf_0_351"/>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466" name="Google Shape;466;g1537c2c4cbf_0_35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67" name="Google Shape;467;g1537c2c4cbf_0_351"/>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Évaluations alternatives de crédit</a:t>
            </a:r>
            <a:endParaRPr b="0" i="0" sz="1400" u="none" cap="none" strike="noStrike">
              <a:solidFill>
                <a:srgbClr val="000000"/>
              </a:solidFill>
              <a:latin typeface="Arial"/>
              <a:ea typeface="Arial"/>
              <a:cs typeface="Arial"/>
              <a:sym typeface="Arial"/>
            </a:endParaRPr>
          </a:p>
        </p:txBody>
      </p:sp>
      <p:sp>
        <p:nvSpPr>
          <p:cNvPr id="468" name="Google Shape;468;g1537c2c4cbf_0_351"/>
          <p:cNvSpPr txBox="1"/>
          <p:nvPr/>
        </p:nvSpPr>
        <p:spPr>
          <a:xfrm>
            <a:off x="814250" y="1310400"/>
            <a:ext cx="10689600" cy="5275500"/>
          </a:xfrm>
          <a:prstGeom prst="rect">
            <a:avLst/>
          </a:prstGeom>
          <a:noFill/>
          <a:ln>
            <a:noFill/>
          </a:ln>
        </p:spPr>
        <p:txBody>
          <a:bodyPr anchorCtr="0" anchor="t" bIns="91425" lIns="91425" spcFirstLastPara="1" rIns="91425" wrap="square" tIns="91425">
            <a:spAutoFit/>
          </a:bodyPr>
          <a:lstStyle/>
          <a:p>
            <a:pPr indent="0" lvl="0" marL="0" marR="276860" rtl="0" algn="l">
              <a:lnSpc>
                <a:spcPct val="116500"/>
              </a:lnSpc>
              <a:spcBef>
                <a:spcPts val="0"/>
              </a:spcBef>
              <a:spcAft>
                <a:spcPts val="0"/>
              </a:spcAft>
              <a:buClr>
                <a:schemeClr val="dk1"/>
              </a:buClr>
              <a:buSzPts val="2200"/>
              <a:buFont typeface="Arial"/>
              <a:buNone/>
            </a:pPr>
            <a:r>
              <a:rPr b="1" i="0" lang="en-US" sz="1700" u="none" cap="none" strike="noStrike">
                <a:solidFill>
                  <a:schemeClr val="dk2"/>
                </a:solidFill>
                <a:latin typeface="Century Gothic"/>
                <a:ea typeface="Century Gothic"/>
                <a:cs typeface="Century Gothic"/>
                <a:sym typeface="Century Gothic"/>
              </a:rPr>
              <a:t>Les scores de crédit ne sont pas le seul moyen d'évaluer votre crédibilité. </a:t>
            </a:r>
            <a:r>
              <a:rPr b="0" i="0" lang="en-US" sz="1700" u="none" cap="none" strike="noStrike">
                <a:solidFill>
                  <a:schemeClr val="dk2"/>
                </a:solidFill>
                <a:latin typeface="Century Gothic"/>
                <a:ea typeface="Century Gothic"/>
                <a:cs typeface="Century Gothic"/>
                <a:sym typeface="Century Gothic"/>
              </a:rPr>
              <a:t>En fait, il existe d'autres types de données que les prêteurs peuvent utiliser pour déterminer si vous êtes admissible à un prêt. Ces données de crédit alternatives sont souvent utilisées lorsqu'un demandeur n'a pas d'antécédents de crédit. </a:t>
            </a:r>
            <a:endParaRPr b="0" i="0" sz="1300" u="none" cap="none" strike="noStrike">
              <a:solidFill>
                <a:srgbClr val="000000"/>
              </a:solidFill>
              <a:latin typeface="Century Gothic"/>
              <a:ea typeface="Century Gothic"/>
              <a:cs typeface="Century Gothic"/>
              <a:sym typeface="Century Gothic"/>
            </a:endParaRPr>
          </a:p>
          <a:p>
            <a:pPr indent="0" lvl="0" marL="0" marR="276860" rtl="0" algn="l">
              <a:lnSpc>
                <a:spcPct val="116500"/>
              </a:lnSpc>
              <a:spcBef>
                <a:spcPts val="0"/>
              </a:spcBef>
              <a:spcAft>
                <a:spcPts val="0"/>
              </a:spcAft>
              <a:buClr>
                <a:schemeClr val="dk1"/>
              </a:buClr>
              <a:buSzPts val="2200"/>
              <a:buFont typeface="Arial"/>
              <a:buNone/>
            </a:pPr>
            <a:r>
              <a:t/>
            </a:r>
            <a:endParaRPr b="0" i="0" sz="1700" u="none" cap="none" strike="noStrike">
              <a:solidFill>
                <a:schemeClr val="dk2"/>
              </a:solidFill>
              <a:latin typeface="Century Gothic"/>
              <a:ea typeface="Century Gothic"/>
              <a:cs typeface="Century Gothic"/>
              <a:sym typeface="Century Gothic"/>
            </a:endParaRPr>
          </a:p>
          <a:p>
            <a:pPr indent="0" lvl="0" marL="914400" marR="276860" rtl="0" algn="l">
              <a:lnSpc>
                <a:spcPct val="116500"/>
              </a:lnSpc>
              <a:spcBef>
                <a:spcPts val="0"/>
              </a:spcBef>
              <a:spcAft>
                <a:spcPts val="0"/>
              </a:spcAft>
              <a:buClr>
                <a:srgbClr val="000000"/>
              </a:buClr>
              <a:buSzPts val="1800"/>
              <a:buFont typeface="Arial"/>
              <a:buNone/>
            </a:pPr>
            <a:r>
              <a:rPr b="0" i="0" lang="en-US" sz="1700" u="none" cap="none" strike="noStrike">
                <a:solidFill>
                  <a:schemeClr val="dk2"/>
                </a:solidFill>
                <a:latin typeface="Century Gothic"/>
                <a:ea typeface="Century Gothic"/>
                <a:cs typeface="Century Gothic"/>
                <a:sym typeface="Century Gothic"/>
              </a:rPr>
              <a:t>Certains prêteurs utiliseront votre historique de paiement pour évaluer votre crédibilité. Ils peuvent consulter les factures et les paiements des services publics, ou même votre historique de paiement du loyer de votre magasin. </a:t>
            </a:r>
            <a:endParaRPr b="0" i="0" sz="1300" u="none" cap="none" strike="noStrike">
              <a:solidFill>
                <a:srgbClr val="000000"/>
              </a:solidFill>
              <a:latin typeface="Century Gothic"/>
              <a:ea typeface="Century Gothic"/>
              <a:cs typeface="Century Gothic"/>
              <a:sym typeface="Century Gothic"/>
            </a:endParaRPr>
          </a:p>
          <a:p>
            <a:pPr indent="0" lvl="0" marL="914400" marR="276860" rtl="0" algn="l">
              <a:lnSpc>
                <a:spcPct val="116500"/>
              </a:lnSpc>
              <a:spcBef>
                <a:spcPts val="1000"/>
              </a:spcBef>
              <a:spcAft>
                <a:spcPts val="0"/>
              </a:spcAft>
              <a:buClr>
                <a:srgbClr val="000000"/>
              </a:buClr>
              <a:buSzPts val="1800"/>
              <a:buFont typeface="Arial"/>
              <a:buNone/>
            </a:pPr>
            <a:r>
              <a:rPr b="0" i="0" lang="en-US" sz="1700" u="none" cap="none" strike="noStrike">
                <a:solidFill>
                  <a:schemeClr val="dk2"/>
                </a:solidFill>
                <a:latin typeface="Century Gothic"/>
                <a:ea typeface="Century Gothic"/>
                <a:cs typeface="Century Gothic"/>
                <a:sym typeface="Century Gothic"/>
              </a:rPr>
              <a:t>Les prêteurs peuvent également vérifier les informations relatives à votre emploi et à vos revenus. Si vous pouvez démontrer que vous avez un emploi stable et des revenus réguliers, vous avez plus de chances de paraître solvable.</a:t>
            </a:r>
            <a:endParaRPr b="0" i="0" sz="1300" u="none" cap="none" strike="noStrike">
              <a:solidFill>
                <a:srgbClr val="000000"/>
              </a:solidFill>
              <a:latin typeface="Century Gothic"/>
              <a:ea typeface="Century Gothic"/>
              <a:cs typeface="Century Gothic"/>
              <a:sym typeface="Century Gothic"/>
            </a:endParaRPr>
          </a:p>
          <a:p>
            <a:pPr indent="0" lvl="0" marL="914400" marR="276860" rtl="0" algn="l">
              <a:lnSpc>
                <a:spcPct val="116500"/>
              </a:lnSpc>
              <a:spcBef>
                <a:spcPts val="1000"/>
              </a:spcBef>
              <a:spcAft>
                <a:spcPts val="0"/>
              </a:spcAft>
              <a:buClr>
                <a:schemeClr val="dk1"/>
              </a:buClr>
              <a:buSzPts val="2200"/>
              <a:buFont typeface="Arial"/>
              <a:buNone/>
            </a:pPr>
            <a:r>
              <a:rPr b="0" i="0" lang="en-US" sz="1700" u="none" cap="none" strike="noStrike">
                <a:solidFill>
                  <a:schemeClr val="dk2"/>
                </a:solidFill>
                <a:latin typeface="Century Gothic"/>
                <a:ea typeface="Century Gothic"/>
                <a:cs typeface="Century Gothic"/>
                <a:sym typeface="Century Gothic"/>
              </a:rPr>
              <a:t>Votre téléphone peut également être une excellente source de données pour déterminer la solvabilité. Certains prêteurs regardent votre historique de paiements numériques pour évaluer votre solvabilité. Si vous ouvrez un </a:t>
            </a:r>
            <a:r>
              <a:rPr b="0" i="0" lang="en-US" sz="1700" u="none" cap="none" strike="noStrike">
                <a:solidFill>
                  <a:srgbClr val="BA0C2F"/>
                </a:solidFill>
                <a:latin typeface="Century Gothic"/>
                <a:ea typeface="Century Gothic"/>
                <a:cs typeface="Century Gothic"/>
                <a:sym typeface="Century Gothic"/>
              </a:rPr>
              <a:t>portefeuille mobile</a:t>
            </a:r>
            <a:r>
              <a:rPr b="0" i="0" lang="en-US" sz="1700" u="none" cap="none" strike="noStrike">
                <a:solidFill>
                  <a:schemeClr val="dk2"/>
                </a:solidFill>
                <a:latin typeface="Century Gothic"/>
                <a:ea typeface="Century Gothic"/>
                <a:cs typeface="Century Gothic"/>
                <a:sym typeface="Century Gothic"/>
              </a:rPr>
              <a:t> et commencez à effectuer des transactions, vous créez un dossier numérique qui peut vous aider à répondre aux normes d'admissibilité à un prêt !</a:t>
            </a:r>
            <a:endParaRPr b="0" i="0" sz="1300" u="none" cap="none" strike="noStrike">
              <a:solidFill>
                <a:schemeClr val="dk2"/>
              </a:solidFill>
              <a:latin typeface="Century Gothic"/>
              <a:ea typeface="Century Gothic"/>
              <a:cs typeface="Century Gothic"/>
              <a:sym typeface="Century Gothic"/>
            </a:endParaRPr>
          </a:p>
        </p:txBody>
      </p:sp>
      <p:pic>
        <p:nvPicPr>
          <p:cNvPr id="469" name="Google Shape;469;g1537c2c4cbf_0_351"/>
          <p:cNvPicPr preferRelativeResize="0"/>
          <p:nvPr/>
        </p:nvPicPr>
        <p:blipFill rotWithShape="1">
          <a:blip r:embed="rId5">
            <a:alphaModFix/>
          </a:blip>
          <a:srcRect b="0" l="0" r="0" t="0"/>
          <a:stretch/>
        </p:blipFill>
        <p:spPr>
          <a:xfrm>
            <a:off x="814250" y="2936125"/>
            <a:ext cx="797250" cy="797250"/>
          </a:xfrm>
          <a:prstGeom prst="rect">
            <a:avLst/>
          </a:prstGeom>
          <a:noFill/>
          <a:ln>
            <a:noFill/>
          </a:ln>
        </p:spPr>
      </p:pic>
      <p:pic>
        <p:nvPicPr>
          <p:cNvPr id="470" name="Google Shape;470;g1537c2c4cbf_0_351"/>
          <p:cNvPicPr preferRelativeResize="0"/>
          <p:nvPr/>
        </p:nvPicPr>
        <p:blipFill rotWithShape="1">
          <a:blip r:embed="rId6">
            <a:alphaModFix/>
          </a:blip>
          <a:srcRect b="0" l="0" r="0" t="0"/>
          <a:stretch/>
        </p:blipFill>
        <p:spPr>
          <a:xfrm>
            <a:off x="814250" y="4008150"/>
            <a:ext cx="797250" cy="797250"/>
          </a:xfrm>
          <a:prstGeom prst="rect">
            <a:avLst/>
          </a:prstGeom>
          <a:noFill/>
          <a:ln>
            <a:noFill/>
          </a:ln>
        </p:spPr>
      </p:pic>
      <p:pic>
        <p:nvPicPr>
          <p:cNvPr id="471" name="Google Shape;471;g1537c2c4cbf_0_351"/>
          <p:cNvPicPr preferRelativeResize="0"/>
          <p:nvPr/>
        </p:nvPicPr>
        <p:blipFill rotWithShape="1">
          <a:blip r:embed="rId7">
            <a:alphaModFix/>
          </a:blip>
          <a:srcRect b="0" l="0" r="0" t="0"/>
          <a:stretch/>
        </p:blipFill>
        <p:spPr>
          <a:xfrm>
            <a:off x="814250" y="5003975"/>
            <a:ext cx="797250" cy="797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id="476" name="Google Shape;476;g1537c2c4cbf_0_363"/>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477" name="Google Shape;477;g1537c2c4cbf_0_363"/>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478" name="Google Shape;478;g1537c2c4cbf_0_36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79" name="Google Shape;479;g1537c2c4cbf_0_363"/>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Exemples de produits de données de</a:t>
            </a:r>
            <a:endParaRPr b="0" i="0" sz="3200" u="none" cap="none" strike="noStrike">
              <a:solidFill>
                <a:srgbClr val="2853A3"/>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crédit alternatif</a:t>
            </a:r>
            <a:endParaRPr b="0" i="0" sz="1400" u="none" cap="none" strike="noStrike">
              <a:solidFill>
                <a:srgbClr val="000000"/>
              </a:solidFill>
              <a:latin typeface="Arial"/>
              <a:ea typeface="Arial"/>
              <a:cs typeface="Arial"/>
              <a:sym typeface="Arial"/>
            </a:endParaRPr>
          </a:p>
        </p:txBody>
      </p:sp>
      <p:sp>
        <p:nvSpPr>
          <p:cNvPr id="480" name="Google Shape;480;g1537c2c4cbf_0_363"/>
          <p:cNvSpPr txBox="1"/>
          <p:nvPr/>
        </p:nvSpPr>
        <p:spPr>
          <a:xfrm>
            <a:off x="3159125" y="1920000"/>
            <a:ext cx="8929800" cy="462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2400"/>
              <a:buFont typeface="Arial"/>
              <a:buNone/>
            </a:pPr>
            <a:r>
              <a:rPr b="1" i="0" lang="en-US" sz="1600" u="none" cap="none" strike="noStrike">
                <a:solidFill>
                  <a:schemeClr val="dk2"/>
                </a:solidFill>
                <a:latin typeface="Century Gothic"/>
                <a:ea typeface="Century Gothic"/>
                <a:cs typeface="Century Gothic"/>
                <a:sym typeface="Century Gothic"/>
              </a:rPr>
              <a:t>M-Shwari au Kenya</a:t>
            </a:r>
            <a:endParaRPr b="0" i="0" sz="12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US" sz="1600" u="none" cap="none" strike="noStrike">
                <a:solidFill>
                  <a:schemeClr val="dk2"/>
                </a:solidFill>
                <a:latin typeface="Century Gothic"/>
                <a:ea typeface="Century Gothic"/>
                <a:cs typeface="Century Gothic"/>
                <a:sym typeface="Century Gothic"/>
              </a:rPr>
              <a:t>M-Shwari est un service d'épargne et de prêt destiné aux utilisateurs de M-PESA, un service </a:t>
            </a:r>
            <a:r>
              <a:rPr b="0" i="0" lang="en-US" sz="1600" u="none" cap="none" strike="noStrike">
                <a:solidFill>
                  <a:srgbClr val="BA0C2F"/>
                </a:solidFill>
                <a:latin typeface="Century Gothic"/>
                <a:ea typeface="Century Gothic"/>
                <a:cs typeface="Century Gothic"/>
                <a:sym typeface="Century Gothic"/>
              </a:rPr>
              <a:t>d'argent mobile</a:t>
            </a:r>
            <a:r>
              <a:rPr b="0" i="0" lang="en-US" sz="1600" u="none" cap="none" strike="noStrike">
                <a:solidFill>
                  <a:schemeClr val="dk2"/>
                </a:solidFill>
                <a:latin typeface="Century Gothic"/>
                <a:ea typeface="Century Gothic"/>
                <a:cs typeface="Century Gothic"/>
                <a:sym typeface="Century Gothic"/>
              </a:rPr>
              <a:t> de Safaricom, un opérateur de réseau mobile. M-Shwari détermine la solvabilité en utilisant des données de crédit alternatives. </a:t>
            </a:r>
            <a:endParaRPr b="0" i="0" sz="12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1000"/>
              </a:spcBef>
              <a:spcAft>
                <a:spcPts val="0"/>
              </a:spcAft>
              <a:buClr>
                <a:schemeClr val="dk1"/>
              </a:buClr>
              <a:buSzPts val="2400"/>
              <a:buFont typeface="Arial"/>
              <a:buNone/>
            </a:pPr>
            <a:r>
              <a:rPr b="0" i="0" lang="en-US" sz="1600" u="none" cap="none" strike="noStrike">
                <a:solidFill>
                  <a:schemeClr val="dk2"/>
                </a:solidFill>
                <a:latin typeface="Century Gothic"/>
                <a:ea typeface="Century Gothic"/>
                <a:cs typeface="Century Gothic"/>
                <a:sym typeface="Century Gothic"/>
              </a:rPr>
              <a:t>Pour obtenir un prêt, vous devez :</a:t>
            </a:r>
            <a:endParaRPr b="0" i="0" sz="1200" u="none" cap="none" strike="noStrike">
              <a:solidFill>
                <a:schemeClr val="dk2"/>
              </a:solidFill>
              <a:latin typeface="Century Gothic"/>
              <a:ea typeface="Century Gothic"/>
              <a:cs typeface="Century Gothic"/>
              <a:sym typeface="Century Gothic"/>
            </a:endParaRPr>
          </a:p>
          <a:p>
            <a:pPr indent="-330200" lvl="0" marL="457200" marR="0" rtl="0" algn="l">
              <a:lnSpc>
                <a:spcPct val="100000"/>
              </a:lnSpc>
              <a:spcBef>
                <a:spcPts val="1000"/>
              </a:spcBef>
              <a:spcAft>
                <a:spcPts val="0"/>
              </a:spcAft>
              <a:buClr>
                <a:schemeClr val="dk2"/>
              </a:buClr>
              <a:buSzPts val="1600"/>
              <a:buFont typeface="Century Gothic"/>
              <a:buAutoNum type="arabicPeriod"/>
            </a:pPr>
            <a:r>
              <a:rPr b="0" i="0" lang="en-US" sz="1600" u="none" cap="none" strike="noStrike">
                <a:solidFill>
                  <a:schemeClr val="dk2"/>
                </a:solidFill>
                <a:latin typeface="Century Gothic"/>
                <a:ea typeface="Century Gothic"/>
                <a:cs typeface="Century Gothic"/>
                <a:sym typeface="Century Gothic"/>
              </a:rPr>
              <a:t>être abonné à M-PESA depuis au moins six mois ;</a:t>
            </a:r>
            <a:endParaRPr b="0" i="0" sz="1200" u="none" cap="none" strike="noStrike">
              <a:solidFill>
                <a:schemeClr val="dk2"/>
              </a:solidFill>
              <a:latin typeface="Century Gothic"/>
              <a:ea typeface="Century Gothic"/>
              <a:cs typeface="Century Gothic"/>
              <a:sym typeface="Century Gothic"/>
            </a:endParaRPr>
          </a:p>
          <a:p>
            <a:pPr indent="-330200" lvl="0" marL="457200" marR="0" rtl="0" algn="l">
              <a:lnSpc>
                <a:spcPct val="100000"/>
              </a:lnSpc>
              <a:spcBef>
                <a:spcPts val="0"/>
              </a:spcBef>
              <a:spcAft>
                <a:spcPts val="0"/>
              </a:spcAft>
              <a:buClr>
                <a:schemeClr val="dk2"/>
              </a:buClr>
              <a:buSzPts val="1600"/>
              <a:buFont typeface="Century Gothic"/>
              <a:buAutoNum type="arabicPeriod"/>
            </a:pPr>
            <a:r>
              <a:rPr b="0" i="0" lang="en-US" sz="1600" u="none" cap="none" strike="noStrike">
                <a:solidFill>
                  <a:schemeClr val="dk2"/>
                </a:solidFill>
                <a:latin typeface="Century Gothic"/>
                <a:ea typeface="Century Gothic"/>
                <a:cs typeface="Century Gothic"/>
                <a:sym typeface="Century Gothic"/>
              </a:rPr>
              <a:t>économiser sur M-Shwari ;</a:t>
            </a:r>
            <a:endParaRPr b="0" i="0" sz="1200" u="none" cap="none" strike="noStrike">
              <a:solidFill>
                <a:schemeClr val="dk2"/>
              </a:solidFill>
              <a:latin typeface="Century Gothic"/>
              <a:ea typeface="Century Gothic"/>
              <a:cs typeface="Century Gothic"/>
              <a:sym typeface="Century Gothic"/>
            </a:endParaRPr>
          </a:p>
          <a:p>
            <a:pPr indent="-330200" lvl="0" marL="457200" marR="0" rtl="0" algn="l">
              <a:lnSpc>
                <a:spcPct val="100000"/>
              </a:lnSpc>
              <a:spcBef>
                <a:spcPts val="0"/>
              </a:spcBef>
              <a:spcAft>
                <a:spcPts val="0"/>
              </a:spcAft>
              <a:buClr>
                <a:schemeClr val="dk2"/>
              </a:buClr>
              <a:buSzPts val="1600"/>
              <a:buFont typeface="Century Gothic"/>
              <a:buAutoNum type="arabicPeriod"/>
            </a:pPr>
            <a:r>
              <a:rPr b="0" i="0" lang="en-US" sz="1600" u="none" cap="none" strike="noStrike">
                <a:solidFill>
                  <a:schemeClr val="dk2"/>
                </a:solidFill>
                <a:latin typeface="Century Gothic"/>
                <a:ea typeface="Century Gothic"/>
                <a:cs typeface="Century Gothic"/>
                <a:sym typeface="Century Gothic"/>
              </a:rPr>
              <a:t>utiliser activement d'autres services, tels que la voix, les données ou </a:t>
            </a:r>
            <a:r>
              <a:rPr b="0" i="0" lang="en-US" sz="1600" u="none" cap="none" strike="noStrike">
                <a:solidFill>
                  <a:srgbClr val="BA0C2F"/>
                </a:solidFill>
                <a:latin typeface="Century Gothic"/>
                <a:ea typeface="Century Gothic"/>
                <a:cs typeface="Century Gothic"/>
                <a:sym typeface="Century Gothic"/>
              </a:rPr>
              <a:t>l'argent mobile</a:t>
            </a:r>
            <a:r>
              <a:rPr b="0" i="0" lang="en-US" sz="1600" u="none" cap="none" strike="noStrike">
                <a:solidFill>
                  <a:schemeClr val="dk2"/>
                </a:solidFill>
                <a:latin typeface="Century Gothic"/>
                <a:ea typeface="Century Gothic"/>
                <a:cs typeface="Century Gothic"/>
                <a:sym typeface="Century Gothic"/>
              </a:rPr>
              <a:t>.</a:t>
            </a:r>
            <a:endParaRPr b="0" i="0" sz="12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24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2400"/>
              <a:buFont typeface="Arial"/>
              <a:buNone/>
            </a:pPr>
            <a:r>
              <a:rPr b="1" i="0" lang="en-US" sz="1600" u="none" cap="none" strike="noStrike">
                <a:solidFill>
                  <a:schemeClr val="dk2"/>
                </a:solidFill>
                <a:latin typeface="Century Gothic"/>
                <a:ea typeface="Century Gothic"/>
                <a:cs typeface="Century Gothic"/>
                <a:sym typeface="Century Gothic"/>
              </a:rPr>
              <a:t>Tala au Mexique, au Kenya, en Inde et aux Philippines</a:t>
            </a:r>
            <a:endParaRPr b="0" i="0" sz="12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2400"/>
              <a:buFont typeface="Arial"/>
              <a:buNone/>
            </a:pPr>
            <a:r>
              <a:rPr b="0" i="0" lang="en-US" sz="1600" u="none" cap="none" strike="noStrike">
                <a:solidFill>
                  <a:schemeClr val="dk2"/>
                </a:solidFill>
                <a:latin typeface="Century Gothic"/>
                <a:ea typeface="Century Gothic"/>
                <a:cs typeface="Century Gothic"/>
                <a:sym typeface="Century Gothic"/>
              </a:rPr>
              <a:t>Tala est une application de prêt numérique. Pour déterminer votre score de crédit, l'application analyse votre utilisation des données mobiles, votre historique de paiement de factures mobiles, la façon dont vous interagissez avec l'application, etc. Tout ce dont vous avez besoin est une pièce d'identité pour demander un prêt.</a:t>
            </a:r>
            <a:endParaRPr b="0" i="0" sz="12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24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US" sz="1600" u="none" cap="none" strike="noStrike">
                <a:solidFill>
                  <a:schemeClr val="dk2"/>
                </a:solidFill>
                <a:latin typeface="Century Gothic"/>
                <a:ea typeface="Century Gothic"/>
                <a:cs typeface="Century Gothic"/>
                <a:sym typeface="Century Gothic"/>
              </a:rPr>
              <a:t>N'oubliez pas que ces prêts numériques sont souvent des prêts à court terme et ne doivent pas être utilisés pour des financements à long terme.</a:t>
            </a:r>
            <a:endParaRPr b="0" i="0" sz="1200" u="none" cap="none" strike="noStrike">
              <a:solidFill>
                <a:srgbClr val="000000"/>
              </a:solidFill>
              <a:latin typeface="Century Gothic"/>
              <a:ea typeface="Century Gothic"/>
              <a:cs typeface="Century Gothic"/>
              <a:sym typeface="Century Gothic"/>
            </a:endParaRPr>
          </a:p>
        </p:txBody>
      </p:sp>
      <p:pic>
        <p:nvPicPr>
          <p:cNvPr id="481" name="Google Shape;481;g1537c2c4cbf_0_363"/>
          <p:cNvPicPr preferRelativeResize="0"/>
          <p:nvPr/>
        </p:nvPicPr>
        <p:blipFill rotWithShape="1">
          <a:blip r:embed="rId5">
            <a:alphaModFix/>
          </a:blip>
          <a:srcRect b="0" l="6758" r="10616" t="0"/>
          <a:stretch/>
        </p:blipFill>
        <p:spPr>
          <a:xfrm>
            <a:off x="350050" y="4524975"/>
            <a:ext cx="2635405" cy="1325700"/>
          </a:xfrm>
          <a:prstGeom prst="rect">
            <a:avLst/>
          </a:prstGeom>
          <a:noFill/>
          <a:ln>
            <a:noFill/>
          </a:ln>
        </p:spPr>
      </p:pic>
      <p:pic>
        <p:nvPicPr>
          <p:cNvPr id="482" name="Google Shape;482;g1537c2c4cbf_0_363"/>
          <p:cNvPicPr preferRelativeResize="0"/>
          <p:nvPr/>
        </p:nvPicPr>
        <p:blipFill rotWithShape="1">
          <a:blip r:embed="rId6">
            <a:alphaModFix/>
          </a:blip>
          <a:srcRect b="0" l="0" r="0" t="0"/>
          <a:stretch/>
        </p:blipFill>
        <p:spPr>
          <a:xfrm>
            <a:off x="1859600" y="2043800"/>
            <a:ext cx="888225" cy="1579875"/>
          </a:xfrm>
          <a:prstGeom prst="rect">
            <a:avLst/>
          </a:prstGeom>
          <a:noFill/>
          <a:ln>
            <a:noFill/>
          </a:ln>
        </p:spPr>
      </p:pic>
      <p:pic>
        <p:nvPicPr>
          <p:cNvPr id="483" name="Google Shape;483;g1537c2c4cbf_0_363"/>
          <p:cNvPicPr preferRelativeResize="0"/>
          <p:nvPr/>
        </p:nvPicPr>
        <p:blipFill rotWithShape="1">
          <a:blip r:embed="rId7">
            <a:alphaModFix/>
          </a:blip>
          <a:srcRect b="0" l="0" r="0" t="0"/>
          <a:stretch/>
        </p:blipFill>
        <p:spPr>
          <a:xfrm rot="-5400000">
            <a:off x="10956175" y="440239"/>
            <a:ext cx="1235826" cy="1235826"/>
          </a:xfrm>
          <a:prstGeom prst="rect">
            <a:avLst/>
          </a:prstGeom>
          <a:noFill/>
          <a:ln>
            <a:noFill/>
          </a:ln>
        </p:spPr>
      </p:pic>
      <p:sp>
        <p:nvSpPr>
          <p:cNvPr id="484" name="Google Shape;484;g1537c2c4cbf_0_363"/>
          <p:cNvSpPr txBox="1"/>
          <p:nvPr/>
        </p:nvSpPr>
        <p:spPr>
          <a:xfrm>
            <a:off x="8444750" y="612175"/>
            <a:ext cx="2561400" cy="861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dk2"/>
                </a:solidFill>
                <a:latin typeface="Century Gothic"/>
                <a:ea typeface="Century Gothic"/>
                <a:cs typeface="Century Gothic"/>
                <a:sym typeface="Century Gothic"/>
              </a:rPr>
              <a:t>Conseil de personnalisation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Century Gothic"/>
                <a:ea typeface="Century Gothic"/>
                <a:cs typeface="Century Gothic"/>
                <a:sym typeface="Century Gothic"/>
              </a:rPr>
              <a:t>Pensez à ajouter ou à supprimer des exemples pour qu'ils soient appropriés à votre marché.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id="489" name="Google Shape;489;p17"/>
          <p:cNvPicPr preferRelativeResize="0"/>
          <p:nvPr/>
        </p:nvPicPr>
        <p:blipFill rotWithShape="1">
          <a:blip r:embed="rId3">
            <a:alphaModFix/>
          </a:blip>
          <a:srcRect b="0" l="0" r="0" t="0"/>
          <a:stretch/>
        </p:blipFill>
        <p:spPr>
          <a:xfrm>
            <a:off x="1" y="0"/>
            <a:ext cx="12191998" cy="6857172"/>
          </a:xfrm>
          <a:prstGeom prst="rect">
            <a:avLst/>
          </a:prstGeom>
          <a:noFill/>
          <a:ln>
            <a:noFill/>
          </a:ln>
        </p:spPr>
      </p:pic>
      <p:sp>
        <p:nvSpPr>
          <p:cNvPr id="490" name="Google Shape;490;p17"/>
          <p:cNvSpPr/>
          <p:nvPr/>
        </p:nvSpPr>
        <p:spPr>
          <a:xfrm>
            <a:off x="1" y="1717399"/>
            <a:ext cx="6681894" cy="1923579"/>
          </a:xfrm>
          <a:prstGeom prst="rect">
            <a:avLst/>
          </a:prstGeom>
          <a:solidFill>
            <a:srgbClr val="EDBD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491" name="Google Shape;491;p17"/>
          <p:cNvSpPr txBox="1"/>
          <p:nvPr/>
        </p:nvSpPr>
        <p:spPr>
          <a:xfrm>
            <a:off x="1044324" y="1958824"/>
            <a:ext cx="5472900" cy="1462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PARTIE 3 :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OÙ ET COMMENT OBTENIR</a:t>
            </a:r>
            <a:endParaRPr b="1" i="0" sz="2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30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UN PRÊT</a:t>
            </a:r>
            <a:endParaRPr b="0" i="0" sz="1400" u="none" cap="none" strike="noStrike">
              <a:solidFill>
                <a:srgbClr val="000000"/>
              </a:solidFill>
              <a:latin typeface="Arial"/>
              <a:ea typeface="Arial"/>
              <a:cs typeface="Arial"/>
              <a:sym typeface="Arial"/>
            </a:endParaRPr>
          </a:p>
        </p:txBody>
      </p:sp>
      <p:sp>
        <p:nvSpPr>
          <p:cNvPr id="492" name="Google Shape;492;p17"/>
          <p:cNvSpPr txBox="1"/>
          <p:nvPr/>
        </p:nvSpPr>
        <p:spPr>
          <a:xfrm>
            <a:off x="1044324" y="3981101"/>
            <a:ext cx="5853699" cy="2635830"/>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a:bodyPr>
          <a:lstStyle/>
          <a:p>
            <a:pPr indent="-228600" lvl="0" marL="228600" marR="0" rtl="0" algn="l">
              <a:lnSpc>
                <a:spcPct val="100000"/>
              </a:lnSpc>
              <a:spcBef>
                <a:spcPts val="0"/>
              </a:spcBef>
              <a:spcAft>
                <a:spcPts val="0"/>
              </a:spcAft>
              <a:buClr>
                <a:schemeClr val="lt1"/>
              </a:buClr>
              <a:buSzPts val="1600"/>
              <a:buFont typeface="Arial"/>
              <a:buNone/>
            </a:pPr>
            <a:r>
              <a:rPr b="1" i="0" lang="en-US" sz="2000" u="none" cap="none" strike="noStrike">
                <a:solidFill>
                  <a:schemeClr val="lt1"/>
                </a:solidFill>
                <a:latin typeface="Century Gothic"/>
                <a:ea typeface="Century Gothic"/>
                <a:cs typeface="Century Gothic"/>
                <a:sym typeface="Century Gothic"/>
              </a:rPr>
              <a:t>Objectifs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00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Savoir où vous pouvez obtenir un prêt.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Comprendre comment obtenir un prêt.</a:t>
            </a:r>
            <a:endParaRPr b="0" i="0" sz="1400" u="none" cap="none" strike="noStrike">
              <a:solidFill>
                <a:srgbClr val="000000"/>
              </a:solidFill>
              <a:latin typeface="Arial"/>
              <a:ea typeface="Arial"/>
              <a:cs typeface="Arial"/>
              <a:sym typeface="Arial"/>
            </a:endParaRPr>
          </a:p>
        </p:txBody>
      </p:sp>
      <p:grpSp>
        <p:nvGrpSpPr>
          <p:cNvPr id="493" name="Google Shape;493;p17"/>
          <p:cNvGrpSpPr/>
          <p:nvPr/>
        </p:nvGrpSpPr>
        <p:grpSpPr>
          <a:xfrm>
            <a:off x="5726150" y="-229052"/>
            <a:ext cx="4788925" cy="3870100"/>
            <a:chOff x="6096000" y="-90374"/>
            <a:chExt cx="4204869" cy="3315997"/>
          </a:xfrm>
        </p:grpSpPr>
        <p:pic>
          <p:nvPicPr>
            <p:cNvPr id="494" name="Google Shape;494;p17"/>
            <p:cNvPicPr preferRelativeResize="0"/>
            <p:nvPr/>
          </p:nvPicPr>
          <p:blipFill rotWithShape="1">
            <a:blip r:embed="rId4">
              <a:alphaModFix/>
            </a:blip>
            <a:srcRect b="0" l="0" r="0" t="0"/>
            <a:stretch/>
          </p:blipFill>
          <p:spPr>
            <a:xfrm>
              <a:off x="6096000" y="-90374"/>
              <a:ext cx="4204869" cy="3315997"/>
            </a:xfrm>
            <a:prstGeom prst="rect">
              <a:avLst/>
            </a:prstGeom>
            <a:noFill/>
            <a:ln>
              <a:noFill/>
            </a:ln>
          </p:spPr>
        </p:pic>
        <p:sp>
          <p:nvSpPr>
            <p:cNvPr id="495" name="Google Shape;495;p17"/>
            <p:cNvSpPr txBox="1"/>
            <p:nvPr/>
          </p:nvSpPr>
          <p:spPr>
            <a:xfrm>
              <a:off x="7138561" y="594512"/>
              <a:ext cx="1967400" cy="134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5408B"/>
                  </a:solidFill>
                  <a:latin typeface="Century Gothic"/>
                  <a:ea typeface="Century Gothic"/>
                  <a:cs typeface="Century Gothic"/>
                  <a:sym typeface="Century Gothic"/>
                </a:rPr>
                <a:t>Quels sont les établissements auxquels vous pouvez vous adresser pour obtenir un prêt ?</a:t>
              </a:r>
              <a:endParaRPr b="0" i="0" sz="1400" u="none" cap="none" strike="noStrike">
                <a:solidFill>
                  <a:srgbClr val="000000"/>
                </a:solidFill>
                <a:latin typeface="Arial"/>
                <a:ea typeface="Arial"/>
                <a:cs typeface="Arial"/>
                <a:sym typeface="Arial"/>
              </a:endParaRPr>
            </a:p>
          </p:txBody>
        </p:sp>
      </p:grpSp>
      <p:sp>
        <p:nvSpPr>
          <p:cNvPr id="496" name="Google Shape;496;p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497" name="Google Shape;497;p17"/>
          <p:cNvPicPr preferRelativeResize="0"/>
          <p:nvPr/>
        </p:nvPicPr>
        <p:blipFill rotWithShape="1">
          <a:blip r:embed="rId5">
            <a:alphaModFix/>
          </a:blip>
          <a:srcRect b="35723" l="0" r="13778" t="0"/>
          <a:stretch/>
        </p:blipFill>
        <p:spPr>
          <a:xfrm>
            <a:off x="5897075" y="310575"/>
            <a:ext cx="5853700" cy="65474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pic>
        <p:nvPicPr>
          <p:cNvPr id="502" name="Google Shape;502;p25"/>
          <p:cNvPicPr preferRelativeResize="0"/>
          <p:nvPr/>
        </p:nvPicPr>
        <p:blipFill rotWithShape="1">
          <a:blip r:embed="rId3">
            <a:alphaModFix amt="60000"/>
          </a:blip>
          <a:srcRect b="0" l="0" r="0" t="0"/>
          <a:stretch/>
        </p:blipFill>
        <p:spPr>
          <a:xfrm>
            <a:off x="0" y="0"/>
            <a:ext cx="12192000" cy="6866473"/>
          </a:xfrm>
          <a:prstGeom prst="rect">
            <a:avLst/>
          </a:prstGeom>
          <a:noFill/>
          <a:ln>
            <a:noFill/>
          </a:ln>
        </p:spPr>
      </p:pic>
      <p:pic>
        <p:nvPicPr>
          <p:cNvPr id="503" name="Google Shape;503;p25"/>
          <p:cNvPicPr preferRelativeResize="0"/>
          <p:nvPr/>
        </p:nvPicPr>
        <p:blipFill rotWithShape="1">
          <a:blip r:embed="rId4">
            <a:alphaModFix/>
          </a:blip>
          <a:srcRect b="0" l="0" r="0" t="0"/>
          <a:stretch/>
        </p:blipFill>
        <p:spPr>
          <a:xfrm rot="-5400000">
            <a:off x="10956175" y="135439"/>
            <a:ext cx="1235826" cy="1235826"/>
          </a:xfrm>
          <a:prstGeom prst="rect">
            <a:avLst/>
          </a:prstGeom>
          <a:noFill/>
          <a:ln>
            <a:noFill/>
          </a:ln>
        </p:spPr>
      </p:pic>
      <p:sp>
        <p:nvSpPr>
          <p:cNvPr id="504" name="Google Shape;504;p25"/>
          <p:cNvSpPr txBox="1"/>
          <p:nvPr/>
        </p:nvSpPr>
        <p:spPr>
          <a:xfrm>
            <a:off x="8081675" y="307375"/>
            <a:ext cx="2924400" cy="692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dk2"/>
                </a:solidFill>
                <a:latin typeface="Century Gothic"/>
                <a:ea typeface="Century Gothic"/>
                <a:cs typeface="Century Gothic"/>
                <a:sym typeface="Century Gothic"/>
              </a:rPr>
              <a:t>Conseil de personnalisation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Century Gothic"/>
                <a:ea typeface="Century Gothic"/>
                <a:cs typeface="Century Gothic"/>
                <a:sym typeface="Century Gothic"/>
              </a:rPr>
              <a:t>Ajouter, supprimer ou modifier ces fournisseurs si nécessaire.</a:t>
            </a:r>
            <a:endParaRPr b="0" i="0" sz="1400" u="none" cap="none" strike="noStrike">
              <a:solidFill>
                <a:srgbClr val="000000"/>
              </a:solidFill>
              <a:latin typeface="Arial"/>
              <a:ea typeface="Arial"/>
              <a:cs typeface="Arial"/>
              <a:sym typeface="Arial"/>
            </a:endParaRPr>
          </a:p>
        </p:txBody>
      </p:sp>
      <p:sp>
        <p:nvSpPr>
          <p:cNvPr id="505" name="Google Shape;505;p25"/>
          <p:cNvSpPr txBox="1"/>
          <p:nvPr/>
        </p:nvSpPr>
        <p:spPr>
          <a:xfrm>
            <a:off x="2709278" y="3719466"/>
            <a:ext cx="1746347" cy="2085724"/>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506" name="Google Shape;506;p25"/>
          <p:cNvSpPr txBox="1"/>
          <p:nvPr/>
        </p:nvSpPr>
        <p:spPr>
          <a:xfrm>
            <a:off x="755075" y="297075"/>
            <a:ext cx="77175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2855A4"/>
              </a:buClr>
              <a:buSzPts val="3200"/>
              <a:buFont typeface="Century Gothic"/>
              <a:buNone/>
            </a:pPr>
            <a:r>
              <a:rPr b="0" i="0" lang="en-US" sz="3200" u="none" cap="none" strike="noStrike">
                <a:solidFill>
                  <a:srgbClr val="2855A4"/>
                </a:solidFill>
                <a:latin typeface="Century Gothic"/>
                <a:ea typeface="Century Gothic"/>
                <a:cs typeface="Century Gothic"/>
                <a:sym typeface="Century Gothic"/>
              </a:rPr>
              <a:t>Où obtenir un prêt</a:t>
            </a:r>
            <a:endParaRPr b="0" i="0" sz="1400" u="none" cap="none" strike="noStrike">
              <a:solidFill>
                <a:srgbClr val="000000"/>
              </a:solidFill>
              <a:latin typeface="Arial"/>
              <a:ea typeface="Arial"/>
              <a:cs typeface="Arial"/>
              <a:sym typeface="Arial"/>
            </a:endParaRPr>
          </a:p>
        </p:txBody>
      </p:sp>
      <p:sp>
        <p:nvSpPr>
          <p:cNvPr id="507" name="Google Shape;507;p2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508" name="Google Shape;508;p25"/>
          <p:cNvSpPr txBox="1"/>
          <p:nvPr/>
        </p:nvSpPr>
        <p:spPr>
          <a:xfrm>
            <a:off x="731600" y="1276275"/>
            <a:ext cx="9367200" cy="852300"/>
          </a:xfrm>
          <a:prstGeom prst="rect">
            <a:avLst/>
          </a:prstGeom>
          <a:noFill/>
          <a:ln>
            <a:noFill/>
          </a:ln>
        </p:spPr>
        <p:txBody>
          <a:bodyPr anchorCtr="0" anchor="t" bIns="45700" lIns="91425" spcFirstLastPara="1" rIns="91425" wrap="square" tIns="45700">
            <a:spAutoFit/>
          </a:bodyPr>
          <a:lstStyle/>
          <a:p>
            <a:pPr indent="-323850" lvl="0" marL="457200" marR="5080" rtl="0" algn="l">
              <a:lnSpc>
                <a:spcPct val="114599"/>
              </a:lnSpc>
              <a:spcBef>
                <a:spcPts val="0"/>
              </a:spcBef>
              <a:spcAft>
                <a:spcPts val="1000"/>
              </a:spcAft>
              <a:buClr>
                <a:srgbClr val="2855A4"/>
              </a:buClr>
              <a:buSzPts val="1500"/>
              <a:buFont typeface="Century Gothic"/>
              <a:buChar char="●"/>
            </a:pPr>
            <a:r>
              <a:rPr b="1" i="0" lang="en-US" sz="1500" u="none" cap="none" strike="noStrike">
                <a:solidFill>
                  <a:srgbClr val="2855A4"/>
                </a:solidFill>
                <a:latin typeface="Century Gothic"/>
                <a:ea typeface="Century Gothic"/>
                <a:cs typeface="Century Gothic"/>
                <a:sym typeface="Century Gothic"/>
              </a:rPr>
              <a:t>Banques : </a:t>
            </a:r>
            <a:r>
              <a:rPr b="0" i="0" lang="en-US" sz="1500" u="none" cap="none" strike="noStrike">
                <a:solidFill>
                  <a:schemeClr val="dk2"/>
                </a:solidFill>
                <a:latin typeface="Century Gothic"/>
                <a:ea typeface="Century Gothic"/>
                <a:cs typeface="Century Gothic"/>
                <a:sym typeface="Century Gothic"/>
              </a:rPr>
              <a:t>Vous pouvez consulter le site web de votre banque ou vous rendre dans une agence pour en savoir plus sur les types de prêts proposés. Certaines banques peuvent également vous permettre de faire une demande en ligne ou par téléphone.</a:t>
            </a:r>
            <a:endParaRPr b="0" i="0" sz="1300" u="none" cap="none" strike="noStrike">
              <a:solidFill>
                <a:srgbClr val="000000"/>
              </a:solidFill>
              <a:latin typeface="Century Gothic"/>
              <a:ea typeface="Century Gothic"/>
              <a:cs typeface="Century Gothic"/>
              <a:sym typeface="Century Gothic"/>
            </a:endParaRPr>
          </a:p>
        </p:txBody>
      </p:sp>
      <p:pic>
        <p:nvPicPr>
          <p:cNvPr id="509" name="Google Shape;509;p25"/>
          <p:cNvPicPr preferRelativeResize="0"/>
          <p:nvPr/>
        </p:nvPicPr>
        <p:blipFill rotWithShape="1">
          <a:blip r:embed="rId5">
            <a:alphaModFix/>
          </a:blip>
          <a:srcRect b="0" l="0" r="0" t="0"/>
          <a:stretch/>
        </p:blipFill>
        <p:spPr>
          <a:xfrm>
            <a:off x="7361475" y="2292975"/>
            <a:ext cx="4723052" cy="3722175"/>
          </a:xfrm>
          <a:prstGeom prst="rect">
            <a:avLst/>
          </a:prstGeom>
          <a:noFill/>
          <a:ln>
            <a:noFill/>
          </a:ln>
        </p:spPr>
      </p:pic>
      <p:sp>
        <p:nvSpPr>
          <p:cNvPr id="510" name="Google Shape;510;p25"/>
          <p:cNvSpPr txBox="1"/>
          <p:nvPr/>
        </p:nvSpPr>
        <p:spPr>
          <a:xfrm>
            <a:off x="731600" y="2160900"/>
            <a:ext cx="6839100" cy="4694100"/>
          </a:xfrm>
          <a:prstGeom prst="rect">
            <a:avLst/>
          </a:prstGeom>
          <a:noFill/>
          <a:ln>
            <a:noFill/>
          </a:ln>
        </p:spPr>
        <p:txBody>
          <a:bodyPr anchorCtr="0" anchor="t" bIns="91425" lIns="91425" spcFirstLastPara="1" rIns="91425" wrap="square" tIns="91425">
            <a:spAutoFit/>
          </a:bodyPr>
          <a:lstStyle/>
          <a:p>
            <a:pPr indent="-323850" lvl="0" marL="457200" marR="5080" rtl="0" algn="l">
              <a:lnSpc>
                <a:spcPct val="114599"/>
              </a:lnSpc>
              <a:spcBef>
                <a:spcPts val="0"/>
              </a:spcBef>
              <a:spcAft>
                <a:spcPts val="0"/>
              </a:spcAft>
              <a:buClr>
                <a:srgbClr val="2855A4"/>
              </a:buClr>
              <a:buSzPts val="1500"/>
              <a:buFont typeface="Century Gothic"/>
              <a:buChar char="●"/>
            </a:pPr>
            <a:r>
              <a:rPr b="1" i="0" lang="en-US" sz="1500" u="none" cap="none" strike="noStrike">
                <a:solidFill>
                  <a:srgbClr val="2855A4"/>
                </a:solidFill>
                <a:latin typeface="Century Gothic"/>
                <a:ea typeface="Century Gothic"/>
                <a:cs typeface="Century Gothic"/>
                <a:sym typeface="Century Gothic"/>
              </a:rPr>
              <a:t>Institutions de microfinance (IMF) :</a:t>
            </a:r>
            <a:r>
              <a:rPr b="1" i="0" lang="en-US" sz="1500" u="none" cap="none" strike="noStrike">
                <a:solidFill>
                  <a:srgbClr val="05408B"/>
                </a:solidFill>
                <a:latin typeface="Century Gothic"/>
                <a:ea typeface="Century Gothic"/>
                <a:cs typeface="Century Gothic"/>
                <a:sym typeface="Century Gothic"/>
              </a:rPr>
              <a:t> </a:t>
            </a:r>
            <a:r>
              <a:rPr b="0" i="0" lang="en-US" sz="1500" u="none" cap="none" strike="noStrike">
                <a:solidFill>
                  <a:schemeClr val="dk2"/>
                </a:solidFill>
                <a:latin typeface="Century Gothic"/>
                <a:ea typeface="Century Gothic"/>
                <a:cs typeface="Century Gothic"/>
                <a:sym typeface="Century Gothic"/>
              </a:rPr>
              <a:t>Les IMF offrent des microcrédits et d'autres services financiers tels que les assurances et les transferts de fonds. Les IMF fournissent également des services non financiers tels que des conseils individuels, des formations et des aides aux micro-entreprises. </a:t>
            </a:r>
            <a:endParaRPr b="0" i="0" sz="1300" u="none" cap="none" strike="noStrike">
              <a:solidFill>
                <a:srgbClr val="000000"/>
              </a:solidFill>
              <a:latin typeface="Century Gothic"/>
              <a:ea typeface="Century Gothic"/>
              <a:cs typeface="Century Gothic"/>
              <a:sym typeface="Century Gothic"/>
            </a:endParaRPr>
          </a:p>
          <a:p>
            <a:pPr indent="-323850" lvl="0" marL="457200" marR="5080" rtl="0" algn="l">
              <a:lnSpc>
                <a:spcPct val="114599"/>
              </a:lnSpc>
              <a:spcBef>
                <a:spcPts val="1000"/>
              </a:spcBef>
              <a:spcAft>
                <a:spcPts val="0"/>
              </a:spcAft>
              <a:buClr>
                <a:srgbClr val="2855A4"/>
              </a:buClr>
              <a:buSzPts val="1500"/>
              <a:buFont typeface="Century Gothic"/>
              <a:buChar char="●"/>
            </a:pPr>
            <a:r>
              <a:rPr b="1" i="0" lang="en-US" sz="1500" u="none" cap="none" strike="noStrike">
                <a:solidFill>
                  <a:srgbClr val="2855A4"/>
                </a:solidFill>
                <a:latin typeface="Century Gothic"/>
                <a:ea typeface="Century Gothic"/>
                <a:cs typeface="Century Gothic"/>
                <a:sym typeface="Century Gothic"/>
              </a:rPr>
              <a:t>Coopératives de crédit :</a:t>
            </a:r>
            <a:r>
              <a:rPr b="1" i="0" lang="en-US" sz="1500" u="none" cap="none" strike="noStrike">
                <a:solidFill>
                  <a:srgbClr val="05408B"/>
                </a:solidFill>
                <a:latin typeface="Century Gothic"/>
                <a:ea typeface="Century Gothic"/>
                <a:cs typeface="Century Gothic"/>
                <a:sym typeface="Century Gothic"/>
              </a:rPr>
              <a:t> </a:t>
            </a:r>
            <a:r>
              <a:rPr b="0" i="0" lang="en-US" sz="1500" u="none" cap="none" strike="noStrike">
                <a:solidFill>
                  <a:schemeClr val="dk2"/>
                </a:solidFill>
                <a:latin typeface="Century Gothic"/>
                <a:ea typeface="Century Gothic"/>
                <a:cs typeface="Century Gothic"/>
                <a:sym typeface="Century Gothic"/>
              </a:rPr>
              <a:t>Une coopérative de crédit est un type d'institution financière qui appartient aux personnes qui utilisent ses produits et services. Les membres des coopératives de crédit peuvent accéder à de nombreux services tels que des prêts et des comptes de dépôt.</a:t>
            </a:r>
            <a:endParaRPr b="0" i="0" sz="1300" u="none" cap="none" strike="noStrike">
              <a:solidFill>
                <a:srgbClr val="000000"/>
              </a:solidFill>
              <a:latin typeface="Century Gothic"/>
              <a:ea typeface="Century Gothic"/>
              <a:cs typeface="Century Gothic"/>
              <a:sym typeface="Century Gothic"/>
            </a:endParaRPr>
          </a:p>
          <a:p>
            <a:pPr indent="-323850" lvl="0" marL="457200" marR="5080" rtl="0" algn="l">
              <a:lnSpc>
                <a:spcPct val="119200"/>
              </a:lnSpc>
              <a:spcBef>
                <a:spcPts val="1000"/>
              </a:spcBef>
              <a:spcAft>
                <a:spcPts val="1000"/>
              </a:spcAft>
              <a:buClr>
                <a:srgbClr val="2855A4"/>
              </a:buClr>
              <a:buSzPts val="1500"/>
              <a:buFont typeface="Century Gothic"/>
              <a:buChar char="●"/>
            </a:pPr>
            <a:r>
              <a:rPr b="1" i="0" lang="en-US" sz="1500" u="none" cap="none" strike="noStrike">
                <a:solidFill>
                  <a:srgbClr val="2855A4"/>
                </a:solidFill>
                <a:latin typeface="Century Gothic"/>
                <a:ea typeface="Century Gothic"/>
                <a:cs typeface="Century Gothic"/>
                <a:sym typeface="Century Gothic"/>
              </a:rPr>
              <a:t>Sociétés financières non bancaires (NBFC) :</a:t>
            </a:r>
            <a:r>
              <a:rPr b="1" i="0" lang="en-US" sz="1500" u="none" cap="none" strike="noStrike">
                <a:solidFill>
                  <a:srgbClr val="05408B"/>
                </a:solidFill>
                <a:latin typeface="Century Gothic"/>
                <a:ea typeface="Century Gothic"/>
                <a:cs typeface="Century Gothic"/>
                <a:sym typeface="Century Gothic"/>
              </a:rPr>
              <a:t> </a:t>
            </a:r>
            <a:r>
              <a:rPr b="0" i="0" lang="en-US" sz="1500" u="none" cap="none" strike="noStrike">
                <a:solidFill>
                  <a:schemeClr val="dk2"/>
                </a:solidFill>
                <a:latin typeface="Century Gothic"/>
                <a:ea typeface="Century Gothic"/>
                <a:cs typeface="Century Gothic"/>
                <a:sym typeface="Century Gothic"/>
              </a:rPr>
              <a:t>Les NBFC sont des institutions financières qui ne disposent pas d'une licence bancaire complète ou qui ne sont pas réglementées, mais qui peuvent néanmoins fournir certains services financiers, comme le versement de prêts. Les compagnies d'assurance, les prêteurs sur gage et les changeurs de devises sont des exemples de NBFC.</a:t>
            </a:r>
            <a:endParaRPr b="0" i="0" sz="1300" u="none" cap="none" strike="noStrike">
              <a:solidFill>
                <a:srgbClr val="000000"/>
              </a:solidFill>
              <a:latin typeface="Century Gothic"/>
              <a:ea typeface="Century Gothic"/>
              <a:cs typeface="Century Gothic"/>
              <a:sym typeface="Century Gothic"/>
            </a:endParaRPr>
          </a:p>
        </p:txBody>
      </p:sp>
      <p:pic>
        <p:nvPicPr>
          <p:cNvPr id="511" name="Google Shape;511;p25"/>
          <p:cNvPicPr preferRelativeResize="0"/>
          <p:nvPr/>
        </p:nvPicPr>
        <p:blipFill rotWithShape="1">
          <a:blip r:embed="rId6">
            <a:alphaModFix/>
          </a:blip>
          <a:srcRect b="0" l="199" r="189" t="0"/>
          <a:stretch/>
        </p:blipFill>
        <p:spPr>
          <a:xfrm>
            <a:off x="426565" y="220953"/>
            <a:ext cx="7772401" cy="19431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pic>
        <p:nvPicPr>
          <p:cNvPr id="516" name="Google Shape;516;g1537c2c4cbf_0_461"/>
          <p:cNvPicPr preferRelativeResize="0"/>
          <p:nvPr/>
        </p:nvPicPr>
        <p:blipFill rotWithShape="1">
          <a:blip r:embed="rId3">
            <a:alphaModFix amt="60000"/>
          </a:blip>
          <a:srcRect b="0" l="0" r="0" t="0"/>
          <a:stretch/>
        </p:blipFill>
        <p:spPr>
          <a:xfrm>
            <a:off x="0" y="0"/>
            <a:ext cx="12192000" cy="6866472"/>
          </a:xfrm>
          <a:prstGeom prst="rect">
            <a:avLst/>
          </a:prstGeom>
          <a:noFill/>
          <a:ln>
            <a:noFill/>
          </a:ln>
        </p:spPr>
      </p:pic>
      <p:pic>
        <p:nvPicPr>
          <p:cNvPr id="517" name="Google Shape;517;g1537c2c4cbf_0_461"/>
          <p:cNvPicPr preferRelativeResize="0"/>
          <p:nvPr/>
        </p:nvPicPr>
        <p:blipFill rotWithShape="1">
          <a:blip r:embed="rId4">
            <a:alphaModFix/>
          </a:blip>
          <a:srcRect b="0" l="0" r="0" t="0"/>
          <a:stretch/>
        </p:blipFill>
        <p:spPr>
          <a:xfrm rot="-5400000">
            <a:off x="10956175" y="440239"/>
            <a:ext cx="1235826" cy="1235826"/>
          </a:xfrm>
          <a:prstGeom prst="rect">
            <a:avLst/>
          </a:prstGeom>
          <a:noFill/>
          <a:ln>
            <a:noFill/>
          </a:ln>
        </p:spPr>
      </p:pic>
      <p:sp>
        <p:nvSpPr>
          <p:cNvPr id="518" name="Google Shape;518;g1537c2c4cbf_0_461"/>
          <p:cNvSpPr txBox="1"/>
          <p:nvPr/>
        </p:nvSpPr>
        <p:spPr>
          <a:xfrm>
            <a:off x="7906875" y="612175"/>
            <a:ext cx="3099000" cy="861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dk2"/>
                </a:solidFill>
                <a:latin typeface="Century Gothic"/>
                <a:ea typeface="Century Gothic"/>
                <a:cs typeface="Century Gothic"/>
                <a:sym typeface="Century Gothic"/>
              </a:rPr>
              <a:t>Conseil de personnalisation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Century Gothic"/>
                <a:ea typeface="Century Gothic"/>
                <a:cs typeface="Century Gothic"/>
                <a:sym typeface="Century Gothic"/>
              </a:rPr>
              <a:t>Envisagez de changer ces étapes pour qu'elles reflètent un fournisseur de prêt ou un produit de prêt sur votre marché.</a:t>
            </a:r>
            <a:endParaRPr b="0" i="0" sz="1400" u="none" cap="none" strike="noStrike">
              <a:solidFill>
                <a:srgbClr val="000000"/>
              </a:solidFill>
              <a:latin typeface="Arial"/>
              <a:ea typeface="Arial"/>
              <a:cs typeface="Arial"/>
              <a:sym typeface="Arial"/>
            </a:endParaRPr>
          </a:p>
        </p:txBody>
      </p:sp>
      <p:sp>
        <p:nvSpPr>
          <p:cNvPr id="519" name="Google Shape;519;g1537c2c4cbf_0_461"/>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520" name="Google Shape;520;g1537c2c4cbf_0_461"/>
          <p:cNvSpPr txBox="1"/>
          <p:nvPr/>
        </p:nvSpPr>
        <p:spPr>
          <a:xfrm>
            <a:off x="755075" y="297075"/>
            <a:ext cx="78555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2855A4"/>
              </a:buClr>
              <a:buSzPts val="3200"/>
              <a:buFont typeface="Century Gothic"/>
              <a:buNone/>
            </a:pPr>
            <a:r>
              <a:rPr b="0" i="0" lang="en-US" sz="3200" u="none" cap="none" strike="noStrike">
                <a:solidFill>
                  <a:srgbClr val="2855A4"/>
                </a:solidFill>
                <a:latin typeface="Century Gothic"/>
                <a:ea typeface="Century Gothic"/>
                <a:cs typeface="Century Gothic"/>
                <a:sym typeface="Century Gothic"/>
              </a:rPr>
              <a:t>Comment obtenir un prêt</a:t>
            </a:r>
            <a:endParaRPr b="0" i="0" sz="1400" u="none" cap="none" strike="noStrike">
              <a:solidFill>
                <a:srgbClr val="000000"/>
              </a:solidFill>
              <a:latin typeface="Arial"/>
              <a:ea typeface="Arial"/>
              <a:cs typeface="Arial"/>
              <a:sym typeface="Arial"/>
            </a:endParaRPr>
          </a:p>
        </p:txBody>
      </p:sp>
      <p:grpSp>
        <p:nvGrpSpPr>
          <p:cNvPr id="521" name="Google Shape;521;g1537c2c4cbf_0_461"/>
          <p:cNvGrpSpPr/>
          <p:nvPr/>
        </p:nvGrpSpPr>
        <p:grpSpPr>
          <a:xfrm>
            <a:off x="3771900" y="1388950"/>
            <a:ext cx="7331061" cy="4643325"/>
            <a:chOff x="1905000" y="1236550"/>
            <a:chExt cx="7331061" cy="4643325"/>
          </a:xfrm>
        </p:grpSpPr>
        <p:pic>
          <p:nvPicPr>
            <p:cNvPr id="522" name="Google Shape;522;g1537c2c4cbf_0_461"/>
            <p:cNvPicPr preferRelativeResize="0"/>
            <p:nvPr/>
          </p:nvPicPr>
          <p:blipFill rotWithShape="1">
            <a:blip r:embed="rId5">
              <a:alphaModFix/>
            </a:blip>
            <a:srcRect b="0" l="0" r="31028" t="0"/>
            <a:stretch/>
          </p:blipFill>
          <p:spPr>
            <a:xfrm>
              <a:off x="1905000" y="1236550"/>
              <a:ext cx="7190925" cy="4643325"/>
            </a:xfrm>
            <a:prstGeom prst="rect">
              <a:avLst/>
            </a:prstGeom>
            <a:noFill/>
            <a:ln>
              <a:noFill/>
            </a:ln>
          </p:spPr>
        </p:pic>
        <p:sp>
          <p:nvSpPr>
            <p:cNvPr id="523" name="Google Shape;523;g1537c2c4cbf_0_461"/>
            <p:cNvSpPr txBox="1"/>
            <p:nvPr/>
          </p:nvSpPr>
          <p:spPr>
            <a:xfrm>
              <a:off x="3026778" y="3394953"/>
              <a:ext cx="1926300" cy="1200600"/>
            </a:xfrm>
            <a:prstGeom prst="rect">
              <a:avLst/>
            </a:prstGeom>
            <a:noFill/>
            <a:ln>
              <a:noFill/>
            </a:ln>
          </p:spPr>
          <p:txBody>
            <a:bodyPr anchorCtr="0" anchor="t" bIns="45700" lIns="91425" spcFirstLastPara="1" rIns="91425" wrap="square" tIns="45700">
              <a:spAutoFit/>
            </a:bodyPr>
            <a:lstStyle/>
            <a:p>
              <a:pPr indent="0" lvl="0" marL="101600" marR="0" rtl="0" algn="l">
                <a:lnSpc>
                  <a:spcPct val="100000"/>
                </a:lnSpc>
                <a:spcBef>
                  <a:spcPts val="0"/>
                </a:spcBef>
                <a:spcAft>
                  <a:spcPts val="0"/>
                </a:spcAft>
                <a:buClr>
                  <a:srgbClr val="000000"/>
                </a:buClr>
                <a:buSzPts val="1200"/>
                <a:buFont typeface="Arial"/>
                <a:buNone/>
              </a:pPr>
              <a:r>
                <a:rPr b="0" i="0" lang="en-US" sz="1200" u="none" cap="none" strike="noStrike">
                  <a:solidFill>
                    <a:srgbClr val="05408B"/>
                  </a:solidFill>
                  <a:latin typeface="Century Gothic"/>
                  <a:ea typeface="Century Gothic"/>
                  <a:cs typeface="Century Gothic"/>
                  <a:sym typeface="Century Gothic"/>
                </a:rPr>
                <a:t>Vous devrez fournir plusieurs documents, tels que votre passeport, une pièce d'identité, une preuve de vos revenus et l'enregistrement de votre entreprise. </a:t>
              </a:r>
              <a:endParaRPr b="0" i="0" sz="1400" u="none" cap="none" strike="noStrike">
                <a:solidFill>
                  <a:srgbClr val="000000"/>
                </a:solidFill>
                <a:latin typeface="Arial"/>
                <a:ea typeface="Arial"/>
                <a:cs typeface="Arial"/>
                <a:sym typeface="Arial"/>
              </a:endParaRPr>
            </a:p>
          </p:txBody>
        </p:sp>
        <p:sp>
          <p:nvSpPr>
            <p:cNvPr id="524" name="Google Shape;524;g1537c2c4cbf_0_461"/>
            <p:cNvSpPr txBox="1"/>
            <p:nvPr/>
          </p:nvSpPr>
          <p:spPr>
            <a:xfrm>
              <a:off x="5196725" y="3394953"/>
              <a:ext cx="1926300" cy="1754700"/>
            </a:xfrm>
            <a:prstGeom prst="rect">
              <a:avLst/>
            </a:prstGeom>
            <a:noFill/>
            <a:ln>
              <a:noFill/>
            </a:ln>
          </p:spPr>
          <p:txBody>
            <a:bodyPr anchorCtr="0" anchor="t" bIns="45700" lIns="91425" spcFirstLastPara="1" rIns="91425" wrap="square" tIns="45700">
              <a:spAutoFit/>
            </a:bodyPr>
            <a:lstStyle/>
            <a:p>
              <a:pPr indent="0" lvl="0" marL="101600" marR="0" rtl="0" algn="l">
                <a:lnSpc>
                  <a:spcPct val="100000"/>
                </a:lnSpc>
                <a:spcBef>
                  <a:spcPts val="0"/>
                </a:spcBef>
                <a:spcAft>
                  <a:spcPts val="0"/>
                </a:spcAft>
                <a:buClr>
                  <a:srgbClr val="000000"/>
                </a:buClr>
                <a:buSzPts val="1200"/>
                <a:buFont typeface="Arial"/>
                <a:buNone/>
              </a:pPr>
              <a:r>
                <a:rPr b="0" i="0" lang="en-US" sz="1200" u="none" cap="none" strike="noStrike">
                  <a:solidFill>
                    <a:srgbClr val="05408B"/>
                  </a:solidFill>
                  <a:latin typeface="Century Gothic"/>
                  <a:ea typeface="Century Gothic"/>
                  <a:cs typeface="Century Gothic"/>
                  <a:sym typeface="Century Gothic"/>
                </a:rPr>
                <a:t>Une fois que vous avez tous ces documents, vous pouvez remplir la demande de prêt auprès de votre fournisseur. Parfois, vous pouvez même remplir la demande en ligne ou sur votre téléphone.</a:t>
              </a:r>
              <a:endParaRPr b="0" i="0" sz="1400" u="none" cap="none" strike="noStrike">
                <a:solidFill>
                  <a:srgbClr val="000000"/>
                </a:solidFill>
                <a:latin typeface="Arial"/>
                <a:ea typeface="Arial"/>
                <a:cs typeface="Arial"/>
                <a:sym typeface="Arial"/>
              </a:endParaRPr>
            </a:p>
          </p:txBody>
        </p:sp>
        <p:sp>
          <p:nvSpPr>
            <p:cNvPr id="525" name="Google Shape;525;g1537c2c4cbf_0_461"/>
            <p:cNvSpPr txBox="1"/>
            <p:nvPr/>
          </p:nvSpPr>
          <p:spPr>
            <a:xfrm>
              <a:off x="7309761" y="3394953"/>
              <a:ext cx="1926300" cy="1015800"/>
            </a:xfrm>
            <a:prstGeom prst="rect">
              <a:avLst/>
            </a:prstGeom>
            <a:noFill/>
            <a:ln>
              <a:noFill/>
            </a:ln>
          </p:spPr>
          <p:txBody>
            <a:bodyPr anchorCtr="0" anchor="t" bIns="45700" lIns="91425" spcFirstLastPara="1" rIns="91425" wrap="square" tIns="45700">
              <a:spAutoFit/>
            </a:bodyPr>
            <a:lstStyle/>
            <a:p>
              <a:pPr indent="0" lvl="0" marL="101600" marR="0" rtl="0" algn="l">
                <a:lnSpc>
                  <a:spcPct val="100000"/>
                </a:lnSpc>
                <a:spcBef>
                  <a:spcPts val="0"/>
                </a:spcBef>
                <a:spcAft>
                  <a:spcPts val="0"/>
                </a:spcAft>
                <a:buClr>
                  <a:srgbClr val="000000"/>
                </a:buClr>
                <a:buSzPts val="1200"/>
                <a:buFont typeface="Arial"/>
                <a:buNone/>
              </a:pPr>
              <a:r>
                <a:rPr b="0" i="0" lang="en-US" sz="1200" u="none" cap="none" strike="noStrike">
                  <a:solidFill>
                    <a:srgbClr val="05408B"/>
                  </a:solidFill>
                  <a:latin typeface="Century Gothic"/>
                  <a:ea typeface="Century Gothic"/>
                  <a:cs typeface="Century Gothic"/>
                  <a:sym typeface="Century Gothic"/>
                </a:rPr>
                <a:t>Veillez à lire attentivement les conditions du contrat de prêt avant de signer tout document !</a:t>
              </a:r>
              <a:endParaRPr b="0" i="0" sz="1400" u="none" cap="none" strike="noStrike">
                <a:solidFill>
                  <a:srgbClr val="000000"/>
                </a:solidFill>
                <a:latin typeface="Arial"/>
                <a:ea typeface="Arial"/>
                <a:cs typeface="Arial"/>
                <a:sym typeface="Arial"/>
              </a:endParaRPr>
            </a:p>
          </p:txBody>
        </p:sp>
      </p:grpSp>
      <p:sp>
        <p:nvSpPr>
          <p:cNvPr id="526" name="Google Shape;526;g1537c2c4cbf_0_46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527" name="Google Shape;527;g1537c2c4cbf_0_461"/>
          <p:cNvSpPr txBox="1"/>
          <p:nvPr/>
        </p:nvSpPr>
        <p:spPr>
          <a:xfrm>
            <a:off x="755075" y="1825775"/>
            <a:ext cx="3027600" cy="4294800"/>
          </a:xfrm>
          <a:prstGeom prst="rect">
            <a:avLst/>
          </a:prstGeom>
          <a:noFill/>
          <a:ln>
            <a:noFill/>
          </a:ln>
        </p:spPr>
        <p:txBody>
          <a:bodyPr anchorCtr="0" anchor="t" bIns="91425" lIns="91425" spcFirstLastPara="1" rIns="91425" wrap="square" tIns="91425">
            <a:spAutoFit/>
          </a:bodyPr>
          <a:lstStyle/>
          <a:p>
            <a:pPr indent="0" lvl="0" marL="12700" marR="5080" rtl="0" algn="l">
              <a:lnSpc>
                <a:spcPct val="106500"/>
              </a:lnSpc>
              <a:spcBef>
                <a:spcPts val="0"/>
              </a:spcBef>
              <a:spcAft>
                <a:spcPts val="0"/>
              </a:spcAft>
              <a:buClr>
                <a:srgbClr val="000000"/>
              </a:buClr>
              <a:buSzPts val="2100"/>
              <a:buFont typeface="Arial"/>
              <a:buNone/>
            </a:pPr>
            <a:r>
              <a:rPr b="0" i="0" lang="en-US" sz="2100" u="none" cap="none" strike="noStrike">
                <a:solidFill>
                  <a:schemeClr val="dk2"/>
                </a:solidFill>
                <a:latin typeface="Century Gothic"/>
                <a:ea typeface="Century Gothic"/>
                <a:cs typeface="Century Gothic"/>
                <a:sym typeface="Century Gothic"/>
              </a:rPr>
              <a:t>Pour obtenir un prêt, vous devrez satisfaire à certaines exigences et normes fixées par le prêteur.</a:t>
            </a:r>
            <a:endParaRPr b="0" i="0" sz="1400" u="none" cap="none" strike="noStrike">
              <a:solidFill>
                <a:srgbClr val="000000"/>
              </a:solidFill>
              <a:latin typeface="Arial"/>
              <a:ea typeface="Arial"/>
              <a:cs typeface="Arial"/>
              <a:sym typeface="Arial"/>
            </a:endParaRPr>
          </a:p>
          <a:p>
            <a:pPr indent="0" lvl="0" marL="12700" marR="5080" rtl="0" algn="l">
              <a:lnSpc>
                <a:spcPct val="106500"/>
              </a:lnSpc>
              <a:spcBef>
                <a:spcPts val="0"/>
              </a:spcBef>
              <a:spcAft>
                <a:spcPts val="0"/>
              </a:spcAft>
              <a:buClr>
                <a:srgbClr val="000000"/>
              </a:buClr>
              <a:buSzPts val="2100"/>
              <a:buFont typeface="Arial"/>
              <a:buNone/>
            </a:pPr>
            <a:r>
              <a:t/>
            </a:r>
            <a:endParaRPr b="0" i="0" sz="2100" u="none" cap="none" strike="noStrike">
              <a:solidFill>
                <a:schemeClr val="dk2"/>
              </a:solidFill>
              <a:latin typeface="Century Gothic"/>
              <a:ea typeface="Century Gothic"/>
              <a:cs typeface="Century Gothic"/>
              <a:sym typeface="Century Gothic"/>
            </a:endParaRPr>
          </a:p>
          <a:p>
            <a:pPr indent="0" lvl="0" marL="12700" marR="5080" rtl="0" algn="l">
              <a:lnSpc>
                <a:spcPct val="106500"/>
              </a:lnSpc>
              <a:spcBef>
                <a:spcPts val="0"/>
              </a:spcBef>
              <a:spcAft>
                <a:spcPts val="0"/>
              </a:spcAft>
              <a:buClr>
                <a:srgbClr val="000000"/>
              </a:buClr>
              <a:buSzPts val="2100"/>
              <a:buFont typeface="Arial"/>
              <a:buNone/>
            </a:pPr>
            <a:r>
              <a:rPr b="0" i="0" lang="en-US" sz="2100" u="none" cap="none" strike="noStrike">
                <a:solidFill>
                  <a:schemeClr val="dk2"/>
                </a:solidFill>
                <a:latin typeface="Century Gothic"/>
                <a:ea typeface="Century Gothic"/>
                <a:cs typeface="Century Gothic"/>
                <a:sym typeface="Century Gothic"/>
              </a:rPr>
              <a:t>Ces normes sont déterminantes pour l'évaluation par le prêteur de votre identité et de votre solvabilité.</a:t>
            </a:r>
            <a:endParaRPr b="0" i="0" sz="1400" u="none" cap="none" strike="noStrike">
              <a:solidFill>
                <a:srgbClr val="000000"/>
              </a:solidFill>
              <a:latin typeface="Arial"/>
              <a:ea typeface="Arial"/>
              <a:cs typeface="Arial"/>
              <a:sym typeface="Arial"/>
            </a:endParaRPr>
          </a:p>
        </p:txBody>
      </p:sp>
      <p:grpSp>
        <p:nvGrpSpPr>
          <p:cNvPr id="528" name="Google Shape;528;g1537c2c4cbf_0_461"/>
          <p:cNvGrpSpPr/>
          <p:nvPr/>
        </p:nvGrpSpPr>
        <p:grpSpPr>
          <a:xfrm>
            <a:off x="5141525" y="2528963"/>
            <a:ext cx="4820399" cy="640236"/>
            <a:chOff x="5141525" y="2528963"/>
            <a:chExt cx="4820399" cy="640236"/>
          </a:xfrm>
        </p:grpSpPr>
        <p:pic>
          <p:nvPicPr>
            <p:cNvPr id="529" name="Google Shape;529;g1537c2c4cbf_0_461"/>
            <p:cNvPicPr preferRelativeResize="0"/>
            <p:nvPr/>
          </p:nvPicPr>
          <p:blipFill rotWithShape="1">
            <a:blip r:embed="rId6">
              <a:alphaModFix/>
            </a:blip>
            <a:srcRect b="0" l="0" r="0" t="0"/>
            <a:stretch/>
          </p:blipFill>
          <p:spPr>
            <a:xfrm>
              <a:off x="7235600" y="2557025"/>
              <a:ext cx="556050" cy="556050"/>
            </a:xfrm>
            <a:prstGeom prst="rect">
              <a:avLst/>
            </a:prstGeom>
            <a:noFill/>
            <a:ln>
              <a:noFill/>
            </a:ln>
          </p:spPr>
        </p:pic>
        <p:pic>
          <p:nvPicPr>
            <p:cNvPr id="530" name="Google Shape;530;g1537c2c4cbf_0_461"/>
            <p:cNvPicPr preferRelativeResize="0"/>
            <p:nvPr/>
          </p:nvPicPr>
          <p:blipFill rotWithShape="1">
            <a:blip r:embed="rId7">
              <a:alphaModFix/>
            </a:blip>
            <a:srcRect b="0" l="0" r="0" t="0"/>
            <a:stretch/>
          </p:blipFill>
          <p:spPr>
            <a:xfrm>
              <a:off x="5141525" y="2528963"/>
              <a:ext cx="612174" cy="612174"/>
            </a:xfrm>
            <a:prstGeom prst="rect">
              <a:avLst/>
            </a:prstGeom>
            <a:noFill/>
            <a:ln>
              <a:noFill/>
            </a:ln>
          </p:spPr>
        </p:pic>
        <p:pic>
          <p:nvPicPr>
            <p:cNvPr id="531" name="Google Shape;531;g1537c2c4cbf_0_461"/>
            <p:cNvPicPr preferRelativeResize="0"/>
            <p:nvPr/>
          </p:nvPicPr>
          <p:blipFill rotWithShape="1">
            <a:blip r:embed="rId8">
              <a:alphaModFix/>
            </a:blip>
            <a:srcRect b="0" l="0" r="0" t="0"/>
            <a:stretch/>
          </p:blipFill>
          <p:spPr>
            <a:xfrm>
              <a:off x="9349750" y="2557025"/>
              <a:ext cx="612174" cy="612174"/>
            </a:xfrm>
            <a:prstGeom prst="rect">
              <a:avLst/>
            </a:prstGeom>
            <a:noFill/>
            <a:ln>
              <a:noFill/>
            </a:ln>
          </p:spPr>
        </p:pic>
      </p:grpSp>
      <p:pic>
        <p:nvPicPr>
          <p:cNvPr id="532" name="Google Shape;532;g1537c2c4cbf_0_461"/>
          <p:cNvPicPr preferRelativeResize="0"/>
          <p:nvPr/>
        </p:nvPicPr>
        <p:blipFill rotWithShape="1">
          <a:blip r:embed="rId9">
            <a:alphaModFix/>
          </a:blip>
          <a:srcRect b="0" l="199" r="189" t="0"/>
          <a:stretch/>
        </p:blipFill>
        <p:spPr>
          <a:xfrm>
            <a:off x="426565" y="220953"/>
            <a:ext cx="7772401" cy="19431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pic>
        <p:nvPicPr>
          <p:cNvPr id="537" name="Google Shape;537;g1625024a152_0_394"/>
          <p:cNvPicPr preferRelativeResize="0"/>
          <p:nvPr/>
        </p:nvPicPr>
        <p:blipFill rotWithShape="1">
          <a:blip r:embed="rId3">
            <a:alphaModFix/>
          </a:blip>
          <a:srcRect b="0" l="0" r="0" t="0"/>
          <a:stretch/>
        </p:blipFill>
        <p:spPr>
          <a:xfrm>
            <a:off x="0" y="0"/>
            <a:ext cx="12192000" cy="6857171"/>
          </a:xfrm>
          <a:prstGeom prst="rect">
            <a:avLst/>
          </a:prstGeom>
          <a:noFill/>
          <a:ln>
            <a:noFill/>
          </a:ln>
        </p:spPr>
      </p:pic>
      <p:sp>
        <p:nvSpPr>
          <p:cNvPr id="538" name="Google Shape;538;g1625024a152_0_394"/>
          <p:cNvSpPr/>
          <p:nvPr/>
        </p:nvSpPr>
        <p:spPr>
          <a:xfrm>
            <a:off x="601375" y="358000"/>
            <a:ext cx="9870600" cy="11406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39" name="Google Shape;539;g1625024a152_0_394"/>
          <p:cNvGrpSpPr/>
          <p:nvPr/>
        </p:nvGrpSpPr>
        <p:grpSpPr>
          <a:xfrm>
            <a:off x="5570250" y="2811025"/>
            <a:ext cx="4159898" cy="1798816"/>
            <a:chOff x="4417781" y="3853485"/>
            <a:chExt cx="4010700" cy="2312400"/>
          </a:xfrm>
        </p:grpSpPr>
        <p:sp>
          <p:nvSpPr>
            <p:cNvPr id="540" name="Google Shape;540;g1625024a152_0_394"/>
            <p:cNvSpPr/>
            <p:nvPr/>
          </p:nvSpPr>
          <p:spPr>
            <a:xfrm>
              <a:off x="4417781" y="3853485"/>
              <a:ext cx="4010700" cy="2312400"/>
            </a:xfrm>
            <a:prstGeom prst="rect">
              <a:avLst/>
            </a:prstGeom>
            <a:solidFill>
              <a:srgbClr val="FBE4D4">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1" name="Google Shape;541;g1625024a152_0_394"/>
            <p:cNvSpPr txBox="1"/>
            <p:nvPr/>
          </p:nvSpPr>
          <p:spPr>
            <a:xfrm>
              <a:off x="4562159" y="4230268"/>
              <a:ext cx="3842400" cy="18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1" i="0" lang="en-US" sz="2300" u="sng" cap="none" strike="noStrike">
                  <a:solidFill>
                    <a:schemeClr val="lt1"/>
                  </a:solidFill>
                  <a:latin typeface="Century Gothic"/>
                  <a:ea typeface="Century Gothic"/>
                  <a:cs typeface="Century Gothic"/>
                  <a:sym typeface="Century Gothic"/>
                  <a:hlinkClick r:id="rId4">
                    <a:extLst>
                      <a:ext uri="{A12FA001-AC4F-418D-AE19-62706E023703}">
                        <ahyp:hlinkClr val="tx"/>
                      </a:ext>
                    </a:extLst>
                  </a:hlinkClick>
                </a:rPr>
                <a:t>Leçons Hey Sister</a:t>
              </a:r>
              <a:endParaRPr b="1" i="0" sz="23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600"/>
                </a:spcBef>
                <a:spcAft>
                  <a:spcPts val="0"/>
                </a:spcAft>
                <a:buClr>
                  <a:schemeClr val="dk1"/>
                </a:buClr>
                <a:buSzPts val="1600"/>
                <a:buFont typeface="Arial"/>
                <a:buNone/>
              </a:pPr>
              <a:r>
                <a:rPr b="1" i="0" lang="en-US" sz="1900" u="none" cap="none" strike="noStrike">
                  <a:solidFill>
                    <a:schemeClr val="lt1"/>
                  </a:solidFill>
                  <a:latin typeface="Century Gothic"/>
                  <a:ea typeface="Century Gothic"/>
                  <a:cs typeface="Century Gothic"/>
                  <a:sym typeface="Century Gothic"/>
                </a:rPr>
                <a:t>Leçon 13: Que dois-je prendre en considération avant de contracter un prêt ?</a:t>
              </a:r>
              <a:endParaRPr b="1" i="0" sz="2200" u="none" cap="none" strike="noStrike">
                <a:solidFill>
                  <a:schemeClr val="lt1"/>
                </a:solidFill>
                <a:latin typeface="Century Gothic"/>
                <a:ea typeface="Century Gothic"/>
                <a:cs typeface="Century Gothic"/>
                <a:sym typeface="Century Gothic"/>
              </a:endParaRPr>
            </a:p>
          </p:txBody>
        </p:sp>
      </p:grpSp>
      <p:pic>
        <p:nvPicPr>
          <p:cNvPr id="542" name="Google Shape;542;g1625024a152_0_394"/>
          <p:cNvPicPr preferRelativeResize="0"/>
          <p:nvPr/>
        </p:nvPicPr>
        <p:blipFill rotWithShape="1">
          <a:blip r:embed="rId5">
            <a:alphaModFix/>
          </a:blip>
          <a:srcRect b="0" l="0" r="0" t="0"/>
          <a:stretch/>
        </p:blipFill>
        <p:spPr>
          <a:xfrm rot="-6030839">
            <a:off x="9273674" y="4255050"/>
            <a:ext cx="902126" cy="902126"/>
          </a:xfrm>
          <a:prstGeom prst="rect">
            <a:avLst/>
          </a:prstGeom>
          <a:noFill/>
          <a:ln>
            <a:noFill/>
          </a:ln>
        </p:spPr>
      </p:pic>
      <p:sp>
        <p:nvSpPr>
          <p:cNvPr id="543" name="Google Shape;543;g1625024a152_0_394"/>
          <p:cNvSpPr txBox="1"/>
          <p:nvPr>
            <p:ph type="title"/>
          </p:nvPr>
        </p:nvSpPr>
        <p:spPr>
          <a:xfrm>
            <a:off x="838200" y="26546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BA0C2F"/>
              </a:buClr>
              <a:buSzPts val="3200"/>
              <a:buFont typeface="Century Gothic"/>
              <a:buNone/>
            </a:pPr>
            <a:r>
              <a:rPr b="1" lang="en-US" sz="2100">
                <a:solidFill>
                  <a:srgbClr val="BA0C2F"/>
                </a:solidFill>
              </a:rPr>
              <a:t>OUTIL D'APPRENTISSAGE</a:t>
            </a:r>
            <a:endParaRPr b="1" sz="2100">
              <a:solidFill>
                <a:srgbClr val="BA0C2F"/>
              </a:solidFill>
            </a:endParaRPr>
          </a:p>
          <a:p>
            <a:pPr indent="0" lvl="0" marL="0" rtl="0" algn="l">
              <a:lnSpc>
                <a:spcPct val="90000"/>
              </a:lnSpc>
              <a:spcBef>
                <a:spcPts val="400"/>
              </a:spcBef>
              <a:spcAft>
                <a:spcPts val="0"/>
              </a:spcAft>
              <a:buClr>
                <a:srgbClr val="BA0C2F"/>
              </a:buClr>
              <a:buSzPts val="3200"/>
              <a:buFont typeface="Century Gothic"/>
              <a:buNone/>
            </a:pPr>
            <a:r>
              <a:rPr lang="en-US" sz="3000">
                <a:solidFill>
                  <a:srgbClr val="BA0C2F"/>
                </a:solidFill>
              </a:rPr>
              <a:t>Prêts avec Hey Sister</a:t>
            </a:r>
            <a:endParaRPr b="1" sz="2100">
              <a:solidFill>
                <a:srgbClr val="BA0C2F"/>
              </a:solidFill>
            </a:endParaRPr>
          </a:p>
        </p:txBody>
      </p:sp>
      <p:sp>
        <p:nvSpPr>
          <p:cNvPr id="544" name="Google Shape;544;g1625024a152_0_39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545" name="Google Shape;545;g1625024a152_0_394"/>
          <p:cNvPicPr preferRelativeResize="0"/>
          <p:nvPr/>
        </p:nvPicPr>
        <p:blipFill rotWithShape="1">
          <a:blip r:embed="rId6">
            <a:alphaModFix/>
          </a:blip>
          <a:srcRect b="0" l="0" r="0" t="0"/>
          <a:stretch/>
        </p:blipFill>
        <p:spPr>
          <a:xfrm>
            <a:off x="437950" y="1574800"/>
            <a:ext cx="5056102" cy="505612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pic>
        <p:nvPicPr>
          <p:cNvPr id="550" name="Google Shape;550;g1537c2c4cbf_0_397"/>
          <p:cNvPicPr preferRelativeResize="0"/>
          <p:nvPr/>
        </p:nvPicPr>
        <p:blipFill rotWithShape="1">
          <a:blip r:embed="rId3">
            <a:alphaModFix/>
          </a:blip>
          <a:srcRect b="0" l="0" r="0" t="0"/>
          <a:stretch/>
        </p:blipFill>
        <p:spPr>
          <a:xfrm>
            <a:off x="1" y="0"/>
            <a:ext cx="12192000" cy="6857171"/>
          </a:xfrm>
          <a:prstGeom prst="rect">
            <a:avLst/>
          </a:prstGeom>
          <a:noFill/>
          <a:ln>
            <a:noFill/>
          </a:ln>
        </p:spPr>
      </p:pic>
      <p:sp>
        <p:nvSpPr>
          <p:cNvPr id="551" name="Google Shape;551;g1537c2c4cbf_0_397"/>
          <p:cNvSpPr/>
          <p:nvPr/>
        </p:nvSpPr>
        <p:spPr>
          <a:xfrm>
            <a:off x="1" y="1717399"/>
            <a:ext cx="6681900" cy="1923600"/>
          </a:xfrm>
          <a:prstGeom prst="rect">
            <a:avLst/>
          </a:prstGeom>
          <a:solidFill>
            <a:srgbClr val="EDBD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552" name="Google Shape;552;g1537c2c4cbf_0_397"/>
          <p:cNvSpPr txBox="1"/>
          <p:nvPr/>
        </p:nvSpPr>
        <p:spPr>
          <a:xfrm>
            <a:off x="1044324" y="2187424"/>
            <a:ext cx="5472900" cy="99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PARTIE 4 :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GESTION DU CRÉDIT</a:t>
            </a:r>
            <a:endParaRPr b="0" i="0" sz="1400" u="none" cap="none" strike="noStrike">
              <a:solidFill>
                <a:srgbClr val="000000"/>
              </a:solidFill>
              <a:latin typeface="Arial"/>
              <a:ea typeface="Arial"/>
              <a:cs typeface="Arial"/>
              <a:sym typeface="Arial"/>
            </a:endParaRPr>
          </a:p>
        </p:txBody>
      </p:sp>
      <p:sp>
        <p:nvSpPr>
          <p:cNvPr id="553" name="Google Shape;553;g1537c2c4cbf_0_397"/>
          <p:cNvSpPr txBox="1"/>
          <p:nvPr/>
        </p:nvSpPr>
        <p:spPr>
          <a:xfrm>
            <a:off x="1044325" y="3981100"/>
            <a:ext cx="4659000" cy="2635800"/>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lt1"/>
              </a:buClr>
              <a:buSzPts val="1600"/>
              <a:buFont typeface="Arial"/>
              <a:buNone/>
            </a:pPr>
            <a:r>
              <a:rPr b="1" i="0" lang="en-US" sz="2000" u="none" cap="none" strike="noStrike">
                <a:solidFill>
                  <a:schemeClr val="lt1"/>
                </a:solidFill>
                <a:latin typeface="Century Gothic"/>
                <a:ea typeface="Century Gothic"/>
                <a:cs typeface="Century Gothic"/>
                <a:sym typeface="Century Gothic"/>
              </a:rPr>
              <a:t>Objectif : </a:t>
            </a:r>
            <a:r>
              <a:rPr b="0" i="0" lang="en-US" sz="2000" u="none" cap="none" strike="noStrike">
                <a:solidFill>
                  <a:schemeClr val="lt1"/>
                </a:solidFill>
                <a:latin typeface="Century Gothic"/>
                <a:ea typeface="Century Gothic"/>
                <a:cs typeface="Century Gothic"/>
                <a:sym typeface="Century Gothic"/>
              </a:rPr>
              <a:t>Apprenez des trucs et astuces sur comment rembourser à temps les prêts et les relevés de carte de crédit.</a:t>
            </a:r>
            <a:endParaRPr b="0" i="0" sz="2000" u="none" cap="none" strike="noStrike">
              <a:solidFill>
                <a:schemeClr val="lt1"/>
              </a:solidFill>
              <a:latin typeface="Century Gothic"/>
              <a:ea typeface="Century Gothic"/>
              <a:cs typeface="Century Gothic"/>
              <a:sym typeface="Century Gothic"/>
            </a:endParaRPr>
          </a:p>
        </p:txBody>
      </p:sp>
      <p:pic>
        <p:nvPicPr>
          <p:cNvPr id="554" name="Google Shape;554;g1537c2c4cbf_0_397"/>
          <p:cNvPicPr preferRelativeResize="0"/>
          <p:nvPr/>
        </p:nvPicPr>
        <p:blipFill rotWithShape="1">
          <a:blip r:embed="rId4">
            <a:alphaModFix/>
          </a:blip>
          <a:srcRect b="0" l="0" r="0" t="0"/>
          <a:stretch/>
        </p:blipFill>
        <p:spPr>
          <a:xfrm>
            <a:off x="5867200" y="-76200"/>
            <a:ext cx="3887549" cy="3063723"/>
          </a:xfrm>
          <a:prstGeom prst="rect">
            <a:avLst/>
          </a:prstGeom>
          <a:noFill/>
          <a:ln>
            <a:noFill/>
          </a:ln>
        </p:spPr>
      </p:pic>
      <p:sp>
        <p:nvSpPr>
          <p:cNvPr id="555" name="Google Shape;555;g1537c2c4cbf_0_397"/>
          <p:cNvSpPr txBox="1"/>
          <p:nvPr/>
        </p:nvSpPr>
        <p:spPr>
          <a:xfrm>
            <a:off x="6844550" y="507675"/>
            <a:ext cx="18132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2853A3"/>
                </a:solidFill>
                <a:latin typeface="Century Gothic"/>
                <a:ea typeface="Century Gothic"/>
                <a:cs typeface="Century Gothic"/>
                <a:sym typeface="Century Gothic"/>
              </a:rPr>
              <a:t>Identifions les meilleures pratiques pour la gestion de votre crédit !</a:t>
            </a:r>
            <a:endParaRPr b="0" i="0" sz="1400" u="none" cap="none" strike="noStrike">
              <a:solidFill>
                <a:srgbClr val="000000"/>
              </a:solidFill>
              <a:latin typeface="Arial"/>
              <a:ea typeface="Arial"/>
              <a:cs typeface="Arial"/>
              <a:sym typeface="Arial"/>
            </a:endParaRPr>
          </a:p>
        </p:txBody>
      </p:sp>
      <p:sp>
        <p:nvSpPr>
          <p:cNvPr id="556" name="Google Shape;556;g1537c2c4cbf_0_39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557" name="Google Shape;557;g1537c2c4cbf_0_397"/>
          <p:cNvPicPr preferRelativeResize="0"/>
          <p:nvPr/>
        </p:nvPicPr>
        <p:blipFill rotWithShape="1">
          <a:blip r:embed="rId5">
            <a:alphaModFix/>
          </a:blip>
          <a:srcRect b="35107" l="19406" r="0" t="0"/>
          <a:stretch/>
        </p:blipFill>
        <p:spPr>
          <a:xfrm flipH="1">
            <a:off x="5460949" y="583875"/>
            <a:ext cx="6790051" cy="62733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pic>
        <p:nvPicPr>
          <p:cNvPr id="562" name="Google Shape;562;g1537c2c4cbf_0_416"/>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563" name="Google Shape;563;g1537c2c4cbf_0_416"/>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564" name="Google Shape;564;g1537c2c4cbf_0_41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565" name="Google Shape;565;g1537c2c4cbf_0_416"/>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Cycles de facturation et de remboursement</a:t>
            </a:r>
            <a:endParaRPr b="0" i="0" sz="1400" u="none" cap="none" strike="noStrike">
              <a:solidFill>
                <a:srgbClr val="000000"/>
              </a:solidFill>
              <a:latin typeface="Arial"/>
              <a:ea typeface="Arial"/>
              <a:cs typeface="Arial"/>
              <a:sym typeface="Arial"/>
            </a:endParaRPr>
          </a:p>
        </p:txBody>
      </p:sp>
      <p:pic>
        <p:nvPicPr>
          <p:cNvPr id="566" name="Google Shape;566;g1537c2c4cbf_0_416"/>
          <p:cNvPicPr preferRelativeResize="0"/>
          <p:nvPr/>
        </p:nvPicPr>
        <p:blipFill rotWithShape="1">
          <a:blip r:embed="rId5">
            <a:alphaModFix/>
          </a:blip>
          <a:srcRect b="0" l="0" r="0" t="0"/>
          <a:stretch/>
        </p:blipFill>
        <p:spPr>
          <a:xfrm>
            <a:off x="3832400" y="1183350"/>
            <a:ext cx="8821274" cy="5795676"/>
          </a:xfrm>
          <a:prstGeom prst="rect">
            <a:avLst/>
          </a:prstGeom>
          <a:noFill/>
          <a:ln>
            <a:noFill/>
          </a:ln>
        </p:spPr>
      </p:pic>
      <p:sp>
        <p:nvSpPr>
          <p:cNvPr id="567" name="Google Shape;567;g1537c2c4cbf_0_416"/>
          <p:cNvSpPr txBox="1"/>
          <p:nvPr/>
        </p:nvSpPr>
        <p:spPr>
          <a:xfrm>
            <a:off x="4975400" y="2098875"/>
            <a:ext cx="6378300" cy="3666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700" u="none" cap="none" strike="noStrike">
                <a:solidFill>
                  <a:schemeClr val="dk2"/>
                </a:solidFill>
                <a:latin typeface="Century Gothic"/>
                <a:ea typeface="Century Gothic"/>
                <a:cs typeface="Century Gothic"/>
                <a:sym typeface="Century Gothic"/>
              </a:rPr>
              <a:t>Le cycle de facturation est le délai entre deux paiements. </a:t>
            </a:r>
            <a:endParaRPr b="0" i="0" sz="1400" u="none" cap="none" strike="noStrike">
              <a:solidFill>
                <a:srgbClr val="000000"/>
              </a:solidFill>
              <a:latin typeface="Arial"/>
              <a:ea typeface="Arial"/>
              <a:cs typeface="Arial"/>
              <a:sym typeface="Arial"/>
            </a:endParaRPr>
          </a:p>
          <a:p>
            <a:pPr indent="0" lvl="0" marL="0" marR="5080" rtl="0" algn="ctr">
              <a:lnSpc>
                <a:spcPct val="116300"/>
              </a:lnSpc>
              <a:spcBef>
                <a:spcPts val="0"/>
              </a:spcBef>
              <a:spcAft>
                <a:spcPts val="0"/>
              </a:spcAft>
              <a:buClr>
                <a:srgbClr val="000000"/>
              </a:buClr>
              <a:buSzPts val="1600"/>
              <a:buFont typeface="Arial"/>
              <a:buNone/>
            </a:pPr>
            <a:r>
              <a:rPr b="0" i="0" lang="en-US" sz="1700" u="none" cap="none" strike="noStrike">
                <a:solidFill>
                  <a:schemeClr val="dk2"/>
                </a:solidFill>
                <a:latin typeface="Century Gothic"/>
                <a:ea typeface="Century Gothic"/>
                <a:cs typeface="Century Gothic"/>
                <a:sym typeface="Century Gothic"/>
              </a:rPr>
              <a:t>La durée des cycles de facturation peut varier en fonction du produit ou du service. En général, les cycles de facturation durent entre 20 et 45 jours.</a:t>
            </a:r>
            <a:endParaRPr b="0" i="0" sz="1400" u="none" cap="none" strike="noStrike">
              <a:solidFill>
                <a:srgbClr val="000000"/>
              </a:solidFill>
              <a:latin typeface="Arial"/>
              <a:ea typeface="Arial"/>
              <a:cs typeface="Arial"/>
              <a:sym typeface="Arial"/>
            </a:endParaRPr>
          </a:p>
          <a:p>
            <a:pPr indent="0" lvl="0" marL="12700" marR="24765" rtl="0" algn="ctr">
              <a:lnSpc>
                <a:spcPct val="115599"/>
              </a:lnSpc>
              <a:spcBef>
                <a:spcPts val="1000"/>
              </a:spcBef>
              <a:spcAft>
                <a:spcPts val="0"/>
              </a:spcAft>
              <a:buClr>
                <a:srgbClr val="000000"/>
              </a:buClr>
              <a:buSzPts val="1600"/>
              <a:buFont typeface="Arial"/>
              <a:buNone/>
            </a:pPr>
            <a:r>
              <a:rPr b="1" i="0" lang="en-US" sz="1700" u="none" cap="none" strike="noStrike">
                <a:solidFill>
                  <a:schemeClr val="dk2"/>
                </a:solidFill>
                <a:latin typeface="Century Gothic"/>
                <a:ea typeface="Century Gothic"/>
                <a:cs typeface="Century Gothic"/>
                <a:sym typeface="Century Gothic"/>
              </a:rPr>
              <a:t>Le cycle de remboursement est le calendrier de vos paiements.</a:t>
            </a:r>
            <a:r>
              <a:rPr b="0" i="0" lang="en-US" sz="1700" u="none" cap="none" strike="noStrike">
                <a:solidFill>
                  <a:schemeClr val="dk2"/>
                </a:solidFill>
                <a:latin typeface="Century Gothic"/>
                <a:ea typeface="Century Gothic"/>
                <a:cs typeface="Century Gothic"/>
                <a:sym typeface="Century Gothic"/>
              </a:rPr>
              <a:t> Le remboursement comprend les montants empruntés et les intérêts. </a:t>
            </a:r>
            <a:endParaRPr b="0" i="0" sz="1400" u="none" cap="none" strike="noStrike">
              <a:solidFill>
                <a:srgbClr val="000000"/>
              </a:solidFill>
              <a:latin typeface="Arial"/>
              <a:ea typeface="Arial"/>
              <a:cs typeface="Arial"/>
              <a:sym typeface="Arial"/>
            </a:endParaRPr>
          </a:p>
          <a:p>
            <a:pPr indent="0" lvl="0" marL="12700" marR="146685" rtl="0" algn="ctr">
              <a:lnSpc>
                <a:spcPct val="115599"/>
              </a:lnSpc>
              <a:spcBef>
                <a:spcPts val="1000"/>
              </a:spcBef>
              <a:spcAft>
                <a:spcPts val="0"/>
              </a:spcAft>
              <a:buClr>
                <a:schemeClr val="dk1"/>
              </a:buClr>
              <a:buSzPts val="2000"/>
              <a:buFont typeface="Arial"/>
              <a:buNone/>
            </a:pPr>
            <a:r>
              <a:rPr b="0" i="0" lang="en-US" sz="1600" u="none" cap="none" strike="noStrike">
                <a:solidFill>
                  <a:schemeClr val="dk2"/>
                </a:solidFill>
                <a:latin typeface="Century Gothic"/>
                <a:ea typeface="Century Gothic"/>
                <a:cs typeface="Century Gothic"/>
                <a:sym typeface="Century Gothic"/>
              </a:rPr>
              <a:t>La gestion de votre cycle de facturation et de remboursement est importante. Si vous ne vous y conformez pas, vous risquez d'encourir des frais supplémentaires, de porter atteinte à votre crédit ou d'être poursuivi en justice.</a:t>
            </a:r>
            <a:endParaRPr b="0" i="0" sz="1400" u="none" cap="none" strike="noStrike">
              <a:solidFill>
                <a:srgbClr val="000000"/>
              </a:solidFill>
              <a:latin typeface="Arial"/>
              <a:ea typeface="Arial"/>
              <a:cs typeface="Arial"/>
              <a:sym typeface="Arial"/>
            </a:endParaRPr>
          </a:p>
        </p:txBody>
      </p:sp>
      <p:grpSp>
        <p:nvGrpSpPr>
          <p:cNvPr id="568" name="Google Shape;568;g1537c2c4cbf_0_416"/>
          <p:cNvGrpSpPr/>
          <p:nvPr/>
        </p:nvGrpSpPr>
        <p:grpSpPr>
          <a:xfrm>
            <a:off x="952449" y="1414325"/>
            <a:ext cx="4991539" cy="2751951"/>
            <a:chOff x="1376359" y="1383025"/>
            <a:chExt cx="4770202" cy="2751951"/>
          </a:xfrm>
        </p:grpSpPr>
        <p:pic>
          <p:nvPicPr>
            <p:cNvPr id="569" name="Google Shape;569;g1537c2c4cbf_0_416"/>
            <p:cNvPicPr preferRelativeResize="0"/>
            <p:nvPr/>
          </p:nvPicPr>
          <p:blipFill rotWithShape="1">
            <a:blip r:embed="rId6">
              <a:alphaModFix/>
            </a:blip>
            <a:srcRect b="10347" l="0" r="0" t="10340"/>
            <a:stretch/>
          </p:blipFill>
          <p:spPr>
            <a:xfrm flipH="1">
              <a:off x="1376359" y="1383025"/>
              <a:ext cx="4770202" cy="2751951"/>
            </a:xfrm>
            <a:prstGeom prst="rect">
              <a:avLst/>
            </a:prstGeom>
            <a:noFill/>
            <a:ln>
              <a:noFill/>
            </a:ln>
          </p:spPr>
        </p:pic>
        <p:sp>
          <p:nvSpPr>
            <p:cNvPr id="570" name="Google Shape;570;g1537c2c4cbf_0_416"/>
            <p:cNvSpPr txBox="1"/>
            <p:nvPr/>
          </p:nvSpPr>
          <p:spPr>
            <a:xfrm>
              <a:off x="3100557" y="1617900"/>
              <a:ext cx="1876200" cy="2466600"/>
            </a:xfrm>
            <a:prstGeom prst="rect">
              <a:avLst/>
            </a:prstGeom>
            <a:noFill/>
            <a:ln>
              <a:noFill/>
            </a:ln>
          </p:spPr>
          <p:txBody>
            <a:bodyPr anchorCtr="0" anchor="t" bIns="91425" lIns="91425" spcFirstLastPara="1" rIns="91425" wrap="square" tIns="91425">
              <a:spAutoFit/>
            </a:bodyPr>
            <a:lstStyle/>
            <a:p>
              <a:pPr indent="0" lvl="0" marL="12700" marR="5080" rtl="0" algn="l">
                <a:lnSpc>
                  <a:spcPct val="115599"/>
                </a:lnSpc>
                <a:spcBef>
                  <a:spcPts val="0"/>
                </a:spcBef>
                <a:spcAft>
                  <a:spcPts val="0"/>
                </a:spcAft>
                <a:buClr>
                  <a:schemeClr val="dk1"/>
                </a:buClr>
                <a:buSzPts val="1800"/>
                <a:buFont typeface="Arial"/>
                <a:buNone/>
              </a:pPr>
              <a:r>
                <a:rPr b="1" i="0" lang="en-US" sz="1300" u="none" cap="none" strike="noStrike">
                  <a:solidFill>
                    <a:srgbClr val="664B71"/>
                  </a:solidFill>
                  <a:latin typeface="Century Gothic"/>
                  <a:ea typeface="Century Gothic"/>
                  <a:cs typeface="Century Gothic"/>
                  <a:sym typeface="Century Gothic"/>
                </a:rPr>
                <a:t>Comprendre le cycle de facturation et de remboursement de votre prêt peut vous aider à prendre des décisions stratégiques sur la manière de budgétiser vos prochains paiements. </a:t>
              </a:r>
              <a:endParaRPr b="0" i="0" sz="1300" u="none" cap="none" strike="noStrike">
                <a:solidFill>
                  <a:srgbClr val="000000"/>
                </a:solidFill>
                <a:latin typeface="Arial"/>
                <a:ea typeface="Arial"/>
                <a:cs typeface="Arial"/>
                <a:sym typeface="Arial"/>
              </a:endParaRPr>
            </a:p>
          </p:txBody>
        </p:sp>
      </p:grpSp>
      <p:pic>
        <p:nvPicPr>
          <p:cNvPr id="571" name="Google Shape;571;g1537c2c4cbf_0_416"/>
          <p:cNvPicPr preferRelativeResize="0"/>
          <p:nvPr/>
        </p:nvPicPr>
        <p:blipFill rotWithShape="1">
          <a:blip r:embed="rId7">
            <a:alphaModFix/>
          </a:blip>
          <a:srcRect b="18903" l="5195" r="0" t="0"/>
          <a:stretch/>
        </p:blipFill>
        <p:spPr>
          <a:xfrm>
            <a:off x="-152400" y="1296225"/>
            <a:ext cx="4333326" cy="556177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pic>
        <p:nvPicPr>
          <p:cNvPr id="576" name="Google Shape;576;g1537c2c4cbf_0_433"/>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577" name="Google Shape;577;g1537c2c4cbf_0_43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578" name="Google Shape;578;g1537c2c4cbf_0_433"/>
          <p:cNvSpPr txBox="1"/>
          <p:nvPr/>
        </p:nvSpPr>
        <p:spPr>
          <a:xfrm>
            <a:off x="755075" y="-771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Ce qu'il faut faire pour gérer son crédit</a:t>
            </a:r>
            <a:endParaRPr b="0" i="0" sz="1400" u="none" cap="none" strike="noStrike">
              <a:solidFill>
                <a:srgbClr val="000000"/>
              </a:solidFill>
              <a:latin typeface="Arial"/>
              <a:ea typeface="Arial"/>
              <a:cs typeface="Arial"/>
              <a:sym typeface="Arial"/>
            </a:endParaRPr>
          </a:p>
        </p:txBody>
      </p:sp>
      <p:pic>
        <p:nvPicPr>
          <p:cNvPr id="579" name="Google Shape;579;g1537c2c4cbf_0_433"/>
          <p:cNvPicPr preferRelativeResize="0"/>
          <p:nvPr/>
        </p:nvPicPr>
        <p:blipFill rotWithShape="1">
          <a:blip r:embed="rId4">
            <a:alphaModFix/>
          </a:blip>
          <a:srcRect b="0" l="0" r="0" t="0"/>
          <a:stretch/>
        </p:blipFill>
        <p:spPr>
          <a:xfrm>
            <a:off x="1300125" y="1165575"/>
            <a:ext cx="1673676" cy="1673676"/>
          </a:xfrm>
          <a:prstGeom prst="rect">
            <a:avLst/>
          </a:prstGeom>
          <a:noFill/>
          <a:ln>
            <a:noFill/>
          </a:ln>
        </p:spPr>
      </p:pic>
      <p:pic>
        <p:nvPicPr>
          <p:cNvPr id="580" name="Google Shape;580;g1537c2c4cbf_0_433"/>
          <p:cNvPicPr preferRelativeResize="0"/>
          <p:nvPr/>
        </p:nvPicPr>
        <p:blipFill rotWithShape="1">
          <a:blip r:embed="rId5">
            <a:alphaModFix/>
          </a:blip>
          <a:srcRect b="0" l="0" r="0" t="0"/>
          <a:stretch/>
        </p:blipFill>
        <p:spPr>
          <a:xfrm>
            <a:off x="1300125" y="4048600"/>
            <a:ext cx="1673676" cy="1673676"/>
          </a:xfrm>
          <a:prstGeom prst="rect">
            <a:avLst/>
          </a:prstGeom>
          <a:noFill/>
          <a:ln>
            <a:noFill/>
          </a:ln>
        </p:spPr>
      </p:pic>
      <p:pic>
        <p:nvPicPr>
          <p:cNvPr id="581" name="Google Shape;581;g1537c2c4cbf_0_433"/>
          <p:cNvPicPr preferRelativeResize="0"/>
          <p:nvPr/>
        </p:nvPicPr>
        <p:blipFill rotWithShape="1">
          <a:blip r:embed="rId6">
            <a:alphaModFix/>
          </a:blip>
          <a:srcRect b="0" l="0" r="0" t="0"/>
          <a:stretch/>
        </p:blipFill>
        <p:spPr>
          <a:xfrm>
            <a:off x="3997775" y="1165575"/>
            <a:ext cx="1673676" cy="1673676"/>
          </a:xfrm>
          <a:prstGeom prst="rect">
            <a:avLst/>
          </a:prstGeom>
          <a:noFill/>
          <a:ln>
            <a:noFill/>
          </a:ln>
        </p:spPr>
      </p:pic>
      <p:pic>
        <p:nvPicPr>
          <p:cNvPr id="582" name="Google Shape;582;g1537c2c4cbf_0_433"/>
          <p:cNvPicPr preferRelativeResize="0"/>
          <p:nvPr/>
        </p:nvPicPr>
        <p:blipFill rotWithShape="1">
          <a:blip r:embed="rId7">
            <a:alphaModFix/>
          </a:blip>
          <a:srcRect b="0" l="0" r="0" t="0"/>
          <a:stretch/>
        </p:blipFill>
        <p:spPr>
          <a:xfrm>
            <a:off x="3997775" y="4048600"/>
            <a:ext cx="1673676" cy="1673676"/>
          </a:xfrm>
          <a:prstGeom prst="rect">
            <a:avLst/>
          </a:prstGeom>
          <a:noFill/>
          <a:ln>
            <a:noFill/>
          </a:ln>
        </p:spPr>
      </p:pic>
      <p:pic>
        <p:nvPicPr>
          <p:cNvPr id="583" name="Google Shape;583;g1537c2c4cbf_0_433"/>
          <p:cNvPicPr preferRelativeResize="0"/>
          <p:nvPr/>
        </p:nvPicPr>
        <p:blipFill rotWithShape="1">
          <a:blip r:embed="rId8">
            <a:alphaModFix/>
          </a:blip>
          <a:srcRect b="0" l="0" r="0" t="0"/>
          <a:stretch/>
        </p:blipFill>
        <p:spPr>
          <a:xfrm>
            <a:off x="6695400" y="1165575"/>
            <a:ext cx="1673676" cy="1673676"/>
          </a:xfrm>
          <a:prstGeom prst="rect">
            <a:avLst/>
          </a:prstGeom>
          <a:noFill/>
          <a:ln>
            <a:noFill/>
          </a:ln>
        </p:spPr>
      </p:pic>
      <p:pic>
        <p:nvPicPr>
          <p:cNvPr id="584" name="Google Shape;584;g1537c2c4cbf_0_433"/>
          <p:cNvPicPr preferRelativeResize="0"/>
          <p:nvPr/>
        </p:nvPicPr>
        <p:blipFill rotWithShape="1">
          <a:blip r:embed="rId9">
            <a:alphaModFix/>
          </a:blip>
          <a:srcRect b="0" l="0" r="0" t="0"/>
          <a:stretch/>
        </p:blipFill>
        <p:spPr>
          <a:xfrm>
            <a:off x="6695400" y="4048600"/>
            <a:ext cx="1673676" cy="1673676"/>
          </a:xfrm>
          <a:prstGeom prst="rect">
            <a:avLst/>
          </a:prstGeom>
          <a:noFill/>
          <a:ln>
            <a:noFill/>
          </a:ln>
        </p:spPr>
      </p:pic>
      <p:pic>
        <p:nvPicPr>
          <p:cNvPr id="585" name="Google Shape;585;g1537c2c4cbf_0_433"/>
          <p:cNvPicPr preferRelativeResize="0"/>
          <p:nvPr/>
        </p:nvPicPr>
        <p:blipFill rotWithShape="1">
          <a:blip r:embed="rId10">
            <a:alphaModFix/>
          </a:blip>
          <a:srcRect b="0" l="0" r="0" t="0"/>
          <a:stretch/>
        </p:blipFill>
        <p:spPr>
          <a:xfrm>
            <a:off x="9240650" y="1165575"/>
            <a:ext cx="1673676" cy="1673676"/>
          </a:xfrm>
          <a:prstGeom prst="rect">
            <a:avLst/>
          </a:prstGeom>
          <a:noFill/>
          <a:ln>
            <a:noFill/>
          </a:ln>
        </p:spPr>
      </p:pic>
      <p:pic>
        <p:nvPicPr>
          <p:cNvPr id="586" name="Google Shape;586;g1537c2c4cbf_0_433"/>
          <p:cNvPicPr preferRelativeResize="0"/>
          <p:nvPr/>
        </p:nvPicPr>
        <p:blipFill rotWithShape="1">
          <a:blip r:embed="rId11">
            <a:alphaModFix/>
          </a:blip>
          <a:srcRect b="0" l="0" r="0" t="0"/>
          <a:stretch/>
        </p:blipFill>
        <p:spPr>
          <a:xfrm>
            <a:off x="9240650" y="4048600"/>
            <a:ext cx="1673676" cy="1673676"/>
          </a:xfrm>
          <a:prstGeom prst="rect">
            <a:avLst/>
          </a:prstGeom>
          <a:noFill/>
          <a:ln>
            <a:noFill/>
          </a:ln>
        </p:spPr>
      </p:pic>
      <p:sp>
        <p:nvSpPr>
          <p:cNvPr id="587" name="Google Shape;587;g1537c2c4cbf_0_433"/>
          <p:cNvSpPr txBox="1"/>
          <p:nvPr/>
        </p:nvSpPr>
        <p:spPr>
          <a:xfrm>
            <a:off x="951350" y="2839250"/>
            <a:ext cx="23712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Sachez quand vos paiements sont exigibles.</a:t>
            </a:r>
            <a:endParaRPr b="0" i="0" sz="1400" u="none" cap="none" strike="noStrike">
              <a:solidFill>
                <a:srgbClr val="000000"/>
              </a:solidFill>
              <a:latin typeface="Arial"/>
              <a:ea typeface="Arial"/>
              <a:cs typeface="Arial"/>
              <a:sym typeface="Arial"/>
            </a:endParaRPr>
          </a:p>
        </p:txBody>
      </p:sp>
      <p:sp>
        <p:nvSpPr>
          <p:cNvPr id="588" name="Google Shape;588;g1537c2c4cbf_0_433"/>
          <p:cNvSpPr txBox="1"/>
          <p:nvPr/>
        </p:nvSpPr>
        <p:spPr>
          <a:xfrm>
            <a:off x="3464499" y="2839250"/>
            <a:ext cx="27432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Vérifiez vos relevés de facturation chaque mois.</a:t>
            </a:r>
            <a:endParaRPr b="0" i="0" sz="1400" u="none" cap="none" strike="noStrike">
              <a:solidFill>
                <a:srgbClr val="000000"/>
              </a:solidFill>
              <a:latin typeface="Arial"/>
              <a:ea typeface="Arial"/>
              <a:cs typeface="Arial"/>
              <a:sym typeface="Arial"/>
            </a:endParaRPr>
          </a:p>
        </p:txBody>
      </p:sp>
      <p:sp>
        <p:nvSpPr>
          <p:cNvPr id="589" name="Google Shape;589;g1537c2c4cbf_0_433"/>
          <p:cNvSpPr txBox="1"/>
          <p:nvPr/>
        </p:nvSpPr>
        <p:spPr>
          <a:xfrm>
            <a:off x="6238350" y="2839250"/>
            <a:ext cx="25878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Lisez les conditions</a:t>
            </a:r>
            <a:endParaRPr b="1" i="0" sz="1600" u="none" cap="none" strike="noStrike">
              <a:solidFill>
                <a:schemeClr val="dk2"/>
              </a:solidFill>
              <a:latin typeface="Century Gothic"/>
              <a:ea typeface="Century Gothic"/>
              <a:cs typeface="Century Gothic"/>
              <a:sym typeface="Century Gothic"/>
            </a:endParaRPr>
          </a:p>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du prêt.</a:t>
            </a:r>
            <a:endParaRPr b="0" i="0" sz="1400" u="none" cap="none" strike="noStrike">
              <a:solidFill>
                <a:srgbClr val="000000"/>
              </a:solidFill>
              <a:latin typeface="Arial"/>
              <a:ea typeface="Arial"/>
              <a:cs typeface="Arial"/>
              <a:sym typeface="Arial"/>
            </a:endParaRPr>
          </a:p>
        </p:txBody>
      </p:sp>
      <p:sp>
        <p:nvSpPr>
          <p:cNvPr id="590" name="Google Shape;590;g1537c2c4cbf_0_433"/>
          <p:cNvSpPr txBox="1"/>
          <p:nvPr/>
        </p:nvSpPr>
        <p:spPr>
          <a:xfrm>
            <a:off x="8783587" y="2839250"/>
            <a:ext cx="25878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Effectuez des remboursements réguliers.</a:t>
            </a:r>
            <a:endParaRPr b="0" i="0" sz="1400" u="none" cap="none" strike="noStrike">
              <a:solidFill>
                <a:srgbClr val="000000"/>
              </a:solidFill>
              <a:latin typeface="Arial"/>
              <a:ea typeface="Arial"/>
              <a:cs typeface="Arial"/>
              <a:sym typeface="Arial"/>
            </a:endParaRPr>
          </a:p>
        </p:txBody>
      </p:sp>
      <p:sp>
        <p:nvSpPr>
          <p:cNvPr id="591" name="Google Shape;591;g1537c2c4cbf_0_433"/>
          <p:cNvSpPr txBox="1"/>
          <p:nvPr/>
        </p:nvSpPr>
        <p:spPr>
          <a:xfrm>
            <a:off x="951350" y="5734850"/>
            <a:ext cx="25131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Collectez des points</a:t>
            </a:r>
            <a:endParaRPr b="1" i="0" sz="1600" u="none" cap="none" strike="noStrike">
              <a:solidFill>
                <a:schemeClr val="dk2"/>
              </a:solidFill>
              <a:latin typeface="Century Gothic"/>
              <a:ea typeface="Century Gothic"/>
              <a:cs typeface="Century Gothic"/>
              <a:sym typeface="Century Gothic"/>
            </a:endParaRPr>
          </a:p>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de récompense.</a:t>
            </a:r>
            <a:endParaRPr b="0" i="0" sz="1400" u="none" cap="none" strike="noStrike">
              <a:solidFill>
                <a:srgbClr val="000000"/>
              </a:solidFill>
              <a:latin typeface="Arial"/>
              <a:ea typeface="Arial"/>
              <a:cs typeface="Arial"/>
              <a:sym typeface="Arial"/>
            </a:endParaRPr>
          </a:p>
        </p:txBody>
      </p:sp>
      <p:sp>
        <p:nvSpPr>
          <p:cNvPr id="592" name="Google Shape;592;g1537c2c4cbf_0_433"/>
          <p:cNvSpPr txBox="1"/>
          <p:nvPr/>
        </p:nvSpPr>
        <p:spPr>
          <a:xfrm>
            <a:off x="3464499" y="5734850"/>
            <a:ext cx="27432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Suivez votre </a:t>
            </a:r>
            <a:endParaRPr b="0" i="0" sz="1400" u="none" cap="none" strike="noStrike">
              <a:solidFill>
                <a:srgbClr val="000000"/>
              </a:solidFill>
              <a:latin typeface="Arial"/>
              <a:ea typeface="Arial"/>
              <a:cs typeface="Arial"/>
              <a:sym typeface="Arial"/>
            </a:endParaRPr>
          </a:p>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score de crédit.</a:t>
            </a:r>
            <a:endParaRPr b="0" i="0" sz="1400" u="none" cap="none" strike="noStrike">
              <a:solidFill>
                <a:srgbClr val="000000"/>
              </a:solidFill>
              <a:latin typeface="Arial"/>
              <a:ea typeface="Arial"/>
              <a:cs typeface="Arial"/>
              <a:sym typeface="Arial"/>
            </a:endParaRPr>
          </a:p>
        </p:txBody>
      </p:sp>
      <p:sp>
        <p:nvSpPr>
          <p:cNvPr id="593" name="Google Shape;593;g1537c2c4cbf_0_433"/>
          <p:cNvSpPr txBox="1"/>
          <p:nvPr/>
        </p:nvSpPr>
        <p:spPr>
          <a:xfrm>
            <a:off x="6238350" y="5734850"/>
            <a:ext cx="25878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Définissez un plan pour payer vos dettes.</a:t>
            </a:r>
            <a:endParaRPr b="0" i="0" sz="1400" u="none" cap="none" strike="noStrike">
              <a:solidFill>
                <a:srgbClr val="000000"/>
              </a:solidFill>
              <a:latin typeface="Arial"/>
              <a:ea typeface="Arial"/>
              <a:cs typeface="Arial"/>
              <a:sym typeface="Arial"/>
            </a:endParaRPr>
          </a:p>
        </p:txBody>
      </p:sp>
      <p:sp>
        <p:nvSpPr>
          <p:cNvPr id="594" name="Google Shape;594;g1537c2c4cbf_0_433"/>
          <p:cNvSpPr txBox="1"/>
          <p:nvPr/>
        </p:nvSpPr>
        <p:spPr>
          <a:xfrm>
            <a:off x="8783587" y="5734850"/>
            <a:ext cx="25878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Demandez l'aide d'un conseiller financier </a:t>
            </a:r>
            <a:endParaRPr b="0" i="0" sz="1400" u="none" cap="none" strike="noStrike">
              <a:solidFill>
                <a:srgbClr val="000000"/>
              </a:solidFill>
              <a:latin typeface="Arial"/>
              <a:ea typeface="Arial"/>
              <a:cs typeface="Arial"/>
              <a:sym typeface="Arial"/>
            </a:endParaRPr>
          </a:p>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si nécessaire.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pic>
        <p:nvPicPr>
          <p:cNvPr id="599" name="Google Shape;599;g1537c2c4cbf_0_498"/>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600" name="Google Shape;600;g1537c2c4cbf_0_49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601" name="Google Shape;601;g1537c2c4cbf_0_498"/>
          <p:cNvSpPr txBox="1"/>
          <p:nvPr/>
        </p:nvSpPr>
        <p:spPr>
          <a:xfrm>
            <a:off x="755075" y="-771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Les choses à ne pas faire pour gérer son crédit</a:t>
            </a:r>
            <a:endParaRPr b="0" i="0" sz="1400" u="none" cap="none" strike="noStrike">
              <a:solidFill>
                <a:srgbClr val="000000"/>
              </a:solidFill>
              <a:latin typeface="Arial"/>
              <a:ea typeface="Arial"/>
              <a:cs typeface="Arial"/>
              <a:sym typeface="Arial"/>
            </a:endParaRPr>
          </a:p>
        </p:txBody>
      </p:sp>
      <p:pic>
        <p:nvPicPr>
          <p:cNvPr id="602" name="Google Shape;602;g1537c2c4cbf_0_498"/>
          <p:cNvPicPr preferRelativeResize="0"/>
          <p:nvPr/>
        </p:nvPicPr>
        <p:blipFill rotWithShape="1">
          <a:blip r:embed="rId4">
            <a:alphaModFix/>
          </a:blip>
          <a:srcRect b="0" l="0" r="0" t="0"/>
          <a:stretch/>
        </p:blipFill>
        <p:spPr>
          <a:xfrm>
            <a:off x="3997775" y="4048600"/>
            <a:ext cx="1673676" cy="1673676"/>
          </a:xfrm>
          <a:prstGeom prst="rect">
            <a:avLst/>
          </a:prstGeom>
          <a:noFill/>
          <a:ln>
            <a:noFill/>
          </a:ln>
        </p:spPr>
      </p:pic>
      <p:pic>
        <p:nvPicPr>
          <p:cNvPr id="603" name="Google Shape;603;g1537c2c4cbf_0_498"/>
          <p:cNvPicPr preferRelativeResize="0"/>
          <p:nvPr/>
        </p:nvPicPr>
        <p:blipFill rotWithShape="1">
          <a:blip r:embed="rId5">
            <a:alphaModFix/>
          </a:blip>
          <a:srcRect b="0" l="0" r="0" t="0"/>
          <a:stretch/>
        </p:blipFill>
        <p:spPr>
          <a:xfrm>
            <a:off x="9240650" y="4048600"/>
            <a:ext cx="1673676" cy="1673676"/>
          </a:xfrm>
          <a:prstGeom prst="rect">
            <a:avLst/>
          </a:prstGeom>
          <a:noFill/>
          <a:ln>
            <a:noFill/>
          </a:ln>
        </p:spPr>
      </p:pic>
      <p:sp>
        <p:nvSpPr>
          <p:cNvPr id="604" name="Google Shape;604;g1537c2c4cbf_0_498"/>
          <p:cNvSpPr txBox="1"/>
          <p:nvPr/>
        </p:nvSpPr>
        <p:spPr>
          <a:xfrm>
            <a:off x="511000" y="2839250"/>
            <a:ext cx="30660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Ne prenez pas plus de crédit que vous ne pouvez vous permettre de rembourser.</a:t>
            </a:r>
            <a:endParaRPr b="0" i="0" sz="1400" u="none" cap="none" strike="noStrike">
              <a:solidFill>
                <a:srgbClr val="000000"/>
              </a:solidFill>
              <a:latin typeface="Arial"/>
              <a:ea typeface="Arial"/>
              <a:cs typeface="Arial"/>
              <a:sym typeface="Arial"/>
            </a:endParaRPr>
          </a:p>
        </p:txBody>
      </p:sp>
      <p:sp>
        <p:nvSpPr>
          <p:cNvPr id="605" name="Google Shape;605;g1537c2c4cbf_0_498"/>
          <p:cNvSpPr txBox="1"/>
          <p:nvPr/>
        </p:nvSpPr>
        <p:spPr>
          <a:xfrm>
            <a:off x="3464499" y="2839250"/>
            <a:ext cx="27432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Ne payez pas vos </a:t>
            </a:r>
            <a:endParaRPr b="0" i="0" sz="1400" u="none" cap="none" strike="noStrike">
              <a:solidFill>
                <a:srgbClr val="000000"/>
              </a:solidFill>
              <a:latin typeface="Arial"/>
              <a:ea typeface="Arial"/>
              <a:cs typeface="Arial"/>
              <a:sym typeface="Arial"/>
            </a:endParaRPr>
          </a:p>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factures en retard.</a:t>
            </a:r>
            <a:endParaRPr b="0" i="0" sz="1400" u="none" cap="none" strike="noStrike">
              <a:solidFill>
                <a:srgbClr val="000000"/>
              </a:solidFill>
              <a:latin typeface="Arial"/>
              <a:ea typeface="Arial"/>
              <a:cs typeface="Arial"/>
              <a:sym typeface="Arial"/>
            </a:endParaRPr>
          </a:p>
        </p:txBody>
      </p:sp>
      <p:sp>
        <p:nvSpPr>
          <p:cNvPr id="606" name="Google Shape;606;g1537c2c4cbf_0_498"/>
          <p:cNvSpPr txBox="1"/>
          <p:nvPr/>
        </p:nvSpPr>
        <p:spPr>
          <a:xfrm>
            <a:off x="6238350" y="2839250"/>
            <a:ext cx="25878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Ne substituez pas </a:t>
            </a:r>
            <a:endParaRPr b="0" i="0" sz="1400" u="none" cap="none" strike="noStrike">
              <a:solidFill>
                <a:srgbClr val="000000"/>
              </a:solidFill>
              <a:latin typeface="Arial"/>
              <a:ea typeface="Arial"/>
              <a:cs typeface="Arial"/>
              <a:sym typeface="Arial"/>
            </a:endParaRPr>
          </a:p>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le crédit au revenu.</a:t>
            </a:r>
            <a:endParaRPr b="0" i="0" sz="1400" u="none" cap="none" strike="noStrike">
              <a:solidFill>
                <a:srgbClr val="000000"/>
              </a:solidFill>
              <a:latin typeface="Arial"/>
              <a:ea typeface="Arial"/>
              <a:cs typeface="Arial"/>
              <a:sym typeface="Arial"/>
            </a:endParaRPr>
          </a:p>
        </p:txBody>
      </p:sp>
      <p:sp>
        <p:nvSpPr>
          <p:cNvPr id="607" name="Google Shape;607;g1537c2c4cbf_0_498"/>
          <p:cNvSpPr txBox="1"/>
          <p:nvPr/>
        </p:nvSpPr>
        <p:spPr>
          <a:xfrm>
            <a:off x="8783587" y="2839250"/>
            <a:ext cx="25878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N'utilisez pas les prêts numériques pour vos finances à long terme.</a:t>
            </a:r>
            <a:endParaRPr b="0" i="0" sz="1400" u="none" cap="none" strike="noStrike">
              <a:solidFill>
                <a:srgbClr val="000000"/>
              </a:solidFill>
              <a:latin typeface="Arial"/>
              <a:ea typeface="Arial"/>
              <a:cs typeface="Arial"/>
              <a:sym typeface="Arial"/>
            </a:endParaRPr>
          </a:p>
        </p:txBody>
      </p:sp>
      <p:sp>
        <p:nvSpPr>
          <p:cNvPr id="608" name="Google Shape;608;g1537c2c4cbf_0_498"/>
          <p:cNvSpPr txBox="1"/>
          <p:nvPr/>
        </p:nvSpPr>
        <p:spPr>
          <a:xfrm>
            <a:off x="951350" y="5734850"/>
            <a:ext cx="23712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N'atteignez pas la limite maximale de votre carte de crédit.</a:t>
            </a:r>
            <a:endParaRPr b="0" i="0" sz="1400" u="none" cap="none" strike="noStrike">
              <a:solidFill>
                <a:srgbClr val="000000"/>
              </a:solidFill>
              <a:latin typeface="Arial"/>
              <a:ea typeface="Arial"/>
              <a:cs typeface="Arial"/>
              <a:sym typeface="Arial"/>
            </a:endParaRPr>
          </a:p>
        </p:txBody>
      </p:sp>
      <p:sp>
        <p:nvSpPr>
          <p:cNvPr id="609" name="Google Shape;609;g1537c2c4cbf_0_498"/>
          <p:cNvSpPr txBox="1"/>
          <p:nvPr/>
        </p:nvSpPr>
        <p:spPr>
          <a:xfrm>
            <a:off x="3141700" y="5734850"/>
            <a:ext cx="30966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Ne partagez pas votre </a:t>
            </a:r>
            <a:endParaRPr b="0" i="0" sz="1400" u="none" cap="none" strike="noStrike">
              <a:solidFill>
                <a:srgbClr val="000000"/>
              </a:solidFill>
              <a:latin typeface="Arial"/>
              <a:ea typeface="Arial"/>
              <a:cs typeface="Arial"/>
              <a:sym typeface="Arial"/>
            </a:endParaRPr>
          </a:p>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numéro de carte de crédit </a:t>
            </a:r>
            <a:endParaRPr b="0" i="0" sz="1400" u="none" cap="none" strike="noStrike">
              <a:solidFill>
                <a:srgbClr val="000000"/>
              </a:solidFill>
              <a:latin typeface="Arial"/>
              <a:ea typeface="Arial"/>
              <a:cs typeface="Arial"/>
              <a:sym typeface="Arial"/>
            </a:endParaRPr>
          </a:p>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par téléphone.</a:t>
            </a:r>
            <a:endParaRPr b="0" i="0" sz="1400" u="none" cap="none" strike="noStrike">
              <a:solidFill>
                <a:srgbClr val="000000"/>
              </a:solidFill>
              <a:latin typeface="Arial"/>
              <a:ea typeface="Arial"/>
              <a:cs typeface="Arial"/>
              <a:sym typeface="Arial"/>
            </a:endParaRPr>
          </a:p>
        </p:txBody>
      </p:sp>
      <p:sp>
        <p:nvSpPr>
          <p:cNvPr id="610" name="Google Shape;610;g1537c2c4cbf_0_498"/>
          <p:cNvSpPr txBox="1"/>
          <p:nvPr/>
        </p:nvSpPr>
        <p:spPr>
          <a:xfrm>
            <a:off x="6238350" y="5734850"/>
            <a:ext cx="25035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Ne signez pas de documents sans les lire</a:t>
            </a:r>
            <a:endParaRPr b="0" i="0" sz="1400" u="none" cap="none" strike="noStrike">
              <a:solidFill>
                <a:srgbClr val="000000"/>
              </a:solidFill>
              <a:latin typeface="Arial"/>
              <a:ea typeface="Arial"/>
              <a:cs typeface="Arial"/>
              <a:sym typeface="Arial"/>
            </a:endParaRPr>
          </a:p>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 d'abord.</a:t>
            </a:r>
            <a:endParaRPr b="0" i="0" sz="1400" u="none" cap="none" strike="noStrike">
              <a:solidFill>
                <a:srgbClr val="000000"/>
              </a:solidFill>
              <a:latin typeface="Arial"/>
              <a:ea typeface="Arial"/>
              <a:cs typeface="Arial"/>
              <a:sym typeface="Arial"/>
            </a:endParaRPr>
          </a:p>
        </p:txBody>
      </p:sp>
      <p:sp>
        <p:nvSpPr>
          <p:cNvPr id="611" name="Google Shape;611;g1537c2c4cbf_0_498"/>
          <p:cNvSpPr txBox="1"/>
          <p:nvPr/>
        </p:nvSpPr>
        <p:spPr>
          <a:xfrm>
            <a:off x="8783574" y="5734850"/>
            <a:ext cx="28347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Ne contractez pas de prêts pour des produits de consommation.</a:t>
            </a:r>
            <a:endParaRPr b="0" i="0" sz="1400" u="none" cap="none" strike="noStrike">
              <a:solidFill>
                <a:srgbClr val="000000"/>
              </a:solidFill>
              <a:latin typeface="Arial"/>
              <a:ea typeface="Arial"/>
              <a:cs typeface="Arial"/>
              <a:sym typeface="Arial"/>
            </a:endParaRPr>
          </a:p>
        </p:txBody>
      </p:sp>
      <p:pic>
        <p:nvPicPr>
          <p:cNvPr id="612" name="Google Shape;612;g1537c2c4cbf_0_498"/>
          <p:cNvPicPr preferRelativeResize="0"/>
          <p:nvPr/>
        </p:nvPicPr>
        <p:blipFill rotWithShape="1">
          <a:blip r:embed="rId6">
            <a:alphaModFix/>
          </a:blip>
          <a:srcRect b="0" l="0" r="0" t="0"/>
          <a:stretch/>
        </p:blipFill>
        <p:spPr>
          <a:xfrm>
            <a:off x="1300125" y="4048600"/>
            <a:ext cx="1673676" cy="1673676"/>
          </a:xfrm>
          <a:prstGeom prst="rect">
            <a:avLst/>
          </a:prstGeom>
          <a:noFill/>
          <a:ln>
            <a:noFill/>
          </a:ln>
        </p:spPr>
      </p:pic>
      <p:pic>
        <p:nvPicPr>
          <p:cNvPr id="613" name="Google Shape;613;g1537c2c4cbf_0_498"/>
          <p:cNvPicPr preferRelativeResize="0"/>
          <p:nvPr/>
        </p:nvPicPr>
        <p:blipFill rotWithShape="1">
          <a:blip r:embed="rId7">
            <a:alphaModFix/>
          </a:blip>
          <a:srcRect b="0" l="0" r="0" t="0"/>
          <a:stretch/>
        </p:blipFill>
        <p:spPr>
          <a:xfrm>
            <a:off x="6695413" y="4048600"/>
            <a:ext cx="1673676" cy="1673676"/>
          </a:xfrm>
          <a:prstGeom prst="rect">
            <a:avLst/>
          </a:prstGeom>
          <a:noFill/>
          <a:ln>
            <a:noFill/>
          </a:ln>
        </p:spPr>
      </p:pic>
      <p:pic>
        <p:nvPicPr>
          <p:cNvPr id="614" name="Google Shape;614;g1537c2c4cbf_0_498"/>
          <p:cNvPicPr preferRelativeResize="0"/>
          <p:nvPr/>
        </p:nvPicPr>
        <p:blipFill rotWithShape="1">
          <a:blip r:embed="rId8">
            <a:alphaModFix/>
          </a:blip>
          <a:srcRect b="0" l="0" r="0" t="0"/>
          <a:stretch/>
        </p:blipFill>
        <p:spPr>
          <a:xfrm>
            <a:off x="9240638" y="1168500"/>
            <a:ext cx="1673676" cy="1673676"/>
          </a:xfrm>
          <a:prstGeom prst="rect">
            <a:avLst/>
          </a:prstGeom>
          <a:noFill/>
          <a:ln>
            <a:noFill/>
          </a:ln>
        </p:spPr>
      </p:pic>
      <p:pic>
        <p:nvPicPr>
          <p:cNvPr id="615" name="Google Shape;615;g1537c2c4cbf_0_498"/>
          <p:cNvPicPr preferRelativeResize="0"/>
          <p:nvPr/>
        </p:nvPicPr>
        <p:blipFill rotWithShape="1">
          <a:blip r:embed="rId9">
            <a:alphaModFix/>
          </a:blip>
          <a:srcRect b="0" l="0" r="0" t="0"/>
          <a:stretch/>
        </p:blipFill>
        <p:spPr>
          <a:xfrm>
            <a:off x="3999263" y="1168500"/>
            <a:ext cx="1673676" cy="1673676"/>
          </a:xfrm>
          <a:prstGeom prst="rect">
            <a:avLst/>
          </a:prstGeom>
          <a:noFill/>
          <a:ln>
            <a:noFill/>
          </a:ln>
        </p:spPr>
      </p:pic>
      <p:pic>
        <p:nvPicPr>
          <p:cNvPr id="616" name="Google Shape;616;g1537c2c4cbf_0_498"/>
          <p:cNvPicPr preferRelativeResize="0"/>
          <p:nvPr/>
        </p:nvPicPr>
        <p:blipFill rotWithShape="1">
          <a:blip r:embed="rId10">
            <a:alphaModFix/>
          </a:blip>
          <a:srcRect b="0" l="0" r="0" t="0"/>
          <a:stretch/>
        </p:blipFill>
        <p:spPr>
          <a:xfrm>
            <a:off x="1300113" y="1168500"/>
            <a:ext cx="1673676" cy="1673676"/>
          </a:xfrm>
          <a:prstGeom prst="rect">
            <a:avLst/>
          </a:prstGeom>
          <a:noFill/>
          <a:ln>
            <a:noFill/>
          </a:ln>
        </p:spPr>
      </p:pic>
      <p:pic>
        <p:nvPicPr>
          <p:cNvPr id="617" name="Google Shape;617;g1537c2c4cbf_0_498"/>
          <p:cNvPicPr preferRelativeResize="0"/>
          <p:nvPr/>
        </p:nvPicPr>
        <p:blipFill rotWithShape="1">
          <a:blip r:embed="rId11">
            <a:alphaModFix/>
          </a:blip>
          <a:srcRect b="0" l="0" r="0" t="0"/>
          <a:stretch/>
        </p:blipFill>
        <p:spPr>
          <a:xfrm>
            <a:off x="6759675" y="1168500"/>
            <a:ext cx="1673676" cy="1673676"/>
          </a:xfrm>
          <a:prstGeom prst="rect">
            <a:avLst/>
          </a:prstGeom>
          <a:noFill/>
          <a:ln>
            <a:noFill/>
          </a:ln>
        </p:spPr>
      </p:pic>
      <p:pic>
        <p:nvPicPr>
          <p:cNvPr id="618" name="Google Shape;618;g1537c2c4cbf_0_498"/>
          <p:cNvPicPr preferRelativeResize="0"/>
          <p:nvPr/>
        </p:nvPicPr>
        <p:blipFill rotWithShape="1">
          <a:blip r:embed="rId12">
            <a:alphaModFix/>
          </a:blip>
          <a:srcRect b="0" l="0" r="0" t="0"/>
          <a:stretch/>
        </p:blipFill>
        <p:spPr>
          <a:xfrm>
            <a:off x="6875639" y="1281550"/>
            <a:ext cx="1441725" cy="1441725"/>
          </a:xfrm>
          <a:prstGeom prst="rect">
            <a:avLst/>
          </a:prstGeom>
          <a:noFill/>
          <a:ln>
            <a:noFill/>
          </a:ln>
        </p:spPr>
      </p:pic>
      <p:pic>
        <p:nvPicPr>
          <p:cNvPr id="619" name="Google Shape;619;g1537c2c4cbf_0_498"/>
          <p:cNvPicPr preferRelativeResize="0"/>
          <p:nvPr/>
        </p:nvPicPr>
        <p:blipFill rotWithShape="1">
          <a:blip r:embed="rId12">
            <a:alphaModFix/>
          </a:blip>
          <a:srcRect b="0" l="0" r="0" t="0"/>
          <a:stretch/>
        </p:blipFill>
        <p:spPr>
          <a:xfrm>
            <a:off x="1416089" y="1281550"/>
            <a:ext cx="1441725" cy="1441725"/>
          </a:xfrm>
          <a:prstGeom prst="rect">
            <a:avLst/>
          </a:prstGeom>
          <a:noFill/>
          <a:ln>
            <a:noFill/>
          </a:ln>
        </p:spPr>
      </p:pic>
      <p:pic>
        <p:nvPicPr>
          <p:cNvPr id="620" name="Google Shape;620;g1537c2c4cbf_0_498"/>
          <p:cNvPicPr preferRelativeResize="0"/>
          <p:nvPr/>
        </p:nvPicPr>
        <p:blipFill rotWithShape="1">
          <a:blip r:embed="rId12">
            <a:alphaModFix/>
          </a:blip>
          <a:srcRect b="0" l="0" r="0" t="0"/>
          <a:stretch/>
        </p:blipFill>
        <p:spPr>
          <a:xfrm>
            <a:off x="4113751" y="1205350"/>
            <a:ext cx="1473849" cy="1473849"/>
          </a:xfrm>
          <a:prstGeom prst="rect">
            <a:avLst/>
          </a:prstGeom>
          <a:noFill/>
          <a:ln>
            <a:noFill/>
          </a:ln>
        </p:spPr>
      </p:pic>
      <p:pic>
        <p:nvPicPr>
          <p:cNvPr id="621" name="Google Shape;621;g1537c2c4cbf_0_498"/>
          <p:cNvPicPr preferRelativeResize="0"/>
          <p:nvPr/>
        </p:nvPicPr>
        <p:blipFill rotWithShape="1">
          <a:blip r:embed="rId12">
            <a:alphaModFix/>
          </a:blip>
          <a:srcRect b="0" l="0" r="0" t="0"/>
          <a:stretch/>
        </p:blipFill>
        <p:spPr>
          <a:xfrm>
            <a:off x="9356614" y="1281550"/>
            <a:ext cx="1441725" cy="1441725"/>
          </a:xfrm>
          <a:prstGeom prst="rect">
            <a:avLst/>
          </a:prstGeom>
          <a:noFill/>
          <a:ln>
            <a:noFill/>
          </a:ln>
        </p:spPr>
      </p:pic>
      <p:pic>
        <p:nvPicPr>
          <p:cNvPr id="622" name="Google Shape;622;g1537c2c4cbf_0_498"/>
          <p:cNvPicPr preferRelativeResize="0"/>
          <p:nvPr/>
        </p:nvPicPr>
        <p:blipFill rotWithShape="1">
          <a:blip r:embed="rId12">
            <a:alphaModFix/>
          </a:blip>
          <a:srcRect b="0" l="0" r="0" t="0"/>
          <a:stretch/>
        </p:blipFill>
        <p:spPr>
          <a:xfrm>
            <a:off x="9360950" y="4164575"/>
            <a:ext cx="1473849" cy="1473849"/>
          </a:xfrm>
          <a:prstGeom prst="rect">
            <a:avLst/>
          </a:prstGeom>
          <a:noFill/>
          <a:ln>
            <a:noFill/>
          </a:ln>
        </p:spPr>
      </p:pic>
      <p:pic>
        <p:nvPicPr>
          <p:cNvPr id="623" name="Google Shape;623;g1537c2c4cbf_0_498"/>
          <p:cNvPicPr preferRelativeResize="0"/>
          <p:nvPr/>
        </p:nvPicPr>
        <p:blipFill rotWithShape="1">
          <a:blip r:embed="rId12">
            <a:alphaModFix/>
          </a:blip>
          <a:srcRect b="0" l="0" r="0" t="0"/>
          <a:stretch/>
        </p:blipFill>
        <p:spPr>
          <a:xfrm>
            <a:off x="6811389" y="4164575"/>
            <a:ext cx="1441725" cy="1441725"/>
          </a:xfrm>
          <a:prstGeom prst="rect">
            <a:avLst/>
          </a:prstGeom>
          <a:noFill/>
          <a:ln>
            <a:noFill/>
          </a:ln>
        </p:spPr>
      </p:pic>
      <p:pic>
        <p:nvPicPr>
          <p:cNvPr id="624" name="Google Shape;624;g1537c2c4cbf_0_498"/>
          <p:cNvPicPr preferRelativeResize="0"/>
          <p:nvPr/>
        </p:nvPicPr>
        <p:blipFill rotWithShape="1">
          <a:blip r:embed="rId12">
            <a:alphaModFix/>
          </a:blip>
          <a:srcRect b="0" l="0" r="0" t="0"/>
          <a:stretch/>
        </p:blipFill>
        <p:spPr>
          <a:xfrm>
            <a:off x="4113739" y="4164575"/>
            <a:ext cx="1441725" cy="1441725"/>
          </a:xfrm>
          <a:prstGeom prst="rect">
            <a:avLst/>
          </a:prstGeom>
          <a:noFill/>
          <a:ln>
            <a:noFill/>
          </a:ln>
        </p:spPr>
      </p:pic>
      <p:pic>
        <p:nvPicPr>
          <p:cNvPr id="625" name="Google Shape;625;g1537c2c4cbf_0_498"/>
          <p:cNvPicPr preferRelativeResize="0"/>
          <p:nvPr/>
        </p:nvPicPr>
        <p:blipFill rotWithShape="1">
          <a:blip r:embed="rId12">
            <a:alphaModFix/>
          </a:blip>
          <a:srcRect b="0" l="0" r="0" t="0"/>
          <a:stretch/>
        </p:blipFill>
        <p:spPr>
          <a:xfrm>
            <a:off x="1416089" y="4164575"/>
            <a:ext cx="1441725" cy="14417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pic>
        <p:nvPicPr>
          <p:cNvPr id="630" name="Google Shape;630;g1537c2c4cbf_0_454"/>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631" name="Google Shape;631;g1537c2c4cbf_0_454"/>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632" name="Google Shape;632;g1537c2c4cbf_0_45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633" name="Google Shape;633;g1537c2c4cbf_0_454"/>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Récapitulons !</a:t>
            </a:r>
            <a:endParaRPr b="0" i="0" sz="1400" u="none" cap="none" strike="noStrike">
              <a:solidFill>
                <a:srgbClr val="000000"/>
              </a:solidFill>
              <a:latin typeface="Arial"/>
              <a:ea typeface="Arial"/>
              <a:cs typeface="Arial"/>
              <a:sym typeface="Arial"/>
            </a:endParaRPr>
          </a:p>
        </p:txBody>
      </p:sp>
      <p:pic>
        <p:nvPicPr>
          <p:cNvPr id="634" name="Google Shape;634;g1537c2c4cbf_0_454"/>
          <p:cNvPicPr preferRelativeResize="0"/>
          <p:nvPr/>
        </p:nvPicPr>
        <p:blipFill rotWithShape="1">
          <a:blip r:embed="rId5">
            <a:alphaModFix/>
          </a:blip>
          <a:srcRect b="0" l="0" r="0" t="0"/>
          <a:stretch/>
        </p:blipFill>
        <p:spPr>
          <a:xfrm>
            <a:off x="8546400" y="1448375"/>
            <a:ext cx="3770475" cy="5657098"/>
          </a:xfrm>
          <a:prstGeom prst="rect">
            <a:avLst/>
          </a:prstGeom>
          <a:noFill/>
          <a:ln>
            <a:noFill/>
          </a:ln>
        </p:spPr>
      </p:pic>
      <p:pic>
        <p:nvPicPr>
          <p:cNvPr id="635" name="Google Shape;635;g1537c2c4cbf_0_454"/>
          <p:cNvPicPr preferRelativeResize="0"/>
          <p:nvPr/>
        </p:nvPicPr>
        <p:blipFill rotWithShape="1">
          <a:blip r:embed="rId6">
            <a:alphaModFix/>
          </a:blip>
          <a:srcRect b="0" l="0" r="18546" t="0"/>
          <a:stretch/>
        </p:blipFill>
        <p:spPr>
          <a:xfrm>
            <a:off x="-37175" y="1448375"/>
            <a:ext cx="2981450" cy="5491973"/>
          </a:xfrm>
          <a:prstGeom prst="rect">
            <a:avLst/>
          </a:prstGeom>
          <a:noFill/>
          <a:ln>
            <a:noFill/>
          </a:ln>
        </p:spPr>
      </p:pic>
      <p:grpSp>
        <p:nvGrpSpPr>
          <p:cNvPr id="636" name="Google Shape;636;g1537c2c4cbf_0_454"/>
          <p:cNvGrpSpPr/>
          <p:nvPr/>
        </p:nvGrpSpPr>
        <p:grpSpPr>
          <a:xfrm>
            <a:off x="1830601" y="1267525"/>
            <a:ext cx="2078724" cy="1621424"/>
            <a:chOff x="2287801" y="1496125"/>
            <a:chExt cx="2078724" cy="1621424"/>
          </a:xfrm>
        </p:grpSpPr>
        <p:pic>
          <p:nvPicPr>
            <p:cNvPr id="637" name="Google Shape;637;g1537c2c4cbf_0_454"/>
            <p:cNvPicPr preferRelativeResize="0"/>
            <p:nvPr/>
          </p:nvPicPr>
          <p:blipFill rotWithShape="1">
            <a:blip r:embed="rId7">
              <a:alphaModFix/>
            </a:blip>
            <a:srcRect b="0" l="20926" r="25537" t="0"/>
            <a:stretch/>
          </p:blipFill>
          <p:spPr>
            <a:xfrm flipH="1">
              <a:off x="2287801" y="1496125"/>
              <a:ext cx="1926999" cy="1621424"/>
            </a:xfrm>
            <a:prstGeom prst="rect">
              <a:avLst/>
            </a:prstGeom>
            <a:noFill/>
            <a:ln>
              <a:noFill/>
            </a:ln>
          </p:spPr>
        </p:pic>
        <p:sp>
          <p:nvSpPr>
            <p:cNvPr id="638" name="Google Shape;638;g1537c2c4cbf_0_454"/>
            <p:cNvSpPr txBox="1"/>
            <p:nvPr/>
          </p:nvSpPr>
          <p:spPr>
            <a:xfrm>
              <a:off x="2662525" y="1689825"/>
              <a:ext cx="17040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2855A4"/>
                  </a:solidFill>
                  <a:latin typeface="Century Gothic"/>
                  <a:ea typeface="Century Gothic"/>
                  <a:cs typeface="Century Gothic"/>
                  <a:sym typeface="Century Gothic"/>
                </a:rPr>
                <a:t>Jusqu'à présent,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2855A4"/>
                  </a:solidFill>
                  <a:latin typeface="Century Gothic"/>
                  <a:ea typeface="Century Gothic"/>
                  <a:cs typeface="Century Gothic"/>
                  <a:sym typeface="Century Gothic"/>
                </a:rPr>
                <a:t>vous avez appris :</a:t>
              </a:r>
              <a:endParaRPr b="0" i="0" sz="1400" u="none" cap="none" strike="noStrike">
                <a:solidFill>
                  <a:srgbClr val="000000"/>
                </a:solidFill>
                <a:latin typeface="Arial"/>
                <a:ea typeface="Arial"/>
                <a:cs typeface="Arial"/>
                <a:sym typeface="Arial"/>
              </a:endParaRPr>
            </a:p>
          </p:txBody>
        </p:sp>
      </p:grpSp>
      <p:sp>
        <p:nvSpPr>
          <p:cNvPr id="639" name="Google Shape;639;g1537c2c4cbf_0_454"/>
          <p:cNvSpPr/>
          <p:nvPr/>
        </p:nvSpPr>
        <p:spPr>
          <a:xfrm>
            <a:off x="4160975" y="1355600"/>
            <a:ext cx="4214400" cy="1144500"/>
          </a:xfrm>
          <a:prstGeom prst="flowChartAlternateProcess">
            <a:avLst/>
          </a:prstGeom>
          <a:solidFill>
            <a:srgbClr val="2855A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g1537c2c4cbf_0_454"/>
          <p:cNvSpPr/>
          <p:nvPr/>
        </p:nvSpPr>
        <p:spPr>
          <a:xfrm>
            <a:off x="4160975" y="2549850"/>
            <a:ext cx="4511700" cy="1144500"/>
          </a:xfrm>
          <a:prstGeom prst="flowChartAlternateProcess">
            <a:avLst/>
          </a:prstGeom>
          <a:solidFill>
            <a:srgbClr val="186C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g1537c2c4cbf_0_454"/>
          <p:cNvSpPr/>
          <p:nvPr/>
        </p:nvSpPr>
        <p:spPr>
          <a:xfrm>
            <a:off x="4160975" y="3744100"/>
            <a:ext cx="4806300" cy="1144500"/>
          </a:xfrm>
          <a:prstGeom prst="flowChartAlternateProcess">
            <a:avLst/>
          </a:prstGeom>
          <a:solidFill>
            <a:srgbClr val="B3CD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2" name="Google Shape;642;g1537c2c4cbf_0_454"/>
          <p:cNvSpPr/>
          <p:nvPr/>
        </p:nvSpPr>
        <p:spPr>
          <a:xfrm>
            <a:off x="4160975" y="4938350"/>
            <a:ext cx="5089200" cy="1144500"/>
          </a:xfrm>
          <a:prstGeom prst="flowChartAlternateProcess">
            <a:avLst/>
          </a:prstGeom>
          <a:solidFill>
            <a:srgbClr val="EDB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g1537c2c4cbf_0_454"/>
          <p:cNvSpPr txBox="1"/>
          <p:nvPr/>
        </p:nvSpPr>
        <p:spPr>
          <a:xfrm>
            <a:off x="5632225" y="1800950"/>
            <a:ext cx="1849800" cy="1028400"/>
          </a:xfrm>
          <a:prstGeom prst="rect">
            <a:avLst/>
          </a:prstGeom>
          <a:noFill/>
          <a:ln>
            <a:noFill/>
          </a:ln>
        </p:spPr>
        <p:txBody>
          <a:bodyPr anchorCtr="0" anchor="t" bIns="0" lIns="0" spcFirstLastPara="1" rIns="0" wrap="square" tIns="12700">
            <a:spAutoFit/>
          </a:bodyPr>
          <a:lstStyle/>
          <a:p>
            <a:pPr indent="0" lvl="0" marL="0" marR="181610" rtl="0" algn="l">
              <a:lnSpc>
                <a:spcPct val="87000"/>
              </a:lnSpc>
              <a:spcBef>
                <a:spcPts val="0"/>
              </a:spcBef>
              <a:spcAft>
                <a:spcPts val="0"/>
              </a:spcAft>
              <a:buClr>
                <a:schemeClr val="dk1"/>
              </a:buClr>
              <a:buSzPts val="1100"/>
              <a:buFont typeface="Arial"/>
              <a:buNone/>
            </a:pPr>
            <a:r>
              <a:rPr b="1" i="0" lang="en-US" sz="1800" u="none" cap="none" strike="noStrike">
                <a:solidFill>
                  <a:schemeClr val="lt1"/>
                </a:solidFill>
                <a:latin typeface="Century Gothic"/>
                <a:ea typeface="Century Gothic"/>
                <a:cs typeface="Century Gothic"/>
                <a:sym typeface="Century Gothic"/>
              </a:rPr>
              <a:t>Les formes de crédit</a:t>
            </a:r>
            <a:endParaRPr b="1" i="0" sz="1800" u="none" cap="none" strike="noStrike">
              <a:solidFill>
                <a:schemeClr val="lt1"/>
              </a:solidFill>
              <a:latin typeface="Century Gothic"/>
              <a:ea typeface="Century Gothic"/>
              <a:cs typeface="Century Gothic"/>
              <a:sym typeface="Century Gothic"/>
            </a:endParaRPr>
          </a:p>
          <a:p>
            <a:pPr indent="0" lvl="0" marL="0" marR="181610" rtl="0" algn="l">
              <a:lnSpc>
                <a:spcPct val="87000"/>
              </a:lnSpc>
              <a:spcBef>
                <a:spcPts val="200"/>
              </a:spcBef>
              <a:spcAft>
                <a:spcPts val="0"/>
              </a:spcAft>
              <a:buClr>
                <a:schemeClr val="dk1"/>
              </a:buClr>
              <a:buSzPts val="1100"/>
              <a:buFont typeface="Arial"/>
              <a:buNone/>
            </a:pPr>
            <a:r>
              <a:t/>
            </a:r>
            <a:endParaRPr b="1" i="0" sz="1800" u="none" cap="none" strike="noStrike">
              <a:solidFill>
                <a:schemeClr val="lt1"/>
              </a:solidFill>
              <a:latin typeface="Century Gothic"/>
              <a:ea typeface="Century Gothic"/>
              <a:cs typeface="Century Gothic"/>
              <a:sym typeface="Century Gothic"/>
            </a:endParaRPr>
          </a:p>
          <a:p>
            <a:pPr indent="0" lvl="0" marL="0" marR="181610" rtl="0" algn="l">
              <a:lnSpc>
                <a:spcPct val="87000"/>
              </a:lnSpc>
              <a:spcBef>
                <a:spcPts val="200"/>
              </a:spcBef>
              <a:spcAft>
                <a:spcPts val="200"/>
              </a:spcAft>
              <a:buClr>
                <a:srgbClr val="000000"/>
              </a:buClr>
              <a:buSzPts val="2200"/>
              <a:buFont typeface="Arial"/>
              <a:buNone/>
            </a:pPr>
            <a:r>
              <a:t/>
            </a:r>
            <a:endParaRPr b="1" i="0" sz="1800" u="none" cap="none" strike="noStrike">
              <a:solidFill>
                <a:schemeClr val="lt1"/>
              </a:solidFill>
              <a:latin typeface="Century Gothic"/>
              <a:ea typeface="Century Gothic"/>
              <a:cs typeface="Century Gothic"/>
              <a:sym typeface="Century Gothic"/>
            </a:endParaRPr>
          </a:p>
        </p:txBody>
      </p:sp>
      <p:sp>
        <p:nvSpPr>
          <p:cNvPr id="644" name="Google Shape;644;g1537c2c4cbf_0_454"/>
          <p:cNvSpPr txBox="1"/>
          <p:nvPr/>
        </p:nvSpPr>
        <p:spPr>
          <a:xfrm>
            <a:off x="5632228" y="2830050"/>
            <a:ext cx="2743200" cy="567000"/>
          </a:xfrm>
          <a:prstGeom prst="rect">
            <a:avLst/>
          </a:prstGeom>
          <a:noFill/>
          <a:ln>
            <a:noFill/>
          </a:ln>
        </p:spPr>
        <p:txBody>
          <a:bodyPr anchorCtr="0" anchor="t" bIns="0" lIns="0" spcFirstLastPara="1" rIns="0" wrap="square" tIns="12700">
            <a:spAutoFit/>
          </a:bodyPr>
          <a:lstStyle/>
          <a:p>
            <a:pPr indent="0" lvl="0" marL="22860" marR="5080" rtl="0" algn="l">
              <a:lnSpc>
                <a:spcPct val="100000"/>
              </a:lnSpc>
              <a:spcBef>
                <a:spcPts val="0"/>
              </a:spcBef>
              <a:spcAft>
                <a:spcPts val="0"/>
              </a:spcAft>
              <a:buClr>
                <a:srgbClr val="000000"/>
              </a:buClr>
              <a:buSzPts val="2200"/>
              <a:buFont typeface="Arial"/>
              <a:buNone/>
            </a:pPr>
            <a:r>
              <a:rPr b="1" i="0" lang="en-US" sz="1800" u="none" cap="none" strike="noStrike">
                <a:solidFill>
                  <a:schemeClr val="lt1"/>
                </a:solidFill>
                <a:latin typeface="Century Gothic"/>
                <a:ea typeface="Century Gothic"/>
                <a:cs typeface="Century Gothic"/>
                <a:sym typeface="Century Gothic"/>
              </a:rPr>
              <a:t>Comment les prêteurs évaluent la solvabilité</a:t>
            </a:r>
            <a:endParaRPr b="0" i="0" sz="1400" u="none" cap="none" strike="noStrike">
              <a:solidFill>
                <a:srgbClr val="000000"/>
              </a:solidFill>
              <a:latin typeface="Arial"/>
              <a:ea typeface="Arial"/>
              <a:cs typeface="Arial"/>
              <a:sym typeface="Arial"/>
            </a:endParaRPr>
          </a:p>
        </p:txBody>
      </p:sp>
      <p:sp>
        <p:nvSpPr>
          <p:cNvPr id="645" name="Google Shape;645;g1537c2c4cbf_0_454"/>
          <p:cNvSpPr txBox="1"/>
          <p:nvPr/>
        </p:nvSpPr>
        <p:spPr>
          <a:xfrm>
            <a:off x="5632225" y="4090125"/>
            <a:ext cx="2692800" cy="495600"/>
          </a:xfrm>
          <a:prstGeom prst="rect">
            <a:avLst/>
          </a:prstGeom>
          <a:noFill/>
          <a:ln>
            <a:noFill/>
          </a:ln>
        </p:spPr>
        <p:txBody>
          <a:bodyPr anchorCtr="0" anchor="t" bIns="0" lIns="0" spcFirstLastPara="1" rIns="0" wrap="square" tIns="12700">
            <a:spAutoFit/>
          </a:bodyPr>
          <a:lstStyle/>
          <a:p>
            <a:pPr indent="0" lvl="0" marL="0" marR="292735" rtl="0" algn="l">
              <a:lnSpc>
                <a:spcPct val="87100"/>
              </a:lnSpc>
              <a:spcBef>
                <a:spcPts val="0"/>
              </a:spcBef>
              <a:spcAft>
                <a:spcPts val="0"/>
              </a:spcAft>
              <a:buClr>
                <a:srgbClr val="000000"/>
              </a:buClr>
              <a:buSzPts val="2200"/>
              <a:buFont typeface="Arial"/>
              <a:buNone/>
            </a:pPr>
            <a:r>
              <a:rPr b="1" i="0" lang="en-US" sz="1800" u="none" cap="none" strike="noStrike">
                <a:solidFill>
                  <a:schemeClr val="lt1"/>
                </a:solidFill>
                <a:latin typeface="Century Gothic"/>
                <a:ea typeface="Century Gothic"/>
                <a:cs typeface="Century Gothic"/>
                <a:sym typeface="Century Gothic"/>
              </a:rPr>
              <a:t>Où et comment </a:t>
            </a:r>
            <a:endParaRPr b="0" i="0" sz="1400" u="none" cap="none" strike="noStrike">
              <a:solidFill>
                <a:srgbClr val="000000"/>
              </a:solidFill>
              <a:latin typeface="Arial"/>
              <a:ea typeface="Arial"/>
              <a:cs typeface="Arial"/>
              <a:sym typeface="Arial"/>
            </a:endParaRPr>
          </a:p>
          <a:p>
            <a:pPr indent="0" lvl="0" marL="0" marR="292735" rtl="0" algn="l">
              <a:lnSpc>
                <a:spcPct val="87100"/>
              </a:lnSpc>
              <a:spcBef>
                <a:spcPts val="0"/>
              </a:spcBef>
              <a:spcAft>
                <a:spcPts val="0"/>
              </a:spcAft>
              <a:buClr>
                <a:srgbClr val="000000"/>
              </a:buClr>
              <a:buSzPts val="2200"/>
              <a:buFont typeface="Arial"/>
              <a:buNone/>
            </a:pPr>
            <a:r>
              <a:rPr b="1" i="0" lang="en-US" sz="1800" u="none" cap="none" strike="noStrike">
                <a:solidFill>
                  <a:schemeClr val="lt1"/>
                </a:solidFill>
                <a:latin typeface="Century Gothic"/>
                <a:ea typeface="Century Gothic"/>
                <a:cs typeface="Century Gothic"/>
                <a:sym typeface="Century Gothic"/>
              </a:rPr>
              <a:t>pour obtenir un crédit</a:t>
            </a:r>
            <a:endParaRPr b="0" i="0" sz="1400" u="none" cap="none" strike="noStrike">
              <a:solidFill>
                <a:srgbClr val="000000"/>
              </a:solidFill>
              <a:latin typeface="Arial"/>
              <a:ea typeface="Arial"/>
              <a:cs typeface="Arial"/>
              <a:sym typeface="Arial"/>
            </a:endParaRPr>
          </a:p>
        </p:txBody>
      </p:sp>
      <p:sp>
        <p:nvSpPr>
          <p:cNvPr id="646" name="Google Shape;646;g1537c2c4cbf_0_454"/>
          <p:cNvSpPr txBox="1"/>
          <p:nvPr/>
        </p:nvSpPr>
        <p:spPr>
          <a:xfrm>
            <a:off x="5632237" y="5311850"/>
            <a:ext cx="2138400" cy="495600"/>
          </a:xfrm>
          <a:prstGeom prst="rect">
            <a:avLst/>
          </a:prstGeom>
          <a:noFill/>
          <a:ln>
            <a:noFill/>
          </a:ln>
        </p:spPr>
        <p:txBody>
          <a:bodyPr anchorCtr="0" anchor="t" bIns="0" lIns="0" spcFirstLastPara="1" rIns="0" wrap="square" tIns="12700">
            <a:spAutoFit/>
          </a:bodyPr>
          <a:lstStyle/>
          <a:p>
            <a:pPr indent="0" lvl="0" marL="0" marR="292735" rtl="0" algn="l">
              <a:lnSpc>
                <a:spcPct val="87100"/>
              </a:lnSpc>
              <a:spcBef>
                <a:spcPts val="0"/>
              </a:spcBef>
              <a:spcAft>
                <a:spcPts val="0"/>
              </a:spcAft>
              <a:buClr>
                <a:srgbClr val="000000"/>
              </a:buClr>
              <a:buSzPts val="2200"/>
              <a:buFont typeface="Arial"/>
              <a:buNone/>
            </a:pPr>
            <a:r>
              <a:rPr b="1" i="0" lang="en-US" sz="1800" u="none" cap="none" strike="noStrike">
                <a:solidFill>
                  <a:schemeClr val="lt1"/>
                </a:solidFill>
                <a:latin typeface="Century Gothic"/>
                <a:ea typeface="Century Gothic"/>
                <a:cs typeface="Century Gothic"/>
                <a:sym typeface="Century Gothic"/>
              </a:rPr>
              <a:t>Comment gérer votre crédit</a:t>
            </a:r>
            <a:endParaRPr b="0" i="0" sz="1400" u="none" cap="none" strike="noStrike">
              <a:solidFill>
                <a:srgbClr val="000000"/>
              </a:solidFill>
              <a:latin typeface="Arial"/>
              <a:ea typeface="Arial"/>
              <a:cs typeface="Arial"/>
              <a:sym typeface="Arial"/>
            </a:endParaRPr>
          </a:p>
        </p:txBody>
      </p:sp>
      <p:pic>
        <p:nvPicPr>
          <p:cNvPr id="647" name="Google Shape;647;g1537c2c4cbf_0_454"/>
          <p:cNvPicPr preferRelativeResize="0"/>
          <p:nvPr/>
        </p:nvPicPr>
        <p:blipFill rotWithShape="1">
          <a:blip r:embed="rId8">
            <a:alphaModFix/>
          </a:blip>
          <a:srcRect b="0" l="0" r="0" t="0"/>
          <a:stretch/>
        </p:blipFill>
        <p:spPr>
          <a:xfrm>
            <a:off x="4458325" y="2727150"/>
            <a:ext cx="789900" cy="789900"/>
          </a:xfrm>
          <a:prstGeom prst="rect">
            <a:avLst/>
          </a:prstGeom>
          <a:noFill/>
          <a:ln>
            <a:noFill/>
          </a:ln>
        </p:spPr>
      </p:pic>
      <p:pic>
        <p:nvPicPr>
          <p:cNvPr id="648" name="Google Shape;648;g1537c2c4cbf_0_454"/>
          <p:cNvPicPr preferRelativeResize="0"/>
          <p:nvPr/>
        </p:nvPicPr>
        <p:blipFill rotWithShape="1">
          <a:blip r:embed="rId9">
            <a:alphaModFix/>
          </a:blip>
          <a:srcRect b="0" l="0" r="0" t="0"/>
          <a:stretch/>
        </p:blipFill>
        <p:spPr>
          <a:xfrm>
            <a:off x="4281025" y="3765675"/>
            <a:ext cx="1144500" cy="1144500"/>
          </a:xfrm>
          <a:prstGeom prst="rect">
            <a:avLst/>
          </a:prstGeom>
          <a:noFill/>
          <a:ln>
            <a:noFill/>
          </a:ln>
        </p:spPr>
      </p:pic>
      <p:pic>
        <p:nvPicPr>
          <p:cNvPr id="649" name="Google Shape;649;g1537c2c4cbf_0_454"/>
          <p:cNvPicPr preferRelativeResize="0"/>
          <p:nvPr/>
        </p:nvPicPr>
        <p:blipFill rotWithShape="1">
          <a:blip r:embed="rId10">
            <a:alphaModFix/>
          </a:blip>
          <a:srcRect b="0" l="0" r="0" t="0"/>
          <a:stretch/>
        </p:blipFill>
        <p:spPr>
          <a:xfrm>
            <a:off x="4427625" y="1502200"/>
            <a:ext cx="851301" cy="851301"/>
          </a:xfrm>
          <a:prstGeom prst="rect">
            <a:avLst/>
          </a:prstGeom>
          <a:noFill/>
          <a:ln>
            <a:noFill/>
          </a:ln>
        </p:spPr>
      </p:pic>
      <p:pic>
        <p:nvPicPr>
          <p:cNvPr id="650" name="Google Shape;650;g1537c2c4cbf_0_454"/>
          <p:cNvPicPr preferRelativeResize="0"/>
          <p:nvPr/>
        </p:nvPicPr>
        <p:blipFill rotWithShape="1">
          <a:blip r:embed="rId11">
            <a:alphaModFix/>
          </a:blip>
          <a:srcRect b="0" l="0" r="0" t="0"/>
          <a:stretch/>
        </p:blipFill>
        <p:spPr>
          <a:xfrm>
            <a:off x="4458325" y="5158800"/>
            <a:ext cx="789900" cy="7899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pic>
        <p:nvPicPr>
          <p:cNvPr id="655" name="Google Shape;655;p28"/>
          <p:cNvPicPr preferRelativeResize="0"/>
          <p:nvPr/>
        </p:nvPicPr>
        <p:blipFill rotWithShape="1">
          <a:blip r:embed="rId3">
            <a:alphaModFix/>
          </a:blip>
          <a:srcRect b="0" l="0" r="0" t="0"/>
          <a:stretch/>
        </p:blipFill>
        <p:spPr>
          <a:xfrm>
            <a:off x="0" y="0"/>
            <a:ext cx="12192000" cy="6857172"/>
          </a:xfrm>
          <a:prstGeom prst="rect">
            <a:avLst/>
          </a:prstGeom>
          <a:noFill/>
          <a:ln>
            <a:noFill/>
          </a:ln>
        </p:spPr>
      </p:pic>
      <p:grpSp>
        <p:nvGrpSpPr>
          <p:cNvPr id="656" name="Google Shape;656;p28"/>
          <p:cNvGrpSpPr/>
          <p:nvPr/>
        </p:nvGrpSpPr>
        <p:grpSpPr>
          <a:xfrm>
            <a:off x="3859703" y="736329"/>
            <a:ext cx="5265765" cy="4152629"/>
            <a:chOff x="5364307" y="875631"/>
            <a:chExt cx="5265765" cy="4152629"/>
          </a:xfrm>
        </p:grpSpPr>
        <p:pic>
          <p:nvPicPr>
            <p:cNvPr id="657" name="Google Shape;657;p28"/>
            <p:cNvPicPr preferRelativeResize="0"/>
            <p:nvPr/>
          </p:nvPicPr>
          <p:blipFill rotWithShape="1">
            <a:blip r:embed="rId4">
              <a:alphaModFix/>
            </a:blip>
            <a:srcRect b="0" l="0" r="0" t="0"/>
            <a:stretch/>
          </p:blipFill>
          <p:spPr>
            <a:xfrm>
              <a:off x="5364307" y="875631"/>
              <a:ext cx="5265765" cy="4152629"/>
            </a:xfrm>
            <a:prstGeom prst="rect">
              <a:avLst/>
            </a:prstGeom>
            <a:noFill/>
            <a:ln>
              <a:noFill/>
            </a:ln>
          </p:spPr>
        </p:pic>
        <p:sp>
          <p:nvSpPr>
            <p:cNvPr id="658" name="Google Shape;658;p28"/>
            <p:cNvSpPr txBox="1"/>
            <p:nvPr/>
          </p:nvSpPr>
          <p:spPr>
            <a:xfrm>
              <a:off x="6075411" y="1941493"/>
              <a:ext cx="3843600" cy="2247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Partagez vos doutes et vos questions !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lt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Avez-vous trouvé la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session utile ?</a:t>
              </a:r>
              <a:endParaRPr b="0" i="0" sz="1400" u="none" cap="none" strike="noStrike">
                <a:solidFill>
                  <a:srgbClr val="000000"/>
                </a:solidFill>
                <a:latin typeface="Arial"/>
                <a:ea typeface="Arial"/>
                <a:cs typeface="Arial"/>
                <a:sym typeface="Arial"/>
              </a:endParaRPr>
            </a:p>
          </p:txBody>
        </p:sp>
      </p:grpSp>
      <p:sp>
        <p:nvSpPr>
          <p:cNvPr id="659" name="Google Shape;659;p2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660" name="Google Shape;660;p28"/>
          <p:cNvPicPr preferRelativeResize="0"/>
          <p:nvPr/>
        </p:nvPicPr>
        <p:blipFill rotWithShape="1">
          <a:blip r:embed="rId5">
            <a:alphaModFix/>
          </a:blip>
          <a:srcRect b="0" l="0" r="0" t="0"/>
          <a:stretch/>
        </p:blipFill>
        <p:spPr>
          <a:xfrm>
            <a:off x="-381000" y="104275"/>
            <a:ext cx="5752198" cy="6599726"/>
          </a:xfrm>
          <a:prstGeom prst="rect">
            <a:avLst/>
          </a:prstGeom>
          <a:noFill/>
          <a:ln>
            <a:noFill/>
          </a:ln>
        </p:spPr>
      </p:pic>
      <p:pic>
        <p:nvPicPr>
          <p:cNvPr id="661" name="Google Shape;661;p28"/>
          <p:cNvPicPr preferRelativeResize="0"/>
          <p:nvPr/>
        </p:nvPicPr>
        <p:blipFill rotWithShape="1">
          <a:blip r:embed="rId6">
            <a:alphaModFix/>
          </a:blip>
          <a:srcRect b="0" l="0" r="0" t="0"/>
          <a:stretch/>
        </p:blipFill>
        <p:spPr>
          <a:xfrm>
            <a:off x="7668050" y="334475"/>
            <a:ext cx="4398757" cy="65997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pic>
        <p:nvPicPr>
          <p:cNvPr id="666" name="Google Shape;666;g15e1f7d4915_0_1"/>
          <p:cNvPicPr preferRelativeResize="0"/>
          <p:nvPr/>
        </p:nvPicPr>
        <p:blipFill rotWithShape="1">
          <a:blip r:embed="rId3">
            <a:alphaModFix/>
          </a:blip>
          <a:srcRect b="8900" l="0" r="0" t="0"/>
          <a:stretch/>
        </p:blipFill>
        <p:spPr>
          <a:xfrm>
            <a:off x="0" y="1506950"/>
            <a:ext cx="12192000" cy="5351050"/>
          </a:xfrm>
          <a:prstGeom prst="rect">
            <a:avLst/>
          </a:prstGeom>
          <a:noFill/>
          <a:ln>
            <a:noFill/>
          </a:ln>
        </p:spPr>
      </p:pic>
      <p:sp>
        <p:nvSpPr>
          <p:cNvPr id="667" name="Google Shape;667;g15e1f7d4915_0_1"/>
          <p:cNvSpPr txBox="1"/>
          <p:nvPr>
            <p:ph idx="1" type="subTitle"/>
          </p:nvPr>
        </p:nvSpPr>
        <p:spPr>
          <a:xfrm>
            <a:off x="4485300" y="2208100"/>
            <a:ext cx="3069000" cy="1209900"/>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lt1"/>
              </a:buClr>
              <a:buSzPts val="1600"/>
              <a:buFont typeface="Arial"/>
              <a:buNone/>
            </a:pPr>
            <a:r>
              <a:rPr b="1" lang="en-US" sz="1900" u="sng">
                <a:solidFill>
                  <a:schemeClr val="lt1"/>
                </a:solidFill>
                <a:latin typeface="Century Gothic"/>
                <a:ea typeface="Century Gothic"/>
                <a:cs typeface="Century Gothic"/>
                <a:sym typeface="Century Gothic"/>
                <a:hlinkClick r:id="rId4">
                  <a:extLst>
                    <a:ext uri="{A12FA001-AC4F-418D-AE19-62706E023703}">
                      <ahyp:hlinkClr val="tx"/>
                    </a:ext>
                  </a:extLst>
                </a:hlinkClick>
              </a:rPr>
              <a:t>www.siaedge.com</a:t>
            </a:r>
            <a:endParaRPr sz="2300">
              <a:solidFill>
                <a:schemeClr val="lt1"/>
              </a:solidFill>
            </a:endParaRPr>
          </a:p>
          <a:p>
            <a:pPr indent="0" lvl="0" marL="0" rtl="0" algn="ctr">
              <a:lnSpc>
                <a:spcPct val="100000"/>
              </a:lnSpc>
              <a:spcBef>
                <a:spcPts val="0"/>
              </a:spcBef>
              <a:spcAft>
                <a:spcPts val="0"/>
              </a:spcAft>
              <a:buClr>
                <a:schemeClr val="dk1"/>
              </a:buClr>
              <a:buSzPts val="1100"/>
              <a:buFont typeface="Arial"/>
              <a:buNone/>
            </a:pPr>
            <a:r>
              <a:rPr lang="en-US" sz="2000">
                <a:solidFill>
                  <a:schemeClr val="lt1"/>
                </a:solidFill>
                <a:latin typeface="Century Gothic"/>
                <a:ea typeface="Century Gothic"/>
                <a:cs typeface="Century Gothic"/>
                <a:sym typeface="Century Gothic"/>
              </a:rPr>
              <a:t>Ligne deux</a:t>
            </a:r>
            <a:endParaRPr sz="2000">
              <a:solidFill>
                <a:schemeClr val="lt1"/>
              </a:solidFill>
              <a:latin typeface="Century Gothic"/>
              <a:ea typeface="Century Gothic"/>
              <a:cs typeface="Century Gothic"/>
              <a:sym typeface="Century Gothic"/>
            </a:endParaRPr>
          </a:p>
          <a:p>
            <a:pPr indent="0" lvl="0" marL="0" rtl="0" algn="ctr">
              <a:lnSpc>
                <a:spcPct val="100000"/>
              </a:lnSpc>
              <a:spcBef>
                <a:spcPts val="0"/>
              </a:spcBef>
              <a:spcAft>
                <a:spcPts val="0"/>
              </a:spcAft>
              <a:buClr>
                <a:schemeClr val="dk1"/>
              </a:buClr>
              <a:buSzPts val="1100"/>
              <a:buFont typeface="Arial"/>
              <a:buNone/>
            </a:pPr>
            <a:r>
              <a:rPr lang="en-US" sz="2000">
                <a:solidFill>
                  <a:schemeClr val="lt1"/>
                </a:solidFill>
                <a:latin typeface="Century Gothic"/>
                <a:ea typeface="Century Gothic"/>
                <a:cs typeface="Century Gothic"/>
                <a:sym typeface="Century Gothic"/>
              </a:rPr>
              <a:t>Ligne trois</a:t>
            </a:r>
            <a:endParaRPr sz="2000">
              <a:solidFill>
                <a:schemeClr val="lt1"/>
              </a:solidFill>
              <a:latin typeface="Century Gothic"/>
              <a:ea typeface="Century Gothic"/>
              <a:cs typeface="Century Gothic"/>
              <a:sym typeface="Century Gothic"/>
            </a:endParaRPr>
          </a:p>
        </p:txBody>
      </p:sp>
      <p:pic>
        <p:nvPicPr>
          <p:cNvPr id="668" name="Google Shape;668;g15e1f7d4915_0_1"/>
          <p:cNvPicPr preferRelativeResize="0"/>
          <p:nvPr/>
        </p:nvPicPr>
        <p:blipFill rotWithShape="1">
          <a:blip r:embed="rId5">
            <a:alphaModFix/>
          </a:blip>
          <a:srcRect b="8319" l="0" r="0" t="14780"/>
          <a:stretch/>
        </p:blipFill>
        <p:spPr>
          <a:xfrm>
            <a:off x="246099" y="342299"/>
            <a:ext cx="2081916" cy="901167"/>
          </a:xfrm>
          <a:prstGeom prst="rect">
            <a:avLst/>
          </a:prstGeom>
          <a:noFill/>
          <a:ln>
            <a:noFill/>
          </a:ln>
        </p:spPr>
      </p:pic>
      <p:pic>
        <p:nvPicPr>
          <p:cNvPr id="669" name="Google Shape;669;g15e1f7d4915_0_1"/>
          <p:cNvPicPr preferRelativeResize="0"/>
          <p:nvPr/>
        </p:nvPicPr>
        <p:blipFill rotWithShape="1">
          <a:blip r:embed="rId6">
            <a:alphaModFix/>
          </a:blip>
          <a:srcRect b="0" l="128" r="129" t="0"/>
          <a:stretch/>
        </p:blipFill>
        <p:spPr>
          <a:xfrm>
            <a:off x="2338270" y="131775"/>
            <a:ext cx="3378155" cy="1310724"/>
          </a:xfrm>
          <a:prstGeom prst="rect">
            <a:avLst/>
          </a:prstGeom>
          <a:noFill/>
          <a:ln>
            <a:noFill/>
          </a:ln>
        </p:spPr>
      </p:pic>
      <p:grpSp>
        <p:nvGrpSpPr>
          <p:cNvPr id="670" name="Google Shape;670;g15e1f7d4915_0_1"/>
          <p:cNvGrpSpPr/>
          <p:nvPr/>
        </p:nvGrpSpPr>
        <p:grpSpPr>
          <a:xfrm>
            <a:off x="-151097" y="1625004"/>
            <a:ext cx="5334169" cy="5226283"/>
            <a:chOff x="-514637" y="776570"/>
            <a:chExt cx="6316364" cy="6264274"/>
          </a:xfrm>
        </p:grpSpPr>
        <p:pic>
          <p:nvPicPr>
            <p:cNvPr id="671" name="Google Shape;671;g15e1f7d4915_0_1"/>
            <p:cNvPicPr preferRelativeResize="0"/>
            <p:nvPr/>
          </p:nvPicPr>
          <p:blipFill rotWithShape="1">
            <a:blip r:embed="rId7">
              <a:alphaModFix/>
            </a:blip>
            <a:srcRect b="0" l="0" r="0" t="0"/>
            <a:stretch/>
          </p:blipFill>
          <p:spPr>
            <a:xfrm>
              <a:off x="-514637" y="776570"/>
              <a:ext cx="4164542" cy="6246813"/>
            </a:xfrm>
            <a:prstGeom prst="rect">
              <a:avLst/>
            </a:prstGeom>
            <a:noFill/>
            <a:ln>
              <a:noFill/>
            </a:ln>
          </p:spPr>
        </p:pic>
        <p:pic>
          <p:nvPicPr>
            <p:cNvPr id="672" name="Google Shape;672;g15e1f7d4915_0_1"/>
            <p:cNvPicPr preferRelativeResize="0"/>
            <p:nvPr/>
          </p:nvPicPr>
          <p:blipFill rotWithShape="1">
            <a:blip r:embed="rId8">
              <a:alphaModFix/>
            </a:blip>
            <a:srcRect b="0" l="0" r="0" t="0"/>
            <a:stretch/>
          </p:blipFill>
          <p:spPr>
            <a:xfrm>
              <a:off x="1637185" y="794031"/>
              <a:ext cx="4164542" cy="6246813"/>
            </a:xfrm>
            <a:prstGeom prst="rect">
              <a:avLst/>
            </a:prstGeom>
            <a:noFill/>
            <a:ln>
              <a:noFill/>
            </a:ln>
          </p:spPr>
        </p:pic>
      </p:grpSp>
      <p:grpSp>
        <p:nvGrpSpPr>
          <p:cNvPr id="673" name="Google Shape;673;g15e1f7d4915_0_1"/>
          <p:cNvGrpSpPr/>
          <p:nvPr/>
        </p:nvGrpSpPr>
        <p:grpSpPr>
          <a:xfrm>
            <a:off x="6884122" y="1625028"/>
            <a:ext cx="5027698" cy="5112453"/>
            <a:chOff x="6390275" y="658609"/>
            <a:chExt cx="6231654" cy="6322598"/>
          </a:xfrm>
        </p:grpSpPr>
        <p:pic>
          <p:nvPicPr>
            <p:cNvPr id="674" name="Google Shape;674;g15e1f7d4915_0_1"/>
            <p:cNvPicPr preferRelativeResize="0"/>
            <p:nvPr/>
          </p:nvPicPr>
          <p:blipFill rotWithShape="1">
            <a:blip r:embed="rId9">
              <a:alphaModFix/>
            </a:blip>
            <a:srcRect b="0" l="0" r="0" t="0"/>
            <a:stretch/>
          </p:blipFill>
          <p:spPr>
            <a:xfrm>
              <a:off x="6390275" y="658609"/>
              <a:ext cx="4132925" cy="6199394"/>
            </a:xfrm>
            <a:prstGeom prst="rect">
              <a:avLst/>
            </a:prstGeom>
            <a:noFill/>
            <a:ln>
              <a:noFill/>
            </a:ln>
          </p:spPr>
        </p:pic>
        <p:pic>
          <p:nvPicPr>
            <p:cNvPr id="675" name="Google Shape;675;g15e1f7d4915_0_1"/>
            <p:cNvPicPr preferRelativeResize="0"/>
            <p:nvPr/>
          </p:nvPicPr>
          <p:blipFill rotWithShape="1">
            <a:blip r:embed="rId10">
              <a:alphaModFix/>
            </a:blip>
            <a:srcRect b="0" l="0" r="0" t="0"/>
            <a:stretch/>
          </p:blipFill>
          <p:spPr>
            <a:xfrm>
              <a:off x="8488999" y="781813"/>
              <a:ext cx="4132930" cy="6199394"/>
            </a:xfrm>
            <a:prstGeom prst="rect">
              <a:avLst/>
            </a:prstGeom>
            <a:noFill/>
            <a:ln>
              <a:noFill/>
            </a:ln>
          </p:spPr>
        </p:pic>
      </p:grpSp>
      <p:pic>
        <p:nvPicPr>
          <p:cNvPr id="676" name="Google Shape;676;g15e1f7d4915_0_1"/>
          <p:cNvPicPr preferRelativeResize="0"/>
          <p:nvPr/>
        </p:nvPicPr>
        <p:blipFill rotWithShape="1">
          <a:blip r:embed="rId11">
            <a:alphaModFix/>
          </a:blip>
          <a:srcRect b="0" l="0" r="0" t="0"/>
          <a:stretch/>
        </p:blipFill>
        <p:spPr>
          <a:xfrm>
            <a:off x="5945075" y="242938"/>
            <a:ext cx="1941704" cy="10883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2022-08-22T19:24:35Z</dcterms:created>
  <dc:creator>Emma Schwartz</dc:creator>
</cp:coreProperties>
</file>