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6858000" cx="12192000"/>
  <p:notesSz cx="6858000" cy="9144000"/>
  <p:embeddedFontLst>
    <p:embeddedFont>
      <p:font typeface="Century Gothic"/>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5" roundtripDataSignature="AMtx7minqdIqQmBEn9mvIOaFhfi5URHTN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843E1E7-AEFB-44C0-BB62-EDD07CEA4BDF}">
  <a:tblStyle styleId="{0843E1E7-AEFB-44C0-BB62-EDD07CEA4BDF}"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font" Target="fonts/CenturyGothic-bold.fntdata"/><Relationship Id="rId41" Type="http://schemas.openxmlformats.org/officeDocument/2006/relationships/font" Target="fonts/CenturyGothic-regular.fntdata"/><Relationship Id="rId22" Type="http://schemas.openxmlformats.org/officeDocument/2006/relationships/slide" Target="slides/slide17.xml"/><Relationship Id="rId44" Type="http://schemas.openxmlformats.org/officeDocument/2006/relationships/font" Target="fonts/CenturyGothic-boldItalic.fntdata"/><Relationship Id="rId21" Type="http://schemas.openxmlformats.org/officeDocument/2006/relationships/slide" Target="slides/slide16.xml"/><Relationship Id="rId43" Type="http://schemas.openxmlformats.org/officeDocument/2006/relationships/font" Target="fonts/CenturyGothic-italic.fntdata"/><Relationship Id="rId24" Type="http://schemas.openxmlformats.org/officeDocument/2006/relationships/slide" Target="slides/slide19.xml"/><Relationship Id="rId23" Type="http://schemas.openxmlformats.org/officeDocument/2006/relationships/slide" Target="slides/slide18.xml"/><Relationship Id="rId45"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7" name="Google Shape;9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4a759c8f77_0_2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g14a759c8f77_0_2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14a759c8f77_0_2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g14a759c8f77_0_2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1" name="Google Shape;15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537c2c4cbf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7" name="Google Shape;177;g1537c2c4cbf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537c2c4cbf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0" name="Google Shape;190;g1537c2c4cbf_0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153224c3d5f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g153224c3d5f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1537c2c4cbf_0_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7" name="Google Shape;227;g1537c2c4cbf_0_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537c2c4cbf_0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4" name="Google Shape;244;g1537c2c4cbf_0_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537c2c4cbf_0_1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g1537c2c4cbf_0_1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537c2c4cbf_0_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4" name="Google Shape;304;g1537c2c4cbf_0_1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1537c2c4cbf_0_1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6" name="Google Shape;316;g1537c2c4cbf_0_1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1537c2c4cbf_0_2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6" name="Google Shape;366;g1537c2c4cbf_0_2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1537c2c4cbf_0_2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9" name="Google Shape;379;g1537c2c4cbf_0_2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1537c2c4cbf_0_2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8" name="Google Shape;388;g1537c2c4cbf_0_2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9" name="Google Shape;399;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1537c2c4cbf_0_2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2" name="Google Shape;412;g1537c2c4cbf_0_2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1537c2c4cbf_0_3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4" name="Google Shape;424;g1537c2c4cbf_0_3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1" name="Google Shape;44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1537c2c4cbf_0_3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1" name="Google Shape;451;g1537c2c4cbf_0_3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1537c2c4cbf_0_3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2" name="Google Shape;462;g1537c2c4cbf_0_3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1537c2c4cbf_0_3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4" name="Google Shape;474;g1537c2c4cbf_0_3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7" name="Google Shape;48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00" name="Google Shape;500;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1537c2c4cbf_0_4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4" name="Google Shape;514;g1537c2c4cbf_0_4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15ef0d70864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5" name="Google Shape;535;g15ef0d70864_0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1537c2c4cbf_0_3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8" name="Google Shape;548;g1537c2c4cbf_0_3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1537c2c4cbf_0_4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0" name="Google Shape;560;g1537c2c4cbf_0_4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1537c2c4cbf_0_4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74" name="Google Shape;574;g1537c2c4cbf_0_4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1537c2c4cbf_0_4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97" name="Google Shape;597;g1537c2c4cbf_0_4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1537c2c4cbf_0_4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28" name="Google Shape;628;g1537c2c4cbf_0_4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53" name="Google Shape;653;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15a6cf42764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64" name="Google Shape;664;g15a6cf42764_0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entury Gothic"/>
              <a:buNone/>
              <a:defRPr>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indent="-381000" lvl="1" marL="9144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indent="-355600" lvl="2" marL="1371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indent="-342900" lvl="3" marL="18288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indent="-342900" lvl="4" marL="22860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3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3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3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3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3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3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3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4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1"/>
          <p:cNvSpPr/>
          <p:nvPr>
            <p:ph idx="2" type="pic"/>
          </p:nvPr>
        </p:nvSpPr>
        <p:spPr>
          <a:xfrm>
            <a:off x="5183188" y="987425"/>
            <a:ext cx="6172200" cy="4873625"/>
          </a:xfrm>
          <a:prstGeom prst="rect">
            <a:avLst/>
          </a:prstGeom>
          <a:noFill/>
          <a:ln>
            <a:noFill/>
          </a:ln>
        </p:spPr>
      </p:sp>
      <p:sp>
        <p:nvSpPr>
          <p:cNvPr id="64" name="Google Shape;64;p4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4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4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rgbClr val="888888"/>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6.png"/><Relationship Id="rId5" Type="http://schemas.openxmlformats.org/officeDocument/2006/relationships/image" Target="../media/image15.png"/><Relationship Id="rId6" Type="http://schemas.openxmlformats.org/officeDocument/2006/relationships/image" Target="../media/image3.jpg"/><Relationship Id="rId7" Type="http://schemas.openxmlformats.org/officeDocument/2006/relationships/image" Target="../media/image1.png"/><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slide" Target="/ppt/slides/slide4.xml"/><Relationship Id="rId9" Type="http://schemas.openxmlformats.org/officeDocument/2006/relationships/slide" Target="/ppt/slides/slide27.xml"/><Relationship Id="rId5" Type="http://schemas.openxmlformats.org/officeDocument/2006/relationships/slide" Target="/ppt/slides/slide8.xml"/><Relationship Id="rId6" Type="http://schemas.openxmlformats.org/officeDocument/2006/relationships/slide" Target="/ppt/slides/slide11.xml"/><Relationship Id="rId7" Type="http://schemas.openxmlformats.org/officeDocument/2006/relationships/slide" Target="/ppt/slides/slide24.xml"/><Relationship Id="rId8" Type="http://schemas.openxmlformats.org/officeDocument/2006/relationships/slide" Target="/ppt/slides/slide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6.png"/><Relationship Id="rId11" Type="http://schemas.openxmlformats.org/officeDocument/2006/relationships/slide" Target="/ppt/slides/slide29.xml"/><Relationship Id="rId10" Type="http://schemas.openxmlformats.org/officeDocument/2006/relationships/slide" Target="/ppt/slides/slide25.xml"/><Relationship Id="rId9" Type="http://schemas.openxmlformats.org/officeDocument/2006/relationships/slide" Target="/ppt/slides/slide18.xml"/><Relationship Id="rId5" Type="http://schemas.openxmlformats.org/officeDocument/2006/relationships/image" Target="../media/image9.png"/><Relationship Id="rId6" Type="http://schemas.openxmlformats.org/officeDocument/2006/relationships/image" Target="../media/image12.png"/><Relationship Id="rId7" Type="http://schemas.openxmlformats.org/officeDocument/2006/relationships/image" Target="../media/image5.png"/><Relationship Id="rId8" Type="http://schemas.openxmlformats.org/officeDocument/2006/relationships/slide" Target="/ppt/slides/slide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14.png"/><Relationship Id="rId9" Type="http://schemas.openxmlformats.org/officeDocument/2006/relationships/image" Target="../media/image21.png"/><Relationship Id="rId5" Type="http://schemas.openxmlformats.org/officeDocument/2006/relationships/image" Target="../media/image4.png"/><Relationship Id="rId6" Type="http://schemas.openxmlformats.org/officeDocument/2006/relationships/image" Target="../media/image23.png"/><Relationship Id="rId7" Type="http://schemas.openxmlformats.org/officeDocument/2006/relationships/image" Target="../media/image18.png"/><Relationship Id="rId8"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26.png"/><Relationship Id="rId5" Type="http://schemas.openxmlformats.org/officeDocument/2006/relationships/image" Target="../media/image38.png"/><Relationship Id="rId6" Type="http://schemas.openxmlformats.org/officeDocument/2006/relationships/image" Target="../media/image25.png"/><Relationship Id="rId7" Type="http://schemas.openxmlformats.org/officeDocument/2006/relationships/image" Target="../media/image4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33.png"/><Relationship Id="rId5"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26.png"/><Relationship Id="rId5"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37.png"/><Relationship Id="rId5" Type="http://schemas.openxmlformats.org/officeDocument/2006/relationships/hyperlink" Target="https://www.siaedge.com/lesson/swahili" TargetMode="External"/><Relationship Id="rId6" Type="http://schemas.openxmlformats.org/officeDocument/2006/relationships/image" Target="../media/image36.png"/><Relationship Id="rId7"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33.png"/><Relationship Id="rId5" Type="http://schemas.openxmlformats.org/officeDocument/2006/relationships/image" Target="../media/image31.png"/><Relationship Id="rId6" Type="http://schemas.openxmlformats.org/officeDocument/2006/relationships/image" Target="../media/image35.png"/><Relationship Id="rId7" Type="http://schemas.openxmlformats.org/officeDocument/2006/relationships/image" Target="../media/image39.png"/><Relationship Id="rId8"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30.png"/><Relationship Id="rId5" Type="http://schemas.openxmlformats.org/officeDocument/2006/relationships/image" Target="../media/image44.png"/><Relationship Id="rId6" Type="http://schemas.openxmlformats.org/officeDocument/2006/relationships/image" Target="../media/image40.png"/><Relationship Id="rId7" Type="http://schemas.openxmlformats.org/officeDocument/2006/relationships/image" Target="../media/image4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46.png"/><Relationship Id="rId5" Type="http://schemas.openxmlformats.org/officeDocument/2006/relationships/image" Target="../media/image44.png"/><Relationship Id="rId6" Type="http://schemas.openxmlformats.org/officeDocument/2006/relationships/image" Target="../media/image40.png"/><Relationship Id="rId7" Type="http://schemas.openxmlformats.org/officeDocument/2006/relationships/image" Target="../media/image4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26.png"/><Relationship Id="rId5" Type="http://schemas.openxmlformats.org/officeDocument/2006/relationships/image" Target="../media/image5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26.png"/><Relationship Id="rId5" Type="http://schemas.openxmlformats.org/officeDocument/2006/relationships/image" Target="../media/image57.png"/><Relationship Id="rId6" Type="http://schemas.openxmlformats.org/officeDocument/2006/relationships/image" Target="../media/image6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5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46.png"/><Relationship Id="rId5" Type="http://schemas.openxmlformats.org/officeDocument/2006/relationships/image" Target="../media/image38.png"/><Relationship Id="rId6" Type="http://schemas.openxmlformats.org/officeDocument/2006/relationships/image" Target="../media/image5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60.png"/><Relationship Id="rId5" Type="http://schemas.openxmlformats.org/officeDocument/2006/relationships/image" Target="../media/image58.png"/><Relationship Id="rId6"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59.png"/><Relationship Id="rId5" Type="http://schemas.openxmlformats.org/officeDocument/2006/relationships/image" Target="../media/image6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image" Target="../media/image30.png"/><Relationship Id="rId5" Type="http://schemas.openxmlformats.org/officeDocument/2006/relationships/image" Target="../media/image52.png"/><Relationship Id="rId6" Type="http://schemas.openxmlformats.org/officeDocument/2006/relationships/image" Target="../media/image5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7.png"/><Relationship Id="rId4" Type="http://schemas.openxmlformats.org/officeDocument/2006/relationships/image" Target="../media/image30.png"/><Relationship Id="rId5" Type="http://schemas.openxmlformats.org/officeDocument/2006/relationships/image" Target="../media/image53.png"/><Relationship Id="rId6" Type="http://schemas.openxmlformats.org/officeDocument/2006/relationships/image" Target="../media/image54.png"/><Relationship Id="rId7" Type="http://schemas.openxmlformats.org/officeDocument/2006/relationships/image" Target="../media/image6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7.png"/><Relationship Id="rId4" Type="http://schemas.openxmlformats.org/officeDocument/2006/relationships/image" Target="../media/image60.png"/><Relationship Id="rId5" Type="http://schemas.openxmlformats.org/officeDocument/2006/relationships/image" Target="../media/image67.jpg"/><Relationship Id="rId6" Type="http://schemas.openxmlformats.org/officeDocument/2006/relationships/image" Target="../media/image73.png"/><Relationship Id="rId7"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7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7.png"/><Relationship Id="rId4" Type="http://schemas.openxmlformats.org/officeDocument/2006/relationships/image" Target="../media/image33.png"/><Relationship Id="rId5" Type="http://schemas.openxmlformats.org/officeDocument/2006/relationships/image" Target="../media/image87.png"/><Relationship Id="rId6" Type="http://schemas.openxmlformats.org/officeDocument/2006/relationships/image" Target="../media/image4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7.png"/><Relationship Id="rId4" Type="http://schemas.openxmlformats.org/officeDocument/2006/relationships/image" Target="../media/image33.png"/><Relationship Id="rId9" Type="http://schemas.openxmlformats.org/officeDocument/2006/relationships/image" Target="../media/image46.png"/><Relationship Id="rId5" Type="http://schemas.openxmlformats.org/officeDocument/2006/relationships/image" Target="../media/image80.png"/><Relationship Id="rId6" Type="http://schemas.openxmlformats.org/officeDocument/2006/relationships/image" Target="../media/image75.png"/><Relationship Id="rId7" Type="http://schemas.openxmlformats.org/officeDocument/2006/relationships/image" Target="../media/image69.png"/><Relationship Id="rId8" Type="http://schemas.openxmlformats.org/officeDocument/2006/relationships/image" Target="../media/image7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83.png"/><Relationship Id="rId4" Type="http://schemas.openxmlformats.org/officeDocument/2006/relationships/hyperlink" Target="https://www.siaedge.com/lesson/swahili" TargetMode="External"/><Relationship Id="rId5" Type="http://schemas.openxmlformats.org/officeDocument/2006/relationships/image" Target="../media/image36.png"/><Relationship Id="rId6"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6.png"/><Relationship Id="rId4" Type="http://schemas.openxmlformats.org/officeDocument/2006/relationships/image" Target="../media/image72.png"/><Relationship Id="rId5" Type="http://schemas.openxmlformats.org/officeDocument/2006/relationships/image" Target="../media/image7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7.png"/><Relationship Id="rId4" Type="http://schemas.openxmlformats.org/officeDocument/2006/relationships/image" Target="../media/image60.png"/><Relationship Id="rId5" Type="http://schemas.openxmlformats.org/officeDocument/2006/relationships/image" Target="../media/image57.png"/><Relationship Id="rId6" Type="http://schemas.openxmlformats.org/officeDocument/2006/relationships/image" Target="../media/image25.png"/><Relationship Id="rId7" Type="http://schemas.openxmlformats.org/officeDocument/2006/relationships/image" Target="../media/image7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7.png"/><Relationship Id="rId4" Type="http://schemas.openxmlformats.org/officeDocument/2006/relationships/image" Target="../media/image81.png"/><Relationship Id="rId11" Type="http://schemas.openxmlformats.org/officeDocument/2006/relationships/image" Target="../media/image86.png"/><Relationship Id="rId10" Type="http://schemas.openxmlformats.org/officeDocument/2006/relationships/image" Target="../media/image93.png"/><Relationship Id="rId9" Type="http://schemas.openxmlformats.org/officeDocument/2006/relationships/image" Target="../media/image89.png"/><Relationship Id="rId5" Type="http://schemas.openxmlformats.org/officeDocument/2006/relationships/image" Target="../media/image76.png"/><Relationship Id="rId6" Type="http://schemas.openxmlformats.org/officeDocument/2006/relationships/image" Target="../media/image88.png"/><Relationship Id="rId7" Type="http://schemas.openxmlformats.org/officeDocument/2006/relationships/image" Target="../media/image77.png"/><Relationship Id="rId8" Type="http://schemas.openxmlformats.org/officeDocument/2006/relationships/image" Target="../media/image10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7.png"/><Relationship Id="rId4" Type="http://schemas.openxmlformats.org/officeDocument/2006/relationships/image" Target="../media/image82.png"/><Relationship Id="rId11" Type="http://schemas.openxmlformats.org/officeDocument/2006/relationships/image" Target="../media/image101.png"/><Relationship Id="rId10" Type="http://schemas.openxmlformats.org/officeDocument/2006/relationships/image" Target="../media/image94.png"/><Relationship Id="rId12" Type="http://schemas.openxmlformats.org/officeDocument/2006/relationships/image" Target="../media/image98.png"/><Relationship Id="rId9" Type="http://schemas.openxmlformats.org/officeDocument/2006/relationships/image" Target="../media/image97.png"/><Relationship Id="rId5" Type="http://schemas.openxmlformats.org/officeDocument/2006/relationships/image" Target="../media/image90.png"/><Relationship Id="rId6" Type="http://schemas.openxmlformats.org/officeDocument/2006/relationships/image" Target="../media/image92.png"/><Relationship Id="rId7" Type="http://schemas.openxmlformats.org/officeDocument/2006/relationships/image" Target="../media/image91.png"/><Relationship Id="rId8" Type="http://schemas.openxmlformats.org/officeDocument/2006/relationships/image" Target="../media/image9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7.png"/><Relationship Id="rId4" Type="http://schemas.openxmlformats.org/officeDocument/2006/relationships/image" Target="../media/image46.png"/><Relationship Id="rId11" Type="http://schemas.openxmlformats.org/officeDocument/2006/relationships/image" Target="../media/image102.png"/><Relationship Id="rId10" Type="http://schemas.openxmlformats.org/officeDocument/2006/relationships/image" Target="../media/image110.png"/><Relationship Id="rId9" Type="http://schemas.openxmlformats.org/officeDocument/2006/relationships/image" Target="../media/image105.png"/><Relationship Id="rId5" Type="http://schemas.openxmlformats.org/officeDocument/2006/relationships/image" Target="../media/image104.png"/><Relationship Id="rId6" Type="http://schemas.openxmlformats.org/officeDocument/2006/relationships/image" Target="../media/image107.png"/><Relationship Id="rId7" Type="http://schemas.openxmlformats.org/officeDocument/2006/relationships/image" Target="../media/image25.png"/><Relationship Id="rId8" Type="http://schemas.openxmlformats.org/officeDocument/2006/relationships/image" Target="../media/image10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8.png"/><Relationship Id="rId4" Type="http://schemas.openxmlformats.org/officeDocument/2006/relationships/image" Target="../media/image118.png"/><Relationship Id="rId5" Type="http://schemas.openxmlformats.org/officeDocument/2006/relationships/image" Target="../media/image112.png"/><Relationship Id="rId6" Type="http://schemas.openxmlformats.org/officeDocument/2006/relationships/image" Target="../media/image10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6.png"/><Relationship Id="rId4" Type="http://schemas.openxmlformats.org/officeDocument/2006/relationships/hyperlink" Target="http://www.siaedge.com" TargetMode="External"/><Relationship Id="rId11" Type="http://schemas.openxmlformats.org/officeDocument/2006/relationships/image" Target="../media/image2.png"/><Relationship Id="rId10" Type="http://schemas.openxmlformats.org/officeDocument/2006/relationships/image" Target="../media/image117.png"/><Relationship Id="rId9" Type="http://schemas.openxmlformats.org/officeDocument/2006/relationships/image" Target="../media/image116.png"/><Relationship Id="rId5" Type="http://schemas.openxmlformats.org/officeDocument/2006/relationships/image" Target="../media/image3.jpg"/><Relationship Id="rId6" Type="http://schemas.openxmlformats.org/officeDocument/2006/relationships/image" Target="../media/image1.png"/><Relationship Id="rId7" Type="http://schemas.openxmlformats.org/officeDocument/2006/relationships/image" Target="../media/image115.png"/><Relationship Id="rId8"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8901" l="0" r="0" t="0"/>
          <a:stretch/>
        </p:blipFill>
        <p:spPr>
          <a:xfrm>
            <a:off x="0" y="611187"/>
            <a:ext cx="12192000" cy="6246813"/>
          </a:xfrm>
          <a:prstGeom prst="rect">
            <a:avLst/>
          </a:prstGeom>
          <a:noFill/>
          <a:ln>
            <a:noFill/>
          </a:ln>
        </p:spPr>
      </p:pic>
      <p:sp>
        <p:nvSpPr>
          <p:cNvPr id="85" name="Google Shape;85;p1"/>
          <p:cNvSpPr txBox="1"/>
          <p:nvPr>
            <p:ph type="ctrTitle"/>
          </p:nvPr>
        </p:nvSpPr>
        <p:spPr>
          <a:xfrm>
            <a:off x="7764408" y="1574694"/>
            <a:ext cx="4135491" cy="1706776"/>
          </a:xfrm>
          <a:prstGeom prst="rect">
            <a:avLst/>
          </a:prstGeom>
          <a:noFill/>
          <a:ln>
            <a:noFill/>
          </a:ln>
          <a:effectLst>
            <a:outerShdw blurRad="254000" rotWithShape="0" algn="tl">
              <a:srgbClr val="000000">
                <a:alpha val="20000"/>
              </a:srgbClr>
            </a:outerShdw>
          </a:effectLst>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54543"/>
              <a:buFont typeface="Gill Sans"/>
              <a:buNone/>
            </a:pPr>
            <a:r>
              <a:rPr lang="en-US" sz="4400">
                <a:solidFill>
                  <a:schemeClr val="lt1"/>
                </a:solidFill>
                <a:latin typeface="Century Gothic"/>
                <a:ea typeface="Century Gothic"/>
                <a:cs typeface="Century Gothic"/>
                <a:sym typeface="Century Gothic"/>
              </a:rPr>
              <a:t>Kufikia na Kustahili Kupata Mkopo</a:t>
            </a:r>
            <a:endParaRPr b="0" i="0" sz="4400" u="none" cap="none" strike="noStrike">
              <a:solidFill>
                <a:schemeClr val="lt1"/>
              </a:solidFill>
              <a:latin typeface="Century Gothic"/>
              <a:ea typeface="Century Gothic"/>
              <a:cs typeface="Century Gothic"/>
              <a:sym typeface="Century Gothic"/>
            </a:endParaRPr>
          </a:p>
        </p:txBody>
      </p:sp>
      <p:sp>
        <p:nvSpPr>
          <p:cNvPr id="86" name="Google Shape;86;p1"/>
          <p:cNvSpPr txBox="1"/>
          <p:nvPr>
            <p:ph idx="1" type="subTitle"/>
          </p:nvPr>
        </p:nvSpPr>
        <p:spPr>
          <a:xfrm>
            <a:off x="7764407" y="3617806"/>
            <a:ext cx="3812097" cy="1209781"/>
          </a:xfrm>
          <a:prstGeom prst="rect">
            <a:avLst/>
          </a:prstGeom>
          <a:noFill/>
          <a:ln>
            <a:noFill/>
          </a:ln>
          <a:effectLst>
            <a:outerShdw blurRad="254000" rotWithShape="0" algn="tl">
              <a:srgbClr val="000000">
                <a:alpha val="40000"/>
              </a:srgbClr>
            </a:outerShdw>
          </a:effectLst>
        </p:spPr>
        <p:txBody>
          <a:bodyPr anchorCtr="0" anchor="t" bIns="45700" lIns="91425" spcFirstLastPara="1" rIns="91425" wrap="square" tIns="45700">
            <a:normAutofit fontScale="92500" lnSpcReduction="10000"/>
          </a:bodyPr>
          <a:lstStyle/>
          <a:p>
            <a:pPr indent="0" lvl="0" marL="0" marR="0" rtl="0" algn="l">
              <a:lnSpc>
                <a:spcPct val="100000"/>
              </a:lnSpc>
              <a:spcBef>
                <a:spcPts val="0"/>
              </a:spcBef>
              <a:spcAft>
                <a:spcPts val="0"/>
              </a:spcAft>
              <a:buClr>
                <a:schemeClr val="lt1"/>
              </a:buClr>
              <a:buSzPct val="80000"/>
              <a:buFont typeface="Arial"/>
              <a:buNone/>
            </a:pPr>
            <a:r>
              <a:rPr lang="en-US" sz="2000">
                <a:solidFill>
                  <a:schemeClr val="lt1"/>
                </a:solidFill>
                <a:latin typeface="Century Gothic"/>
                <a:ea typeface="Century Gothic"/>
                <a:cs typeface="Century Gothic"/>
                <a:sym typeface="Century Gothic"/>
              </a:rPr>
              <a:t>Usimamizi wa Biashara na Ujuzi wa Kusoma na Kuandika wa Kidijitali kwa Wanawake Wajasiriamali Wadogo </a:t>
            </a:r>
            <a:endParaRPr b="0" i="0" sz="2000" u="none" cap="none" strike="noStrike">
              <a:solidFill>
                <a:schemeClr val="lt1"/>
              </a:solidFill>
              <a:latin typeface="Century Gothic"/>
              <a:ea typeface="Century Gothic"/>
              <a:cs typeface="Century Gothic"/>
              <a:sym typeface="Century Gothic"/>
            </a:endParaRPr>
          </a:p>
        </p:txBody>
      </p:sp>
      <p:pic>
        <p:nvPicPr>
          <p:cNvPr id="87" name="Google Shape;87;p1"/>
          <p:cNvPicPr preferRelativeResize="0"/>
          <p:nvPr/>
        </p:nvPicPr>
        <p:blipFill rotWithShape="1">
          <a:blip r:embed="rId4">
            <a:alphaModFix/>
          </a:blip>
          <a:srcRect b="0" l="0" r="0" t="0"/>
          <a:stretch/>
        </p:blipFill>
        <p:spPr>
          <a:xfrm>
            <a:off x="-271955" y="5901428"/>
            <a:ext cx="12735910" cy="318398"/>
          </a:xfrm>
          <a:prstGeom prst="rect">
            <a:avLst/>
          </a:prstGeom>
          <a:noFill/>
          <a:ln>
            <a:noFill/>
          </a:ln>
        </p:spPr>
      </p:pic>
      <p:cxnSp>
        <p:nvCxnSpPr>
          <p:cNvPr id="88" name="Google Shape;88;p1"/>
          <p:cNvCxnSpPr/>
          <p:nvPr/>
        </p:nvCxnSpPr>
        <p:spPr>
          <a:xfrm>
            <a:off x="7850770" y="3417887"/>
            <a:ext cx="320040" cy="0"/>
          </a:xfrm>
          <a:prstGeom prst="straightConnector1">
            <a:avLst/>
          </a:prstGeom>
          <a:noFill/>
          <a:ln cap="flat" cmpd="sng" w="19050">
            <a:solidFill>
              <a:srgbClr val="FFFFFF"/>
            </a:solidFill>
            <a:prstDash val="solid"/>
            <a:round/>
            <a:headEnd len="sm" w="sm" type="none"/>
            <a:tailEnd len="sm" w="sm" type="none"/>
          </a:ln>
          <a:effectLst>
            <a:outerShdw blurRad="254000" rotWithShape="0" algn="tl">
              <a:srgbClr val="000000">
                <a:alpha val="40000"/>
              </a:srgbClr>
            </a:outerShdw>
          </a:effectLst>
        </p:spPr>
      </p:cxnSp>
      <p:pic>
        <p:nvPicPr>
          <p:cNvPr id="89" name="Google Shape;89;p1"/>
          <p:cNvPicPr preferRelativeResize="0"/>
          <p:nvPr/>
        </p:nvPicPr>
        <p:blipFill rotWithShape="1">
          <a:blip r:embed="rId5">
            <a:alphaModFix/>
          </a:blip>
          <a:srcRect b="12002" l="0" r="0" t="0"/>
          <a:stretch/>
        </p:blipFill>
        <p:spPr>
          <a:xfrm>
            <a:off x="-420650" y="820074"/>
            <a:ext cx="8701050" cy="6037927"/>
          </a:xfrm>
          <a:prstGeom prst="rect">
            <a:avLst/>
          </a:prstGeom>
          <a:noFill/>
          <a:ln>
            <a:noFill/>
          </a:ln>
        </p:spPr>
      </p:pic>
      <p:pic>
        <p:nvPicPr>
          <p:cNvPr id="90" name="Google Shape;90;p1"/>
          <p:cNvPicPr preferRelativeResize="0"/>
          <p:nvPr/>
        </p:nvPicPr>
        <p:blipFill rotWithShape="1">
          <a:blip r:embed="rId6">
            <a:alphaModFix/>
          </a:blip>
          <a:srcRect b="8318" l="0" r="0" t="14780"/>
          <a:stretch/>
        </p:blipFill>
        <p:spPr>
          <a:xfrm>
            <a:off x="17488" y="95707"/>
            <a:ext cx="1150548" cy="498019"/>
          </a:xfrm>
          <a:prstGeom prst="rect">
            <a:avLst/>
          </a:prstGeom>
          <a:noFill/>
          <a:ln>
            <a:noFill/>
          </a:ln>
        </p:spPr>
      </p:pic>
      <p:pic>
        <p:nvPicPr>
          <p:cNvPr id="91" name="Google Shape;91;p1"/>
          <p:cNvPicPr preferRelativeResize="0"/>
          <p:nvPr/>
        </p:nvPicPr>
        <p:blipFill rotWithShape="1">
          <a:blip r:embed="rId7">
            <a:alphaModFix/>
          </a:blip>
          <a:srcRect b="2152" l="0" r="0" t="2162"/>
          <a:stretch/>
        </p:blipFill>
        <p:spPr>
          <a:xfrm>
            <a:off x="990601" y="-20637"/>
            <a:ext cx="1866900" cy="724357"/>
          </a:xfrm>
          <a:prstGeom prst="rect">
            <a:avLst/>
          </a:prstGeom>
          <a:noFill/>
          <a:ln>
            <a:noFill/>
          </a:ln>
        </p:spPr>
      </p:pic>
      <p:pic>
        <p:nvPicPr>
          <p:cNvPr id="92" name="Google Shape;92;p1"/>
          <p:cNvPicPr preferRelativeResize="0"/>
          <p:nvPr/>
        </p:nvPicPr>
        <p:blipFill rotWithShape="1">
          <a:blip r:embed="rId8">
            <a:alphaModFix/>
          </a:blip>
          <a:srcRect b="0" l="0" r="0" t="0"/>
          <a:stretch/>
        </p:blipFill>
        <p:spPr>
          <a:xfrm>
            <a:off x="2857501" y="-1"/>
            <a:ext cx="1090324" cy="611175"/>
          </a:xfrm>
          <a:prstGeom prst="rect">
            <a:avLst/>
          </a:prstGeom>
          <a:noFill/>
          <a:ln>
            <a:noFill/>
          </a:ln>
        </p:spPr>
      </p:pic>
      <p:sp>
        <p:nvSpPr>
          <p:cNvPr id="93" name="Google Shape;93;p1"/>
          <p:cNvSpPr txBox="1"/>
          <p:nvPr/>
        </p:nvSpPr>
        <p:spPr>
          <a:xfrm>
            <a:off x="8379900" y="59300"/>
            <a:ext cx="38121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1F497D"/>
                </a:solidFill>
                <a:latin typeface="Century Gothic"/>
                <a:ea typeface="Century Gothic"/>
                <a:cs typeface="Century Gothic"/>
                <a:sym typeface="Century Gothic"/>
              </a:rPr>
              <a:t>Biashara Yake, Maisha Yake</a:t>
            </a:r>
            <a:endParaRPr b="1" i="0" sz="2000" u="none" cap="none" strike="noStrike">
              <a:solidFill>
                <a:srgbClr val="1F497D"/>
              </a:solidFill>
              <a:latin typeface="Century Gothic"/>
              <a:ea typeface="Century Gothic"/>
              <a:cs typeface="Century Gothic"/>
              <a:sym typeface="Century Gothic"/>
            </a:endParaRPr>
          </a:p>
        </p:txBody>
      </p:sp>
      <p:sp>
        <p:nvSpPr>
          <p:cNvPr id="94" name="Google Shape;94;p1"/>
          <p:cNvSpPr txBox="1"/>
          <p:nvPr/>
        </p:nvSpPr>
        <p:spPr>
          <a:xfrm>
            <a:off x="7401425" y="4751375"/>
            <a:ext cx="4505400" cy="1262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1" lang="en-US" sz="1000" u="none" cap="none" strike="noStrike">
                <a:solidFill>
                  <a:srgbClr val="FFFFFF"/>
                </a:solidFill>
                <a:latin typeface="Century Gothic"/>
                <a:ea typeface="Century Gothic"/>
                <a:cs typeface="Century Gothic"/>
                <a:sym typeface="Century Gothic"/>
              </a:rPr>
              <a:t>Ripoti hii imeweza kufanikishwa kwa ushirikiano wa ukarimu na watu wa Marekani kupitia Uwakala wa Marekani wa Maendeleo ya Kimataifa (USAID). Muongozo huu ulitolewa chini ya Mradi wa Frontia za Kidijitali za DAI (Cooperative Agreement AID-OAA-A-17-00033) kutokana na ombi la USAID wakishirikiana na Mastercard. Yaliyomo ni jukumu la </a:t>
            </a:r>
            <a:r>
              <a:rPr b="1" i="1" lang="en-US" sz="1000" u="none" cap="none" strike="noStrike">
                <a:solidFill>
                  <a:srgbClr val="BA0C2F"/>
                </a:solidFill>
                <a:latin typeface="Century Gothic"/>
                <a:ea typeface="Century Gothic"/>
                <a:cs typeface="Century Gothic"/>
                <a:sym typeface="Century Gothic"/>
              </a:rPr>
              <a:t>XYZ</a:t>
            </a:r>
            <a:r>
              <a:rPr b="0" i="1" lang="en-US" sz="1000" u="none" cap="none" strike="noStrike">
                <a:solidFill>
                  <a:srgbClr val="FFFFFF"/>
                </a:solidFill>
                <a:latin typeface="Century Gothic"/>
                <a:ea typeface="Century Gothic"/>
                <a:cs typeface="Century Gothic"/>
                <a:sym typeface="Century Gothic"/>
              </a:rPr>
              <a:t> na hayaonyeshi kikamilifu kuwa ni maoni ya USAID au Serikali ya Marekani.</a:t>
            </a:r>
            <a:endParaRPr b="0" i="1" sz="13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3"/>
          <p:cNvPicPr preferRelativeResize="0"/>
          <p:nvPr/>
        </p:nvPicPr>
        <p:blipFill rotWithShape="1">
          <a:blip r:embed="rId3">
            <a:alphaModFix amt="60000"/>
          </a:blip>
          <a:srcRect b="0" l="0" r="0" t="0"/>
          <a:stretch/>
        </p:blipFill>
        <p:spPr>
          <a:xfrm>
            <a:off x="0" y="0"/>
            <a:ext cx="12192000" cy="6857172"/>
          </a:xfrm>
          <a:prstGeom prst="rect">
            <a:avLst/>
          </a:prstGeom>
          <a:noFill/>
          <a:ln>
            <a:noFill/>
          </a:ln>
        </p:spPr>
      </p:pic>
      <p:sp>
        <p:nvSpPr>
          <p:cNvPr id="100" name="Google Shape;100;p3"/>
          <p:cNvSpPr/>
          <p:nvPr/>
        </p:nvSpPr>
        <p:spPr>
          <a:xfrm>
            <a:off x="745080" y="508000"/>
            <a:ext cx="10141500" cy="8340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1" name="Google Shape;101;p3"/>
          <p:cNvSpPr txBox="1"/>
          <p:nvPr>
            <p:ph type="title"/>
          </p:nvPr>
        </p:nvSpPr>
        <p:spPr>
          <a:xfrm>
            <a:off x="838200" y="28046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100"/>
              <a:buFont typeface="Arial"/>
              <a:buNone/>
            </a:pPr>
            <a:r>
              <a:rPr lang="en-US" sz="3200">
                <a:solidFill>
                  <a:schemeClr val="dk2"/>
                </a:solidFill>
              </a:rPr>
              <a:t>Vidokezo vya Utengenezaji wa Kukidhi Mahitaji ya Hii Moduli</a:t>
            </a:r>
            <a:endParaRPr sz="3200">
              <a:solidFill>
                <a:schemeClr val="dk2"/>
              </a:solidFill>
            </a:endParaRPr>
          </a:p>
        </p:txBody>
      </p:sp>
      <p:sp>
        <p:nvSpPr>
          <p:cNvPr id="102" name="Google Shape;102;p3"/>
          <p:cNvSpPr txBox="1"/>
          <p:nvPr>
            <p:ph idx="1" type="body"/>
          </p:nvPr>
        </p:nvSpPr>
        <p:spPr>
          <a:xfrm>
            <a:off x="838200" y="1502830"/>
            <a:ext cx="10749600" cy="5786100"/>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Clr>
                <a:schemeClr val="dk2"/>
              </a:buClr>
              <a:buSzPts val="2500"/>
              <a:buNone/>
            </a:pPr>
            <a:r>
              <a:rPr lang="en-US" sz="1300">
                <a:solidFill>
                  <a:schemeClr val="dk2"/>
                </a:solidFill>
              </a:rPr>
              <a:t>Orodha ifuatayo inatoa vidokezo vya kusaidia utengenezaji wa maudhui ya kukidhi hii moduli. Unaweza kubonyeza nambari za slaidi ili kuletewa moja kwa moja kwa hiyo slaidi. Kila slaidi ina vipengele vilivyotengenezwa maalum kukidhi mahitaji, vikiwemo vishale, visanduku vya matini, au vifungu vya maneno vilivyoteuliwa ili kuonyesha sehemu na maneno yaliyotengenezwa maalum kukidhi mahitaji.</a:t>
            </a:r>
            <a:endParaRPr sz="1300">
              <a:solidFill>
                <a:schemeClr val="dk2"/>
              </a:solidFill>
            </a:endParaRPr>
          </a:p>
          <a:p>
            <a:pPr indent="0" lvl="0" marL="0" rtl="0" algn="l">
              <a:lnSpc>
                <a:spcPct val="120000"/>
              </a:lnSpc>
              <a:spcBef>
                <a:spcPts val="0"/>
              </a:spcBef>
              <a:spcAft>
                <a:spcPts val="0"/>
              </a:spcAft>
              <a:buClr>
                <a:schemeClr val="dk2"/>
              </a:buClr>
              <a:buSzPts val="2500"/>
              <a:buNone/>
            </a:pPr>
            <a:r>
              <a:t/>
            </a:r>
            <a:endParaRPr sz="13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Mada: </a:t>
            </a:r>
            <a:r>
              <a:rPr lang="en-US" sz="1200">
                <a:solidFill>
                  <a:schemeClr val="dk2"/>
                </a:solidFill>
              </a:rPr>
              <a:t>Hii moduli imegawanywa katika mada mbalimbali kama ilivyoelezwa kwenye jedwali la yaliyomo. Unaweza kufuta mada ambazo hazihusiani na wewe pamoja na kikundi chako. Unaweza pia kufuta slaidi yoyote kwenye moduli ambayo hutumii wewe au kikundi chako. Zaidi ya hapo, matini yote katika hii moduli yanaweza kuondolewa moja kwa moja. </a:t>
            </a:r>
            <a:endParaRPr sz="12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Wahusika: </a:t>
            </a:r>
            <a:r>
              <a:rPr lang="en-US" sz="1200">
                <a:solidFill>
                  <a:schemeClr val="dk2"/>
                </a:solidFill>
              </a:rPr>
              <a:t>Hii moduli inatumia mchanganyiko wa wahusika kutoka maeneo tofauti. Unaweza kubadilisha mhusika yeyote kwa kutumia faili za picha za wahusika kutoka kwenye maktaba ya ubunifu ya mali.</a:t>
            </a:r>
            <a:endParaRPr sz="12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Maswali ya Majadiliano: </a:t>
            </a:r>
            <a:r>
              <a:rPr lang="en-US" sz="1200">
                <a:solidFill>
                  <a:schemeClr val="dk2"/>
                </a:solidFill>
              </a:rPr>
              <a:t>Slaidi ya </a:t>
            </a:r>
            <a:r>
              <a:rPr lang="en-US" sz="1200" u="sng">
                <a:solidFill>
                  <a:schemeClr val="hlink"/>
                </a:solidFill>
                <a:hlinkClick action="ppaction://hlinksldjump" r:id="rId4"/>
              </a:rPr>
              <a:t>4</a:t>
            </a:r>
            <a:r>
              <a:rPr lang="en-US" sz="1200">
                <a:solidFill>
                  <a:schemeClr val="dk2"/>
                </a:solidFill>
              </a:rPr>
              <a:t> zina maswali ya majadiliano. Unaweza kuongeza, ondoa au kubadilisha maswali ambayo hayahusiani na kikundi chako.</a:t>
            </a:r>
            <a:endParaRPr sz="12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Istilahi ya Pochi ya Simu: </a:t>
            </a:r>
            <a:r>
              <a:rPr lang="en-US" sz="1200">
                <a:solidFill>
                  <a:schemeClr val="dk2"/>
                </a:solidFill>
              </a:rPr>
              <a:t>Istilahi “Pochi ya Simu” na “mobile money” yametumiwa katika moduli hii yote. Unaweza kubadilisha istilahi hizi kwa istilahi ambazo zinaeleweka vizuri kwako na wasikilizaji – kama vile akaunti ya mobile money, pochi ya kidijitali, n.k. kwa kutumia kifaa cha “tafuta na badilisha.” Istilahi hizo pia zimeandika kwa matini ya rangi nyekundu kwenye moduli yote.</a:t>
            </a:r>
            <a:endParaRPr sz="12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Mifano ya Kiwango cha Riba: </a:t>
            </a:r>
            <a:r>
              <a:rPr lang="en-US" sz="1200">
                <a:solidFill>
                  <a:schemeClr val="dk2"/>
                </a:solidFill>
              </a:rPr>
              <a:t>Slaidi ya </a:t>
            </a:r>
            <a:r>
              <a:rPr lang="en-US" sz="1200" u="sng">
                <a:solidFill>
                  <a:schemeClr val="hlink"/>
                </a:solidFill>
                <a:hlinkClick action="ppaction://hlinksldjump" r:id="rId5"/>
              </a:rPr>
              <a:t>8</a:t>
            </a:r>
            <a:r>
              <a:rPr lang="en-US" sz="1200">
                <a:solidFill>
                  <a:schemeClr val="dk2"/>
                </a:solidFill>
              </a:rPr>
              <a:t> inatoa mifano miwili ya kufanya hesabu ya viwango vya riba. Unaweza kubadilisha istilahi za mifano ya kiwango cha riba na kuboresha sarafu kama inavyohitajika.</a:t>
            </a:r>
            <a:endParaRPr sz="12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Watoaji Huduma za Mkopo Kidijitali: </a:t>
            </a:r>
            <a:r>
              <a:rPr lang="en-US" sz="1200">
                <a:solidFill>
                  <a:schemeClr val="dk2"/>
                </a:solidFill>
              </a:rPr>
              <a:t>Slaidi ya </a:t>
            </a:r>
            <a:r>
              <a:rPr lang="en-US" sz="1200" u="sng">
                <a:solidFill>
                  <a:schemeClr val="hlink"/>
                </a:solidFill>
                <a:hlinkClick action="ppaction://hlinksldjump" r:id="rId6"/>
              </a:rPr>
              <a:t>11</a:t>
            </a:r>
            <a:r>
              <a:rPr lang="en-US" sz="1200">
                <a:solidFill>
                  <a:schemeClr val="dk2"/>
                </a:solidFill>
              </a:rPr>
              <a:t> inajadili aina tofauti za watoaji huduma za mikopo kidijitali. Unaweza kuongeza, au kuondoa watoaji huduma kulingana na wale waliopo kwenye soko lako.</a:t>
            </a:r>
            <a:endParaRPr sz="12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Tathmini mbadala ya Mkopo: </a:t>
            </a:r>
            <a:r>
              <a:rPr lang="en-US" sz="1200">
                <a:solidFill>
                  <a:schemeClr val="dk2"/>
                </a:solidFill>
              </a:rPr>
              <a:t>Slaidi ya </a:t>
            </a:r>
            <a:r>
              <a:rPr lang="en-US" sz="1200" u="sng">
                <a:solidFill>
                  <a:schemeClr val="hlink"/>
                </a:solidFill>
                <a:hlinkClick action="ppaction://hlinksldjump" r:id="rId7"/>
              </a:rPr>
              <a:t>24</a:t>
            </a:r>
            <a:r>
              <a:rPr lang="en-US" sz="1200">
                <a:solidFill>
                  <a:schemeClr val="dk2"/>
                </a:solidFill>
              </a:rPr>
              <a:t> inatoa mifano ya programu zinazotumia njia mbadala za kujua anayestahili mkopo na kumpa alama za mkopo. Unaweza kuongeza, kufuta, au kuboresha mifano hii kama ikihitajika.</a:t>
            </a:r>
            <a:endParaRPr sz="12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Watoaji Huduma za Mikopo: </a:t>
            </a:r>
            <a:r>
              <a:rPr lang="en-US" sz="1200">
                <a:solidFill>
                  <a:schemeClr val="dk2"/>
                </a:solidFill>
              </a:rPr>
              <a:t>Slaidi ya </a:t>
            </a:r>
            <a:r>
              <a:rPr lang="en-US" sz="1200" u="sng">
                <a:solidFill>
                  <a:schemeClr val="hlink"/>
                </a:solidFill>
                <a:hlinkClick action="ppaction://hlinksldjump" r:id="rId8"/>
              </a:rPr>
              <a:t>26</a:t>
            </a:r>
            <a:r>
              <a:rPr lang="en-US" sz="1200">
                <a:solidFill>
                  <a:schemeClr val="dk2"/>
                </a:solidFill>
              </a:rPr>
              <a:t> inajadili sehemu tofauti za kupata mkopo. Unaweza kuongeza au kuondoa watoaji huduma kulingana na wale wanaopatikana kwenye soko lako.</a:t>
            </a:r>
            <a:endParaRPr sz="1200">
              <a:solidFill>
                <a:schemeClr val="dk2"/>
              </a:solidFill>
            </a:endParaRPr>
          </a:p>
          <a:p>
            <a:pPr indent="-304800" lvl="0" marL="457200" rtl="0" algn="l">
              <a:lnSpc>
                <a:spcPct val="100000"/>
              </a:lnSpc>
              <a:spcBef>
                <a:spcPts val="0"/>
              </a:spcBef>
              <a:spcAft>
                <a:spcPts val="0"/>
              </a:spcAft>
              <a:buClr>
                <a:schemeClr val="dk2"/>
              </a:buClr>
              <a:buSzPts val="1200"/>
              <a:buChar char="•"/>
            </a:pPr>
            <a:r>
              <a:rPr b="1" lang="en-US" sz="1200">
                <a:solidFill>
                  <a:schemeClr val="dk2"/>
                </a:solidFill>
              </a:rPr>
              <a:t>Kupata Mkopo: </a:t>
            </a:r>
            <a:r>
              <a:rPr lang="en-US" sz="1200">
                <a:solidFill>
                  <a:schemeClr val="dk2"/>
                </a:solidFill>
              </a:rPr>
              <a:t>Slaidi ya </a:t>
            </a:r>
            <a:r>
              <a:rPr lang="en-US" sz="1200" u="sng">
                <a:solidFill>
                  <a:schemeClr val="hlink"/>
                </a:solidFill>
                <a:hlinkClick action="ppaction://hlinksldjump" r:id="rId9"/>
              </a:rPr>
              <a:t>27</a:t>
            </a:r>
            <a:r>
              <a:rPr lang="en-US" sz="1200">
                <a:solidFill>
                  <a:schemeClr val="dk2"/>
                </a:solidFill>
              </a:rPr>
              <a:t> inaelezea hatua za jumla za kupata mkopo. Unaweza kuboresha maelekezo haya kulingana na mtoaji huduma za mkopo au bidhaa za mkopo unazotaka.</a:t>
            </a:r>
            <a:endParaRPr sz="2200">
              <a:solidFill>
                <a:schemeClr val="dk2"/>
              </a:solidFill>
            </a:endParaRPr>
          </a:p>
        </p:txBody>
      </p:sp>
      <p:sp>
        <p:nvSpPr>
          <p:cNvPr id="103" name="Google Shape;103;p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g14a759c8f77_0_289"/>
          <p:cNvPicPr preferRelativeResize="0"/>
          <p:nvPr/>
        </p:nvPicPr>
        <p:blipFill rotWithShape="1">
          <a:blip r:embed="rId3">
            <a:alphaModFix amt="60000"/>
          </a:blip>
          <a:srcRect b="0" l="0" r="0" t="0"/>
          <a:stretch/>
        </p:blipFill>
        <p:spPr>
          <a:xfrm>
            <a:off x="0" y="0"/>
            <a:ext cx="12192000" cy="6857173"/>
          </a:xfrm>
          <a:prstGeom prst="rect">
            <a:avLst/>
          </a:prstGeom>
          <a:noFill/>
          <a:ln>
            <a:noFill/>
          </a:ln>
        </p:spPr>
      </p:pic>
      <p:sp>
        <p:nvSpPr>
          <p:cNvPr id="109" name="Google Shape;109;g14a759c8f77_0_289"/>
          <p:cNvSpPr/>
          <p:nvPr/>
        </p:nvSpPr>
        <p:spPr>
          <a:xfrm>
            <a:off x="907475" y="1546575"/>
            <a:ext cx="5490600" cy="4701000"/>
          </a:xfrm>
          <a:prstGeom prst="rect">
            <a:avLst/>
          </a:prstGeom>
          <a:solidFill>
            <a:srgbClr val="B3CDEA">
              <a:alpha val="2627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B3CDEA"/>
              </a:solidFill>
              <a:latin typeface="Calibri"/>
              <a:ea typeface="Calibri"/>
              <a:cs typeface="Calibri"/>
              <a:sym typeface="Calibri"/>
            </a:endParaRPr>
          </a:p>
        </p:txBody>
      </p:sp>
      <p:sp>
        <p:nvSpPr>
          <p:cNvPr id="110" name="Google Shape;110;g14a759c8f77_0_289"/>
          <p:cNvSpPr txBox="1"/>
          <p:nvPr>
            <p:ph type="title"/>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100"/>
              <a:buFont typeface="Arial"/>
              <a:buNone/>
            </a:pPr>
            <a:r>
              <a:rPr lang="en-US" sz="3200">
                <a:solidFill>
                  <a:srgbClr val="2853A3"/>
                </a:solidFill>
              </a:rPr>
              <a:t>Taaswira ya Moduli</a:t>
            </a:r>
            <a:endParaRPr sz="3200">
              <a:solidFill>
                <a:srgbClr val="2853A3"/>
              </a:solidFill>
            </a:endParaRPr>
          </a:p>
        </p:txBody>
      </p:sp>
      <p:pic>
        <p:nvPicPr>
          <p:cNvPr id="111" name="Google Shape;111;g14a759c8f77_0_289"/>
          <p:cNvPicPr preferRelativeResize="0"/>
          <p:nvPr/>
        </p:nvPicPr>
        <p:blipFill rotWithShape="1">
          <a:blip r:embed="rId4">
            <a:alphaModFix/>
          </a:blip>
          <a:srcRect b="0" l="0" r="0" t="0"/>
          <a:stretch/>
        </p:blipFill>
        <p:spPr>
          <a:xfrm>
            <a:off x="426565" y="220953"/>
            <a:ext cx="7772398" cy="194310"/>
          </a:xfrm>
          <a:prstGeom prst="rect">
            <a:avLst/>
          </a:prstGeom>
          <a:noFill/>
          <a:ln>
            <a:noFill/>
          </a:ln>
        </p:spPr>
      </p:pic>
      <p:sp>
        <p:nvSpPr>
          <p:cNvPr id="112" name="Google Shape;112;g14a759c8f77_0_289"/>
          <p:cNvSpPr/>
          <p:nvPr/>
        </p:nvSpPr>
        <p:spPr>
          <a:xfrm>
            <a:off x="6478800" y="1546575"/>
            <a:ext cx="5163300" cy="2667600"/>
          </a:xfrm>
          <a:prstGeom prst="rect">
            <a:avLst/>
          </a:prstGeom>
          <a:solidFill>
            <a:srgbClr val="B3CDEA">
              <a:alpha val="2627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B3CDEA"/>
              </a:solidFill>
              <a:latin typeface="Calibri"/>
              <a:ea typeface="Calibri"/>
              <a:cs typeface="Calibri"/>
              <a:sym typeface="Calibri"/>
            </a:endParaRPr>
          </a:p>
        </p:txBody>
      </p:sp>
      <p:sp>
        <p:nvSpPr>
          <p:cNvPr id="113" name="Google Shape;113;g14a759c8f77_0_289"/>
          <p:cNvSpPr txBox="1"/>
          <p:nvPr>
            <p:ph idx="1" type="body"/>
          </p:nvPr>
        </p:nvSpPr>
        <p:spPr>
          <a:xfrm>
            <a:off x="7352100" y="1838738"/>
            <a:ext cx="4213800" cy="17679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97000"/>
              </a:lnSpc>
              <a:spcBef>
                <a:spcPts val="0"/>
              </a:spcBef>
              <a:spcAft>
                <a:spcPts val="0"/>
              </a:spcAft>
              <a:buClr>
                <a:srgbClr val="2853A3"/>
              </a:buClr>
              <a:buSzPts val="1800"/>
              <a:buNone/>
            </a:pPr>
            <a:r>
              <a:rPr b="1" lang="en-US" sz="2000">
                <a:solidFill>
                  <a:srgbClr val="2853A3"/>
                </a:solidFill>
              </a:rPr>
              <a:t>Malengo</a:t>
            </a:r>
            <a:endParaRPr sz="3000"/>
          </a:p>
          <a:p>
            <a:pPr indent="0" lvl="0" marL="457200" marR="198755" rtl="0" algn="l">
              <a:lnSpc>
                <a:spcPct val="100000"/>
              </a:lnSpc>
              <a:spcBef>
                <a:spcPts val="1000"/>
              </a:spcBef>
              <a:spcAft>
                <a:spcPts val="1000"/>
              </a:spcAft>
              <a:buSzPts val="2800"/>
              <a:buNone/>
            </a:pPr>
            <a:r>
              <a:t/>
            </a:r>
            <a:endParaRPr/>
          </a:p>
        </p:txBody>
      </p:sp>
      <p:sp>
        <p:nvSpPr>
          <p:cNvPr id="114" name="Google Shape;114;g14a759c8f77_0_289"/>
          <p:cNvSpPr/>
          <p:nvPr/>
        </p:nvSpPr>
        <p:spPr>
          <a:xfrm>
            <a:off x="6478800" y="4284925"/>
            <a:ext cx="5163300" cy="1962600"/>
          </a:xfrm>
          <a:prstGeom prst="rect">
            <a:avLst/>
          </a:prstGeom>
          <a:solidFill>
            <a:srgbClr val="B3CDEA">
              <a:alpha val="2627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E2ECF7"/>
              </a:solidFill>
              <a:latin typeface="Calibri"/>
              <a:ea typeface="Calibri"/>
              <a:cs typeface="Calibri"/>
              <a:sym typeface="Calibri"/>
            </a:endParaRPr>
          </a:p>
        </p:txBody>
      </p:sp>
      <p:grpSp>
        <p:nvGrpSpPr>
          <p:cNvPr id="115" name="Google Shape;115;g14a759c8f77_0_289"/>
          <p:cNvGrpSpPr/>
          <p:nvPr/>
        </p:nvGrpSpPr>
        <p:grpSpPr>
          <a:xfrm>
            <a:off x="6713841" y="4469275"/>
            <a:ext cx="6101400" cy="2062500"/>
            <a:chOff x="6660841" y="4383600"/>
            <a:chExt cx="6101400" cy="2062500"/>
          </a:xfrm>
        </p:grpSpPr>
        <p:sp>
          <p:nvSpPr>
            <p:cNvPr id="116" name="Google Shape;116;g14a759c8f77_0_289"/>
            <p:cNvSpPr txBox="1"/>
            <p:nvPr/>
          </p:nvSpPr>
          <p:spPr>
            <a:xfrm>
              <a:off x="6813250" y="4383600"/>
              <a:ext cx="4711800" cy="2062500"/>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1200"/>
                </a:spcBef>
                <a:spcAft>
                  <a:spcPts val="0"/>
                </a:spcAft>
                <a:buClr>
                  <a:srgbClr val="000000"/>
                </a:buClr>
                <a:buSzPts val="1800"/>
                <a:buFont typeface="Arial"/>
                <a:buNone/>
              </a:pPr>
              <a:r>
                <a:t/>
              </a:r>
              <a:endParaRPr b="0" i="0" sz="1800" u="none" cap="none" strike="noStrike">
                <a:solidFill>
                  <a:srgbClr val="2853A3"/>
                </a:solidFill>
                <a:latin typeface="Century Gothic"/>
                <a:ea typeface="Century Gothic"/>
                <a:cs typeface="Century Gothic"/>
                <a:sym typeface="Century Gothic"/>
              </a:endParaRPr>
            </a:p>
            <a:p>
              <a:pPr indent="0" lvl="1" marL="558800" marR="0" rtl="0" algn="l">
                <a:lnSpc>
                  <a:spcPct val="100000"/>
                </a:lnSpc>
                <a:spcBef>
                  <a:spcPts val="1200"/>
                </a:spcBef>
                <a:spcAft>
                  <a:spcPts val="0"/>
                </a:spcAft>
                <a:buClr>
                  <a:srgbClr val="000000"/>
                </a:buClr>
                <a:buSzPts val="1800"/>
                <a:buFont typeface="Arial"/>
                <a:buNone/>
              </a:pPr>
              <a:r>
                <a:rPr b="0" i="0" lang="en-US" sz="1600" u="none" cap="none" strike="noStrike">
                  <a:solidFill>
                    <a:srgbClr val="2853A3"/>
                  </a:solidFill>
                  <a:latin typeface="Century Gothic"/>
                  <a:ea typeface="Century Gothic"/>
                  <a:cs typeface="Century Gothic"/>
                  <a:sym typeface="Century Gothic"/>
                </a:rPr>
                <a:t>kulinganisha na kubainisha aina tofauti za mkopo</a:t>
              </a:r>
              <a:endParaRPr b="0" i="0" sz="1200" u="none" cap="none" strike="noStrike">
                <a:solidFill>
                  <a:srgbClr val="000000"/>
                </a:solidFill>
                <a:latin typeface="Arial"/>
                <a:ea typeface="Arial"/>
                <a:cs typeface="Arial"/>
                <a:sym typeface="Arial"/>
              </a:endParaRPr>
            </a:p>
            <a:p>
              <a:pPr indent="0" lvl="1" marL="558800" marR="0" rtl="0" algn="l">
                <a:lnSpc>
                  <a:spcPct val="100000"/>
                </a:lnSpc>
                <a:spcBef>
                  <a:spcPts val="1200"/>
                </a:spcBef>
                <a:spcAft>
                  <a:spcPts val="0"/>
                </a:spcAft>
                <a:buClr>
                  <a:srgbClr val="000000"/>
                </a:buClr>
                <a:buSzPts val="1800"/>
                <a:buFont typeface="Arial"/>
                <a:buNone/>
              </a:pPr>
              <a:r>
                <a:rPr b="0" i="0" lang="en-US" sz="1600" u="none" cap="none" strike="noStrike">
                  <a:solidFill>
                    <a:srgbClr val="2853A3"/>
                  </a:solidFill>
                  <a:latin typeface="Century Gothic"/>
                  <a:ea typeface="Century Gothic"/>
                  <a:cs typeface="Century Gothic"/>
                  <a:sym typeface="Century Gothic"/>
                </a:rPr>
                <a:t>kuweka mkakati jinsi ya kusimamia malipo ya mkopo</a:t>
              </a:r>
              <a:endParaRPr b="0" i="0" sz="1200" u="none" cap="none" strike="noStrike">
                <a:solidFill>
                  <a:srgbClr val="000000"/>
                </a:solidFill>
                <a:latin typeface="Arial"/>
                <a:ea typeface="Arial"/>
                <a:cs typeface="Arial"/>
                <a:sym typeface="Arial"/>
              </a:endParaRPr>
            </a:p>
            <a:p>
              <a:pPr indent="0" lvl="1" marL="0" marR="0" rtl="0" algn="l">
                <a:lnSpc>
                  <a:spcPct val="100000"/>
                </a:lnSpc>
                <a:spcBef>
                  <a:spcPts val="1200"/>
                </a:spcBef>
                <a:spcAft>
                  <a:spcPts val="0"/>
                </a:spcAft>
                <a:buClr>
                  <a:srgbClr val="000000"/>
                </a:buClr>
                <a:buSzPts val="1800"/>
                <a:buFont typeface="Arial"/>
                <a:buNone/>
              </a:pPr>
              <a:r>
                <a:t/>
              </a:r>
              <a:endParaRPr b="1" i="0" sz="1600" u="none" cap="none" strike="noStrike">
                <a:solidFill>
                  <a:schemeClr val="dk1"/>
                </a:solidFill>
                <a:latin typeface="Arial"/>
                <a:ea typeface="Arial"/>
                <a:cs typeface="Arial"/>
                <a:sym typeface="Arial"/>
              </a:endParaRPr>
            </a:p>
          </p:txBody>
        </p:sp>
        <p:pic>
          <p:nvPicPr>
            <p:cNvPr id="117" name="Google Shape;117;g14a759c8f77_0_289"/>
            <p:cNvPicPr preferRelativeResize="0"/>
            <p:nvPr/>
          </p:nvPicPr>
          <p:blipFill rotWithShape="1">
            <a:blip r:embed="rId5">
              <a:alphaModFix/>
            </a:blip>
            <a:srcRect b="0" l="0" r="0" t="0"/>
            <a:stretch/>
          </p:blipFill>
          <p:spPr>
            <a:xfrm>
              <a:off x="6889450" y="4848125"/>
              <a:ext cx="369300" cy="369300"/>
            </a:xfrm>
            <a:prstGeom prst="rect">
              <a:avLst/>
            </a:prstGeom>
            <a:noFill/>
            <a:ln>
              <a:noFill/>
            </a:ln>
          </p:spPr>
        </p:pic>
        <p:sp>
          <p:nvSpPr>
            <p:cNvPr id="118" name="Google Shape;118;g14a759c8f77_0_289"/>
            <p:cNvSpPr txBox="1"/>
            <p:nvPr/>
          </p:nvSpPr>
          <p:spPr>
            <a:xfrm>
              <a:off x="6660841" y="4383612"/>
              <a:ext cx="6101400" cy="400200"/>
            </a:xfrm>
            <a:prstGeom prst="rect">
              <a:avLst/>
            </a:prstGeom>
            <a:noFill/>
            <a:ln>
              <a:noFill/>
            </a:ln>
          </p:spPr>
          <p:txBody>
            <a:bodyPr anchorCtr="0" anchor="t" bIns="45700" lIns="91425" spcFirstLastPara="1" rIns="91425" wrap="square" tIns="45700">
              <a:spAutoFit/>
            </a:bodyPr>
            <a:lstStyle/>
            <a:p>
              <a:pPr indent="0" lvl="0" marL="95250" marR="198755" rtl="0" algn="l">
                <a:lnSpc>
                  <a:spcPct val="116500"/>
                </a:lnSpc>
                <a:spcBef>
                  <a:spcPts val="0"/>
                </a:spcBef>
                <a:spcAft>
                  <a:spcPts val="0"/>
                </a:spcAft>
                <a:buClr>
                  <a:srgbClr val="2853A3"/>
                </a:buClr>
                <a:buSzPts val="1800"/>
                <a:buFont typeface="Century Gothic"/>
                <a:buNone/>
              </a:pPr>
              <a:r>
                <a:rPr b="1" i="0" lang="en-US" sz="2000" u="none" cap="none" strike="noStrike">
                  <a:solidFill>
                    <a:srgbClr val="2853A3"/>
                  </a:solidFill>
                  <a:latin typeface="Century Gothic"/>
                  <a:ea typeface="Century Gothic"/>
                  <a:cs typeface="Century Gothic"/>
                  <a:sym typeface="Century Gothic"/>
                </a:rPr>
                <a:t>Kwenye Moduli hii, unaweza…..</a:t>
              </a:r>
              <a:endParaRPr b="0" i="0" sz="2000" u="none" cap="none" strike="noStrike">
                <a:solidFill>
                  <a:srgbClr val="000000"/>
                </a:solidFill>
                <a:latin typeface="Arial"/>
                <a:ea typeface="Arial"/>
                <a:cs typeface="Arial"/>
                <a:sym typeface="Arial"/>
              </a:endParaRPr>
            </a:p>
          </p:txBody>
        </p:sp>
      </p:grpSp>
      <p:pic>
        <p:nvPicPr>
          <p:cNvPr id="119" name="Google Shape;119;g14a759c8f77_0_289"/>
          <p:cNvPicPr preferRelativeResize="0"/>
          <p:nvPr/>
        </p:nvPicPr>
        <p:blipFill rotWithShape="1">
          <a:blip r:embed="rId6">
            <a:alphaModFix/>
          </a:blip>
          <a:srcRect b="0" l="0" r="0" t="0"/>
          <a:stretch/>
        </p:blipFill>
        <p:spPr>
          <a:xfrm>
            <a:off x="1151375" y="1790500"/>
            <a:ext cx="582800" cy="582800"/>
          </a:xfrm>
          <a:prstGeom prst="rect">
            <a:avLst/>
          </a:prstGeom>
          <a:noFill/>
          <a:ln>
            <a:noFill/>
          </a:ln>
        </p:spPr>
      </p:pic>
      <p:pic>
        <p:nvPicPr>
          <p:cNvPr id="120" name="Google Shape;120;g14a759c8f77_0_289"/>
          <p:cNvPicPr preferRelativeResize="0"/>
          <p:nvPr/>
        </p:nvPicPr>
        <p:blipFill rotWithShape="1">
          <a:blip r:embed="rId7">
            <a:alphaModFix/>
          </a:blip>
          <a:srcRect b="0" l="0" r="0" t="0"/>
          <a:stretch/>
        </p:blipFill>
        <p:spPr>
          <a:xfrm>
            <a:off x="6660675" y="1725250"/>
            <a:ext cx="634974" cy="634974"/>
          </a:xfrm>
          <a:prstGeom prst="rect">
            <a:avLst/>
          </a:prstGeom>
          <a:noFill/>
          <a:ln>
            <a:noFill/>
          </a:ln>
        </p:spPr>
      </p:pic>
      <p:graphicFrame>
        <p:nvGraphicFramePr>
          <p:cNvPr id="121" name="Google Shape;121;g14a759c8f77_0_289"/>
          <p:cNvGraphicFramePr/>
          <p:nvPr/>
        </p:nvGraphicFramePr>
        <p:xfrm>
          <a:off x="1125013" y="2604075"/>
          <a:ext cx="3000000" cy="3000000"/>
        </p:xfrm>
        <a:graphic>
          <a:graphicData uri="http://schemas.openxmlformats.org/drawingml/2006/table">
            <a:tbl>
              <a:tblPr>
                <a:noFill/>
                <a:tableStyleId>{0843E1E7-AEFB-44C0-BB62-EDD07CEA4BDF}</a:tableStyleId>
              </a:tblPr>
              <a:tblGrid>
                <a:gridCol w="4423225"/>
                <a:gridCol w="572750"/>
              </a:tblGrid>
              <a:tr h="593550">
                <a:tc>
                  <a:txBody>
                    <a:bodyPr/>
                    <a:lstStyle/>
                    <a:p>
                      <a:pPr indent="0" lvl="0" marL="0" marR="0" rtl="0" algn="l">
                        <a:lnSpc>
                          <a:spcPct val="100000"/>
                        </a:lnSpc>
                        <a:spcBef>
                          <a:spcPts val="0"/>
                        </a:spcBef>
                        <a:spcAft>
                          <a:spcPts val="0"/>
                        </a:spcAft>
                        <a:buClr>
                          <a:schemeClr val="dk1"/>
                        </a:buClr>
                        <a:buSzPts val="2300"/>
                        <a:buFont typeface="Arial"/>
                        <a:buNone/>
                      </a:pPr>
                      <a:r>
                        <a:rPr b="1" lang="en-US" sz="1800" u="none" cap="none" strike="noStrike">
                          <a:solidFill>
                            <a:srgbClr val="2853A3"/>
                          </a:solidFill>
                          <a:latin typeface="Century Gothic"/>
                          <a:ea typeface="Century Gothic"/>
                          <a:cs typeface="Century Gothic"/>
                          <a:sym typeface="Century Gothic"/>
                        </a:rPr>
                        <a:t>Sehemu ya 1: </a:t>
                      </a:r>
                      <a:r>
                        <a:rPr lang="en-US" sz="1800" u="none" cap="none" strike="noStrike">
                          <a:solidFill>
                            <a:srgbClr val="2853A3"/>
                          </a:solidFill>
                          <a:latin typeface="Century Gothic"/>
                          <a:ea typeface="Century Gothic"/>
                          <a:cs typeface="Century Gothic"/>
                          <a:sym typeface="Century Gothic"/>
                        </a:rPr>
                        <a:t>Aina za Mkopo</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300"/>
                        <a:buFont typeface="Arial"/>
                        <a:buNone/>
                      </a:pPr>
                      <a:r>
                        <a:rPr lang="en-US" sz="1800" u="sng" cap="none" strike="noStrike">
                          <a:solidFill>
                            <a:srgbClr val="0563C1"/>
                          </a:solidFill>
                          <a:latin typeface="Century Gothic"/>
                          <a:ea typeface="Century Gothic"/>
                          <a:cs typeface="Century Gothic"/>
                          <a:sym typeface="Century Gothic"/>
                          <a:hlinkClick action="ppaction://hlinksldjump" r:id="rId8">
                            <a:extLst>
                              <a:ext uri="{A12FA001-AC4F-418D-AE19-62706E023703}">
                                <ahyp:hlinkClr val="tx"/>
                              </a:ext>
                            </a:extLst>
                          </a:hlinkClick>
                        </a:rPr>
                        <a:t>5</a:t>
                      </a:r>
                      <a:endParaRPr sz="1400" u="none" cap="none" strike="noStrike">
                        <a:solidFill>
                          <a:srgbClr val="0563C1"/>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34100">
                <a:tc>
                  <a:txBody>
                    <a:bodyPr/>
                    <a:lstStyle/>
                    <a:p>
                      <a:pPr indent="0" lvl="0" marL="0" marR="0" rtl="0" algn="l">
                        <a:lnSpc>
                          <a:spcPct val="100000"/>
                        </a:lnSpc>
                        <a:spcBef>
                          <a:spcPts val="0"/>
                        </a:spcBef>
                        <a:spcAft>
                          <a:spcPts val="0"/>
                        </a:spcAft>
                        <a:buClr>
                          <a:schemeClr val="dk1"/>
                        </a:buClr>
                        <a:buSzPts val="2300"/>
                        <a:buFont typeface="Arial"/>
                        <a:buNone/>
                      </a:pPr>
                      <a:r>
                        <a:rPr b="1" lang="en-US" sz="1800" u="none" cap="none" strike="noStrike">
                          <a:solidFill>
                            <a:srgbClr val="2853A3"/>
                          </a:solidFill>
                          <a:latin typeface="Century Gothic"/>
                          <a:ea typeface="Century Gothic"/>
                          <a:cs typeface="Century Gothic"/>
                          <a:sym typeface="Century Gothic"/>
                        </a:rPr>
                        <a:t>Sehemu ya 2: </a:t>
                      </a:r>
                      <a:r>
                        <a:rPr lang="en-US" sz="1800" u="none" cap="none" strike="noStrike">
                          <a:solidFill>
                            <a:srgbClr val="2853A3"/>
                          </a:solidFill>
                          <a:latin typeface="Century Gothic"/>
                          <a:ea typeface="Century Gothic"/>
                          <a:cs typeface="Century Gothic"/>
                          <a:sym typeface="Century Gothic"/>
                        </a:rPr>
                        <a:t>Utathmini wa anayestahili mkopo</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300"/>
                        <a:buFont typeface="Arial"/>
                        <a:buNone/>
                      </a:pPr>
                      <a:r>
                        <a:rPr lang="en-US" sz="1800" u="sng" cap="none" strike="noStrike">
                          <a:solidFill>
                            <a:schemeClr val="hlink"/>
                          </a:solidFill>
                          <a:latin typeface="Century Gothic"/>
                          <a:ea typeface="Century Gothic"/>
                          <a:cs typeface="Century Gothic"/>
                          <a:sym typeface="Century Gothic"/>
                          <a:hlinkClick action="ppaction://hlinksldjump" r:id="rId9"/>
                        </a:rPr>
                        <a:t>18</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34125">
                <a:tc>
                  <a:txBody>
                    <a:bodyPr/>
                    <a:lstStyle/>
                    <a:p>
                      <a:pPr indent="0" lvl="0" marL="0" marR="0" rtl="0" algn="l">
                        <a:lnSpc>
                          <a:spcPct val="100000"/>
                        </a:lnSpc>
                        <a:spcBef>
                          <a:spcPts val="0"/>
                        </a:spcBef>
                        <a:spcAft>
                          <a:spcPts val="0"/>
                        </a:spcAft>
                        <a:buClr>
                          <a:schemeClr val="dk1"/>
                        </a:buClr>
                        <a:buSzPts val="2300"/>
                        <a:buFont typeface="Arial"/>
                        <a:buNone/>
                      </a:pPr>
                      <a:r>
                        <a:rPr b="1" lang="en-US" sz="1800" u="none" cap="none" strike="noStrike">
                          <a:solidFill>
                            <a:srgbClr val="2853A3"/>
                          </a:solidFill>
                          <a:latin typeface="Century Gothic"/>
                          <a:ea typeface="Century Gothic"/>
                          <a:cs typeface="Century Gothic"/>
                          <a:sym typeface="Century Gothic"/>
                        </a:rPr>
                        <a:t>Sehemu ya 3: </a:t>
                      </a:r>
                      <a:r>
                        <a:rPr lang="en-US" sz="1800" u="none" cap="none" strike="noStrike">
                          <a:solidFill>
                            <a:srgbClr val="2853A3"/>
                          </a:solidFill>
                          <a:latin typeface="Century Gothic"/>
                          <a:ea typeface="Century Gothic"/>
                          <a:cs typeface="Century Gothic"/>
                          <a:sym typeface="Century Gothic"/>
                        </a:rPr>
                        <a:t>Ni wapi na jinsi ya kupata mkopo</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300"/>
                        <a:buFont typeface="Arial"/>
                        <a:buNone/>
                      </a:pPr>
                      <a:r>
                        <a:rPr lang="en-US" sz="1800" u="sng" cap="none" strike="noStrike">
                          <a:solidFill>
                            <a:schemeClr val="hlink"/>
                          </a:solidFill>
                          <a:latin typeface="Century Gothic"/>
                          <a:ea typeface="Century Gothic"/>
                          <a:cs typeface="Century Gothic"/>
                          <a:sym typeface="Century Gothic"/>
                          <a:hlinkClick action="ppaction://hlinksldjump" r:id="rId10"/>
                        </a:rPr>
                        <a:t>25</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771825">
                <a:tc>
                  <a:txBody>
                    <a:bodyPr/>
                    <a:lstStyle/>
                    <a:p>
                      <a:pPr indent="0" lvl="0" marL="0" marR="0" rtl="0" algn="l">
                        <a:lnSpc>
                          <a:spcPct val="100000"/>
                        </a:lnSpc>
                        <a:spcBef>
                          <a:spcPts val="0"/>
                        </a:spcBef>
                        <a:spcAft>
                          <a:spcPts val="0"/>
                        </a:spcAft>
                        <a:buClr>
                          <a:schemeClr val="dk1"/>
                        </a:buClr>
                        <a:buSzPts val="2300"/>
                        <a:buFont typeface="Arial"/>
                        <a:buNone/>
                      </a:pPr>
                      <a:r>
                        <a:rPr b="1" lang="en-US" sz="1800" u="none" cap="none" strike="noStrike">
                          <a:solidFill>
                            <a:srgbClr val="2853A3"/>
                          </a:solidFill>
                          <a:latin typeface="Century Gothic"/>
                          <a:ea typeface="Century Gothic"/>
                          <a:cs typeface="Century Gothic"/>
                          <a:sym typeface="Century Gothic"/>
                        </a:rPr>
                        <a:t>Sehemu ya 4: </a:t>
                      </a:r>
                      <a:r>
                        <a:rPr lang="en-US" sz="1800" u="none" cap="none" strike="noStrike">
                          <a:solidFill>
                            <a:srgbClr val="2853A3"/>
                          </a:solidFill>
                          <a:latin typeface="Century Gothic"/>
                          <a:ea typeface="Century Gothic"/>
                          <a:cs typeface="Century Gothic"/>
                          <a:sym typeface="Century Gothic"/>
                        </a:rPr>
                        <a:t>Kusimamia mkopo</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300"/>
                        <a:buFont typeface="Arial"/>
                        <a:buNone/>
                      </a:pPr>
                      <a:r>
                        <a:rPr lang="en-US" sz="1800" u="sng" cap="none" strike="noStrike">
                          <a:solidFill>
                            <a:schemeClr val="hlink"/>
                          </a:solidFill>
                          <a:latin typeface="Century Gothic"/>
                          <a:ea typeface="Century Gothic"/>
                          <a:cs typeface="Century Gothic"/>
                          <a:sym typeface="Century Gothic"/>
                          <a:hlinkClick action="ppaction://hlinksldjump" r:id="rId11"/>
                        </a:rPr>
                        <a:t>29</a:t>
                      </a:r>
                      <a:endParaRPr sz="1400" u="none" cap="none" strike="noStrike"/>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22" name="Google Shape;122;g14a759c8f77_0_289"/>
          <p:cNvSpPr txBox="1"/>
          <p:nvPr/>
        </p:nvSpPr>
        <p:spPr>
          <a:xfrm>
            <a:off x="6971425" y="2305800"/>
            <a:ext cx="4711800" cy="1918800"/>
          </a:xfrm>
          <a:prstGeom prst="rect">
            <a:avLst/>
          </a:prstGeom>
          <a:noFill/>
          <a:ln>
            <a:noFill/>
          </a:ln>
        </p:spPr>
        <p:txBody>
          <a:bodyPr anchorCtr="0" anchor="t" bIns="91425" lIns="91425" spcFirstLastPara="1" rIns="91425" wrap="square" tIns="91425">
            <a:spAutoFit/>
          </a:bodyPr>
          <a:lstStyle/>
          <a:p>
            <a:pPr indent="-330200" lvl="0" marL="457200" marR="198755" rtl="0" algn="l">
              <a:lnSpc>
                <a:spcPct val="100000"/>
              </a:lnSpc>
              <a:spcBef>
                <a:spcPts val="0"/>
              </a:spcBef>
              <a:spcAft>
                <a:spcPts val="0"/>
              </a:spcAft>
              <a:buClr>
                <a:srgbClr val="2853A3"/>
              </a:buClr>
              <a:buSzPts val="1600"/>
              <a:buFont typeface="Century Gothic"/>
              <a:buAutoNum type="arabicPeriod"/>
            </a:pPr>
            <a:r>
              <a:rPr b="0" i="0" lang="en-US" sz="1600" u="none" cap="none" strike="noStrike">
                <a:solidFill>
                  <a:srgbClr val="2853A3"/>
                </a:solidFill>
                <a:latin typeface="Century Gothic"/>
                <a:ea typeface="Century Gothic"/>
                <a:cs typeface="Century Gothic"/>
                <a:sym typeface="Century Gothic"/>
              </a:rPr>
              <a:t>Elewa aina za mkopo rasmi na vyanzo.</a:t>
            </a:r>
            <a:endParaRPr b="0" i="0" sz="2600" u="none" cap="none" strike="noStrike">
              <a:solidFill>
                <a:schemeClr val="dk1"/>
              </a:solidFill>
              <a:latin typeface="Century Gothic"/>
              <a:ea typeface="Century Gothic"/>
              <a:cs typeface="Century Gothic"/>
              <a:sym typeface="Century Gothic"/>
            </a:endParaRPr>
          </a:p>
          <a:p>
            <a:pPr indent="-330200" lvl="0" marL="457200" marR="198755" rtl="0" algn="l">
              <a:lnSpc>
                <a:spcPct val="100000"/>
              </a:lnSpc>
              <a:spcBef>
                <a:spcPts val="1000"/>
              </a:spcBef>
              <a:spcAft>
                <a:spcPts val="0"/>
              </a:spcAft>
              <a:buClr>
                <a:srgbClr val="2853A3"/>
              </a:buClr>
              <a:buSzPts val="1600"/>
              <a:buFont typeface="Century Gothic"/>
              <a:buAutoNum type="arabicPeriod"/>
            </a:pPr>
            <a:r>
              <a:rPr b="0" i="0" lang="en-US" sz="1600" u="none" cap="none" strike="noStrike">
                <a:solidFill>
                  <a:srgbClr val="2853A3"/>
                </a:solidFill>
                <a:latin typeface="Century Gothic"/>
                <a:ea typeface="Century Gothic"/>
                <a:cs typeface="Century Gothic"/>
                <a:sym typeface="Century Gothic"/>
              </a:rPr>
              <a:t>Jifunze kuhusu utaratibu wa kutathmini anayestahili kupata mkopo.</a:t>
            </a:r>
            <a:endParaRPr b="0" i="0" sz="1600" u="none" cap="none" strike="noStrike">
              <a:solidFill>
                <a:srgbClr val="2853A3"/>
              </a:solidFill>
              <a:latin typeface="Century Gothic"/>
              <a:ea typeface="Century Gothic"/>
              <a:cs typeface="Century Gothic"/>
              <a:sym typeface="Century Gothic"/>
            </a:endParaRPr>
          </a:p>
          <a:p>
            <a:pPr indent="-330200" lvl="0" marL="457200" marR="198755" rtl="0" algn="l">
              <a:lnSpc>
                <a:spcPct val="100000"/>
              </a:lnSpc>
              <a:spcBef>
                <a:spcPts val="1000"/>
              </a:spcBef>
              <a:spcAft>
                <a:spcPts val="1000"/>
              </a:spcAft>
              <a:buClr>
                <a:srgbClr val="2853A3"/>
              </a:buClr>
              <a:buSzPts val="1600"/>
              <a:buFont typeface="Century Gothic"/>
              <a:buAutoNum type="arabicPeriod"/>
            </a:pPr>
            <a:r>
              <a:rPr b="0" i="0" lang="en-US" sz="1600" u="none" cap="none" strike="noStrike">
                <a:solidFill>
                  <a:srgbClr val="2853A3"/>
                </a:solidFill>
                <a:latin typeface="Century Gothic"/>
                <a:ea typeface="Century Gothic"/>
                <a:cs typeface="Century Gothic"/>
                <a:sym typeface="Century Gothic"/>
              </a:rPr>
              <a:t>Fahamu umuhimu kutengeneza mkopo na malipo ya mkopo kwa wakati.</a:t>
            </a:r>
            <a:endParaRPr b="0" i="0" sz="1600" u="none" cap="none" strike="noStrike">
              <a:solidFill>
                <a:srgbClr val="2853A3"/>
              </a:solidFill>
              <a:latin typeface="Century Gothic"/>
              <a:ea typeface="Century Gothic"/>
              <a:cs typeface="Century Gothic"/>
              <a:sym typeface="Century Gothic"/>
            </a:endParaRPr>
          </a:p>
        </p:txBody>
      </p:sp>
      <p:sp>
        <p:nvSpPr>
          <p:cNvPr id="123" name="Google Shape;123;g14a759c8f77_0_289"/>
          <p:cNvSpPr txBox="1"/>
          <p:nvPr>
            <p:ph idx="1" type="body"/>
          </p:nvPr>
        </p:nvSpPr>
        <p:spPr>
          <a:xfrm>
            <a:off x="1907200" y="1842678"/>
            <a:ext cx="4213800" cy="6351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97000"/>
              </a:lnSpc>
              <a:spcBef>
                <a:spcPts val="0"/>
              </a:spcBef>
              <a:spcAft>
                <a:spcPts val="0"/>
              </a:spcAft>
              <a:buClr>
                <a:srgbClr val="2853A3"/>
              </a:buClr>
              <a:buSzPts val="1800"/>
              <a:buNone/>
            </a:pPr>
            <a:r>
              <a:rPr b="1" lang="en-US" sz="2000">
                <a:solidFill>
                  <a:srgbClr val="2853A3"/>
                </a:solidFill>
              </a:rPr>
              <a:t>Jedwali la yaliyomo</a:t>
            </a:r>
            <a:endParaRPr/>
          </a:p>
        </p:txBody>
      </p:sp>
      <p:pic>
        <p:nvPicPr>
          <p:cNvPr id="124" name="Google Shape;124;g14a759c8f77_0_289"/>
          <p:cNvPicPr preferRelativeResize="0"/>
          <p:nvPr/>
        </p:nvPicPr>
        <p:blipFill rotWithShape="1">
          <a:blip r:embed="rId5">
            <a:alphaModFix/>
          </a:blip>
          <a:srcRect b="0" l="0" r="0" t="0"/>
          <a:stretch/>
        </p:blipFill>
        <p:spPr>
          <a:xfrm>
            <a:off x="6926350" y="5580075"/>
            <a:ext cx="369300" cy="369300"/>
          </a:xfrm>
          <a:prstGeom prst="rect">
            <a:avLst/>
          </a:prstGeom>
          <a:noFill/>
          <a:ln>
            <a:noFill/>
          </a:ln>
        </p:spPr>
      </p:pic>
      <p:sp>
        <p:nvSpPr>
          <p:cNvPr id="125" name="Google Shape;125;g14a759c8f77_0_28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g14a759c8f77_0_227"/>
          <p:cNvPicPr preferRelativeResize="0"/>
          <p:nvPr/>
        </p:nvPicPr>
        <p:blipFill rotWithShape="1">
          <a:blip r:embed="rId3">
            <a:alphaModFix/>
          </a:blip>
          <a:srcRect b="0" l="0" r="0" t="0"/>
          <a:stretch/>
        </p:blipFill>
        <p:spPr>
          <a:xfrm>
            <a:off x="0" y="0"/>
            <a:ext cx="12192000" cy="6857173"/>
          </a:xfrm>
          <a:prstGeom prst="rect">
            <a:avLst/>
          </a:prstGeom>
          <a:noFill/>
          <a:ln>
            <a:noFill/>
          </a:ln>
        </p:spPr>
      </p:pic>
      <p:pic>
        <p:nvPicPr>
          <p:cNvPr id="131" name="Google Shape;131;g14a759c8f77_0_227"/>
          <p:cNvPicPr preferRelativeResize="0"/>
          <p:nvPr/>
        </p:nvPicPr>
        <p:blipFill rotWithShape="1">
          <a:blip r:embed="rId4">
            <a:alphaModFix/>
          </a:blip>
          <a:srcRect b="0" l="0" r="0" t="0"/>
          <a:stretch/>
        </p:blipFill>
        <p:spPr>
          <a:xfrm rot="-5400000">
            <a:off x="10956175" y="84868"/>
            <a:ext cx="1235826" cy="1235826"/>
          </a:xfrm>
          <a:prstGeom prst="rect">
            <a:avLst/>
          </a:prstGeom>
          <a:noFill/>
          <a:ln>
            <a:noFill/>
          </a:ln>
        </p:spPr>
      </p:pic>
      <p:sp>
        <p:nvSpPr>
          <p:cNvPr id="132" name="Google Shape;132;g14a759c8f77_0_227"/>
          <p:cNvSpPr txBox="1"/>
          <p:nvPr/>
        </p:nvSpPr>
        <p:spPr>
          <a:xfrm>
            <a:off x="8717350" y="356550"/>
            <a:ext cx="2255400" cy="861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rgbClr val="FFFFFF"/>
                </a:solidFill>
                <a:latin typeface="Century Gothic"/>
                <a:ea typeface="Century Gothic"/>
                <a:cs typeface="Century Gothic"/>
                <a:sym typeface="Century Gothic"/>
              </a:rPr>
              <a:t>Utengenezaji wa Vidokezo vya kukidhi Mahitaji!</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rPr b="0" i="0" lang="en-US" sz="1100" u="none" cap="none" strike="noStrike">
                <a:solidFill>
                  <a:srgbClr val="FFFFFF"/>
                </a:solidFill>
                <a:latin typeface="Century Gothic"/>
                <a:ea typeface="Century Gothic"/>
                <a:cs typeface="Century Gothic"/>
                <a:sym typeface="Century Gothic"/>
              </a:rPr>
              <a:t>Ongeza, futa, au badilisha maswali kama ikihitajika.</a:t>
            </a:r>
            <a:endParaRPr b="0" i="0" sz="1100" u="none" cap="none" strike="noStrike">
              <a:solidFill>
                <a:srgbClr val="FFFFFF"/>
              </a:solidFill>
              <a:latin typeface="Century Gothic"/>
              <a:ea typeface="Century Gothic"/>
              <a:cs typeface="Century Gothic"/>
              <a:sym typeface="Century Gothic"/>
            </a:endParaRPr>
          </a:p>
        </p:txBody>
      </p:sp>
      <p:grpSp>
        <p:nvGrpSpPr>
          <p:cNvPr id="133" name="Google Shape;133;g14a759c8f77_0_227"/>
          <p:cNvGrpSpPr/>
          <p:nvPr/>
        </p:nvGrpSpPr>
        <p:grpSpPr>
          <a:xfrm>
            <a:off x="-311998" y="-317672"/>
            <a:ext cx="5384672" cy="7127259"/>
            <a:chOff x="-311998" y="-317672"/>
            <a:chExt cx="5384672" cy="7127259"/>
          </a:xfrm>
        </p:grpSpPr>
        <p:pic>
          <p:nvPicPr>
            <p:cNvPr id="134" name="Google Shape;134;g14a759c8f77_0_227"/>
            <p:cNvPicPr preferRelativeResize="0"/>
            <p:nvPr/>
          </p:nvPicPr>
          <p:blipFill rotWithShape="1">
            <a:blip r:embed="rId5">
              <a:alphaModFix/>
            </a:blip>
            <a:srcRect b="0" l="0" r="0" t="0"/>
            <a:stretch/>
          </p:blipFill>
          <p:spPr>
            <a:xfrm flipH="1">
              <a:off x="194031" y="-317672"/>
              <a:ext cx="4878643" cy="3837737"/>
            </a:xfrm>
            <a:prstGeom prst="rect">
              <a:avLst/>
            </a:prstGeom>
            <a:noFill/>
            <a:ln>
              <a:noFill/>
            </a:ln>
          </p:spPr>
        </p:pic>
        <p:sp>
          <p:nvSpPr>
            <p:cNvPr id="135" name="Google Shape;135;g14a759c8f77_0_227"/>
            <p:cNvSpPr txBox="1"/>
            <p:nvPr/>
          </p:nvSpPr>
          <p:spPr>
            <a:xfrm>
              <a:off x="1712025" y="502550"/>
              <a:ext cx="2164500" cy="163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800"/>
                <a:buFont typeface="Arial"/>
                <a:buNone/>
              </a:pPr>
              <a:r>
                <a:rPr b="1" i="0" lang="en-US" sz="2000" u="none" cap="none" strike="noStrike">
                  <a:solidFill>
                    <a:srgbClr val="2853A3"/>
                  </a:solidFill>
                  <a:latin typeface="Century Gothic"/>
                  <a:ea typeface="Century Gothic"/>
                  <a:cs typeface="Century Gothic"/>
                  <a:sym typeface="Century Gothic"/>
                </a:rPr>
                <a:t>Kabla ya kuanza, sasa tuangalie una ufahamu gani kuhusu mkopo!</a:t>
              </a:r>
              <a:endParaRPr b="0" i="0" sz="2000" u="none" cap="none" strike="noStrike">
                <a:solidFill>
                  <a:schemeClr val="dk1"/>
                </a:solidFill>
                <a:latin typeface="Calibri"/>
                <a:ea typeface="Calibri"/>
                <a:cs typeface="Calibri"/>
                <a:sym typeface="Calibri"/>
              </a:endParaRPr>
            </a:p>
          </p:txBody>
        </p:sp>
        <p:pic>
          <p:nvPicPr>
            <p:cNvPr id="136" name="Google Shape;136;g14a759c8f77_0_227"/>
            <p:cNvPicPr preferRelativeResize="0"/>
            <p:nvPr/>
          </p:nvPicPr>
          <p:blipFill rotWithShape="1">
            <a:blip r:embed="rId6">
              <a:alphaModFix/>
            </a:blip>
            <a:srcRect b="0" l="0" r="0" t="0"/>
            <a:stretch/>
          </p:blipFill>
          <p:spPr>
            <a:xfrm flipH="1">
              <a:off x="-311998" y="1565651"/>
              <a:ext cx="3495973" cy="5243936"/>
            </a:xfrm>
            <a:prstGeom prst="rect">
              <a:avLst/>
            </a:prstGeom>
            <a:noFill/>
            <a:ln>
              <a:noFill/>
            </a:ln>
          </p:spPr>
        </p:pic>
      </p:grpSp>
      <p:grpSp>
        <p:nvGrpSpPr>
          <p:cNvPr id="137" name="Google Shape;137;g14a759c8f77_0_227"/>
          <p:cNvGrpSpPr/>
          <p:nvPr/>
        </p:nvGrpSpPr>
        <p:grpSpPr>
          <a:xfrm>
            <a:off x="5299687" y="2696191"/>
            <a:ext cx="3495977" cy="3153722"/>
            <a:chOff x="5528287" y="2696191"/>
            <a:chExt cx="3495977" cy="3153722"/>
          </a:xfrm>
        </p:grpSpPr>
        <p:pic>
          <p:nvPicPr>
            <p:cNvPr id="138" name="Google Shape;138;g14a759c8f77_0_227"/>
            <p:cNvPicPr preferRelativeResize="0"/>
            <p:nvPr/>
          </p:nvPicPr>
          <p:blipFill rotWithShape="1">
            <a:blip r:embed="rId7">
              <a:alphaModFix/>
            </a:blip>
            <a:srcRect b="0" l="0" r="0" t="0"/>
            <a:stretch/>
          </p:blipFill>
          <p:spPr>
            <a:xfrm>
              <a:off x="5528287" y="2696191"/>
              <a:ext cx="3495977" cy="2755134"/>
            </a:xfrm>
            <a:prstGeom prst="rect">
              <a:avLst/>
            </a:prstGeom>
            <a:noFill/>
            <a:ln>
              <a:noFill/>
            </a:ln>
          </p:spPr>
        </p:pic>
        <p:sp>
          <p:nvSpPr>
            <p:cNvPr id="139" name="Google Shape;139;g14a759c8f77_0_227"/>
            <p:cNvSpPr txBox="1"/>
            <p:nvPr/>
          </p:nvSpPr>
          <p:spPr>
            <a:xfrm>
              <a:off x="6311025" y="3060213"/>
              <a:ext cx="1930500" cy="2789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434"/>
                </a:spcBef>
                <a:spcAft>
                  <a:spcPts val="0"/>
                </a:spcAft>
                <a:buClr>
                  <a:schemeClr val="dk1"/>
                </a:buClr>
                <a:buSzPts val="1100"/>
                <a:buFont typeface="Arial"/>
                <a:buNone/>
              </a:pPr>
              <a:r>
                <a:rPr b="1" i="0" lang="en-US" sz="1800" u="none" cap="none" strike="noStrike">
                  <a:solidFill>
                    <a:srgbClr val="D19129"/>
                  </a:solidFill>
                  <a:latin typeface="Century Gothic"/>
                  <a:ea typeface="Century Gothic"/>
                  <a:cs typeface="Century Gothic"/>
                  <a:sym typeface="Century Gothic"/>
                </a:rPr>
                <a:t>Kuna yeyote ameshawahi kutaabika kulipa malipo yake ya mkopo kwa wakati?</a:t>
              </a:r>
              <a:endParaRPr b="1" i="0" sz="1800" u="none" cap="none" strike="noStrike">
                <a:solidFill>
                  <a:srgbClr val="D19129"/>
                </a:solidFill>
                <a:latin typeface="Century Gothic"/>
                <a:ea typeface="Century Gothic"/>
                <a:cs typeface="Century Gothic"/>
                <a:sym typeface="Century Gothic"/>
              </a:endParaRPr>
            </a:p>
            <a:p>
              <a:pPr indent="0" lvl="0" marL="0" marR="0" rtl="0" algn="ctr">
                <a:lnSpc>
                  <a:spcPct val="100000"/>
                </a:lnSpc>
                <a:spcBef>
                  <a:spcPts val="434"/>
                </a:spcBef>
                <a:spcAft>
                  <a:spcPts val="0"/>
                </a:spcAft>
                <a:buClr>
                  <a:schemeClr val="dk1"/>
                </a:buClr>
                <a:buSzPts val="1100"/>
                <a:buFont typeface="Arial"/>
                <a:buNone/>
              </a:pPr>
              <a:r>
                <a:t/>
              </a:r>
              <a:endParaRPr b="1" i="0" sz="1800" u="none" cap="none" strike="noStrike">
                <a:solidFill>
                  <a:srgbClr val="D19129"/>
                </a:solidFill>
                <a:latin typeface="Century Gothic"/>
                <a:ea typeface="Century Gothic"/>
                <a:cs typeface="Century Gothic"/>
                <a:sym typeface="Century Gothic"/>
              </a:endParaRPr>
            </a:p>
            <a:p>
              <a:pPr indent="0" lvl="0" marL="0" marR="0" rtl="0" algn="ctr">
                <a:lnSpc>
                  <a:spcPct val="100000"/>
                </a:lnSpc>
                <a:spcBef>
                  <a:spcPts val="434"/>
                </a:spcBef>
                <a:spcAft>
                  <a:spcPts val="0"/>
                </a:spcAft>
                <a:buClr>
                  <a:srgbClr val="000000"/>
                </a:buClr>
                <a:buSzPts val="1800"/>
                <a:buFont typeface="Arial"/>
                <a:buNone/>
              </a:pPr>
              <a:r>
                <a:t/>
              </a:r>
              <a:endParaRPr b="1" i="0" sz="1800" u="none" cap="none" strike="noStrike">
                <a:solidFill>
                  <a:srgbClr val="D19129"/>
                </a:solidFill>
                <a:latin typeface="Century Gothic"/>
                <a:ea typeface="Century Gothic"/>
                <a:cs typeface="Century Gothic"/>
                <a:sym typeface="Century Gothic"/>
              </a:endParaRPr>
            </a:p>
          </p:txBody>
        </p:sp>
      </p:grpSp>
      <p:grpSp>
        <p:nvGrpSpPr>
          <p:cNvPr id="140" name="Google Shape;140;g14a759c8f77_0_227"/>
          <p:cNvGrpSpPr/>
          <p:nvPr/>
        </p:nvGrpSpPr>
        <p:grpSpPr>
          <a:xfrm>
            <a:off x="4154287" y="161066"/>
            <a:ext cx="3495977" cy="2755134"/>
            <a:chOff x="4382887" y="161066"/>
            <a:chExt cx="3495977" cy="2755134"/>
          </a:xfrm>
        </p:grpSpPr>
        <p:pic>
          <p:nvPicPr>
            <p:cNvPr id="141" name="Google Shape;141;g14a759c8f77_0_227"/>
            <p:cNvPicPr preferRelativeResize="0"/>
            <p:nvPr/>
          </p:nvPicPr>
          <p:blipFill rotWithShape="1">
            <a:blip r:embed="rId7">
              <a:alphaModFix/>
            </a:blip>
            <a:srcRect b="0" l="0" r="0" t="0"/>
            <a:stretch/>
          </p:blipFill>
          <p:spPr>
            <a:xfrm>
              <a:off x="4382887" y="161066"/>
              <a:ext cx="3495977" cy="2755134"/>
            </a:xfrm>
            <a:prstGeom prst="rect">
              <a:avLst/>
            </a:prstGeom>
            <a:noFill/>
            <a:ln>
              <a:noFill/>
            </a:ln>
          </p:spPr>
        </p:pic>
        <p:sp>
          <p:nvSpPr>
            <p:cNvPr id="142" name="Google Shape;142;g14a759c8f77_0_227"/>
            <p:cNvSpPr txBox="1"/>
            <p:nvPr/>
          </p:nvSpPr>
          <p:spPr>
            <a:xfrm>
              <a:off x="5233125" y="742888"/>
              <a:ext cx="1795500" cy="1439100"/>
            </a:xfrm>
            <a:prstGeom prst="rect">
              <a:avLst/>
            </a:prstGeom>
            <a:noFill/>
            <a:ln>
              <a:noFill/>
            </a:ln>
          </p:spPr>
          <p:txBody>
            <a:bodyPr anchorCtr="0" anchor="t" bIns="91425" lIns="91425" spcFirstLastPara="1" rIns="91425" wrap="square" tIns="91425">
              <a:spAutoFit/>
            </a:bodyPr>
            <a:lstStyle/>
            <a:p>
              <a:pPr indent="-635" lvl="0" marL="12700" marR="5080" rtl="0" algn="ctr">
                <a:lnSpc>
                  <a:spcPct val="117600"/>
                </a:lnSpc>
                <a:spcBef>
                  <a:spcPts val="0"/>
                </a:spcBef>
                <a:spcAft>
                  <a:spcPts val="0"/>
                </a:spcAft>
                <a:buClr>
                  <a:srgbClr val="000000"/>
                </a:buClr>
                <a:buSzPts val="1800"/>
                <a:buFont typeface="Arial"/>
                <a:buNone/>
              </a:pPr>
              <a:r>
                <a:rPr b="1" i="0" lang="en-US" sz="1800" u="none" cap="none" strike="noStrike">
                  <a:solidFill>
                    <a:srgbClr val="D19129"/>
                  </a:solidFill>
                  <a:latin typeface="Century Gothic"/>
                  <a:ea typeface="Century Gothic"/>
                  <a:cs typeface="Century Gothic"/>
                  <a:sym typeface="Century Gothic"/>
                </a:rPr>
                <a:t>Ni wapi unaweza kupata mkopo?</a:t>
              </a:r>
              <a:endParaRPr b="1" i="0" sz="1800" u="none" cap="none" strike="noStrike">
                <a:solidFill>
                  <a:srgbClr val="D19129"/>
                </a:solidFill>
                <a:latin typeface="Century Gothic"/>
                <a:ea typeface="Century Gothic"/>
                <a:cs typeface="Century Gothic"/>
                <a:sym typeface="Century Gothic"/>
              </a:endParaRPr>
            </a:p>
          </p:txBody>
        </p:sp>
      </p:grpSp>
      <p:grpSp>
        <p:nvGrpSpPr>
          <p:cNvPr id="143" name="Google Shape;143;g14a759c8f77_0_227"/>
          <p:cNvGrpSpPr/>
          <p:nvPr/>
        </p:nvGrpSpPr>
        <p:grpSpPr>
          <a:xfrm>
            <a:off x="6337874" y="552150"/>
            <a:ext cx="3693148" cy="3174900"/>
            <a:chOff x="6566474" y="552150"/>
            <a:chExt cx="3693148" cy="3174900"/>
          </a:xfrm>
        </p:grpSpPr>
        <p:pic>
          <p:nvPicPr>
            <p:cNvPr id="144" name="Google Shape;144;g14a759c8f77_0_227"/>
            <p:cNvPicPr preferRelativeResize="0"/>
            <p:nvPr/>
          </p:nvPicPr>
          <p:blipFill rotWithShape="1">
            <a:blip r:embed="rId7">
              <a:alphaModFix/>
            </a:blip>
            <a:srcRect b="0" l="0" r="0" t="0"/>
            <a:stretch/>
          </p:blipFill>
          <p:spPr>
            <a:xfrm>
              <a:off x="6566474" y="552150"/>
              <a:ext cx="3693148" cy="2910526"/>
            </a:xfrm>
            <a:prstGeom prst="rect">
              <a:avLst/>
            </a:prstGeom>
            <a:noFill/>
            <a:ln>
              <a:noFill/>
            </a:ln>
          </p:spPr>
        </p:pic>
        <p:sp>
          <p:nvSpPr>
            <p:cNvPr id="145" name="Google Shape;145;g14a759c8f77_0_227"/>
            <p:cNvSpPr txBox="1"/>
            <p:nvPr/>
          </p:nvSpPr>
          <p:spPr>
            <a:xfrm>
              <a:off x="7344425" y="979050"/>
              <a:ext cx="2092500" cy="2748000"/>
            </a:xfrm>
            <a:prstGeom prst="rect">
              <a:avLst/>
            </a:prstGeom>
            <a:noFill/>
            <a:ln>
              <a:noFill/>
            </a:ln>
          </p:spPr>
          <p:txBody>
            <a:bodyPr anchorCtr="0" anchor="t" bIns="91425" lIns="91425" spcFirstLastPara="1" rIns="91425" wrap="square" tIns="91425">
              <a:spAutoFit/>
            </a:bodyPr>
            <a:lstStyle/>
            <a:p>
              <a:pPr indent="-635" lvl="0" marL="12700" marR="5080" rtl="0" algn="ctr">
                <a:lnSpc>
                  <a:spcPct val="117600"/>
                </a:lnSpc>
                <a:spcBef>
                  <a:spcPts val="0"/>
                </a:spcBef>
                <a:spcAft>
                  <a:spcPts val="0"/>
                </a:spcAft>
                <a:buClr>
                  <a:schemeClr val="dk1"/>
                </a:buClr>
                <a:buSzPts val="1100"/>
                <a:buFont typeface="Arial"/>
                <a:buNone/>
              </a:pPr>
              <a:r>
                <a:rPr b="1" i="0" lang="en-US" sz="1600" u="none" cap="none" strike="noStrike">
                  <a:solidFill>
                    <a:srgbClr val="D19129"/>
                  </a:solidFill>
                  <a:latin typeface="Century Gothic"/>
                  <a:ea typeface="Century Gothic"/>
                  <a:cs typeface="Century Gothic"/>
                  <a:sym typeface="Century Gothic"/>
                </a:rPr>
                <a:t>Ikiwa umetuma maombi ya kupata mkopo, ni stakabadhi gani au maelezo gani uliyohitajika kutoa?</a:t>
              </a:r>
              <a:endParaRPr b="1" i="0" sz="1600" u="none" cap="none" strike="noStrike">
                <a:solidFill>
                  <a:srgbClr val="D19129"/>
                </a:solidFill>
                <a:latin typeface="Century Gothic"/>
                <a:ea typeface="Century Gothic"/>
                <a:cs typeface="Century Gothic"/>
                <a:sym typeface="Century Gothic"/>
              </a:endParaRPr>
            </a:p>
            <a:p>
              <a:pPr indent="-635" lvl="0" marL="12700" marR="5080" rtl="0" algn="ctr">
                <a:lnSpc>
                  <a:spcPct val="117600"/>
                </a:lnSpc>
                <a:spcBef>
                  <a:spcPts val="0"/>
                </a:spcBef>
                <a:spcAft>
                  <a:spcPts val="0"/>
                </a:spcAft>
                <a:buClr>
                  <a:schemeClr val="dk1"/>
                </a:buClr>
                <a:buSzPts val="1100"/>
                <a:buFont typeface="Arial"/>
                <a:buNone/>
              </a:pPr>
              <a:r>
                <a:t/>
              </a:r>
              <a:endParaRPr b="1" i="0" sz="1600" u="none" cap="none" strike="noStrike">
                <a:solidFill>
                  <a:srgbClr val="D19129"/>
                </a:solidFill>
                <a:latin typeface="Century Gothic"/>
                <a:ea typeface="Century Gothic"/>
                <a:cs typeface="Century Gothic"/>
                <a:sym typeface="Century Gothic"/>
              </a:endParaRPr>
            </a:p>
            <a:p>
              <a:pPr indent="-635" lvl="0" marL="12700" marR="5080" rtl="0" algn="ctr">
                <a:lnSpc>
                  <a:spcPct val="117600"/>
                </a:lnSpc>
                <a:spcBef>
                  <a:spcPts val="0"/>
                </a:spcBef>
                <a:spcAft>
                  <a:spcPts val="0"/>
                </a:spcAft>
                <a:buClr>
                  <a:srgbClr val="000000"/>
                </a:buClr>
                <a:buSzPts val="1800"/>
                <a:buFont typeface="Arial"/>
                <a:buNone/>
              </a:pPr>
              <a:r>
                <a:t/>
              </a:r>
              <a:endParaRPr b="1" i="0" sz="1600" u="none" cap="none" strike="noStrike">
                <a:solidFill>
                  <a:srgbClr val="D19129"/>
                </a:solidFill>
                <a:latin typeface="Century Gothic"/>
                <a:ea typeface="Century Gothic"/>
                <a:cs typeface="Century Gothic"/>
                <a:sym typeface="Century Gothic"/>
              </a:endParaRPr>
            </a:p>
          </p:txBody>
        </p:sp>
      </p:grpSp>
      <p:pic>
        <p:nvPicPr>
          <p:cNvPr id="146" name="Google Shape;146;g14a759c8f77_0_227"/>
          <p:cNvPicPr preferRelativeResize="0"/>
          <p:nvPr/>
        </p:nvPicPr>
        <p:blipFill rotWithShape="1">
          <a:blip r:embed="rId8">
            <a:alphaModFix/>
          </a:blip>
          <a:srcRect b="0" l="0" r="0" t="0"/>
          <a:stretch/>
        </p:blipFill>
        <p:spPr>
          <a:xfrm>
            <a:off x="8461450" y="1600051"/>
            <a:ext cx="3624175" cy="5436250"/>
          </a:xfrm>
          <a:prstGeom prst="rect">
            <a:avLst/>
          </a:prstGeom>
          <a:noFill/>
          <a:ln>
            <a:noFill/>
          </a:ln>
        </p:spPr>
      </p:pic>
      <p:pic>
        <p:nvPicPr>
          <p:cNvPr id="147" name="Google Shape;147;g14a759c8f77_0_227"/>
          <p:cNvPicPr preferRelativeResize="0"/>
          <p:nvPr/>
        </p:nvPicPr>
        <p:blipFill rotWithShape="1">
          <a:blip r:embed="rId9">
            <a:alphaModFix/>
          </a:blip>
          <a:srcRect b="0" l="0" r="0" t="0"/>
          <a:stretch/>
        </p:blipFill>
        <p:spPr>
          <a:xfrm>
            <a:off x="2971500" y="1625500"/>
            <a:ext cx="3495973" cy="5243966"/>
          </a:xfrm>
          <a:prstGeom prst="rect">
            <a:avLst/>
          </a:prstGeom>
          <a:noFill/>
          <a:ln>
            <a:noFill/>
          </a:ln>
        </p:spPr>
      </p:pic>
      <p:sp>
        <p:nvSpPr>
          <p:cNvPr id="148" name="Google Shape;148;g14a759c8f77_0_22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6"/>
          <p:cNvPicPr preferRelativeResize="0"/>
          <p:nvPr/>
        </p:nvPicPr>
        <p:blipFill rotWithShape="1">
          <a:blip r:embed="rId3">
            <a:alphaModFix/>
          </a:blip>
          <a:srcRect b="0" l="0" r="0" t="0"/>
          <a:stretch/>
        </p:blipFill>
        <p:spPr>
          <a:xfrm>
            <a:off x="1" y="0"/>
            <a:ext cx="12191998" cy="6857172"/>
          </a:xfrm>
          <a:prstGeom prst="rect">
            <a:avLst/>
          </a:prstGeom>
          <a:noFill/>
          <a:ln>
            <a:noFill/>
          </a:ln>
        </p:spPr>
      </p:pic>
      <p:sp>
        <p:nvSpPr>
          <p:cNvPr id="154" name="Google Shape;154;p6"/>
          <p:cNvSpPr/>
          <p:nvPr/>
        </p:nvSpPr>
        <p:spPr>
          <a:xfrm>
            <a:off x="1" y="1717399"/>
            <a:ext cx="6681894" cy="1923579"/>
          </a:xfrm>
          <a:prstGeom prst="rect">
            <a:avLst/>
          </a:prstGeom>
          <a:solidFill>
            <a:srgbClr val="EDBD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B3CDEA"/>
              </a:solidFill>
              <a:latin typeface="Calibri"/>
              <a:ea typeface="Calibri"/>
              <a:cs typeface="Calibri"/>
              <a:sym typeface="Calibri"/>
            </a:endParaRPr>
          </a:p>
        </p:txBody>
      </p:sp>
      <p:sp>
        <p:nvSpPr>
          <p:cNvPr id="155" name="Google Shape;155;p6"/>
          <p:cNvSpPr txBox="1"/>
          <p:nvPr/>
        </p:nvSpPr>
        <p:spPr>
          <a:xfrm>
            <a:off x="1044324" y="2187424"/>
            <a:ext cx="5472900" cy="992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30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SEHEMU YA 1: </a:t>
            </a:r>
            <a:endParaRPr b="1" i="0" sz="2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30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AINA ZA MKOPO</a:t>
            </a:r>
            <a:endParaRPr b="1" i="0" sz="2800" u="none" cap="none" strike="noStrike">
              <a:solidFill>
                <a:schemeClr val="lt1"/>
              </a:solidFill>
              <a:latin typeface="Calibri"/>
              <a:ea typeface="Calibri"/>
              <a:cs typeface="Calibri"/>
              <a:sym typeface="Calibri"/>
            </a:endParaRPr>
          </a:p>
        </p:txBody>
      </p:sp>
      <p:grpSp>
        <p:nvGrpSpPr>
          <p:cNvPr id="156" name="Google Shape;156;p6"/>
          <p:cNvGrpSpPr/>
          <p:nvPr/>
        </p:nvGrpSpPr>
        <p:grpSpPr>
          <a:xfrm>
            <a:off x="6179125" y="-90374"/>
            <a:ext cx="4204869" cy="3315997"/>
            <a:chOff x="6096000" y="-90374"/>
            <a:chExt cx="4204869" cy="3315997"/>
          </a:xfrm>
        </p:grpSpPr>
        <p:pic>
          <p:nvPicPr>
            <p:cNvPr id="157" name="Google Shape;157;p6"/>
            <p:cNvPicPr preferRelativeResize="0"/>
            <p:nvPr/>
          </p:nvPicPr>
          <p:blipFill rotWithShape="1">
            <a:blip r:embed="rId4">
              <a:alphaModFix/>
            </a:blip>
            <a:srcRect b="0" l="0" r="0" t="0"/>
            <a:stretch/>
          </p:blipFill>
          <p:spPr>
            <a:xfrm>
              <a:off x="6096000" y="-90374"/>
              <a:ext cx="4204869" cy="3315997"/>
            </a:xfrm>
            <a:prstGeom prst="rect">
              <a:avLst/>
            </a:prstGeom>
            <a:noFill/>
            <a:ln>
              <a:noFill/>
            </a:ln>
          </p:spPr>
        </p:pic>
        <p:sp>
          <p:nvSpPr>
            <p:cNvPr id="158" name="Google Shape;158;p6"/>
            <p:cNvSpPr txBox="1"/>
            <p:nvPr/>
          </p:nvSpPr>
          <p:spPr>
            <a:xfrm>
              <a:off x="7222075" y="896425"/>
              <a:ext cx="17757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664B71"/>
                  </a:solidFill>
                  <a:latin typeface="Century Gothic"/>
                  <a:ea typeface="Century Gothic"/>
                  <a:cs typeface="Century Gothic"/>
                  <a:sym typeface="Century Gothic"/>
                </a:rPr>
                <a:t>Sasa tujifunze aina tofauti za mkopo!</a:t>
              </a:r>
              <a:endParaRPr b="1" i="0" sz="1600" u="none" cap="none" strike="noStrike">
                <a:solidFill>
                  <a:srgbClr val="664B71"/>
                </a:solidFill>
                <a:latin typeface="Calibri"/>
                <a:ea typeface="Calibri"/>
                <a:cs typeface="Calibri"/>
                <a:sym typeface="Calibri"/>
              </a:endParaRPr>
            </a:p>
          </p:txBody>
        </p:sp>
      </p:grpSp>
      <p:sp>
        <p:nvSpPr>
          <p:cNvPr id="159" name="Google Shape;159;p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160" name="Google Shape;160;p6"/>
          <p:cNvPicPr preferRelativeResize="0"/>
          <p:nvPr/>
        </p:nvPicPr>
        <p:blipFill rotWithShape="1">
          <a:blip r:embed="rId5">
            <a:alphaModFix/>
          </a:blip>
          <a:srcRect b="36847" l="0" r="18146" t="0"/>
          <a:stretch/>
        </p:blipFill>
        <p:spPr>
          <a:xfrm>
            <a:off x="7016925" y="601925"/>
            <a:ext cx="5403677" cy="6255252"/>
          </a:xfrm>
          <a:prstGeom prst="rect">
            <a:avLst/>
          </a:prstGeom>
          <a:noFill/>
          <a:ln>
            <a:noFill/>
          </a:ln>
        </p:spPr>
      </p:pic>
      <p:sp>
        <p:nvSpPr>
          <p:cNvPr id="161" name="Google Shape;161;p6"/>
          <p:cNvSpPr txBox="1"/>
          <p:nvPr/>
        </p:nvSpPr>
        <p:spPr>
          <a:xfrm>
            <a:off x="1044324" y="3981101"/>
            <a:ext cx="5853600" cy="2635800"/>
          </a:xfrm>
          <a:prstGeom prst="rect">
            <a:avLst/>
          </a:prstGeom>
          <a:noFill/>
          <a:ln>
            <a:noFill/>
          </a:ln>
          <a:effectLst>
            <a:outerShdw blurRad="254000" rotWithShape="0" algn="tl">
              <a:srgbClr val="000000">
                <a:alpha val="40000"/>
              </a:srgbClr>
            </a:outerShdw>
          </a:effectLst>
        </p:spPr>
        <p:txBody>
          <a:bodyPr anchorCtr="0" anchor="t" bIns="45700" lIns="91425" spcFirstLastPara="1" rIns="91425" wrap="square" tIns="45700">
            <a:normAutofit/>
          </a:bodyPr>
          <a:lstStyle/>
          <a:p>
            <a:pPr indent="-228600" lvl="0" marL="228600" marR="0" rtl="0" algn="l">
              <a:lnSpc>
                <a:spcPct val="100000"/>
              </a:lnSpc>
              <a:spcBef>
                <a:spcPts val="0"/>
              </a:spcBef>
              <a:spcAft>
                <a:spcPts val="0"/>
              </a:spcAft>
              <a:buClr>
                <a:schemeClr val="lt1"/>
              </a:buClr>
              <a:buSzPts val="1600"/>
              <a:buFont typeface="Arial"/>
              <a:buNone/>
            </a:pPr>
            <a:r>
              <a:rPr b="1" i="0" lang="en-US" sz="2000" u="none" cap="none" strike="noStrike">
                <a:solidFill>
                  <a:schemeClr val="lt1"/>
                </a:solidFill>
                <a:latin typeface="Century Gothic"/>
                <a:ea typeface="Century Gothic"/>
                <a:cs typeface="Century Gothic"/>
                <a:sym typeface="Century Gothic"/>
              </a:rPr>
              <a:t>Malengo:</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000"/>
              </a:spcBef>
              <a:spcAft>
                <a:spcPts val="0"/>
              </a:spcAft>
              <a:buClr>
                <a:schemeClr val="lt1"/>
              </a:buClr>
              <a:buSzPts val="1600"/>
              <a:buFont typeface="Century Gothic"/>
              <a:buAutoNum type="arabicPeriod"/>
            </a:pPr>
            <a:r>
              <a:rPr b="0" i="0" lang="en-US" sz="1600" u="none" cap="none" strike="noStrike">
                <a:solidFill>
                  <a:schemeClr val="lt1"/>
                </a:solidFill>
                <a:latin typeface="Century Gothic"/>
                <a:ea typeface="Century Gothic"/>
                <a:cs typeface="Century Gothic"/>
                <a:sym typeface="Century Gothic"/>
              </a:rPr>
              <a:t>Kutambua aina za mkopo.</a:t>
            </a:r>
            <a:endParaRPr b="0" i="0" sz="1600" u="none" cap="none" strike="noStrike">
              <a:solidFill>
                <a:schemeClr val="lt1"/>
              </a:solidFill>
              <a:latin typeface="Century Gothic"/>
              <a:ea typeface="Century Gothic"/>
              <a:cs typeface="Century Gothic"/>
              <a:sym typeface="Century Gothic"/>
            </a:endParaRPr>
          </a:p>
          <a:p>
            <a:pPr indent="-342900" lvl="0" marL="342900" marR="0" rtl="0" algn="l">
              <a:lnSpc>
                <a:spcPct val="100000"/>
              </a:lnSpc>
              <a:spcBef>
                <a:spcPts val="0"/>
              </a:spcBef>
              <a:spcAft>
                <a:spcPts val="0"/>
              </a:spcAft>
              <a:buClr>
                <a:schemeClr val="lt1"/>
              </a:buClr>
              <a:buSzPts val="1600"/>
              <a:buFont typeface="Century Gothic"/>
              <a:buAutoNum type="arabicPeriod"/>
            </a:pPr>
            <a:r>
              <a:rPr b="0" i="0" lang="en-US" sz="1600" u="none" cap="none" strike="noStrike">
                <a:solidFill>
                  <a:schemeClr val="lt1"/>
                </a:solidFill>
                <a:latin typeface="Century Gothic"/>
                <a:ea typeface="Century Gothic"/>
                <a:cs typeface="Century Gothic"/>
                <a:sym typeface="Century Gothic"/>
              </a:rPr>
              <a:t>Kujifunza faida za kupata mkopo.</a:t>
            </a:r>
            <a:endParaRPr b="0" i="0" sz="16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7"/>
          <p:cNvPicPr preferRelativeResize="0"/>
          <p:nvPr/>
        </p:nvPicPr>
        <p:blipFill rotWithShape="1">
          <a:blip r:embed="rId3">
            <a:alphaModFix amt="60000"/>
          </a:blip>
          <a:srcRect b="0" l="0" r="0" t="0"/>
          <a:stretch/>
        </p:blipFill>
        <p:spPr>
          <a:xfrm>
            <a:off x="0" y="0"/>
            <a:ext cx="12192000" cy="6857172"/>
          </a:xfrm>
          <a:prstGeom prst="rect">
            <a:avLst/>
          </a:prstGeom>
          <a:noFill/>
          <a:ln>
            <a:noFill/>
          </a:ln>
        </p:spPr>
      </p:pic>
      <p:pic>
        <p:nvPicPr>
          <p:cNvPr id="167" name="Google Shape;167;p7"/>
          <p:cNvPicPr preferRelativeResize="0"/>
          <p:nvPr/>
        </p:nvPicPr>
        <p:blipFill rotWithShape="1">
          <a:blip r:embed="rId4">
            <a:alphaModFix/>
          </a:blip>
          <a:srcRect b="0" l="0" r="0" t="0"/>
          <a:stretch/>
        </p:blipFill>
        <p:spPr>
          <a:xfrm>
            <a:off x="426565" y="220953"/>
            <a:ext cx="7772400" cy="194310"/>
          </a:xfrm>
          <a:prstGeom prst="rect">
            <a:avLst/>
          </a:prstGeom>
          <a:noFill/>
          <a:ln>
            <a:noFill/>
          </a:ln>
        </p:spPr>
      </p:pic>
      <p:pic>
        <p:nvPicPr>
          <p:cNvPr id="168" name="Google Shape;168;p7"/>
          <p:cNvPicPr preferRelativeResize="0"/>
          <p:nvPr/>
        </p:nvPicPr>
        <p:blipFill rotWithShape="1">
          <a:blip r:embed="rId5">
            <a:alphaModFix/>
          </a:blip>
          <a:srcRect b="0" l="0" r="0" t="0"/>
          <a:stretch/>
        </p:blipFill>
        <p:spPr>
          <a:xfrm>
            <a:off x="5934400" y="920525"/>
            <a:ext cx="5610373" cy="4421424"/>
          </a:xfrm>
          <a:prstGeom prst="rect">
            <a:avLst/>
          </a:prstGeom>
          <a:noFill/>
          <a:ln>
            <a:noFill/>
          </a:ln>
        </p:spPr>
      </p:pic>
      <p:sp>
        <p:nvSpPr>
          <p:cNvPr id="169" name="Google Shape;169;p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170" name="Google Shape;170;p7"/>
          <p:cNvSpPr txBox="1"/>
          <p:nvPr>
            <p:ph idx="1" type="body"/>
          </p:nvPr>
        </p:nvSpPr>
        <p:spPr>
          <a:xfrm>
            <a:off x="7057975" y="1926675"/>
            <a:ext cx="3483900" cy="3118200"/>
          </a:xfrm>
          <a:prstGeom prst="rect">
            <a:avLst/>
          </a:prstGeom>
          <a:noFill/>
          <a:ln>
            <a:noFill/>
          </a:ln>
        </p:spPr>
        <p:txBody>
          <a:bodyPr anchorCtr="0" anchor="t" bIns="45700" lIns="91425" spcFirstLastPara="1" rIns="91425" wrap="square" tIns="45700">
            <a:normAutofit/>
          </a:bodyPr>
          <a:lstStyle/>
          <a:p>
            <a:pPr indent="-355600" lvl="0" marL="457200" marR="198755" rtl="0" algn="l">
              <a:lnSpc>
                <a:spcPct val="100000"/>
              </a:lnSpc>
              <a:spcBef>
                <a:spcPts val="0"/>
              </a:spcBef>
              <a:spcAft>
                <a:spcPts val="0"/>
              </a:spcAft>
              <a:buClr>
                <a:schemeClr val="lt1"/>
              </a:buClr>
              <a:buSzPts val="2000"/>
              <a:buFont typeface="Century Gothic"/>
              <a:buAutoNum type="arabicPeriod"/>
            </a:pPr>
            <a:r>
              <a:rPr b="1" lang="en-US" sz="2000">
                <a:solidFill>
                  <a:schemeClr val="lt1"/>
                </a:solidFill>
              </a:rPr>
              <a:t>Mtaji wa Biashara na Mikopo ya Kununulia Mali</a:t>
            </a:r>
            <a:endParaRPr b="1">
              <a:solidFill>
                <a:schemeClr val="lt1"/>
              </a:solidFill>
            </a:endParaRPr>
          </a:p>
          <a:p>
            <a:pPr indent="-355600" lvl="0" marL="457200" marR="198755" rtl="0" algn="l">
              <a:lnSpc>
                <a:spcPct val="150000"/>
              </a:lnSpc>
              <a:spcBef>
                <a:spcPts val="1000"/>
              </a:spcBef>
              <a:spcAft>
                <a:spcPts val="0"/>
              </a:spcAft>
              <a:buClr>
                <a:schemeClr val="lt1"/>
              </a:buClr>
              <a:buSzPts val="2000"/>
              <a:buFont typeface="Century Gothic"/>
              <a:buAutoNum type="arabicPeriod"/>
            </a:pPr>
            <a:r>
              <a:rPr b="1" lang="en-US" sz="2000">
                <a:solidFill>
                  <a:schemeClr val="lt1"/>
                </a:solidFill>
              </a:rPr>
              <a:t>Mikopo ya Kidijitali</a:t>
            </a:r>
            <a:endParaRPr b="1" sz="2000">
              <a:solidFill>
                <a:schemeClr val="lt1"/>
              </a:solidFill>
            </a:endParaRPr>
          </a:p>
          <a:p>
            <a:pPr indent="-355600" lvl="0" marL="457200" marR="198755" rtl="0" algn="l">
              <a:lnSpc>
                <a:spcPct val="150000"/>
              </a:lnSpc>
              <a:spcBef>
                <a:spcPts val="0"/>
              </a:spcBef>
              <a:spcAft>
                <a:spcPts val="0"/>
              </a:spcAft>
              <a:buClr>
                <a:schemeClr val="lt1"/>
              </a:buClr>
              <a:buSzPts val="2000"/>
              <a:buAutoNum type="arabicPeriod"/>
            </a:pPr>
            <a:r>
              <a:rPr b="1" lang="en-US" sz="2000">
                <a:solidFill>
                  <a:schemeClr val="lt1"/>
                </a:solidFill>
              </a:rPr>
              <a:t>Deni Katika Akiba</a:t>
            </a:r>
            <a:endParaRPr b="1" sz="2000">
              <a:solidFill>
                <a:schemeClr val="lt1"/>
              </a:solidFill>
            </a:endParaRPr>
          </a:p>
          <a:p>
            <a:pPr indent="-355600" lvl="0" marL="457200" marR="198755" rtl="0" algn="l">
              <a:lnSpc>
                <a:spcPct val="150000"/>
              </a:lnSpc>
              <a:spcBef>
                <a:spcPts val="0"/>
              </a:spcBef>
              <a:spcAft>
                <a:spcPts val="0"/>
              </a:spcAft>
              <a:buClr>
                <a:schemeClr val="lt1"/>
              </a:buClr>
              <a:buSzPts val="2000"/>
              <a:buAutoNum type="arabicPeriod"/>
            </a:pPr>
            <a:r>
              <a:rPr b="1" lang="en-US" sz="2000">
                <a:solidFill>
                  <a:schemeClr val="lt1"/>
                </a:solidFill>
              </a:rPr>
              <a:t>Kadi ya Mkopo</a:t>
            </a:r>
            <a:endParaRPr b="1" sz="2000">
              <a:solidFill>
                <a:schemeClr val="lt1"/>
              </a:solidFill>
            </a:endParaRPr>
          </a:p>
        </p:txBody>
      </p:sp>
      <p:grpSp>
        <p:nvGrpSpPr>
          <p:cNvPr id="171" name="Google Shape;171;p7"/>
          <p:cNvGrpSpPr/>
          <p:nvPr/>
        </p:nvGrpSpPr>
        <p:grpSpPr>
          <a:xfrm>
            <a:off x="2031748" y="597250"/>
            <a:ext cx="4770202" cy="2412350"/>
            <a:chOff x="2031748" y="292450"/>
            <a:chExt cx="4770202" cy="2412350"/>
          </a:xfrm>
        </p:grpSpPr>
        <p:pic>
          <p:nvPicPr>
            <p:cNvPr id="172" name="Google Shape;172;p7"/>
            <p:cNvPicPr preferRelativeResize="0"/>
            <p:nvPr/>
          </p:nvPicPr>
          <p:blipFill rotWithShape="1">
            <a:blip r:embed="rId6">
              <a:alphaModFix/>
            </a:blip>
            <a:srcRect b="10347" l="0" r="0" t="10340"/>
            <a:stretch/>
          </p:blipFill>
          <p:spPr>
            <a:xfrm flipH="1">
              <a:off x="2031748" y="292450"/>
              <a:ext cx="4770202" cy="2360523"/>
            </a:xfrm>
            <a:prstGeom prst="rect">
              <a:avLst/>
            </a:prstGeom>
            <a:noFill/>
            <a:ln>
              <a:noFill/>
            </a:ln>
          </p:spPr>
        </p:pic>
        <p:sp>
          <p:nvSpPr>
            <p:cNvPr id="173" name="Google Shape;173;p7"/>
            <p:cNvSpPr txBox="1"/>
            <p:nvPr/>
          </p:nvSpPr>
          <p:spPr>
            <a:xfrm>
              <a:off x="3839225" y="388500"/>
              <a:ext cx="1870800" cy="2316300"/>
            </a:xfrm>
            <a:prstGeom prst="rect">
              <a:avLst/>
            </a:prstGeom>
            <a:noFill/>
            <a:ln>
              <a:noFill/>
            </a:ln>
          </p:spPr>
          <p:txBody>
            <a:bodyPr anchorCtr="0" anchor="t" bIns="91425" lIns="91425" spcFirstLastPara="1" rIns="91425" wrap="square" tIns="91425">
              <a:spAutoFit/>
            </a:bodyPr>
            <a:lstStyle/>
            <a:p>
              <a:pPr indent="-635" lvl="0" marL="12700" marR="5080" rtl="0" algn="l">
                <a:lnSpc>
                  <a:spcPct val="117600"/>
                </a:lnSpc>
                <a:spcBef>
                  <a:spcPts val="0"/>
                </a:spcBef>
                <a:spcAft>
                  <a:spcPts val="0"/>
                </a:spcAft>
                <a:buClr>
                  <a:srgbClr val="000000"/>
                </a:buClr>
                <a:buSzPts val="1800"/>
                <a:buFont typeface="Arial"/>
                <a:buNone/>
              </a:pPr>
              <a:r>
                <a:rPr b="1" i="0" lang="en-US" sz="1500" u="none" cap="none" strike="noStrike">
                  <a:solidFill>
                    <a:srgbClr val="664B71"/>
                  </a:solidFill>
                  <a:latin typeface="Century Gothic"/>
                  <a:ea typeface="Century Gothic"/>
                  <a:cs typeface="Century Gothic"/>
                  <a:sym typeface="Century Gothic"/>
                </a:rPr>
                <a:t>Mkopo ni chombo unachoweza kutumia kusimamia fedha za biashara yako. Kuna aina nyingi za mkopo.</a:t>
              </a:r>
              <a:endParaRPr b="0" i="0" sz="1500" u="none" cap="none" strike="noStrike">
                <a:solidFill>
                  <a:srgbClr val="664B71"/>
                </a:solidFill>
                <a:latin typeface="Century Gothic"/>
                <a:ea typeface="Century Gothic"/>
                <a:cs typeface="Century Gothic"/>
                <a:sym typeface="Century Gothic"/>
              </a:endParaRPr>
            </a:p>
          </p:txBody>
        </p:sp>
      </p:grpSp>
      <p:pic>
        <p:nvPicPr>
          <p:cNvPr id="174" name="Google Shape;174;p7"/>
          <p:cNvPicPr preferRelativeResize="0"/>
          <p:nvPr/>
        </p:nvPicPr>
        <p:blipFill rotWithShape="1">
          <a:blip r:embed="rId7">
            <a:alphaModFix/>
          </a:blip>
          <a:srcRect b="27907" l="0" r="0" t="0"/>
          <a:stretch/>
        </p:blipFill>
        <p:spPr>
          <a:xfrm>
            <a:off x="272925" y="1007450"/>
            <a:ext cx="5410202" cy="5850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g1537c2c4cbf_0_16"/>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180" name="Google Shape;180;g1537c2c4cbf_0_16"/>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pic>
        <p:nvPicPr>
          <p:cNvPr id="181" name="Google Shape;181;g1537c2c4cbf_0_16"/>
          <p:cNvPicPr preferRelativeResize="0"/>
          <p:nvPr/>
        </p:nvPicPr>
        <p:blipFill rotWithShape="1">
          <a:blip r:embed="rId4">
            <a:alphaModFix/>
          </a:blip>
          <a:srcRect b="0" l="0" r="0" t="0"/>
          <a:stretch/>
        </p:blipFill>
        <p:spPr>
          <a:xfrm>
            <a:off x="426565" y="220953"/>
            <a:ext cx="7772400" cy="194310"/>
          </a:xfrm>
          <a:prstGeom prst="rect">
            <a:avLst/>
          </a:prstGeom>
          <a:noFill/>
          <a:ln>
            <a:noFill/>
          </a:ln>
        </p:spPr>
      </p:pic>
      <p:sp>
        <p:nvSpPr>
          <p:cNvPr id="182" name="Google Shape;182;g1537c2c4cbf_0_16"/>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431800" lvl="0" marL="457200" marR="0" rtl="0" algn="l">
              <a:lnSpc>
                <a:spcPct val="90000"/>
              </a:lnSpc>
              <a:spcBef>
                <a:spcPts val="0"/>
              </a:spcBef>
              <a:spcAft>
                <a:spcPts val="0"/>
              </a:spcAft>
              <a:buClr>
                <a:srgbClr val="2853A3"/>
              </a:buClr>
              <a:buSzPts val="3200"/>
              <a:buFont typeface="Century Gothic"/>
              <a:buAutoNum type="arabicPeriod"/>
            </a:pPr>
            <a:r>
              <a:rPr b="1" i="0" lang="en-US" sz="3200" u="none" cap="none" strike="noStrike">
                <a:solidFill>
                  <a:srgbClr val="2853A3"/>
                </a:solidFill>
                <a:latin typeface="Century Gothic"/>
                <a:ea typeface="Century Gothic"/>
                <a:cs typeface="Century Gothic"/>
                <a:sym typeface="Century Gothic"/>
              </a:rPr>
              <a:t>Mtaji wa Biashara na Mikopo ya Kununulia Mali</a:t>
            </a:r>
            <a:endParaRPr b="1" i="0" sz="3200" u="none" cap="none" strike="noStrike">
              <a:solidFill>
                <a:srgbClr val="2853A3"/>
              </a:solidFill>
              <a:latin typeface="Century Gothic"/>
              <a:ea typeface="Century Gothic"/>
              <a:cs typeface="Century Gothic"/>
              <a:sym typeface="Century Gothic"/>
            </a:endParaRPr>
          </a:p>
        </p:txBody>
      </p:sp>
      <p:sp>
        <p:nvSpPr>
          <p:cNvPr id="183" name="Google Shape;183;g1537c2c4cbf_0_1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184" name="Google Shape;184;g1537c2c4cbf_0_16"/>
          <p:cNvSpPr/>
          <p:nvPr/>
        </p:nvSpPr>
        <p:spPr>
          <a:xfrm>
            <a:off x="755075" y="1495550"/>
            <a:ext cx="5743200" cy="4917900"/>
          </a:xfrm>
          <a:prstGeom prst="round1Rect">
            <a:avLst>
              <a:gd fmla="val 16667" name="adj"/>
            </a:avLst>
          </a:prstGeom>
          <a:solidFill>
            <a:srgbClr val="B3CDEA">
              <a:alpha val="2627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g1537c2c4cbf_0_16"/>
          <p:cNvSpPr/>
          <p:nvPr/>
        </p:nvSpPr>
        <p:spPr>
          <a:xfrm flipH="1">
            <a:off x="6645475" y="1495550"/>
            <a:ext cx="5009400" cy="4917900"/>
          </a:xfrm>
          <a:prstGeom prst="round1Rect">
            <a:avLst>
              <a:gd fmla="val 16667" name="adj"/>
            </a:avLst>
          </a:prstGeom>
          <a:solidFill>
            <a:srgbClr val="B3CDEA">
              <a:alpha val="2627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g1537c2c4cbf_0_16"/>
          <p:cNvSpPr txBox="1"/>
          <p:nvPr/>
        </p:nvSpPr>
        <p:spPr>
          <a:xfrm>
            <a:off x="1083875" y="1504350"/>
            <a:ext cx="5085600" cy="5823300"/>
          </a:xfrm>
          <a:prstGeom prst="rect">
            <a:avLst/>
          </a:prstGeom>
          <a:noFill/>
          <a:ln>
            <a:noFill/>
          </a:ln>
        </p:spPr>
        <p:txBody>
          <a:bodyPr anchorCtr="0" anchor="t" bIns="91425" lIns="91425" spcFirstLastPara="1" rIns="91425" wrap="square" tIns="91425">
            <a:spAutoFit/>
          </a:bodyPr>
          <a:lstStyle/>
          <a:p>
            <a:pPr indent="0" lvl="0" marL="12700" marR="5080" rtl="0" algn="l">
              <a:lnSpc>
                <a:spcPct val="133200"/>
              </a:lnSpc>
              <a:spcBef>
                <a:spcPts val="0"/>
              </a:spcBef>
              <a:spcAft>
                <a:spcPts val="0"/>
              </a:spcAft>
              <a:buClr>
                <a:schemeClr val="dk1"/>
              </a:buClr>
              <a:buSzPts val="1100"/>
              <a:buFont typeface="Arial"/>
              <a:buNone/>
            </a:pPr>
            <a:r>
              <a:rPr b="1" i="0" lang="en-US" sz="2000" u="none" cap="none" strike="noStrike">
                <a:solidFill>
                  <a:schemeClr val="dk2"/>
                </a:solidFill>
                <a:latin typeface="Century Gothic"/>
                <a:ea typeface="Century Gothic"/>
                <a:cs typeface="Century Gothic"/>
                <a:sym typeface="Century Gothic"/>
              </a:rPr>
              <a:t>Mikopo ya mtaji wa biashara inatumiwa kugharamia shughuli za kila siku na uendeshaji biashara. </a:t>
            </a:r>
            <a:r>
              <a:rPr b="0" i="0" lang="en-US" sz="2000" u="none" cap="none" strike="noStrike">
                <a:solidFill>
                  <a:schemeClr val="dk2"/>
                </a:solidFill>
                <a:latin typeface="Century Gothic"/>
                <a:ea typeface="Century Gothic"/>
                <a:cs typeface="Century Gothic"/>
                <a:sym typeface="Century Gothic"/>
              </a:rPr>
              <a:t>Unaweza kutumia mkopo wa mtaji wa biashara kulipia kodi, gharama za mishahara, au malipo ya madeni. Mikopo hii haitumiki kununulia mali za muda mrefu au kuwekeza. </a:t>
            </a:r>
            <a:endParaRPr b="0" i="0" sz="2000" u="none" cap="none" strike="noStrike">
              <a:solidFill>
                <a:schemeClr val="dk2"/>
              </a:solidFill>
              <a:latin typeface="Century Gothic"/>
              <a:ea typeface="Century Gothic"/>
              <a:cs typeface="Century Gothic"/>
              <a:sym typeface="Century Gothic"/>
            </a:endParaRPr>
          </a:p>
          <a:p>
            <a:pPr indent="0" lvl="0" marL="12700" marR="5080" rtl="0" algn="l">
              <a:lnSpc>
                <a:spcPct val="133200"/>
              </a:lnSpc>
              <a:spcBef>
                <a:spcPts val="0"/>
              </a:spcBef>
              <a:spcAft>
                <a:spcPts val="0"/>
              </a:spcAft>
              <a:buClr>
                <a:schemeClr val="dk1"/>
              </a:buClr>
              <a:buSzPts val="1100"/>
              <a:buFont typeface="Arial"/>
              <a:buNone/>
            </a:pPr>
            <a:r>
              <a:rPr b="0" i="0" lang="en-US" sz="2000" u="none" cap="none" strike="noStrike">
                <a:solidFill>
                  <a:schemeClr val="dk2"/>
                </a:solidFill>
                <a:latin typeface="Century Gothic"/>
                <a:ea typeface="Century Gothic"/>
                <a:cs typeface="Century Gothic"/>
                <a:sym typeface="Century Gothic"/>
              </a:rPr>
              <a:t>Mikopo ya mtaji wa biashara huwa mikopo ya muda mfupi, na mingi hutumika kwa muda wa mwaka mmoja au muda mchache zaidi.</a:t>
            </a:r>
            <a:endParaRPr b="0" i="0" sz="2000" u="none" cap="none" strike="noStrike">
              <a:solidFill>
                <a:schemeClr val="dk2"/>
              </a:solidFill>
              <a:latin typeface="Century Gothic"/>
              <a:ea typeface="Century Gothic"/>
              <a:cs typeface="Century Gothic"/>
              <a:sym typeface="Century Gothic"/>
            </a:endParaRPr>
          </a:p>
          <a:p>
            <a:pPr indent="0" lvl="0" marL="12700" marR="5080" rtl="0" algn="l">
              <a:lnSpc>
                <a:spcPct val="133200"/>
              </a:lnSpc>
              <a:spcBef>
                <a:spcPts val="0"/>
              </a:spcBef>
              <a:spcAft>
                <a:spcPts val="0"/>
              </a:spcAft>
              <a:buClr>
                <a:schemeClr val="dk1"/>
              </a:buClr>
              <a:buSzPts val="1100"/>
              <a:buFont typeface="Arial"/>
              <a:buNone/>
            </a:pPr>
            <a:r>
              <a:t/>
            </a:r>
            <a:endParaRPr b="1" i="0" sz="2000" u="none" cap="none" strike="noStrike">
              <a:solidFill>
                <a:schemeClr val="dk2"/>
              </a:solidFill>
              <a:latin typeface="Century Gothic"/>
              <a:ea typeface="Century Gothic"/>
              <a:cs typeface="Century Gothic"/>
              <a:sym typeface="Century Gothic"/>
            </a:endParaRPr>
          </a:p>
          <a:p>
            <a:pPr indent="0" lvl="0" marL="12700" marR="5080" rtl="0" algn="l">
              <a:lnSpc>
                <a:spcPct val="133200"/>
              </a:lnSpc>
              <a:spcBef>
                <a:spcPts val="0"/>
              </a:spcBef>
              <a:spcAft>
                <a:spcPts val="0"/>
              </a:spcAft>
              <a:buClr>
                <a:srgbClr val="000000"/>
              </a:buClr>
              <a:buSzPts val="1800"/>
              <a:buFont typeface="Arial"/>
              <a:buNone/>
            </a:pPr>
            <a:r>
              <a:t/>
            </a:r>
            <a:endParaRPr b="1" i="0" sz="2000" u="none" cap="none" strike="noStrike">
              <a:solidFill>
                <a:schemeClr val="dk2"/>
              </a:solidFill>
              <a:latin typeface="Century Gothic"/>
              <a:ea typeface="Century Gothic"/>
              <a:cs typeface="Century Gothic"/>
              <a:sym typeface="Century Gothic"/>
            </a:endParaRPr>
          </a:p>
        </p:txBody>
      </p:sp>
      <p:sp>
        <p:nvSpPr>
          <p:cNvPr id="187" name="Google Shape;187;g1537c2c4cbf_0_16"/>
          <p:cNvSpPr txBox="1"/>
          <p:nvPr/>
        </p:nvSpPr>
        <p:spPr>
          <a:xfrm>
            <a:off x="7020975" y="1504350"/>
            <a:ext cx="4326000" cy="4593000"/>
          </a:xfrm>
          <a:prstGeom prst="rect">
            <a:avLst/>
          </a:prstGeom>
          <a:noFill/>
          <a:ln>
            <a:noFill/>
          </a:ln>
        </p:spPr>
        <p:txBody>
          <a:bodyPr anchorCtr="0" anchor="t" bIns="91425" lIns="91425" spcFirstLastPara="1" rIns="91425" wrap="square" tIns="91425">
            <a:spAutoFit/>
          </a:bodyPr>
          <a:lstStyle/>
          <a:p>
            <a:pPr indent="0" lvl="0" marL="12700" marR="5080" rtl="0" algn="l">
              <a:lnSpc>
                <a:spcPct val="133200"/>
              </a:lnSpc>
              <a:spcBef>
                <a:spcPts val="0"/>
              </a:spcBef>
              <a:spcAft>
                <a:spcPts val="0"/>
              </a:spcAft>
              <a:buClr>
                <a:srgbClr val="000000"/>
              </a:buClr>
              <a:buSzPts val="1800"/>
              <a:buFont typeface="Arial"/>
              <a:buNone/>
            </a:pPr>
            <a:r>
              <a:rPr b="1" i="0" lang="en-US" sz="2000" u="none" cap="none" strike="noStrike">
                <a:solidFill>
                  <a:schemeClr val="dk2"/>
                </a:solidFill>
                <a:latin typeface="Century Gothic"/>
                <a:ea typeface="Century Gothic"/>
                <a:cs typeface="Century Gothic"/>
                <a:sym typeface="Century Gothic"/>
              </a:rPr>
              <a:t>Mikopo ya kununulia mali hutumika kununua mali na mali za kukodi. </a:t>
            </a:r>
            <a:endParaRPr b="1" i="0" sz="2000" u="none" cap="none" strike="noStrike">
              <a:solidFill>
                <a:schemeClr val="dk2"/>
              </a:solidFill>
              <a:latin typeface="Century Gothic"/>
              <a:ea typeface="Century Gothic"/>
              <a:cs typeface="Century Gothic"/>
              <a:sym typeface="Century Gothic"/>
            </a:endParaRPr>
          </a:p>
          <a:p>
            <a:pPr indent="0" lvl="0" marL="12700" marR="5080" rtl="0" algn="l">
              <a:lnSpc>
                <a:spcPct val="133200"/>
              </a:lnSpc>
              <a:spcBef>
                <a:spcPts val="0"/>
              </a:spcBef>
              <a:spcAft>
                <a:spcPts val="0"/>
              </a:spcAft>
              <a:buClr>
                <a:srgbClr val="000000"/>
              </a:buClr>
              <a:buSzPts val="1800"/>
              <a:buFont typeface="Arial"/>
              <a:buNone/>
            </a:pPr>
            <a:r>
              <a:t/>
            </a:r>
            <a:endParaRPr b="1" i="0" sz="2000" u="none" cap="none" strike="noStrike">
              <a:solidFill>
                <a:schemeClr val="dk2"/>
              </a:solidFill>
              <a:latin typeface="Century Gothic"/>
              <a:ea typeface="Century Gothic"/>
              <a:cs typeface="Century Gothic"/>
              <a:sym typeface="Century Gothic"/>
            </a:endParaRPr>
          </a:p>
          <a:p>
            <a:pPr indent="0" lvl="0" marL="12700" marR="5080" rtl="0" algn="l">
              <a:lnSpc>
                <a:spcPct val="133200"/>
              </a:lnSpc>
              <a:spcBef>
                <a:spcPts val="0"/>
              </a:spcBef>
              <a:spcAft>
                <a:spcPts val="0"/>
              </a:spcAft>
              <a:buClr>
                <a:srgbClr val="000000"/>
              </a:buClr>
              <a:buSzPts val="1800"/>
              <a:buFont typeface="Arial"/>
              <a:buNone/>
            </a:pPr>
            <a:r>
              <a:rPr b="0" i="0" lang="en-US" sz="2000" u="none" cap="none" strike="noStrike">
                <a:solidFill>
                  <a:schemeClr val="dk2"/>
                </a:solidFill>
                <a:latin typeface="Century Gothic"/>
                <a:ea typeface="Century Gothic"/>
                <a:cs typeface="Century Gothic"/>
                <a:sym typeface="Century Gothic"/>
              </a:rPr>
              <a:t>Ukiwa na mkopo wa kununulia mali, unaweza kununua vitu muhimu vya kudumu vya biashara yako kama vile mashine, vyombo, magari, au hata kununua nyumba ya duka lako.</a:t>
            </a:r>
            <a:endParaRPr b="0" i="0" sz="2400" u="none" cap="none" strike="noStrike">
              <a:solidFill>
                <a:srgbClr val="AB3F3D"/>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g1537c2c4cbf_0_36"/>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193" name="Google Shape;193;g1537c2c4cbf_0_36"/>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sp>
        <p:nvSpPr>
          <p:cNvPr id="194" name="Google Shape;194;g1537c2c4cbf_0_36"/>
          <p:cNvSpPr txBox="1"/>
          <p:nvPr/>
        </p:nvSpPr>
        <p:spPr>
          <a:xfrm>
            <a:off x="755075" y="5256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Kujua Wajibu Unaohusiana na Mikopo na Malipo yake </a:t>
            </a:r>
            <a:endParaRPr b="0" i="0" sz="3200" u="none" cap="none" strike="noStrike">
              <a:solidFill>
                <a:srgbClr val="2853A3"/>
              </a:solidFill>
              <a:latin typeface="Century Gothic"/>
              <a:ea typeface="Century Gothic"/>
              <a:cs typeface="Century Gothic"/>
              <a:sym typeface="Century Gothic"/>
            </a:endParaRPr>
          </a:p>
        </p:txBody>
      </p:sp>
      <p:sp>
        <p:nvSpPr>
          <p:cNvPr id="195" name="Google Shape;195;g1537c2c4cbf_0_3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196" name="Google Shape;196;g1537c2c4cbf_0_36"/>
          <p:cNvPicPr preferRelativeResize="0"/>
          <p:nvPr/>
        </p:nvPicPr>
        <p:blipFill rotWithShape="1">
          <a:blip r:embed="rId4">
            <a:alphaModFix/>
          </a:blip>
          <a:srcRect b="0" l="0" r="0" t="0"/>
          <a:stretch/>
        </p:blipFill>
        <p:spPr>
          <a:xfrm rot="-5400000">
            <a:off x="10956175" y="999268"/>
            <a:ext cx="1235826" cy="1235826"/>
          </a:xfrm>
          <a:prstGeom prst="rect">
            <a:avLst/>
          </a:prstGeom>
          <a:noFill/>
          <a:ln>
            <a:noFill/>
          </a:ln>
        </p:spPr>
      </p:pic>
      <p:sp>
        <p:nvSpPr>
          <p:cNvPr id="197" name="Google Shape;197;g1537c2c4cbf_0_36"/>
          <p:cNvSpPr txBox="1"/>
          <p:nvPr/>
        </p:nvSpPr>
        <p:spPr>
          <a:xfrm>
            <a:off x="8610600" y="1171200"/>
            <a:ext cx="2395500" cy="861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chemeClr val="dk2"/>
                </a:solidFill>
                <a:latin typeface="Century Gothic"/>
                <a:ea typeface="Century Gothic"/>
                <a:cs typeface="Century Gothic"/>
                <a:sym typeface="Century Gothic"/>
              </a:rPr>
              <a:t>Utengenezaji wa Vidokezo vya kukidhi Mahitaji! </a:t>
            </a:r>
            <a:r>
              <a:rPr b="0" i="0" lang="en-US" sz="1100" u="none" cap="none" strike="noStrike">
                <a:solidFill>
                  <a:schemeClr val="dk2"/>
                </a:solidFill>
                <a:latin typeface="Century Gothic"/>
                <a:ea typeface="Century Gothic"/>
                <a:cs typeface="Century Gothic"/>
                <a:sym typeface="Century Gothic"/>
              </a:rPr>
              <a:t>Tengeneza mifano ya mazoezi ya kukidhi mahitaji na sarafu.</a:t>
            </a:r>
            <a:endParaRPr b="0" i="0" sz="1100" u="none" cap="none" strike="noStrike">
              <a:solidFill>
                <a:schemeClr val="dk2"/>
              </a:solidFill>
              <a:latin typeface="Century Gothic"/>
              <a:ea typeface="Century Gothic"/>
              <a:cs typeface="Century Gothic"/>
              <a:sym typeface="Century Gothic"/>
            </a:endParaRPr>
          </a:p>
        </p:txBody>
      </p:sp>
      <p:sp>
        <p:nvSpPr>
          <p:cNvPr id="198" name="Google Shape;198;g1537c2c4cbf_0_36"/>
          <p:cNvSpPr txBox="1"/>
          <p:nvPr/>
        </p:nvSpPr>
        <p:spPr>
          <a:xfrm>
            <a:off x="755075" y="1974350"/>
            <a:ext cx="9831000" cy="780300"/>
          </a:xfrm>
          <a:prstGeom prst="rect">
            <a:avLst/>
          </a:prstGeom>
          <a:noFill/>
          <a:ln>
            <a:noFill/>
          </a:ln>
        </p:spPr>
        <p:txBody>
          <a:bodyPr anchorCtr="0" anchor="t" bIns="91425" lIns="91425" spcFirstLastPara="1" rIns="91425" wrap="square" tIns="91425">
            <a:spAutoFit/>
          </a:bodyPr>
          <a:lstStyle/>
          <a:p>
            <a:pPr indent="0" lvl="0" marL="12700" marR="5080" rtl="0" algn="l">
              <a:lnSpc>
                <a:spcPct val="115000"/>
              </a:lnSpc>
              <a:spcBef>
                <a:spcPts val="0"/>
              </a:spcBef>
              <a:spcAft>
                <a:spcPts val="0"/>
              </a:spcAft>
              <a:buClr>
                <a:srgbClr val="000000"/>
              </a:buClr>
              <a:buSzPts val="1800"/>
              <a:buFont typeface="Arial"/>
              <a:buNone/>
            </a:pPr>
            <a:r>
              <a:rPr b="0" i="0" lang="en-US" sz="1800" u="none" cap="none" strike="noStrike">
                <a:solidFill>
                  <a:schemeClr val="dk2"/>
                </a:solidFill>
                <a:latin typeface="Century Gothic"/>
                <a:ea typeface="Century Gothic"/>
                <a:cs typeface="Century Gothic"/>
                <a:sym typeface="Century Gothic"/>
              </a:rPr>
              <a:t>Ukichukua mkopo, lazima ulipe kiwango ulichokopa kutoka kwa mkopeshaji pamoja na gharama zozote za ziada zinazotozwa na mkopwa, ikiwemo riba na ada.</a:t>
            </a:r>
            <a:endParaRPr b="0" i="0" sz="1800" u="none" cap="none" strike="noStrike">
              <a:solidFill>
                <a:schemeClr val="dk2"/>
              </a:solidFill>
              <a:latin typeface="Century Gothic"/>
              <a:ea typeface="Century Gothic"/>
              <a:cs typeface="Century Gothic"/>
              <a:sym typeface="Century Gothic"/>
            </a:endParaRPr>
          </a:p>
        </p:txBody>
      </p:sp>
      <p:sp>
        <p:nvSpPr>
          <p:cNvPr id="199" name="Google Shape;199;g1537c2c4cbf_0_36"/>
          <p:cNvSpPr txBox="1"/>
          <p:nvPr/>
        </p:nvSpPr>
        <p:spPr>
          <a:xfrm>
            <a:off x="876300" y="2990125"/>
            <a:ext cx="4543500" cy="1094100"/>
          </a:xfrm>
          <a:prstGeom prst="rect">
            <a:avLst/>
          </a:prstGeom>
          <a:noFill/>
          <a:ln>
            <a:noFill/>
          </a:ln>
        </p:spPr>
        <p:txBody>
          <a:bodyPr anchorCtr="0" anchor="t" bIns="0" lIns="0" spcFirstLastPara="1" rIns="0" wrap="square" tIns="12050">
            <a:spAutoFit/>
          </a:bodyPr>
          <a:lstStyle/>
          <a:p>
            <a:pPr indent="0" lvl="0" marL="12700" marR="5080" rtl="0" algn="l">
              <a:lnSpc>
                <a:spcPct val="113100"/>
              </a:lnSpc>
              <a:spcBef>
                <a:spcPts val="0"/>
              </a:spcBef>
              <a:spcAft>
                <a:spcPts val="0"/>
              </a:spcAft>
              <a:buClr>
                <a:srgbClr val="000000"/>
              </a:buClr>
              <a:buSzPts val="2100"/>
              <a:buFont typeface="Arial"/>
              <a:buNone/>
            </a:pPr>
            <a:r>
              <a:rPr b="1" i="0" lang="en-US" sz="1600" u="none" cap="none" strike="noStrike">
                <a:solidFill>
                  <a:schemeClr val="dk2"/>
                </a:solidFill>
                <a:latin typeface="Century Gothic"/>
                <a:ea typeface="Century Gothic"/>
                <a:cs typeface="Century Gothic"/>
                <a:sym typeface="Century Gothic"/>
              </a:rPr>
              <a:t>Riba </a:t>
            </a:r>
            <a:r>
              <a:rPr b="0" i="0" lang="en-US" sz="1600" u="none" cap="none" strike="noStrike">
                <a:solidFill>
                  <a:schemeClr val="dk2"/>
                </a:solidFill>
                <a:latin typeface="Century Gothic"/>
                <a:ea typeface="Century Gothic"/>
                <a:cs typeface="Century Gothic"/>
                <a:sym typeface="Century Gothic"/>
              </a:rPr>
              <a:t>ni bei unayolipa kwa kukopa pesa. Riba huelezewa kama asilimia ya kiwango ulichokopa. Huwa inahesabiwa kwa mfumo wa kila mwaka au mwezi.</a:t>
            </a:r>
            <a:endParaRPr b="0" i="0" sz="1600" u="none" cap="none" strike="noStrike">
              <a:solidFill>
                <a:schemeClr val="dk2"/>
              </a:solidFill>
              <a:latin typeface="Century Gothic"/>
              <a:ea typeface="Century Gothic"/>
              <a:cs typeface="Century Gothic"/>
              <a:sym typeface="Century Gothic"/>
            </a:endParaRPr>
          </a:p>
        </p:txBody>
      </p:sp>
      <p:sp>
        <p:nvSpPr>
          <p:cNvPr id="200" name="Google Shape;200;g1537c2c4cbf_0_36"/>
          <p:cNvSpPr txBox="1"/>
          <p:nvPr/>
        </p:nvSpPr>
        <p:spPr>
          <a:xfrm>
            <a:off x="5993950" y="2977950"/>
            <a:ext cx="5626800" cy="1651200"/>
          </a:xfrm>
          <a:prstGeom prst="rect">
            <a:avLst/>
          </a:prstGeom>
          <a:noFill/>
          <a:ln>
            <a:noFill/>
          </a:ln>
        </p:spPr>
        <p:txBody>
          <a:bodyPr anchorCtr="0" anchor="t" bIns="0" lIns="0" spcFirstLastPara="1" rIns="0" wrap="square" tIns="12050">
            <a:spAutoFit/>
          </a:bodyPr>
          <a:lstStyle/>
          <a:p>
            <a:pPr indent="0" lvl="0" marL="12700" marR="5080" rtl="0" algn="l">
              <a:lnSpc>
                <a:spcPct val="113100"/>
              </a:lnSpc>
              <a:spcBef>
                <a:spcPts val="0"/>
              </a:spcBef>
              <a:spcAft>
                <a:spcPts val="0"/>
              </a:spcAft>
              <a:buClr>
                <a:schemeClr val="dk1"/>
              </a:buClr>
              <a:buSzPts val="2100"/>
              <a:buFont typeface="Arial"/>
              <a:buNone/>
            </a:pPr>
            <a:r>
              <a:rPr b="1" i="0" lang="en-US" sz="1600" u="none" cap="none" strike="noStrike">
                <a:solidFill>
                  <a:schemeClr val="dk2"/>
                </a:solidFill>
                <a:latin typeface="Century Gothic"/>
                <a:ea typeface="Century Gothic"/>
                <a:cs typeface="Century Gothic"/>
                <a:sym typeface="Century Gothic"/>
              </a:rPr>
              <a:t>Riba Sahili na Riba Mchanganyiko: </a:t>
            </a:r>
            <a:r>
              <a:rPr b="0" i="0" lang="en-US" sz="1600" u="none" cap="none" strike="noStrike">
                <a:solidFill>
                  <a:schemeClr val="dk2"/>
                </a:solidFill>
                <a:latin typeface="Century Gothic"/>
                <a:ea typeface="Century Gothic"/>
                <a:cs typeface="Century Gothic"/>
                <a:sym typeface="Century Gothic"/>
              </a:rPr>
              <a:t>Mokopo inaweza kuwa na aina tofauti za riba. Ikiwa mkopo una gharama ya riba sahili, unahitajika tu kulipa riba kwenye kiwango halisi ulichokopa. Kuhusiana na riba mchanganyiko, unalipa riba kwenye kiwango halisi ulichokopa na riba yoyote ambayo haijalipwa.</a:t>
            </a:r>
            <a:endParaRPr b="0" i="0" sz="1100" u="none" cap="none" strike="noStrike">
              <a:solidFill>
                <a:srgbClr val="000000"/>
              </a:solidFill>
              <a:latin typeface="Century Gothic"/>
              <a:ea typeface="Century Gothic"/>
              <a:cs typeface="Century Gothic"/>
              <a:sym typeface="Century Gothic"/>
            </a:endParaRPr>
          </a:p>
        </p:txBody>
      </p:sp>
      <p:cxnSp>
        <p:nvCxnSpPr>
          <p:cNvPr id="201" name="Google Shape;201;g1537c2c4cbf_0_36"/>
          <p:cNvCxnSpPr/>
          <p:nvPr/>
        </p:nvCxnSpPr>
        <p:spPr>
          <a:xfrm flipH="1">
            <a:off x="5620050" y="2993675"/>
            <a:ext cx="22800" cy="3399600"/>
          </a:xfrm>
          <a:prstGeom prst="straightConnector1">
            <a:avLst/>
          </a:prstGeom>
          <a:noFill/>
          <a:ln cap="flat" cmpd="sng" w="9525">
            <a:solidFill>
              <a:srgbClr val="2855A4"/>
            </a:solidFill>
            <a:prstDash val="solid"/>
            <a:round/>
            <a:headEnd len="sm" w="sm" type="none"/>
            <a:tailEnd len="sm" w="sm" type="none"/>
          </a:ln>
        </p:spPr>
      </p:cxnSp>
      <p:pic>
        <p:nvPicPr>
          <p:cNvPr id="202" name="Google Shape;202;g1537c2c4cbf_0_36"/>
          <p:cNvPicPr preferRelativeResize="0"/>
          <p:nvPr/>
        </p:nvPicPr>
        <p:blipFill rotWithShape="1">
          <a:blip r:embed="rId5">
            <a:alphaModFix/>
          </a:blip>
          <a:srcRect b="0" l="0" r="0" t="0"/>
          <a:stretch/>
        </p:blipFill>
        <p:spPr>
          <a:xfrm>
            <a:off x="426565" y="220953"/>
            <a:ext cx="7772400" cy="194310"/>
          </a:xfrm>
          <a:prstGeom prst="rect">
            <a:avLst/>
          </a:prstGeom>
          <a:noFill/>
          <a:ln>
            <a:noFill/>
          </a:ln>
        </p:spPr>
      </p:pic>
      <p:sp>
        <p:nvSpPr>
          <p:cNvPr id="203" name="Google Shape;203;g1537c2c4cbf_0_36"/>
          <p:cNvSpPr/>
          <p:nvPr/>
        </p:nvSpPr>
        <p:spPr>
          <a:xfrm>
            <a:off x="755075" y="4781225"/>
            <a:ext cx="10770600" cy="1651200"/>
          </a:xfrm>
          <a:prstGeom prst="rect">
            <a:avLst/>
          </a:prstGeom>
          <a:solidFill>
            <a:srgbClr val="B3CDEA">
              <a:alpha val="2666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g1537c2c4cbf_0_36"/>
          <p:cNvSpPr txBox="1"/>
          <p:nvPr/>
        </p:nvSpPr>
        <p:spPr>
          <a:xfrm>
            <a:off x="997050" y="4939200"/>
            <a:ext cx="4422900" cy="1446300"/>
          </a:xfrm>
          <a:prstGeom prst="rect">
            <a:avLst/>
          </a:prstGeom>
          <a:noFill/>
          <a:ln>
            <a:noFill/>
          </a:ln>
        </p:spPr>
        <p:txBody>
          <a:bodyPr anchorCtr="0" anchor="t" bIns="0" lIns="0" spcFirstLastPara="1" rIns="0" wrap="square" tIns="12050">
            <a:spAutoFit/>
          </a:bodyPr>
          <a:lstStyle/>
          <a:p>
            <a:pPr indent="0" lvl="0" marL="12700" marR="5080" rtl="0" algn="l">
              <a:lnSpc>
                <a:spcPct val="113100"/>
              </a:lnSpc>
              <a:spcBef>
                <a:spcPts val="0"/>
              </a:spcBef>
              <a:spcAft>
                <a:spcPts val="0"/>
              </a:spcAft>
              <a:buClr>
                <a:srgbClr val="000000"/>
              </a:buClr>
              <a:buSzPts val="2100"/>
              <a:buFont typeface="Arial"/>
              <a:buNone/>
            </a:pPr>
            <a:r>
              <a:rPr b="1" i="0" lang="en-US" sz="1400" u="none" cap="none" strike="noStrike">
                <a:solidFill>
                  <a:schemeClr val="dk2"/>
                </a:solidFill>
                <a:latin typeface="Century Gothic"/>
                <a:ea typeface="Century Gothic"/>
                <a:cs typeface="Century Gothic"/>
                <a:sym typeface="Century Gothic"/>
              </a:rPr>
              <a:t>Kwa mfano: </a:t>
            </a:r>
            <a:r>
              <a:rPr b="0" i="0" lang="en-US" sz="1400" u="none" cap="none" strike="noStrike">
                <a:solidFill>
                  <a:schemeClr val="dk2"/>
                </a:solidFill>
                <a:latin typeface="Century Gothic"/>
                <a:ea typeface="Century Gothic"/>
                <a:cs typeface="Century Gothic"/>
                <a:sym typeface="Century Gothic"/>
              </a:rPr>
              <a:t>ikiwa ukichukua mkopo wa siku 30 wa 100 ukiwa na kiwango cha riba cha asilimia 12%, utalipa riba ya 12 zaidi ya zile 100 ulizopokea kama mkopo. Baada ya siku 30 utahitajika kumlipa mkopeshaji 112, pamoja na ada au gharama zingine zozote.</a:t>
            </a:r>
            <a:endParaRPr b="0" i="0" sz="1700" u="none" cap="none" strike="noStrike">
              <a:solidFill>
                <a:srgbClr val="000000"/>
              </a:solidFill>
              <a:latin typeface="Century Gothic"/>
              <a:ea typeface="Century Gothic"/>
              <a:cs typeface="Century Gothic"/>
              <a:sym typeface="Century Gothic"/>
            </a:endParaRPr>
          </a:p>
        </p:txBody>
      </p:sp>
      <p:sp>
        <p:nvSpPr>
          <p:cNvPr id="205" name="Google Shape;205;g1537c2c4cbf_0_36"/>
          <p:cNvSpPr txBox="1"/>
          <p:nvPr/>
        </p:nvSpPr>
        <p:spPr>
          <a:xfrm>
            <a:off x="5993950" y="4883675"/>
            <a:ext cx="5415300" cy="1796400"/>
          </a:xfrm>
          <a:prstGeom prst="rect">
            <a:avLst/>
          </a:prstGeom>
          <a:noFill/>
          <a:ln>
            <a:noFill/>
          </a:ln>
        </p:spPr>
        <p:txBody>
          <a:bodyPr anchorCtr="0" anchor="t" bIns="0" lIns="0" spcFirstLastPara="1" rIns="0" wrap="square" tIns="12050">
            <a:spAutoFit/>
          </a:bodyPr>
          <a:lstStyle/>
          <a:p>
            <a:pPr indent="0" lvl="0" marL="12700" marR="5080" rtl="0" algn="l">
              <a:lnSpc>
                <a:spcPct val="113100"/>
              </a:lnSpc>
              <a:spcBef>
                <a:spcPts val="0"/>
              </a:spcBef>
              <a:spcAft>
                <a:spcPts val="0"/>
              </a:spcAft>
              <a:buClr>
                <a:srgbClr val="000000"/>
              </a:buClr>
              <a:buSzPts val="2100"/>
              <a:buFont typeface="Arial"/>
              <a:buNone/>
            </a:pPr>
            <a:r>
              <a:rPr b="1" i="0" lang="en-US" sz="1300" u="none" cap="none" strike="noStrike">
                <a:solidFill>
                  <a:schemeClr val="dk2"/>
                </a:solidFill>
                <a:latin typeface="Century Gothic"/>
                <a:ea typeface="Century Gothic"/>
                <a:cs typeface="Century Gothic"/>
                <a:sym typeface="Century Gothic"/>
              </a:rPr>
              <a:t>Kwa mfano: </a:t>
            </a:r>
            <a:r>
              <a:rPr b="0" i="0" lang="en-US" sz="1300" u="none" cap="none" strike="noStrike">
                <a:solidFill>
                  <a:schemeClr val="dk2"/>
                </a:solidFill>
                <a:latin typeface="Century Gothic"/>
                <a:ea typeface="Century Gothic"/>
                <a:cs typeface="Century Gothic"/>
                <a:sym typeface="Century Gothic"/>
              </a:rPr>
              <a:t>ikiwa ulichukua mkopo wa 100 ukiwa na kiwango cha riba cha asilimia 12% kila mwezi kwa miezi miwili, Utadaiwa 112 baada ya mwezi wa kwanza. Hata hivyo mwezi wa pili, utapiga hesabu ya kiwango cha riba kutoka kwenye jumla ya pesa ulizodaiwa mwezi wa kwanza, ambazo ni 112. Kwa hivyo mwezi wa pili, utadaiwa 112 + (112*.12) = 125.44.  </a:t>
            </a:r>
            <a:endParaRPr b="0" i="0" sz="1300" u="none" cap="none" strike="noStrike">
              <a:solidFill>
                <a:schemeClr val="dk2"/>
              </a:solidFill>
              <a:latin typeface="Century Gothic"/>
              <a:ea typeface="Century Gothic"/>
              <a:cs typeface="Century Gothic"/>
              <a:sym typeface="Century Gothic"/>
            </a:endParaRPr>
          </a:p>
          <a:p>
            <a:pPr indent="0" lvl="0" marL="12700" marR="5080" rtl="0" algn="l">
              <a:lnSpc>
                <a:spcPct val="113100"/>
              </a:lnSpc>
              <a:spcBef>
                <a:spcPts val="0"/>
              </a:spcBef>
              <a:spcAft>
                <a:spcPts val="0"/>
              </a:spcAft>
              <a:buClr>
                <a:schemeClr val="dk1"/>
              </a:buClr>
              <a:buSzPts val="1100"/>
              <a:buFont typeface="Arial"/>
              <a:buNone/>
            </a:pPr>
            <a:r>
              <a:t/>
            </a:r>
            <a:endParaRPr b="0" i="0" sz="1300" u="none" cap="none" strike="noStrike">
              <a:solidFill>
                <a:schemeClr val="dk2"/>
              </a:solidFill>
              <a:latin typeface="Century Gothic"/>
              <a:ea typeface="Century Gothic"/>
              <a:cs typeface="Century Gothic"/>
              <a:sym typeface="Century Gothic"/>
            </a:endParaRPr>
          </a:p>
          <a:p>
            <a:pPr indent="0" lvl="0" marL="12700" marR="5080" rtl="0" algn="l">
              <a:lnSpc>
                <a:spcPct val="113100"/>
              </a:lnSpc>
              <a:spcBef>
                <a:spcPts val="0"/>
              </a:spcBef>
              <a:spcAft>
                <a:spcPts val="0"/>
              </a:spcAft>
              <a:buClr>
                <a:srgbClr val="000000"/>
              </a:buClr>
              <a:buSzPts val="2100"/>
              <a:buFont typeface="Arial"/>
              <a:buNone/>
            </a:pPr>
            <a:r>
              <a:t/>
            </a:r>
            <a:endParaRPr b="0" i="0" sz="1300" u="none" cap="none" strike="noStrike">
              <a:solidFill>
                <a:schemeClr val="dk2"/>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g153224c3d5f_0_3"/>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211" name="Google Shape;211;g153224c3d5f_0_3"/>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sp>
        <p:nvSpPr>
          <p:cNvPr id="212" name="Google Shape;212;g153224c3d5f_0_3"/>
          <p:cNvSpPr txBox="1"/>
          <p:nvPr/>
        </p:nvSpPr>
        <p:spPr>
          <a:xfrm>
            <a:off x="755075" y="5256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Kujua Wajibu Unaohusiana na Mikopo na</a:t>
            </a:r>
            <a:endParaRPr b="0" i="0" sz="3200" u="none" cap="none" strike="noStrike">
              <a:solidFill>
                <a:srgbClr val="2853A3"/>
              </a:solidFill>
              <a:latin typeface="Century Gothic"/>
              <a:ea typeface="Century Gothic"/>
              <a:cs typeface="Century Gothic"/>
              <a:sym typeface="Century Gothic"/>
            </a:endParaRPr>
          </a:p>
          <a:p>
            <a:pPr indent="0" lvl="0" marL="0" marR="0" rtl="0" algn="l">
              <a:lnSpc>
                <a:spcPct val="115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Malipo yake </a:t>
            </a:r>
            <a:endParaRPr b="0" i="0" sz="3200" u="none" cap="none" strike="noStrike">
              <a:solidFill>
                <a:srgbClr val="2853A3"/>
              </a:solidFill>
              <a:latin typeface="Century Gothic"/>
              <a:ea typeface="Century Gothic"/>
              <a:cs typeface="Century Gothic"/>
              <a:sym typeface="Century Gothic"/>
            </a:endParaRPr>
          </a:p>
        </p:txBody>
      </p:sp>
      <p:sp>
        <p:nvSpPr>
          <p:cNvPr id="213" name="Google Shape;213;g153224c3d5f_0_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214" name="Google Shape;214;g153224c3d5f_0_3"/>
          <p:cNvSpPr txBox="1"/>
          <p:nvPr/>
        </p:nvSpPr>
        <p:spPr>
          <a:xfrm>
            <a:off x="678875" y="2126750"/>
            <a:ext cx="6100800" cy="3060000"/>
          </a:xfrm>
          <a:prstGeom prst="rect">
            <a:avLst/>
          </a:prstGeom>
          <a:noFill/>
          <a:ln>
            <a:noFill/>
          </a:ln>
        </p:spPr>
        <p:txBody>
          <a:bodyPr anchorCtr="0" anchor="t" bIns="91425" lIns="91425" spcFirstLastPara="1" rIns="91425" wrap="square" tIns="91425">
            <a:spAutoFit/>
          </a:bodyPr>
          <a:lstStyle/>
          <a:p>
            <a:pPr indent="-336550" lvl="0" marL="457200" marR="0" rtl="0" algn="l">
              <a:lnSpc>
                <a:spcPct val="100000"/>
              </a:lnSpc>
              <a:spcBef>
                <a:spcPts val="495"/>
              </a:spcBef>
              <a:spcAft>
                <a:spcPts val="0"/>
              </a:spcAft>
              <a:buClr>
                <a:schemeClr val="dk2"/>
              </a:buClr>
              <a:buSzPts val="1700"/>
              <a:buFont typeface="Century Gothic"/>
              <a:buChar char="●"/>
            </a:pPr>
            <a:r>
              <a:rPr b="0" i="0" lang="en-US" sz="1700" u="none" cap="none" strike="noStrike">
                <a:solidFill>
                  <a:schemeClr val="dk2"/>
                </a:solidFill>
                <a:latin typeface="Century Gothic"/>
                <a:ea typeface="Century Gothic"/>
                <a:cs typeface="Century Gothic"/>
                <a:sym typeface="Century Gothic"/>
              </a:rPr>
              <a:t>Kabla hujachukua mkopo, linganisha huduma tofauti zinazotolewa na watoaji huduma za kifedha kwa kuzingatia:</a:t>
            </a:r>
            <a:endParaRPr b="0" i="0" sz="1700" u="none" cap="none" strike="noStrike">
              <a:solidFill>
                <a:schemeClr val="dk2"/>
              </a:solidFill>
              <a:latin typeface="Century Gothic"/>
              <a:ea typeface="Century Gothic"/>
              <a:cs typeface="Century Gothic"/>
              <a:sym typeface="Century Gothic"/>
            </a:endParaRPr>
          </a:p>
          <a:p>
            <a:pPr indent="-336550" lvl="1" marL="914400" marR="0" rtl="0" algn="l">
              <a:lnSpc>
                <a:spcPct val="100000"/>
              </a:lnSpc>
              <a:spcBef>
                <a:spcPts val="0"/>
              </a:spcBef>
              <a:spcAft>
                <a:spcPts val="0"/>
              </a:spcAft>
              <a:buClr>
                <a:schemeClr val="dk2"/>
              </a:buClr>
              <a:buSzPts val="1700"/>
              <a:buFont typeface="Century Gothic"/>
              <a:buChar char="○"/>
            </a:pPr>
            <a:r>
              <a:rPr b="1" i="0" lang="en-US" sz="1700" u="none" cap="none" strike="noStrike">
                <a:solidFill>
                  <a:schemeClr val="dk2"/>
                </a:solidFill>
                <a:latin typeface="Century Gothic"/>
                <a:ea typeface="Century Gothic"/>
                <a:cs typeface="Century Gothic"/>
                <a:sym typeface="Century Gothic"/>
              </a:rPr>
              <a:t>Riba (kiwango, muda, sahili na mchanganyiko)</a:t>
            </a:r>
            <a:endParaRPr b="1" i="0" sz="1700" u="none" cap="none" strike="noStrike">
              <a:solidFill>
                <a:schemeClr val="dk2"/>
              </a:solidFill>
              <a:latin typeface="Century Gothic"/>
              <a:ea typeface="Century Gothic"/>
              <a:cs typeface="Century Gothic"/>
              <a:sym typeface="Century Gothic"/>
            </a:endParaRPr>
          </a:p>
          <a:p>
            <a:pPr indent="-336550" lvl="1" marL="914400" marR="0" rtl="0" algn="l">
              <a:lnSpc>
                <a:spcPct val="100000"/>
              </a:lnSpc>
              <a:spcBef>
                <a:spcPts val="0"/>
              </a:spcBef>
              <a:spcAft>
                <a:spcPts val="0"/>
              </a:spcAft>
              <a:buClr>
                <a:schemeClr val="dk2"/>
              </a:buClr>
              <a:buSzPts val="1700"/>
              <a:buFont typeface="Century Gothic"/>
              <a:buChar char="○"/>
            </a:pPr>
            <a:r>
              <a:rPr b="1" i="0" lang="en-US" sz="1700" u="none" cap="none" strike="noStrike">
                <a:solidFill>
                  <a:schemeClr val="dk2"/>
                </a:solidFill>
                <a:latin typeface="Century Gothic"/>
                <a:ea typeface="Century Gothic"/>
                <a:cs typeface="Century Gothic"/>
                <a:sym typeface="Century Gothic"/>
              </a:rPr>
              <a:t>Gharama na malipo ya adhabu</a:t>
            </a:r>
            <a:endParaRPr b="1" i="0" sz="1700" u="none" cap="none" strike="noStrike">
              <a:solidFill>
                <a:schemeClr val="dk2"/>
              </a:solidFill>
              <a:latin typeface="Century Gothic"/>
              <a:ea typeface="Century Gothic"/>
              <a:cs typeface="Century Gothic"/>
              <a:sym typeface="Century Gothic"/>
            </a:endParaRPr>
          </a:p>
          <a:p>
            <a:pPr indent="-336550" lvl="0" marL="457200" marR="6350" rtl="0" algn="l">
              <a:lnSpc>
                <a:spcPct val="119200"/>
              </a:lnSpc>
              <a:spcBef>
                <a:spcPts val="1000"/>
              </a:spcBef>
              <a:spcAft>
                <a:spcPts val="0"/>
              </a:spcAft>
              <a:buClr>
                <a:schemeClr val="dk2"/>
              </a:buClr>
              <a:buSzPts val="1700"/>
              <a:buFont typeface="Century Gothic"/>
              <a:buChar char="●"/>
            </a:pPr>
            <a:r>
              <a:rPr b="0" i="0" lang="en-US" sz="1700" u="none" cap="none" strike="noStrike">
                <a:solidFill>
                  <a:schemeClr val="dk2"/>
                </a:solidFill>
                <a:latin typeface="Century Gothic"/>
                <a:ea typeface="Century Gothic"/>
                <a:cs typeface="Century Gothic"/>
                <a:sym typeface="Century Gothic"/>
              </a:rPr>
              <a:t>Ukitafuta mkopeshaji mzuri, unaweza kupata ambaye masharti yake ya ulipaji yanakufaa.</a:t>
            </a:r>
            <a:endParaRPr b="0" i="0" sz="1700" u="none" cap="none" strike="noStrike">
              <a:solidFill>
                <a:schemeClr val="dk2"/>
              </a:solidFill>
              <a:latin typeface="Century Gothic"/>
              <a:ea typeface="Century Gothic"/>
              <a:cs typeface="Century Gothic"/>
              <a:sym typeface="Century Gothic"/>
            </a:endParaRPr>
          </a:p>
          <a:p>
            <a:pPr indent="0" lvl="0" marL="457200" marR="12700" rtl="0" algn="l">
              <a:lnSpc>
                <a:spcPct val="119200"/>
              </a:lnSpc>
              <a:spcBef>
                <a:spcPts val="1000"/>
              </a:spcBef>
              <a:spcAft>
                <a:spcPts val="0"/>
              </a:spcAft>
              <a:buClr>
                <a:srgbClr val="000000"/>
              </a:buClr>
              <a:buSzPts val="1700"/>
              <a:buFont typeface="Arial"/>
              <a:buNone/>
            </a:pPr>
            <a:r>
              <a:t/>
            </a:r>
            <a:endParaRPr b="0" i="0" sz="1700" u="none" cap="none" strike="noStrike">
              <a:solidFill>
                <a:schemeClr val="dk2"/>
              </a:solidFill>
              <a:latin typeface="Century Gothic"/>
              <a:ea typeface="Century Gothic"/>
              <a:cs typeface="Century Gothic"/>
              <a:sym typeface="Century Gothic"/>
            </a:endParaRPr>
          </a:p>
          <a:p>
            <a:pPr indent="0" lvl="0" marL="0" marR="12700" rtl="0" algn="l">
              <a:lnSpc>
                <a:spcPct val="119200"/>
              </a:lnSpc>
              <a:spcBef>
                <a:spcPts val="1000"/>
              </a:spcBef>
              <a:spcAft>
                <a:spcPts val="1000"/>
              </a:spcAft>
              <a:buClr>
                <a:srgbClr val="000000"/>
              </a:buClr>
              <a:buSzPts val="1600"/>
              <a:buFont typeface="Arial"/>
              <a:buNone/>
            </a:pPr>
            <a:r>
              <a:t/>
            </a:r>
            <a:endParaRPr b="0" i="0" sz="1600" u="none" cap="none" strike="noStrike">
              <a:solidFill>
                <a:schemeClr val="dk2"/>
              </a:solidFill>
              <a:latin typeface="Century Gothic"/>
              <a:ea typeface="Century Gothic"/>
              <a:cs typeface="Century Gothic"/>
              <a:sym typeface="Century Gothic"/>
            </a:endParaRPr>
          </a:p>
        </p:txBody>
      </p:sp>
      <p:pic>
        <p:nvPicPr>
          <p:cNvPr id="215" name="Google Shape;215;g153224c3d5f_0_3"/>
          <p:cNvPicPr preferRelativeResize="0"/>
          <p:nvPr/>
        </p:nvPicPr>
        <p:blipFill rotWithShape="1">
          <a:blip r:embed="rId4">
            <a:alphaModFix/>
          </a:blip>
          <a:srcRect b="0" l="0" r="0" t="0"/>
          <a:stretch/>
        </p:blipFill>
        <p:spPr>
          <a:xfrm>
            <a:off x="426565" y="220953"/>
            <a:ext cx="7772400" cy="194310"/>
          </a:xfrm>
          <a:prstGeom prst="rect">
            <a:avLst/>
          </a:prstGeom>
          <a:noFill/>
          <a:ln>
            <a:noFill/>
          </a:ln>
        </p:spPr>
      </p:pic>
      <p:sp>
        <p:nvSpPr>
          <p:cNvPr id="216" name="Google Shape;216;g153224c3d5f_0_3"/>
          <p:cNvSpPr txBox="1"/>
          <p:nvPr/>
        </p:nvSpPr>
        <p:spPr>
          <a:xfrm>
            <a:off x="6546875" y="2126750"/>
            <a:ext cx="5185800" cy="3693600"/>
          </a:xfrm>
          <a:prstGeom prst="rect">
            <a:avLst/>
          </a:prstGeom>
          <a:noFill/>
          <a:ln>
            <a:noFill/>
          </a:ln>
        </p:spPr>
        <p:txBody>
          <a:bodyPr anchorCtr="0" anchor="t" bIns="91425" lIns="91425" spcFirstLastPara="1" rIns="91425" wrap="square" tIns="91425">
            <a:spAutoFit/>
          </a:bodyPr>
          <a:lstStyle/>
          <a:p>
            <a:pPr indent="-336550" lvl="0" marL="457200" marR="12700" rtl="0" algn="l">
              <a:lnSpc>
                <a:spcPct val="119200"/>
              </a:lnSpc>
              <a:spcBef>
                <a:spcPts val="1000"/>
              </a:spcBef>
              <a:spcAft>
                <a:spcPts val="0"/>
              </a:spcAft>
              <a:buClr>
                <a:schemeClr val="dk2"/>
              </a:buClr>
              <a:buSzPts val="1700"/>
              <a:buFont typeface="Century Gothic"/>
              <a:buChar char="●"/>
            </a:pPr>
            <a:r>
              <a:rPr b="0" i="0" lang="en-US" sz="1700" u="none" cap="none" strike="noStrike">
                <a:solidFill>
                  <a:schemeClr val="dk2"/>
                </a:solidFill>
                <a:latin typeface="Century Gothic"/>
                <a:ea typeface="Century Gothic"/>
                <a:cs typeface="Century Gothic"/>
                <a:sym typeface="Century Gothic"/>
              </a:rPr>
              <a:t>Kando na riba, watoaji huduma za kifedha wanaweza kukutoza ada za ziada, kwama vile ada ya kushughulia mchakato wa mkopo. Kabla hujachukua mkopo, Muulize mkopeshaji kuhusu kiwango cha jumla utakacho hitajika kulipa kwa muda wote wa mkopo na gharama zozote za ziada unazoweza kuhitajika kulipa.</a:t>
            </a:r>
            <a:endParaRPr b="0" i="0" sz="1700" u="none" cap="none" strike="noStrike">
              <a:solidFill>
                <a:schemeClr val="dk2"/>
              </a:solidFill>
              <a:latin typeface="Century Gothic"/>
              <a:ea typeface="Century Gothic"/>
              <a:cs typeface="Century Gothic"/>
              <a:sym typeface="Century Gothic"/>
            </a:endParaRPr>
          </a:p>
          <a:p>
            <a:pPr indent="-336550" lvl="0" marL="457200" marR="12700" rtl="0" algn="l">
              <a:lnSpc>
                <a:spcPct val="119200"/>
              </a:lnSpc>
              <a:spcBef>
                <a:spcPts val="1000"/>
              </a:spcBef>
              <a:spcAft>
                <a:spcPts val="1000"/>
              </a:spcAft>
              <a:buClr>
                <a:schemeClr val="dk2"/>
              </a:buClr>
              <a:buSzPts val="1700"/>
              <a:buFont typeface="Century Gothic"/>
              <a:buChar char="●"/>
            </a:pPr>
            <a:r>
              <a:rPr b="0" i="0" lang="en-US" sz="1700" u="none" cap="none" strike="noStrike">
                <a:solidFill>
                  <a:schemeClr val="dk2"/>
                </a:solidFill>
                <a:latin typeface="Century Gothic"/>
                <a:ea typeface="Century Gothic"/>
                <a:cs typeface="Century Gothic"/>
                <a:sym typeface="Century Gothic"/>
              </a:rPr>
              <a:t>Mkopeshaji ana jukumu la kukuelezea masharti haya ya mkopo. Ikiwa mkopeshaji hakwambii, muulize masharti hayo.</a:t>
            </a:r>
            <a:endParaRPr b="0" i="0" sz="1500" u="none" cap="none" strike="noStrike">
              <a:solidFill>
                <a:srgbClr val="000000"/>
              </a:solidFill>
              <a:latin typeface="Arial"/>
              <a:ea typeface="Arial"/>
              <a:cs typeface="Arial"/>
              <a:sym typeface="Arial"/>
            </a:endParaRPr>
          </a:p>
        </p:txBody>
      </p:sp>
      <p:grpSp>
        <p:nvGrpSpPr>
          <p:cNvPr id="217" name="Google Shape;217;g153224c3d5f_0_3"/>
          <p:cNvGrpSpPr/>
          <p:nvPr/>
        </p:nvGrpSpPr>
        <p:grpSpPr>
          <a:xfrm>
            <a:off x="5366631" y="4465780"/>
            <a:ext cx="885946" cy="1855133"/>
            <a:chOff x="7223800" y="4402538"/>
            <a:chExt cx="975174" cy="2041974"/>
          </a:xfrm>
        </p:grpSpPr>
        <p:pic>
          <p:nvPicPr>
            <p:cNvPr id="218" name="Google Shape;218;g153224c3d5f_0_3"/>
            <p:cNvPicPr preferRelativeResize="0"/>
            <p:nvPr/>
          </p:nvPicPr>
          <p:blipFill rotWithShape="1">
            <a:blip r:embed="rId5">
              <a:alphaModFix/>
            </a:blip>
            <a:srcRect b="0" l="0" r="0" t="0"/>
            <a:stretch/>
          </p:blipFill>
          <p:spPr>
            <a:xfrm>
              <a:off x="7223800" y="4402538"/>
              <a:ext cx="975174" cy="975174"/>
            </a:xfrm>
            <a:prstGeom prst="rect">
              <a:avLst/>
            </a:prstGeom>
            <a:noFill/>
            <a:ln>
              <a:noFill/>
            </a:ln>
          </p:spPr>
        </p:pic>
        <p:pic>
          <p:nvPicPr>
            <p:cNvPr id="219" name="Google Shape;219;g153224c3d5f_0_3"/>
            <p:cNvPicPr preferRelativeResize="0"/>
            <p:nvPr/>
          </p:nvPicPr>
          <p:blipFill rotWithShape="1">
            <a:blip r:embed="rId5">
              <a:alphaModFix/>
            </a:blip>
            <a:srcRect b="0" l="0" r="0" t="0"/>
            <a:stretch/>
          </p:blipFill>
          <p:spPr>
            <a:xfrm>
              <a:off x="7223800" y="5469338"/>
              <a:ext cx="975174" cy="975174"/>
            </a:xfrm>
            <a:prstGeom prst="rect">
              <a:avLst/>
            </a:prstGeom>
            <a:noFill/>
            <a:ln>
              <a:noFill/>
            </a:ln>
          </p:spPr>
        </p:pic>
        <p:sp>
          <p:nvSpPr>
            <p:cNvPr id="220" name="Google Shape;220;g153224c3d5f_0_3"/>
            <p:cNvSpPr/>
            <p:nvPr/>
          </p:nvSpPr>
          <p:spPr>
            <a:xfrm>
              <a:off x="7324850" y="4838100"/>
              <a:ext cx="194700" cy="194400"/>
            </a:xfrm>
            <a:prstGeom prst="ellipse">
              <a:avLst/>
            </a:prstGeom>
            <a:noFill/>
            <a:ln cap="flat" cmpd="sng" w="19050">
              <a:solidFill>
                <a:srgbClr val="AB3F3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g153224c3d5f_0_3"/>
            <p:cNvSpPr/>
            <p:nvPr/>
          </p:nvSpPr>
          <p:spPr>
            <a:xfrm>
              <a:off x="7614038" y="5888975"/>
              <a:ext cx="194700" cy="194400"/>
            </a:xfrm>
            <a:prstGeom prst="ellipse">
              <a:avLst/>
            </a:prstGeom>
            <a:noFill/>
            <a:ln cap="flat" cmpd="sng" w="19050">
              <a:solidFill>
                <a:srgbClr val="AB3F3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g153224c3d5f_0_3"/>
            <p:cNvSpPr/>
            <p:nvPr/>
          </p:nvSpPr>
          <p:spPr>
            <a:xfrm>
              <a:off x="7761688" y="6029075"/>
              <a:ext cx="194700" cy="194400"/>
            </a:xfrm>
            <a:prstGeom prst="ellipse">
              <a:avLst/>
            </a:prstGeom>
            <a:noFill/>
            <a:ln cap="flat" cmpd="sng" w="19050">
              <a:solidFill>
                <a:srgbClr val="AB3F3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g153224c3d5f_0_3"/>
            <p:cNvSpPr/>
            <p:nvPr/>
          </p:nvSpPr>
          <p:spPr>
            <a:xfrm>
              <a:off x="7614038" y="6185775"/>
              <a:ext cx="194700" cy="194400"/>
            </a:xfrm>
            <a:prstGeom prst="ellipse">
              <a:avLst/>
            </a:prstGeom>
            <a:noFill/>
            <a:ln cap="flat" cmpd="sng" w="19050">
              <a:solidFill>
                <a:srgbClr val="AB3F3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4" name="Google Shape;224;g153224c3d5f_0_3"/>
          <p:cNvSpPr txBox="1"/>
          <p:nvPr/>
        </p:nvSpPr>
        <p:spPr>
          <a:xfrm>
            <a:off x="678875" y="4438650"/>
            <a:ext cx="4636200" cy="2005800"/>
          </a:xfrm>
          <a:prstGeom prst="rect">
            <a:avLst/>
          </a:prstGeom>
          <a:noFill/>
          <a:ln>
            <a:noFill/>
          </a:ln>
        </p:spPr>
        <p:txBody>
          <a:bodyPr anchorCtr="0" anchor="t" bIns="91425" lIns="91425" spcFirstLastPara="1" rIns="91425" wrap="square" tIns="91425">
            <a:spAutoFit/>
          </a:bodyPr>
          <a:lstStyle/>
          <a:p>
            <a:pPr indent="-336550" lvl="0" marL="457200" marR="12700" rtl="0" algn="l">
              <a:lnSpc>
                <a:spcPct val="119200"/>
              </a:lnSpc>
              <a:spcBef>
                <a:spcPts val="1000"/>
              </a:spcBef>
              <a:spcAft>
                <a:spcPts val="0"/>
              </a:spcAft>
              <a:buClr>
                <a:schemeClr val="dk2"/>
              </a:buClr>
              <a:buSzPts val="1700"/>
              <a:buFont typeface="Century Gothic"/>
              <a:buChar char="●"/>
            </a:pPr>
            <a:r>
              <a:rPr b="0" i="0" lang="en-US" sz="1700" u="none" cap="none" strike="noStrike">
                <a:solidFill>
                  <a:schemeClr val="dk2"/>
                </a:solidFill>
                <a:latin typeface="Century Gothic"/>
                <a:ea typeface="Century Gothic"/>
                <a:cs typeface="Century Gothic"/>
                <a:sym typeface="Century Gothic"/>
              </a:rPr>
              <a:t>Mikopo lazima ilipwe kwa muda maalumu uliowekwa na mkopeshaji. Watoaji huduma wengi wa mikopo hutoa mpango wa ulipaji ambapo huhitajiki kulipa kiwango chote kwa mkupuo, bali pole pole.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g1537c2c4cbf_0_72"/>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230" name="Google Shape;230;g1537c2c4cbf_0_72"/>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sp>
        <p:nvSpPr>
          <p:cNvPr id="231" name="Google Shape;231;g1537c2c4cbf_0_72"/>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1" i="0" lang="en-US" sz="3200" u="none" cap="none" strike="noStrike">
                <a:solidFill>
                  <a:srgbClr val="2853A3"/>
                </a:solidFill>
                <a:latin typeface="Century Gothic"/>
                <a:ea typeface="Century Gothic"/>
                <a:cs typeface="Century Gothic"/>
                <a:sym typeface="Century Gothic"/>
              </a:rPr>
              <a:t>2.	Mikopo ya Kidijitali</a:t>
            </a:r>
            <a:endParaRPr b="1" i="0" sz="3200" u="none" cap="none" strike="noStrike">
              <a:solidFill>
                <a:srgbClr val="2853A3"/>
              </a:solidFill>
              <a:latin typeface="Century Gothic"/>
              <a:ea typeface="Century Gothic"/>
              <a:cs typeface="Century Gothic"/>
              <a:sym typeface="Century Gothic"/>
            </a:endParaRPr>
          </a:p>
        </p:txBody>
      </p:sp>
      <p:sp>
        <p:nvSpPr>
          <p:cNvPr id="232" name="Google Shape;232;g1537c2c4cbf_0_7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233" name="Google Shape;233;g1537c2c4cbf_0_72"/>
          <p:cNvSpPr/>
          <p:nvPr/>
        </p:nvSpPr>
        <p:spPr>
          <a:xfrm>
            <a:off x="755075" y="1625150"/>
            <a:ext cx="6244500" cy="4866300"/>
          </a:xfrm>
          <a:prstGeom prst="round1Rect">
            <a:avLst>
              <a:gd fmla="val 16667" name="adj"/>
            </a:avLst>
          </a:prstGeom>
          <a:solidFill>
            <a:srgbClr val="B3CDEA">
              <a:alpha val="2627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g1537c2c4cbf_0_72"/>
          <p:cNvSpPr txBox="1"/>
          <p:nvPr/>
        </p:nvSpPr>
        <p:spPr>
          <a:xfrm>
            <a:off x="1003175" y="1919275"/>
            <a:ext cx="5725200" cy="4212000"/>
          </a:xfrm>
          <a:prstGeom prst="rect">
            <a:avLst/>
          </a:prstGeom>
          <a:noFill/>
          <a:ln>
            <a:noFill/>
          </a:ln>
        </p:spPr>
        <p:txBody>
          <a:bodyPr anchorCtr="0" anchor="t" bIns="91425" lIns="91425" spcFirstLastPara="1" rIns="91425" wrap="square" tIns="91425">
            <a:spAutoFit/>
          </a:bodyPr>
          <a:lstStyle/>
          <a:p>
            <a:pPr indent="0" lvl="0" marL="12700" marR="5080" rtl="0" algn="l">
              <a:lnSpc>
                <a:spcPct val="1332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Mikopo ya kidijitali ni mikopo inayotolewa kupitia </a:t>
            </a:r>
            <a:r>
              <a:rPr b="1" i="0" lang="en-US" sz="1600" u="none" cap="none" strike="noStrike">
                <a:solidFill>
                  <a:srgbClr val="BA0C2F"/>
                </a:solidFill>
                <a:latin typeface="Century Gothic"/>
                <a:ea typeface="Century Gothic"/>
                <a:cs typeface="Century Gothic"/>
                <a:sym typeface="Century Gothic"/>
              </a:rPr>
              <a:t>pochi ya simu</a:t>
            </a:r>
            <a:r>
              <a:rPr b="1" i="0" lang="en-US" sz="1600" u="none" cap="none" strike="noStrike">
                <a:solidFill>
                  <a:schemeClr val="dk2"/>
                </a:solidFill>
                <a:latin typeface="Century Gothic"/>
                <a:ea typeface="Century Gothic"/>
                <a:cs typeface="Century Gothic"/>
                <a:sym typeface="Century Gothic"/>
              </a:rPr>
              <a:t> yako au kutoka kwa wakopeshaji wanaotumia simu yako kufanya huo mchakato. </a:t>
            </a:r>
            <a:r>
              <a:rPr b="0" i="0" lang="en-US" sz="1400" u="none" cap="none" strike="noStrike">
                <a:solidFill>
                  <a:schemeClr val="dk2"/>
                </a:solidFill>
                <a:latin typeface="Century Gothic"/>
                <a:ea typeface="Century Gothic"/>
                <a:cs typeface="Century Gothic"/>
                <a:sym typeface="Century Gothic"/>
              </a:rPr>
              <a:t>Hii mikopo ni rahisi kupata kuliko mikopo ya kawaida, lakini inaweza kuwa ghali kwa haraka na kurahisisha mtu kukopa kupita kiasi.</a:t>
            </a:r>
            <a:endParaRPr b="0" i="0" sz="1200" u="none" cap="none" strike="noStrike">
              <a:solidFill>
                <a:schemeClr val="dk2"/>
              </a:solidFill>
              <a:latin typeface="Century Gothic"/>
              <a:ea typeface="Century Gothic"/>
              <a:cs typeface="Century Gothic"/>
              <a:sym typeface="Century Gothic"/>
            </a:endParaRPr>
          </a:p>
          <a:p>
            <a:pPr indent="0" lvl="0" marL="12700" marR="5080" rtl="0" algn="l">
              <a:lnSpc>
                <a:spcPct val="113333"/>
              </a:lnSpc>
              <a:spcBef>
                <a:spcPts val="0"/>
              </a:spcBef>
              <a:spcAft>
                <a:spcPts val="0"/>
              </a:spcAft>
              <a:buClr>
                <a:schemeClr val="dk1"/>
              </a:buClr>
              <a:buSzPts val="2150"/>
              <a:buFont typeface="Arial"/>
              <a:buNone/>
            </a:pPr>
            <a:r>
              <a:t/>
            </a:r>
            <a:endParaRPr b="0" i="0" sz="1400" u="none" cap="none" strike="noStrike">
              <a:solidFill>
                <a:schemeClr val="dk2"/>
              </a:solidFill>
              <a:latin typeface="Century Gothic"/>
              <a:ea typeface="Century Gothic"/>
              <a:cs typeface="Century Gothic"/>
              <a:sym typeface="Century Gothic"/>
            </a:endParaRPr>
          </a:p>
          <a:p>
            <a:pPr indent="0" lvl="0" marL="0" marR="5080" rtl="0" algn="l">
              <a:lnSpc>
                <a:spcPct val="133200"/>
              </a:lnSpc>
              <a:spcBef>
                <a:spcPts val="0"/>
              </a:spcBef>
              <a:spcAft>
                <a:spcPts val="0"/>
              </a:spcAft>
              <a:buClr>
                <a:srgbClr val="000000"/>
              </a:buClr>
              <a:buSzPts val="1400"/>
              <a:buFont typeface="Arial"/>
              <a:buNone/>
            </a:pPr>
            <a:r>
              <a:rPr b="0" i="0" lang="en-US" sz="1400" u="none" cap="none" strike="noStrike">
                <a:solidFill>
                  <a:schemeClr val="dk2"/>
                </a:solidFill>
                <a:latin typeface="Century Gothic"/>
                <a:ea typeface="Century Gothic"/>
                <a:cs typeface="Century Gothic"/>
                <a:sym typeface="Century Gothic"/>
              </a:rPr>
              <a:t>Mikopo ya kidijitali huwa ina kipindi kifupi na lazima ilipwe haraka, kama vile tu aina zingine za mkopo, mikopo ya kidijitali inaweza kujumuisha ada ambazo ni zaidi ya kiwango halisi kilichokopwa, kama vile riba na gharama za ziada. </a:t>
            </a:r>
            <a:endParaRPr b="0" i="0" sz="1400" u="none" cap="none" strike="noStrike">
              <a:solidFill>
                <a:schemeClr val="dk2"/>
              </a:solidFill>
              <a:latin typeface="Century Gothic"/>
              <a:ea typeface="Century Gothic"/>
              <a:cs typeface="Century Gothic"/>
              <a:sym typeface="Century Gothic"/>
            </a:endParaRPr>
          </a:p>
          <a:p>
            <a:pPr indent="0" lvl="0" marL="12700" marR="5080" rtl="0" algn="l">
              <a:lnSpc>
                <a:spcPct val="133200"/>
              </a:lnSpc>
              <a:spcBef>
                <a:spcPts val="0"/>
              </a:spcBef>
              <a:spcAft>
                <a:spcPts val="0"/>
              </a:spcAft>
              <a:buClr>
                <a:srgbClr val="000000"/>
              </a:buClr>
              <a:buSzPts val="1400"/>
              <a:buFont typeface="Arial"/>
              <a:buNone/>
            </a:pPr>
            <a:r>
              <a:t/>
            </a:r>
            <a:endParaRPr b="0" i="0" sz="1400" u="none" cap="none" strike="noStrike">
              <a:solidFill>
                <a:schemeClr val="dk2"/>
              </a:solidFill>
              <a:latin typeface="Century Gothic"/>
              <a:ea typeface="Century Gothic"/>
              <a:cs typeface="Century Gothic"/>
              <a:sym typeface="Century Gothic"/>
            </a:endParaRPr>
          </a:p>
          <a:p>
            <a:pPr indent="0" lvl="0" marL="12700" marR="5080" rtl="0" algn="l">
              <a:lnSpc>
                <a:spcPct val="133200"/>
              </a:lnSpc>
              <a:spcBef>
                <a:spcPts val="0"/>
              </a:spcBef>
              <a:spcAft>
                <a:spcPts val="0"/>
              </a:spcAft>
              <a:buClr>
                <a:srgbClr val="000000"/>
              </a:buClr>
              <a:buSzPts val="1400"/>
              <a:buFont typeface="Arial"/>
              <a:buNone/>
            </a:pPr>
            <a:r>
              <a:rPr b="0" i="0" lang="en-US" sz="1400" u="none" cap="none" strike="noStrike">
                <a:solidFill>
                  <a:schemeClr val="dk2"/>
                </a:solidFill>
                <a:latin typeface="Century Gothic"/>
                <a:ea typeface="Century Gothic"/>
                <a:cs typeface="Century Gothic"/>
                <a:sym typeface="Century Gothic"/>
              </a:rPr>
              <a:t>Kwa kuwa mikopo ya kidijitali lazima ilipwe haraka, inaleta maana kuwa itumiwe ukiwa umeishiwa na pesa taslimu, lakini ume na uhakika kuwa utakuwa na pesa za kulipa huo mkopo.</a:t>
            </a:r>
            <a:endParaRPr b="0" i="0" sz="1200" u="none" cap="none" strike="noStrike">
              <a:solidFill>
                <a:schemeClr val="dk2"/>
              </a:solidFill>
              <a:latin typeface="Century Gothic"/>
              <a:ea typeface="Century Gothic"/>
              <a:cs typeface="Century Gothic"/>
              <a:sym typeface="Century Gothic"/>
            </a:endParaRPr>
          </a:p>
        </p:txBody>
      </p:sp>
      <p:sp>
        <p:nvSpPr>
          <p:cNvPr id="235" name="Google Shape;235;g1537c2c4cbf_0_72"/>
          <p:cNvSpPr/>
          <p:nvPr/>
        </p:nvSpPr>
        <p:spPr>
          <a:xfrm flipH="1">
            <a:off x="7081975" y="1625150"/>
            <a:ext cx="4572900" cy="4866300"/>
          </a:xfrm>
          <a:prstGeom prst="round1Rect">
            <a:avLst>
              <a:gd fmla="val 16667" name="adj"/>
            </a:avLst>
          </a:prstGeom>
          <a:solidFill>
            <a:srgbClr val="B3CDEA">
              <a:alpha val="2666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6" name="Google Shape;236;g1537c2c4cbf_0_72"/>
          <p:cNvGrpSpPr/>
          <p:nvPr/>
        </p:nvGrpSpPr>
        <p:grpSpPr>
          <a:xfrm>
            <a:off x="7345445" y="1643537"/>
            <a:ext cx="3718302" cy="4584114"/>
            <a:chOff x="7345445" y="1643537"/>
            <a:chExt cx="3718302" cy="4584114"/>
          </a:xfrm>
        </p:grpSpPr>
        <p:pic>
          <p:nvPicPr>
            <p:cNvPr id="237" name="Google Shape;237;g1537c2c4cbf_0_72"/>
            <p:cNvPicPr preferRelativeResize="0"/>
            <p:nvPr/>
          </p:nvPicPr>
          <p:blipFill rotWithShape="1">
            <a:blip r:embed="rId4">
              <a:alphaModFix/>
            </a:blip>
            <a:srcRect b="0" l="0" r="0" t="0"/>
            <a:stretch/>
          </p:blipFill>
          <p:spPr>
            <a:xfrm>
              <a:off x="7673099" y="1643537"/>
              <a:ext cx="3390648" cy="3390648"/>
            </a:xfrm>
            <a:prstGeom prst="rect">
              <a:avLst/>
            </a:prstGeom>
            <a:noFill/>
            <a:ln>
              <a:noFill/>
            </a:ln>
          </p:spPr>
        </p:pic>
        <p:sp>
          <p:nvSpPr>
            <p:cNvPr id="238" name="Google Shape;238;g1537c2c4cbf_0_72"/>
            <p:cNvSpPr/>
            <p:nvPr/>
          </p:nvSpPr>
          <p:spPr>
            <a:xfrm>
              <a:off x="7915725" y="5054950"/>
              <a:ext cx="2952000" cy="1172700"/>
            </a:xfrm>
            <a:prstGeom prst="rect">
              <a:avLst/>
            </a:prstGeom>
            <a:solidFill>
              <a:srgbClr val="2855A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239" name="Google Shape;239;g1537c2c4cbf_0_72"/>
            <p:cNvSpPr txBox="1"/>
            <p:nvPr/>
          </p:nvSpPr>
          <p:spPr>
            <a:xfrm>
              <a:off x="8089888" y="5134751"/>
              <a:ext cx="2801400" cy="1092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1800" u="sng" cap="none" strike="noStrike">
                  <a:solidFill>
                    <a:schemeClr val="lt1"/>
                  </a:solidFill>
                  <a:latin typeface="Century Gothic"/>
                  <a:ea typeface="Century Gothic"/>
                  <a:cs typeface="Century Gothic"/>
                  <a:sym typeface="Century Gothic"/>
                  <a:hlinkClick r:id="rId5">
                    <a:extLst>
                      <a:ext uri="{A12FA001-AC4F-418D-AE19-62706E023703}">
                        <ahyp:hlinkClr val="tx"/>
                      </a:ext>
                    </a:extLst>
                  </a:hlinkClick>
                </a:rPr>
                <a:t>Masomo Ya Hey Sister </a:t>
              </a:r>
              <a:endParaRPr b="1" i="0" sz="1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600"/>
                </a:spcBef>
                <a:spcAft>
                  <a:spcPts val="0"/>
                </a:spcAft>
                <a:buClr>
                  <a:srgbClr val="000000"/>
                </a:buClr>
                <a:buSzPts val="1600"/>
                <a:buFont typeface="Arial"/>
                <a:buNone/>
              </a:pPr>
              <a:r>
                <a:rPr b="1" i="0" lang="en-US" sz="1400" u="none" cap="none" strike="noStrike">
                  <a:solidFill>
                    <a:schemeClr val="lt1"/>
                  </a:solidFill>
                  <a:latin typeface="Century Gothic"/>
                  <a:ea typeface="Century Gothic"/>
                  <a:cs typeface="Century Gothic"/>
                  <a:sym typeface="Century Gothic"/>
                </a:rPr>
                <a:t>Somo la 14: Ni tahmini vipi kuchagua mkopo wa kidijitali?</a:t>
              </a:r>
              <a:endParaRPr b="0" i="0" sz="1200" u="none" cap="none" strike="noStrike">
                <a:solidFill>
                  <a:srgbClr val="000000"/>
                </a:solidFill>
                <a:latin typeface="Arial"/>
                <a:ea typeface="Arial"/>
                <a:cs typeface="Arial"/>
                <a:sym typeface="Arial"/>
              </a:endParaRPr>
            </a:p>
          </p:txBody>
        </p:sp>
        <p:pic>
          <p:nvPicPr>
            <p:cNvPr id="240" name="Google Shape;240;g1537c2c4cbf_0_72"/>
            <p:cNvPicPr preferRelativeResize="0"/>
            <p:nvPr/>
          </p:nvPicPr>
          <p:blipFill rotWithShape="1">
            <a:blip r:embed="rId6">
              <a:alphaModFix/>
            </a:blip>
            <a:srcRect b="0" l="0" r="0" t="0"/>
            <a:stretch/>
          </p:blipFill>
          <p:spPr>
            <a:xfrm rot="693133">
              <a:off x="7419637" y="5103242"/>
              <a:ext cx="824344" cy="824344"/>
            </a:xfrm>
            <a:prstGeom prst="rect">
              <a:avLst/>
            </a:prstGeom>
            <a:noFill/>
            <a:ln>
              <a:noFill/>
            </a:ln>
          </p:spPr>
        </p:pic>
      </p:grpSp>
      <p:pic>
        <p:nvPicPr>
          <p:cNvPr id="241" name="Google Shape;241;g1537c2c4cbf_0_72"/>
          <p:cNvPicPr preferRelativeResize="0"/>
          <p:nvPr/>
        </p:nvPicPr>
        <p:blipFill rotWithShape="1">
          <a:blip r:embed="rId7">
            <a:alphaModFix/>
          </a:blip>
          <a:srcRect b="0" l="199" r="189" t="0"/>
          <a:stretch/>
        </p:blipFill>
        <p:spPr>
          <a:xfrm>
            <a:off x="426565" y="220953"/>
            <a:ext cx="7772401" cy="19431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g1537c2c4cbf_0_92"/>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247" name="Google Shape;247;g1537c2c4cbf_0_92"/>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sp>
        <p:nvSpPr>
          <p:cNvPr id="248" name="Google Shape;248;g1537c2c4cbf_0_92"/>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Watoaji huduma za Mkopo Kidijitali</a:t>
            </a:r>
            <a:endParaRPr b="0" i="0" sz="3200" u="none" cap="none" strike="noStrike">
              <a:solidFill>
                <a:srgbClr val="2853A3"/>
              </a:solidFill>
              <a:latin typeface="Century Gothic"/>
              <a:ea typeface="Century Gothic"/>
              <a:cs typeface="Century Gothic"/>
              <a:sym typeface="Century Gothic"/>
            </a:endParaRPr>
          </a:p>
        </p:txBody>
      </p:sp>
      <p:sp>
        <p:nvSpPr>
          <p:cNvPr id="249" name="Google Shape;249;g1537c2c4cbf_0_9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250" name="Google Shape;250;g1537c2c4cbf_0_92"/>
          <p:cNvSpPr txBox="1"/>
          <p:nvPr/>
        </p:nvSpPr>
        <p:spPr>
          <a:xfrm>
            <a:off x="8862900" y="2528875"/>
            <a:ext cx="3275700" cy="3583200"/>
          </a:xfrm>
          <a:prstGeom prst="rect">
            <a:avLst/>
          </a:prstGeom>
          <a:noFill/>
          <a:ln>
            <a:noFill/>
          </a:ln>
        </p:spPr>
        <p:txBody>
          <a:bodyPr anchorCtr="0" anchor="t" bIns="91425" lIns="91425" spcFirstLastPara="1" rIns="91425" wrap="square" tIns="91425">
            <a:spAutoFit/>
          </a:bodyPr>
          <a:lstStyle/>
          <a:p>
            <a:pPr indent="0" lvl="0" marL="12700" marR="5080" rtl="0" algn="l">
              <a:lnSpc>
                <a:spcPct val="133200"/>
              </a:lnSpc>
              <a:spcBef>
                <a:spcPts val="0"/>
              </a:spcBef>
              <a:spcAft>
                <a:spcPts val="0"/>
              </a:spcAft>
              <a:buClr>
                <a:srgbClr val="000000"/>
              </a:buClr>
              <a:buSzPts val="1400"/>
              <a:buFont typeface="Arial"/>
              <a:buNone/>
            </a:pPr>
            <a:r>
              <a:rPr b="0" i="0" lang="en-US" sz="1700" u="none" cap="none" strike="noStrike">
                <a:solidFill>
                  <a:schemeClr val="dk2"/>
                </a:solidFill>
                <a:latin typeface="Century Gothic"/>
                <a:ea typeface="Century Gothic"/>
                <a:cs typeface="Century Gothic"/>
                <a:sym typeface="Century Gothic"/>
              </a:rPr>
              <a:t>Wakati watoaji huduma za kidijitali wanaamua ustahiki wako wa mkopo wa kidijitali, wanaweza kuangalia baadhi ya mambo, ikiwemo historia yako ya mkopo, alama za mkopo, mara ngapi unatumia simu yako kufanya malipo kidijitali, na mara ngapi unatumia simu.</a:t>
            </a:r>
            <a:endParaRPr b="0" i="0" sz="1300" u="none" cap="none" strike="noStrike">
              <a:solidFill>
                <a:schemeClr val="dk2"/>
              </a:solidFill>
              <a:latin typeface="Century Gothic"/>
              <a:ea typeface="Century Gothic"/>
              <a:cs typeface="Century Gothic"/>
              <a:sym typeface="Century Gothic"/>
            </a:endParaRPr>
          </a:p>
        </p:txBody>
      </p:sp>
      <p:pic>
        <p:nvPicPr>
          <p:cNvPr id="251" name="Google Shape;251;g1537c2c4cbf_0_92"/>
          <p:cNvPicPr preferRelativeResize="0"/>
          <p:nvPr/>
        </p:nvPicPr>
        <p:blipFill rotWithShape="1">
          <a:blip r:embed="rId4">
            <a:alphaModFix/>
          </a:blip>
          <a:srcRect b="0" l="0" r="0" t="0"/>
          <a:stretch/>
        </p:blipFill>
        <p:spPr>
          <a:xfrm rot="-5400000">
            <a:off x="10956175" y="770668"/>
            <a:ext cx="1235826" cy="1235826"/>
          </a:xfrm>
          <a:prstGeom prst="rect">
            <a:avLst/>
          </a:prstGeom>
          <a:noFill/>
          <a:ln>
            <a:noFill/>
          </a:ln>
        </p:spPr>
      </p:pic>
      <p:sp>
        <p:nvSpPr>
          <p:cNvPr id="252" name="Google Shape;252;g1537c2c4cbf_0_92"/>
          <p:cNvSpPr txBox="1"/>
          <p:nvPr/>
        </p:nvSpPr>
        <p:spPr>
          <a:xfrm>
            <a:off x="9210500" y="942596"/>
            <a:ext cx="1795500" cy="13698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chemeClr val="dk2"/>
                </a:solidFill>
                <a:latin typeface="Century Gothic"/>
                <a:ea typeface="Century Gothic"/>
                <a:cs typeface="Century Gothic"/>
                <a:sym typeface="Century Gothic"/>
              </a:rPr>
              <a:t>Utengenezaji wa Vidokezo vya kukidhi Mahitaji!</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Century Gothic"/>
                <a:ea typeface="Century Gothic"/>
                <a:cs typeface="Century Gothic"/>
                <a:sym typeface="Century Gothic"/>
              </a:rPr>
              <a:t>Ongeza, futa, au badilisha hawa watoaji huduma kama ikihitajika.</a:t>
            </a:r>
            <a:endParaRPr b="0" i="0" sz="1100" u="none" cap="none" strike="noStrike">
              <a:solidFill>
                <a:schemeClr val="dk2"/>
              </a:solidFill>
              <a:latin typeface="Century Gothic"/>
              <a:ea typeface="Century Gothic"/>
              <a:cs typeface="Century Gothic"/>
              <a:sym typeface="Century Gothic"/>
            </a:endParaRPr>
          </a:p>
        </p:txBody>
      </p:sp>
      <p:pic>
        <p:nvPicPr>
          <p:cNvPr id="253" name="Google Shape;253;g1537c2c4cbf_0_92"/>
          <p:cNvPicPr preferRelativeResize="0"/>
          <p:nvPr/>
        </p:nvPicPr>
        <p:blipFill rotWithShape="1">
          <a:blip r:embed="rId5">
            <a:alphaModFix/>
          </a:blip>
          <a:srcRect b="0" l="0" r="0" t="0"/>
          <a:stretch/>
        </p:blipFill>
        <p:spPr>
          <a:xfrm>
            <a:off x="6591746" y="1986047"/>
            <a:ext cx="1235826" cy="1235826"/>
          </a:xfrm>
          <a:prstGeom prst="rect">
            <a:avLst/>
          </a:prstGeom>
          <a:noFill/>
          <a:ln>
            <a:noFill/>
          </a:ln>
        </p:spPr>
      </p:pic>
      <p:pic>
        <p:nvPicPr>
          <p:cNvPr id="254" name="Google Shape;254;g1537c2c4cbf_0_92"/>
          <p:cNvPicPr preferRelativeResize="0"/>
          <p:nvPr/>
        </p:nvPicPr>
        <p:blipFill rotWithShape="1">
          <a:blip r:embed="rId6">
            <a:alphaModFix/>
          </a:blip>
          <a:srcRect b="0" l="0" r="0" t="0"/>
          <a:stretch/>
        </p:blipFill>
        <p:spPr>
          <a:xfrm>
            <a:off x="928695" y="1986047"/>
            <a:ext cx="1235826" cy="1235784"/>
          </a:xfrm>
          <a:prstGeom prst="rect">
            <a:avLst/>
          </a:prstGeom>
          <a:noFill/>
          <a:ln>
            <a:noFill/>
          </a:ln>
        </p:spPr>
      </p:pic>
      <p:pic>
        <p:nvPicPr>
          <p:cNvPr id="255" name="Google Shape;255;g1537c2c4cbf_0_92"/>
          <p:cNvPicPr preferRelativeResize="0"/>
          <p:nvPr/>
        </p:nvPicPr>
        <p:blipFill rotWithShape="1">
          <a:blip r:embed="rId7">
            <a:alphaModFix/>
          </a:blip>
          <a:srcRect b="0" l="0" r="0" t="0"/>
          <a:stretch/>
        </p:blipFill>
        <p:spPr>
          <a:xfrm>
            <a:off x="3760220" y="1986047"/>
            <a:ext cx="1235826" cy="1235784"/>
          </a:xfrm>
          <a:prstGeom prst="rect">
            <a:avLst/>
          </a:prstGeom>
          <a:noFill/>
          <a:ln>
            <a:noFill/>
          </a:ln>
        </p:spPr>
      </p:pic>
      <p:sp>
        <p:nvSpPr>
          <p:cNvPr id="256" name="Google Shape;256;g1537c2c4cbf_0_92"/>
          <p:cNvSpPr txBox="1"/>
          <p:nvPr/>
        </p:nvSpPr>
        <p:spPr>
          <a:xfrm>
            <a:off x="317913" y="3356200"/>
            <a:ext cx="2605200" cy="3115500"/>
          </a:xfrm>
          <a:prstGeom prst="rect">
            <a:avLst/>
          </a:prstGeom>
          <a:noFill/>
          <a:ln>
            <a:noFill/>
          </a:ln>
        </p:spPr>
        <p:txBody>
          <a:bodyPr anchorCtr="0" anchor="t" bIns="91425" lIns="91425" spcFirstLastPara="1" rIns="91425" wrap="square" tIns="91425">
            <a:spAutoFit/>
          </a:bodyPr>
          <a:lstStyle/>
          <a:p>
            <a:pPr indent="0" lvl="0" marL="0" marR="12700" rtl="0" algn="ctr">
              <a:lnSpc>
                <a:spcPct val="119200"/>
              </a:lnSpc>
              <a:spcBef>
                <a:spcPts val="0"/>
              </a:spcBef>
              <a:spcAft>
                <a:spcPts val="0"/>
              </a:spcAft>
              <a:buClr>
                <a:srgbClr val="000000"/>
              </a:buClr>
              <a:buSzPts val="1800"/>
              <a:buFont typeface="Arial"/>
              <a:buNone/>
            </a:pPr>
            <a:r>
              <a:rPr b="1" i="0" lang="en-US" sz="1800" u="none" cap="none" strike="noStrike">
                <a:solidFill>
                  <a:srgbClr val="2855A4"/>
                </a:solidFill>
                <a:latin typeface="Century Gothic"/>
                <a:ea typeface="Century Gothic"/>
                <a:cs typeface="Century Gothic"/>
                <a:sym typeface="Century Gothic"/>
              </a:rPr>
              <a:t>WATOAJI HUDUMA WA</a:t>
            </a:r>
            <a:r>
              <a:rPr b="1" i="0" lang="en-US" sz="1800" u="none" cap="none" strike="noStrike">
                <a:solidFill>
                  <a:srgbClr val="BA0C2F"/>
                </a:solidFill>
                <a:latin typeface="Century Gothic"/>
                <a:ea typeface="Century Gothic"/>
                <a:cs typeface="Century Gothic"/>
                <a:sym typeface="Century Gothic"/>
              </a:rPr>
              <a:t> POCHI YA SIMU</a:t>
            </a:r>
            <a:endParaRPr b="1" i="0" sz="1400" u="none" cap="none" strike="noStrike">
              <a:solidFill>
                <a:srgbClr val="2855A4"/>
              </a:solidFill>
              <a:latin typeface="Century Gothic"/>
              <a:ea typeface="Century Gothic"/>
              <a:cs typeface="Century Gothic"/>
              <a:sym typeface="Century Gothic"/>
            </a:endParaRPr>
          </a:p>
          <a:p>
            <a:pPr indent="0" lvl="0" marL="0" marR="12700" rtl="0" algn="ctr">
              <a:lnSpc>
                <a:spcPct val="119200"/>
              </a:lnSpc>
              <a:spcBef>
                <a:spcPts val="0"/>
              </a:spcBef>
              <a:spcAft>
                <a:spcPts val="0"/>
              </a:spcAft>
              <a:buClr>
                <a:srgbClr val="000000"/>
              </a:buClr>
              <a:buSzPts val="1400"/>
              <a:buFont typeface="Arial"/>
              <a:buNone/>
            </a:pPr>
            <a:r>
              <a:rPr b="0" i="0" lang="en-US" sz="1400" u="none" cap="none" strike="noStrike">
                <a:solidFill>
                  <a:schemeClr val="dk2"/>
                </a:solidFill>
                <a:latin typeface="Century Gothic"/>
                <a:ea typeface="Century Gothic"/>
                <a:cs typeface="Century Gothic"/>
                <a:sym typeface="Century Gothic"/>
              </a:rPr>
              <a:t>Watoaji huduma wa </a:t>
            </a:r>
            <a:r>
              <a:rPr b="0" i="0" lang="en-US" sz="1400" u="none" cap="none" strike="noStrike">
                <a:solidFill>
                  <a:srgbClr val="BA0C2F"/>
                </a:solidFill>
                <a:latin typeface="Century Gothic"/>
                <a:ea typeface="Century Gothic"/>
                <a:cs typeface="Century Gothic"/>
                <a:sym typeface="Century Gothic"/>
              </a:rPr>
              <a:t>pochi ya simu</a:t>
            </a:r>
            <a:r>
              <a:rPr b="0" i="0" lang="en-US" sz="1400" u="none" cap="none" strike="noStrike">
                <a:solidFill>
                  <a:schemeClr val="dk2"/>
                </a:solidFill>
                <a:latin typeface="Century Gothic"/>
                <a:ea typeface="Century Gothic"/>
                <a:cs typeface="Century Gothic"/>
                <a:sym typeface="Century Gothic"/>
              </a:rPr>
              <a:t> wengi, kama vile kampuni za </a:t>
            </a:r>
            <a:r>
              <a:rPr b="0" i="0" lang="en-US" sz="1400" u="none" cap="none" strike="noStrike">
                <a:solidFill>
                  <a:srgbClr val="BA0C2F"/>
                </a:solidFill>
                <a:latin typeface="Century Gothic"/>
                <a:ea typeface="Century Gothic"/>
                <a:cs typeface="Century Gothic"/>
                <a:sym typeface="Century Gothic"/>
              </a:rPr>
              <a:t>mobile money</a:t>
            </a:r>
            <a:r>
              <a:rPr b="0" i="0" lang="en-US" sz="1400" u="none" cap="none" strike="noStrike">
                <a:solidFill>
                  <a:schemeClr val="dk2"/>
                </a:solidFill>
                <a:latin typeface="Century Gothic"/>
                <a:ea typeface="Century Gothic"/>
                <a:cs typeface="Century Gothic"/>
                <a:sym typeface="Century Gothic"/>
              </a:rPr>
              <a:t>, wanatoa mikopo ya kidijitali ambayo unaweza kupata kupitia simu yako. Huwa utahitaji akaunti kwa mtoaji huduma ya </a:t>
            </a:r>
            <a:r>
              <a:rPr b="0" i="0" lang="en-US" sz="1400" u="none" cap="none" strike="noStrike">
                <a:solidFill>
                  <a:srgbClr val="BA0C2F"/>
                </a:solidFill>
                <a:latin typeface="Century Gothic"/>
                <a:ea typeface="Century Gothic"/>
                <a:cs typeface="Century Gothic"/>
                <a:sym typeface="Century Gothic"/>
              </a:rPr>
              <a:t>pochi ya simu</a:t>
            </a:r>
            <a:r>
              <a:rPr b="0" i="0" lang="en-US" sz="1400" u="none" cap="none" strike="noStrike">
                <a:solidFill>
                  <a:schemeClr val="dk2"/>
                </a:solidFill>
                <a:latin typeface="Century Gothic"/>
                <a:ea typeface="Century Gothic"/>
                <a:cs typeface="Century Gothic"/>
                <a:sym typeface="Century Gothic"/>
              </a:rPr>
              <a:t> ili kupata mkopo. </a:t>
            </a:r>
            <a:endParaRPr b="0" i="0" sz="1400" u="none" cap="none" strike="noStrike">
              <a:solidFill>
                <a:schemeClr val="dk2"/>
              </a:solidFill>
              <a:latin typeface="Arial"/>
              <a:ea typeface="Arial"/>
              <a:cs typeface="Arial"/>
              <a:sym typeface="Arial"/>
            </a:endParaRPr>
          </a:p>
        </p:txBody>
      </p:sp>
      <p:sp>
        <p:nvSpPr>
          <p:cNvPr id="257" name="Google Shape;257;g1537c2c4cbf_0_92"/>
          <p:cNvSpPr txBox="1"/>
          <p:nvPr/>
        </p:nvSpPr>
        <p:spPr>
          <a:xfrm>
            <a:off x="3075525" y="3356200"/>
            <a:ext cx="2743200" cy="3398700"/>
          </a:xfrm>
          <a:prstGeom prst="rect">
            <a:avLst/>
          </a:prstGeom>
          <a:noFill/>
          <a:ln>
            <a:noFill/>
          </a:ln>
        </p:spPr>
        <p:txBody>
          <a:bodyPr anchorCtr="0" anchor="t" bIns="91425" lIns="91425" spcFirstLastPara="1" rIns="91425" wrap="square" tIns="91425">
            <a:spAutoFit/>
          </a:bodyPr>
          <a:lstStyle/>
          <a:p>
            <a:pPr indent="0" lvl="0" marL="0" marR="12700" rtl="0" algn="ctr">
              <a:lnSpc>
                <a:spcPct val="119200"/>
              </a:lnSpc>
              <a:spcBef>
                <a:spcPts val="0"/>
              </a:spcBef>
              <a:spcAft>
                <a:spcPts val="0"/>
              </a:spcAft>
              <a:buClr>
                <a:srgbClr val="000000"/>
              </a:buClr>
              <a:buSzPts val="1800"/>
              <a:buFont typeface="Arial"/>
              <a:buNone/>
            </a:pPr>
            <a:r>
              <a:rPr b="1" i="0" lang="en-US" sz="1800" u="none" cap="none" strike="noStrike">
                <a:solidFill>
                  <a:srgbClr val="2855A4"/>
                </a:solidFill>
                <a:latin typeface="Century Gothic"/>
                <a:ea typeface="Century Gothic"/>
                <a:cs typeface="Century Gothic"/>
                <a:sym typeface="Century Gothic"/>
              </a:rPr>
              <a:t>FINTEKI (TEKKIF)</a:t>
            </a:r>
            <a:r>
              <a:rPr b="1" i="0" lang="en-US" sz="1450" u="none" cap="none" strike="noStrike">
                <a:solidFill>
                  <a:srgbClr val="05408B"/>
                </a:solidFill>
                <a:latin typeface="Century Gothic"/>
                <a:ea typeface="Century Gothic"/>
                <a:cs typeface="Century Gothic"/>
                <a:sym typeface="Century Gothic"/>
              </a:rPr>
              <a:t> </a:t>
            </a:r>
            <a:endParaRPr b="1" i="0" sz="1450" u="none" cap="none" strike="noStrike">
              <a:solidFill>
                <a:srgbClr val="05408B"/>
              </a:solidFill>
              <a:latin typeface="Century Gothic"/>
              <a:ea typeface="Century Gothic"/>
              <a:cs typeface="Century Gothic"/>
              <a:sym typeface="Century Gothic"/>
            </a:endParaRPr>
          </a:p>
          <a:p>
            <a:pPr indent="0" lvl="0" marL="0" marR="12700" rtl="0" algn="ctr">
              <a:lnSpc>
                <a:spcPct val="119200"/>
              </a:lnSpc>
              <a:spcBef>
                <a:spcPts val="0"/>
              </a:spcBef>
              <a:spcAft>
                <a:spcPts val="0"/>
              </a:spcAft>
              <a:buClr>
                <a:srgbClr val="000000"/>
              </a:buClr>
              <a:buSzPts val="1450"/>
              <a:buFont typeface="Arial"/>
              <a:buNone/>
            </a:pPr>
            <a:r>
              <a:rPr b="0" i="0" lang="en-US" sz="1450" u="none" cap="none" strike="noStrike">
                <a:solidFill>
                  <a:schemeClr val="dk2"/>
                </a:solidFill>
                <a:latin typeface="Century Gothic"/>
                <a:ea typeface="Century Gothic"/>
                <a:cs typeface="Century Gothic"/>
                <a:sym typeface="Century Gothic"/>
              </a:rPr>
              <a:t>Finteki (tekkif), ufupisho wa “teknolojia ya kifedha,” ni kampuni zinazotengeneza programu unazoweza kupakua ili kupata huduma za kifedha, ikiwemo bidhaa za ukopeshaji kidijitali. Unaweza kupata aina mbalimbali za mikopo ambazo zinakidhi mahitaji tofauti ya kifedha.</a:t>
            </a:r>
            <a:endParaRPr b="0" i="0" sz="500" u="none" cap="none" strike="noStrike">
              <a:solidFill>
                <a:schemeClr val="dk2"/>
              </a:solidFill>
              <a:latin typeface="Arial"/>
              <a:ea typeface="Arial"/>
              <a:cs typeface="Arial"/>
              <a:sym typeface="Arial"/>
            </a:endParaRPr>
          </a:p>
        </p:txBody>
      </p:sp>
      <p:sp>
        <p:nvSpPr>
          <p:cNvPr id="258" name="Google Shape;258;g1537c2c4cbf_0_92"/>
          <p:cNvSpPr txBox="1"/>
          <p:nvPr/>
        </p:nvSpPr>
        <p:spPr>
          <a:xfrm>
            <a:off x="5838050" y="3356200"/>
            <a:ext cx="2743200" cy="2785500"/>
          </a:xfrm>
          <a:prstGeom prst="rect">
            <a:avLst/>
          </a:prstGeom>
          <a:noFill/>
          <a:ln>
            <a:noFill/>
          </a:ln>
        </p:spPr>
        <p:txBody>
          <a:bodyPr anchorCtr="0" anchor="t" bIns="91425" lIns="91425" spcFirstLastPara="1" rIns="91425" wrap="square" tIns="91425">
            <a:spAutoFit/>
          </a:bodyPr>
          <a:lstStyle/>
          <a:p>
            <a:pPr indent="0" lvl="0" marL="0" marR="12700" rtl="0" algn="ctr">
              <a:lnSpc>
                <a:spcPct val="119200"/>
              </a:lnSpc>
              <a:spcBef>
                <a:spcPts val="0"/>
              </a:spcBef>
              <a:spcAft>
                <a:spcPts val="0"/>
              </a:spcAft>
              <a:buClr>
                <a:srgbClr val="000000"/>
              </a:buClr>
              <a:buSzPts val="1800"/>
              <a:buFont typeface="Arial"/>
              <a:buNone/>
            </a:pPr>
            <a:r>
              <a:rPr b="1" i="0" lang="en-US" sz="1800" u="none" cap="none" strike="noStrike">
                <a:solidFill>
                  <a:srgbClr val="2855A4"/>
                </a:solidFill>
                <a:latin typeface="Century Gothic"/>
                <a:ea typeface="Century Gothic"/>
                <a:cs typeface="Century Gothic"/>
                <a:sym typeface="Century Gothic"/>
              </a:rPr>
              <a:t>BENKI </a:t>
            </a:r>
            <a:endParaRPr b="1" i="0" sz="1800" u="none" cap="none" strike="noStrike">
              <a:solidFill>
                <a:srgbClr val="2855A4"/>
              </a:solidFill>
              <a:latin typeface="Century Gothic"/>
              <a:ea typeface="Century Gothic"/>
              <a:cs typeface="Century Gothic"/>
              <a:sym typeface="Century Gothic"/>
            </a:endParaRPr>
          </a:p>
          <a:p>
            <a:pPr indent="0" lvl="0" marL="0" marR="12700" rtl="0" algn="ctr">
              <a:lnSpc>
                <a:spcPct val="119200"/>
              </a:lnSpc>
              <a:spcBef>
                <a:spcPts val="0"/>
              </a:spcBef>
              <a:spcAft>
                <a:spcPts val="0"/>
              </a:spcAft>
              <a:buClr>
                <a:srgbClr val="000000"/>
              </a:buClr>
              <a:buSzPts val="1400"/>
              <a:buFont typeface="Arial"/>
              <a:buNone/>
            </a:pPr>
            <a:r>
              <a:rPr b="0" i="0" lang="en-US" sz="1400" u="none" cap="none" strike="noStrike">
                <a:solidFill>
                  <a:schemeClr val="dk2"/>
                </a:solidFill>
                <a:latin typeface="Century Gothic"/>
                <a:ea typeface="Century Gothic"/>
                <a:cs typeface="Century Gothic"/>
                <a:sym typeface="Century Gothic"/>
              </a:rPr>
              <a:t>Benki pia zinaweza kutengeneza programu zinazotoa mkopo kidijitali. Wakati mwingine hii mikopo ya kidijitali inapatikana tu kwa wateja wa benki, lakini kuna wakati inapatikana kwa wakopaji wasiokuwa na akaunti ya benki.</a:t>
            </a:r>
            <a:endParaRPr b="0" i="0" sz="1400" u="none" cap="none" strike="noStrike">
              <a:solidFill>
                <a:schemeClr val="dk2"/>
              </a:solidFill>
              <a:latin typeface="Arial"/>
              <a:ea typeface="Arial"/>
              <a:cs typeface="Arial"/>
              <a:sym typeface="Arial"/>
            </a:endParaRPr>
          </a:p>
        </p:txBody>
      </p:sp>
      <p:pic>
        <p:nvPicPr>
          <p:cNvPr id="259" name="Google Shape;259;g1537c2c4cbf_0_92"/>
          <p:cNvPicPr preferRelativeResize="0"/>
          <p:nvPr/>
        </p:nvPicPr>
        <p:blipFill rotWithShape="1">
          <a:blip r:embed="rId8">
            <a:alphaModFix/>
          </a:blip>
          <a:srcRect b="0" l="199" r="189" t="0"/>
          <a:stretch/>
        </p:blipFill>
        <p:spPr>
          <a:xfrm>
            <a:off x="426565" y="220953"/>
            <a:ext cx="7772401" cy="19431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id="264" name="Google Shape;264;g1537c2c4cbf_0_117"/>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265" name="Google Shape;265;g1537c2c4cbf_0_117"/>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pic>
        <p:nvPicPr>
          <p:cNvPr id="266" name="Google Shape;266;g1537c2c4cbf_0_117"/>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267" name="Google Shape;267;g1537c2c4cbf_0_117"/>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Faida na Hasara za Mikopo ya Kidijitali</a:t>
            </a:r>
            <a:endParaRPr b="0" i="0" sz="3200" u="none" cap="none" strike="noStrike">
              <a:solidFill>
                <a:srgbClr val="2853A3"/>
              </a:solidFill>
              <a:latin typeface="Century Gothic"/>
              <a:ea typeface="Century Gothic"/>
              <a:cs typeface="Century Gothic"/>
              <a:sym typeface="Century Gothic"/>
            </a:endParaRPr>
          </a:p>
        </p:txBody>
      </p:sp>
      <p:sp>
        <p:nvSpPr>
          <p:cNvPr id="268" name="Google Shape;268;g1537c2c4cbf_0_11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grpSp>
        <p:nvGrpSpPr>
          <p:cNvPr id="269" name="Google Shape;269;g1537c2c4cbf_0_117"/>
          <p:cNvGrpSpPr/>
          <p:nvPr/>
        </p:nvGrpSpPr>
        <p:grpSpPr>
          <a:xfrm>
            <a:off x="7382447" y="2125099"/>
            <a:ext cx="788466" cy="774012"/>
            <a:chOff x="4967725" y="2920802"/>
            <a:chExt cx="1636500" cy="1606500"/>
          </a:xfrm>
        </p:grpSpPr>
        <p:sp>
          <p:nvSpPr>
            <p:cNvPr id="270" name="Google Shape;270;g1537c2c4cbf_0_117"/>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71" name="Google Shape;271;g1537c2c4cbf_0_117"/>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272" name="Google Shape;272;g1537c2c4cbf_0_117"/>
          <p:cNvGrpSpPr/>
          <p:nvPr/>
        </p:nvGrpSpPr>
        <p:grpSpPr>
          <a:xfrm>
            <a:off x="7382447" y="3180899"/>
            <a:ext cx="788466" cy="774012"/>
            <a:chOff x="4967725" y="2920802"/>
            <a:chExt cx="1636500" cy="1606500"/>
          </a:xfrm>
        </p:grpSpPr>
        <p:sp>
          <p:nvSpPr>
            <p:cNvPr id="273" name="Google Shape;273;g1537c2c4cbf_0_117"/>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74" name="Google Shape;274;g1537c2c4cbf_0_117"/>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275" name="Google Shape;275;g1537c2c4cbf_0_117"/>
          <p:cNvGrpSpPr/>
          <p:nvPr/>
        </p:nvGrpSpPr>
        <p:grpSpPr>
          <a:xfrm>
            <a:off x="7382447" y="4236699"/>
            <a:ext cx="788466" cy="774012"/>
            <a:chOff x="4967725" y="2920802"/>
            <a:chExt cx="1636500" cy="1606500"/>
          </a:xfrm>
        </p:grpSpPr>
        <p:sp>
          <p:nvSpPr>
            <p:cNvPr id="276" name="Google Shape;276;g1537c2c4cbf_0_117"/>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77" name="Google Shape;277;g1537c2c4cbf_0_117"/>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278" name="Google Shape;278;g1537c2c4cbf_0_117"/>
          <p:cNvGrpSpPr/>
          <p:nvPr/>
        </p:nvGrpSpPr>
        <p:grpSpPr>
          <a:xfrm>
            <a:off x="7382447" y="5292499"/>
            <a:ext cx="788466" cy="774012"/>
            <a:chOff x="4967725" y="2920802"/>
            <a:chExt cx="1636500" cy="1606500"/>
          </a:xfrm>
        </p:grpSpPr>
        <p:sp>
          <p:nvSpPr>
            <p:cNvPr id="279" name="Google Shape;279;g1537c2c4cbf_0_117"/>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80" name="Google Shape;280;g1537c2c4cbf_0_117"/>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281" name="Google Shape;281;g1537c2c4cbf_0_117"/>
          <p:cNvGrpSpPr/>
          <p:nvPr/>
        </p:nvGrpSpPr>
        <p:grpSpPr>
          <a:xfrm>
            <a:off x="749225" y="2125100"/>
            <a:ext cx="788400" cy="774000"/>
            <a:chOff x="1054025" y="2125100"/>
            <a:chExt cx="788400" cy="774000"/>
          </a:xfrm>
        </p:grpSpPr>
        <p:sp>
          <p:nvSpPr>
            <p:cNvPr id="282" name="Google Shape;282;g1537c2c4cbf_0_117"/>
            <p:cNvSpPr/>
            <p:nvPr/>
          </p:nvSpPr>
          <p:spPr>
            <a:xfrm>
              <a:off x="1054025" y="212510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83" name="Google Shape;283;g1537c2c4cbf_0_117"/>
            <p:cNvPicPr preferRelativeResize="0"/>
            <p:nvPr/>
          </p:nvPicPr>
          <p:blipFill rotWithShape="1">
            <a:blip r:embed="rId6">
              <a:alphaModFix/>
            </a:blip>
            <a:srcRect b="0" l="0" r="0" t="0"/>
            <a:stretch/>
          </p:blipFill>
          <p:spPr>
            <a:xfrm>
              <a:off x="1237617" y="2301462"/>
              <a:ext cx="421392" cy="421392"/>
            </a:xfrm>
            <a:prstGeom prst="rect">
              <a:avLst/>
            </a:prstGeom>
            <a:noFill/>
            <a:ln>
              <a:noFill/>
            </a:ln>
          </p:spPr>
        </p:pic>
      </p:grpSp>
      <p:grpSp>
        <p:nvGrpSpPr>
          <p:cNvPr id="284" name="Google Shape;284;g1537c2c4cbf_0_117"/>
          <p:cNvGrpSpPr/>
          <p:nvPr/>
        </p:nvGrpSpPr>
        <p:grpSpPr>
          <a:xfrm>
            <a:off x="749225" y="3180900"/>
            <a:ext cx="788400" cy="774000"/>
            <a:chOff x="1054025" y="3161250"/>
            <a:chExt cx="788400" cy="774000"/>
          </a:xfrm>
        </p:grpSpPr>
        <p:sp>
          <p:nvSpPr>
            <p:cNvPr id="285" name="Google Shape;285;g1537c2c4cbf_0_117"/>
            <p:cNvSpPr/>
            <p:nvPr/>
          </p:nvSpPr>
          <p:spPr>
            <a:xfrm>
              <a:off x="1054025" y="316125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86" name="Google Shape;286;g1537c2c4cbf_0_117"/>
            <p:cNvPicPr preferRelativeResize="0"/>
            <p:nvPr/>
          </p:nvPicPr>
          <p:blipFill rotWithShape="1">
            <a:blip r:embed="rId6">
              <a:alphaModFix/>
            </a:blip>
            <a:srcRect b="0" l="0" r="0" t="0"/>
            <a:stretch/>
          </p:blipFill>
          <p:spPr>
            <a:xfrm>
              <a:off x="1237617" y="3337612"/>
              <a:ext cx="421392" cy="421392"/>
            </a:xfrm>
            <a:prstGeom prst="rect">
              <a:avLst/>
            </a:prstGeom>
            <a:noFill/>
            <a:ln>
              <a:noFill/>
            </a:ln>
          </p:spPr>
        </p:pic>
      </p:grpSp>
      <p:grpSp>
        <p:nvGrpSpPr>
          <p:cNvPr id="287" name="Google Shape;287;g1537c2c4cbf_0_117"/>
          <p:cNvGrpSpPr/>
          <p:nvPr/>
        </p:nvGrpSpPr>
        <p:grpSpPr>
          <a:xfrm>
            <a:off x="749313" y="4236700"/>
            <a:ext cx="788400" cy="774000"/>
            <a:chOff x="1054113" y="4138500"/>
            <a:chExt cx="788400" cy="774000"/>
          </a:xfrm>
        </p:grpSpPr>
        <p:sp>
          <p:nvSpPr>
            <p:cNvPr id="288" name="Google Shape;288;g1537c2c4cbf_0_117"/>
            <p:cNvSpPr/>
            <p:nvPr/>
          </p:nvSpPr>
          <p:spPr>
            <a:xfrm>
              <a:off x="1054113" y="413850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89" name="Google Shape;289;g1537c2c4cbf_0_117"/>
            <p:cNvPicPr preferRelativeResize="0"/>
            <p:nvPr/>
          </p:nvPicPr>
          <p:blipFill rotWithShape="1">
            <a:blip r:embed="rId6">
              <a:alphaModFix/>
            </a:blip>
            <a:srcRect b="0" l="0" r="0" t="0"/>
            <a:stretch/>
          </p:blipFill>
          <p:spPr>
            <a:xfrm>
              <a:off x="1237705" y="4314862"/>
              <a:ext cx="421392" cy="421392"/>
            </a:xfrm>
            <a:prstGeom prst="rect">
              <a:avLst/>
            </a:prstGeom>
            <a:noFill/>
            <a:ln>
              <a:noFill/>
            </a:ln>
          </p:spPr>
        </p:pic>
      </p:grpSp>
      <p:grpSp>
        <p:nvGrpSpPr>
          <p:cNvPr id="290" name="Google Shape;290;g1537c2c4cbf_0_117"/>
          <p:cNvGrpSpPr/>
          <p:nvPr/>
        </p:nvGrpSpPr>
        <p:grpSpPr>
          <a:xfrm>
            <a:off x="749213" y="5292500"/>
            <a:ext cx="788400" cy="774000"/>
            <a:chOff x="1054013" y="5292500"/>
            <a:chExt cx="788400" cy="774000"/>
          </a:xfrm>
        </p:grpSpPr>
        <p:sp>
          <p:nvSpPr>
            <p:cNvPr id="291" name="Google Shape;291;g1537c2c4cbf_0_117"/>
            <p:cNvSpPr/>
            <p:nvPr/>
          </p:nvSpPr>
          <p:spPr>
            <a:xfrm>
              <a:off x="1054013" y="529250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292" name="Google Shape;292;g1537c2c4cbf_0_117"/>
            <p:cNvPicPr preferRelativeResize="0"/>
            <p:nvPr/>
          </p:nvPicPr>
          <p:blipFill rotWithShape="1">
            <a:blip r:embed="rId6">
              <a:alphaModFix/>
            </a:blip>
            <a:srcRect b="0" l="0" r="0" t="0"/>
            <a:stretch/>
          </p:blipFill>
          <p:spPr>
            <a:xfrm>
              <a:off x="1237605" y="5468862"/>
              <a:ext cx="421392" cy="421392"/>
            </a:xfrm>
            <a:prstGeom prst="rect">
              <a:avLst/>
            </a:prstGeom>
            <a:noFill/>
            <a:ln>
              <a:noFill/>
            </a:ln>
          </p:spPr>
        </p:pic>
      </p:grpSp>
      <p:pic>
        <p:nvPicPr>
          <p:cNvPr id="293" name="Google Shape;293;g1537c2c4cbf_0_117"/>
          <p:cNvPicPr preferRelativeResize="0"/>
          <p:nvPr/>
        </p:nvPicPr>
        <p:blipFill rotWithShape="1">
          <a:blip r:embed="rId7">
            <a:alphaModFix/>
          </a:blip>
          <a:srcRect b="0" l="0" r="0" t="0"/>
          <a:stretch/>
        </p:blipFill>
        <p:spPr>
          <a:xfrm>
            <a:off x="3687500" y="1167850"/>
            <a:ext cx="3746451" cy="5621002"/>
          </a:xfrm>
          <a:prstGeom prst="rect">
            <a:avLst/>
          </a:prstGeom>
          <a:noFill/>
          <a:ln>
            <a:noFill/>
          </a:ln>
        </p:spPr>
      </p:pic>
      <p:sp>
        <p:nvSpPr>
          <p:cNvPr id="294" name="Google Shape;294;g1537c2c4cbf_0_117"/>
          <p:cNvSpPr txBox="1"/>
          <p:nvPr/>
        </p:nvSpPr>
        <p:spPr>
          <a:xfrm>
            <a:off x="1698925" y="2173550"/>
            <a:ext cx="25809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Ni rahisi kupata kuliko mikopo ya kawaida</a:t>
            </a:r>
            <a:endParaRPr b="1" i="0" sz="1600" u="none" cap="none" strike="noStrike">
              <a:solidFill>
                <a:schemeClr val="dk2"/>
              </a:solidFill>
              <a:latin typeface="Century Gothic"/>
              <a:ea typeface="Century Gothic"/>
              <a:cs typeface="Century Gothic"/>
              <a:sym typeface="Century Gothic"/>
            </a:endParaRPr>
          </a:p>
        </p:txBody>
      </p:sp>
      <p:sp>
        <p:nvSpPr>
          <p:cNvPr id="295" name="Google Shape;295;g1537c2c4cbf_0_117"/>
          <p:cNvSpPr txBox="1"/>
          <p:nvPr/>
        </p:nvSpPr>
        <p:spPr>
          <a:xfrm>
            <a:off x="1698925" y="3127975"/>
            <a:ext cx="32325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Unaweza kupata bila kwenda kwa mtoaji huduma za kifedha</a:t>
            </a:r>
            <a:endParaRPr b="1" i="0" sz="1600" u="none" cap="none" strike="noStrike">
              <a:solidFill>
                <a:schemeClr val="dk2"/>
              </a:solidFill>
              <a:latin typeface="Century Gothic"/>
              <a:ea typeface="Century Gothic"/>
              <a:cs typeface="Century Gothic"/>
              <a:sym typeface="Century Gothic"/>
            </a:endParaRPr>
          </a:p>
        </p:txBody>
      </p:sp>
      <p:sp>
        <p:nvSpPr>
          <p:cNvPr id="296" name="Google Shape;296;g1537c2c4cbf_0_117"/>
          <p:cNvSpPr txBox="1"/>
          <p:nvPr/>
        </p:nvSpPr>
        <p:spPr>
          <a:xfrm>
            <a:off x="1698925" y="4363638"/>
            <a:ext cx="35022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Ni nafasi nzuri kwa wateja waliona historia za mkopo auwasio nazo</a:t>
            </a:r>
            <a:endParaRPr b="1" i="0" sz="1600" u="none" cap="none" strike="noStrike">
              <a:solidFill>
                <a:schemeClr val="dk2"/>
              </a:solidFill>
              <a:latin typeface="Century Gothic"/>
              <a:ea typeface="Century Gothic"/>
              <a:cs typeface="Century Gothic"/>
              <a:sym typeface="Century Gothic"/>
            </a:endParaRPr>
          </a:p>
        </p:txBody>
      </p:sp>
      <p:sp>
        <p:nvSpPr>
          <p:cNvPr id="297" name="Google Shape;297;g1537c2c4cbf_0_117"/>
          <p:cNvSpPr txBox="1"/>
          <p:nvPr/>
        </p:nvSpPr>
        <p:spPr>
          <a:xfrm>
            <a:off x="1698925" y="5340938"/>
            <a:ext cx="35022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Unaweza kupata pesa taslimu kwa haraka kwa mahitaji ya dharura</a:t>
            </a:r>
            <a:endParaRPr b="1" i="0" sz="1600" u="none" cap="none" strike="noStrike">
              <a:solidFill>
                <a:schemeClr val="dk2"/>
              </a:solidFill>
              <a:latin typeface="Century Gothic"/>
              <a:ea typeface="Century Gothic"/>
              <a:cs typeface="Century Gothic"/>
              <a:sym typeface="Century Gothic"/>
            </a:endParaRPr>
          </a:p>
        </p:txBody>
      </p:sp>
      <p:sp>
        <p:nvSpPr>
          <p:cNvPr id="298" name="Google Shape;298;g1537c2c4cbf_0_117"/>
          <p:cNvSpPr txBox="1"/>
          <p:nvPr/>
        </p:nvSpPr>
        <p:spPr>
          <a:xfrm>
            <a:off x="8348000" y="2173550"/>
            <a:ext cx="25809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Ni rahisi kukopa kupita kiasi</a:t>
            </a:r>
            <a:endParaRPr b="1" i="0" sz="1600" u="none" cap="none" strike="noStrike">
              <a:solidFill>
                <a:schemeClr val="dk2"/>
              </a:solidFill>
              <a:latin typeface="Century Gothic"/>
              <a:ea typeface="Century Gothic"/>
              <a:cs typeface="Century Gothic"/>
              <a:sym typeface="Century Gothic"/>
            </a:endParaRPr>
          </a:p>
        </p:txBody>
      </p:sp>
      <p:sp>
        <p:nvSpPr>
          <p:cNvPr id="299" name="Google Shape;299;g1537c2c4cbf_0_117"/>
          <p:cNvSpPr txBox="1"/>
          <p:nvPr/>
        </p:nvSpPr>
        <p:spPr>
          <a:xfrm>
            <a:off x="8348000" y="3204163"/>
            <a:ext cx="35022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Ada na viwango vya riba vinaweza kuwa ghali kwa haraka</a:t>
            </a:r>
            <a:endParaRPr b="1" i="0" sz="1600" u="none" cap="none" strike="noStrike">
              <a:solidFill>
                <a:schemeClr val="dk2"/>
              </a:solidFill>
              <a:latin typeface="Century Gothic"/>
              <a:ea typeface="Century Gothic"/>
              <a:cs typeface="Century Gothic"/>
              <a:sym typeface="Century Gothic"/>
            </a:endParaRPr>
          </a:p>
        </p:txBody>
      </p:sp>
      <p:sp>
        <p:nvSpPr>
          <p:cNvPr id="300" name="Google Shape;300;g1537c2c4cbf_0_117"/>
          <p:cNvSpPr txBox="1"/>
          <p:nvPr/>
        </p:nvSpPr>
        <p:spPr>
          <a:xfrm>
            <a:off x="8348000" y="4211238"/>
            <a:ext cx="35022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Kima cha juu cha mkopo huwa kidogo kuliko mikopo ya kawaida</a:t>
            </a:r>
            <a:endParaRPr b="1" i="0" sz="1600" u="none" cap="none" strike="noStrike">
              <a:solidFill>
                <a:schemeClr val="dk2"/>
              </a:solidFill>
              <a:latin typeface="Century Gothic"/>
              <a:ea typeface="Century Gothic"/>
              <a:cs typeface="Century Gothic"/>
              <a:sym typeface="Century Gothic"/>
            </a:endParaRPr>
          </a:p>
        </p:txBody>
      </p:sp>
      <p:sp>
        <p:nvSpPr>
          <p:cNvPr id="301" name="Google Shape;301;g1537c2c4cbf_0_117"/>
          <p:cNvSpPr txBox="1"/>
          <p:nvPr/>
        </p:nvSpPr>
        <p:spPr>
          <a:xfrm>
            <a:off x="8348000" y="5340938"/>
            <a:ext cx="35022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chemeClr val="dk1"/>
              </a:buClr>
              <a:buSzPts val="1100"/>
              <a:buFont typeface="Arial"/>
              <a:buNone/>
            </a:pPr>
            <a:r>
              <a:rPr b="1" i="0" lang="en-US" sz="1600" u="none" cap="none" strike="noStrike">
                <a:solidFill>
                  <a:schemeClr val="dk2"/>
                </a:solidFill>
                <a:latin typeface="Century Gothic"/>
                <a:ea typeface="Century Gothic"/>
                <a:cs typeface="Century Gothic"/>
                <a:sym typeface="Century Gothic"/>
              </a:rPr>
              <a:t>Lengo lake sio mkopo wa muda mrefu au fedha.</a:t>
            </a:r>
            <a:endParaRPr b="1" i="0" sz="1600" u="none" cap="none" strike="noStrike">
              <a:solidFill>
                <a:schemeClr val="dk2"/>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g1537c2c4cbf_0_169"/>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307" name="Google Shape;307;g1537c2c4cbf_0_169"/>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sp>
        <p:nvSpPr>
          <p:cNvPr id="308" name="Google Shape;308;g1537c2c4cbf_0_169"/>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1" i="0" lang="en-US" sz="3200" u="none" cap="none" strike="noStrike">
                <a:solidFill>
                  <a:srgbClr val="2853A3"/>
                </a:solidFill>
                <a:latin typeface="Century Gothic"/>
                <a:ea typeface="Century Gothic"/>
                <a:cs typeface="Century Gothic"/>
                <a:sym typeface="Century Gothic"/>
              </a:rPr>
              <a:t>3. Deni Katika Akiba</a:t>
            </a:r>
            <a:endParaRPr b="1" i="0" sz="3200" u="none" cap="none" strike="noStrike">
              <a:solidFill>
                <a:srgbClr val="2853A3"/>
              </a:solidFill>
              <a:latin typeface="Century Gothic"/>
              <a:ea typeface="Century Gothic"/>
              <a:cs typeface="Century Gothic"/>
              <a:sym typeface="Century Gothic"/>
            </a:endParaRPr>
          </a:p>
        </p:txBody>
      </p:sp>
      <p:sp>
        <p:nvSpPr>
          <p:cNvPr id="309" name="Google Shape;309;g1537c2c4cbf_0_16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310" name="Google Shape;310;g1537c2c4cbf_0_169"/>
          <p:cNvSpPr/>
          <p:nvPr/>
        </p:nvSpPr>
        <p:spPr>
          <a:xfrm>
            <a:off x="755075" y="1472750"/>
            <a:ext cx="10598700" cy="5167800"/>
          </a:xfrm>
          <a:prstGeom prst="round1Rect">
            <a:avLst>
              <a:gd fmla="val 16667" name="adj"/>
            </a:avLst>
          </a:prstGeom>
          <a:solidFill>
            <a:srgbClr val="B3CDEA">
              <a:alpha val="2627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g1537c2c4cbf_0_169"/>
          <p:cNvSpPr txBox="1"/>
          <p:nvPr/>
        </p:nvSpPr>
        <p:spPr>
          <a:xfrm>
            <a:off x="1099900" y="1580550"/>
            <a:ext cx="9664200" cy="2399100"/>
          </a:xfrm>
          <a:prstGeom prst="rect">
            <a:avLst/>
          </a:prstGeom>
          <a:noFill/>
          <a:ln>
            <a:noFill/>
          </a:ln>
        </p:spPr>
        <p:txBody>
          <a:bodyPr anchorCtr="0" anchor="t" bIns="91425" lIns="91425" spcFirstLastPara="1" rIns="91425" wrap="square" tIns="91425">
            <a:spAutoFit/>
          </a:bodyPr>
          <a:lstStyle/>
          <a:p>
            <a:pPr indent="0" lvl="0" marL="12700" marR="5080" rtl="0" algn="l">
              <a:lnSpc>
                <a:spcPct val="133200"/>
              </a:lnSpc>
              <a:spcBef>
                <a:spcPts val="0"/>
              </a:spcBef>
              <a:spcAft>
                <a:spcPts val="0"/>
              </a:spcAft>
              <a:buClr>
                <a:srgbClr val="000000"/>
              </a:buClr>
              <a:buSzPts val="1800"/>
              <a:buFont typeface="Arial"/>
              <a:buNone/>
            </a:pPr>
            <a:r>
              <a:rPr b="1" i="0" lang="en-US" sz="1600" u="none" cap="none" strike="noStrike">
                <a:solidFill>
                  <a:schemeClr val="dk2"/>
                </a:solidFill>
                <a:latin typeface="Century Gothic"/>
                <a:ea typeface="Century Gothic"/>
                <a:cs typeface="Century Gothic"/>
                <a:sym typeface="Century Gothic"/>
              </a:rPr>
              <a:t>Deni katika akiba linatokana wakati hauna pesa za kutosha kutoa kwenye akaunti yako, lakini mtoaji huduma za kifedha anakuruhusu kuendelea kutoa tu. </a:t>
            </a:r>
            <a:r>
              <a:rPr b="0" i="0" lang="en-US" sz="1600" u="none" cap="none" strike="noStrike">
                <a:solidFill>
                  <a:schemeClr val="dk2"/>
                </a:solidFill>
                <a:latin typeface="Century Gothic"/>
                <a:ea typeface="Century Gothic"/>
                <a:cs typeface="Century Gothic"/>
                <a:sym typeface="Century Gothic"/>
              </a:rPr>
              <a:t>Ukweli ni kuwa unapata nafasi ya haraka kukopa pesa zaidi ambazo kwa wakati huo hauna. Deni katika akiba limekusudiwa kushughulikia dharura au mahitaji madogo madogo. Huwa kuna kiwango cha kima cha juu ambacho unaweza kuchukua kama deni katika akiba, na utahitajika kulipa riba na ada kwenye kiwango ulichochukua kama deni katika akiba kwa kuwa ni aina ya mkopo kutoka kwa mtoaji wako wa huduma za kifedha.</a:t>
            </a:r>
            <a:endParaRPr b="0" i="0" sz="1600" u="none" cap="none" strike="noStrike">
              <a:solidFill>
                <a:schemeClr val="dk2"/>
              </a:solidFill>
              <a:latin typeface="Century Gothic"/>
              <a:ea typeface="Century Gothic"/>
              <a:cs typeface="Century Gothic"/>
              <a:sym typeface="Century Gothic"/>
            </a:endParaRPr>
          </a:p>
        </p:txBody>
      </p:sp>
      <p:sp>
        <p:nvSpPr>
          <p:cNvPr id="312" name="Google Shape;312;g1537c2c4cbf_0_169"/>
          <p:cNvSpPr txBox="1"/>
          <p:nvPr/>
        </p:nvSpPr>
        <p:spPr>
          <a:xfrm>
            <a:off x="1083875" y="3890900"/>
            <a:ext cx="10269900" cy="2646000"/>
          </a:xfrm>
          <a:prstGeom prst="rect">
            <a:avLst/>
          </a:prstGeom>
          <a:noFill/>
          <a:ln>
            <a:noFill/>
          </a:ln>
        </p:spPr>
        <p:txBody>
          <a:bodyPr anchorCtr="0" anchor="t" bIns="91425" lIns="91425" spcFirstLastPara="1" rIns="91425" wrap="square" tIns="91425">
            <a:spAutoFit/>
          </a:bodyPr>
          <a:lstStyle/>
          <a:p>
            <a:pPr indent="0" lvl="0" marL="12700" marR="5080" rtl="0" algn="l">
              <a:lnSpc>
                <a:spcPct val="1332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Vipengele vya deni katika akiba:</a:t>
            </a:r>
            <a:endParaRPr b="0" i="0" sz="1600" u="none" cap="none" strike="noStrike">
              <a:solidFill>
                <a:schemeClr val="dk2"/>
              </a:solidFill>
              <a:latin typeface="Century Gothic"/>
              <a:ea typeface="Century Gothic"/>
              <a:cs typeface="Century Gothic"/>
              <a:sym typeface="Century Gothic"/>
            </a:endParaRPr>
          </a:p>
          <a:p>
            <a:pPr indent="-330200" lvl="0" marL="457200" marR="659130" rtl="0" algn="l">
              <a:lnSpc>
                <a:spcPct val="122000"/>
              </a:lnSpc>
              <a:spcBef>
                <a:spcPts val="1000"/>
              </a:spcBef>
              <a:spcAft>
                <a:spcPts val="0"/>
              </a:spcAft>
              <a:buClr>
                <a:schemeClr val="dk2"/>
              </a:buClr>
              <a:buSzPts val="1600"/>
              <a:buFont typeface="Century Gothic"/>
              <a:buChar char="●"/>
            </a:pPr>
            <a:r>
              <a:rPr b="0" i="0" lang="en-US" sz="1600" u="none" cap="none" strike="noStrike">
                <a:solidFill>
                  <a:schemeClr val="dk2"/>
                </a:solidFill>
                <a:latin typeface="Century Gothic"/>
                <a:ea typeface="Century Gothic"/>
                <a:cs typeface="Century Gothic"/>
                <a:sym typeface="Century Gothic"/>
              </a:rPr>
              <a:t>Kinga ya deni katika akiba imefungamanishwa na akaunti yako kifedha iliyopo.</a:t>
            </a:r>
            <a:endParaRPr b="0" i="0" sz="1600" u="none" cap="none" strike="noStrike">
              <a:solidFill>
                <a:schemeClr val="dk2"/>
              </a:solidFill>
              <a:latin typeface="Century Gothic"/>
              <a:ea typeface="Century Gothic"/>
              <a:cs typeface="Century Gothic"/>
              <a:sym typeface="Century Gothic"/>
            </a:endParaRPr>
          </a:p>
          <a:p>
            <a:pPr indent="-330200" lvl="0" marL="457200" marR="659130" rtl="0" algn="l">
              <a:lnSpc>
                <a:spcPct val="122000"/>
              </a:lnSpc>
              <a:spcBef>
                <a:spcPts val="1000"/>
              </a:spcBef>
              <a:spcAft>
                <a:spcPts val="0"/>
              </a:spcAft>
              <a:buClr>
                <a:schemeClr val="dk2"/>
              </a:buClr>
              <a:buSzPts val="1600"/>
              <a:buFont typeface="Century Gothic"/>
              <a:buChar char="●"/>
            </a:pPr>
            <a:r>
              <a:rPr b="0" i="0" lang="en-US" sz="1600" u="none" cap="none" strike="noStrike">
                <a:solidFill>
                  <a:schemeClr val="dk2"/>
                </a:solidFill>
                <a:latin typeface="Century Gothic"/>
                <a:ea typeface="Century Gothic"/>
                <a:cs typeface="Century Gothic"/>
                <a:sym typeface="Century Gothic"/>
              </a:rPr>
              <a:t>Mtoaji wako wa huduma za kifedha huweka masharti ya mchakato wa kulipa. Ni muhimu kujua masharti ya deni katika akiba kabla ya kutoa pesa kwenye akaunti yako ili uwe na uhakika wa kulipa kwa wakati.</a:t>
            </a:r>
            <a:endParaRPr b="0" i="0" sz="1600" u="none" cap="none" strike="noStrike">
              <a:solidFill>
                <a:schemeClr val="dk2"/>
              </a:solidFill>
              <a:latin typeface="Century Gothic"/>
              <a:ea typeface="Century Gothic"/>
              <a:cs typeface="Century Gothic"/>
              <a:sym typeface="Century Gothic"/>
            </a:endParaRPr>
          </a:p>
          <a:p>
            <a:pPr indent="-330200" lvl="0" marL="457200" marR="659130" rtl="0" algn="l">
              <a:lnSpc>
                <a:spcPct val="122000"/>
              </a:lnSpc>
              <a:spcBef>
                <a:spcPts val="1000"/>
              </a:spcBef>
              <a:spcAft>
                <a:spcPts val="1000"/>
              </a:spcAft>
              <a:buClr>
                <a:schemeClr val="dk2"/>
              </a:buClr>
              <a:buSzPts val="1600"/>
              <a:buFont typeface="Century Gothic"/>
              <a:buChar char="●"/>
            </a:pPr>
            <a:r>
              <a:rPr b="0" i="0" lang="en-US" sz="1600" u="none" cap="none" strike="noStrike">
                <a:solidFill>
                  <a:schemeClr val="dk2"/>
                </a:solidFill>
                <a:latin typeface="Century Gothic"/>
                <a:ea typeface="Century Gothic"/>
                <a:cs typeface="Century Gothic"/>
                <a:sym typeface="Century Gothic"/>
              </a:rPr>
              <a:t>Unaweza kuamua kujitoa kwenye kinga ya deni katika akiba. Ukijaribu kutumia akaunti yako lakini huna pesa za kutosha, ombi lako halitakubaliwa.</a:t>
            </a:r>
            <a:endParaRPr b="0" i="0" sz="1200" u="none" cap="none" strike="noStrike">
              <a:solidFill>
                <a:schemeClr val="dk2"/>
              </a:solidFill>
              <a:latin typeface="Century Gothic"/>
              <a:ea typeface="Century Gothic"/>
              <a:cs typeface="Century Gothic"/>
              <a:sym typeface="Century Gothic"/>
            </a:endParaRPr>
          </a:p>
        </p:txBody>
      </p:sp>
      <p:pic>
        <p:nvPicPr>
          <p:cNvPr id="313" name="Google Shape;313;g1537c2c4cbf_0_169"/>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g1537c2c4cbf_0_181"/>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319" name="Google Shape;319;g1537c2c4cbf_0_181"/>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pic>
        <p:nvPicPr>
          <p:cNvPr id="320" name="Google Shape;320;g1537c2c4cbf_0_181"/>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321" name="Google Shape;321;g1537c2c4cbf_0_181"/>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Faida na Hasara za Urahisi wa Deni Katika Akiba</a:t>
            </a:r>
            <a:endParaRPr b="0" i="0" sz="3200" u="none" cap="none" strike="noStrike">
              <a:solidFill>
                <a:srgbClr val="2853A3"/>
              </a:solidFill>
              <a:latin typeface="Century Gothic"/>
              <a:ea typeface="Century Gothic"/>
              <a:cs typeface="Century Gothic"/>
              <a:sym typeface="Century Gothic"/>
            </a:endParaRPr>
          </a:p>
        </p:txBody>
      </p:sp>
      <p:sp>
        <p:nvSpPr>
          <p:cNvPr id="322" name="Google Shape;322;g1537c2c4cbf_0_18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grpSp>
        <p:nvGrpSpPr>
          <p:cNvPr id="323" name="Google Shape;323;g1537c2c4cbf_0_181"/>
          <p:cNvGrpSpPr/>
          <p:nvPr/>
        </p:nvGrpSpPr>
        <p:grpSpPr>
          <a:xfrm>
            <a:off x="7382447" y="1640149"/>
            <a:ext cx="788466" cy="774012"/>
            <a:chOff x="4967725" y="2920802"/>
            <a:chExt cx="1636500" cy="1606500"/>
          </a:xfrm>
        </p:grpSpPr>
        <p:sp>
          <p:nvSpPr>
            <p:cNvPr id="324" name="Google Shape;324;g1537c2c4cbf_0_181"/>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25" name="Google Shape;325;g1537c2c4cbf_0_181"/>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326" name="Google Shape;326;g1537c2c4cbf_0_181"/>
          <p:cNvGrpSpPr/>
          <p:nvPr/>
        </p:nvGrpSpPr>
        <p:grpSpPr>
          <a:xfrm>
            <a:off x="7382447" y="2670774"/>
            <a:ext cx="788466" cy="774012"/>
            <a:chOff x="4967725" y="2920802"/>
            <a:chExt cx="1636500" cy="1606500"/>
          </a:xfrm>
        </p:grpSpPr>
        <p:sp>
          <p:nvSpPr>
            <p:cNvPr id="327" name="Google Shape;327;g1537c2c4cbf_0_181"/>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28" name="Google Shape;328;g1537c2c4cbf_0_181"/>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329" name="Google Shape;329;g1537c2c4cbf_0_181"/>
          <p:cNvGrpSpPr/>
          <p:nvPr/>
        </p:nvGrpSpPr>
        <p:grpSpPr>
          <a:xfrm>
            <a:off x="7382447" y="3726849"/>
            <a:ext cx="788466" cy="774012"/>
            <a:chOff x="4967725" y="2920802"/>
            <a:chExt cx="1636500" cy="1606500"/>
          </a:xfrm>
        </p:grpSpPr>
        <p:sp>
          <p:nvSpPr>
            <p:cNvPr id="330" name="Google Shape;330;g1537c2c4cbf_0_181"/>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31" name="Google Shape;331;g1537c2c4cbf_0_181"/>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332" name="Google Shape;332;g1537c2c4cbf_0_181"/>
          <p:cNvGrpSpPr/>
          <p:nvPr/>
        </p:nvGrpSpPr>
        <p:grpSpPr>
          <a:xfrm>
            <a:off x="7382447" y="4784949"/>
            <a:ext cx="788466" cy="774012"/>
            <a:chOff x="4967725" y="2920802"/>
            <a:chExt cx="1636500" cy="1606500"/>
          </a:xfrm>
        </p:grpSpPr>
        <p:sp>
          <p:nvSpPr>
            <p:cNvPr id="333" name="Google Shape;333;g1537c2c4cbf_0_181"/>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34" name="Google Shape;334;g1537c2c4cbf_0_181"/>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grpSp>
        <p:nvGrpSpPr>
          <p:cNvPr id="335" name="Google Shape;335;g1537c2c4cbf_0_181"/>
          <p:cNvGrpSpPr/>
          <p:nvPr/>
        </p:nvGrpSpPr>
        <p:grpSpPr>
          <a:xfrm>
            <a:off x="749225" y="1439300"/>
            <a:ext cx="788400" cy="774000"/>
            <a:chOff x="1054025" y="2125100"/>
            <a:chExt cx="788400" cy="774000"/>
          </a:xfrm>
        </p:grpSpPr>
        <p:sp>
          <p:nvSpPr>
            <p:cNvPr id="336" name="Google Shape;336;g1537c2c4cbf_0_181"/>
            <p:cNvSpPr/>
            <p:nvPr/>
          </p:nvSpPr>
          <p:spPr>
            <a:xfrm>
              <a:off x="1054025" y="212510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37" name="Google Shape;337;g1537c2c4cbf_0_181"/>
            <p:cNvPicPr preferRelativeResize="0"/>
            <p:nvPr/>
          </p:nvPicPr>
          <p:blipFill rotWithShape="1">
            <a:blip r:embed="rId6">
              <a:alphaModFix/>
            </a:blip>
            <a:srcRect b="0" l="0" r="0" t="0"/>
            <a:stretch/>
          </p:blipFill>
          <p:spPr>
            <a:xfrm>
              <a:off x="1237617" y="2301462"/>
              <a:ext cx="421392" cy="421392"/>
            </a:xfrm>
            <a:prstGeom prst="rect">
              <a:avLst/>
            </a:prstGeom>
            <a:noFill/>
            <a:ln>
              <a:noFill/>
            </a:ln>
          </p:spPr>
        </p:pic>
      </p:grpSp>
      <p:grpSp>
        <p:nvGrpSpPr>
          <p:cNvPr id="338" name="Google Shape;338;g1537c2c4cbf_0_181"/>
          <p:cNvGrpSpPr/>
          <p:nvPr/>
        </p:nvGrpSpPr>
        <p:grpSpPr>
          <a:xfrm>
            <a:off x="749225" y="2647500"/>
            <a:ext cx="788400" cy="774000"/>
            <a:chOff x="1054025" y="3161250"/>
            <a:chExt cx="788400" cy="774000"/>
          </a:xfrm>
        </p:grpSpPr>
        <p:sp>
          <p:nvSpPr>
            <p:cNvPr id="339" name="Google Shape;339;g1537c2c4cbf_0_181"/>
            <p:cNvSpPr/>
            <p:nvPr/>
          </p:nvSpPr>
          <p:spPr>
            <a:xfrm>
              <a:off x="1054025" y="316125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40" name="Google Shape;340;g1537c2c4cbf_0_181"/>
            <p:cNvPicPr preferRelativeResize="0"/>
            <p:nvPr/>
          </p:nvPicPr>
          <p:blipFill rotWithShape="1">
            <a:blip r:embed="rId6">
              <a:alphaModFix/>
            </a:blip>
            <a:srcRect b="0" l="0" r="0" t="0"/>
            <a:stretch/>
          </p:blipFill>
          <p:spPr>
            <a:xfrm>
              <a:off x="1237617" y="3337612"/>
              <a:ext cx="421392" cy="421392"/>
            </a:xfrm>
            <a:prstGeom prst="rect">
              <a:avLst/>
            </a:prstGeom>
            <a:noFill/>
            <a:ln>
              <a:noFill/>
            </a:ln>
          </p:spPr>
        </p:pic>
      </p:grpSp>
      <p:grpSp>
        <p:nvGrpSpPr>
          <p:cNvPr id="341" name="Google Shape;341;g1537c2c4cbf_0_181"/>
          <p:cNvGrpSpPr/>
          <p:nvPr/>
        </p:nvGrpSpPr>
        <p:grpSpPr>
          <a:xfrm>
            <a:off x="749313" y="3703300"/>
            <a:ext cx="788400" cy="774000"/>
            <a:chOff x="1054113" y="4138500"/>
            <a:chExt cx="788400" cy="774000"/>
          </a:xfrm>
        </p:grpSpPr>
        <p:sp>
          <p:nvSpPr>
            <p:cNvPr id="342" name="Google Shape;342;g1537c2c4cbf_0_181"/>
            <p:cNvSpPr/>
            <p:nvPr/>
          </p:nvSpPr>
          <p:spPr>
            <a:xfrm>
              <a:off x="1054113" y="413850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43" name="Google Shape;343;g1537c2c4cbf_0_181"/>
            <p:cNvPicPr preferRelativeResize="0"/>
            <p:nvPr/>
          </p:nvPicPr>
          <p:blipFill rotWithShape="1">
            <a:blip r:embed="rId6">
              <a:alphaModFix/>
            </a:blip>
            <a:srcRect b="0" l="0" r="0" t="0"/>
            <a:stretch/>
          </p:blipFill>
          <p:spPr>
            <a:xfrm>
              <a:off x="1237705" y="4314862"/>
              <a:ext cx="421392" cy="421392"/>
            </a:xfrm>
            <a:prstGeom prst="rect">
              <a:avLst/>
            </a:prstGeom>
            <a:noFill/>
            <a:ln>
              <a:noFill/>
            </a:ln>
          </p:spPr>
        </p:pic>
      </p:grpSp>
      <p:grpSp>
        <p:nvGrpSpPr>
          <p:cNvPr id="344" name="Google Shape;344;g1537c2c4cbf_0_181"/>
          <p:cNvGrpSpPr/>
          <p:nvPr/>
        </p:nvGrpSpPr>
        <p:grpSpPr>
          <a:xfrm>
            <a:off x="749213" y="4759100"/>
            <a:ext cx="788400" cy="774000"/>
            <a:chOff x="1054013" y="5292500"/>
            <a:chExt cx="788400" cy="774000"/>
          </a:xfrm>
        </p:grpSpPr>
        <p:sp>
          <p:nvSpPr>
            <p:cNvPr id="345" name="Google Shape;345;g1537c2c4cbf_0_181"/>
            <p:cNvSpPr/>
            <p:nvPr/>
          </p:nvSpPr>
          <p:spPr>
            <a:xfrm>
              <a:off x="1054013" y="529250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46" name="Google Shape;346;g1537c2c4cbf_0_181"/>
            <p:cNvPicPr preferRelativeResize="0"/>
            <p:nvPr/>
          </p:nvPicPr>
          <p:blipFill rotWithShape="1">
            <a:blip r:embed="rId6">
              <a:alphaModFix/>
            </a:blip>
            <a:srcRect b="0" l="0" r="0" t="0"/>
            <a:stretch/>
          </p:blipFill>
          <p:spPr>
            <a:xfrm>
              <a:off x="1237605" y="5468862"/>
              <a:ext cx="421392" cy="421392"/>
            </a:xfrm>
            <a:prstGeom prst="rect">
              <a:avLst/>
            </a:prstGeom>
            <a:noFill/>
            <a:ln>
              <a:noFill/>
            </a:ln>
          </p:spPr>
        </p:pic>
      </p:grpSp>
      <p:pic>
        <p:nvPicPr>
          <p:cNvPr id="347" name="Google Shape;347;g1537c2c4cbf_0_181"/>
          <p:cNvPicPr preferRelativeResize="0"/>
          <p:nvPr/>
        </p:nvPicPr>
        <p:blipFill rotWithShape="1">
          <a:blip r:embed="rId7">
            <a:alphaModFix/>
          </a:blip>
          <a:srcRect b="0" l="0" r="0" t="0"/>
          <a:stretch/>
        </p:blipFill>
        <p:spPr>
          <a:xfrm>
            <a:off x="3779375" y="1381950"/>
            <a:ext cx="3775174" cy="5664123"/>
          </a:xfrm>
          <a:prstGeom prst="rect">
            <a:avLst/>
          </a:prstGeom>
          <a:noFill/>
          <a:ln>
            <a:noFill/>
          </a:ln>
        </p:spPr>
      </p:pic>
      <p:sp>
        <p:nvSpPr>
          <p:cNvPr id="348" name="Google Shape;348;g1537c2c4cbf_0_181"/>
          <p:cNvSpPr txBox="1"/>
          <p:nvPr/>
        </p:nvSpPr>
        <p:spPr>
          <a:xfrm>
            <a:off x="1698925" y="1487750"/>
            <a:ext cx="2931000" cy="11697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Kusaidia kusimamia kuingia na kutoka kwa pesa taslimu kwenye biashara yako</a:t>
            </a:r>
            <a:endParaRPr b="1" i="0" sz="1600" u="none" cap="none" strike="noStrike">
              <a:solidFill>
                <a:schemeClr val="dk2"/>
              </a:solidFill>
              <a:latin typeface="Century Gothic"/>
              <a:ea typeface="Century Gothic"/>
              <a:cs typeface="Century Gothic"/>
              <a:sym typeface="Century Gothic"/>
            </a:endParaRPr>
          </a:p>
        </p:txBody>
      </p:sp>
      <p:sp>
        <p:nvSpPr>
          <p:cNvPr id="349" name="Google Shape;349;g1537c2c4cbf_0_181"/>
          <p:cNvSpPr txBox="1"/>
          <p:nvPr/>
        </p:nvSpPr>
        <p:spPr>
          <a:xfrm>
            <a:off x="1698925" y="2746975"/>
            <a:ext cx="27432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chemeClr val="dk1"/>
              </a:buClr>
              <a:buSzPts val="1100"/>
              <a:buFont typeface="Arial"/>
              <a:buNone/>
            </a:pPr>
            <a:r>
              <a:rPr b="1" i="0" lang="en-US" sz="1600" u="none" cap="none" strike="noStrike">
                <a:solidFill>
                  <a:schemeClr val="dk2"/>
                </a:solidFill>
                <a:latin typeface="Century Gothic"/>
                <a:ea typeface="Century Gothic"/>
                <a:cs typeface="Century Gothic"/>
                <a:sym typeface="Century Gothic"/>
              </a:rPr>
              <a:t>Kukidhi mahitaji ya haraka yanayohitajika</a:t>
            </a:r>
            <a:endParaRPr b="1" i="0" sz="1600" u="none" cap="none" strike="noStrike">
              <a:solidFill>
                <a:schemeClr val="dk2"/>
              </a:solidFill>
              <a:latin typeface="Century Gothic"/>
              <a:ea typeface="Century Gothic"/>
              <a:cs typeface="Century Gothic"/>
              <a:sym typeface="Century Gothic"/>
            </a:endParaRPr>
          </a:p>
        </p:txBody>
      </p:sp>
      <p:sp>
        <p:nvSpPr>
          <p:cNvPr id="350" name="Google Shape;350;g1537c2c4cbf_0_181"/>
          <p:cNvSpPr txBox="1"/>
          <p:nvPr/>
        </p:nvSpPr>
        <p:spPr>
          <a:xfrm>
            <a:off x="1698925" y="3601638"/>
            <a:ext cx="35022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Riba inalipwa tu kwenye kiwango cha zaidi kilichotolewa</a:t>
            </a:r>
            <a:endParaRPr b="1" i="0" sz="1600" u="none" cap="none" strike="noStrike">
              <a:solidFill>
                <a:schemeClr val="dk2"/>
              </a:solidFill>
              <a:latin typeface="Century Gothic"/>
              <a:ea typeface="Century Gothic"/>
              <a:cs typeface="Century Gothic"/>
              <a:sym typeface="Century Gothic"/>
            </a:endParaRPr>
          </a:p>
        </p:txBody>
      </p:sp>
      <p:sp>
        <p:nvSpPr>
          <p:cNvPr id="351" name="Google Shape;351;g1537c2c4cbf_0_181"/>
          <p:cNvSpPr txBox="1"/>
          <p:nvPr/>
        </p:nvSpPr>
        <p:spPr>
          <a:xfrm>
            <a:off x="1698925" y="4655150"/>
            <a:ext cx="24705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chemeClr val="dk1"/>
              </a:buClr>
              <a:buSzPts val="1100"/>
              <a:buFont typeface="Arial"/>
              <a:buNone/>
            </a:pPr>
            <a:r>
              <a:rPr b="1" i="0" lang="en-US" sz="1600" u="none" cap="none" strike="noStrike">
                <a:solidFill>
                  <a:schemeClr val="dk2"/>
                </a:solidFill>
                <a:latin typeface="Century Gothic"/>
                <a:ea typeface="Century Gothic"/>
                <a:cs typeface="Century Gothic"/>
                <a:sym typeface="Century Gothic"/>
              </a:rPr>
              <a:t>Inaweza kutolewa kwa notisi ya muda mfupi</a:t>
            </a:r>
            <a:endParaRPr b="1" i="0" sz="1600" u="none" cap="none" strike="noStrike">
              <a:solidFill>
                <a:schemeClr val="dk2"/>
              </a:solidFill>
              <a:latin typeface="Century Gothic"/>
              <a:ea typeface="Century Gothic"/>
              <a:cs typeface="Century Gothic"/>
              <a:sym typeface="Century Gothic"/>
            </a:endParaRPr>
          </a:p>
        </p:txBody>
      </p:sp>
      <p:sp>
        <p:nvSpPr>
          <p:cNvPr id="352" name="Google Shape;352;g1537c2c4cbf_0_181"/>
          <p:cNvSpPr txBox="1"/>
          <p:nvPr/>
        </p:nvSpPr>
        <p:spPr>
          <a:xfrm>
            <a:off x="8348000" y="1688600"/>
            <a:ext cx="19899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Kiwango cha juu cha riba</a:t>
            </a:r>
            <a:endParaRPr b="1" i="0" sz="1600" u="none" cap="none" strike="noStrike">
              <a:solidFill>
                <a:schemeClr val="dk2"/>
              </a:solidFill>
              <a:latin typeface="Century Gothic"/>
              <a:ea typeface="Century Gothic"/>
              <a:cs typeface="Century Gothic"/>
              <a:sym typeface="Century Gothic"/>
            </a:endParaRPr>
          </a:p>
        </p:txBody>
      </p:sp>
      <p:sp>
        <p:nvSpPr>
          <p:cNvPr id="353" name="Google Shape;353;g1537c2c4cbf_0_181"/>
          <p:cNvSpPr txBox="1"/>
          <p:nvPr/>
        </p:nvSpPr>
        <p:spPr>
          <a:xfrm>
            <a:off x="8348000" y="2694050"/>
            <a:ext cx="21234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Inaweza kuwa na ada za ziada</a:t>
            </a:r>
            <a:endParaRPr b="1" i="0" sz="1600" u="none" cap="none" strike="noStrike">
              <a:solidFill>
                <a:schemeClr val="dk2"/>
              </a:solidFill>
              <a:latin typeface="Century Gothic"/>
              <a:ea typeface="Century Gothic"/>
              <a:cs typeface="Century Gothic"/>
              <a:sym typeface="Century Gothic"/>
            </a:endParaRPr>
          </a:p>
        </p:txBody>
      </p:sp>
      <p:sp>
        <p:nvSpPr>
          <p:cNvPr id="354" name="Google Shape;354;g1537c2c4cbf_0_181"/>
          <p:cNvSpPr txBox="1"/>
          <p:nvPr/>
        </p:nvSpPr>
        <p:spPr>
          <a:xfrm>
            <a:off x="8348000" y="3777600"/>
            <a:ext cx="21234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Inatolewa tu kwa watu wenye akaunti</a:t>
            </a:r>
            <a:endParaRPr b="1" i="0" sz="1600" u="none" cap="none" strike="noStrike">
              <a:solidFill>
                <a:schemeClr val="dk2"/>
              </a:solidFill>
              <a:latin typeface="Century Gothic"/>
              <a:ea typeface="Century Gothic"/>
              <a:cs typeface="Century Gothic"/>
              <a:sym typeface="Century Gothic"/>
            </a:endParaRPr>
          </a:p>
        </p:txBody>
      </p:sp>
      <p:sp>
        <p:nvSpPr>
          <p:cNvPr id="355" name="Google Shape;355;g1537c2c4cbf_0_181"/>
          <p:cNvSpPr txBox="1"/>
          <p:nvPr/>
        </p:nvSpPr>
        <p:spPr>
          <a:xfrm>
            <a:off x="8348000" y="4833400"/>
            <a:ext cx="2256600" cy="9234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Inatumiwa kwa mkopo wa muda mfupi</a:t>
            </a:r>
            <a:endParaRPr b="1" i="0" sz="1600" u="none" cap="none" strike="noStrike">
              <a:solidFill>
                <a:schemeClr val="dk2"/>
              </a:solidFill>
              <a:latin typeface="Century Gothic"/>
              <a:ea typeface="Century Gothic"/>
              <a:cs typeface="Century Gothic"/>
              <a:sym typeface="Century Gothic"/>
            </a:endParaRPr>
          </a:p>
        </p:txBody>
      </p:sp>
      <p:grpSp>
        <p:nvGrpSpPr>
          <p:cNvPr id="356" name="Google Shape;356;g1537c2c4cbf_0_181"/>
          <p:cNvGrpSpPr/>
          <p:nvPr/>
        </p:nvGrpSpPr>
        <p:grpSpPr>
          <a:xfrm>
            <a:off x="755063" y="5814900"/>
            <a:ext cx="788400" cy="774000"/>
            <a:chOff x="1054013" y="5292500"/>
            <a:chExt cx="788400" cy="774000"/>
          </a:xfrm>
        </p:grpSpPr>
        <p:sp>
          <p:nvSpPr>
            <p:cNvPr id="357" name="Google Shape;357;g1537c2c4cbf_0_181"/>
            <p:cNvSpPr/>
            <p:nvPr/>
          </p:nvSpPr>
          <p:spPr>
            <a:xfrm>
              <a:off x="1054013" y="5292500"/>
              <a:ext cx="788400" cy="774000"/>
            </a:xfrm>
            <a:prstGeom prst="ellipse">
              <a:avLst/>
            </a:prstGeom>
            <a:solidFill>
              <a:srgbClr val="2855A4"/>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58" name="Google Shape;358;g1537c2c4cbf_0_181"/>
            <p:cNvPicPr preferRelativeResize="0"/>
            <p:nvPr/>
          </p:nvPicPr>
          <p:blipFill rotWithShape="1">
            <a:blip r:embed="rId6">
              <a:alphaModFix/>
            </a:blip>
            <a:srcRect b="0" l="0" r="0" t="0"/>
            <a:stretch/>
          </p:blipFill>
          <p:spPr>
            <a:xfrm>
              <a:off x="1237605" y="5468862"/>
              <a:ext cx="421392" cy="421392"/>
            </a:xfrm>
            <a:prstGeom prst="rect">
              <a:avLst/>
            </a:prstGeom>
            <a:noFill/>
            <a:ln>
              <a:noFill/>
            </a:ln>
          </p:spPr>
        </p:pic>
      </p:grpSp>
      <p:sp>
        <p:nvSpPr>
          <p:cNvPr id="359" name="Google Shape;359;g1537c2c4cbf_0_181"/>
          <p:cNvSpPr txBox="1"/>
          <p:nvPr/>
        </p:nvSpPr>
        <p:spPr>
          <a:xfrm>
            <a:off x="1704775" y="5710950"/>
            <a:ext cx="2634300" cy="11697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Hakuna ulinzi wa fedha unaohitajika benki ili kutoa kiwango zaidi</a:t>
            </a:r>
            <a:endParaRPr b="1" i="0" sz="1600" u="none" cap="none" strike="noStrike">
              <a:solidFill>
                <a:schemeClr val="dk2"/>
              </a:solidFill>
              <a:latin typeface="Century Gothic"/>
              <a:ea typeface="Century Gothic"/>
              <a:cs typeface="Century Gothic"/>
              <a:sym typeface="Century Gothic"/>
            </a:endParaRPr>
          </a:p>
        </p:txBody>
      </p:sp>
      <p:grpSp>
        <p:nvGrpSpPr>
          <p:cNvPr id="360" name="Google Shape;360;g1537c2c4cbf_0_181"/>
          <p:cNvGrpSpPr/>
          <p:nvPr/>
        </p:nvGrpSpPr>
        <p:grpSpPr>
          <a:xfrm>
            <a:off x="7382447" y="5813549"/>
            <a:ext cx="788466" cy="774012"/>
            <a:chOff x="4967725" y="2920802"/>
            <a:chExt cx="1636500" cy="1606500"/>
          </a:xfrm>
        </p:grpSpPr>
        <p:sp>
          <p:nvSpPr>
            <p:cNvPr id="361" name="Google Shape;361;g1537c2c4cbf_0_181"/>
            <p:cNvSpPr/>
            <p:nvPr/>
          </p:nvSpPr>
          <p:spPr>
            <a:xfrm>
              <a:off x="4967725" y="2920802"/>
              <a:ext cx="1636500" cy="1606500"/>
            </a:xfrm>
            <a:prstGeom prst="ellipse">
              <a:avLst/>
            </a:prstGeom>
            <a:solidFill>
              <a:srgbClr val="D19129"/>
            </a:solidFill>
            <a:ln>
              <a:noFill/>
            </a:ln>
          </p:spPr>
          <p:txBody>
            <a:bodyPr anchorCtr="0" anchor="ctr" bIns="91425" lIns="91425" spcFirstLastPara="1" rIns="91425" wrap="square" tIns="0">
              <a:noAutofit/>
            </a:bodyPr>
            <a:lstStyle/>
            <a:p>
              <a:pPr indent="0" lvl="0" marL="0" marR="0" rtl="0" algn="ctr">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p:txBody>
        </p:sp>
        <p:pic>
          <p:nvPicPr>
            <p:cNvPr id="362" name="Google Shape;362;g1537c2c4cbf_0_181"/>
            <p:cNvPicPr preferRelativeResize="0"/>
            <p:nvPr/>
          </p:nvPicPr>
          <p:blipFill rotWithShape="1">
            <a:blip r:embed="rId5">
              <a:alphaModFix/>
            </a:blip>
            <a:srcRect b="0" l="0" r="0" t="0"/>
            <a:stretch/>
          </p:blipFill>
          <p:spPr>
            <a:xfrm>
              <a:off x="5348725" y="3286800"/>
              <a:ext cx="874500" cy="874500"/>
            </a:xfrm>
            <a:prstGeom prst="rect">
              <a:avLst/>
            </a:prstGeom>
            <a:noFill/>
            <a:ln>
              <a:noFill/>
            </a:ln>
          </p:spPr>
        </p:pic>
      </p:grpSp>
      <p:sp>
        <p:nvSpPr>
          <p:cNvPr id="363" name="Google Shape;363;g1537c2c4cbf_0_181"/>
          <p:cNvSpPr txBox="1"/>
          <p:nvPr/>
        </p:nvSpPr>
        <p:spPr>
          <a:xfrm>
            <a:off x="8348000" y="5862000"/>
            <a:ext cx="2256600" cy="677100"/>
          </a:xfrm>
          <a:prstGeom prst="rect">
            <a:avLst/>
          </a:prstGeom>
          <a:noFill/>
          <a:ln>
            <a:noFill/>
          </a:ln>
        </p:spPr>
        <p:txBody>
          <a:bodyPr anchorCtr="0" anchor="t" bIns="91425" lIns="91425" spcFirstLastPara="1" rIns="91425" wrap="square" tIns="91425">
            <a:spAutoFit/>
          </a:bodyPr>
          <a:lstStyle/>
          <a:p>
            <a:pPr indent="0" lvl="0" marL="0" marR="157480" rtl="0" algn="l">
              <a:lnSpc>
                <a:spcPct val="100000"/>
              </a:lnSpc>
              <a:spcBef>
                <a:spcPts val="0"/>
              </a:spcBef>
              <a:spcAft>
                <a:spcPts val="0"/>
              </a:spcAft>
              <a:buClr>
                <a:schemeClr val="dk1"/>
              </a:buClr>
              <a:buSzPts val="1100"/>
              <a:buFont typeface="Arial"/>
              <a:buNone/>
            </a:pPr>
            <a:r>
              <a:rPr b="1" i="0" lang="en-US" sz="1600" u="none" cap="none" strike="noStrike">
                <a:solidFill>
                  <a:schemeClr val="dk2"/>
                </a:solidFill>
                <a:latin typeface="Century Gothic"/>
                <a:ea typeface="Century Gothic"/>
                <a:cs typeface="Century Gothic"/>
                <a:sym typeface="Century Gothic"/>
              </a:rPr>
              <a:t>Haifai kwa fedha za muda mrefu</a:t>
            </a:r>
            <a:endParaRPr b="1" i="0" sz="1600" u="none" cap="none" strike="noStrike">
              <a:solidFill>
                <a:schemeClr val="dk2"/>
              </a:solidFill>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pic>
        <p:nvPicPr>
          <p:cNvPr id="368" name="Google Shape;368;g1537c2c4cbf_0_230"/>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369" name="Google Shape;369;g1537c2c4cbf_0_230"/>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pic>
        <p:nvPicPr>
          <p:cNvPr id="370" name="Google Shape;370;g1537c2c4cbf_0_230"/>
          <p:cNvPicPr preferRelativeResize="0"/>
          <p:nvPr/>
        </p:nvPicPr>
        <p:blipFill rotWithShape="1">
          <a:blip r:embed="rId4">
            <a:alphaModFix/>
          </a:blip>
          <a:srcRect b="0" l="0" r="0" t="0"/>
          <a:stretch/>
        </p:blipFill>
        <p:spPr>
          <a:xfrm>
            <a:off x="426565" y="220953"/>
            <a:ext cx="7772400" cy="194310"/>
          </a:xfrm>
          <a:prstGeom prst="rect">
            <a:avLst/>
          </a:prstGeom>
          <a:noFill/>
          <a:ln>
            <a:noFill/>
          </a:ln>
        </p:spPr>
      </p:pic>
      <p:sp>
        <p:nvSpPr>
          <p:cNvPr id="371" name="Google Shape;371;g1537c2c4cbf_0_230"/>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1" i="0" lang="en-US" sz="3200" u="none" cap="none" strike="noStrike">
                <a:solidFill>
                  <a:srgbClr val="2853A3"/>
                </a:solidFill>
                <a:latin typeface="Century Gothic"/>
                <a:ea typeface="Century Gothic"/>
                <a:cs typeface="Century Gothic"/>
                <a:sym typeface="Century Gothic"/>
              </a:rPr>
              <a:t>4. Kadi za Mkopo</a:t>
            </a:r>
            <a:endParaRPr b="1" i="0" sz="3200" u="none" cap="none" strike="noStrike">
              <a:solidFill>
                <a:srgbClr val="2853A3"/>
              </a:solidFill>
              <a:latin typeface="Century Gothic"/>
              <a:ea typeface="Century Gothic"/>
              <a:cs typeface="Century Gothic"/>
              <a:sym typeface="Century Gothic"/>
            </a:endParaRPr>
          </a:p>
        </p:txBody>
      </p:sp>
      <p:sp>
        <p:nvSpPr>
          <p:cNvPr id="372" name="Google Shape;372;g1537c2c4cbf_0_23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373" name="Google Shape;373;g1537c2c4cbf_0_230"/>
          <p:cNvSpPr/>
          <p:nvPr/>
        </p:nvSpPr>
        <p:spPr>
          <a:xfrm>
            <a:off x="755075" y="1472750"/>
            <a:ext cx="10845600" cy="5167800"/>
          </a:xfrm>
          <a:prstGeom prst="round1Rect">
            <a:avLst>
              <a:gd fmla="val 16667" name="adj"/>
            </a:avLst>
          </a:prstGeom>
          <a:solidFill>
            <a:srgbClr val="B3CDEA">
              <a:alpha val="2627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g1537c2c4cbf_0_230"/>
          <p:cNvSpPr txBox="1"/>
          <p:nvPr/>
        </p:nvSpPr>
        <p:spPr>
          <a:xfrm>
            <a:off x="1099900" y="1504350"/>
            <a:ext cx="9948300" cy="3396600"/>
          </a:xfrm>
          <a:prstGeom prst="rect">
            <a:avLst/>
          </a:prstGeom>
          <a:noFill/>
          <a:ln>
            <a:noFill/>
          </a:ln>
        </p:spPr>
        <p:txBody>
          <a:bodyPr anchorCtr="0" anchor="t" bIns="91425" lIns="91425" spcFirstLastPara="1" rIns="91425" wrap="square" tIns="91425">
            <a:spAutoFit/>
          </a:bodyPr>
          <a:lstStyle/>
          <a:p>
            <a:pPr indent="0" lvl="0" marL="12700" marR="5080" rtl="0" algn="l">
              <a:lnSpc>
                <a:spcPct val="113333"/>
              </a:lnSpc>
              <a:spcBef>
                <a:spcPts val="0"/>
              </a:spcBef>
              <a:spcAft>
                <a:spcPts val="0"/>
              </a:spcAft>
              <a:buClr>
                <a:schemeClr val="dk1"/>
              </a:buClr>
              <a:buSzPts val="2450"/>
              <a:buFont typeface="Arial"/>
              <a:buNone/>
            </a:pPr>
            <a:r>
              <a:rPr b="1" i="0" lang="en-US" sz="1800" u="none" cap="none" strike="noStrike">
                <a:solidFill>
                  <a:schemeClr val="dk2"/>
                </a:solidFill>
                <a:latin typeface="Century Gothic"/>
                <a:ea typeface="Century Gothic"/>
                <a:cs typeface="Century Gothic"/>
                <a:sym typeface="Century Gothic"/>
              </a:rPr>
              <a:t>Kadi ya mkopo ni kadi ya malipo inayotolewa na benki au mtoaji wa huduma za kifedha inayomruhusu mwenye kadi kukopa pesa ili kununua bidhaa na kulipia huduma. </a:t>
            </a:r>
            <a:r>
              <a:rPr b="0" i="0" lang="en-US" sz="1800" u="none" cap="none" strike="noStrike">
                <a:solidFill>
                  <a:schemeClr val="dk2"/>
                </a:solidFill>
                <a:latin typeface="Century Gothic"/>
                <a:ea typeface="Century Gothic"/>
                <a:cs typeface="Century Gothic"/>
                <a:sym typeface="Century Gothic"/>
              </a:rPr>
              <a:t>Wakati unatumia kadi ya mkopo, unaongeza salio kila mwezi ambalo lazima lilipwe. Kulingana na kadi ya mkopo, unaweza kuhitajika kulipa ada ya mwaka ili kubaki kuwa mwenye kadi.</a:t>
            </a:r>
            <a:endParaRPr b="0" i="0" sz="1600" u="none" cap="none" strike="noStrike">
              <a:solidFill>
                <a:schemeClr val="dk2"/>
              </a:solidFill>
              <a:latin typeface="Century Gothic"/>
              <a:ea typeface="Century Gothic"/>
              <a:cs typeface="Century Gothic"/>
              <a:sym typeface="Century Gothic"/>
            </a:endParaRPr>
          </a:p>
          <a:p>
            <a:pPr indent="0" lvl="0" marL="12700" marR="5080" rtl="0" algn="l">
              <a:lnSpc>
                <a:spcPct val="113333"/>
              </a:lnSpc>
              <a:spcBef>
                <a:spcPts val="0"/>
              </a:spcBef>
              <a:spcAft>
                <a:spcPts val="0"/>
              </a:spcAft>
              <a:buClr>
                <a:schemeClr val="dk1"/>
              </a:buClr>
              <a:buSzPts val="245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0" lvl="0" marL="12700" marR="5080" rtl="0" algn="l">
              <a:lnSpc>
                <a:spcPct val="113333"/>
              </a:lnSpc>
              <a:spcBef>
                <a:spcPts val="0"/>
              </a:spcBef>
              <a:spcAft>
                <a:spcPts val="0"/>
              </a:spcAft>
              <a:buClr>
                <a:schemeClr val="dk1"/>
              </a:buClr>
              <a:buSzPts val="2450"/>
              <a:buFont typeface="Arial"/>
              <a:buNone/>
            </a:pPr>
            <a:r>
              <a:rPr b="0" i="0" lang="en-US" sz="1600" u="none" cap="none" strike="noStrike">
                <a:solidFill>
                  <a:schemeClr val="dk2"/>
                </a:solidFill>
                <a:latin typeface="Century Gothic"/>
                <a:ea typeface="Century Gothic"/>
                <a:cs typeface="Century Gothic"/>
                <a:sym typeface="Century Gothic"/>
              </a:rPr>
              <a:t>Ili kupata kadi ya mkopo, huwa unahitajika kutoa ithibati ya kitambulisho (ID), anwani, na mapato. Baadhi ya stakabadhi unazoweza kutoa ni leseni yako ya udereva, paspoti, na stakabadhi za malipo. Pia unahitajika kuwa umefikia umri fulani ili kupata kadi ya mkopo; huwa lazima uwe umefika umri wa miaka 18. </a:t>
            </a:r>
            <a:endParaRPr b="0" i="0" sz="1600" u="none" cap="none" strike="noStrike">
              <a:solidFill>
                <a:schemeClr val="dk2"/>
              </a:solidFill>
              <a:latin typeface="Century Gothic"/>
              <a:ea typeface="Century Gothic"/>
              <a:cs typeface="Century Gothic"/>
              <a:sym typeface="Century Gothic"/>
            </a:endParaRPr>
          </a:p>
          <a:p>
            <a:pPr indent="0" lvl="0" marL="12700" marR="5080" rtl="0" algn="l">
              <a:lnSpc>
                <a:spcPct val="113333"/>
              </a:lnSpc>
              <a:spcBef>
                <a:spcPts val="0"/>
              </a:spcBef>
              <a:spcAft>
                <a:spcPts val="0"/>
              </a:spcAft>
              <a:buClr>
                <a:schemeClr val="dk1"/>
              </a:buClr>
              <a:buSzPts val="2450"/>
              <a:buFont typeface="Arial"/>
              <a:buNone/>
            </a:pPr>
            <a:r>
              <a:t/>
            </a:r>
            <a:endParaRPr b="0" i="0" sz="1600" u="none" cap="none" strike="noStrike">
              <a:solidFill>
                <a:schemeClr val="dk2"/>
              </a:solidFill>
              <a:latin typeface="Century Gothic"/>
              <a:ea typeface="Century Gothic"/>
              <a:cs typeface="Century Gothic"/>
              <a:sym typeface="Century Gothic"/>
            </a:endParaRPr>
          </a:p>
        </p:txBody>
      </p:sp>
      <p:pic>
        <p:nvPicPr>
          <p:cNvPr id="375" name="Google Shape;375;g1537c2c4cbf_0_230"/>
          <p:cNvPicPr preferRelativeResize="0"/>
          <p:nvPr/>
        </p:nvPicPr>
        <p:blipFill rotWithShape="1">
          <a:blip r:embed="rId5">
            <a:alphaModFix/>
          </a:blip>
          <a:srcRect b="0" l="0" r="0" t="0"/>
          <a:stretch/>
        </p:blipFill>
        <p:spPr>
          <a:xfrm>
            <a:off x="1176100" y="4662750"/>
            <a:ext cx="1325700" cy="1325700"/>
          </a:xfrm>
          <a:prstGeom prst="rect">
            <a:avLst/>
          </a:prstGeom>
          <a:noFill/>
          <a:ln>
            <a:noFill/>
          </a:ln>
        </p:spPr>
      </p:pic>
      <p:sp>
        <p:nvSpPr>
          <p:cNvPr id="376" name="Google Shape;376;g1537c2c4cbf_0_230"/>
          <p:cNvSpPr txBox="1"/>
          <p:nvPr/>
        </p:nvSpPr>
        <p:spPr>
          <a:xfrm>
            <a:off x="2736575" y="4557500"/>
            <a:ext cx="8203800" cy="2105700"/>
          </a:xfrm>
          <a:prstGeom prst="rect">
            <a:avLst/>
          </a:prstGeom>
          <a:noFill/>
          <a:ln>
            <a:noFill/>
          </a:ln>
        </p:spPr>
        <p:txBody>
          <a:bodyPr anchorCtr="0" anchor="t" bIns="91425" lIns="91425" spcFirstLastPara="1" rIns="91425" wrap="square" tIns="91425">
            <a:spAutoFit/>
          </a:bodyPr>
          <a:lstStyle/>
          <a:p>
            <a:pPr indent="0" lvl="0" marL="12700" marR="5080" rtl="0" algn="l">
              <a:lnSpc>
                <a:spcPct val="113333"/>
              </a:lnSpc>
              <a:spcBef>
                <a:spcPts val="0"/>
              </a:spcBef>
              <a:spcAft>
                <a:spcPts val="0"/>
              </a:spcAft>
              <a:buClr>
                <a:srgbClr val="000000"/>
              </a:buClr>
              <a:buSzPts val="1600"/>
              <a:buFont typeface="Arial"/>
              <a:buNone/>
            </a:pPr>
            <a:r>
              <a:rPr b="0" i="0" lang="en-US" sz="1600" u="none" cap="none" strike="noStrike">
                <a:solidFill>
                  <a:schemeClr val="dk2"/>
                </a:solidFill>
                <a:latin typeface="Century Gothic"/>
                <a:ea typeface="Century Gothic"/>
                <a:cs typeface="Century Gothic"/>
                <a:sym typeface="Century Gothic"/>
              </a:rPr>
              <a:t>Kama vile ambavyo unahitajika kuwa na akaunti tofauti za kibinafsi na akaunti za kifedha za biashara, pia unahitajika kuwa na kadi tofauti za kibinafsi za mkopo na za biashara. Ambapo kadi za mkopo za kibinafsi hutumiwa kwa matumizi yako ya nyumbani na shughuli za kifedha za kila siku, kadi yako ya mkopo ya biashara hutumiwa kwa matumizi maalumu ya biashara. Kadi za mkopo za biashara huwa zinatoa marupurupu ya kipekee kwa biashara, kama vile viwango vya juu vya mkopo.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pic>
        <p:nvPicPr>
          <p:cNvPr id="381" name="Google Shape;381;g1537c2c4cbf_0_276"/>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382" name="Google Shape;382;g1537c2c4cbf_0_276"/>
          <p:cNvPicPr preferRelativeResize="0"/>
          <p:nvPr/>
        </p:nvPicPr>
        <p:blipFill rotWithShape="1">
          <a:blip r:embed="rId4">
            <a:alphaModFix/>
          </a:blip>
          <a:srcRect b="0" l="0" r="0" t="0"/>
          <a:stretch/>
        </p:blipFill>
        <p:spPr>
          <a:xfrm>
            <a:off x="426565" y="220953"/>
            <a:ext cx="7772400" cy="194310"/>
          </a:xfrm>
          <a:prstGeom prst="rect">
            <a:avLst/>
          </a:prstGeom>
          <a:noFill/>
          <a:ln>
            <a:noFill/>
          </a:ln>
        </p:spPr>
      </p:pic>
      <p:sp>
        <p:nvSpPr>
          <p:cNvPr id="383" name="Google Shape;383;g1537c2c4cbf_0_27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384" name="Google Shape;384;g1537c2c4cbf_0_276"/>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Vipengele vya Kadi za Mkopo</a:t>
            </a:r>
            <a:endParaRPr b="0" i="0" sz="3200" u="none" cap="none" strike="noStrike">
              <a:solidFill>
                <a:srgbClr val="2853A3"/>
              </a:solidFill>
              <a:latin typeface="Century Gothic"/>
              <a:ea typeface="Century Gothic"/>
              <a:cs typeface="Century Gothic"/>
              <a:sym typeface="Century Gothic"/>
            </a:endParaRPr>
          </a:p>
        </p:txBody>
      </p:sp>
      <p:sp>
        <p:nvSpPr>
          <p:cNvPr id="385" name="Google Shape;385;g1537c2c4cbf_0_276"/>
          <p:cNvSpPr txBox="1"/>
          <p:nvPr/>
        </p:nvSpPr>
        <p:spPr>
          <a:xfrm>
            <a:off x="755075" y="1618000"/>
            <a:ext cx="10140300" cy="4781700"/>
          </a:xfrm>
          <a:prstGeom prst="rect">
            <a:avLst/>
          </a:prstGeom>
          <a:noFill/>
          <a:ln>
            <a:noFill/>
          </a:ln>
        </p:spPr>
        <p:txBody>
          <a:bodyPr anchorCtr="0" anchor="t" bIns="91425" lIns="91425" spcFirstLastPara="1" rIns="91425" wrap="square" tIns="91425">
            <a:spAutoFit/>
          </a:bodyPr>
          <a:lstStyle/>
          <a:p>
            <a:pPr indent="-317500" lvl="0" marL="457200" marR="102235" rtl="0" algn="l">
              <a:lnSpc>
                <a:spcPct val="122000"/>
              </a:lnSpc>
              <a:spcBef>
                <a:spcPts val="0"/>
              </a:spcBef>
              <a:spcAft>
                <a:spcPts val="0"/>
              </a:spcAft>
              <a:buClr>
                <a:srgbClr val="2853A3"/>
              </a:buClr>
              <a:buSzPts val="1400"/>
              <a:buFont typeface="Century Gothic"/>
              <a:buChar char="●"/>
            </a:pPr>
            <a:r>
              <a:rPr b="1" i="0" lang="en-US" sz="1600" u="none" cap="none" strike="noStrike">
                <a:solidFill>
                  <a:srgbClr val="2853A3"/>
                </a:solidFill>
                <a:latin typeface="Century Gothic"/>
                <a:ea typeface="Century Gothic"/>
                <a:cs typeface="Century Gothic"/>
                <a:sym typeface="Century Gothic"/>
              </a:rPr>
              <a:t>Kadi iliyowekewa kiwango cha mteja: </a:t>
            </a:r>
            <a:r>
              <a:rPr b="0" i="0" lang="en-US" sz="1400" u="none" cap="none" strike="noStrike">
                <a:solidFill>
                  <a:schemeClr val="dk2"/>
                </a:solidFill>
                <a:latin typeface="Century Gothic"/>
                <a:ea typeface="Century Gothic"/>
                <a:cs typeface="Century Gothic"/>
                <a:sym typeface="Century Gothic"/>
              </a:rPr>
              <a:t>Kiwango cha kadi ya mkopo ni kiwango cha kima cha juu unachoweza kutoa kwa kadi yako kila mwezi. Kiwango kinatofautiana kutoka kwa mwenye kadi mmoja hadi mwengine. Anayeamua kiwango ni mtoaji huduma na inaweza kutegemea na historia yako ya mkopo au alama za mkopo. Kwa jumla, ubora wa alama za mkopo na historia, ndio inakupa nafasi ya kupata kiwango cha juu cha mkopo.</a:t>
            </a:r>
            <a:endParaRPr b="0" i="0" sz="1200" u="none" cap="none" strike="noStrike">
              <a:solidFill>
                <a:schemeClr val="dk2"/>
              </a:solidFill>
              <a:latin typeface="Century Gothic"/>
              <a:ea typeface="Century Gothic"/>
              <a:cs typeface="Century Gothic"/>
              <a:sym typeface="Century Gothic"/>
            </a:endParaRPr>
          </a:p>
          <a:p>
            <a:pPr indent="-317500" lvl="0" marL="457200" marR="102235" rtl="0" algn="l">
              <a:lnSpc>
                <a:spcPct val="122000"/>
              </a:lnSpc>
              <a:spcBef>
                <a:spcPts val="1000"/>
              </a:spcBef>
              <a:spcAft>
                <a:spcPts val="0"/>
              </a:spcAft>
              <a:buClr>
                <a:srgbClr val="2853A3"/>
              </a:buClr>
              <a:buSzPts val="1400"/>
              <a:buFont typeface="Century Gothic"/>
              <a:buChar char="●"/>
            </a:pPr>
            <a:r>
              <a:rPr b="1" i="0" lang="en-US" sz="1600" u="none" cap="none" strike="noStrike">
                <a:solidFill>
                  <a:srgbClr val="2853A3"/>
                </a:solidFill>
                <a:latin typeface="Century Gothic"/>
                <a:ea typeface="Century Gothic"/>
                <a:cs typeface="Century Gothic"/>
                <a:sym typeface="Century Gothic"/>
              </a:rPr>
              <a:t>Utoaji pesa kwa ATM: </a:t>
            </a:r>
            <a:r>
              <a:rPr b="0" i="0" lang="en-US" sz="1400" u="none" cap="none" strike="noStrike">
                <a:solidFill>
                  <a:schemeClr val="dk2"/>
                </a:solidFill>
                <a:latin typeface="Century Gothic"/>
                <a:ea typeface="Century Gothic"/>
                <a:cs typeface="Century Gothic"/>
                <a:sym typeface="Century Gothic"/>
              </a:rPr>
              <a:t>Kadi nyingi za mkopo zinaweza kutumiwa kutoa pesa kutoka kwa ATM. Unaweza kutozwa ada na riba kwa kutoa pesa taslimu, licha ya kuwa baadhi ya watoaji huduma hutoa faida kwa kutoa pesa bila riba.</a:t>
            </a:r>
            <a:endParaRPr b="0" i="0" sz="1200" u="none" cap="none" strike="noStrike">
              <a:solidFill>
                <a:schemeClr val="dk2"/>
              </a:solidFill>
              <a:latin typeface="Century Gothic"/>
              <a:ea typeface="Century Gothic"/>
              <a:cs typeface="Century Gothic"/>
              <a:sym typeface="Century Gothic"/>
            </a:endParaRPr>
          </a:p>
          <a:p>
            <a:pPr indent="-317500" lvl="0" marL="457200" marR="102870" rtl="0" algn="l">
              <a:lnSpc>
                <a:spcPct val="122000"/>
              </a:lnSpc>
              <a:spcBef>
                <a:spcPts val="1000"/>
              </a:spcBef>
              <a:spcAft>
                <a:spcPts val="0"/>
              </a:spcAft>
              <a:buClr>
                <a:srgbClr val="2853A3"/>
              </a:buClr>
              <a:buSzPts val="1400"/>
              <a:buFont typeface="Century Gothic"/>
              <a:buChar char="●"/>
            </a:pPr>
            <a:r>
              <a:rPr b="1" i="0" lang="en-US" sz="1600" u="none" cap="none" strike="noStrike">
                <a:solidFill>
                  <a:srgbClr val="2853A3"/>
                </a:solidFill>
                <a:latin typeface="Century Gothic"/>
                <a:ea typeface="Century Gothic"/>
                <a:cs typeface="Century Gothic"/>
                <a:sym typeface="Century Gothic"/>
              </a:rPr>
              <a:t>Diskaunti na Ofa: </a:t>
            </a:r>
            <a:r>
              <a:rPr b="0" i="0" lang="en-US" sz="1400" u="none" cap="none" strike="noStrike">
                <a:solidFill>
                  <a:schemeClr val="dk2"/>
                </a:solidFill>
                <a:latin typeface="Century Gothic"/>
                <a:ea typeface="Century Gothic"/>
                <a:cs typeface="Century Gothic"/>
                <a:sym typeface="Century Gothic"/>
              </a:rPr>
              <a:t>Baadhi ya kadi za mkopo zinaweza kuwa na punguzo na ofa kwa bidhaa tofauti zikiwemo vitu vidogodogo, elektroniki, na nguo. Kwa mfano, ukitumia kadi yako ya mkopo kwa duka Fulani, unaweza kustahili kupata punguzo la asilimia 10% kwa kununua kutoka kwa duka hilo.</a:t>
            </a:r>
            <a:endParaRPr b="0" i="0" sz="1200" u="none" cap="none" strike="noStrike">
              <a:solidFill>
                <a:schemeClr val="dk2"/>
              </a:solidFill>
              <a:latin typeface="Century Gothic"/>
              <a:ea typeface="Century Gothic"/>
              <a:cs typeface="Century Gothic"/>
              <a:sym typeface="Century Gothic"/>
            </a:endParaRPr>
          </a:p>
          <a:p>
            <a:pPr indent="-304800" lvl="0" marL="457200" marR="102870" rtl="0" algn="l">
              <a:lnSpc>
                <a:spcPct val="122000"/>
              </a:lnSpc>
              <a:spcBef>
                <a:spcPts val="1000"/>
              </a:spcBef>
              <a:spcAft>
                <a:spcPts val="0"/>
              </a:spcAft>
              <a:buClr>
                <a:srgbClr val="2853A3"/>
              </a:buClr>
              <a:buSzPts val="1200"/>
              <a:buFont typeface="Century Gothic"/>
              <a:buChar char="●"/>
            </a:pPr>
            <a:r>
              <a:rPr b="1" i="0" lang="en-US" sz="1600" u="none" cap="none" strike="noStrike">
                <a:solidFill>
                  <a:srgbClr val="2853A3"/>
                </a:solidFill>
                <a:latin typeface="Century Gothic"/>
                <a:ea typeface="Century Gothic"/>
                <a:cs typeface="Century Gothic"/>
                <a:sym typeface="Century Gothic"/>
              </a:rPr>
              <a:t>Zawadi: </a:t>
            </a:r>
            <a:r>
              <a:rPr b="0" i="0" lang="en-US" sz="1400" u="none" cap="none" strike="noStrike">
                <a:solidFill>
                  <a:schemeClr val="dk2"/>
                </a:solidFill>
                <a:latin typeface="Century Gothic"/>
                <a:ea typeface="Century Gothic"/>
                <a:cs typeface="Century Gothic"/>
                <a:sym typeface="Century Gothic"/>
              </a:rPr>
              <a:t>Unaweza pia kupata zawadi za pointi wakati unatumia kadi yako. Alafu unaweza kubadilisha pointi hizo kwa vitu kama tikiti ya ndege, zawadi au hati ya vocha.</a:t>
            </a:r>
            <a:endParaRPr b="0" i="0" sz="1200" u="none" cap="none" strike="noStrike">
              <a:solidFill>
                <a:schemeClr val="dk2"/>
              </a:solidFill>
              <a:latin typeface="Century Gothic"/>
              <a:ea typeface="Century Gothic"/>
              <a:cs typeface="Century Gothic"/>
              <a:sym typeface="Century Gothic"/>
            </a:endParaRPr>
          </a:p>
          <a:p>
            <a:pPr indent="-304800" lvl="0" marL="457200" marR="102870" rtl="0" algn="l">
              <a:lnSpc>
                <a:spcPct val="122000"/>
              </a:lnSpc>
              <a:spcBef>
                <a:spcPts val="1000"/>
              </a:spcBef>
              <a:spcAft>
                <a:spcPts val="1000"/>
              </a:spcAft>
              <a:buClr>
                <a:srgbClr val="2853A3"/>
              </a:buClr>
              <a:buSzPts val="1200"/>
              <a:buFont typeface="Century Gothic"/>
              <a:buChar char="●"/>
            </a:pPr>
            <a:r>
              <a:rPr b="1" i="0" lang="en-US" sz="1600" u="none" cap="none" strike="noStrike">
                <a:solidFill>
                  <a:srgbClr val="2853A3"/>
                </a:solidFill>
                <a:latin typeface="Century Gothic"/>
                <a:ea typeface="Century Gothic"/>
                <a:cs typeface="Century Gothic"/>
                <a:sym typeface="Century Gothic"/>
              </a:rPr>
              <a:t>Usalama wa malipo: </a:t>
            </a:r>
            <a:r>
              <a:rPr b="0" i="0" lang="en-US" sz="1400" u="none" cap="none" strike="noStrike">
                <a:solidFill>
                  <a:schemeClr val="dk2"/>
                </a:solidFill>
                <a:latin typeface="Century Gothic"/>
                <a:ea typeface="Century Gothic"/>
                <a:cs typeface="Century Gothic"/>
                <a:sym typeface="Century Gothic"/>
              </a:rPr>
              <a:t>Kadi za mikopo huwa zinalindwa kwa kutumia vipengele vya uthibitisho mwingi na usalama wa mkononi. Ni njia moja salama ya kutoa pesa na inapunguza utegemeaji wa pesa taslimu.</a:t>
            </a:r>
            <a:endParaRPr b="0" i="0" sz="1200" u="none" cap="none" strike="noStrike">
              <a:solidFill>
                <a:schemeClr val="dk2"/>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pic>
        <p:nvPicPr>
          <p:cNvPr id="390" name="Google Shape;390;g1537c2c4cbf_0_261"/>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391" name="Google Shape;391;g1537c2c4cbf_0_261"/>
          <p:cNvPicPr preferRelativeResize="0"/>
          <p:nvPr/>
        </p:nvPicPr>
        <p:blipFill rotWithShape="1">
          <a:blip r:embed="rId4">
            <a:alphaModFix/>
          </a:blip>
          <a:srcRect b="0" l="0" r="0" t="0"/>
          <a:stretch/>
        </p:blipFill>
        <p:spPr>
          <a:xfrm>
            <a:off x="426565" y="220953"/>
            <a:ext cx="7772400" cy="194310"/>
          </a:xfrm>
          <a:prstGeom prst="rect">
            <a:avLst/>
          </a:prstGeom>
          <a:noFill/>
          <a:ln>
            <a:noFill/>
          </a:ln>
        </p:spPr>
      </p:pic>
      <p:sp>
        <p:nvSpPr>
          <p:cNvPr id="392" name="Google Shape;392;g1537c2c4cbf_0_26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393" name="Google Shape;393;g1537c2c4cbf_0_261"/>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Faida ya Bidhaa za Mkopo</a:t>
            </a:r>
            <a:endParaRPr b="0" i="0" sz="3200" u="none" cap="none" strike="noStrike">
              <a:solidFill>
                <a:srgbClr val="2853A3"/>
              </a:solidFill>
              <a:latin typeface="Century Gothic"/>
              <a:ea typeface="Century Gothic"/>
              <a:cs typeface="Century Gothic"/>
              <a:sym typeface="Century Gothic"/>
            </a:endParaRPr>
          </a:p>
        </p:txBody>
      </p:sp>
      <p:pic>
        <p:nvPicPr>
          <p:cNvPr id="394" name="Google Shape;394;g1537c2c4cbf_0_261"/>
          <p:cNvPicPr preferRelativeResize="0"/>
          <p:nvPr/>
        </p:nvPicPr>
        <p:blipFill rotWithShape="1">
          <a:blip r:embed="rId5">
            <a:alphaModFix/>
          </a:blip>
          <a:srcRect b="0" l="0" r="0" t="0"/>
          <a:stretch/>
        </p:blipFill>
        <p:spPr>
          <a:xfrm>
            <a:off x="3570475" y="715475"/>
            <a:ext cx="8325350" cy="6044051"/>
          </a:xfrm>
          <a:prstGeom prst="rect">
            <a:avLst/>
          </a:prstGeom>
          <a:noFill/>
          <a:ln>
            <a:noFill/>
          </a:ln>
        </p:spPr>
      </p:pic>
      <p:sp>
        <p:nvSpPr>
          <p:cNvPr id="395" name="Google Shape;395;g1537c2c4cbf_0_261"/>
          <p:cNvSpPr txBox="1"/>
          <p:nvPr/>
        </p:nvSpPr>
        <p:spPr>
          <a:xfrm>
            <a:off x="4621400" y="1914175"/>
            <a:ext cx="6178800" cy="4169400"/>
          </a:xfrm>
          <a:prstGeom prst="rect">
            <a:avLst/>
          </a:prstGeom>
          <a:noFill/>
          <a:ln>
            <a:noFill/>
          </a:ln>
        </p:spPr>
        <p:txBody>
          <a:bodyPr anchorCtr="0" anchor="t" bIns="91425" lIns="91425" spcFirstLastPara="1" rIns="91425" wrap="square" tIns="91425">
            <a:spAutoFit/>
          </a:bodyPr>
          <a:lstStyle/>
          <a:p>
            <a:pPr indent="0" lvl="0" marL="12700" marR="5080" rtl="0" algn="ctr">
              <a:lnSpc>
                <a:spcPct val="120200"/>
              </a:lnSpc>
              <a:spcBef>
                <a:spcPts val="1000"/>
              </a:spcBef>
              <a:spcAft>
                <a:spcPts val="0"/>
              </a:spcAft>
              <a:buClr>
                <a:srgbClr val="000000"/>
              </a:buClr>
              <a:buSzPts val="1400"/>
              <a:buFont typeface="Arial"/>
              <a:buNone/>
            </a:pPr>
            <a:r>
              <a:rPr b="1" i="0" lang="en-US" sz="1600" u="none" cap="none" strike="noStrike">
                <a:solidFill>
                  <a:schemeClr val="dk2"/>
                </a:solidFill>
                <a:latin typeface="Century Gothic"/>
                <a:ea typeface="Century Gothic"/>
                <a:cs typeface="Century Gothic"/>
                <a:sym typeface="Century Gothic"/>
              </a:rPr>
              <a:t>Kutokana na aina mbalimbali za bidhaa za mkopo zinazopatikana, unaweza kukidhi mahitaji yako ya kifedha ya muda mfupi na mrefu ili kukusaidia kukuza biashara yako.</a:t>
            </a:r>
            <a:endParaRPr b="1" i="0" sz="1600" u="none" cap="none" strike="noStrike">
              <a:solidFill>
                <a:schemeClr val="dk2"/>
              </a:solidFill>
              <a:latin typeface="Century Gothic"/>
              <a:ea typeface="Century Gothic"/>
              <a:cs typeface="Century Gothic"/>
              <a:sym typeface="Century Gothic"/>
            </a:endParaRPr>
          </a:p>
          <a:p>
            <a:pPr indent="0" lvl="0" marL="117475" marR="109852" rtl="0" algn="ctr">
              <a:lnSpc>
                <a:spcPct val="120200"/>
              </a:lnSpc>
              <a:spcBef>
                <a:spcPts val="1000"/>
              </a:spcBef>
              <a:spcAft>
                <a:spcPts val="0"/>
              </a:spcAft>
              <a:buClr>
                <a:schemeClr val="dk1"/>
              </a:buClr>
              <a:buSzPts val="1100"/>
              <a:buFont typeface="Arial"/>
              <a:buNone/>
            </a:pPr>
            <a:r>
              <a:rPr b="0" i="0" lang="en-US" sz="1400" u="none" cap="none" strike="noStrike">
                <a:solidFill>
                  <a:schemeClr val="dk2"/>
                </a:solidFill>
                <a:latin typeface="Century Gothic"/>
                <a:ea typeface="Century Gothic"/>
                <a:cs typeface="Century Gothic"/>
                <a:sym typeface="Century Gothic"/>
              </a:rPr>
              <a:t>Kujenga historia ya mkopo huwa ni muhimu ili kuweza kupata aina zingine za huduma za kifedha au kufanya ununuzi mkubwa, kama vile kununua nyumba ya duka lako au kujiunga kwa mpango wa bima. </a:t>
            </a:r>
            <a:endParaRPr b="0" i="0" sz="1400" u="none" cap="none" strike="noStrike">
              <a:solidFill>
                <a:schemeClr val="dk2"/>
              </a:solidFill>
              <a:latin typeface="Century Gothic"/>
              <a:ea typeface="Century Gothic"/>
              <a:cs typeface="Century Gothic"/>
              <a:sym typeface="Century Gothic"/>
            </a:endParaRPr>
          </a:p>
          <a:p>
            <a:pPr indent="0" lvl="0" marL="117475" marR="109852" rtl="0" algn="ctr">
              <a:lnSpc>
                <a:spcPct val="120200"/>
              </a:lnSpc>
              <a:spcBef>
                <a:spcPts val="1000"/>
              </a:spcBef>
              <a:spcAft>
                <a:spcPts val="0"/>
              </a:spcAft>
              <a:buClr>
                <a:schemeClr val="dk1"/>
              </a:buClr>
              <a:buSzPts val="1100"/>
              <a:buFont typeface="Arial"/>
              <a:buNone/>
            </a:pPr>
            <a:r>
              <a:rPr b="0" i="0" lang="en-US" sz="1400" u="none" cap="none" strike="noStrike">
                <a:solidFill>
                  <a:schemeClr val="dk2"/>
                </a:solidFill>
                <a:latin typeface="Century Gothic"/>
                <a:ea typeface="Century Gothic"/>
                <a:cs typeface="Century Gothic"/>
                <a:sym typeface="Century Gothic"/>
              </a:rPr>
              <a:t>Kumbuka, mikopo yote ina gharama. Ni muhimu kuelewa gharama za kutumia bidhaa za mkopo kabla hujaamua kutumia mkopo badala ya mapato ya duka lako au akiba. </a:t>
            </a:r>
            <a:endParaRPr b="0" i="0" sz="1400" u="none" cap="none" strike="noStrike">
              <a:solidFill>
                <a:schemeClr val="dk2"/>
              </a:solidFill>
              <a:latin typeface="Century Gothic"/>
              <a:ea typeface="Century Gothic"/>
              <a:cs typeface="Century Gothic"/>
              <a:sym typeface="Century Gothic"/>
            </a:endParaRPr>
          </a:p>
          <a:p>
            <a:pPr indent="0" lvl="0" marL="117475" marR="109852" rtl="0" algn="ctr">
              <a:lnSpc>
                <a:spcPct val="120200"/>
              </a:lnSpc>
              <a:spcBef>
                <a:spcPts val="1000"/>
              </a:spcBef>
              <a:spcAft>
                <a:spcPts val="0"/>
              </a:spcAft>
              <a:buClr>
                <a:schemeClr val="dk1"/>
              </a:buClr>
              <a:buSzPts val="1100"/>
              <a:buFont typeface="Arial"/>
              <a:buNone/>
            </a:pPr>
            <a:r>
              <a:t/>
            </a:r>
            <a:endParaRPr b="0" i="0" sz="1400" u="none" cap="none" strike="noStrike">
              <a:solidFill>
                <a:schemeClr val="dk2"/>
              </a:solidFill>
              <a:latin typeface="Century Gothic"/>
              <a:ea typeface="Century Gothic"/>
              <a:cs typeface="Century Gothic"/>
              <a:sym typeface="Century Gothic"/>
            </a:endParaRPr>
          </a:p>
          <a:p>
            <a:pPr indent="0" lvl="0" marL="117475" marR="109853" rtl="0" algn="ctr">
              <a:lnSpc>
                <a:spcPct val="120200"/>
              </a:lnSpc>
              <a:spcBef>
                <a:spcPts val="1000"/>
              </a:spcBef>
              <a:spcAft>
                <a:spcPts val="0"/>
              </a:spcAft>
              <a:buClr>
                <a:srgbClr val="000000"/>
              </a:buClr>
              <a:buSzPts val="1400"/>
              <a:buFont typeface="Arial"/>
              <a:buNone/>
            </a:pPr>
            <a:r>
              <a:t/>
            </a:r>
            <a:endParaRPr b="0" i="0" sz="1400" u="none" cap="none" strike="noStrike">
              <a:solidFill>
                <a:schemeClr val="dk2"/>
              </a:solidFill>
              <a:latin typeface="Century Gothic"/>
              <a:ea typeface="Century Gothic"/>
              <a:cs typeface="Century Gothic"/>
              <a:sym typeface="Century Gothic"/>
            </a:endParaRPr>
          </a:p>
        </p:txBody>
      </p:sp>
      <p:pic>
        <p:nvPicPr>
          <p:cNvPr id="396" name="Google Shape;396;g1537c2c4cbf_0_261"/>
          <p:cNvPicPr preferRelativeResize="0"/>
          <p:nvPr/>
        </p:nvPicPr>
        <p:blipFill rotWithShape="1">
          <a:blip r:embed="rId6">
            <a:alphaModFix/>
          </a:blip>
          <a:srcRect b="22963" l="0" r="26035" t="0"/>
          <a:stretch/>
        </p:blipFill>
        <p:spPr>
          <a:xfrm>
            <a:off x="755075" y="1125000"/>
            <a:ext cx="3668700" cy="573300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9"/>
          <p:cNvPicPr preferRelativeResize="0"/>
          <p:nvPr/>
        </p:nvPicPr>
        <p:blipFill rotWithShape="1">
          <a:blip r:embed="rId3">
            <a:alphaModFix/>
          </a:blip>
          <a:srcRect b="0" l="0" r="0" t="0"/>
          <a:stretch/>
        </p:blipFill>
        <p:spPr>
          <a:xfrm>
            <a:off x="1" y="0"/>
            <a:ext cx="12191998" cy="6857172"/>
          </a:xfrm>
          <a:prstGeom prst="rect">
            <a:avLst/>
          </a:prstGeom>
          <a:noFill/>
          <a:ln>
            <a:noFill/>
          </a:ln>
        </p:spPr>
      </p:pic>
      <p:sp>
        <p:nvSpPr>
          <p:cNvPr id="402" name="Google Shape;402;p9"/>
          <p:cNvSpPr/>
          <p:nvPr/>
        </p:nvSpPr>
        <p:spPr>
          <a:xfrm>
            <a:off x="1" y="1717399"/>
            <a:ext cx="6681894" cy="1923579"/>
          </a:xfrm>
          <a:prstGeom prst="rect">
            <a:avLst/>
          </a:prstGeom>
          <a:solidFill>
            <a:srgbClr val="EDBD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B3CDEA"/>
              </a:solidFill>
              <a:latin typeface="Calibri"/>
              <a:ea typeface="Calibri"/>
              <a:cs typeface="Calibri"/>
              <a:sym typeface="Calibri"/>
            </a:endParaRPr>
          </a:p>
        </p:txBody>
      </p:sp>
      <p:sp>
        <p:nvSpPr>
          <p:cNvPr id="403" name="Google Shape;403;p9"/>
          <p:cNvSpPr txBox="1"/>
          <p:nvPr/>
        </p:nvSpPr>
        <p:spPr>
          <a:xfrm>
            <a:off x="1044324" y="2187424"/>
            <a:ext cx="54729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SEHEMU YA 2: </a:t>
            </a:r>
            <a:endParaRPr b="1" i="0" sz="2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UTATHMINI WA USTAHILI WA MKOPO</a:t>
            </a:r>
            <a:endParaRPr b="0" i="0" sz="1400" u="none" cap="none" strike="noStrike">
              <a:solidFill>
                <a:srgbClr val="BA0C2F"/>
              </a:solidFill>
              <a:latin typeface="Arial"/>
              <a:ea typeface="Arial"/>
              <a:cs typeface="Arial"/>
              <a:sym typeface="Arial"/>
            </a:endParaRPr>
          </a:p>
        </p:txBody>
      </p:sp>
      <p:sp>
        <p:nvSpPr>
          <p:cNvPr id="404" name="Google Shape;404;p9"/>
          <p:cNvSpPr txBox="1"/>
          <p:nvPr/>
        </p:nvSpPr>
        <p:spPr>
          <a:xfrm>
            <a:off x="1044324" y="3981101"/>
            <a:ext cx="5853699" cy="2635830"/>
          </a:xfrm>
          <a:prstGeom prst="rect">
            <a:avLst/>
          </a:prstGeom>
          <a:noFill/>
          <a:ln>
            <a:noFill/>
          </a:ln>
          <a:effectLst>
            <a:outerShdw blurRad="254000" rotWithShape="0" algn="tl">
              <a:srgbClr val="000000">
                <a:alpha val="40000"/>
              </a:srgbClr>
            </a:outerShdw>
          </a:effectLst>
        </p:spPr>
        <p:txBody>
          <a:bodyPr anchorCtr="0" anchor="t" bIns="45700" lIns="91425" spcFirstLastPara="1" rIns="91425" wrap="square" tIns="45700">
            <a:normAutofit/>
          </a:bodyPr>
          <a:lstStyle/>
          <a:p>
            <a:pPr indent="-228600" lvl="0" marL="228600" marR="0" rtl="0" algn="l">
              <a:lnSpc>
                <a:spcPct val="100000"/>
              </a:lnSpc>
              <a:spcBef>
                <a:spcPts val="0"/>
              </a:spcBef>
              <a:spcAft>
                <a:spcPts val="0"/>
              </a:spcAft>
              <a:buClr>
                <a:schemeClr val="lt1"/>
              </a:buClr>
              <a:buSzPts val="1600"/>
              <a:buFont typeface="Arial"/>
              <a:buNone/>
            </a:pPr>
            <a:r>
              <a:rPr b="1" i="0" lang="en-US" sz="2000" u="none" cap="none" strike="noStrike">
                <a:solidFill>
                  <a:schemeClr val="lt1"/>
                </a:solidFill>
                <a:latin typeface="Century Gothic"/>
                <a:ea typeface="Century Gothic"/>
                <a:cs typeface="Century Gothic"/>
                <a:sym typeface="Century Gothic"/>
              </a:rPr>
              <a:t>Malengo:</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000"/>
              </a:spcBef>
              <a:spcAft>
                <a:spcPts val="0"/>
              </a:spcAft>
              <a:buClr>
                <a:schemeClr val="lt1"/>
              </a:buClr>
              <a:buSzPts val="1600"/>
              <a:buFont typeface="Century Gothic"/>
              <a:buAutoNum type="arabicPeriod"/>
            </a:pPr>
            <a:r>
              <a:rPr b="0" i="0" lang="en-US" sz="1600" u="none" cap="none" strike="noStrike">
                <a:solidFill>
                  <a:schemeClr val="lt1"/>
                </a:solidFill>
                <a:latin typeface="Century Gothic"/>
                <a:ea typeface="Century Gothic"/>
                <a:cs typeface="Century Gothic"/>
                <a:sym typeface="Century Gothic"/>
              </a:rPr>
              <a:t>Kuelewa anayestahili kupata wa mkopo.</a:t>
            </a:r>
            <a:endParaRPr b="0" i="0" sz="1600" u="none" cap="none" strike="noStrike">
              <a:solidFill>
                <a:schemeClr val="lt1"/>
              </a:solidFill>
              <a:latin typeface="Century Gothic"/>
              <a:ea typeface="Century Gothic"/>
              <a:cs typeface="Century Gothic"/>
              <a:sym typeface="Century Gothic"/>
            </a:endParaRPr>
          </a:p>
          <a:p>
            <a:pPr indent="-342900" lvl="0" marL="342900" marR="0" rtl="0" algn="l">
              <a:lnSpc>
                <a:spcPct val="100000"/>
              </a:lnSpc>
              <a:spcBef>
                <a:spcPts val="0"/>
              </a:spcBef>
              <a:spcAft>
                <a:spcPts val="0"/>
              </a:spcAft>
              <a:buClr>
                <a:schemeClr val="lt1"/>
              </a:buClr>
              <a:buSzPts val="1600"/>
              <a:buFont typeface="Century Gothic"/>
              <a:buAutoNum type="arabicPeriod"/>
            </a:pPr>
            <a:r>
              <a:rPr b="0" i="0" lang="en-US" sz="1600" u="none" cap="none" strike="noStrike">
                <a:solidFill>
                  <a:schemeClr val="lt1"/>
                </a:solidFill>
                <a:latin typeface="Century Gothic"/>
                <a:ea typeface="Century Gothic"/>
                <a:cs typeface="Century Gothic"/>
                <a:sym typeface="Century Gothic"/>
              </a:rPr>
              <a:t>Kujifunza kuhusu njia za utathmini wa anayestahili mkopo.</a:t>
            </a:r>
            <a:endParaRPr b="0" i="0" sz="1600" u="none" cap="none" strike="noStrike">
              <a:solidFill>
                <a:schemeClr val="lt1"/>
              </a:solidFill>
              <a:latin typeface="Century Gothic"/>
              <a:ea typeface="Century Gothic"/>
              <a:cs typeface="Century Gothic"/>
              <a:sym typeface="Century Gothic"/>
            </a:endParaRPr>
          </a:p>
        </p:txBody>
      </p:sp>
      <p:grpSp>
        <p:nvGrpSpPr>
          <p:cNvPr id="405" name="Google Shape;405;p9"/>
          <p:cNvGrpSpPr/>
          <p:nvPr/>
        </p:nvGrpSpPr>
        <p:grpSpPr>
          <a:xfrm>
            <a:off x="6096000" y="-57629"/>
            <a:ext cx="4507625" cy="3085571"/>
            <a:chOff x="6096000" y="-522446"/>
            <a:chExt cx="4507625" cy="3499173"/>
          </a:xfrm>
        </p:grpSpPr>
        <p:pic>
          <p:nvPicPr>
            <p:cNvPr id="406" name="Google Shape;406;p9"/>
            <p:cNvPicPr preferRelativeResize="0"/>
            <p:nvPr/>
          </p:nvPicPr>
          <p:blipFill rotWithShape="1">
            <a:blip r:embed="rId4">
              <a:alphaModFix/>
            </a:blip>
            <a:srcRect b="0" l="0" r="0" t="0"/>
            <a:stretch/>
          </p:blipFill>
          <p:spPr>
            <a:xfrm>
              <a:off x="6096000" y="-522446"/>
              <a:ext cx="4507625" cy="3499173"/>
            </a:xfrm>
            <a:prstGeom prst="rect">
              <a:avLst/>
            </a:prstGeom>
            <a:noFill/>
            <a:ln>
              <a:noFill/>
            </a:ln>
          </p:spPr>
        </p:pic>
        <p:sp>
          <p:nvSpPr>
            <p:cNvPr id="407" name="Google Shape;407;p9"/>
            <p:cNvSpPr txBox="1"/>
            <p:nvPr/>
          </p:nvSpPr>
          <p:spPr>
            <a:xfrm>
              <a:off x="7059975" y="385379"/>
              <a:ext cx="2362500" cy="94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D19129"/>
                  </a:solidFill>
                  <a:latin typeface="Century Gothic"/>
                  <a:ea typeface="Century Gothic"/>
                  <a:cs typeface="Century Gothic"/>
                  <a:sym typeface="Century Gothic"/>
                </a:rPr>
                <a:t>Unajua jinsi ambavyo wakopeshaji huamua anayestahili mkopo?</a:t>
              </a:r>
              <a:endParaRPr b="1" i="0" sz="1600" u="none" cap="none" strike="noStrike">
                <a:solidFill>
                  <a:srgbClr val="D19129"/>
                </a:solidFill>
                <a:latin typeface="Calibri"/>
                <a:ea typeface="Calibri"/>
                <a:cs typeface="Calibri"/>
                <a:sym typeface="Calibri"/>
              </a:endParaRPr>
            </a:p>
          </p:txBody>
        </p:sp>
      </p:grpSp>
      <p:sp>
        <p:nvSpPr>
          <p:cNvPr id="408" name="Google Shape;408;p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409" name="Google Shape;409;p9"/>
          <p:cNvPicPr preferRelativeResize="0"/>
          <p:nvPr/>
        </p:nvPicPr>
        <p:blipFill rotWithShape="1">
          <a:blip r:embed="rId5">
            <a:alphaModFix/>
          </a:blip>
          <a:srcRect b="36386" l="0" r="13404" t="0"/>
          <a:stretch/>
        </p:blipFill>
        <p:spPr>
          <a:xfrm>
            <a:off x="6517225" y="602650"/>
            <a:ext cx="5674776" cy="62545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id="414" name="Google Shape;414;g1537c2c4cbf_0_288"/>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415" name="Google Shape;415;g1537c2c4cbf_0_288"/>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416" name="Google Shape;416;g1537c2c4cbf_0_28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417" name="Google Shape;417;g1537c2c4cbf_0_288"/>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Ustahili wa Mkopo maana yake ni nini?</a:t>
            </a:r>
            <a:endParaRPr b="0" i="0" sz="3200" u="none" cap="none" strike="noStrike">
              <a:solidFill>
                <a:srgbClr val="2853A3"/>
              </a:solidFill>
              <a:latin typeface="Century Gothic"/>
              <a:ea typeface="Century Gothic"/>
              <a:cs typeface="Century Gothic"/>
              <a:sym typeface="Century Gothic"/>
            </a:endParaRPr>
          </a:p>
        </p:txBody>
      </p:sp>
      <p:grpSp>
        <p:nvGrpSpPr>
          <p:cNvPr id="418" name="Google Shape;418;g1537c2c4cbf_0_288"/>
          <p:cNvGrpSpPr/>
          <p:nvPr/>
        </p:nvGrpSpPr>
        <p:grpSpPr>
          <a:xfrm>
            <a:off x="1428188" y="1401376"/>
            <a:ext cx="7093754" cy="4876652"/>
            <a:chOff x="581500" y="1477600"/>
            <a:chExt cx="6091151" cy="4800327"/>
          </a:xfrm>
        </p:grpSpPr>
        <p:pic>
          <p:nvPicPr>
            <p:cNvPr id="419" name="Google Shape;419;g1537c2c4cbf_0_288"/>
            <p:cNvPicPr preferRelativeResize="0"/>
            <p:nvPr/>
          </p:nvPicPr>
          <p:blipFill rotWithShape="1">
            <a:blip r:embed="rId5">
              <a:alphaModFix/>
            </a:blip>
            <a:srcRect b="0" l="0" r="0" t="0"/>
            <a:stretch/>
          </p:blipFill>
          <p:spPr>
            <a:xfrm>
              <a:off x="581500" y="1477600"/>
              <a:ext cx="6091151" cy="4800327"/>
            </a:xfrm>
            <a:prstGeom prst="rect">
              <a:avLst/>
            </a:prstGeom>
            <a:noFill/>
            <a:ln>
              <a:noFill/>
            </a:ln>
          </p:spPr>
        </p:pic>
        <p:sp>
          <p:nvSpPr>
            <p:cNvPr id="420" name="Google Shape;420;g1537c2c4cbf_0_288"/>
            <p:cNvSpPr txBox="1"/>
            <p:nvPr/>
          </p:nvSpPr>
          <p:spPr>
            <a:xfrm>
              <a:off x="1236945" y="2197371"/>
              <a:ext cx="5304900" cy="3306600"/>
            </a:xfrm>
            <a:prstGeom prst="rect">
              <a:avLst/>
            </a:prstGeom>
            <a:noFill/>
            <a:ln>
              <a:noFill/>
            </a:ln>
          </p:spPr>
          <p:txBody>
            <a:bodyPr anchorCtr="0" anchor="t" bIns="91425" lIns="91425" spcFirstLastPara="1" rIns="91425" wrap="square" tIns="91425">
              <a:spAutoFit/>
            </a:bodyPr>
            <a:lstStyle/>
            <a:p>
              <a:pPr indent="0" lvl="0" marL="0" marR="477516" rtl="0" algn="l">
                <a:lnSpc>
                  <a:spcPct val="114599"/>
                </a:lnSpc>
                <a:spcBef>
                  <a:spcPts val="0"/>
                </a:spcBef>
                <a:spcAft>
                  <a:spcPts val="0"/>
                </a:spcAft>
                <a:buClr>
                  <a:schemeClr val="dk1"/>
                </a:buClr>
                <a:buSzPts val="2400"/>
                <a:buFont typeface="Arial"/>
                <a:buNone/>
              </a:pPr>
              <a:r>
                <a:rPr b="1" i="0" lang="en-US" sz="1800" u="none" cap="none" strike="noStrike">
                  <a:solidFill>
                    <a:schemeClr val="lt1"/>
                  </a:solidFill>
                  <a:latin typeface="Century Gothic"/>
                  <a:ea typeface="Century Gothic"/>
                  <a:cs typeface="Century Gothic"/>
                  <a:sym typeface="Century Gothic"/>
                </a:rPr>
                <a:t>“Ustahili wa mkopo” ni kiwango kinachotumika kupima hatari ya kupatia mtu mkopo.</a:t>
              </a:r>
              <a:endParaRPr b="1" i="0" sz="1800" u="none" cap="none" strike="noStrike">
                <a:solidFill>
                  <a:schemeClr val="lt1"/>
                </a:solidFill>
                <a:latin typeface="Century Gothic"/>
                <a:ea typeface="Century Gothic"/>
                <a:cs typeface="Century Gothic"/>
                <a:sym typeface="Century Gothic"/>
              </a:endParaRPr>
            </a:p>
            <a:p>
              <a:pPr indent="0" lvl="0" marL="0" marR="477518" rtl="0" algn="l">
                <a:lnSpc>
                  <a:spcPct val="114599"/>
                </a:lnSpc>
                <a:spcBef>
                  <a:spcPts val="0"/>
                </a:spcBef>
                <a:spcAft>
                  <a:spcPts val="0"/>
                </a:spcAft>
                <a:buClr>
                  <a:schemeClr val="dk1"/>
                </a:buClr>
                <a:buSzPts val="2400"/>
                <a:buFont typeface="Arial"/>
                <a:buNone/>
              </a:pPr>
              <a:r>
                <a:t/>
              </a:r>
              <a:endParaRPr b="1" i="0" sz="1800" u="none" cap="none" strike="noStrike">
                <a:solidFill>
                  <a:schemeClr val="lt1"/>
                </a:solidFill>
                <a:latin typeface="Century Gothic"/>
                <a:ea typeface="Century Gothic"/>
                <a:cs typeface="Century Gothic"/>
                <a:sym typeface="Century Gothic"/>
              </a:endParaRPr>
            </a:p>
            <a:p>
              <a:pPr indent="0" lvl="0" marL="0" marR="511807" rtl="0" algn="l">
                <a:lnSpc>
                  <a:spcPct val="114599"/>
                </a:lnSpc>
                <a:spcBef>
                  <a:spcPts val="0"/>
                </a:spcBef>
                <a:spcAft>
                  <a:spcPts val="0"/>
                </a:spcAft>
                <a:buClr>
                  <a:schemeClr val="dk1"/>
                </a:buClr>
                <a:buSzPts val="2400"/>
                <a:buFont typeface="Arial"/>
                <a:buNone/>
              </a:pPr>
              <a:r>
                <a:rPr b="0" i="0" lang="en-US" sz="1600" u="none" cap="none" strike="noStrike">
                  <a:solidFill>
                    <a:schemeClr val="lt1"/>
                  </a:solidFill>
                  <a:latin typeface="Century Gothic"/>
                  <a:ea typeface="Century Gothic"/>
                  <a:cs typeface="Century Gothic"/>
                  <a:sym typeface="Century Gothic"/>
                </a:rPr>
                <a:t>Ikiwa mkopeshaji ana amini kuwa mkopeshwaji atalipa mkopo na ada kwa wakati unaofaa, basi mkopeshwaji anaonekana kuwa “mstahili wa mkopo. ”</a:t>
              </a:r>
              <a:endParaRPr b="0" i="0" sz="1600" u="none" cap="none" strike="noStrike">
                <a:solidFill>
                  <a:schemeClr val="lt1"/>
                </a:solidFill>
                <a:latin typeface="Century Gothic"/>
                <a:ea typeface="Century Gothic"/>
                <a:cs typeface="Century Gothic"/>
                <a:sym typeface="Century Gothic"/>
              </a:endParaRPr>
            </a:p>
            <a:p>
              <a:pPr indent="0" lvl="0" marL="0" marR="511807" rtl="0" algn="l">
                <a:lnSpc>
                  <a:spcPct val="114599"/>
                </a:lnSpc>
                <a:spcBef>
                  <a:spcPts val="0"/>
                </a:spcBef>
                <a:spcAft>
                  <a:spcPts val="0"/>
                </a:spcAft>
                <a:buClr>
                  <a:schemeClr val="dk1"/>
                </a:buClr>
                <a:buSzPts val="2400"/>
                <a:buFont typeface="Arial"/>
                <a:buNone/>
              </a:pPr>
              <a:r>
                <a:t/>
              </a:r>
              <a:endParaRPr b="0" i="0" sz="1600" u="none" cap="none" strike="noStrike">
                <a:solidFill>
                  <a:schemeClr val="lt1"/>
                </a:solidFill>
                <a:latin typeface="Century Gothic"/>
                <a:ea typeface="Century Gothic"/>
                <a:cs typeface="Century Gothic"/>
                <a:sym typeface="Century Gothic"/>
              </a:endParaRPr>
            </a:p>
            <a:p>
              <a:pPr indent="0" lvl="0" marL="0" marR="511807" rtl="0" algn="l">
                <a:lnSpc>
                  <a:spcPct val="114599"/>
                </a:lnSpc>
                <a:spcBef>
                  <a:spcPts val="0"/>
                </a:spcBef>
                <a:spcAft>
                  <a:spcPts val="0"/>
                </a:spcAft>
                <a:buClr>
                  <a:schemeClr val="dk1"/>
                </a:buClr>
                <a:buSzPts val="2400"/>
                <a:buFont typeface="Arial"/>
                <a:buNone/>
              </a:pPr>
              <a:r>
                <a:rPr b="0" i="0" lang="en-US" sz="1600" u="none" cap="none" strike="noStrike">
                  <a:solidFill>
                    <a:schemeClr val="lt1"/>
                  </a:solidFill>
                  <a:latin typeface="Century Gothic"/>
                  <a:ea typeface="Century Gothic"/>
                  <a:cs typeface="Century Gothic"/>
                  <a:sym typeface="Century Gothic"/>
                </a:rPr>
                <a:t>Watoaji huduma wa kifedha hutumia aina ya viwango tofauti kutathmini ustahili wa mkopo wa waombaji mikopo na kuamua ikiwa muombaji mkopo anafaa kupewa mkopo.</a:t>
              </a:r>
              <a:endParaRPr b="0" i="0" sz="1600" u="none" cap="none" strike="noStrike">
                <a:solidFill>
                  <a:schemeClr val="lt1"/>
                </a:solidFill>
                <a:latin typeface="Century Gothic"/>
                <a:ea typeface="Century Gothic"/>
                <a:cs typeface="Century Gothic"/>
                <a:sym typeface="Century Gothic"/>
              </a:endParaRPr>
            </a:p>
          </p:txBody>
        </p:sp>
      </p:grpSp>
      <p:pic>
        <p:nvPicPr>
          <p:cNvPr id="421" name="Google Shape;421;g1537c2c4cbf_0_288"/>
          <p:cNvPicPr preferRelativeResize="0"/>
          <p:nvPr/>
        </p:nvPicPr>
        <p:blipFill rotWithShape="1">
          <a:blip r:embed="rId6">
            <a:alphaModFix/>
          </a:blip>
          <a:srcRect b="23430" l="0" r="0" t="0"/>
          <a:stretch/>
        </p:blipFill>
        <p:spPr>
          <a:xfrm>
            <a:off x="6286500" y="1093675"/>
            <a:ext cx="5017774" cy="57643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pic>
        <p:nvPicPr>
          <p:cNvPr id="426" name="Google Shape;426;g1537c2c4cbf_0_301"/>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427" name="Google Shape;427;g1537c2c4cbf_0_301"/>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428" name="Google Shape;428;g1537c2c4cbf_0_30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429" name="Google Shape;429;g1537c2c4cbf_0_301"/>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“5 C’s” za Ustahili wa mkopo</a:t>
            </a:r>
            <a:endParaRPr b="0" i="0" sz="3200" u="none" cap="none" strike="noStrike">
              <a:solidFill>
                <a:srgbClr val="2853A3"/>
              </a:solidFill>
              <a:latin typeface="Century Gothic"/>
              <a:ea typeface="Century Gothic"/>
              <a:cs typeface="Century Gothic"/>
              <a:sym typeface="Century Gothic"/>
            </a:endParaRPr>
          </a:p>
        </p:txBody>
      </p:sp>
      <p:sp>
        <p:nvSpPr>
          <p:cNvPr id="430" name="Google Shape;430;g1537c2c4cbf_0_301"/>
          <p:cNvSpPr txBox="1"/>
          <p:nvPr/>
        </p:nvSpPr>
        <p:spPr>
          <a:xfrm>
            <a:off x="5172250" y="3329000"/>
            <a:ext cx="3832200" cy="116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5000"/>
              <a:buFont typeface="Arial"/>
              <a:buNone/>
            </a:pPr>
            <a:r>
              <a:rPr b="0" i="0" lang="en-US" sz="2400" u="none" cap="none" strike="noStrike">
                <a:solidFill>
                  <a:srgbClr val="2855A4"/>
                </a:solidFill>
                <a:latin typeface="Century Gothic"/>
                <a:ea typeface="Century Gothic"/>
                <a:cs typeface="Century Gothic"/>
                <a:sym typeface="Century Gothic"/>
              </a:rPr>
              <a:t>Uwezo</a:t>
            </a:r>
            <a:endParaRPr b="0" i="0" sz="2400" u="none" cap="none" strike="noStrike">
              <a:solidFill>
                <a:srgbClr val="2855A4"/>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5000"/>
              <a:buFont typeface="Arial"/>
              <a:buNone/>
            </a:pPr>
            <a:r>
              <a:rPr b="0" i="0" lang="en-US" sz="2000" u="none" cap="none" strike="noStrike">
                <a:solidFill>
                  <a:schemeClr val="dk2"/>
                </a:solidFill>
                <a:latin typeface="Century Gothic"/>
                <a:ea typeface="Century Gothic"/>
                <a:cs typeface="Century Gothic"/>
                <a:sym typeface="Century Gothic"/>
              </a:rPr>
              <a:t>Deni la muombaji kwa uwiano wa mapato</a:t>
            </a:r>
            <a:endParaRPr b="1" i="0" sz="4400" u="none" cap="none" strike="noStrike">
              <a:solidFill>
                <a:srgbClr val="EDBD47"/>
              </a:solidFill>
              <a:latin typeface="Century Gothic"/>
              <a:ea typeface="Century Gothic"/>
              <a:cs typeface="Century Gothic"/>
              <a:sym typeface="Century Gothic"/>
            </a:endParaRPr>
          </a:p>
        </p:txBody>
      </p:sp>
      <p:sp>
        <p:nvSpPr>
          <p:cNvPr id="431" name="Google Shape;431;g1537c2c4cbf_0_301"/>
          <p:cNvSpPr txBox="1"/>
          <p:nvPr/>
        </p:nvSpPr>
        <p:spPr>
          <a:xfrm>
            <a:off x="5172250" y="1856250"/>
            <a:ext cx="2607900" cy="116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000"/>
              <a:buFont typeface="Arial"/>
              <a:buNone/>
            </a:pPr>
            <a:r>
              <a:rPr b="0" i="0" lang="en-US" sz="2400" u="none" cap="none" strike="noStrike">
                <a:solidFill>
                  <a:srgbClr val="2855A4"/>
                </a:solidFill>
                <a:latin typeface="Century Gothic"/>
                <a:ea typeface="Century Gothic"/>
                <a:cs typeface="Century Gothic"/>
                <a:sym typeface="Century Gothic"/>
              </a:rPr>
              <a:t>Mhusika</a:t>
            </a:r>
            <a:endParaRPr b="0" i="0" sz="2400" u="none" cap="none" strike="noStrike">
              <a:solidFill>
                <a:srgbClr val="2855A4"/>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5000"/>
              <a:buFont typeface="Arial"/>
              <a:buNone/>
            </a:pPr>
            <a:r>
              <a:rPr b="0" i="0" lang="en-US" sz="2000" u="none" cap="none" strike="noStrike">
                <a:solidFill>
                  <a:schemeClr val="dk2"/>
                </a:solidFill>
                <a:latin typeface="Century Gothic"/>
                <a:ea typeface="Century Gothic"/>
                <a:cs typeface="Century Gothic"/>
                <a:sym typeface="Century Gothic"/>
              </a:rPr>
              <a:t>Historia ya mkopo ya muombaji</a:t>
            </a:r>
            <a:endParaRPr b="0" i="0" sz="2000" u="none" cap="none" strike="noStrike">
              <a:solidFill>
                <a:schemeClr val="dk2"/>
              </a:solidFill>
              <a:latin typeface="Century Gothic"/>
              <a:ea typeface="Century Gothic"/>
              <a:cs typeface="Century Gothic"/>
              <a:sym typeface="Century Gothic"/>
            </a:endParaRPr>
          </a:p>
        </p:txBody>
      </p:sp>
      <p:sp>
        <p:nvSpPr>
          <p:cNvPr id="432" name="Google Shape;432;g1537c2c4cbf_0_301"/>
          <p:cNvSpPr txBox="1"/>
          <p:nvPr/>
        </p:nvSpPr>
        <p:spPr>
          <a:xfrm>
            <a:off x="5172250" y="4846525"/>
            <a:ext cx="3026100" cy="1477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5000"/>
              <a:buFont typeface="Arial"/>
              <a:buNone/>
            </a:pPr>
            <a:r>
              <a:rPr b="0" i="0" lang="en-US" sz="2400" u="none" cap="none" strike="noStrike">
                <a:solidFill>
                  <a:srgbClr val="2855A4"/>
                </a:solidFill>
                <a:latin typeface="Century Gothic"/>
                <a:ea typeface="Century Gothic"/>
                <a:cs typeface="Century Gothic"/>
                <a:sym typeface="Century Gothic"/>
              </a:rPr>
              <a:t>Mtaji</a:t>
            </a:r>
            <a:endParaRPr b="0" i="0" sz="2400" u="none" cap="none" strike="noStrike">
              <a:solidFill>
                <a:srgbClr val="2855A4"/>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5000"/>
              <a:buFont typeface="Arial"/>
              <a:buNone/>
            </a:pPr>
            <a:r>
              <a:rPr b="0" i="0" lang="en-US" sz="2000" u="none" cap="none" strike="noStrike">
                <a:solidFill>
                  <a:schemeClr val="dk2"/>
                </a:solidFill>
                <a:latin typeface="Century Gothic"/>
                <a:ea typeface="Century Gothic"/>
                <a:cs typeface="Century Gothic"/>
                <a:sym typeface="Century Gothic"/>
              </a:rPr>
              <a:t>Kiwango cha pesa alicho nacho muombaji</a:t>
            </a:r>
            <a:endParaRPr b="1" i="0" sz="4400" u="none" cap="none" strike="noStrike">
              <a:solidFill>
                <a:srgbClr val="EDBD47"/>
              </a:solidFill>
              <a:latin typeface="Century Gothic"/>
              <a:ea typeface="Century Gothic"/>
              <a:cs typeface="Century Gothic"/>
              <a:sym typeface="Century Gothic"/>
            </a:endParaRPr>
          </a:p>
        </p:txBody>
      </p:sp>
      <p:sp>
        <p:nvSpPr>
          <p:cNvPr id="433" name="Google Shape;433;g1537c2c4cbf_0_301"/>
          <p:cNvSpPr txBox="1"/>
          <p:nvPr/>
        </p:nvSpPr>
        <p:spPr>
          <a:xfrm>
            <a:off x="8394850" y="1856250"/>
            <a:ext cx="2957100" cy="178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5000"/>
              <a:buFont typeface="Arial"/>
              <a:buNone/>
            </a:pPr>
            <a:r>
              <a:rPr b="0" i="0" lang="en-US" sz="2400" u="none" cap="none" strike="noStrike">
                <a:solidFill>
                  <a:srgbClr val="2855A4"/>
                </a:solidFill>
                <a:latin typeface="Century Gothic"/>
                <a:ea typeface="Century Gothic"/>
                <a:cs typeface="Century Gothic"/>
                <a:sym typeface="Century Gothic"/>
              </a:rPr>
              <a:t>Ulinzi wa fedha</a:t>
            </a:r>
            <a:endParaRPr b="1" i="0" sz="2400" u="none" cap="none" strike="noStrike">
              <a:solidFill>
                <a:srgbClr val="EDBD47"/>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5000"/>
              <a:buFont typeface="Arial"/>
              <a:buNone/>
            </a:pPr>
            <a:r>
              <a:rPr b="0" i="0" lang="en-US" sz="2000" u="none" cap="none" strike="noStrike">
                <a:solidFill>
                  <a:schemeClr val="dk2"/>
                </a:solidFill>
                <a:latin typeface="Century Gothic"/>
                <a:ea typeface="Century Gothic"/>
                <a:cs typeface="Century Gothic"/>
                <a:sym typeface="Century Gothic"/>
              </a:rPr>
              <a:t>Mali ambayo inatumika kama “hifadhi” au amana ya mkopo</a:t>
            </a:r>
            <a:endParaRPr b="1" i="0" sz="4400" u="none" cap="none" strike="noStrike">
              <a:solidFill>
                <a:srgbClr val="EDBD47"/>
              </a:solidFill>
              <a:latin typeface="Century Gothic"/>
              <a:ea typeface="Century Gothic"/>
              <a:cs typeface="Century Gothic"/>
              <a:sym typeface="Century Gothic"/>
            </a:endParaRPr>
          </a:p>
        </p:txBody>
      </p:sp>
      <p:sp>
        <p:nvSpPr>
          <p:cNvPr id="434" name="Google Shape;434;g1537c2c4cbf_0_301"/>
          <p:cNvSpPr txBox="1"/>
          <p:nvPr/>
        </p:nvSpPr>
        <p:spPr>
          <a:xfrm>
            <a:off x="8394850" y="3874125"/>
            <a:ext cx="3409200" cy="1477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5000"/>
              <a:buFont typeface="Arial"/>
              <a:buNone/>
            </a:pPr>
            <a:r>
              <a:rPr b="0" i="0" lang="en-US" sz="2400" u="none" cap="none" strike="noStrike">
                <a:solidFill>
                  <a:srgbClr val="2855A4"/>
                </a:solidFill>
                <a:latin typeface="Century Gothic"/>
                <a:ea typeface="Century Gothic"/>
                <a:cs typeface="Century Gothic"/>
                <a:sym typeface="Century Gothic"/>
              </a:rPr>
              <a:t>Masharti</a:t>
            </a:r>
            <a:endParaRPr b="0" i="0" sz="2400" u="none" cap="none" strike="noStrike">
              <a:solidFill>
                <a:srgbClr val="2855A4"/>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5000"/>
              <a:buFont typeface="Arial"/>
              <a:buNone/>
            </a:pPr>
            <a:r>
              <a:rPr b="0" i="0" lang="en-US" sz="2000" u="none" cap="none" strike="noStrike">
                <a:solidFill>
                  <a:schemeClr val="dk2"/>
                </a:solidFill>
                <a:latin typeface="Century Gothic"/>
                <a:ea typeface="Century Gothic"/>
                <a:cs typeface="Century Gothic"/>
                <a:sym typeface="Century Gothic"/>
              </a:rPr>
              <a:t>Lengo la mkopo, kiwango kinachohusishwa, na kiwango cha riba</a:t>
            </a:r>
            <a:endParaRPr b="0" i="0" sz="2000" u="none" cap="none" strike="noStrike">
              <a:solidFill>
                <a:schemeClr val="dk2"/>
              </a:solidFill>
              <a:latin typeface="Century Gothic"/>
              <a:ea typeface="Century Gothic"/>
              <a:cs typeface="Century Gothic"/>
              <a:sym typeface="Century Gothic"/>
            </a:endParaRPr>
          </a:p>
        </p:txBody>
      </p:sp>
      <p:pic>
        <p:nvPicPr>
          <p:cNvPr id="435" name="Google Shape;435;g1537c2c4cbf_0_301"/>
          <p:cNvPicPr preferRelativeResize="0"/>
          <p:nvPr/>
        </p:nvPicPr>
        <p:blipFill rotWithShape="1">
          <a:blip r:embed="rId5">
            <a:alphaModFix/>
          </a:blip>
          <a:srcRect b="0" l="0" r="0" t="0"/>
          <a:stretch/>
        </p:blipFill>
        <p:spPr>
          <a:xfrm>
            <a:off x="2066525" y="1668925"/>
            <a:ext cx="3554074" cy="5332398"/>
          </a:xfrm>
          <a:prstGeom prst="rect">
            <a:avLst/>
          </a:prstGeom>
          <a:noFill/>
          <a:ln>
            <a:noFill/>
          </a:ln>
        </p:spPr>
      </p:pic>
      <p:grpSp>
        <p:nvGrpSpPr>
          <p:cNvPr id="436" name="Google Shape;436;g1537c2c4cbf_0_301"/>
          <p:cNvGrpSpPr/>
          <p:nvPr/>
        </p:nvGrpSpPr>
        <p:grpSpPr>
          <a:xfrm>
            <a:off x="-449325" y="1010684"/>
            <a:ext cx="4470671" cy="3411233"/>
            <a:chOff x="-449325" y="1010663"/>
            <a:chExt cx="4470671" cy="3523273"/>
          </a:xfrm>
        </p:grpSpPr>
        <p:pic>
          <p:nvPicPr>
            <p:cNvPr id="437" name="Google Shape;437;g1537c2c4cbf_0_301"/>
            <p:cNvPicPr preferRelativeResize="0"/>
            <p:nvPr/>
          </p:nvPicPr>
          <p:blipFill rotWithShape="1">
            <a:blip r:embed="rId6">
              <a:alphaModFix/>
            </a:blip>
            <a:srcRect b="0" l="0" r="0" t="0"/>
            <a:stretch/>
          </p:blipFill>
          <p:spPr>
            <a:xfrm>
              <a:off x="-449325" y="1010663"/>
              <a:ext cx="4470671" cy="3523273"/>
            </a:xfrm>
            <a:prstGeom prst="rect">
              <a:avLst/>
            </a:prstGeom>
            <a:noFill/>
            <a:ln>
              <a:noFill/>
            </a:ln>
          </p:spPr>
        </p:pic>
        <p:sp>
          <p:nvSpPr>
            <p:cNvPr id="438" name="Google Shape;438;g1537c2c4cbf_0_301"/>
            <p:cNvSpPr txBox="1"/>
            <p:nvPr/>
          </p:nvSpPr>
          <p:spPr>
            <a:xfrm>
              <a:off x="680000" y="1625147"/>
              <a:ext cx="1912200" cy="2585100"/>
            </a:xfrm>
            <a:prstGeom prst="rect">
              <a:avLst/>
            </a:prstGeom>
            <a:noFill/>
            <a:ln>
              <a:noFill/>
            </a:ln>
          </p:spPr>
          <p:txBody>
            <a:bodyPr anchorCtr="0" anchor="t" bIns="91425" lIns="91425" spcFirstLastPara="1" rIns="91425" wrap="square" tIns="91425">
              <a:spAutoFit/>
            </a:bodyPr>
            <a:lstStyle/>
            <a:p>
              <a:pPr indent="-635" lvl="0" marL="12700" marR="5080" rtl="0" algn="l">
                <a:lnSpc>
                  <a:spcPct val="115500"/>
                </a:lnSpc>
                <a:spcBef>
                  <a:spcPts val="0"/>
                </a:spcBef>
                <a:spcAft>
                  <a:spcPts val="0"/>
                </a:spcAft>
                <a:buClr>
                  <a:srgbClr val="000000"/>
                </a:buClr>
                <a:buSzPts val="1200"/>
                <a:buFont typeface="Arial"/>
                <a:buNone/>
              </a:pPr>
              <a:r>
                <a:rPr b="1" i="0" lang="en-US" sz="1200" u="none" cap="none" strike="noStrike">
                  <a:solidFill>
                    <a:srgbClr val="664B71"/>
                  </a:solidFill>
                  <a:latin typeface="Century Gothic"/>
                  <a:ea typeface="Century Gothic"/>
                  <a:cs typeface="Century Gothic"/>
                  <a:sym typeface="Century Gothic"/>
                </a:rPr>
                <a:t>“5 C’s” za ustahili mkopo ni wakopeshaji wangapi wanaotathmini waombaji mkopo. Uelewaji wa vigezo hivi unaweza kusaidia kuongeza ustahili mkopo wako na kukufanya wewe kupata mkopo.</a:t>
              </a:r>
              <a:endParaRPr b="0" i="0" sz="1200" u="none" cap="none" strike="noStrike">
                <a:solidFill>
                  <a:srgbClr val="664B71"/>
                </a:solidFill>
                <a:latin typeface="Century Gothic"/>
                <a:ea typeface="Century Gothic"/>
                <a:cs typeface="Century Gothic"/>
                <a:sym typeface="Century Gothic"/>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pic>
        <p:nvPicPr>
          <p:cNvPr id="443" name="Google Shape;443;p5"/>
          <p:cNvPicPr preferRelativeResize="0"/>
          <p:nvPr/>
        </p:nvPicPr>
        <p:blipFill rotWithShape="1">
          <a:blip r:embed="rId3">
            <a:alphaModFix/>
          </a:blip>
          <a:srcRect b="0" l="0" r="0" t="0"/>
          <a:stretch/>
        </p:blipFill>
        <p:spPr>
          <a:xfrm>
            <a:off x="0" y="0"/>
            <a:ext cx="12192000" cy="6857172"/>
          </a:xfrm>
          <a:prstGeom prst="rect">
            <a:avLst/>
          </a:prstGeom>
          <a:noFill/>
          <a:ln>
            <a:noFill/>
          </a:ln>
        </p:spPr>
      </p:pic>
      <p:grpSp>
        <p:nvGrpSpPr>
          <p:cNvPr id="444" name="Google Shape;444;p5"/>
          <p:cNvGrpSpPr/>
          <p:nvPr/>
        </p:nvGrpSpPr>
        <p:grpSpPr>
          <a:xfrm>
            <a:off x="4084525" y="-411425"/>
            <a:ext cx="5510175" cy="4342499"/>
            <a:chOff x="-106475" y="-411425"/>
            <a:chExt cx="5510175" cy="4342499"/>
          </a:xfrm>
        </p:grpSpPr>
        <p:pic>
          <p:nvPicPr>
            <p:cNvPr id="445" name="Google Shape;445;p5"/>
            <p:cNvPicPr preferRelativeResize="0"/>
            <p:nvPr/>
          </p:nvPicPr>
          <p:blipFill rotWithShape="1">
            <a:blip r:embed="rId4">
              <a:alphaModFix/>
            </a:blip>
            <a:srcRect b="0" l="0" r="0" t="0"/>
            <a:stretch/>
          </p:blipFill>
          <p:spPr>
            <a:xfrm flipH="1">
              <a:off x="-106475" y="-411425"/>
              <a:ext cx="5510175" cy="4342499"/>
            </a:xfrm>
            <a:prstGeom prst="rect">
              <a:avLst/>
            </a:prstGeom>
            <a:noFill/>
            <a:ln>
              <a:noFill/>
            </a:ln>
          </p:spPr>
        </p:pic>
        <p:sp>
          <p:nvSpPr>
            <p:cNvPr id="446" name="Google Shape;446;p5"/>
            <p:cNvSpPr txBox="1"/>
            <p:nvPr/>
          </p:nvSpPr>
          <p:spPr>
            <a:xfrm>
              <a:off x="1210475" y="766050"/>
              <a:ext cx="3090900" cy="132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800"/>
                <a:buFont typeface="Arial"/>
                <a:buNone/>
              </a:pPr>
              <a:r>
                <a:rPr b="1" i="0" lang="en-US" sz="2000" u="none" cap="none" strike="noStrike">
                  <a:solidFill>
                    <a:srgbClr val="2853A3"/>
                  </a:solidFill>
                  <a:latin typeface="Century Gothic"/>
                  <a:ea typeface="Century Gothic"/>
                  <a:cs typeface="Century Gothic"/>
                  <a:sym typeface="Century Gothic"/>
                </a:rPr>
                <a:t>Ustahili wa mkopo unahesabiwa vipi, na nani anayefanya hesabu?</a:t>
              </a:r>
              <a:endParaRPr b="0" i="0" sz="2000" u="none" cap="none" strike="noStrike">
                <a:solidFill>
                  <a:schemeClr val="dk1"/>
                </a:solidFill>
                <a:latin typeface="Calibri"/>
                <a:ea typeface="Calibri"/>
                <a:cs typeface="Calibri"/>
                <a:sym typeface="Calibri"/>
              </a:endParaRPr>
            </a:p>
          </p:txBody>
        </p:sp>
      </p:grpSp>
      <p:sp>
        <p:nvSpPr>
          <p:cNvPr id="447" name="Google Shape;447;p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448" name="Google Shape;448;p5"/>
          <p:cNvPicPr preferRelativeResize="0"/>
          <p:nvPr/>
        </p:nvPicPr>
        <p:blipFill rotWithShape="1">
          <a:blip r:embed="rId5">
            <a:alphaModFix/>
          </a:blip>
          <a:srcRect b="47742" l="0" r="0" t="0"/>
          <a:stretch/>
        </p:blipFill>
        <p:spPr>
          <a:xfrm>
            <a:off x="173225" y="1393781"/>
            <a:ext cx="6968151" cy="546339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pic>
        <p:nvPicPr>
          <p:cNvPr id="453" name="Google Shape;453;g1537c2c4cbf_0_331"/>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454" name="Google Shape;454;g1537c2c4cbf_0_331"/>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455" name="Google Shape;455;g1537c2c4cbf_0_33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456" name="Google Shape;456;g1537c2c4cbf_0_331"/>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Alama za Mkopo na Idara za Mkopo</a:t>
            </a:r>
            <a:endParaRPr b="0" i="0" sz="3200" u="none" cap="none" strike="noStrike">
              <a:solidFill>
                <a:srgbClr val="2853A3"/>
              </a:solidFill>
              <a:latin typeface="Century Gothic"/>
              <a:ea typeface="Century Gothic"/>
              <a:cs typeface="Century Gothic"/>
              <a:sym typeface="Century Gothic"/>
            </a:endParaRPr>
          </a:p>
        </p:txBody>
      </p:sp>
      <p:sp>
        <p:nvSpPr>
          <p:cNvPr id="457" name="Google Shape;457;g1537c2c4cbf_0_331"/>
          <p:cNvSpPr txBox="1"/>
          <p:nvPr/>
        </p:nvSpPr>
        <p:spPr>
          <a:xfrm>
            <a:off x="2074250" y="1615200"/>
            <a:ext cx="9374400" cy="5665800"/>
          </a:xfrm>
          <a:prstGeom prst="rect">
            <a:avLst/>
          </a:prstGeom>
          <a:noFill/>
          <a:ln>
            <a:noFill/>
          </a:ln>
        </p:spPr>
        <p:txBody>
          <a:bodyPr anchorCtr="0" anchor="t" bIns="91425" lIns="91425" spcFirstLastPara="1" rIns="91425" wrap="square" tIns="91425">
            <a:spAutoFit/>
          </a:bodyPr>
          <a:lstStyle/>
          <a:p>
            <a:pPr indent="0" lvl="0" marL="0" marR="307975" rtl="0" algn="l">
              <a:lnSpc>
                <a:spcPct val="116500"/>
              </a:lnSpc>
              <a:spcBef>
                <a:spcPts val="0"/>
              </a:spcBef>
              <a:spcAft>
                <a:spcPts val="0"/>
              </a:spcAft>
              <a:buClr>
                <a:srgbClr val="000000"/>
              </a:buClr>
              <a:buSzPts val="1800"/>
              <a:buFont typeface="Arial"/>
              <a:buNone/>
            </a:pPr>
            <a:r>
              <a:rPr b="1" i="0" lang="en-US" sz="1800" u="none" cap="none" strike="noStrike">
                <a:solidFill>
                  <a:schemeClr val="dk2"/>
                </a:solidFill>
                <a:latin typeface="Century Gothic"/>
                <a:ea typeface="Century Gothic"/>
                <a:cs typeface="Century Gothic"/>
                <a:sym typeface="Century Gothic"/>
              </a:rPr>
              <a:t>Alama ya mkopo ni nambari inayoonyesha ustahili wako wa mkopo. </a:t>
            </a:r>
            <a:r>
              <a:rPr b="0" i="0" lang="en-US" sz="1800" u="none" cap="none" strike="noStrike">
                <a:solidFill>
                  <a:schemeClr val="dk2"/>
                </a:solidFill>
                <a:latin typeface="Century Gothic"/>
                <a:ea typeface="Century Gothic"/>
                <a:cs typeface="Century Gothic"/>
                <a:sym typeface="Century Gothic"/>
              </a:rPr>
              <a:t>Ukiwa na alama ya juu ya mkopo, wakopeshaji wanaona una ustahili zaidi wa mkopo. Ukiwa na alama ya juu ya mkopo, wakopeshaji wanaweza kukusaidia kupata mkopo wenye kiwango cha chini cha riba. Alama zako za mkopo zinatokana na mambo mengi, kama vile historia yako ya mkopo, idadi ya akaunti wazi zilizoko kwa jina lako, kiwango cha deni ulilonalo, ulipaji wa mkopo wako na historia yashughuli zako za mkopo na zaidi.</a:t>
            </a:r>
            <a:endParaRPr b="0" i="0" sz="1800" u="none" cap="none" strike="noStrike">
              <a:solidFill>
                <a:schemeClr val="dk2"/>
              </a:solidFill>
              <a:latin typeface="Century Gothic"/>
              <a:ea typeface="Century Gothic"/>
              <a:cs typeface="Century Gothic"/>
              <a:sym typeface="Century Gothic"/>
            </a:endParaRPr>
          </a:p>
          <a:p>
            <a:pPr indent="0" lvl="0" marL="0" marR="307975" rtl="0" algn="l">
              <a:lnSpc>
                <a:spcPct val="116500"/>
              </a:lnSpc>
              <a:spcBef>
                <a:spcPts val="0"/>
              </a:spcBef>
              <a:spcAft>
                <a:spcPts val="0"/>
              </a:spcAft>
              <a:buClr>
                <a:srgbClr val="000000"/>
              </a:buClr>
              <a:buSzPts val="1800"/>
              <a:buFont typeface="Arial"/>
              <a:buNone/>
            </a:pPr>
            <a:r>
              <a:t/>
            </a:r>
            <a:endParaRPr b="1" i="0" sz="1800" u="none" cap="none" strike="noStrike">
              <a:solidFill>
                <a:schemeClr val="dk2"/>
              </a:solidFill>
              <a:latin typeface="Century Gothic"/>
              <a:ea typeface="Century Gothic"/>
              <a:cs typeface="Century Gothic"/>
              <a:sym typeface="Century Gothic"/>
            </a:endParaRPr>
          </a:p>
          <a:p>
            <a:pPr indent="0" lvl="0" marL="1270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2"/>
                </a:solidFill>
                <a:latin typeface="Century Gothic"/>
                <a:ea typeface="Century Gothic"/>
                <a:cs typeface="Century Gothic"/>
                <a:sym typeface="Century Gothic"/>
              </a:rPr>
              <a:t>Idara ya mkopo ni uwakala unaokupa alama za mkopo na kuripoti historia yako ya mkopo kwa wakopeshaji. </a:t>
            </a:r>
            <a:r>
              <a:rPr b="0" i="0" lang="en-US" sz="1800" u="none" cap="none" strike="noStrike">
                <a:solidFill>
                  <a:schemeClr val="dk2"/>
                </a:solidFill>
                <a:latin typeface="Century Gothic"/>
                <a:ea typeface="Century Gothic"/>
                <a:cs typeface="Century Gothic"/>
                <a:sym typeface="Century Gothic"/>
              </a:rPr>
              <a:t>Idara za mkopo hutoa ripoti za mkopo ili uweze kuelewa vyema hali yako ya mkopo na kuangalia ni wapi unaweza kuboresha. Idara ya mkopo itatoa maelezo ya historia yako ya mkopo, historia yako ya malipo, na kiwango unachodaiwa</a:t>
            </a:r>
            <a:endParaRPr b="0" i="0" sz="1800" u="none" cap="none" strike="noStrike">
              <a:solidFill>
                <a:schemeClr val="dk2"/>
              </a:solidFill>
              <a:latin typeface="Century Gothic"/>
              <a:ea typeface="Century Gothic"/>
              <a:cs typeface="Century Gothic"/>
              <a:sym typeface="Century Gothic"/>
            </a:endParaRPr>
          </a:p>
          <a:p>
            <a:pPr indent="0" lvl="0" marL="127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Century Gothic"/>
              <a:ea typeface="Century Gothic"/>
              <a:cs typeface="Century Gothic"/>
              <a:sym typeface="Century Gothic"/>
            </a:endParaRPr>
          </a:p>
          <a:p>
            <a:pPr indent="0" lvl="0" marL="1270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2"/>
                </a:solidFill>
                <a:latin typeface="Century Gothic"/>
                <a:ea typeface="Century Gothic"/>
                <a:cs typeface="Century Gothic"/>
                <a:sym typeface="Century Gothic"/>
              </a:rPr>
              <a:t>Wakopeshaji wanaweza pia kutoa ripoti kwa idara ya mkopo ikiwa utakosa kulipa au ukiacha kulipa deni, jambo ambalo linaweza kupunguza alama zako za mkopo.</a:t>
            </a:r>
            <a:endParaRPr b="0" i="0" sz="1800" u="none" cap="none" strike="noStrike">
              <a:solidFill>
                <a:schemeClr val="dk2"/>
              </a:solidFill>
              <a:latin typeface="Century Gothic"/>
              <a:ea typeface="Century Gothic"/>
              <a:cs typeface="Century Gothic"/>
              <a:sym typeface="Century Gothic"/>
            </a:endParaRPr>
          </a:p>
          <a:p>
            <a:pPr indent="0" lvl="0" marL="0" marR="5080" rtl="0" algn="l">
              <a:lnSpc>
                <a:spcPct val="114100"/>
              </a:lnSpc>
              <a:spcBef>
                <a:spcPts val="100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458" name="Google Shape;458;g1537c2c4cbf_0_331"/>
          <p:cNvPicPr preferRelativeResize="0"/>
          <p:nvPr/>
        </p:nvPicPr>
        <p:blipFill rotWithShape="1">
          <a:blip r:embed="rId5">
            <a:alphaModFix/>
          </a:blip>
          <a:srcRect b="0" l="0" r="0" t="0"/>
          <a:stretch/>
        </p:blipFill>
        <p:spPr>
          <a:xfrm>
            <a:off x="814250" y="1698475"/>
            <a:ext cx="1135575" cy="1135575"/>
          </a:xfrm>
          <a:prstGeom prst="rect">
            <a:avLst/>
          </a:prstGeom>
          <a:noFill/>
          <a:ln>
            <a:noFill/>
          </a:ln>
        </p:spPr>
      </p:pic>
      <p:pic>
        <p:nvPicPr>
          <p:cNvPr id="459" name="Google Shape;459;g1537c2c4cbf_0_331"/>
          <p:cNvPicPr preferRelativeResize="0"/>
          <p:nvPr/>
        </p:nvPicPr>
        <p:blipFill rotWithShape="1">
          <a:blip r:embed="rId6">
            <a:alphaModFix/>
          </a:blip>
          <a:srcRect b="0" l="0" r="0" t="0"/>
          <a:stretch/>
        </p:blipFill>
        <p:spPr>
          <a:xfrm>
            <a:off x="814250" y="4520650"/>
            <a:ext cx="1135575" cy="11355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id="464" name="Google Shape;464;g1537c2c4cbf_0_351"/>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465" name="Google Shape;465;g1537c2c4cbf_0_351"/>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466" name="Google Shape;466;g1537c2c4cbf_0_35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467" name="Google Shape;467;g1537c2c4cbf_0_351"/>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Data mbadala za Mkopo</a:t>
            </a:r>
            <a:endParaRPr b="0" i="0" sz="3200" u="none" cap="none" strike="noStrike">
              <a:solidFill>
                <a:srgbClr val="2853A3"/>
              </a:solidFill>
              <a:latin typeface="Century Gothic"/>
              <a:ea typeface="Century Gothic"/>
              <a:cs typeface="Century Gothic"/>
              <a:sym typeface="Century Gothic"/>
            </a:endParaRPr>
          </a:p>
        </p:txBody>
      </p:sp>
      <p:sp>
        <p:nvSpPr>
          <p:cNvPr id="468" name="Google Shape;468;g1537c2c4cbf_0_351"/>
          <p:cNvSpPr txBox="1"/>
          <p:nvPr/>
        </p:nvSpPr>
        <p:spPr>
          <a:xfrm>
            <a:off x="814250" y="1386600"/>
            <a:ext cx="10689600" cy="5365500"/>
          </a:xfrm>
          <a:prstGeom prst="rect">
            <a:avLst/>
          </a:prstGeom>
          <a:noFill/>
          <a:ln>
            <a:noFill/>
          </a:ln>
        </p:spPr>
        <p:txBody>
          <a:bodyPr anchorCtr="0" anchor="t" bIns="91425" lIns="91425" spcFirstLastPara="1" rIns="91425" wrap="square" tIns="91425">
            <a:spAutoFit/>
          </a:bodyPr>
          <a:lstStyle/>
          <a:p>
            <a:pPr indent="0" lvl="0" marL="0" marR="276860" rtl="0" algn="l">
              <a:lnSpc>
                <a:spcPct val="116500"/>
              </a:lnSpc>
              <a:spcBef>
                <a:spcPts val="0"/>
              </a:spcBef>
              <a:spcAft>
                <a:spcPts val="0"/>
              </a:spcAft>
              <a:buClr>
                <a:schemeClr val="dk1"/>
              </a:buClr>
              <a:buSzPts val="2200"/>
              <a:buFont typeface="Arial"/>
              <a:buNone/>
            </a:pPr>
            <a:r>
              <a:rPr b="1" i="0" lang="en-US" sz="1800" u="none" cap="none" strike="noStrike">
                <a:solidFill>
                  <a:schemeClr val="dk2"/>
                </a:solidFill>
                <a:latin typeface="Century Gothic"/>
                <a:ea typeface="Century Gothic"/>
                <a:cs typeface="Century Gothic"/>
                <a:sym typeface="Century Gothic"/>
              </a:rPr>
              <a:t>Alama za mkopo sio njia pekee za kutathmini ustahili wako wa mkopo. </a:t>
            </a:r>
            <a:r>
              <a:rPr b="0" i="0" lang="en-US" sz="1800" u="none" cap="none" strike="noStrike">
                <a:solidFill>
                  <a:schemeClr val="dk2"/>
                </a:solidFill>
                <a:latin typeface="Century Gothic"/>
                <a:ea typeface="Century Gothic"/>
                <a:cs typeface="Century Gothic"/>
                <a:sym typeface="Century Gothic"/>
              </a:rPr>
              <a:t>Kwa kweli, kuna njia mbadala za data ambazo wakopeshaji wanaweza kutumia kuamua ikiwa unastahili kupata mkopo. Hii data mbadala ya mkopo hutumiwa wakati muombaji mkopo hata historia ya mkopo.</a:t>
            </a:r>
            <a:endParaRPr b="0" i="0" sz="1800" u="none" cap="none" strike="noStrike">
              <a:solidFill>
                <a:schemeClr val="dk2"/>
              </a:solidFill>
              <a:latin typeface="Century Gothic"/>
              <a:ea typeface="Century Gothic"/>
              <a:cs typeface="Century Gothic"/>
              <a:sym typeface="Century Gothic"/>
            </a:endParaRPr>
          </a:p>
          <a:p>
            <a:pPr indent="0" lvl="0" marL="914400" marR="276860" rtl="0" algn="l">
              <a:lnSpc>
                <a:spcPct val="116500"/>
              </a:lnSpc>
              <a:spcBef>
                <a:spcPts val="1000"/>
              </a:spcBef>
              <a:spcAft>
                <a:spcPts val="0"/>
              </a:spcAft>
              <a:buClr>
                <a:srgbClr val="000000"/>
              </a:buClr>
              <a:buSzPts val="1800"/>
              <a:buFont typeface="Arial"/>
              <a:buNone/>
            </a:pPr>
            <a:r>
              <a:rPr b="0" i="0" lang="en-US" sz="1800" u="none" cap="none" strike="noStrike">
                <a:solidFill>
                  <a:schemeClr val="dk2"/>
                </a:solidFill>
                <a:latin typeface="Century Gothic"/>
                <a:ea typeface="Century Gothic"/>
                <a:cs typeface="Century Gothic"/>
                <a:sym typeface="Century Gothic"/>
              </a:rPr>
              <a:t>Baadhi ya wakopeshaji watatumia historia yako ya malipo kutathmini ustahili wako wa mkopo. Wanaweza kuangalia malipo ya bili zako na matumizi, au hata historia yako ya ulipaji wa kodi ya duka lako. </a:t>
            </a:r>
            <a:endParaRPr b="0" i="0" sz="1800" u="none" cap="none" strike="noStrike">
              <a:solidFill>
                <a:schemeClr val="dk2"/>
              </a:solidFill>
              <a:latin typeface="Century Gothic"/>
              <a:ea typeface="Century Gothic"/>
              <a:cs typeface="Century Gothic"/>
              <a:sym typeface="Century Gothic"/>
            </a:endParaRPr>
          </a:p>
          <a:p>
            <a:pPr indent="0" lvl="0" marL="914400" marR="276860" rtl="0" algn="l">
              <a:lnSpc>
                <a:spcPct val="116500"/>
              </a:lnSpc>
              <a:spcBef>
                <a:spcPts val="1000"/>
              </a:spcBef>
              <a:spcAft>
                <a:spcPts val="0"/>
              </a:spcAft>
              <a:buClr>
                <a:srgbClr val="000000"/>
              </a:buClr>
              <a:buSzPts val="1800"/>
              <a:buFont typeface="Arial"/>
              <a:buNone/>
            </a:pPr>
            <a:r>
              <a:rPr b="0" i="0" lang="en-US" sz="1800" u="none" cap="none" strike="noStrike">
                <a:solidFill>
                  <a:schemeClr val="dk2"/>
                </a:solidFill>
                <a:latin typeface="Century Gothic"/>
                <a:ea typeface="Century Gothic"/>
                <a:cs typeface="Century Gothic"/>
                <a:sym typeface="Century Gothic"/>
              </a:rPr>
              <a:t>Wakopeshaji wanaweza pia kuangalia maelezo ya ajira yako na mapato. Ikiwa unaweza kuthibitisha kuwa una kazi imara na mapato yako yana msimamo thabiti, basi nafasi yako ya kuonekana mwenye ustahili wa mkopo iko juu.</a:t>
            </a:r>
            <a:endParaRPr b="0" i="0" sz="1800" u="none" cap="none" strike="noStrike">
              <a:solidFill>
                <a:schemeClr val="dk2"/>
              </a:solidFill>
              <a:latin typeface="Century Gothic"/>
              <a:ea typeface="Century Gothic"/>
              <a:cs typeface="Century Gothic"/>
              <a:sym typeface="Century Gothic"/>
            </a:endParaRPr>
          </a:p>
          <a:p>
            <a:pPr indent="0" lvl="0" marL="914400" marR="276860" rtl="0" algn="l">
              <a:lnSpc>
                <a:spcPct val="116500"/>
              </a:lnSpc>
              <a:spcBef>
                <a:spcPts val="1000"/>
              </a:spcBef>
              <a:spcAft>
                <a:spcPts val="0"/>
              </a:spcAft>
              <a:buClr>
                <a:schemeClr val="dk1"/>
              </a:buClr>
              <a:buSzPts val="2200"/>
              <a:buFont typeface="Arial"/>
              <a:buNone/>
            </a:pPr>
            <a:r>
              <a:rPr b="0" i="0" lang="en-US" sz="1800" u="none" cap="none" strike="noStrike">
                <a:solidFill>
                  <a:schemeClr val="dk2"/>
                </a:solidFill>
                <a:latin typeface="Century Gothic"/>
                <a:ea typeface="Century Gothic"/>
                <a:cs typeface="Century Gothic"/>
                <a:sym typeface="Century Gothic"/>
              </a:rPr>
              <a:t>Simu yako pia inaweza kuwa chanzo kikubwa cha data wakati wa kuamua ustahili wako wa mkopo. Wakopeshaji wengine huangalia historia yako ya malipo ya kidijitali ili kutathmini ustahili wako wa mkopo. Ukifungua </a:t>
            </a:r>
            <a:r>
              <a:rPr b="0" i="0" lang="en-US" sz="1800" u="none" cap="none" strike="noStrike">
                <a:solidFill>
                  <a:srgbClr val="BA0C2F"/>
                </a:solidFill>
                <a:latin typeface="Century Gothic"/>
                <a:ea typeface="Century Gothic"/>
                <a:cs typeface="Century Gothic"/>
                <a:sym typeface="Century Gothic"/>
              </a:rPr>
              <a:t>pochi ya simu</a:t>
            </a:r>
            <a:r>
              <a:rPr b="0" i="0" lang="en-US" sz="1800" u="none" cap="none" strike="noStrike">
                <a:solidFill>
                  <a:schemeClr val="dk2"/>
                </a:solidFill>
                <a:latin typeface="Century Gothic"/>
                <a:ea typeface="Century Gothic"/>
                <a:cs typeface="Century Gothic"/>
                <a:sym typeface="Century Gothic"/>
              </a:rPr>
              <a:t> na uanze shughuli ya kuweka na kutoa pesa, unatengeneza rekodi ya kidijitali ambayo inaweza kukusaidia wewe kufikia viwango vya kustahili mkopo.</a:t>
            </a:r>
            <a:endParaRPr b="0" i="0" sz="1400" u="none" cap="none" strike="noStrike">
              <a:solidFill>
                <a:schemeClr val="dk2"/>
              </a:solidFill>
              <a:latin typeface="Century Gothic"/>
              <a:ea typeface="Century Gothic"/>
              <a:cs typeface="Century Gothic"/>
              <a:sym typeface="Century Gothic"/>
            </a:endParaRPr>
          </a:p>
        </p:txBody>
      </p:sp>
      <p:pic>
        <p:nvPicPr>
          <p:cNvPr id="469" name="Google Shape;469;g1537c2c4cbf_0_351"/>
          <p:cNvPicPr preferRelativeResize="0"/>
          <p:nvPr/>
        </p:nvPicPr>
        <p:blipFill rotWithShape="1">
          <a:blip r:embed="rId5">
            <a:alphaModFix/>
          </a:blip>
          <a:srcRect b="0" l="0" r="0" t="0"/>
          <a:stretch/>
        </p:blipFill>
        <p:spPr>
          <a:xfrm>
            <a:off x="814250" y="2936125"/>
            <a:ext cx="797250" cy="797250"/>
          </a:xfrm>
          <a:prstGeom prst="rect">
            <a:avLst/>
          </a:prstGeom>
          <a:noFill/>
          <a:ln>
            <a:noFill/>
          </a:ln>
        </p:spPr>
      </p:pic>
      <p:pic>
        <p:nvPicPr>
          <p:cNvPr id="470" name="Google Shape;470;g1537c2c4cbf_0_351"/>
          <p:cNvPicPr preferRelativeResize="0"/>
          <p:nvPr/>
        </p:nvPicPr>
        <p:blipFill rotWithShape="1">
          <a:blip r:embed="rId6">
            <a:alphaModFix/>
          </a:blip>
          <a:srcRect b="0" l="0" r="0" t="0"/>
          <a:stretch/>
        </p:blipFill>
        <p:spPr>
          <a:xfrm>
            <a:off x="814250" y="4084350"/>
            <a:ext cx="797250" cy="797250"/>
          </a:xfrm>
          <a:prstGeom prst="rect">
            <a:avLst/>
          </a:prstGeom>
          <a:noFill/>
          <a:ln>
            <a:noFill/>
          </a:ln>
        </p:spPr>
      </p:pic>
      <p:pic>
        <p:nvPicPr>
          <p:cNvPr id="471" name="Google Shape;471;g1537c2c4cbf_0_351"/>
          <p:cNvPicPr preferRelativeResize="0"/>
          <p:nvPr/>
        </p:nvPicPr>
        <p:blipFill rotWithShape="1">
          <a:blip r:embed="rId7">
            <a:alphaModFix/>
          </a:blip>
          <a:srcRect b="0" l="0" r="0" t="0"/>
          <a:stretch/>
        </p:blipFill>
        <p:spPr>
          <a:xfrm>
            <a:off x="814250" y="5232575"/>
            <a:ext cx="797250" cy="797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pic>
        <p:nvPicPr>
          <p:cNvPr id="476" name="Google Shape;476;g1537c2c4cbf_0_363"/>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477" name="Google Shape;477;g1537c2c4cbf_0_363"/>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478" name="Google Shape;478;g1537c2c4cbf_0_36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479" name="Google Shape;479;g1537c2c4cbf_0_363"/>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Mifano ya Bidhaa za Data Mbadala za </a:t>
            </a:r>
            <a:endParaRPr b="0" i="0" sz="3200" u="none" cap="none" strike="noStrike">
              <a:solidFill>
                <a:srgbClr val="2853A3"/>
              </a:solidFill>
              <a:latin typeface="Century Gothic"/>
              <a:ea typeface="Century Gothic"/>
              <a:cs typeface="Century Gothic"/>
              <a:sym typeface="Century Gothic"/>
            </a:endParaRPr>
          </a:p>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Mkopo</a:t>
            </a:r>
            <a:endParaRPr b="0" i="0" sz="3200" u="none" cap="none" strike="noStrike">
              <a:solidFill>
                <a:srgbClr val="2853A3"/>
              </a:solidFill>
              <a:latin typeface="Century Gothic"/>
              <a:ea typeface="Century Gothic"/>
              <a:cs typeface="Century Gothic"/>
              <a:sym typeface="Century Gothic"/>
            </a:endParaRPr>
          </a:p>
        </p:txBody>
      </p:sp>
      <p:sp>
        <p:nvSpPr>
          <p:cNvPr id="480" name="Google Shape;480;g1537c2c4cbf_0_363"/>
          <p:cNvSpPr txBox="1"/>
          <p:nvPr/>
        </p:nvSpPr>
        <p:spPr>
          <a:xfrm>
            <a:off x="3387725" y="1615200"/>
            <a:ext cx="8351400" cy="487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2400"/>
              <a:buFont typeface="Arial"/>
              <a:buNone/>
            </a:pPr>
            <a:r>
              <a:rPr b="1" i="0" lang="en-US" sz="1600" u="none" cap="none" strike="noStrike">
                <a:solidFill>
                  <a:schemeClr val="dk2"/>
                </a:solidFill>
                <a:latin typeface="Century Gothic"/>
                <a:ea typeface="Century Gothic"/>
                <a:cs typeface="Century Gothic"/>
                <a:sym typeface="Century Gothic"/>
              </a:rPr>
              <a:t>M-Shwari nchini Kenya</a:t>
            </a:r>
            <a:endParaRPr b="1" i="0" sz="16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US" sz="1600" u="none" cap="none" strike="noStrike">
                <a:solidFill>
                  <a:schemeClr val="dk2"/>
                </a:solidFill>
                <a:latin typeface="Century Gothic"/>
                <a:ea typeface="Century Gothic"/>
                <a:cs typeface="Century Gothic"/>
                <a:sym typeface="Century Gothic"/>
              </a:rPr>
              <a:t>M-Shwari ni huduma ya akiba na mkopo kwa watumiaji wa M-PESA, ambayo ni huduma ya </a:t>
            </a:r>
            <a:r>
              <a:rPr b="0" i="0" lang="en-US" sz="1600" u="none" cap="none" strike="noStrike">
                <a:solidFill>
                  <a:srgbClr val="BA0C2F"/>
                </a:solidFill>
                <a:latin typeface="Century Gothic"/>
                <a:ea typeface="Century Gothic"/>
                <a:cs typeface="Century Gothic"/>
                <a:sym typeface="Century Gothic"/>
              </a:rPr>
              <a:t>mobile money</a:t>
            </a:r>
            <a:r>
              <a:rPr b="0" i="0" lang="en-US" sz="1600" u="none" cap="none" strike="noStrike">
                <a:solidFill>
                  <a:schemeClr val="dk2"/>
                </a:solidFill>
                <a:latin typeface="Century Gothic"/>
                <a:ea typeface="Century Gothic"/>
                <a:cs typeface="Century Gothic"/>
                <a:sym typeface="Century Gothic"/>
              </a:rPr>
              <a:t> kutoka Safaricom, mwendeshaji wa mtandao wa simu. M-Shwari inaamua ustahili wa mkopo kwa kutumia data mbadala za mkopo.</a:t>
            </a:r>
            <a:endParaRPr b="0" i="0" sz="16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1000"/>
              </a:spcBef>
              <a:spcAft>
                <a:spcPts val="0"/>
              </a:spcAft>
              <a:buClr>
                <a:schemeClr val="dk1"/>
              </a:buClr>
              <a:buSzPts val="2400"/>
              <a:buFont typeface="Arial"/>
              <a:buNone/>
            </a:pPr>
            <a:r>
              <a:rPr b="0" i="0" lang="en-US" sz="1600" u="none" cap="none" strike="noStrike">
                <a:solidFill>
                  <a:schemeClr val="dk2"/>
                </a:solidFill>
                <a:latin typeface="Century Gothic"/>
                <a:ea typeface="Century Gothic"/>
                <a:cs typeface="Century Gothic"/>
                <a:sym typeface="Century Gothic"/>
              </a:rPr>
              <a:t>Ili ustahili kupata mkopo, ni lazima:</a:t>
            </a:r>
            <a:endParaRPr b="0" i="0" sz="1600" u="none" cap="none" strike="noStrike">
              <a:solidFill>
                <a:schemeClr val="dk2"/>
              </a:solidFill>
              <a:latin typeface="Century Gothic"/>
              <a:ea typeface="Century Gothic"/>
              <a:cs typeface="Century Gothic"/>
              <a:sym typeface="Century Gothic"/>
            </a:endParaRPr>
          </a:p>
          <a:p>
            <a:pPr indent="-330200" lvl="0" marL="457200" marR="0" rtl="0" algn="l">
              <a:lnSpc>
                <a:spcPct val="100000"/>
              </a:lnSpc>
              <a:spcBef>
                <a:spcPts val="1000"/>
              </a:spcBef>
              <a:spcAft>
                <a:spcPts val="0"/>
              </a:spcAft>
              <a:buClr>
                <a:schemeClr val="dk2"/>
              </a:buClr>
              <a:buSzPts val="1600"/>
              <a:buFont typeface="Century Gothic"/>
              <a:buAutoNum type="arabicPeriod"/>
            </a:pPr>
            <a:r>
              <a:rPr b="0" i="0" lang="en-US" sz="1600" u="none" cap="none" strike="noStrike">
                <a:solidFill>
                  <a:schemeClr val="dk2"/>
                </a:solidFill>
                <a:latin typeface="Century Gothic"/>
                <a:ea typeface="Century Gothic"/>
                <a:cs typeface="Century Gothic"/>
                <a:sym typeface="Century Gothic"/>
              </a:rPr>
              <a:t>uwe mtumiaji wa M-PESA kwa angalau miezi sita;</a:t>
            </a:r>
            <a:endParaRPr b="0" i="0" sz="1600" u="none" cap="none" strike="noStrike">
              <a:solidFill>
                <a:schemeClr val="dk2"/>
              </a:solidFill>
              <a:latin typeface="Century Gothic"/>
              <a:ea typeface="Century Gothic"/>
              <a:cs typeface="Century Gothic"/>
              <a:sym typeface="Century Gothic"/>
            </a:endParaRPr>
          </a:p>
          <a:p>
            <a:pPr indent="-330200" lvl="0" marL="457200" marR="0" rtl="0" algn="l">
              <a:lnSpc>
                <a:spcPct val="100000"/>
              </a:lnSpc>
              <a:spcBef>
                <a:spcPts val="0"/>
              </a:spcBef>
              <a:spcAft>
                <a:spcPts val="0"/>
              </a:spcAft>
              <a:buClr>
                <a:schemeClr val="dk2"/>
              </a:buClr>
              <a:buSzPts val="1600"/>
              <a:buFont typeface="Century Gothic"/>
              <a:buAutoNum type="arabicPeriod"/>
            </a:pPr>
            <a:r>
              <a:rPr b="0" i="0" lang="en-US" sz="1600" u="none" cap="none" strike="noStrike">
                <a:solidFill>
                  <a:schemeClr val="dk2"/>
                </a:solidFill>
                <a:latin typeface="Century Gothic"/>
                <a:ea typeface="Century Gothic"/>
                <a:cs typeface="Century Gothic"/>
                <a:sym typeface="Century Gothic"/>
              </a:rPr>
              <a:t>uweke akiba kwenye M-Shwari;</a:t>
            </a:r>
            <a:endParaRPr b="0" i="0" sz="1600" u="none" cap="none" strike="noStrike">
              <a:solidFill>
                <a:schemeClr val="dk2"/>
              </a:solidFill>
              <a:latin typeface="Century Gothic"/>
              <a:ea typeface="Century Gothic"/>
              <a:cs typeface="Century Gothic"/>
              <a:sym typeface="Century Gothic"/>
            </a:endParaRPr>
          </a:p>
          <a:p>
            <a:pPr indent="-330200" lvl="0" marL="457200" marR="0" rtl="0" algn="l">
              <a:lnSpc>
                <a:spcPct val="100000"/>
              </a:lnSpc>
              <a:spcBef>
                <a:spcPts val="0"/>
              </a:spcBef>
              <a:spcAft>
                <a:spcPts val="0"/>
              </a:spcAft>
              <a:buClr>
                <a:schemeClr val="dk2"/>
              </a:buClr>
              <a:buSzPts val="1600"/>
              <a:buFont typeface="Century Gothic"/>
              <a:buAutoNum type="arabicPeriod"/>
            </a:pPr>
            <a:r>
              <a:rPr b="0" i="0" lang="en-US" sz="1600" u="none" cap="none" strike="noStrike">
                <a:solidFill>
                  <a:schemeClr val="dk2"/>
                </a:solidFill>
                <a:latin typeface="Century Gothic"/>
                <a:ea typeface="Century Gothic"/>
                <a:cs typeface="Century Gothic"/>
                <a:sym typeface="Century Gothic"/>
              </a:rPr>
              <a:t>ushiriki kikamilifu kutumia huduma zingine, kama vile sauti, data, au </a:t>
            </a:r>
            <a:r>
              <a:rPr b="0" i="0" lang="en-US" sz="1600" u="none" cap="none" strike="noStrike">
                <a:solidFill>
                  <a:srgbClr val="BA0C2F"/>
                </a:solidFill>
                <a:latin typeface="Century Gothic"/>
                <a:ea typeface="Century Gothic"/>
                <a:cs typeface="Century Gothic"/>
                <a:sym typeface="Century Gothic"/>
              </a:rPr>
              <a:t>mobile money</a:t>
            </a:r>
            <a:r>
              <a:rPr b="0" i="0" lang="en-US" sz="1600" u="none" cap="none" strike="noStrike">
                <a:solidFill>
                  <a:schemeClr val="dk2"/>
                </a:solidFill>
                <a:latin typeface="Century Gothic"/>
                <a:ea typeface="Century Gothic"/>
                <a:cs typeface="Century Gothic"/>
                <a:sym typeface="Century Gothic"/>
              </a:rPr>
              <a:t>.</a:t>
            </a:r>
            <a:endParaRPr b="0" i="0" sz="16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240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2400"/>
              <a:buFont typeface="Arial"/>
              <a:buNone/>
            </a:pPr>
            <a:r>
              <a:rPr b="1" i="0" lang="en-US" sz="1600" u="none" cap="none" strike="noStrike">
                <a:solidFill>
                  <a:schemeClr val="dk2"/>
                </a:solidFill>
                <a:latin typeface="Century Gothic"/>
                <a:ea typeface="Century Gothic"/>
                <a:cs typeface="Century Gothic"/>
                <a:sym typeface="Century Gothic"/>
              </a:rPr>
              <a:t>Tala nchini Mexico, Kenya, India, na Ufilipino</a:t>
            </a:r>
            <a:endParaRPr b="1" i="0" sz="16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2400"/>
              <a:buFont typeface="Arial"/>
              <a:buNone/>
            </a:pPr>
            <a:r>
              <a:rPr b="0" i="0" lang="en-US" sz="1600" u="none" cap="none" strike="noStrike">
                <a:solidFill>
                  <a:schemeClr val="dk2"/>
                </a:solidFill>
                <a:latin typeface="Century Gothic"/>
                <a:ea typeface="Century Gothic"/>
                <a:cs typeface="Century Gothic"/>
                <a:sym typeface="Century Gothic"/>
              </a:rPr>
              <a:t>Tala ni programu ya mkopo ya kidijitali. Ili kuamua alama zako za mkopo, program hutathmini utumiaji wako wa mobile data, historia yako ya simu ya ulipaji bili, jinsi unavyoitumia programu, na zaidi. Kile unachohitaji ni Kitambulisho (ID) tu ili kuomba mkopo.</a:t>
            </a:r>
            <a:endParaRPr b="0" i="0" sz="16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240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rPr b="0" i="0" lang="en-US" sz="1600" u="none" cap="none" strike="noStrike">
                <a:solidFill>
                  <a:schemeClr val="dk2"/>
                </a:solidFill>
                <a:latin typeface="Century Gothic"/>
                <a:ea typeface="Century Gothic"/>
                <a:cs typeface="Century Gothic"/>
                <a:sym typeface="Century Gothic"/>
              </a:rPr>
              <a:t>Kumbuka – hii mikopo ya kidijitali huwa mikopo ya muda mfupi na haifai kutumiwa kwa fedha za muda mrefu.</a:t>
            </a:r>
            <a:endParaRPr b="1" i="0" sz="1000" u="none" cap="none" strike="noStrike">
              <a:solidFill>
                <a:schemeClr val="dk2"/>
              </a:solidFill>
              <a:latin typeface="Century Gothic"/>
              <a:ea typeface="Century Gothic"/>
              <a:cs typeface="Century Gothic"/>
              <a:sym typeface="Century Gothic"/>
            </a:endParaRPr>
          </a:p>
        </p:txBody>
      </p:sp>
      <p:pic>
        <p:nvPicPr>
          <p:cNvPr id="481" name="Google Shape;481;g1537c2c4cbf_0_363"/>
          <p:cNvPicPr preferRelativeResize="0"/>
          <p:nvPr/>
        </p:nvPicPr>
        <p:blipFill rotWithShape="1">
          <a:blip r:embed="rId5">
            <a:alphaModFix/>
          </a:blip>
          <a:srcRect b="0" l="6758" r="10616" t="0"/>
          <a:stretch/>
        </p:blipFill>
        <p:spPr>
          <a:xfrm>
            <a:off x="578650" y="4448775"/>
            <a:ext cx="2635405" cy="1325700"/>
          </a:xfrm>
          <a:prstGeom prst="rect">
            <a:avLst/>
          </a:prstGeom>
          <a:noFill/>
          <a:ln>
            <a:noFill/>
          </a:ln>
        </p:spPr>
      </p:pic>
      <p:pic>
        <p:nvPicPr>
          <p:cNvPr id="482" name="Google Shape;482;g1537c2c4cbf_0_363"/>
          <p:cNvPicPr preferRelativeResize="0"/>
          <p:nvPr/>
        </p:nvPicPr>
        <p:blipFill rotWithShape="1">
          <a:blip r:embed="rId6">
            <a:alphaModFix/>
          </a:blip>
          <a:srcRect b="0" l="0" r="0" t="0"/>
          <a:stretch/>
        </p:blipFill>
        <p:spPr>
          <a:xfrm>
            <a:off x="2088200" y="1739000"/>
            <a:ext cx="888225" cy="1579875"/>
          </a:xfrm>
          <a:prstGeom prst="rect">
            <a:avLst/>
          </a:prstGeom>
          <a:noFill/>
          <a:ln>
            <a:noFill/>
          </a:ln>
        </p:spPr>
      </p:pic>
      <p:pic>
        <p:nvPicPr>
          <p:cNvPr id="483" name="Google Shape;483;g1537c2c4cbf_0_363"/>
          <p:cNvPicPr preferRelativeResize="0"/>
          <p:nvPr/>
        </p:nvPicPr>
        <p:blipFill rotWithShape="1">
          <a:blip r:embed="rId7">
            <a:alphaModFix/>
          </a:blip>
          <a:srcRect b="0" l="0" r="0" t="0"/>
          <a:stretch/>
        </p:blipFill>
        <p:spPr>
          <a:xfrm rot="-5400000">
            <a:off x="10956175" y="440239"/>
            <a:ext cx="1235826" cy="1235826"/>
          </a:xfrm>
          <a:prstGeom prst="rect">
            <a:avLst/>
          </a:prstGeom>
          <a:noFill/>
          <a:ln>
            <a:noFill/>
          </a:ln>
        </p:spPr>
      </p:pic>
      <p:sp>
        <p:nvSpPr>
          <p:cNvPr id="484" name="Google Shape;484;g1537c2c4cbf_0_363"/>
          <p:cNvSpPr txBox="1"/>
          <p:nvPr/>
        </p:nvSpPr>
        <p:spPr>
          <a:xfrm>
            <a:off x="9504875" y="612175"/>
            <a:ext cx="1501200" cy="12006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chemeClr val="dk2"/>
                </a:solidFill>
                <a:latin typeface="Century Gothic"/>
                <a:ea typeface="Century Gothic"/>
                <a:cs typeface="Century Gothic"/>
                <a:sym typeface="Century Gothic"/>
              </a:rPr>
              <a:t>Utengenezaji wa Vidokezo vya kukidhi Mahitaji!</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100"/>
              <a:buFont typeface="Arial"/>
              <a:buNone/>
            </a:pPr>
            <a:r>
              <a:rPr b="0" i="0" lang="en-US" sz="1100" u="none" cap="none" strike="noStrike">
                <a:solidFill>
                  <a:schemeClr val="dk2"/>
                </a:solidFill>
                <a:latin typeface="Century Gothic"/>
                <a:ea typeface="Century Gothic"/>
                <a:cs typeface="Century Gothic"/>
                <a:sym typeface="Century Gothic"/>
              </a:rPr>
              <a:t>Zingatia kuongeza au kufuta mifano ili kuafiki soko lako.</a:t>
            </a:r>
            <a:endParaRPr b="0" i="0" sz="1100" u="none" cap="none" strike="noStrike">
              <a:solidFill>
                <a:schemeClr val="dk2"/>
              </a:solidFill>
              <a:latin typeface="Century Gothic"/>
              <a:ea typeface="Century Gothic"/>
              <a:cs typeface="Century Gothic"/>
              <a:sym typeface="Century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pic>
        <p:nvPicPr>
          <p:cNvPr id="489" name="Google Shape;489;p17"/>
          <p:cNvPicPr preferRelativeResize="0"/>
          <p:nvPr/>
        </p:nvPicPr>
        <p:blipFill rotWithShape="1">
          <a:blip r:embed="rId3">
            <a:alphaModFix/>
          </a:blip>
          <a:srcRect b="0" l="0" r="0" t="0"/>
          <a:stretch/>
        </p:blipFill>
        <p:spPr>
          <a:xfrm>
            <a:off x="1" y="0"/>
            <a:ext cx="12191998" cy="6857172"/>
          </a:xfrm>
          <a:prstGeom prst="rect">
            <a:avLst/>
          </a:prstGeom>
          <a:noFill/>
          <a:ln>
            <a:noFill/>
          </a:ln>
        </p:spPr>
      </p:pic>
      <p:sp>
        <p:nvSpPr>
          <p:cNvPr id="490" name="Google Shape;490;p17"/>
          <p:cNvSpPr/>
          <p:nvPr/>
        </p:nvSpPr>
        <p:spPr>
          <a:xfrm>
            <a:off x="1" y="1717399"/>
            <a:ext cx="6681894" cy="1923579"/>
          </a:xfrm>
          <a:prstGeom prst="rect">
            <a:avLst/>
          </a:prstGeom>
          <a:solidFill>
            <a:srgbClr val="EDBD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B3CDEA"/>
              </a:solidFill>
              <a:latin typeface="Calibri"/>
              <a:ea typeface="Calibri"/>
              <a:cs typeface="Calibri"/>
              <a:sym typeface="Calibri"/>
            </a:endParaRPr>
          </a:p>
        </p:txBody>
      </p:sp>
      <p:sp>
        <p:nvSpPr>
          <p:cNvPr id="491" name="Google Shape;491;p17"/>
          <p:cNvSpPr txBox="1"/>
          <p:nvPr/>
        </p:nvSpPr>
        <p:spPr>
          <a:xfrm>
            <a:off x="1044324" y="1958824"/>
            <a:ext cx="5472900" cy="1423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30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SEHEMU YA 3: </a:t>
            </a:r>
            <a:endParaRPr b="1" i="0" sz="2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30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NI WAPI NA JINSI YA KUPATA MKOPO</a:t>
            </a:r>
            <a:endParaRPr b="1" i="0" sz="2800" u="none" cap="none" strike="noStrike">
              <a:solidFill>
                <a:schemeClr val="lt1"/>
              </a:solidFill>
              <a:highlight>
                <a:srgbClr val="FAC7A6"/>
              </a:highlight>
              <a:latin typeface="Century Gothic"/>
              <a:ea typeface="Century Gothic"/>
              <a:cs typeface="Century Gothic"/>
              <a:sym typeface="Century Gothic"/>
            </a:endParaRPr>
          </a:p>
        </p:txBody>
      </p:sp>
      <p:sp>
        <p:nvSpPr>
          <p:cNvPr id="492" name="Google Shape;492;p17"/>
          <p:cNvSpPr txBox="1"/>
          <p:nvPr/>
        </p:nvSpPr>
        <p:spPr>
          <a:xfrm>
            <a:off x="1044324" y="3981101"/>
            <a:ext cx="5853699" cy="2635830"/>
          </a:xfrm>
          <a:prstGeom prst="rect">
            <a:avLst/>
          </a:prstGeom>
          <a:noFill/>
          <a:ln>
            <a:noFill/>
          </a:ln>
          <a:effectLst>
            <a:outerShdw blurRad="254000" rotWithShape="0" algn="tl">
              <a:srgbClr val="000000">
                <a:alpha val="40000"/>
              </a:srgbClr>
            </a:outerShdw>
          </a:effectLst>
        </p:spPr>
        <p:txBody>
          <a:bodyPr anchorCtr="0" anchor="t" bIns="45700" lIns="91425" spcFirstLastPara="1" rIns="91425" wrap="square" tIns="45700">
            <a:normAutofit/>
          </a:bodyPr>
          <a:lstStyle/>
          <a:p>
            <a:pPr indent="-228600" lvl="0" marL="228600" marR="0" rtl="0" algn="l">
              <a:lnSpc>
                <a:spcPct val="100000"/>
              </a:lnSpc>
              <a:spcBef>
                <a:spcPts val="0"/>
              </a:spcBef>
              <a:spcAft>
                <a:spcPts val="0"/>
              </a:spcAft>
              <a:buClr>
                <a:schemeClr val="lt1"/>
              </a:buClr>
              <a:buSzPts val="1600"/>
              <a:buFont typeface="Arial"/>
              <a:buNone/>
            </a:pPr>
            <a:r>
              <a:rPr b="1" i="0" lang="en-US" sz="2000" u="none" cap="none" strike="noStrike">
                <a:solidFill>
                  <a:schemeClr val="lt1"/>
                </a:solidFill>
                <a:latin typeface="Century Gothic"/>
                <a:ea typeface="Century Gothic"/>
                <a:cs typeface="Century Gothic"/>
                <a:sym typeface="Century Gothic"/>
              </a:rPr>
              <a:t>Malengo:</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000"/>
              </a:spcBef>
              <a:spcAft>
                <a:spcPts val="0"/>
              </a:spcAft>
              <a:buClr>
                <a:schemeClr val="lt1"/>
              </a:buClr>
              <a:buSzPts val="1600"/>
              <a:buFont typeface="Century Gothic"/>
              <a:buAutoNum type="arabicPeriod"/>
            </a:pPr>
            <a:r>
              <a:rPr b="0" i="0" lang="en-US" sz="1600" u="none" cap="none" strike="noStrike">
                <a:solidFill>
                  <a:schemeClr val="lt1"/>
                </a:solidFill>
                <a:latin typeface="Century Gothic"/>
                <a:ea typeface="Century Gothic"/>
                <a:cs typeface="Century Gothic"/>
                <a:sym typeface="Century Gothic"/>
              </a:rPr>
              <a:t>Kujifunza ni wapi unaweza kupata mkopo.</a:t>
            </a:r>
            <a:endParaRPr b="0" i="0" sz="1600" u="none" cap="none" strike="noStrike">
              <a:solidFill>
                <a:schemeClr val="lt1"/>
              </a:solidFill>
              <a:latin typeface="Century Gothic"/>
              <a:ea typeface="Century Gothic"/>
              <a:cs typeface="Century Gothic"/>
              <a:sym typeface="Century Gothic"/>
            </a:endParaRPr>
          </a:p>
          <a:p>
            <a:pPr indent="-342900" lvl="0" marL="342900" marR="0" rtl="0" algn="l">
              <a:lnSpc>
                <a:spcPct val="100000"/>
              </a:lnSpc>
              <a:spcBef>
                <a:spcPts val="0"/>
              </a:spcBef>
              <a:spcAft>
                <a:spcPts val="0"/>
              </a:spcAft>
              <a:buClr>
                <a:schemeClr val="lt1"/>
              </a:buClr>
              <a:buSzPts val="1600"/>
              <a:buFont typeface="Century Gothic"/>
              <a:buAutoNum type="arabicPeriod"/>
            </a:pPr>
            <a:r>
              <a:rPr b="0" i="0" lang="en-US" sz="1600" u="none" cap="none" strike="noStrike">
                <a:solidFill>
                  <a:schemeClr val="lt1"/>
                </a:solidFill>
                <a:latin typeface="Century Gothic"/>
                <a:ea typeface="Century Gothic"/>
                <a:cs typeface="Century Gothic"/>
                <a:sym typeface="Century Gothic"/>
              </a:rPr>
              <a:t>Kuelewa jinsi ya kupata mkopo.</a:t>
            </a:r>
            <a:endParaRPr b="0" i="0" sz="1600" u="none" cap="none" strike="noStrike">
              <a:solidFill>
                <a:schemeClr val="lt1"/>
              </a:solidFill>
              <a:latin typeface="Century Gothic"/>
              <a:ea typeface="Century Gothic"/>
              <a:cs typeface="Century Gothic"/>
              <a:sym typeface="Century Gothic"/>
            </a:endParaRPr>
          </a:p>
        </p:txBody>
      </p:sp>
      <p:grpSp>
        <p:nvGrpSpPr>
          <p:cNvPr id="493" name="Google Shape;493;p17"/>
          <p:cNvGrpSpPr/>
          <p:nvPr/>
        </p:nvGrpSpPr>
        <p:grpSpPr>
          <a:xfrm>
            <a:off x="6096000" y="-90374"/>
            <a:ext cx="4204869" cy="3315997"/>
            <a:chOff x="6096000" y="-90374"/>
            <a:chExt cx="4204869" cy="3315997"/>
          </a:xfrm>
        </p:grpSpPr>
        <p:pic>
          <p:nvPicPr>
            <p:cNvPr id="494" name="Google Shape;494;p17"/>
            <p:cNvPicPr preferRelativeResize="0"/>
            <p:nvPr/>
          </p:nvPicPr>
          <p:blipFill rotWithShape="1">
            <a:blip r:embed="rId4">
              <a:alphaModFix/>
            </a:blip>
            <a:srcRect b="0" l="0" r="0" t="0"/>
            <a:stretch/>
          </p:blipFill>
          <p:spPr>
            <a:xfrm>
              <a:off x="6096000" y="-90374"/>
              <a:ext cx="4204869" cy="3315997"/>
            </a:xfrm>
            <a:prstGeom prst="rect">
              <a:avLst/>
            </a:prstGeom>
            <a:noFill/>
            <a:ln>
              <a:noFill/>
            </a:ln>
          </p:spPr>
        </p:pic>
        <p:sp>
          <p:nvSpPr>
            <p:cNvPr id="495" name="Google Shape;495;p17"/>
            <p:cNvSpPr txBox="1"/>
            <p:nvPr/>
          </p:nvSpPr>
          <p:spPr>
            <a:xfrm>
              <a:off x="7138561" y="757822"/>
              <a:ext cx="1967400" cy="107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5408B"/>
                  </a:solidFill>
                  <a:latin typeface="Century Gothic"/>
                  <a:ea typeface="Century Gothic"/>
                  <a:cs typeface="Century Gothic"/>
                  <a:sym typeface="Century Gothic"/>
                </a:rPr>
                <a:t>Ni baadhi ya maeneo gani unaweza kwenda kupata mkopo?</a:t>
              </a:r>
              <a:endParaRPr b="1" i="0" sz="1600" u="none" cap="none" strike="noStrike">
                <a:solidFill>
                  <a:srgbClr val="05408B"/>
                </a:solidFill>
                <a:latin typeface="Calibri"/>
                <a:ea typeface="Calibri"/>
                <a:cs typeface="Calibri"/>
                <a:sym typeface="Calibri"/>
              </a:endParaRPr>
            </a:p>
          </p:txBody>
        </p:sp>
      </p:grpSp>
      <p:sp>
        <p:nvSpPr>
          <p:cNvPr id="496" name="Google Shape;496;p1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497" name="Google Shape;497;p17"/>
          <p:cNvPicPr preferRelativeResize="0"/>
          <p:nvPr/>
        </p:nvPicPr>
        <p:blipFill rotWithShape="1">
          <a:blip r:embed="rId5">
            <a:alphaModFix/>
          </a:blip>
          <a:srcRect b="35723" l="0" r="13778" t="0"/>
          <a:stretch/>
        </p:blipFill>
        <p:spPr>
          <a:xfrm>
            <a:off x="6049475" y="310575"/>
            <a:ext cx="5853700" cy="65474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pic>
        <p:nvPicPr>
          <p:cNvPr id="502" name="Google Shape;502;p25"/>
          <p:cNvPicPr preferRelativeResize="0"/>
          <p:nvPr/>
        </p:nvPicPr>
        <p:blipFill rotWithShape="1">
          <a:blip r:embed="rId3">
            <a:alphaModFix amt="60000"/>
          </a:blip>
          <a:srcRect b="0" l="0" r="0" t="0"/>
          <a:stretch/>
        </p:blipFill>
        <p:spPr>
          <a:xfrm>
            <a:off x="0" y="0"/>
            <a:ext cx="12192000" cy="6866473"/>
          </a:xfrm>
          <a:prstGeom prst="rect">
            <a:avLst/>
          </a:prstGeom>
          <a:noFill/>
          <a:ln>
            <a:noFill/>
          </a:ln>
        </p:spPr>
      </p:pic>
      <p:pic>
        <p:nvPicPr>
          <p:cNvPr id="503" name="Google Shape;503;p25"/>
          <p:cNvPicPr preferRelativeResize="0"/>
          <p:nvPr/>
        </p:nvPicPr>
        <p:blipFill rotWithShape="1">
          <a:blip r:embed="rId4">
            <a:alphaModFix/>
          </a:blip>
          <a:srcRect b="0" l="0" r="0" t="0"/>
          <a:stretch/>
        </p:blipFill>
        <p:spPr>
          <a:xfrm rot="-5400000">
            <a:off x="10956175" y="440239"/>
            <a:ext cx="1235826" cy="1235826"/>
          </a:xfrm>
          <a:prstGeom prst="rect">
            <a:avLst/>
          </a:prstGeom>
          <a:noFill/>
          <a:ln>
            <a:noFill/>
          </a:ln>
        </p:spPr>
      </p:pic>
      <p:sp>
        <p:nvSpPr>
          <p:cNvPr id="504" name="Google Shape;504;p25"/>
          <p:cNvSpPr txBox="1"/>
          <p:nvPr/>
        </p:nvSpPr>
        <p:spPr>
          <a:xfrm>
            <a:off x="8472575" y="612175"/>
            <a:ext cx="2533500" cy="8619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chemeClr val="dk2"/>
                </a:solidFill>
                <a:latin typeface="Century Gothic"/>
                <a:ea typeface="Century Gothic"/>
                <a:cs typeface="Century Gothic"/>
                <a:sym typeface="Century Gothic"/>
              </a:rPr>
              <a:t>Utengenezaji wa Vidokezo vya kukidhi Mahitaji!</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100"/>
              <a:buFont typeface="Arial"/>
              <a:buNone/>
            </a:pPr>
            <a:r>
              <a:rPr b="0" i="0" lang="en-US" sz="1100" u="none" cap="none" strike="noStrike">
                <a:solidFill>
                  <a:schemeClr val="dk2"/>
                </a:solidFill>
                <a:latin typeface="Century Gothic"/>
                <a:ea typeface="Century Gothic"/>
                <a:cs typeface="Century Gothic"/>
                <a:sym typeface="Century Gothic"/>
              </a:rPr>
              <a:t>Ongeza, futa, au badilisha hawa watoaji huduma kama ikihitajika.</a:t>
            </a:r>
            <a:endParaRPr b="0" i="0" sz="1100" u="none" cap="none" strike="noStrike">
              <a:solidFill>
                <a:schemeClr val="dk2"/>
              </a:solidFill>
              <a:latin typeface="Century Gothic"/>
              <a:ea typeface="Century Gothic"/>
              <a:cs typeface="Century Gothic"/>
              <a:sym typeface="Century Gothic"/>
            </a:endParaRPr>
          </a:p>
        </p:txBody>
      </p:sp>
      <p:sp>
        <p:nvSpPr>
          <p:cNvPr id="505" name="Google Shape;505;p25"/>
          <p:cNvSpPr txBox="1"/>
          <p:nvPr/>
        </p:nvSpPr>
        <p:spPr>
          <a:xfrm>
            <a:off x="2709278" y="3719466"/>
            <a:ext cx="1746347" cy="2085724"/>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sp>
        <p:nvSpPr>
          <p:cNvPr id="506" name="Google Shape;506;p25"/>
          <p:cNvSpPr txBox="1"/>
          <p:nvPr/>
        </p:nvSpPr>
        <p:spPr>
          <a:xfrm>
            <a:off x="755075" y="297075"/>
            <a:ext cx="77175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2855A4"/>
              </a:buClr>
              <a:buSzPts val="3200"/>
              <a:buFont typeface="Century Gothic"/>
              <a:buNone/>
            </a:pPr>
            <a:r>
              <a:rPr b="0" i="0" lang="en-US" sz="3200" u="none" cap="none" strike="noStrike">
                <a:solidFill>
                  <a:srgbClr val="2855A4"/>
                </a:solidFill>
                <a:latin typeface="Century Gothic"/>
                <a:ea typeface="Century Gothic"/>
                <a:cs typeface="Century Gothic"/>
                <a:sym typeface="Century Gothic"/>
              </a:rPr>
              <a:t>Mahali Unapoweza Kupata Mkopo</a:t>
            </a:r>
            <a:endParaRPr b="0" i="0" sz="1400" u="none" cap="none" strike="noStrike">
              <a:solidFill>
                <a:srgbClr val="000000"/>
              </a:solidFill>
              <a:latin typeface="Arial"/>
              <a:ea typeface="Arial"/>
              <a:cs typeface="Arial"/>
              <a:sym typeface="Arial"/>
            </a:endParaRPr>
          </a:p>
        </p:txBody>
      </p:sp>
      <p:sp>
        <p:nvSpPr>
          <p:cNvPr id="507" name="Google Shape;507;p2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508" name="Google Shape;508;p25"/>
          <p:cNvSpPr txBox="1"/>
          <p:nvPr/>
        </p:nvSpPr>
        <p:spPr>
          <a:xfrm>
            <a:off x="731600" y="1581075"/>
            <a:ext cx="9171300" cy="801600"/>
          </a:xfrm>
          <a:prstGeom prst="rect">
            <a:avLst/>
          </a:prstGeom>
          <a:noFill/>
          <a:ln>
            <a:noFill/>
          </a:ln>
        </p:spPr>
        <p:txBody>
          <a:bodyPr anchorCtr="0" anchor="t" bIns="45700" lIns="91425" spcFirstLastPara="1" rIns="91425" wrap="square" tIns="45700">
            <a:spAutoFit/>
          </a:bodyPr>
          <a:lstStyle/>
          <a:p>
            <a:pPr indent="-317500" lvl="0" marL="457200" marR="5080" rtl="0" algn="l">
              <a:lnSpc>
                <a:spcPct val="114599"/>
              </a:lnSpc>
              <a:spcBef>
                <a:spcPts val="0"/>
              </a:spcBef>
              <a:spcAft>
                <a:spcPts val="1000"/>
              </a:spcAft>
              <a:buClr>
                <a:srgbClr val="2855A4"/>
              </a:buClr>
              <a:buSzPts val="1400"/>
              <a:buFont typeface="Century Gothic"/>
              <a:buChar char="●"/>
            </a:pPr>
            <a:r>
              <a:rPr b="1" i="0" lang="en-US" sz="1400" u="none" cap="none" strike="noStrike">
                <a:solidFill>
                  <a:srgbClr val="2855A4"/>
                </a:solidFill>
                <a:latin typeface="Century Gothic"/>
                <a:ea typeface="Century Gothic"/>
                <a:cs typeface="Century Gothic"/>
                <a:sym typeface="Century Gothic"/>
              </a:rPr>
              <a:t>Benki: </a:t>
            </a:r>
            <a:r>
              <a:rPr b="0" i="0" lang="en-US" sz="1400" u="none" cap="none" strike="noStrike">
                <a:solidFill>
                  <a:schemeClr val="dk2"/>
                </a:solidFill>
                <a:latin typeface="Century Gothic"/>
                <a:ea typeface="Century Gothic"/>
                <a:cs typeface="Century Gothic"/>
                <a:sym typeface="Century Gothic"/>
              </a:rPr>
              <a:t>Unaweza kutembelea wavuti wa benki yako ama uende kwa tawi la benki ili kujua zaidi kuhusu aina za mikopo zinazotolewa. Baadhi ya benki pia zinaweza kukuruhusu kutuma maombi ya mkopo mtandaoni au kwa kutumia simu yako. </a:t>
            </a:r>
            <a:endParaRPr b="0" i="0" sz="1400" u="none" cap="none" strike="noStrike">
              <a:solidFill>
                <a:schemeClr val="dk2"/>
              </a:solidFill>
              <a:latin typeface="Century Gothic"/>
              <a:ea typeface="Century Gothic"/>
              <a:cs typeface="Century Gothic"/>
              <a:sym typeface="Century Gothic"/>
            </a:endParaRPr>
          </a:p>
        </p:txBody>
      </p:sp>
      <p:pic>
        <p:nvPicPr>
          <p:cNvPr id="509" name="Google Shape;509;p25"/>
          <p:cNvPicPr preferRelativeResize="0"/>
          <p:nvPr/>
        </p:nvPicPr>
        <p:blipFill rotWithShape="1">
          <a:blip r:embed="rId5">
            <a:alphaModFix/>
          </a:blip>
          <a:srcRect b="0" l="0" r="0" t="0"/>
          <a:stretch/>
        </p:blipFill>
        <p:spPr>
          <a:xfrm>
            <a:off x="7437675" y="2521575"/>
            <a:ext cx="4723052" cy="3722175"/>
          </a:xfrm>
          <a:prstGeom prst="rect">
            <a:avLst/>
          </a:prstGeom>
          <a:noFill/>
          <a:ln>
            <a:noFill/>
          </a:ln>
        </p:spPr>
      </p:pic>
      <p:sp>
        <p:nvSpPr>
          <p:cNvPr id="510" name="Google Shape;510;p25"/>
          <p:cNvSpPr txBox="1"/>
          <p:nvPr/>
        </p:nvSpPr>
        <p:spPr>
          <a:xfrm>
            <a:off x="731600" y="2465700"/>
            <a:ext cx="6639600" cy="3916800"/>
          </a:xfrm>
          <a:prstGeom prst="rect">
            <a:avLst/>
          </a:prstGeom>
          <a:noFill/>
          <a:ln>
            <a:noFill/>
          </a:ln>
        </p:spPr>
        <p:txBody>
          <a:bodyPr anchorCtr="0" anchor="t" bIns="91425" lIns="91425" spcFirstLastPara="1" rIns="91425" wrap="square" tIns="91425">
            <a:spAutoFit/>
          </a:bodyPr>
          <a:lstStyle/>
          <a:p>
            <a:pPr indent="-317500" lvl="0" marL="457200" marR="5080" rtl="0" algn="l">
              <a:lnSpc>
                <a:spcPct val="114599"/>
              </a:lnSpc>
              <a:spcBef>
                <a:spcPts val="0"/>
              </a:spcBef>
              <a:spcAft>
                <a:spcPts val="0"/>
              </a:spcAft>
              <a:buClr>
                <a:srgbClr val="2855A4"/>
              </a:buClr>
              <a:buSzPts val="1400"/>
              <a:buFont typeface="Century Gothic"/>
              <a:buChar char="●"/>
            </a:pPr>
            <a:r>
              <a:rPr b="1" i="0" lang="en-US" sz="1400" u="none" cap="none" strike="noStrike">
                <a:solidFill>
                  <a:srgbClr val="2855A4"/>
                </a:solidFill>
                <a:latin typeface="Century Gothic"/>
                <a:ea typeface="Century Gothic"/>
                <a:cs typeface="Century Gothic"/>
                <a:sym typeface="Century Gothic"/>
              </a:rPr>
              <a:t>Taasisi Ndogo ndogo za Kifedha (MFIs): </a:t>
            </a:r>
            <a:r>
              <a:rPr b="0" i="0" lang="en-US" sz="1400" u="none" cap="none" strike="noStrike">
                <a:solidFill>
                  <a:schemeClr val="dk2"/>
                </a:solidFill>
                <a:latin typeface="Century Gothic"/>
                <a:ea typeface="Century Gothic"/>
                <a:cs typeface="Century Gothic"/>
                <a:sym typeface="Century Gothic"/>
              </a:rPr>
              <a:t>MFIs hutoa mikopo midogo midogo na huduma zingine za kifedha kama vile bima na malipo. MFIs pia hutoa huduma zisizo za kifedha kama ushauri binafsi, mafunzo, na kusaidia shughuli za biashara ndogo ndogo.</a:t>
            </a:r>
            <a:endParaRPr b="0" i="0" sz="1400" u="none" cap="none" strike="noStrike">
              <a:solidFill>
                <a:schemeClr val="dk2"/>
              </a:solidFill>
              <a:latin typeface="Century Gothic"/>
              <a:ea typeface="Century Gothic"/>
              <a:cs typeface="Century Gothic"/>
              <a:sym typeface="Century Gothic"/>
            </a:endParaRPr>
          </a:p>
          <a:p>
            <a:pPr indent="-317500" lvl="0" marL="457200" marR="5080" rtl="0" algn="l">
              <a:lnSpc>
                <a:spcPct val="114599"/>
              </a:lnSpc>
              <a:spcBef>
                <a:spcPts val="1000"/>
              </a:spcBef>
              <a:spcAft>
                <a:spcPts val="0"/>
              </a:spcAft>
              <a:buClr>
                <a:srgbClr val="2855A4"/>
              </a:buClr>
              <a:buSzPts val="1400"/>
              <a:buFont typeface="Century Gothic"/>
              <a:buChar char="●"/>
            </a:pPr>
            <a:r>
              <a:rPr b="1" i="0" lang="en-US" sz="1400" u="none" cap="none" strike="noStrike">
                <a:solidFill>
                  <a:srgbClr val="2855A4"/>
                </a:solidFill>
                <a:latin typeface="Century Gothic"/>
                <a:ea typeface="Century Gothic"/>
                <a:cs typeface="Century Gothic"/>
                <a:sym typeface="Century Gothic"/>
              </a:rPr>
              <a:t>Vyama vya Kutoa Mikopo: </a:t>
            </a:r>
            <a:r>
              <a:rPr b="0" i="0" lang="en-US" sz="1400" u="none" cap="none" strike="noStrike">
                <a:solidFill>
                  <a:schemeClr val="dk2"/>
                </a:solidFill>
                <a:latin typeface="Century Gothic"/>
                <a:ea typeface="Century Gothic"/>
                <a:cs typeface="Century Gothic"/>
                <a:sym typeface="Century Gothic"/>
              </a:rPr>
              <a:t>Chama cha kutoa mkopo ni aina ya taasisi ya kifedha inayomilikiwa na watu wanaotumia bidhaa na huduma hizo. Wanachama wa chama cha kutoa mkopo wanaweza kupata huduma nyingi kama mikopo na akaunti za kuweka pesa.</a:t>
            </a:r>
            <a:endParaRPr b="0" i="0" sz="1400" u="none" cap="none" strike="noStrike">
              <a:solidFill>
                <a:schemeClr val="dk2"/>
              </a:solidFill>
              <a:latin typeface="Century Gothic"/>
              <a:ea typeface="Century Gothic"/>
              <a:cs typeface="Century Gothic"/>
              <a:sym typeface="Century Gothic"/>
            </a:endParaRPr>
          </a:p>
          <a:p>
            <a:pPr indent="-317500" lvl="0" marL="457200" marR="5080" rtl="0" algn="l">
              <a:lnSpc>
                <a:spcPct val="119200"/>
              </a:lnSpc>
              <a:spcBef>
                <a:spcPts val="1000"/>
              </a:spcBef>
              <a:spcAft>
                <a:spcPts val="1000"/>
              </a:spcAft>
              <a:buClr>
                <a:srgbClr val="2855A4"/>
              </a:buClr>
              <a:buSzPts val="1400"/>
              <a:buFont typeface="Century Gothic"/>
              <a:buChar char="●"/>
            </a:pPr>
            <a:r>
              <a:rPr b="1" i="0" lang="en-US" sz="1400" u="none" cap="none" strike="noStrike">
                <a:solidFill>
                  <a:srgbClr val="2855A4"/>
                </a:solidFill>
                <a:latin typeface="Century Gothic"/>
                <a:ea typeface="Century Gothic"/>
                <a:cs typeface="Century Gothic"/>
                <a:sym typeface="Century Gothic"/>
              </a:rPr>
              <a:t>Kampuni za Kifedha zisizo na Shughuli za Benki (NBFCs): </a:t>
            </a:r>
            <a:r>
              <a:rPr b="0" i="0" lang="en-US" sz="1400" u="none" cap="none" strike="noStrike">
                <a:solidFill>
                  <a:schemeClr val="dk2"/>
                </a:solidFill>
                <a:latin typeface="Century Gothic"/>
                <a:ea typeface="Century Gothic"/>
                <a:cs typeface="Century Gothic"/>
                <a:sym typeface="Century Gothic"/>
              </a:rPr>
              <a:t>NBFCs ni taasisi za kifedha zisizokuwa na leseni kamili ya kuendesha shughuliza za benki au hazidhibitiwi, lakini bado zinaweza kutoa baadhi ya huduma za kifedha, kama kutoa mkopo. Mifano ya NBFCs inajumuisha mashirika ya bima, maduka yaliyowekwa rehani, na wabadilishaji wa fedha.</a:t>
            </a:r>
            <a:endParaRPr b="0" i="0" sz="1400" u="none" cap="none" strike="noStrike">
              <a:solidFill>
                <a:schemeClr val="dk2"/>
              </a:solidFill>
              <a:latin typeface="Century Gothic"/>
              <a:ea typeface="Century Gothic"/>
              <a:cs typeface="Century Gothic"/>
              <a:sym typeface="Century Gothic"/>
            </a:endParaRPr>
          </a:p>
        </p:txBody>
      </p:sp>
      <p:pic>
        <p:nvPicPr>
          <p:cNvPr id="511" name="Google Shape;511;p25"/>
          <p:cNvPicPr preferRelativeResize="0"/>
          <p:nvPr/>
        </p:nvPicPr>
        <p:blipFill rotWithShape="1">
          <a:blip r:embed="rId6">
            <a:alphaModFix/>
          </a:blip>
          <a:srcRect b="0" l="199" r="189" t="0"/>
          <a:stretch/>
        </p:blipFill>
        <p:spPr>
          <a:xfrm>
            <a:off x="426565" y="220953"/>
            <a:ext cx="7772401" cy="19431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pic>
        <p:nvPicPr>
          <p:cNvPr id="516" name="Google Shape;516;g1537c2c4cbf_0_461"/>
          <p:cNvPicPr preferRelativeResize="0"/>
          <p:nvPr/>
        </p:nvPicPr>
        <p:blipFill rotWithShape="1">
          <a:blip r:embed="rId3">
            <a:alphaModFix amt="60000"/>
          </a:blip>
          <a:srcRect b="0" l="0" r="0" t="0"/>
          <a:stretch/>
        </p:blipFill>
        <p:spPr>
          <a:xfrm>
            <a:off x="0" y="0"/>
            <a:ext cx="12192000" cy="6866472"/>
          </a:xfrm>
          <a:prstGeom prst="rect">
            <a:avLst/>
          </a:prstGeom>
          <a:noFill/>
          <a:ln>
            <a:noFill/>
          </a:ln>
        </p:spPr>
      </p:pic>
      <p:pic>
        <p:nvPicPr>
          <p:cNvPr id="517" name="Google Shape;517;g1537c2c4cbf_0_461"/>
          <p:cNvPicPr preferRelativeResize="0"/>
          <p:nvPr/>
        </p:nvPicPr>
        <p:blipFill rotWithShape="1">
          <a:blip r:embed="rId4">
            <a:alphaModFix/>
          </a:blip>
          <a:srcRect b="0" l="0" r="0" t="0"/>
          <a:stretch/>
        </p:blipFill>
        <p:spPr>
          <a:xfrm rot="-5400000">
            <a:off x="10956175" y="440239"/>
            <a:ext cx="1235826" cy="1235826"/>
          </a:xfrm>
          <a:prstGeom prst="rect">
            <a:avLst/>
          </a:prstGeom>
          <a:noFill/>
          <a:ln>
            <a:noFill/>
          </a:ln>
        </p:spPr>
      </p:pic>
      <p:sp>
        <p:nvSpPr>
          <p:cNvPr id="518" name="Google Shape;518;g1537c2c4cbf_0_461"/>
          <p:cNvSpPr txBox="1"/>
          <p:nvPr/>
        </p:nvSpPr>
        <p:spPr>
          <a:xfrm>
            <a:off x="8814300" y="612175"/>
            <a:ext cx="2191800" cy="13698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100"/>
              <a:buFont typeface="Arial"/>
              <a:buNone/>
            </a:pPr>
            <a:r>
              <a:rPr b="1" i="0" lang="en-US" sz="1100" u="none" cap="none" strike="noStrike">
                <a:solidFill>
                  <a:schemeClr val="dk2"/>
                </a:solidFill>
                <a:latin typeface="Century Gothic"/>
                <a:ea typeface="Century Gothic"/>
                <a:cs typeface="Century Gothic"/>
                <a:sym typeface="Century Gothic"/>
              </a:rPr>
              <a:t>Utengenezaji wa Vidokezo vya kukidhi Mahitaji!</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Century Gothic"/>
                <a:ea typeface="Century Gothic"/>
                <a:cs typeface="Century Gothic"/>
                <a:sym typeface="Century Gothic"/>
              </a:rPr>
              <a:t>Zingatia kubadilisha hatua hizi ili ziweze kuakisi mtoaji wa huduma za mkopo au bidhaa za mkopo kwenye soko lako.</a:t>
            </a:r>
            <a:endParaRPr b="0" i="0" sz="1100" u="none" cap="none" strike="noStrike">
              <a:solidFill>
                <a:schemeClr val="dk2"/>
              </a:solidFill>
              <a:latin typeface="Century Gothic"/>
              <a:ea typeface="Century Gothic"/>
              <a:cs typeface="Century Gothic"/>
              <a:sym typeface="Century Gothic"/>
            </a:endParaRPr>
          </a:p>
        </p:txBody>
      </p:sp>
      <p:sp>
        <p:nvSpPr>
          <p:cNvPr id="519" name="Google Shape;519;g1537c2c4cbf_0_461"/>
          <p:cNvSpPr txBox="1"/>
          <p:nvPr/>
        </p:nvSpPr>
        <p:spPr>
          <a:xfrm>
            <a:off x="2709278" y="3719466"/>
            <a:ext cx="1746300" cy="2085600"/>
          </a:xfrm>
          <a:prstGeom prst="rect">
            <a:avLst/>
          </a:prstGeom>
          <a:noFill/>
          <a:ln>
            <a:noFill/>
          </a:ln>
        </p:spPr>
        <p:txBody>
          <a:bodyPr anchorCtr="0" anchor="t" bIns="45700" lIns="91425" spcFirstLastPara="1" rIns="91425" wrap="square" tIns="45700">
            <a:normAutofit/>
          </a:bodyPr>
          <a:lstStyle/>
          <a:p>
            <a:pPr indent="0" lvl="0" marL="95250" marR="198755" rtl="0" algn="l">
              <a:lnSpc>
                <a:spcPct val="100000"/>
              </a:lnSpc>
              <a:spcBef>
                <a:spcPts val="0"/>
              </a:spcBef>
              <a:spcAft>
                <a:spcPts val="0"/>
              </a:spcAft>
              <a:buClr>
                <a:srgbClr val="2853A3"/>
              </a:buClr>
              <a:buSzPts val="1200"/>
              <a:buFont typeface="Arial"/>
              <a:buNone/>
            </a:pPr>
            <a:r>
              <a:t/>
            </a:r>
            <a:endParaRPr b="1" i="0" sz="1200" u="none" cap="none" strike="noStrike">
              <a:solidFill>
                <a:schemeClr val="lt1"/>
              </a:solidFill>
              <a:latin typeface="Century Gothic"/>
              <a:ea typeface="Century Gothic"/>
              <a:cs typeface="Century Gothic"/>
              <a:sym typeface="Century Gothic"/>
            </a:endParaRPr>
          </a:p>
        </p:txBody>
      </p:sp>
      <p:sp>
        <p:nvSpPr>
          <p:cNvPr id="520" name="Google Shape;520;g1537c2c4cbf_0_461"/>
          <p:cNvSpPr txBox="1"/>
          <p:nvPr/>
        </p:nvSpPr>
        <p:spPr>
          <a:xfrm>
            <a:off x="755075" y="297075"/>
            <a:ext cx="78555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2855A4"/>
              </a:buClr>
              <a:buSzPts val="3200"/>
              <a:buFont typeface="Century Gothic"/>
              <a:buNone/>
            </a:pPr>
            <a:r>
              <a:rPr b="0" i="0" lang="en-US" sz="3200" u="none" cap="none" strike="noStrike">
                <a:solidFill>
                  <a:srgbClr val="2855A4"/>
                </a:solidFill>
                <a:latin typeface="Century Gothic"/>
                <a:ea typeface="Century Gothic"/>
                <a:cs typeface="Century Gothic"/>
                <a:sym typeface="Century Gothic"/>
              </a:rPr>
              <a:t>Jinsi ya Kupata Mkopo</a:t>
            </a:r>
            <a:endParaRPr b="0" i="0" sz="1400" u="none" cap="none" strike="noStrike">
              <a:solidFill>
                <a:srgbClr val="000000"/>
              </a:solidFill>
              <a:latin typeface="Arial"/>
              <a:ea typeface="Arial"/>
              <a:cs typeface="Arial"/>
              <a:sym typeface="Arial"/>
            </a:endParaRPr>
          </a:p>
        </p:txBody>
      </p:sp>
      <p:grpSp>
        <p:nvGrpSpPr>
          <p:cNvPr id="521" name="Google Shape;521;g1537c2c4cbf_0_461"/>
          <p:cNvGrpSpPr/>
          <p:nvPr/>
        </p:nvGrpSpPr>
        <p:grpSpPr>
          <a:xfrm>
            <a:off x="3771900" y="1388950"/>
            <a:ext cx="7331061" cy="4643325"/>
            <a:chOff x="1905000" y="1236550"/>
            <a:chExt cx="7331061" cy="4643325"/>
          </a:xfrm>
        </p:grpSpPr>
        <p:pic>
          <p:nvPicPr>
            <p:cNvPr id="522" name="Google Shape;522;g1537c2c4cbf_0_461"/>
            <p:cNvPicPr preferRelativeResize="0"/>
            <p:nvPr/>
          </p:nvPicPr>
          <p:blipFill rotWithShape="1">
            <a:blip r:embed="rId5">
              <a:alphaModFix/>
            </a:blip>
            <a:srcRect b="0" l="0" r="31028" t="0"/>
            <a:stretch/>
          </p:blipFill>
          <p:spPr>
            <a:xfrm>
              <a:off x="1905000" y="1236550"/>
              <a:ext cx="7190925" cy="4643325"/>
            </a:xfrm>
            <a:prstGeom prst="rect">
              <a:avLst/>
            </a:prstGeom>
            <a:noFill/>
            <a:ln>
              <a:noFill/>
            </a:ln>
          </p:spPr>
        </p:pic>
        <p:sp>
          <p:nvSpPr>
            <p:cNvPr id="523" name="Google Shape;523;g1537c2c4cbf_0_461"/>
            <p:cNvSpPr txBox="1"/>
            <p:nvPr/>
          </p:nvSpPr>
          <p:spPr>
            <a:xfrm>
              <a:off x="3026778" y="3394953"/>
              <a:ext cx="1926300" cy="1385400"/>
            </a:xfrm>
            <a:prstGeom prst="rect">
              <a:avLst/>
            </a:prstGeom>
            <a:noFill/>
            <a:ln>
              <a:noFill/>
            </a:ln>
          </p:spPr>
          <p:txBody>
            <a:bodyPr anchorCtr="0" anchor="t" bIns="45700" lIns="91425" spcFirstLastPara="1" rIns="91425" wrap="square" tIns="45700">
              <a:spAutoFit/>
            </a:bodyPr>
            <a:lstStyle/>
            <a:p>
              <a:pPr indent="0" lvl="0" marL="101600" marR="0" rtl="0" algn="l">
                <a:lnSpc>
                  <a:spcPct val="100000"/>
                </a:lnSpc>
                <a:spcBef>
                  <a:spcPts val="0"/>
                </a:spcBef>
                <a:spcAft>
                  <a:spcPts val="0"/>
                </a:spcAft>
                <a:buClr>
                  <a:srgbClr val="000000"/>
                </a:buClr>
                <a:buSzPts val="1200"/>
                <a:buFont typeface="Arial"/>
                <a:buNone/>
              </a:pPr>
              <a:r>
                <a:rPr b="0" i="0" lang="en-US" sz="1200" u="none" cap="none" strike="noStrike">
                  <a:solidFill>
                    <a:srgbClr val="05408B"/>
                  </a:solidFill>
                  <a:latin typeface="Century Gothic"/>
                  <a:ea typeface="Century Gothic"/>
                  <a:cs typeface="Century Gothic"/>
                  <a:sym typeface="Century Gothic"/>
                </a:rPr>
                <a:t>Utahitajika kutoa stakabadhi mbalimbali, kama vile paspoti yako, kitambulisho (ID), ithibati ya mapato, na usajili wa biashara. </a:t>
              </a:r>
              <a:endParaRPr b="0" i="0" sz="1200" u="none" cap="none" strike="noStrike">
                <a:solidFill>
                  <a:srgbClr val="05408B"/>
                </a:solidFill>
                <a:latin typeface="Century Gothic"/>
                <a:ea typeface="Century Gothic"/>
                <a:cs typeface="Century Gothic"/>
                <a:sym typeface="Century Gothic"/>
              </a:endParaRPr>
            </a:p>
          </p:txBody>
        </p:sp>
        <p:sp>
          <p:nvSpPr>
            <p:cNvPr id="524" name="Google Shape;524;g1537c2c4cbf_0_461"/>
            <p:cNvSpPr txBox="1"/>
            <p:nvPr/>
          </p:nvSpPr>
          <p:spPr>
            <a:xfrm>
              <a:off x="5196725" y="3394953"/>
              <a:ext cx="1926300" cy="2308800"/>
            </a:xfrm>
            <a:prstGeom prst="rect">
              <a:avLst/>
            </a:prstGeom>
            <a:noFill/>
            <a:ln>
              <a:noFill/>
            </a:ln>
          </p:spPr>
          <p:txBody>
            <a:bodyPr anchorCtr="0" anchor="t" bIns="45700" lIns="91425" spcFirstLastPara="1" rIns="91425" wrap="square" tIns="45700">
              <a:spAutoFit/>
            </a:bodyPr>
            <a:lstStyle/>
            <a:p>
              <a:pPr indent="0" lvl="0" marL="101600" marR="0" rtl="0" algn="l">
                <a:lnSpc>
                  <a:spcPct val="100000"/>
                </a:lnSpc>
                <a:spcBef>
                  <a:spcPts val="0"/>
                </a:spcBef>
                <a:spcAft>
                  <a:spcPts val="0"/>
                </a:spcAft>
                <a:buClr>
                  <a:schemeClr val="dk1"/>
                </a:buClr>
                <a:buSzPts val="1100"/>
                <a:buFont typeface="Arial"/>
                <a:buNone/>
              </a:pPr>
              <a:r>
                <a:rPr b="0" i="0" lang="en-US" sz="1200" u="none" cap="none" strike="noStrike">
                  <a:solidFill>
                    <a:srgbClr val="05408B"/>
                  </a:solidFill>
                  <a:latin typeface="Century Gothic"/>
                  <a:ea typeface="Century Gothic"/>
                  <a:cs typeface="Century Gothic"/>
                  <a:sym typeface="Century Gothic"/>
                </a:rPr>
                <a:t>Mara utakapokuwa na stakabadhi hizi zote, unaweza kujaza maombi ya mkopo kwa mtoaji huduma wako. Wakati mwingine, hata unaweza kujaza maombi mtandaoni ama kwa simu yako.</a:t>
              </a:r>
              <a:endParaRPr b="0" i="0" sz="1200" u="none" cap="none" strike="noStrike">
                <a:solidFill>
                  <a:srgbClr val="05408B"/>
                </a:solidFill>
                <a:latin typeface="Century Gothic"/>
                <a:ea typeface="Century Gothic"/>
                <a:cs typeface="Century Gothic"/>
                <a:sym typeface="Century Gothic"/>
              </a:endParaRPr>
            </a:p>
            <a:p>
              <a:pPr indent="0" lvl="0" marL="101600" marR="0" rtl="0" algn="l">
                <a:lnSpc>
                  <a:spcPct val="100000"/>
                </a:lnSpc>
                <a:spcBef>
                  <a:spcPts val="0"/>
                </a:spcBef>
                <a:spcAft>
                  <a:spcPts val="0"/>
                </a:spcAft>
                <a:buClr>
                  <a:schemeClr val="dk1"/>
                </a:buClr>
                <a:buSzPts val="1100"/>
                <a:buFont typeface="Arial"/>
                <a:buNone/>
              </a:pPr>
              <a:r>
                <a:t/>
              </a:r>
              <a:endParaRPr b="0" i="0" sz="1200" u="none" cap="none" strike="noStrike">
                <a:solidFill>
                  <a:srgbClr val="05408B"/>
                </a:solidFill>
                <a:latin typeface="Century Gothic"/>
                <a:ea typeface="Century Gothic"/>
                <a:cs typeface="Century Gothic"/>
                <a:sym typeface="Century Gothic"/>
              </a:endParaRPr>
            </a:p>
            <a:p>
              <a:pPr indent="0" lvl="0" marL="10160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5408B"/>
                </a:solidFill>
                <a:latin typeface="Century Gothic"/>
                <a:ea typeface="Century Gothic"/>
                <a:cs typeface="Century Gothic"/>
                <a:sym typeface="Century Gothic"/>
              </a:endParaRPr>
            </a:p>
          </p:txBody>
        </p:sp>
        <p:sp>
          <p:nvSpPr>
            <p:cNvPr id="525" name="Google Shape;525;g1537c2c4cbf_0_461"/>
            <p:cNvSpPr txBox="1"/>
            <p:nvPr/>
          </p:nvSpPr>
          <p:spPr>
            <a:xfrm>
              <a:off x="7309761" y="3394953"/>
              <a:ext cx="1926300" cy="1200600"/>
            </a:xfrm>
            <a:prstGeom prst="rect">
              <a:avLst/>
            </a:prstGeom>
            <a:noFill/>
            <a:ln>
              <a:noFill/>
            </a:ln>
          </p:spPr>
          <p:txBody>
            <a:bodyPr anchorCtr="0" anchor="t" bIns="45700" lIns="91425" spcFirstLastPara="1" rIns="91425" wrap="square" tIns="45700">
              <a:spAutoFit/>
            </a:bodyPr>
            <a:lstStyle/>
            <a:p>
              <a:pPr indent="0" lvl="0" marL="101600" marR="0" rtl="0" algn="l">
                <a:lnSpc>
                  <a:spcPct val="100000"/>
                </a:lnSpc>
                <a:spcBef>
                  <a:spcPts val="0"/>
                </a:spcBef>
                <a:spcAft>
                  <a:spcPts val="0"/>
                </a:spcAft>
                <a:buClr>
                  <a:srgbClr val="000000"/>
                </a:buClr>
                <a:buSzPts val="1200"/>
                <a:buFont typeface="Arial"/>
                <a:buNone/>
              </a:pPr>
              <a:r>
                <a:rPr b="0" i="0" lang="en-US" sz="1200" u="none" cap="none" strike="noStrike">
                  <a:solidFill>
                    <a:srgbClr val="05408B"/>
                  </a:solidFill>
                  <a:latin typeface="Century Gothic"/>
                  <a:ea typeface="Century Gothic"/>
                  <a:cs typeface="Century Gothic"/>
                  <a:sym typeface="Century Gothic"/>
                </a:rPr>
                <a:t>Hakikisha kusoma kwa makini masharti ya mkataba wa mkopo kabla hujatia sahihi stakabadhi yoyote.</a:t>
              </a:r>
              <a:endParaRPr b="0" i="0" sz="1200" u="none" cap="none" strike="noStrike">
                <a:solidFill>
                  <a:srgbClr val="05408B"/>
                </a:solidFill>
                <a:latin typeface="Century Gothic"/>
                <a:ea typeface="Century Gothic"/>
                <a:cs typeface="Century Gothic"/>
                <a:sym typeface="Century Gothic"/>
              </a:endParaRPr>
            </a:p>
          </p:txBody>
        </p:sp>
      </p:grpSp>
      <p:sp>
        <p:nvSpPr>
          <p:cNvPr id="526" name="Google Shape;526;g1537c2c4cbf_0_46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527" name="Google Shape;527;g1537c2c4cbf_0_461"/>
          <p:cNvSpPr txBox="1"/>
          <p:nvPr/>
        </p:nvSpPr>
        <p:spPr>
          <a:xfrm>
            <a:off x="755075" y="1825775"/>
            <a:ext cx="3027600" cy="4294800"/>
          </a:xfrm>
          <a:prstGeom prst="rect">
            <a:avLst/>
          </a:prstGeom>
          <a:noFill/>
          <a:ln>
            <a:noFill/>
          </a:ln>
        </p:spPr>
        <p:txBody>
          <a:bodyPr anchorCtr="0" anchor="t" bIns="91425" lIns="91425" spcFirstLastPara="1" rIns="91425" wrap="square" tIns="91425">
            <a:spAutoFit/>
          </a:bodyPr>
          <a:lstStyle/>
          <a:p>
            <a:pPr indent="0" lvl="0" marL="12700" marR="5080" rtl="0" algn="l">
              <a:lnSpc>
                <a:spcPct val="106500"/>
              </a:lnSpc>
              <a:spcBef>
                <a:spcPts val="0"/>
              </a:spcBef>
              <a:spcAft>
                <a:spcPts val="0"/>
              </a:spcAft>
              <a:buClr>
                <a:schemeClr val="dk1"/>
              </a:buClr>
              <a:buSzPts val="1100"/>
              <a:buFont typeface="Arial"/>
              <a:buNone/>
            </a:pPr>
            <a:r>
              <a:rPr b="0" i="0" lang="en-US" sz="2100" u="none" cap="none" strike="noStrike">
                <a:solidFill>
                  <a:schemeClr val="dk2"/>
                </a:solidFill>
                <a:latin typeface="Century Gothic"/>
                <a:ea typeface="Century Gothic"/>
                <a:cs typeface="Century Gothic"/>
                <a:sym typeface="Century Gothic"/>
              </a:rPr>
              <a:t>Wakati unachukua mkopo, utatakiwa kutimiza baadhi ta mahitaji na viwango vilivyowekwa na mkopeshaji. </a:t>
            </a:r>
            <a:endParaRPr b="0" i="0" sz="2100" u="none" cap="none" strike="noStrike">
              <a:solidFill>
                <a:schemeClr val="dk2"/>
              </a:solidFill>
              <a:latin typeface="Century Gothic"/>
              <a:ea typeface="Century Gothic"/>
              <a:cs typeface="Century Gothic"/>
              <a:sym typeface="Century Gothic"/>
            </a:endParaRPr>
          </a:p>
          <a:p>
            <a:pPr indent="0" lvl="0" marL="0" marR="5080" rtl="0" algn="l">
              <a:lnSpc>
                <a:spcPct val="106500"/>
              </a:lnSpc>
              <a:spcBef>
                <a:spcPts val="0"/>
              </a:spcBef>
              <a:spcAft>
                <a:spcPts val="0"/>
              </a:spcAft>
              <a:buClr>
                <a:srgbClr val="000000"/>
              </a:buClr>
              <a:buSzPts val="2100"/>
              <a:buFont typeface="Arial"/>
              <a:buNone/>
            </a:pPr>
            <a:r>
              <a:t/>
            </a:r>
            <a:endParaRPr b="0" i="0" sz="2100" u="none" cap="none" strike="noStrike">
              <a:solidFill>
                <a:schemeClr val="dk2"/>
              </a:solidFill>
              <a:latin typeface="Century Gothic"/>
              <a:ea typeface="Century Gothic"/>
              <a:cs typeface="Century Gothic"/>
              <a:sym typeface="Century Gothic"/>
            </a:endParaRPr>
          </a:p>
          <a:p>
            <a:pPr indent="0" lvl="0" marL="12700" marR="5080" rtl="0" algn="l">
              <a:lnSpc>
                <a:spcPct val="106500"/>
              </a:lnSpc>
              <a:spcBef>
                <a:spcPts val="0"/>
              </a:spcBef>
              <a:spcAft>
                <a:spcPts val="0"/>
              </a:spcAft>
              <a:buClr>
                <a:srgbClr val="000000"/>
              </a:buClr>
              <a:buSzPts val="2100"/>
              <a:buFont typeface="Arial"/>
              <a:buNone/>
            </a:pPr>
            <a:r>
              <a:rPr b="0" i="0" lang="en-US" sz="2100" u="none" cap="none" strike="noStrike">
                <a:solidFill>
                  <a:schemeClr val="dk2"/>
                </a:solidFill>
                <a:latin typeface="Century Gothic"/>
                <a:ea typeface="Century Gothic"/>
                <a:cs typeface="Century Gothic"/>
                <a:sym typeface="Century Gothic"/>
              </a:rPr>
              <a:t>Hivi viwango ni vya jinsi mkopeshaji anatathmini utambulisho wako na ustahili wa mkopo.</a:t>
            </a:r>
            <a:endParaRPr b="0" i="0" sz="800" u="none" cap="none" strike="noStrike">
              <a:solidFill>
                <a:schemeClr val="dk2"/>
              </a:solidFill>
              <a:latin typeface="Arial"/>
              <a:ea typeface="Arial"/>
              <a:cs typeface="Arial"/>
              <a:sym typeface="Arial"/>
            </a:endParaRPr>
          </a:p>
        </p:txBody>
      </p:sp>
      <p:grpSp>
        <p:nvGrpSpPr>
          <p:cNvPr id="528" name="Google Shape;528;g1537c2c4cbf_0_461"/>
          <p:cNvGrpSpPr/>
          <p:nvPr/>
        </p:nvGrpSpPr>
        <p:grpSpPr>
          <a:xfrm>
            <a:off x="5141525" y="2528963"/>
            <a:ext cx="4820399" cy="640236"/>
            <a:chOff x="5141525" y="2528963"/>
            <a:chExt cx="4820399" cy="640236"/>
          </a:xfrm>
        </p:grpSpPr>
        <p:pic>
          <p:nvPicPr>
            <p:cNvPr id="529" name="Google Shape;529;g1537c2c4cbf_0_461"/>
            <p:cNvPicPr preferRelativeResize="0"/>
            <p:nvPr/>
          </p:nvPicPr>
          <p:blipFill rotWithShape="1">
            <a:blip r:embed="rId6">
              <a:alphaModFix/>
            </a:blip>
            <a:srcRect b="0" l="0" r="0" t="0"/>
            <a:stretch/>
          </p:blipFill>
          <p:spPr>
            <a:xfrm>
              <a:off x="7235600" y="2557025"/>
              <a:ext cx="556050" cy="556050"/>
            </a:xfrm>
            <a:prstGeom prst="rect">
              <a:avLst/>
            </a:prstGeom>
            <a:noFill/>
            <a:ln>
              <a:noFill/>
            </a:ln>
          </p:spPr>
        </p:pic>
        <p:pic>
          <p:nvPicPr>
            <p:cNvPr id="530" name="Google Shape;530;g1537c2c4cbf_0_461"/>
            <p:cNvPicPr preferRelativeResize="0"/>
            <p:nvPr/>
          </p:nvPicPr>
          <p:blipFill rotWithShape="1">
            <a:blip r:embed="rId7">
              <a:alphaModFix/>
            </a:blip>
            <a:srcRect b="0" l="0" r="0" t="0"/>
            <a:stretch/>
          </p:blipFill>
          <p:spPr>
            <a:xfrm>
              <a:off x="5141525" y="2528963"/>
              <a:ext cx="612174" cy="612174"/>
            </a:xfrm>
            <a:prstGeom prst="rect">
              <a:avLst/>
            </a:prstGeom>
            <a:noFill/>
            <a:ln>
              <a:noFill/>
            </a:ln>
          </p:spPr>
        </p:pic>
        <p:pic>
          <p:nvPicPr>
            <p:cNvPr id="531" name="Google Shape;531;g1537c2c4cbf_0_461"/>
            <p:cNvPicPr preferRelativeResize="0"/>
            <p:nvPr/>
          </p:nvPicPr>
          <p:blipFill rotWithShape="1">
            <a:blip r:embed="rId8">
              <a:alphaModFix/>
            </a:blip>
            <a:srcRect b="0" l="0" r="0" t="0"/>
            <a:stretch/>
          </p:blipFill>
          <p:spPr>
            <a:xfrm>
              <a:off x="9349750" y="2557025"/>
              <a:ext cx="612174" cy="612174"/>
            </a:xfrm>
            <a:prstGeom prst="rect">
              <a:avLst/>
            </a:prstGeom>
            <a:noFill/>
            <a:ln>
              <a:noFill/>
            </a:ln>
          </p:spPr>
        </p:pic>
      </p:grpSp>
      <p:pic>
        <p:nvPicPr>
          <p:cNvPr id="532" name="Google Shape;532;g1537c2c4cbf_0_461"/>
          <p:cNvPicPr preferRelativeResize="0"/>
          <p:nvPr/>
        </p:nvPicPr>
        <p:blipFill rotWithShape="1">
          <a:blip r:embed="rId9">
            <a:alphaModFix/>
          </a:blip>
          <a:srcRect b="0" l="199" r="189" t="0"/>
          <a:stretch/>
        </p:blipFill>
        <p:spPr>
          <a:xfrm>
            <a:off x="426565" y="220953"/>
            <a:ext cx="7772401" cy="19431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pic>
        <p:nvPicPr>
          <p:cNvPr id="537" name="Google Shape;537;g15ef0d70864_0_2"/>
          <p:cNvPicPr preferRelativeResize="0"/>
          <p:nvPr/>
        </p:nvPicPr>
        <p:blipFill rotWithShape="1">
          <a:blip r:embed="rId3">
            <a:alphaModFix/>
          </a:blip>
          <a:srcRect b="0" l="0" r="0" t="0"/>
          <a:stretch/>
        </p:blipFill>
        <p:spPr>
          <a:xfrm>
            <a:off x="0" y="0"/>
            <a:ext cx="12192000" cy="6857171"/>
          </a:xfrm>
          <a:prstGeom prst="rect">
            <a:avLst/>
          </a:prstGeom>
          <a:noFill/>
          <a:ln>
            <a:noFill/>
          </a:ln>
        </p:spPr>
      </p:pic>
      <p:sp>
        <p:nvSpPr>
          <p:cNvPr id="538" name="Google Shape;538;g15ef0d70864_0_2"/>
          <p:cNvSpPr/>
          <p:nvPr/>
        </p:nvSpPr>
        <p:spPr>
          <a:xfrm>
            <a:off x="601375" y="358000"/>
            <a:ext cx="9870600" cy="11406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39" name="Google Shape;539;g15ef0d70864_0_2"/>
          <p:cNvGrpSpPr/>
          <p:nvPr/>
        </p:nvGrpSpPr>
        <p:grpSpPr>
          <a:xfrm>
            <a:off x="5570229" y="2811011"/>
            <a:ext cx="4098611" cy="1720292"/>
            <a:chOff x="4417791" y="3853484"/>
            <a:chExt cx="4560600" cy="3172800"/>
          </a:xfrm>
        </p:grpSpPr>
        <p:sp>
          <p:nvSpPr>
            <p:cNvPr id="540" name="Google Shape;540;g15ef0d70864_0_2"/>
            <p:cNvSpPr/>
            <p:nvPr/>
          </p:nvSpPr>
          <p:spPr>
            <a:xfrm>
              <a:off x="4417791" y="3853484"/>
              <a:ext cx="4560600" cy="3172800"/>
            </a:xfrm>
            <a:prstGeom prst="rect">
              <a:avLst/>
            </a:prstGeom>
            <a:solidFill>
              <a:srgbClr val="FBE4D4">
                <a:alpha val="4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1" name="Google Shape;541;g15ef0d70864_0_2"/>
            <p:cNvSpPr txBox="1"/>
            <p:nvPr/>
          </p:nvSpPr>
          <p:spPr>
            <a:xfrm>
              <a:off x="4562171" y="4230282"/>
              <a:ext cx="3858600" cy="2583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1" i="0" lang="en-US" sz="2300" u="sng" cap="none" strike="noStrike">
                  <a:solidFill>
                    <a:schemeClr val="lt1"/>
                  </a:solidFill>
                  <a:latin typeface="Century Gothic"/>
                  <a:ea typeface="Century Gothic"/>
                  <a:cs typeface="Century Gothic"/>
                  <a:sym typeface="Century Gothic"/>
                  <a:hlinkClick r:id="rId4">
                    <a:extLst>
                      <a:ext uri="{A12FA001-AC4F-418D-AE19-62706E023703}">
                        <ahyp:hlinkClr val="tx"/>
                      </a:ext>
                    </a:extLst>
                  </a:hlinkClick>
                </a:rPr>
                <a:t>Masomo ya Hey Sister</a:t>
              </a:r>
              <a:endParaRPr b="1" i="0" sz="23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600"/>
                </a:spcBef>
                <a:spcAft>
                  <a:spcPts val="0"/>
                </a:spcAft>
                <a:buClr>
                  <a:schemeClr val="dk1"/>
                </a:buClr>
                <a:buSzPts val="1600"/>
                <a:buFont typeface="Arial"/>
                <a:buNone/>
              </a:pPr>
              <a:r>
                <a:rPr b="1" i="0" lang="en-US" sz="1900" u="none" cap="none" strike="noStrike">
                  <a:solidFill>
                    <a:schemeClr val="lt1"/>
                  </a:solidFill>
                  <a:latin typeface="Century Gothic"/>
                  <a:ea typeface="Century Gothic"/>
                  <a:cs typeface="Century Gothic"/>
                  <a:sym typeface="Century Gothic"/>
                </a:rPr>
                <a:t>Somo la 13: Ni kitu gani cha kuzingatia nikichukua mkopo?</a:t>
              </a:r>
              <a:endParaRPr b="1" i="0" sz="1900" u="none" cap="none" strike="noStrike">
                <a:solidFill>
                  <a:schemeClr val="lt1"/>
                </a:solidFill>
                <a:latin typeface="Century Gothic"/>
                <a:ea typeface="Century Gothic"/>
                <a:cs typeface="Century Gothic"/>
                <a:sym typeface="Century Gothic"/>
              </a:endParaRPr>
            </a:p>
          </p:txBody>
        </p:sp>
      </p:grpSp>
      <p:pic>
        <p:nvPicPr>
          <p:cNvPr id="542" name="Google Shape;542;g15ef0d70864_0_2"/>
          <p:cNvPicPr preferRelativeResize="0"/>
          <p:nvPr/>
        </p:nvPicPr>
        <p:blipFill rotWithShape="1">
          <a:blip r:embed="rId5">
            <a:alphaModFix/>
          </a:blip>
          <a:srcRect b="0" l="0" r="0" t="0"/>
          <a:stretch/>
        </p:blipFill>
        <p:spPr>
          <a:xfrm rot="-6030839">
            <a:off x="9098874" y="4165400"/>
            <a:ext cx="902126" cy="902126"/>
          </a:xfrm>
          <a:prstGeom prst="rect">
            <a:avLst/>
          </a:prstGeom>
          <a:noFill/>
          <a:ln>
            <a:noFill/>
          </a:ln>
        </p:spPr>
      </p:pic>
      <p:sp>
        <p:nvSpPr>
          <p:cNvPr id="543" name="Google Shape;543;g15ef0d70864_0_2"/>
          <p:cNvSpPr txBox="1"/>
          <p:nvPr>
            <p:ph type="title"/>
          </p:nvPr>
        </p:nvSpPr>
        <p:spPr>
          <a:xfrm>
            <a:off x="838200" y="26546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BA0C2F"/>
              </a:buClr>
              <a:buSzPts val="3200"/>
              <a:buFont typeface="Century Gothic"/>
              <a:buNone/>
            </a:pPr>
            <a:r>
              <a:rPr b="1" lang="en-US" sz="2100">
                <a:solidFill>
                  <a:srgbClr val="BA0C2F"/>
                </a:solidFill>
              </a:rPr>
              <a:t>NYENZO YA KUFUNDISHIA</a:t>
            </a:r>
            <a:endParaRPr b="1" sz="2100">
              <a:solidFill>
                <a:srgbClr val="BA0C2F"/>
              </a:solidFill>
            </a:endParaRPr>
          </a:p>
          <a:p>
            <a:pPr indent="0" lvl="0" marL="0" rtl="0" algn="l">
              <a:lnSpc>
                <a:spcPct val="90000"/>
              </a:lnSpc>
              <a:spcBef>
                <a:spcPts val="400"/>
              </a:spcBef>
              <a:spcAft>
                <a:spcPts val="0"/>
              </a:spcAft>
              <a:buClr>
                <a:srgbClr val="BA0C2F"/>
              </a:buClr>
              <a:buSzPts val="3200"/>
              <a:buFont typeface="Century Gothic"/>
              <a:buNone/>
            </a:pPr>
            <a:r>
              <a:rPr lang="en-US" sz="3200">
                <a:solidFill>
                  <a:srgbClr val="BA0C2F"/>
                </a:solidFill>
              </a:rPr>
              <a:t>Mikopo na Hey Sister</a:t>
            </a:r>
            <a:endParaRPr b="1" sz="2100">
              <a:solidFill>
                <a:srgbClr val="BA0C2F"/>
              </a:solidFill>
            </a:endParaRPr>
          </a:p>
        </p:txBody>
      </p:sp>
      <p:sp>
        <p:nvSpPr>
          <p:cNvPr id="544" name="Google Shape;544;g15ef0d70864_0_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545" name="Google Shape;545;g15ef0d70864_0_2"/>
          <p:cNvPicPr preferRelativeResize="0"/>
          <p:nvPr/>
        </p:nvPicPr>
        <p:blipFill rotWithShape="1">
          <a:blip r:embed="rId6">
            <a:alphaModFix/>
          </a:blip>
          <a:srcRect b="0" l="0" r="0" t="0"/>
          <a:stretch/>
        </p:blipFill>
        <p:spPr>
          <a:xfrm>
            <a:off x="437950" y="1574800"/>
            <a:ext cx="5056102" cy="505612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pic>
        <p:nvPicPr>
          <p:cNvPr id="550" name="Google Shape;550;g1537c2c4cbf_0_397"/>
          <p:cNvPicPr preferRelativeResize="0"/>
          <p:nvPr/>
        </p:nvPicPr>
        <p:blipFill rotWithShape="1">
          <a:blip r:embed="rId3">
            <a:alphaModFix/>
          </a:blip>
          <a:srcRect b="0" l="0" r="0" t="0"/>
          <a:stretch/>
        </p:blipFill>
        <p:spPr>
          <a:xfrm>
            <a:off x="1" y="0"/>
            <a:ext cx="12192000" cy="6857171"/>
          </a:xfrm>
          <a:prstGeom prst="rect">
            <a:avLst/>
          </a:prstGeom>
          <a:noFill/>
          <a:ln>
            <a:noFill/>
          </a:ln>
        </p:spPr>
      </p:pic>
      <p:sp>
        <p:nvSpPr>
          <p:cNvPr id="551" name="Google Shape;551;g1537c2c4cbf_0_397"/>
          <p:cNvSpPr/>
          <p:nvPr/>
        </p:nvSpPr>
        <p:spPr>
          <a:xfrm>
            <a:off x="1" y="1717399"/>
            <a:ext cx="6681900" cy="1923600"/>
          </a:xfrm>
          <a:prstGeom prst="rect">
            <a:avLst/>
          </a:prstGeom>
          <a:solidFill>
            <a:srgbClr val="EDBD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B3CDEA"/>
              </a:solidFill>
              <a:latin typeface="Calibri"/>
              <a:ea typeface="Calibri"/>
              <a:cs typeface="Calibri"/>
              <a:sym typeface="Calibri"/>
            </a:endParaRPr>
          </a:p>
        </p:txBody>
      </p:sp>
      <p:sp>
        <p:nvSpPr>
          <p:cNvPr id="552" name="Google Shape;552;g1537c2c4cbf_0_397"/>
          <p:cNvSpPr txBox="1"/>
          <p:nvPr/>
        </p:nvSpPr>
        <p:spPr>
          <a:xfrm>
            <a:off x="1044324" y="2187424"/>
            <a:ext cx="5472900" cy="992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30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SEHEMU YA 4: </a:t>
            </a:r>
            <a:endParaRPr b="1" i="0" sz="28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30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KUSIMAMIA MKOPO</a:t>
            </a:r>
            <a:endParaRPr b="1" i="0" sz="2800" u="none" cap="none" strike="noStrike">
              <a:solidFill>
                <a:schemeClr val="lt1"/>
              </a:solidFill>
              <a:highlight>
                <a:srgbClr val="FAC7A6"/>
              </a:highlight>
              <a:latin typeface="Century Gothic"/>
              <a:ea typeface="Century Gothic"/>
              <a:cs typeface="Century Gothic"/>
              <a:sym typeface="Century Gothic"/>
            </a:endParaRPr>
          </a:p>
        </p:txBody>
      </p:sp>
      <p:sp>
        <p:nvSpPr>
          <p:cNvPr id="553" name="Google Shape;553;g1537c2c4cbf_0_397"/>
          <p:cNvSpPr txBox="1"/>
          <p:nvPr/>
        </p:nvSpPr>
        <p:spPr>
          <a:xfrm>
            <a:off x="1044325" y="3981100"/>
            <a:ext cx="4659000" cy="2635800"/>
          </a:xfrm>
          <a:prstGeom prst="rect">
            <a:avLst/>
          </a:prstGeom>
          <a:noFill/>
          <a:ln>
            <a:noFill/>
          </a:ln>
          <a:effectLst>
            <a:outerShdw blurRad="254000" rotWithShape="0" algn="tl">
              <a:srgbClr val="000000">
                <a:alpha val="40000"/>
              </a:srgbClr>
            </a:outerShdw>
          </a:effectLst>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lt1"/>
              </a:buClr>
              <a:buSzPts val="1600"/>
              <a:buFont typeface="Arial"/>
              <a:buNone/>
            </a:pPr>
            <a:r>
              <a:rPr b="1" i="0" lang="en-US" sz="2000" u="none" cap="none" strike="noStrike">
                <a:solidFill>
                  <a:schemeClr val="lt1"/>
                </a:solidFill>
                <a:latin typeface="Century Gothic"/>
                <a:ea typeface="Century Gothic"/>
                <a:cs typeface="Century Gothic"/>
                <a:sym typeface="Century Gothic"/>
              </a:rPr>
              <a:t>Malengo: </a:t>
            </a:r>
            <a:r>
              <a:rPr b="0" i="0" lang="en-US" sz="2000" u="none" cap="none" strike="noStrike">
                <a:solidFill>
                  <a:schemeClr val="lt1"/>
                </a:solidFill>
                <a:latin typeface="Century Gothic"/>
                <a:ea typeface="Century Gothic"/>
                <a:cs typeface="Century Gothic"/>
                <a:sym typeface="Century Gothic"/>
              </a:rPr>
              <a:t>Kujifunza vidokezo na ujanja wa jinsi ya kulipa taarifa za mikopo kwa wakati na kadi ya mkopo.</a:t>
            </a:r>
            <a:endParaRPr b="0" i="0" sz="2000" u="none" cap="none" strike="noStrike">
              <a:solidFill>
                <a:schemeClr val="lt1"/>
              </a:solidFill>
              <a:latin typeface="Century Gothic"/>
              <a:ea typeface="Century Gothic"/>
              <a:cs typeface="Century Gothic"/>
              <a:sym typeface="Century Gothic"/>
            </a:endParaRPr>
          </a:p>
        </p:txBody>
      </p:sp>
      <p:pic>
        <p:nvPicPr>
          <p:cNvPr id="554" name="Google Shape;554;g1537c2c4cbf_0_397"/>
          <p:cNvPicPr preferRelativeResize="0"/>
          <p:nvPr/>
        </p:nvPicPr>
        <p:blipFill rotWithShape="1">
          <a:blip r:embed="rId4">
            <a:alphaModFix/>
          </a:blip>
          <a:srcRect b="0" l="0" r="0" t="0"/>
          <a:stretch/>
        </p:blipFill>
        <p:spPr>
          <a:xfrm>
            <a:off x="5867200" y="-76200"/>
            <a:ext cx="3887549" cy="3063723"/>
          </a:xfrm>
          <a:prstGeom prst="rect">
            <a:avLst/>
          </a:prstGeom>
          <a:noFill/>
          <a:ln>
            <a:noFill/>
          </a:ln>
        </p:spPr>
      </p:pic>
      <p:sp>
        <p:nvSpPr>
          <p:cNvPr id="555" name="Google Shape;555;g1537c2c4cbf_0_397"/>
          <p:cNvSpPr txBox="1"/>
          <p:nvPr/>
        </p:nvSpPr>
        <p:spPr>
          <a:xfrm>
            <a:off x="6920750" y="660075"/>
            <a:ext cx="1813200" cy="107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2853A3"/>
                </a:solidFill>
                <a:latin typeface="Century Gothic"/>
                <a:ea typeface="Century Gothic"/>
                <a:cs typeface="Century Gothic"/>
                <a:sym typeface="Century Gothic"/>
              </a:rPr>
              <a:t>Sasa tutambue utaratibu mzuri za kusimamia mkopo wako!</a:t>
            </a:r>
            <a:endParaRPr b="1" i="0" sz="1600" u="none" cap="none" strike="noStrike">
              <a:solidFill>
                <a:srgbClr val="2853A3"/>
              </a:solidFill>
              <a:latin typeface="Calibri"/>
              <a:ea typeface="Calibri"/>
              <a:cs typeface="Calibri"/>
              <a:sym typeface="Calibri"/>
            </a:endParaRPr>
          </a:p>
        </p:txBody>
      </p:sp>
      <p:sp>
        <p:nvSpPr>
          <p:cNvPr id="556" name="Google Shape;556;g1537c2c4cbf_0_39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557" name="Google Shape;557;g1537c2c4cbf_0_397"/>
          <p:cNvPicPr preferRelativeResize="0"/>
          <p:nvPr/>
        </p:nvPicPr>
        <p:blipFill rotWithShape="1">
          <a:blip r:embed="rId5">
            <a:alphaModFix/>
          </a:blip>
          <a:srcRect b="35107" l="19406" r="0" t="0"/>
          <a:stretch/>
        </p:blipFill>
        <p:spPr>
          <a:xfrm flipH="1">
            <a:off x="5460949" y="583875"/>
            <a:ext cx="6790051" cy="62733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pic>
        <p:nvPicPr>
          <p:cNvPr id="562" name="Google Shape;562;g1537c2c4cbf_0_416"/>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563" name="Google Shape;563;g1537c2c4cbf_0_416"/>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564" name="Google Shape;564;g1537c2c4cbf_0_41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565" name="Google Shape;565;g1537c2c4cbf_0_416"/>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Mzunguko wa Ulipaji bili na Malipo</a:t>
            </a:r>
            <a:endParaRPr b="0" i="0" sz="3200" u="none" cap="none" strike="noStrike">
              <a:solidFill>
                <a:srgbClr val="2853A3"/>
              </a:solidFill>
              <a:latin typeface="Century Gothic"/>
              <a:ea typeface="Century Gothic"/>
              <a:cs typeface="Century Gothic"/>
              <a:sym typeface="Century Gothic"/>
            </a:endParaRPr>
          </a:p>
        </p:txBody>
      </p:sp>
      <p:pic>
        <p:nvPicPr>
          <p:cNvPr id="566" name="Google Shape;566;g1537c2c4cbf_0_416"/>
          <p:cNvPicPr preferRelativeResize="0"/>
          <p:nvPr/>
        </p:nvPicPr>
        <p:blipFill rotWithShape="1">
          <a:blip r:embed="rId5">
            <a:alphaModFix/>
          </a:blip>
          <a:srcRect b="0" l="0" r="0" t="0"/>
          <a:stretch/>
        </p:blipFill>
        <p:spPr>
          <a:xfrm>
            <a:off x="4333325" y="759775"/>
            <a:ext cx="7834726" cy="6174426"/>
          </a:xfrm>
          <a:prstGeom prst="rect">
            <a:avLst/>
          </a:prstGeom>
          <a:noFill/>
          <a:ln>
            <a:noFill/>
          </a:ln>
        </p:spPr>
      </p:pic>
      <p:sp>
        <p:nvSpPr>
          <p:cNvPr id="567" name="Google Shape;567;g1537c2c4cbf_0_416"/>
          <p:cNvSpPr txBox="1"/>
          <p:nvPr/>
        </p:nvSpPr>
        <p:spPr>
          <a:xfrm>
            <a:off x="5475688" y="1870275"/>
            <a:ext cx="5550000" cy="36681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700" u="none" cap="none" strike="noStrike">
                <a:solidFill>
                  <a:schemeClr val="dk2"/>
                </a:solidFill>
                <a:latin typeface="Century Gothic"/>
                <a:ea typeface="Century Gothic"/>
                <a:cs typeface="Century Gothic"/>
                <a:sym typeface="Century Gothic"/>
              </a:rPr>
              <a:t>Mzunguko wa ulipaji bili ni muda uliopo kati ya malipo. </a:t>
            </a:r>
            <a:r>
              <a:rPr b="0" i="0" lang="en-US" sz="1700" u="none" cap="none" strike="noStrike">
                <a:solidFill>
                  <a:schemeClr val="dk2"/>
                </a:solidFill>
                <a:latin typeface="Century Gothic"/>
                <a:ea typeface="Century Gothic"/>
                <a:cs typeface="Century Gothic"/>
                <a:sym typeface="Century Gothic"/>
              </a:rPr>
              <a:t>Mzunguko wa ulipaji bili unaweza kutofautiana kwa urefu kulingana na bidhaa au huduma. Kwa kweli, mzunguko wa ulipaji bili ni wa muda kati ya siku 20 na 45. </a:t>
            </a:r>
            <a:endParaRPr b="0" i="0" sz="1700" u="none" cap="none" strike="noStrike">
              <a:solidFill>
                <a:schemeClr val="dk2"/>
              </a:solidFill>
              <a:latin typeface="Century Gothic"/>
              <a:ea typeface="Century Gothic"/>
              <a:cs typeface="Century Gothic"/>
              <a:sym typeface="Century Gothic"/>
            </a:endParaRPr>
          </a:p>
          <a:p>
            <a:pPr indent="0" lvl="0" marL="12700" marR="24765" rtl="0" algn="ctr">
              <a:lnSpc>
                <a:spcPct val="115599"/>
              </a:lnSpc>
              <a:spcBef>
                <a:spcPts val="1000"/>
              </a:spcBef>
              <a:spcAft>
                <a:spcPts val="0"/>
              </a:spcAft>
              <a:buClr>
                <a:srgbClr val="000000"/>
              </a:buClr>
              <a:buSzPts val="1600"/>
              <a:buFont typeface="Arial"/>
              <a:buNone/>
            </a:pPr>
            <a:r>
              <a:rPr b="1" i="0" lang="en-US" sz="1700" u="none" cap="none" strike="noStrike">
                <a:solidFill>
                  <a:schemeClr val="dk2"/>
                </a:solidFill>
                <a:latin typeface="Century Gothic"/>
                <a:ea typeface="Century Gothic"/>
                <a:cs typeface="Century Gothic"/>
                <a:sym typeface="Century Gothic"/>
              </a:rPr>
              <a:t>Mzunguko wa malipo ni ratiba ya malipo yako. </a:t>
            </a:r>
            <a:r>
              <a:rPr b="0" i="0" lang="en-US" sz="1700" u="none" cap="none" strike="noStrike">
                <a:solidFill>
                  <a:schemeClr val="dk2"/>
                </a:solidFill>
                <a:latin typeface="Century Gothic"/>
                <a:ea typeface="Century Gothic"/>
                <a:cs typeface="Century Gothic"/>
                <a:sym typeface="Century Gothic"/>
              </a:rPr>
              <a:t>Malipo yanahusisha kiwango kilichokopwa na riba.</a:t>
            </a:r>
            <a:endParaRPr b="0" i="0" sz="1700" u="none" cap="none" strike="noStrike">
              <a:solidFill>
                <a:schemeClr val="dk2"/>
              </a:solidFill>
              <a:latin typeface="Century Gothic"/>
              <a:ea typeface="Century Gothic"/>
              <a:cs typeface="Century Gothic"/>
              <a:sym typeface="Century Gothic"/>
            </a:endParaRPr>
          </a:p>
          <a:p>
            <a:pPr indent="0" lvl="0" marL="12700" marR="146685" rtl="0" algn="ctr">
              <a:lnSpc>
                <a:spcPct val="115599"/>
              </a:lnSpc>
              <a:spcBef>
                <a:spcPts val="1000"/>
              </a:spcBef>
              <a:spcAft>
                <a:spcPts val="0"/>
              </a:spcAft>
              <a:buClr>
                <a:schemeClr val="dk1"/>
              </a:buClr>
              <a:buSzPts val="2000"/>
              <a:buFont typeface="Arial"/>
              <a:buNone/>
            </a:pPr>
            <a:r>
              <a:rPr b="0" i="0" lang="en-US" sz="1600" u="none" cap="none" strike="noStrike">
                <a:solidFill>
                  <a:schemeClr val="dk2"/>
                </a:solidFill>
                <a:latin typeface="Century Gothic"/>
                <a:ea typeface="Century Gothic"/>
                <a:cs typeface="Century Gothic"/>
                <a:sym typeface="Century Gothic"/>
              </a:rPr>
              <a:t>Usimamiaji wa mzunguko wa ulipaji bili yako na malipo ni muhimu. Ikiwa utashindwa kutekeleza, unaweza kuingia gharama zaidi, uharibu mkopo wako, au upelekwe kotini.</a:t>
            </a:r>
            <a:endParaRPr b="0" i="0" sz="1600" u="none" cap="none" strike="noStrike">
              <a:solidFill>
                <a:schemeClr val="dk2"/>
              </a:solidFill>
              <a:latin typeface="Century Gothic"/>
              <a:ea typeface="Century Gothic"/>
              <a:cs typeface="Century Gothic"/>
              <a:sym typeface="Century Gothic"/>
            </a:endParaRPr>
          </a:p>
        </p:txBody>
      </p:sp>
      <p:grpSp>
        <p:nvGrpSpPr>
          <p:cNvPr id="568" name="Google Shape;568;g1537c2c4cbf_0_416"/>
          <p:cNvGrpSpPr/>
          <p:nvPr/>
        </p:nvGrpSpPr>
        <p:grpSpPr>
          <a:xfrm>
            <a:off x="1181049" y="1414325"/>
            <a:ext cx="4991539" cy="2800775"/>
            <a:chOff x="1376359" y="1383025"/>
            <a:chExt cx="4770202" cy="2800775"/>
          </a:xfrm>
        </p:grpSpPr>
        <p:pic>
          <p:nvPicPr>
            <p:cNvPr id="569" name="Google Shape;569;g1537c2c4cbf_0_416"/>
            <p:cNvPicPr preferRelativeResize="0"/>
            <p:nvPr/>
          </p:nvPicPr>
          <p:blipFill rotWithShape="1">
            <a:blip r:embed="rId6">
              <a:alphaModFix/>
            </a:blip>
            <a:srcRect b="10347" l="0" r="0" t="10340"/>
            <a:stretch/>
          </p:blipFill>
          <p:spPr>
            <a:xfrm flipH="1">
              <a:off x="1376359" y="1383025"/>
              <a:ext cx="4770202" cy="2751951"/>
            </a:xfrm>
            <a:prstGeom prst="rect">
              <a:avLst/>
            </a:prstGeom>
            <a:noFill/>
            <a:ln>
              <a:noFill/>
            </a:ln>
          </p:spPr>
        </p:pic>
        <p:sp>
          <p:nvSpPr>
            <p:cNvPr id="570" name="Google Shape;570;g1537c2c4cbf_0_416"/>
            <p:cNvSpPr txBox="1"/>
            <p:nvPr/>
          </p:nvSpPr>
          <p:spPr>
            <a:xfrm>
              <a:off x="3183463" y="1541700"/>
              <a:ext cx="1734600" cy="2642100"/>
            </a:xfrm>
            <a:prstGeom prst="rect">
              <a:avLst/>
            </a:prstGeom>
            <a:noFill/>
            <a:ln>
              <a:noFill/>
            </a:ln>
          </p:spPr>
          <p:txBody>
            <a:bodyPr anchorCtr="0" anchor="t" bIns="91425" lIns="91425" spcFirstLastPara="1" rIns="91425" wrap="square" tIns="91425">
              <a:spAutoFit/>
            </a:bodyPr>
            <a:lstStyle/>
            <a:p>
              <a:pPr indent="0" lvl="0" marL="12700" marR="5080" rtl="0" algn="l">
                <a:lnSpc>
                  <a:spcPct val="115599"/>
                </a:lnSpc>
                <a:spcBef>
                  <a:spcPts val="0"/>
                </a:spcBef>
                <a:spcAft>
                  <a:spcPts val="0"/>
                </a:spcAft>
                <a:buClr>
                  <a:schemeClr val="dk1"/>
                </a:buClr>
                <a:buSzPts val="1800"/>
                <a:buFont typeface="Arial"/>
                <a:buNone/>
              </a:pPr>
              <a:r>
                <a:rPr b="1" i="0" lang="en-US" sz="1400" u="none" cap="none" strike="noStrike">
                  <a:solidFill>
                    <a:srgbClr val="664B71"/>
                  </a:solidFill>
                  <a:latin typeface="Century Gothic"/>
                  <a:ea typeface="Century Gothic"/>
                  <a:cs typeface="Century Gothic"/>
                  <a:sym typeface="Century Gothic"/>
                </a:rPr>
                <a:t>Uelewaji wa mzunguko wako wa ulipaji bili na malipo unaweza kukusaidia kufanya maamuzi ya kimkakati ya jinsi ya kufanya bajeti ya malipo yako yanayokuja.</a:t>
              </a:r>
              <a:endParaRPr b="0" i="0" sz="1400" u="none" cap="none" strike="noStrike">
                <a:solidFill>
                  <a:srgbClr val="664B71"/>
                </a:solidFill>
                <a:latin typeface="Century Gothic"/>
                <a:ea typeface="Century Gothic"/>
                <a:cs typeface="Century Gothic"/>
                <a:sym typeface="Century Gothic"/>
              </a:endParaRPr>
            </a:p>
          </p:txBody>
        </p:sp>
      </p:grpSp>
      <p:pic>
        <p:nvPicPr>
          <p:cNvPr id="571" name="Google Shape;571;g1537c2c4cbf_0_416"/>
          <p:cNvPicPr preferRelativeResize="0"/>
          <p:nvPr/>
        </p:nvPicPr>
        <p:blipFill rotWithShape="1">
          <a:blip r:embed="rId7">
            <a:alphaModFix/>
          </a:blip>
          <a:srcRect b="18903" l="5195" r="0" t="0"/>
          <a:stretch/>
        </p:blipFill>
        <p:spPr>
          <a:xfrm>
            <a:off x="0" y="1296225"/>
            <a:ext cx="4333326" cy="556177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pic>
        <p:nvPicPr>
          <p:cNvPr id="576" name="Google Shape;576;g1537c2c4cbf_0_433"/>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577" name="Google Shape;577;g1537c2c4cbf_0_43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578" name="Google Shape;578;g1537c2c4cbf_0_433"/>
          <p:cNvSpPr txBox="1"/>
          <p:nvPr/>
        </p:nvSpPr>
        <p:spPr>
          <a:xfrm>
            <a:off x="755075" y="-771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Yanayohitajika kufanywa kwenye Usimamiaji</a:t>
            </a:r>
            <a:endParaRPr b="0" i="0" sz="3200" u="none" cap="none" strike="noStrike">
              <a:solidFill>
                <a:srgbClr val="2853A3"/>
              </a:solidFill>
              <a:latin typeface="Century Gothic"/>
              <a:ea typeface="Century Gothic"/>
              <a:cs typeface="Century Gothic"/>
              <a:sym typeface="Century Gothic"/>
            </a:endParaRPr>
          </a:p>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wa Mkopo</a:t>
            </a:r>
            <a:endParaRPr b="0" i="0" sz="3200" u="none" cap="none" strike="noStrike">
              <a:solidFill>
                <a:srgbClr val="2853A3"/>
              </a:solidFill>
              <a:latin typeface="Century Gothic"/>
              <a:ea typeface="Century Gothic"/>
              <a:cs typeface="Century Gothic"/>
              <a:sym typeface="Century Gothic"/>
            </a:endParaRPr>
          </a:p>
        </p:txBody>
      </p:sp>
      <p:pic>
        <p:nvPicPr>
          <p:cNvPr id="579" name="Google Shape;579;g1537c2c4cbf_0_433"/>
          <p:cNvPicPr preferRelativeResize="0"/>
          <p:nvPr/>
        </p:nvPicPr>
        <p:blipFill rotWithShape="1">
          <a:blip r:embed="rId4">
            <a:alphaModFix/>
          </a:blip>
          <a:srcRect b="0" l="0" r="0" t="0"/>
          <a:stretch/>
        </p:blipFill>
        <p:spPr>
          <a:xfrm>
            <a:off x="1300125" y="1165575"/>
            <a:ext cx="1673676" cy="1673676"/>
          </a:xfrm>
          <a:prstGeom prst="rect">
            <a:avLst/>
          </a:prstGeom>
          <a:noFill/>
          <a:ln>
            <a:noFill/>
          </a:ln>
        </p:spPr>
      </p:pic>
      <p:pic>
        <p:nvPicPr>
          <p:cNvPr id="580" name="Google Shape;580;g1537c2c4cbf_0_433"/>
          <p:cNvPicPr preferRelativeResize="0"/>
          <p:nvPr/>
        </p:nvPicPr>
        <p:blipFill rotWithShape="1">
          <a:blip r:embed="rId5">
            <a:alphaModFix/>
          </a:blip>
          <a:srcRect b="0" l="0" r="0" t="0"/>
          <a:stretch/>
        </p:blipFill>
        <p:spPr>
          <a:xfrm>
            <a:off x="1300125" y="4048600"/>
            <a:ext cx="1673676" cy="1673676"/>
          </a:xfrm>
          <a:prstGeom prst="rect">
            <a:avLst/>
          </a:prstGeom>
          <a:noFill/>
          <a:ln>
            <a:noFill/>
          </a:ln>
        </p:spPr>
      </p:pic>
      <p:pic>
        <p:nvPicPr>
          <p:cNvPr id="581" name="Google Shape;581;g1537c2c4cbf_0_433"/>
          <p:cNvPicPr preferRelativeResize="0"/>
          <p:nvPr/>
        </p:nvPicPr>
        <p:blipFill rotWithShape="1">
          <a:blip r:embed="rId6">
            <a:alphaModFix/>
          </a:blip>
          <a:srcRect b="0" l="0" r="0" t="0"/>
          <a:stretch/>
        </p:blipFill>
        <p:spPr>
          <a:xfrm>
            <a:off x="3997775" y="1165575"/>
            <a:ext cx="1673676" cy="1673676"/>
          </a:xfrm>
          <a:prstGeom prst="rect">
            <a:avLst/>
          </a:prstGeom>
          <a:noFill/>
          <a:ln>
            <a:noFill/>
          </a:ln>
        </p:spPr>
      </p:pic>
      <p:pic>
        <p:nvPicPr>
          <p:cNvPr id="582" name="Google Shape;582;g1537c2c4cbf_0_433"/>
          <p:cNvPicPr preferRelativeResize="0"/>
          <p:nvPr/>
        </p:nvPicPr>
        <p:blipFill rotWithShape="1">
          <a:blip r:embed="rId7">
            <a:alphaModFix/>
          </a:blip>
          <a:srcRect b="0" l="0" r="0" t="0"/>
          <a:stretch/>
        </p:blipFill>
        <p:spPr>
          <a:xfrm>
            <a:off x="3997775" y="4048600"/>
            <a:ext cx="1673676" cy="1673676"/>
          </a:xfrm>
          <a:prstGeom prst="rect">
            <a:avLst/>
          </a:prstGeom>
          <a:noFill/>
          <a:ln>
            <a:noFill/>
          </a:ln>
        </p:spPr>
      </p:pic>
      <p:pic>
        <p:nvPicPr>
          <p:cNvPr id="583" name="Google Shape;583;g1537c2c4cbf_0_433"/>
          <p:cNvPicPr preferRelativeResize="0"/>
          <p:nvPr/>
        </p:nvPicPr>
        <p:blipFill rotWithShape="1">
          <a:blip r:embed="rId8">
            <a:alphaModFix/>
          </a:blip>
          <a:srcRect b="0" l="0" r="0" t="0"/>
          <a:stretch/>
        </p:blipFill>
        <p:spPr>
          <a:xfrm>
            <a:off x="6695400" y="1165575"/>
            <a:ext cx="1673676" cy="1673676"/>
          </a:xfrm>
          <a:prstGeom prst="rect">
            <a:avLst/>
          </a:prstGeom>
          <a:noFill/>
          <a:ln>
            <a:noFill/>
          </a:ln>
        </p:spPr>
      </p:pic>
      <p:pic>
        <p:nvPicPr>
          <p:cNvPr id="584" name="Google Shape;584;g1537c2c4cbf_0_433"/>
          <p:cNvPicPr preferRelativeResize="0"/>
          <p:nvPr/>
        </p:nvPicPr>
        <p:blipFill rotWithShape="1">
          <a:blip r:embed="rId9">
            <a:alphaModFix/>
          </a:blip>
          <a:srcRect b="0" l="0" r="0" t="0"/>
          <a:stretch/>
        </p:blipFill>
        <p:spPr>
          <a:xfrm>
            <a:off x="6695400" y="4048600"/>
            <a:ext cx="1673676" cy="1673676"/>
          </a:xfrm>
          <a:prstGeom prst="rect">
            <a:avLst/>
          </a:prstGeom>
          <a:noFill/>
          <a:ln>
            <a:noFill/>
          </a:ln>
        </p:spPr>
      </p:pic>
      <p:pic>
        <p:nvPicPr>
          <p:cNvPr id="585" name="Google Shape;585;g1537c2c4cbf_0_433"/>
          <p:cNvPicPr preferRelativeResize="0"/>
          <p:nvPr/>
        </p:nvPicPr>
        <p:blipFill rotWithShape="1">
          <a:blip r:embed="rId10">
            <a:alphaModFix/>
          </a:blip>
          <a:srcRect b="0" l="0" r="0" t="0"/>
          <a:stretch/>
        </p:blipFill>
        <p:spPr>
          <a:xfrm>
            <a:off x="9240650" y="1165575"/>
            <a:ext cx="1673676" cy="1673676"/>
          </a:xfrm>
          <a:prstGeom prst="rect">
            <a:avLst/>
          </a:prstGeom>
          <a:noFill/>
          <a:ln>
            <a:noFill/>
          </a:ln>
        </p:spPr>
      </p:pic>
      <p:pic>
        <p:nvPicPr>
          <p:cNvPr id="586" name="Google Shape;586;g1537c2c4cbf_0_433"/>
          <p:cNvPicPr preferRelativeResize="0"/>
          <p:nvPr/>
        </p:nvPicPr>
        <p:blipFill rotWithShape="1">
          <a:blip r:embed="rId11">
            <a:alphaModFix/>
          </a:blip>
          <a:srcRect b="0" l="0" r="0" t="0"/>
          <a:stretch/>
        </p:blipFill>
        <p:spPr>
          <a:xfrm>
            <a:off x="9240650" y="4048600"/>
            <a:ext cx="1673676" cy="1673676"/>
          </a:xfrm>
          <a:prstGeom prst="rect">
            <a:avLst/>
          </a:prstGeom>
          <a:noFill/>
          <a:ln>
            <a:noFill/>
          </a:ln>
        </p:spPr>
      </p:pic>
      <p:sp>
        <p:nvSpPr>
          <p:cNvPr id="587" name="Google Shape;587;g1537c2c4cbf_0_433"/>
          <p:cNvSpPr txBox="1"/>
          <p:nvPr/>
        </p:nvSpPr>
        <p:spPr>
          <a:xfrm>
            <a:off x="951350" y="2839250"/>
            <a:ext cx="2371200" cy="10038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Fahamu ni lini malipo yako yanahitajika kulipwa.</a:t>
            </a:r>
            <a:endParaRPr b="0" i="0" sz="1400" u="none" cap="none" strike="noStrike">
              <a:solidFill>
                <a:srgbClr val="000000"/>
              </a:solidFill>
              <a:latin typeface="Arial"/>
              <a:ea typeface="Arial"/>
              <a:cs typeface="Arial"/>
              <a:sym typeface="Arial"/>
            </a:endParaRPr>
          </a:p>
        </p:txBody>
      </p:sp>
      <p:sp>
        <p:nvSpPr>
          <p:cNvPr id="588" name="Google Shape;588;g1537c2c4cbf_0_433"/>
          <p:cNvSpPr txBox="1"/>
          <p:nvPr/>
        </p:nvSpPr>
        <p:spPr>
          <a:xfrm>
            <a:off x="3464499" y="2839250"/>
            <a:ext cx="27432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Angalia taarifa yako ya ulipaji bili kila mwezi.</a:t>
            </a:r>
            <a:endParaRPr b="0" i="0" sz="1400" u="none" cap="none" strike="noStrike">
              <a:solidFill>
                <a:srgbClr val="000000"/>
              </a:solidFill>
              <a:latin typeface="Arial"/>
              <a:ea typeface="Arial"/>
              <a:cs typeface="Arial"/>
              <a:sym typeface="Arial"/>
            </a:endParaRPr>
          </a:p>
        </p:txBody>
      </p:sp>
      <p:sp>
        <p:nvSpPr>
          <p:cNvPr id="589" name="Google Shape;589;g1537c2c4cbf_0_433"/>
          <p:cNvSpPr txBox="1"/>
          <p:nvPr/>
        </p:nvSpPr>
        <p:spPr>
          <a:xfrm>
            <a:off x="6238350" y="2839250"/>
            <a:ext cx="25878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Soma sheria na masharti ya mkopo.</a:t>
            </a:r>
            <a:endParaRPr b="0" i="0" sz="1400" u="none" cap="none" strike="noStrike">
              <a:solidFill>
                <a:srgbClr val="000000"/>
              </a:solidFill>
              <a:latin typeface="Arial"/>
              <a:ea typeface="Arial"/>
              <a:cs typeface="Arial"/>
              <a:sym typeface="Arial"/>
            </a:endParaRPr>
          </a:p>
        </p:txBody>
      </p:sp>
      <p:sp>
        <p:nvSpPr>
          <p:cNvPr id="590" name="Google Shape;590;g1537c2c4cbf_0_433"/>
          <p:cNvSpPr txBox="1"/>
          <p:nvPr/>
        </p:nvSpPr>
        <p:spPr>
          <a:xfrm>
            <a:off x="8783587" y="2839250"/>
            <a:ext cx="25878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Fanya malipo</a:t>
            </a:r>
            <a:endParaRPr b="1" i="0" sz="1600" u="none" cap="none" strike="noStrike">
              <a:solidFill>
                <a:schemeClr val="dk2"/>
              </a:solidFill>
              <a:latin typeface="Century Gothic"/>
              <a:ea typeface="Century Gothic"/>
              <a:cs typeface="Century Gothic"/>
              <a:sym typeface="Century Gothic"/>
            </a:endParaRPr>
          </a:p>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mfululizo.</a:t>
            </a:r>
            <a:endParaRPr b="0" i="0" sz="1400" u="none" cap="none" strike="noStrike">
              <a:solidFill>
                <a:srgbClr val="000000"/>
              </a:solidFill>
              <a:latin typeface="Arial"/>
              <a:ea typeface="Arial"/>
              <a:cs typeface="Arial"/>
              <a:sym typeface="Arial"/>
            </a:endParaRPr>
          </a:p>
        </p:txBody>
      </p:sp>
      <p:sp>
        <p:nvSpPr>
          <p:cNvPr id="591" name="Google Shape;591;g1537c2c4cbf_0_433"/>
          <p:cNvSpPr txBox="1"/>
          <p:nvPr/>
        </p:nvSpPr>
        <p:spPr>
          <a:xfrm>
            <a:off x="951350" y="5734850"/>
            <a:ext cx="23712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Kusanya pointi za zawadi.</a:t>
            </a:r>
            <a:endParaRPr b="0" i="0" sz="1400" u="none" cap="none" strike="noStrike">
              <a:solidFill>
                <a:srgbClr val="000000"/>
              </a:solidFill>
              <a:latin typeface="Arial"/>
              <a:ea typeface="Arial"/>
              <a:cs typeface="Arial"/>
              <a:sym typeface="Arial"/>
            </a:endParaRPr>
          </a:p>
        </p:txBody>
      </p:sp>
      <p:sp>
        <p:nvSpPr>
          <p:cNvPr id="592" name="Google Shape;592;g1537c2c4cbf_0_433"/>
          <p:cNvSpPr txBox="1"/>
          <p:nvPr/>
        </p:nvSpPr>
        <p:spPr>
          <a:xfrm>
            <a:off x="3464499" y="5734850"/>
            <a:ext cx="27432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Fuatilia alama zako za mkopo.</a:t>
            </a:r>
            <a:endParaRPr b="0" i="0" sz="1400" u="none" cap="none" strike="noStrike">
              <a:solidFill>
                <a:srgbClr val="000000"/>
              </a:solidFill>
              <a:latin typeface="Arial"/>
              <a:ea typeface="Arial"/>
              <a:cs typeface="Arial"/>
              <a:sym typeface="Arial"/>
            </a:endParaRPr>
          </a:p>
        </p:txBody>
      </p:sp>
      <p:sp>
        <p:nvSpPr>
          <p:cNvPr id="593" name="Google Shape;593;g1537c2c4cbf_0_433"/>
          <p:cNvSpPr txBox="1"/>
          <p:nvPr/>
        </p:nvSpPr>
        <p:spPr>
          <a:xfrm>
            <a:off x="6238350" y="5734850"/>
            <a:ext cx="25878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Fanya mpango wa kulipa madeni yako.</a:t>
            </a:r>
            <a:endParaRPr b="0" i="0" sz="1400" u="none" cap="none" strike="noStrike">
              <a:solidFill>
                <a:srgbClr val="000000"/>
              </a:solidFill>
              <a:latin typeface="Arial"/>
              <a:ea typeface="Arial"/>
              <a:cs typeface="Arial"/>
              <a:sym typeface="Arial"/>
            </a:endParaRPr>
          </a:p>
        </p:txBody>
      </p:sp>
      <p:sp>
        <p:nvSpPr>
          <p:cNvPr id="594" name="Google Shape;594;g1537c2c4cbf_0_433"/>
          <p:cNvSpPr txBox="1"/>
          <p:nvPr/>
        </p:nvSpPr>
        <p:spPr>
          <a:xfrm>
            <a:off x="8783587" y="5734850"/>
            <a:ext cx="2587800" cy="10038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Omba usaidizi kutoka kwa mshauri wa kifedha ukihitajika.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pic>
        <p:nvPicPr>
          <p:cNvPr id="599" name="Google Shape;599;g1537c2c4cbf_0_498"/>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sp>
        <p:nvSpPr>
          <p:cNvPr id="600" name="Google Shape;600;g1537c2c4cbf_0_49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601" name="Google Shape;601;g1537c2c4cbf_0_498"/>
          <p:cNvSpPr txBox="1"/>
          <p:nvPr/>
        </p:nvSpPr>
        <p:spPr>
          <a:xfrm>
            <a:off x="755075" y="-771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Yasiyohitajika kufanywa kwenye Usimamiaji</a:t>
            </a:r>
            <a:endParaRPr b="0" i="0" sz="3200" u="none" cap="none" strike="noStrike">
              <a:solidFill>
                <a:srgbClr val="2853A3"/>
              </a:solidFill>
              <a:latin typeface="Century Gothic"/>
              <a:ea typeface="Century Gothic"/>
              <a:cs typeface="Century Gothic"/>
              <a:sym typeface="Century Gothic"/>
            </a:endParaRPr>
          </a:p>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wa Mkopo</a:t>
            </a:r>
            <a:endParaRPr b="0" i="0" sz="3200" u="none" cap="none" strike="noStrike">
              <a:solidFill>
                <a:srgbClr val="2853A3"/>
              </a:solidFill>
              <a:latin typeface="Century Gothic"/>
              <a:ea typeface="Century Gothic"/>
              <a:cs typeface="Century Gothic"/>
              <a:sym typeface="Century Gothic"/>
            </a:endParaRPr>
          </a:p>
        </p:txBody>
      </p:sp>
      <p:pic>
        <p:nvPicPr>
          <p:cNvPr id="602" name="Google Shape;602;g1537c2c4cbf_0_498"/>
          <p:cNvPicPr preferRelativeResize="0"/>
          <p:nvPr/>
        </p:nvPicPr>
        <p:blipFill rotWithShape="1">
          <a:blip r:embed="rId4">
            <a:alphaModFix/>
          </a:blip>
          <a:srcRect b="0" l="0" r="0" t="0"/>
          <a:stretch/>
        </p:blipFill>
        <p:spPr>
          <a:xfrm>
            <a:off x="3997775" y="4048600"/>
            <a:ext cx="1673676" cy="1673676"/>
          </a:xfrm>
          <a:prstGeom prst="rect">
            <a:avLst/>
          </a:prstGeom>
          <a:noFill/>
          <a:ln>
            <a:noFill/>
          </a:ln>
        </p:spPr>
      </p:pic>
      <p:pic>
        <p:nvPicPr>
          <p:cNvPr id="603" name="Google Shape;603;g1537c2c4cbf_0_498"/>
          <p:cNvPicPr preferRelativeResize="0"/>
          <p:nvPr/>
        </p:nvPicPr>
        <p:blipFill rotWithShape="1">
          <a:blip r:embed="rId5">
            <a:alphaModFix/>
          </a:blip>
          <a:srcRect b="0" l="0" r="0" t="0"/>
          <a:stretch/>
        </p:blipFill>
        <p:spPr>
          <a:xfrm>
            <a:off x="9240650" y="4048600"/>
            <a:ext cx="1673676" cy="1673676"/>
          </a:xfrm>
          <a:prstGeom prst="rect">
            <a:avLst/>
          </a:prstGeom>
          <a:noFill/>
          <a:ln>
            <a:noFill/>
          </a:ln>
        </p:spPr>
      </p:pic>
      <p:sp>
        <p:nvSpPr>
          <p:cNvPr id="604" name="Google Shape;604;g1537c2c4cbf_0_498"/>
          <p:cNvSpPr txBox="1"/>
          <p:nvPr/>
        </p:nvSpPr>
        <p:spPr>
          <a:xfrm>
            <a:off x="951350" y="2839250"/>
            <a:ext cx="2371200" cy="10038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Usichukue mkopo zaidi usioweza kuulipa.</a:t>
            </a:r>
            <a:endParaRPr b="0" i="0" sz="1400" u="none" cap="none" strike="noStrike">
              <a:solidFill>
                <a:srgbClr val="000000"/>
              </a:solidFill>
              <a:latin typeface="Arial"/>
              <a:ea typeface="Arial"/>
              <a:cs typeface="Arial"/>
              <a:sym typeface="Arial"/>
            </a:endParaRPr>
          </a:p>
        </p:txBody>
      </p:sp>
      <p:sp>
        <p:nvSpPr>
          <p:cNvPr id="605" name="Google Shape;605;g1537c2c4cbf_0_498"/>
          <p:cNvSpPr txBox="1"/>
          <p:nvPr/>
        </p:nvSpPr>
        <p:spPr>
          <a:xfrm>
            <a:off x="3464499" y="2839250"/>
            <a:ext cx="27432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Usilipe bili zako kuchelewa.</a:t>
            </a:r>
            <a:endParaRPr b="0" i="0" sz="1400" u="none" cap="none" strike="noStrike">
              <a:solidFill>
                <a:srgbClr val="000000"/>
              </a:solidFill>
              <a:latin typeface="Arial"/>
              <a:ea typeface="Arial"/>
              <a:cs typeface="Arial"/>
              <a:sym typeface="Arial"/>
            </a:endParaRPr>
          </a:p>
        </p:txBody>
      </p:sp>
      <p:sp>
        <p:nvSpPr>
          <p:cNvPr id="606" name="Google Shape;606;g1537c2c4cbf_0_498"/>
          <p:cNvSpPr txBox="1"/>
          <p:nvPr/>
        </p:nvSpPr>
        <p:spPr>
          <a:xfrm>
            <a:off x="6238350" y="2839250"/>
            <a:ext cx="25878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Usibadilishe mkopo kwa mapato.</a:t>
            </a:r>
            <a:endParaRPr b="0" i="0" sz="1400" u="none" cap="none" strike="noStrike">
              <a:solidFill>
                <a:srgbClr val="000000"/>
              </a:solidFill>
              <a:latin typeface="Arial"/>
              <a:ea typeface="Arial"/>
              <a:cs typeface="Arial"/>
              <a:sym typeface="Arial"/>
            </a:endParaRPr>
          </a:p>
        </p:txBody>
      </p:sp>
      <p:sp>
        <p:nvSpPr>
          <p:cNvPr id="607" name="Google Shape;607;g1537c2c4cbf_0_498"/>
          <p:cNvSpPr txBox="1"/>
          <p:nvPr/>
        </p:nvSpPr>
        <p:spPr>
          <a:xfrm>
            <a:off x="8783587" y="2839250"/>
            <a:ext cx="2587800" cy="10038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Usitumie mikopo ya kidijitali kwa fedha za muda mrefu.</a:t>
            </a:r>
            <a:endParaRPr b="0" i="0" sz="1400" u="none" cap="none" strike="noStrike">
              <a:solidFill>
                <a:srgbClr val="000000"/>
              </a:solidFill>
              <a:latin typeface="Arial"/>
              <a:ea typeface="Arial"/>
              <a:cs typeface="Arial"/>
              <a:sym typeface="Arial"/>
            </a:endParaRPr>
          </a:p>
        </p:txBody>
      </p:sp>
      <p:sp>
        <p:nvSpPr>
          <p:cNvPr id="608" name="Google Shape;608;g1537c2c4cbf_0_498"/>
          <p:cNvSpPr txBox="1"/>
          <p:nvPr/>
        </p:nvSpPr>
        <p:spPr>
          <a:xfrm>
            <a:off x="951350" y="5734850"/>
            <a:ext cx="2371200" cy="10038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Usifikishe kadi yako ya mkopo kiwango cha kima cha juu.</a:t>
            </a:r>
            <a:endParaRPr b="0" i="0" sz="1400" u="none" cap="none" strike="noStrike">
              <a:solidFill>
                <a:srgbClr val="000000"/>
              </a:solidFill>
              <a:latin typeface="Arial"/>
              <a:ea typeface="Arial"/>
              <a:cs typeface="Arial"/>
              <a:sym typeface="Arial"/>
            </a:endParaRPr>
          </a:p>
        </p:txBody>
      </p:sp>
      <p:sp>
        <p:nvSpPr>
          <p:cNvPr id="609" name="Google Shape;609;g1537c2c4cbf_0_498"/>
          <p:cNvSpPr txBox="1"/>
          <p:nvPr/>
        </p:nvSpPr>
        <p:spPr>
          <a:xfrm>
            <a:off x="3464499" y="5734850"/>
            <a:ext cx="2743200" cy="10038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Usimpatie mtu nambari yako ya kadi ya mkopo kupitia simu.</a:t>
            </a:r>
            <a:endParaRPr b="0" i="0" sz="1400" u="none" cap="none" strike="noStrike">
              <a:solidFill>
                <a:srgbClr val="000000"/>
              </a:solidFill>
              <a:latin typeface="Arial"/>
              <a:ea typeface="Arial"/>
              <a:cs typeface="Arial"/>
              <a:sym typeface="Arial"/>
            </a:endParaRPr>
          </a:p>
        </p:txBody>
      </p:sp>
      <p:sp>
        <p:nvSpPr>
          <p:cNvPr id="610" name="Google Shape;610;g1537c2c4cbf_0_498"/>
          <p:cNvSpPr txBox="1"/>
          <p:nvPr/>
        </p:nvSpPr>
        <p:spPr>
          <a:xfrm>
            <a:off x="6238350" y="5734850"/>
            <a:ext cx="2587800" cy="10038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Usitie sahihi stakabadhi yoyote kwanza kabla hujaisoma. </a:t>
            </a:r>
            <a:endParaRPr b="0" i="0" sz="1400" u="none" cap="none" strike="noStrike">
              <a:solidFill>
                <a:srgbClr val="000000"/>
              </a:solidFill>
              <a:latin typeface="Arial"/>
              <a:ea typeface="Arial"/>
              <a:cs typeface="Arial"/>
              <a:sym typeface="Arial"/>
            </a:endParaRPr>
          </a:p>
        </p:txBody>
      </p:sp>
      <p:sp>
        <p:nvSpPr>
          <p:cNvPr id="611" name="Google Shape;611;g1537c2c4cbf_0_498"/>
          <p:cNvSpPr txBox="1"/>
          <p:nvPr/>
        </p:nvSpPr>
        <p:spPr>
          <a:xfrm>
            <a:off x="8783587" y="5734850"/>
            <a:ext cx="2587800" cy="717300"/>
          </a:xfrm>
          <a:prstGeom prst="rect">
            <a:avLst/>
          </a:prstGeom>
          <a:noFill/>
          <a:ln>
            <a:noFill/>
          </a:ln>
        </p:spPr>
        <p:txBody>
          <a:bodyPr anchorCtr="0" anchor="t" bIns="91425" lIns="91425" spcFirstLastPara="1" rIns="91425" wrap="square" tIns="91425">
            <a:spAutoFit/>
          </a:bodyPr>
          <a:lstStyle/>
          <a:p>
            <a:pPr indent="0" lvl="0" marL="0" marR="5080" rtl="0" algn="ctr">
              <a:lnSpc>
                <a:spcPct val="116300"/>
              </a:lnSpc>
              <a:spcBef>
                <a:spcPts val="0"/>
              </a:spcBef>
              <a:spcAft>
                <a:spcPts val="0"/>
              </a:spcAft>
              <a:buClr>
                <a:srgbClr val="000000"/>
              </a:buClr>
              <a:buSzPts val="1600"/>
              <a:buFont typeface="Arial"/>
              <a:buNone/>
            </a:pPr>
            <a:r>
              <a:rPr b="1" i="0" lang="en-US" sz="1600" u="none" cap="none" strike="noStrike">
                <a:solidFill>
                  <a:schemeClr val="dk2"/>
                </a:solidFill>
                <a:latin typeface="Century Gothic"/>
                <a:ea typeface="Century Gothic"/>
                <a:cs typeface="Century Gothic"/>
                <a:sym typeface="Century Gothic"/>
              </a:rPr>
              <a:t>Usichukue mkopo kwa bidhaa za utumiaji.</a:t>
            </a:r>
            <a:endParaRPr b="0" i="0" sz="1400" u="none" cap="none" strike="noStrike">
              <a:solidFill>
                <a:srgbClr val="000000"/>
              </a:solidFill>
              <a:latin typeface="Arial"/>
              <a:ea typeface="Arial"/>
              <a:cs typeface="Arial"/>
              <a:sym typeface="Arial"/>
            </a:endParaRPr>
          </a:p>
        </p:txBody>
      </p:sp>
      <p:pic>
        <p:nvPicPr>
          <p:cNvPr id="612" name="Google Shape;612;g1537c2c4cbf_0_498"/>
          <p:cNvPicPr preferRelativeResize="0"/>
          <p:nvPr/>
        </p:nvPicPr>
        <p:blipFill rotWithShape="1">
          <a:blip r:embed="rId6">
            <a:alphaModFix/>
          </a:blip>
          <a:srcRect b="0" l="0" r="0" t="0"/>
          <a:stretch/>
        </p:blipFill>
        <p:spPr>
          <a:xfrm>
            <a:off x="1300125" y="4048600"/>
            <a:ext cx="1673676" cy="1673676"/>
          </a:xfrm>
          <a:prstGeom prst="rect">
            <a:avLst/>
          </a:prstGeom>
          <a:noFill/>
          <a:ln>
            <a:noFill/>
          </a:ln>
        </p:spPr>
      </p:pic>
      <p:pic>
        <p:nvPicPr>
          <p:cNvPr id="613" name="Google Shape;613;g1537c2c4cbf_0_498"/>
          <p:cNvPicPr preferRelativeResize="0"/>
          <p:nvPr/>
        </p:nvPicPr>
        <p:blipFill rotWithShape="1">
          <a:blip r:embed="rId7">
            <a:alphaModFix/>
          </a:blip>
          <a:srcRect b="0" l="0" r="0" t="0"/>
          <a:stretch/>
        </p:blipFill>
        <p:spPr>
          <a:xfrm>
            <a:off x="6695413" y="4048600"/>
            <a:ext cx="1673676" cy="1673676"/>
          </a:xfrm>
          <a:prstGeom prst="rect">
            <a:avLst/>
          </a:prstGeom>
          <a:noFill/>
          <a:ln>
            <a:noFill/>
          </a:ln>
        </p:spPr>
      </p:pic>
      <p:pic>
        <p:nvPicPr>
          <p:cNvPr id="614" name="Google Shape;614;g1537c2c4cbf_0_498"/>
          <p:cNvPicPr preferRelativeResize="0"/>
          <p:nvPr/>
        </p:nvPicPr>
        <p:blipFill rotWithShape="1">
          <a:blip r:embed="rId8">
            <a:alphaModFix/>
          </a:blip>
          <a:srcRect b="0" l="0" r="0" t="0"/>
          <a:stretch/>
        </p:blipFill>
        <p:spPr>
          <a:xfrm>
            <a:off x="9240638" y="1168500"/>
            <a:ext cx="1673676" cy="1673676"/>
          </a:xfrm>
          <a:prstGeom prst="rect">
            <a:avLst/>
          </a:prstGeom>
          <a:noFill/>
          <a:ln>
            <a:noFill/>
          </a:ln>
        </p:spPr>
      </p:pic>
      <p:pic>
        <p:nvPicPr>
          <p:cNvPr id="615" name="Google Shape;615;g1537c2c4cbf_0_498"/>
          <p:cNvPicPr preferRelativeResize="0"/>
          <p:nvPr/>
        </p:nvPicPr>
        <p:blipFill rotWithShape="1">
          <a:blip r:embed="rId9">
            <a:alphaModFix/>
          </a:blip>
          <a:srcRect b="0" l="0" r="0" t="0"/>
          <a:stretch/>
        </p:blipFill>
        <p:spPr>
          <a:xfrm>
            <a:off x="3999263" y="1168500"/>
            <a:ext cx="1673676" cy="1673676"/>
          </a:xfrm>
          <a:prstGeom prst="rect">
            <a:avLst/>
          </a:prstGeom>
          <a:noFill/>
          <a:ln>
            <a:noFill/>
          </a:ln>
        </p:spPr>
      </p:pic>
      <p:pic>
        <p:nvPicPr>
          <p:cNvPr id="616" name="Google Shape;616;g1537c2c4cbf_0_498"/>
          <p:cNvPicPr preferRelativeResize="0"/>
          <p:nvPr/>
        </p:nvPicPr>
        <p:blipFill rotWithShape="1">
          <a:blip r:embed="rId10">
            <a:alphaModFix/>
          </a:blip>
          <a:srcRect b="0" l="0" r="0" t="0"/>
          <a:stretch/>
        </p:blipFill>
        <p:spPr>
          <a:xfrm>
            <a:off x="1300113" y="1168500"/>
            <a:ext cx="1673676" cy="1673676"/>
          </a:xfrm>
          <a:prstGeom prst="rect">
            <a:avLst/>
          </a:prstGeom>
          <a:noFill/>
          <a:ln>
            <a:noFill/>
          </a:ln>
        </p:spPr>
      </p:pic>
      <p:pic>
        <p:nvPicPr>
          <p:cNvPr id="617" name="Google Shape;617;g1537c2c4cbf_0_498"/>
          <p:cNvPicPr preferRelativeResize="0"/>
          <p:nvPr/>
        </p:nvPicPr>
        <p:blipFill rotWithShape="1">
          <a:blip r:embed="rId11">
            <a:alphaModFix/>
          </a:blip>
          <a:srcRect b="0" l="0" r="0" t="0"/>
          <a:stretch/>
        </p:blipFill>
        <p:spPr>
          <a:xfrm>
            <a:off x="6759675" y="1168500"/>
            <a:ext cx="1673676" cy="1673676"/>
          </a:xfrm>
          <a:prstGeom prst="rect">
            <a:avLst/>
          </a:prstGeom>
          <a:noFill/>
          <a:ln>
            <a:noFill/>
          </a:ln>
        </p:spPr>
      </p:pic>
      <p:pic>
        <p:nvPicPr>
          <p:cNvPr id="618" name="Google Shape;618;g1537c2c4cbf_0_498"/>
          <p:cNvPicPr preferRelativeResize="0"/>
          <p:nvPr/>
        </p:nvPicPr>
        <p:blipFill rotWithShape="1">
          <a:blip r:embed="rId12">
            <a:alphaModFix/>
          </a:blip>
          <a:srcRect b="0" l="0" r="0" t="0"/>
          <a:stretch/>
        </p:blipFill>
        <p:spPr>
          <a:xfrm>
            <a:off x="6875639" y="1281550"/>
            <a:ext cx="1441725" cy="1441725"/>
          </a:xfrm>
          <a:prstGeom prst="rect">
            <a:avLst/>
          </a:prstGeom>
          <a:noFill/>
          <a:ln>
            <a:noFill/>
          </a:ln>
        </p:spPr>
      </p:pic>
      <p:pic>
        <p:nvPicPr>
          <p:cNvPr id="619" name="Google Shape;619;g1537c2c4cbf_0_498"/>
          <p:cNvPicPr preferRelativeResize="0"/>
          <p:nvPr/>
        </p:nvPicPr>
        <p:blipFill rotWithShape="1">
          <a:blip r:embed="rId12">
            <a:alphaModFix/>
          </a:blip>
          <a:srcRect b="0" l="0" r="0" t="0"/>
          <a:stretch/>
        </p:blipFill>
        <p:spPr>
          <a:xfrm>
            <a:off x="1416089" y="1281550"/>
            <a:ext cx="1441725" cy="1441725"/>
          </a:xfrm>
          <a:prstGeom prst="rect">
            <a:avLst/>
          </a:prstGeom>
          <a:noFill/>
          <a:ln>
            <a:noFill/>
          </a:ln>
        </p:spPr>
      </p:pic>
      <p:pic>
        <p:nvPicPr>
          <p:cNvPr id="620" name="Google Shape;620;g1537c2c4cbf_0_498"/>
          <p:cNvPicPr preferRelativeResize="0"/>
          <p:nvPr/>
        </p:nvPicPr>
        <p:blipFill rotWithShape="1">
          <a:blip r:embed="rId12">
            <a:alphaModFix/>
          </a:blip>
          <a:srcRect b="0" l="0" r="0" t="0"/>
          <a:stretch/>
        </p:blipFill>
        <p:spPr>
          <a:xfrm>
            <a:off x="4113751" y="1205350"/>
            <a:ext cx="1473849" cy="1473849"/>
          </a:xfrm>
          <a:prstGeom prst="rect">
            <a:avLst/>
          </a:prstGeom>
          <a:noFill/>
          <a:ln>
            <a:noFill/>
          </a:ln>
        </p:spPr>
      </p:pic>
      <p:pic>
        <p:nvPicPr>
          <p:cNvPr id="621" name="Google Shape;621;g1537c2c4cbf_0_498"/>
          <p:cNvPicPr preferRelativeResize="0"/>
          <p:nvPr/>
        </p:nvPicPr>
        <p:blipFill rotWithShape="1">
          <a:blip r:embed="rId12">
            <a:alphaModFix/>
          </a:blip>
          <a:srcRect b="0" l="0" r="0" t="0"/>
          <a:stretch/>
        </p:blipFill>
        <p:spPr>
          <a:xfrm>
            <a:off x="9356614" y="1281550"/>
            <a:ext cx="1441725" cy="1441725"/>
          </a:xfrm>
          <a:prstGeom prst="rect">
            <a:avLst/>
          </a:prstGeom>
          <a:noFill/>
          <a:ln>
            <a:noFill/>
          </a:ln>
        </p:spPr>
      </p:pic>
      <p:pic>
        <p:nvPicPr>
          <p:cNvPr id="622" name="Google Shape;622;g1537c2c4cbf_0_498"/>
          <p:cNvPicPr preferRelativeResize="0"/>
          <p:nvPr/>
        </p:nvPicPr>
        <p:blipFill rotWithShape="1">
          <a:blip r:embed="rId12">
            <a:alphaModFix/>
          </a:blip>
          <a:srcRect b="0" l="0" r="0" t="0"/>
          <a:stretch/>
        </p:blipFill>
        <p:spPr>
          <a:xfrm>
            <a:off x="9360950" y="4164575"/>
            <a:ext cx="1473849" cy="1473849"/>
          </a:xfrm>
          <a:prstGeom prst="rect">
            <a:avLst/>
          </a:prstGeom>
          <a:noFill/>
          <a:ln>
            <a:noFill/>
          </a:ln>
        </p:spPr>
      </p:pic>
      <p:pic>
        <p:nvPicPr>
          <p:cNvPr id="623" name="Google Shape;623;g1537c2c4cbf_0_498"/>
          <p:cNvPicPr preferRelativeResize="0"/>
          <p:nvPr/>
        </p:nvPicPr>
        <p:blipFill rotWithShape="1">
          <a:blip r:embed="rId12">
            <a:alphaModFix/>
          </a:blip>
          <a:srcRect b="0" l="0" r="0" t="0"/>
          <a:stretch/>
        </p:blipFill>
        <p:spPr>
          <a:xfrm>
            <a:off x="6811389" y="4164575"/>
            <a:ext cx="1441725" cy="1441725"/>
          </a:xfrm>
          <a:prstGeom prst="rect">
            <a:avLst/>
          </a:prstGeom>
          <a:noFill/>
          <a:ln>
            <a:noFill/>
          </a:ln>
        </p:spPr>
      </p:pic>
      <p:pic>
        <p:nvPicPr>
          <p:cNvPr id="624" name="Google Shape;624;g1537c2c4cbf_0_498"/>
          <p:cNvPicPr preferRelativeResize="0"/>
          <p:nvPr/>
        </p:nvPicPr>
        <p:blipFill rotWithShape="1">
          <a:blip r:embed="rId12">
            <a:alphaModFix/>
          </a:blip>
          <a:srcRect b="0" l="0" r="0" t="0"/>
          <a:stretch/>
        </p:blipFill>
        <p:spPr>
          <a:xfrm>
            <a:off x="4113739" y="4164575"/>
            <a:ext cx="1441725" cy="1441725"/>
          </a:xfrm>
          <a:prstGeom prst="rect">
            <a:avLst/>
          </a:prstGeom>
          <a:noFill/>
          <a:ln>
            <a:noFill/>
          </a:ln>
        </p:spPr>
      </p:pic>
      <p:pic>
        <p:nvPicPr>
          <p:cNvPr id="625" name="Google Shape;625;g1537c2c4cbf_0_498"/>
          <p:cNvPicPr preferRelativeResize="0"/>
          <p:nvPr/>
        </p:nvPicPr>
        <p:blipFill rotWithShape="1">
          <a:blip r:embed="rId12">
            <a:alphaModFix/>
          </a:blip>
          <a:srcRect b="0" l="0" r="0" t="0"/>
          <a:stretch/>
        </p:blipFill>
        <p:spPr>
          <a:xfrm>
            <a:off x="1416089" y="4164575"/>
            <a:ext cx="1441725" cy="14417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pic>
        <p:nvPicPr>
          <p:cNvPr id="630" name="Google Shape;630;g1537c2c4cbf_0_454"/>
          <p:cNvPicPr preferRelativeResize="0"/>
          <p:nvPr/>
        </p:nvPicPr>
        <p:blipFill rotWithShape="1">
          <a:blip r:embed="rId3">
            <a:alphaModFix amt="60000"/>
          </a:blip>
          <a:srcRect b="0" l="0" r="0" t="0"/>
          <a:stretch/>
        </p:blipFill>
        <p:spPr>
          <a:xfrm>
            <a:off x="0" y="0"/>
            <a:ext cx="12192000" cy="6857171"/>
          </a:xfrm>
          <a:prstGeom prst="rect">
            <a:avLst/>
          </a:prstGeom>
          <a:noFill/>
          <a:ln>
            <a:noFill/>
          </a:ln>
        </p:spPr>
      </p:pic>
      <p:pic>
        <p:nvPicPr>
          <p:cNvPr id="631" name="Google Shape;631;g1537c2c4cbf_0_454"/>
          <p:cNvPicPr preferRelativeResize="0"/>
          <p:nvPr/>
        </p:nvPicPr>
        <p:blipFill rotWithShape="1">
          <a:blip r:embed="rId4">
            <a:alphaModFix/>
          </a:blip>
          <a:srcRect b="0" l="199" r="189" t="0"/>
          <a:stretch/>
        </p:blipFill>
        <p:spPr>
          <a:xfrm>
            <a:off x="426565" y="220953"/>
            <a:ext cx="7772401" cy="194310"/>
          </a:xfrm>
          <a:prstGeom prst="rect">
            <a:avLst/>
          </a:prstGeom>
          <a:noFill/>
          <a:ln>
            <a:noFill/>
          </a:ln>
        </p:spPr>
      </p:pic>
      <p:sp>
        <p:nvSpPr>
          <p:cNvPr id="632" name="Google Shape;632;g1537c2c4cbf_0_45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
        <p:nvSpPr>
          <p:cNvPr id="633" name="Google Shape;633;g1537c2c4cbf_0_454"/>
          <p:cNvSpPr txBox="1"/>
          <p:nvPr/>
        </p:nvSpPr>
        <p:spPr>
          <a:xfrm>
            <a:off x="755075" y="297085"/>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3200"/>
              <a:buFont typeface="Arial"/>
              <a:buNone/>
            </a:pPr>
            <a:r>
              <a:rPr b="0" i="0" lang="en-US" sz="3200" u="none" cap="none" strike="noStrike">
                <a:solidFill>
                  <a:srgbClr val="2853A3"/>
                </a:solidFill>
                <a:latin typeface="Century Gothic"/>
                <a:ea typeface="Century Gothic"/>
                <a:cs typeface="Century Gothic"/>
                <a:sym typeface="Century Gothic"/>
              </a:rPr>
              <a:t>Sasa Elezea kwa ufupi!</a:t>
            </a:r>
            <a:endParaRPr b="0" i="0" sz="3200" u="none" cap="none" strike="noStrike">
              <a:solidFill>
                <a:srgbClr val="2853A3"/>
              </a:solidFill>
              <a:latin typeface="Century Gothic"/>
              <a:ea typeface="Century Gothic"/>
              <a:cs typeface="Century Gothic"/>
              <a:sym typeface="Century Gothic"/>
            </a:endParaRPr>
          </a:p>
        </p:txBody>
      </p:sp>
      <p:pic>
        <p:nvPicPr>
          <p:cNvPr id="634" name="Google Shape;634;g1537c2c4cbf_0_454"/>
          <p:cNvPicPr preferRelativeResize="0"/>
          <p:nvPr/>
        </p:nvPicPr>
        <p:blipFill rotWithShape="1">
          <a:blip r:embed="rId5">
            <a:alphaModFix/>
          </a:blip>
          <a:srcRect b="0" l="0" r="0" t="0"/>
          <a:stretch/>
        </p:blipFill>
        <p:spPr>
          <a:xfrm>
            <a:off x="8546400" y="1448375"/>
            <a:ext cx="3770475" cy="5657098"/>
          </a:xfrm>
          <a:prstGeom prst="rect">
            <a:avLst/>
          </a:prstGeom>
          <a:noFill/>
          <a:ln>
            <a:noFill/>
          </a:ln>
        </p:spPr>
      </p:pic>
      <p:pic>
        <p:nvPicPr>
          <p:cNvPr id="635" name="Google Shape;635;g1537c2c4cbf_0_454"/>
          <p:cNvPicPr preferRelativeResize="0"/>
          <p:nvPr/>
        </p:nvPicPr>
        <p:blipFill rotWithShape="1">
          <a:blip r:embed="rId6">
            <a:alphaModFix/>
          </a:blip>
          <a:srcRect b="0" l="0" r="18546" t="0"/>
          <a:stretch/>
        </p:blipFill>
        <p:spPr>
          <a:xfrm>
            <a:off x="-37175" y="1448375"/>
            <a:ext cx="2981450" cy="5491973"/>
          </a:xfrm>
          <a:prstGeom prst="rect">
            <a:avLst/>
          </a:prstGeom>
          <a:noFill/>
          <a:ln>
            <a:noFill/>
          </a:ln>
        </p:spPr>
      </p:pic>
      <p:grpSp>
        <p:nvGrpSpPr>
          <p:cNvPr id="636" name="Google Shape;636;g1537c2c4cbf_0_454"/>
          <p:cNvGrpSpPr/>
          <p:nvPr/>
        </p:nvGrpSpPr>
        <p:grpSpPr>
          <a:xfrm>
            <a:off x="1830601" y="1267525"/>
            <a:ext cx="1926999" cy="1621424"/>
            <a:chOff x="2287801" y="1496125"/>
            <a:chExt cx="1926999" cy="1621424"/>
          </a:xfrm>
        </p:grpSpPr>
        <p:pic>
          <p:nvPicPr>
            <p:cNvPr id="637" name="Google Shape;637;g1537c2c4cbf_0_454"/>
            <p:cNvPicPr preferRelativeResize="0"/>
            <p:nvPr/>
          </p:nvPicPr>
          <p:blipFill rotWithShape="1">
            <a:blip r:embed="rId7">
              <a:alphaModFix/>
            </a:blip>
            <a:srcRect b="0" l="20926" r="25537" t="0"/>
            <a:stretch/>
          </p:blipFill>
          <p:spPr>
            <a:xfrm flipH="1">
              <a:off x="2287801" y="1496125"/>
              <a:ext cx="1926999" cy="1621424"/>
            </a:xfrm>
            <a:prstGeom prst="rect">
              <a:avLst/>
            </a:prstGeom>
            <a:noFill/>
            <a:ln>
              <a:noFill/>
            </a:ln>
          </p:spPr>
        </p:pic>
        <p:sp>
          <p:nvSpPr>
            <p:cNvPr id="638" name="Google Shape;638;g1537c2c4cbf_0_454"/>
            <p:cNvSpPr txBox="1"/>
            <p:nvPr/>
          </p:nvSpPr>
          <p:spPr>
            <a:xfrm>
              <a:off x="2611275" y="1918425"/>
              <a:ext cx="16029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2855A4"/>
                  </a:solidFill>
                  <a:latin typeface="Century Gothic"/>
                  <a:ea typeface="Century Gothic"/>
                  <a:cs typeface="Century Gothic"/>
                  <a:sym typeface="Century Gothic"/>
                </a:rPr>
                <a:t>Hadi sasa, umejifunza:</a:t>
              </a:r>
              <a:endParaRPr b="0" i="0" sz="100" u="none" cap="none" strike="noStrike">
                <a:solidFill>
                  <a:srgbClr val="2855A4"/>
                </a:solidFill>
                <a:latin typeface="Arial"/>
                <a:ea typeface="Arial"/>
                <a:cs typeface="Arial"/>
                <a:sym typeface="Arial"/>
              </a:endParaRPr>
            </a:p>
          </p:txBody>
        </p:sp>
      </p:grpSp>
      <p:sp>
        <p:nvSpPr>
          <p:cNvPr id="639" name="Google Shape;639;g1537c2c4cbf_0_454"/>
          <p:cNvSpPr/>
          <p:nvPr/>
        </p:nvSpPr>
        <p:spPr>
          <a:xfrm>
            <a:off x="4160975" y="1355600"/>
            <a:ext cx="4214400" cy="1144500"/>
          </a:xfrm>
          <a:prstGeom prst="flowChartAlternateProcess">
            <a:avLst/>
          </a:prstGeom>
          <a:solidFill>
            <a:srgbClr val="2855A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0" name="Google Shape;640;g1537c2c4cbf_0_454"/>
          <p:cNvSpPr/>
          <p:nvPr/>
        </p:nvSpPr>
        <p:spPr>
          <a:xfrm>
            <a:off x="4160975" y="2549850"/>
            <a:ext cx="4511700" cy="1144500"/>
          </a:xfrm>
          <a:prstGeom prst="flowChartAlternateProcess">
            <a:avLst/>
          </a:prstGeom>
          <a:solidFill>
            <a:srgbClr val="186C9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1" name="Google Shape;641;g1537c2c4cbf_0_454"/>
          <p:cNvSpPr/>
          <p:nvPr/>
        </p:nvSpPr>
        <p:spPr>
          <a:xfrm>
            <a:off x="4160975" y="3744100"/>
            <a:ext cx="4806300" cy="1144500"/>
          </a:xfrm>
          <a:prstGeom prst="flowChartAlternateProcess">
            <a:avLst/>
          </a:prstGeom>
          <a:solidFill>
            <a:srgbClr val="B3CD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2" name="Google Shape;642;g1537c2c4cbf_0_454"/>
          <p:cNvSpPr/>
          <p:nvPr/>
        </p:nvSpPr>
        <p:spPr>
          <a:xfrm>
            <a:off x="4160975" y="4938350"/>
            <a:ext cx="5089200" cy="1144500"/>
          </a:xfrm>
          <a:prstGeom prst="flowChartAlternateProcess">
            <a:avLst/>
          </a:prstGeom>
          <a:solidFill>
            <a:srgbClr val="EDBD4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3" name="Google Shape;643;g1537c2c4cbf_0_454"/>
          <p:cNvSpPr txBox="1"/>
          <p:nvPr/>
        </p:nvSpPr>
        <p:spPr>
          <a:xfrm>
            <a:off x="5632225" y="1800950"/>
            <a:ext cx="2340600" cy="253800"/>
          </a:xfrm>
          <a:prstGeom prst="rect">
            <a:avLst/>
          </a:prstGeom>
          <a:noFill/>
          <a:ln>
            <a:noFill/>
          </a:ln>
        </p:spPr>
        <p:txBody>
          <a:bodyPr anchorCtr="0" anchor="t" bIns="0" lIns="0" spcFirstLastPara="1" rIns="0" wrap="square" tIns="12700">
            <a:spAutoFit/>
          </a:bodyPr>
          <a:lstStyle/>
          <a:p>
            <a:pPr indent="0" lvl="0" marL="0" marR="181610" rtl="0" algn="l">
              <a:lnSpc>
                <a:spcPct val="87000"/>
              </a:lnSpc>
              <a:spcBef>
                <a:spcPts val="0"/>
              </a:spcBef>
              <a:spcAft>
                <a:spcPts val="200"/>
              </a:spcAft>
              <a:buClr>
                <a:srgbClr val="000000"/>
              </a:buClr>
              <a:buSzPts val="2200"/>
              <a:buFont typeface="Arial"/>
              <a:buNone/>
            </a:pPr>
            <a:r>
              <a:rPr b="1" i="0" lang="en-US" sz="1800" u="none" cap="none" strike="noStrike">
                <a:solidFill>
                  <a:schemeClr val="lt1"/>
                </a:solidFill>
                <a:latin typeface="Century Gothic"/>
                <a:ea typeface="Century Gothic"/>
                <a:cs typeface="Century Gothic"/>
                <a:sym typeface="Century Gothic"/>
              </a:rPr>
              <a:t>Aina za mkopo</a:t>
            </a:r>
            <a:endParaRPr b="1" i="0" sz="1800" u="none" cap="none" strike="noStrike">
              <a:solidFill>
                <a:srgbClr val="44546A"/>
              </a:solidFill>
              <a:latin typeface="Century Gothic"/>
              <a:ea typeface="Century Gothic"/>
              <a:cs typeface="Century Gothic"/>
              <a:sym typeface="Century Gothic"/>
            </a:endParaRPr>
          </a:p>
        </p:txBody>
      </p:sp>
      <p:sp>
        <p:nvSpPr>
          <p:cNvPr id="644" name="Google Shape;644;g1537c2c4cbf_0_454"/>
          <p:cNvSpPr txBox="1"/>
          <p:nvPr/>
        </p:nvSpPr>
        <p:spPr>
          <a:xfrm>
            <a:off x="5632228" y="2677650"/>
            <a:ext cx="2743200" cy="843900"/>
          </a:xfrm>
          <a:prstGeom prst="rect">
            <a:avLst/>
          </a:prstGeom>
          <a:noFill/>
          <a:ln>
            <a:noFill/>
          </a:ln>
        </p:spPr>
        <p:txBody>
          <a:bodyPr anchorCtr="0" anchor="t" bIns="0" lIns="0" spcFirstLastPara="1" rIns="0" wrap="square" tIns="12700">
            <a:spAutoFit/>
          </a:bodyPr>
          <a:lstStyle/>
          <a:p>
            <a:pPr indent="0" lvl="0" marL="22860" marR="5080" rtl="0" algn="l">
              <a:lnSpc>
                <a:spcPct val="100000"/>
              </a:lnSpc>
              <a:spcBef>
                <a:spcPts val="0"/>
              </a:spcBef>
              <a:spcAft>
                <a:spcPts val="0"/>
              </a:spcAft>
              <a:buClr>
                <a:srgbClr val="000000"/>
              </a:buClr>
              <a:buSzPts val="2200"/>
              <a:buFont typeface="Arial"/>
              <a:buNone/>
            </a:pPr>
            <a:r>
              <a:rPr b="1" i="0" lang="en-US" sz="1800" u="none" cap="none" strike="noStrike">
                <a:solidFill>
                  <a:schemeClr val="lt1"/>
                </a:solidFill>
                <a:latin typeface="Century Gothic"/>
                <a:ea typeface="Century Gothic"/>
                <a:cs typeface="Century Gothic"/>
                <a:sym typeface="Century Gothic"/>
              </a:rPr>
              <a:t>Jinsi wakopeshaji wanavyotathmini ustahili wa mkopo</a:t>
            </a:r>
            <a:endParaRPr b="1" i="0" sz="2300" u="none" cap="none" strike="noStrike">
              <a:solidFill>
                <a:schemeClr val="lt1"/>
              </a:solidFill>
              <a:latin typeface="Century Gothic"/>
              <a:ea typeface="Century Gothic"/>
              <a:cs typeface="Century Gothic"/>
              <a:sym typeface="Century Gothic"/>
            </a:endParaRPr>
          </a:p>
        </p:txBody>
      </p:sp>
      <p:sp>
        <p:nvSpPr>
          <p:cNvPr id="645" name="Google Shape;645;g1537c2c4cbf_0_454"/>
          <p:cNvSpPr txBox="1"/>
          <p:nvPr/>
        </p:nvSpPr>
        <p:spPr>
          <a:xfrm>
            <a:off x="5632223" y="4090125"/>
            <a:ext cx="2340600" cy="495600"/>
          </a:xfrm>
          <a:prstGeom prst="rect">
            <a:avLst/>
          </a:prstGeom>
          <a:noFill/>
          <a:ln>
            <a:noFill/>
          </a:ln>
        </p:spPr>
        <p:txBody>
          <a:bodyPr anchorCtr="0" anchor="t" bIns="0" lIns="0" spcFirstLastPara="1" rIns="0" wrap="square" tIns="12700">
            <a:spAutoFit/>
          </a:bodyPr>
          <a:lstStyle/>
          <a:p>
            <a:pPr indent="0" lvl="0" marL="0" marR="292735" rtl="0" algn="l">
              <a:lnSpc>
                <a:spcPct val="87100"/>
              </a:lnSpc>
              <a:spcBef>
                <a:spcPts val="0"/>
              </a:spcBef>
              <a:spcAft>
                <a:spcPts val="0"/>
              </a:spcAft>
              <a:buClr>
                <a:srgbClr val="000000"/>
              </a:buClr>
              <a:buSzPts val="2200"/>
              <a:buFont typeface="Arial"/>
              <a:buNone/>
            </a:pPr>
            <a:r>
              <a:rPr b="1" i="0" lang="en-US" sz="1800" u="none" cap="none" strike="noStrike">
                <a:solidFill>
                  <a:schemeClr val="lt1"/>
                </a:solidFill>
                <a:latin typeface="Century Gothic"/>
                <a:ea typeface="Century Gothic"/>
                <a:cs typeface="Century Gothic"/>
                <a:sym typeface="Century Gothic"/>
              </a:rPr>
              <a:t>Ni wapi na jinsi ya kupata mkopo</a:t>
            </a:r>
            <a:endParaRPr b="1" i="0" sz="1800" u="none" cap="none" strike="noStrike">
              <a:solidFill>
                <a:srgbClr val="44546A"/>
              </a:solidFill>
              <a:latin typeface="Century Gothic"/>
              <a:ea typeface="Century Gothic"/>
              <a:cs typeface="Century Gothic"/>
              <a:sym typeface="Century Gothic"/>
            </a:endParaRPr>
          </a:p>
        </p:txBody>
      </p:sp>
      <p:sp>
        <p:nvSpPr>
          <p:cNvPr id="646" name="Google Shape;646;g1537c2c4cbf_0_454"/>
          <p:cNvSpPr txBox="1"/>
          <p:nvPr/>
        </p:nvSpPr>
        <p:spPr>
          <a:xfrm>
            <a:off x="5632223" y="5235650"/>
            <a:ext cx="2566800" cy="495600"/>
          </a:xfrm>
          <a:prstGeom prst="rect">
            <a:avLst/>
          </a:prstGeom>
          <a:noFill/>
          <a:ln>
            <a:noFill/>
          </a:ln>
        </p:spPr>
        <p:txBody>
          <a:bodyPr anchorCtr="0" anchor="t" bIns="0" lIns="0" spcFirstLastPara="1" rIns="0" wrap="square" tIns="12700">
            <a:spAutoFit/>
          </a:bodyPr>
          <a:lstStyle/>
          <a:p>
            <a:pPr indent="0" lvl="0" marL="0" marR="292735" rtl="0" algn="l">
              <a:lnSpc>
                <a:spcPct val="87100"/>
              </a:lnSpc>
              <a:spcBef>
                <a:spcPts val="0"/>
              </a:spcBef>
              <a:spcAft>
                <a:spcPts val="0"/>
              </a:spcAft>
              <a:buClr>
                <a:srgbClr val="000000"/>
              </a:buClr>
              <a:buSzPts val="2200"/>
              <a:buFont typeface="Arial"/>
              <a:buNone/>
            </a:pPr>
            <a:r>
              <a:rPr b="1" i="0" lang="en-US" sz="1800" u="none" cap="none" strike="noStrike">
                <a:solidFill>
                  <a:schemeClr val="lt1"/>
                </a:solidFill>
                <a:latin typeface="Century Gothic"/>
                <a:ea typeface="Century Gothic"/>
                <a:cs typeface="Century Gothic"/>
                <a:sym typeface="Century Gothic"/>
              </a:rPr>
              <a:t>Jinsi ya kusimamia mkopo wako</a:t>
            </a:r>
            <a:endParaRPr b="1" i="0" sz="1800" u="none" cap="none" strike="noStrike">
              <a:solidFill>
                <a:srgbClr val="44546A"/>
              </a:solidFill>
              <a:latin typeface="Century Gothic"/>
              <a:ea typeface="Century Gothic"/>
              <a:cs typeface="Century Gothic"/>
              <a:sym typeface="Century Gothic"/>
            </a:endParaRPr>
          </a:p>
        </p:txBody>
      </p:sp>
      <p:pic>
        <p:nvPicPr>
          <p:cNvPr id="647" name="Google Shape;647;g1537c2c4cbf_0_454"/>
          <p:cNvPicPr preferRelativeResize="0"/>
          <p:nvPr/>
        </p:nvPicPr>
        <p:blipFill rotWithShape="1">
          <a:blip r:embed="rId8">
            <a:alphaModFix/>
          </a:blip>
          <a:srcRect b="0" l="0" r="0" t="0"/>
          <a:stretch/>
        </p:blipFill>
        <p:spPr>
          <a:xfrm>
            <a:off x="4458325" y="2727150"/>
            <a:ext cx="789900" cy="789900"/>
          </a:xfrm>
          <a:prstGeom prst="rect">
            <a:avLst/>
          </a:prstGeom>
          <a:noFill/>
          <a:ln>
            <a:noFill/>
          </a:ln>
        </p:spPr>
      </p:pic>
      <p:pic>
        <p:nvPicPr>
          <p:cNvPr id="648" name="Google Shape;648;g1537c2c4cbf_0_454"/>
          <p:cNvPicPr preferRelativeResize="0"/>
          <p:nvPr/>
        </p:nvPicPr>
        <p:blipFill rotWithShape="1">
          <a:blip r:embed="rId9">
            <a:alphaModFix/>
          </a:blip>
          <a:srcRect b="0" l="0" r="0" t="0"/>
          <a:stretch/>
        </p:blipFill>
        <p:spPr>
          <a:xfrm>
            <a:off x="4281025" y="3765675"/>
            <a:ext cx="1144500" cy="1144500"/>
          </a:xfrm>
          <a:prstGeom prst="rect">
            <a:avLst/>
          </a:prstGeom>
          <a:noFill/>
          <a:ln>
            <a:noFill/>
          </a:ln>
        </p:spPr>
      </p:pic>
      <p:pic>
        <p:nvPicPr>
          <p:cNvPr id="649" name="Google Shape;649;g1537c2c4cbf_0_454"/>
          <p:cNvPicPr preferRelativeResize="0"/>
          <p:nvPr/>
        </p:nvPicPr>
        <p:blipFill rotWithShape="1">
          <a:blip r:embed="rId10">
            <a:alphaModFix/>
          </a:blip>
          <a:srcRect b="0" l="0" r="0" t="0"/>
          <a:stretch/>
        </p:blipFill>
        <p:spPr>
          <a:xfrm>
            <a:off x="4427625" y="1502200"/>
            <a:ext cx="851301" cy="851301"/>
          </a:xfrm>
          <a:prstGeom prst="rect">
            <a:avLst/>
          </a:prstGeom>
          <a:noFill/>
          <a:ln>
            <a:noFill/>
          </a:ln>
        </p:spPr>
      </p:pic>
      <p:pic>
        <p:nvPicPr>
          <p:cNvPr id="650" name="Google Shape;650;g1537c2c4cbf_0_454"/>
          <p:cNvPicPr preferRelativeResize="0"/>
          <p:nvPr/>
        </p:nvPicPr>
        <p:blipFill rotWithShape="1">
          <a:blip r:embed="rId11">
            <a:alphaModFix/>
          </a:blip>
          <a:srcRect b="0" l="0" r="0" t="0"/>
          <a:stretch/>
        </p:blipFill>
        <p:spPr>
          <a:xfrm>
            <a:off x="4458325" y="5158800"/>
            <a:ext cx="789900" cy="7899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pic>
        <p:nvPicPr>
          <p:cNvPr id="655" name="Google Shape;655;p28"/>
          <p:cNvPicPr preferRelativeResize="0"/>
          <p:nvPr/>
        </p:nvPicPr>
        <p:blipFill rotWithShape="1">
          <a:blip r:embed="rId3">
            <a:alphaModFix/>
          </a:blip>
          <a:srcRect b="0" l="0" r="0" t="0"/>
          <a:stretch/>
        </p:blipFill>
        <p:spPr>
          <a:xfrm>
            <a:off x="0" y="0"/>
            <a:ext cx="12192000" cy="6857172"/>
          </a:xfrm>
          <a:prstGeom prst="rect">
            <a:avLst/>
          </a:prstGeom>
          <a:noFill/>
          <a:ln>
            <a:noFill/>
          </a:ln>
        </p:spPr>
      </p:pic>
      <p:grpSp>
        <p:nvGrpSpPr>
          <p:cNvPr id="656" name="Google Shape;656;p28"/>
          <p:cNvGrpSpPr/>
          <p:nvPr/>
        </p:nvGrpSpPr>
        <p:grpSpPr>
          <a:xfrm>
            <a:off x="3859703" y="736329"/>
            <a:ext cx="5265765" cy="4152629"/>
            <a:chOff x="5364307" y="875631"/>
            <a:chExt cx="5265765" cy="4152629"/>
          </a:xfrm>
        </p:grpSpPr>
        <p:pic>
          <p:nvPicPr>
            <p:cNvPr id="657" name="Google Shape;657;p28"/>
            <p:cNvPicPr preferRelativeResize="0"/>
            <p:nvPr/>
          </p:nvPicPr>
          <p:blipFill rotWithShape="1">
            <a:blip r:embed="rId4">
              <a:alphaModFix/>
            </a:blip>
            <a:srcRect b="0" l="0" r="0" t="0"/>
            <a:stretch/>
          </p:blipFill>
          <p:spPr>
            <a:xfrm>
              <a:off x="5364307" y="875631"/>
              <a:ext cx="5265765" cy="4152629"/>
            </a:xfrm>
            <a:prstGeom prst="rect">
              <a:avLst/>
            </a:prstGeom>
            <a:noFill/>
            <a:ln>
              <a:noFill/>
            </a:ln>
          </p:spPr>
        </p:pic>
        <p:sp>
          <p:nvSpPr>
            <p:cNvPr id="658" name="Google Shape;658;p28"/>
            <p:cNvSpPr txBox="1"/>
            <p:nvPr/>
          </p:nvSpPr>
          <p:spPr>
            <a:xfrm>
              <a:off x="6075411" y="1941493"/>
              <a:ext cx="3843600" cy="2247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Tutumie mashaka yako na maswali!</a:t>
              </a:r>
              <a:endParaRPr b="1" i="0" sz="2800" u="none" cap="none" strike="noStrike">
                <a:solidFill>
                  <a:schemeClr val="lt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chemeClr val="lt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Century Gothic"/>
                  <a:ea typeface="Century Gothic"/>
                  <a:cs typeface="Century Gothic"/>
                  <a:sym typeface="Century Gothic"/>
                </a:rPr>
                <a:t>Uliona kikao kikiwa na manufaa?</a:t>
              </a:r>
              <a:endParaRPr b="1" i="0" sz="2800" u="none" cap="none" strike="noStrike">
                <a:solidFill>
                  <a:schemeClr val="lt1"/>
                </a:solidFill>
                <a:latin typeface="Century Gothic"/>
                <a:ea typeface="Century Gothic"/>
                <a:cs typeface="Century Gothic"/>
                <a:sym typeface="Century Gothic"/>
              </a:endParaRPr>
            </a:p>
          </p:txBody>
        </p:sp>
      </p:grpSp>
      <p:sp>
        <p:nvSpPr>
          <p:cNvPr id="659" name="Google Shape;659;p2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660" name="Google Shape;660;p28"/>
          <p:cNvPicPr preferRelativeResize="0"/>
          <p:nvPr/>
        </p:nvPicPr>
        <p:blipFill rotWithShape="1">
          <a:blip r:embed="rId5">
            <a:alphaModFix/>
          </a:blip>
          <a:srcRect b="0" l="0" r="0" t="0"/>
          <a:stretch/>
        </p:blipFill>
        <p:spPr>
          <a:xfrm>
            <a:off x="-381000" y="104275"/>
            <a:ext cx="5752198" cy="6599726"/>
          </a:xfrm>
          <a:prstGeom prst="rect">
            <a:avLst/>
          </a:prstGeom>
          <a:noFill/>
          <a:ln>
            <a:noFill/>
          </a:ln>
        </p:spPr>
      </p:pic>
      <p:pic>
        <p:nvPicPr>
          <p:cNvPr id="661" name="Google Shape;661;p28"/>
          <p:cNvPicPr preferRelativeResize="0"/>
          <p:nvPr/>
        </p:nvPicPr>
        <p:blipFill rotWithShape="1">
          <a:blip r:embed="rId6">
            <a:alphaModFix/>
          </a:blip>
          <a:srcRect b="0" l="0" r="0" t="0"/>
          <a:stretch/>
        </p:blipFill>
        <p:spPr>
          <a:xfrm>
            <a:off x="7668050" y="334475"/>
            <a:ext cx="4398757" cy="659972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pic>
        <p:nvPicPr>
          <p:cNvPr id="666" name="Google Shape;666;g15a6cf42764_0_2"/>
          <p:cNvPicPr preferRelativeResize="0"/>
          <p:nvPr/>
        </p:nvPicPr>
        <p:blipFill rotWithShape="1">
          <a:blip r:embed="rId3">
            <a:alphaModFix/>
          </a:blip>
          <a:srcRect b="8900" l="0" r="0" t="0"/>
          <a:stretch/>
        </p:blipFill>
        <p:spPr>
          <a:xfrm>
            <a:off x="0" y="1506950"/>
            <a:ext cx="12192000" cy="5351050"/>
          </a:xfrm>
          <a:prstGeom prst="rect">
            <a:avLst/>
          </a:prstGeom>
          <a:noFill/>
          <a:ln>
            <a:noFill/>
          </a:ln>
        </p:spPr>
      </p:pic>
      <p:sp>
        <p:nvSpPr>
          <p:cNvPr id="667" name="Google Shape;667;g15a6cf42764_0_2"/>
          <p:cNvSpPr txBox="1"/>
          <p:nvPr>
            <p:ph idx="1" type="subTitle"/>
          </p:nvPr>
        </p:nvSpPr>
        <p:spPr>
          <a:xfrm>
            <a:off x="4485300" y="2208100"/>
            <a:ext cx="3069000" cy="1209900"/>
          </a:xfrm>
          <a:prstGeom prst="rect">
            <a:avLst/>
          </a:prstGeom>
          <a:noFill/>
          <a:ln>
            <a:noFill/>
          </a:ln>
          <a:effectLst>
            <a:outerShdw blurRad="254000" rotWithShape="0" algn="tl">
              <a:srgbClr val="000000">
                <a:alpha val="40000"/>
              </a:srgbClr>
            </a:outerShdw>
          </a:effectLst>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lt1"/>
              </a:buClr>
              <a:buSzPts val="1600"/>
              <a:buFont typeface="Arial"/>
              <a:buNone/>
            </a:pPr>
            <a:r>
              <a:rPr b="1" lang="en-US" sz="1900" u="sng">
                <a:solidFill>
                  <a:schemeClr val="lt1"/>
                </a:solidFill>
                <a:latin typeface="Century Gothic"/>
                <a:ea typeface="Century Gothic"/>
                <a:cs typeface="Century Gothic"/>
                <a:sym typeface="Century Gothic"/>
                <a:hlinkClick r:id="rId4">
                  <a:extLst>
                    <a:ext uri="{A12FA001-AC4F-418D-AE19-62706E023703}">
                      <ahyp:hlinkClr val="tx"/>
                    </a:ext>
                  </a:extLst>
                </a:hlinkClick>
              </a:rPr>
              <a:t>www.siaedge.com</a:t>
            </a:r>
            <a:endParaRPr sz="2300">
              <a:solidFill>
                <a:schemeClr val="lt1"/>
              </a:solidFill>
            </a:endParaRPr>
          </a:p>
          <a:p>
            <a:pPr indent="0" lvl="0" marL="0" rtl="0" algn="ctr">
              <a:lnSpc>
                <a:spcPct val="100000"/>
              </a:lnSpc>
              <a:spcBef>
                <a:spcPts val="0"/>
              </a:spcBef>
              <a:spcAft>
                <a:spcPts val="0"/>
              </a:spcAft>
              <a:buClr>
                <a:schemeClr val="lt1"/>
              </a:buClr>
              <a:buSzPts val="1600"/>
              <a:buFont typeface="Arial"/>
              <a:buNone/>
            </a:pPr>
            <a:r>
              <a:rPr lang="en-US" sz="2000">
                <a:solidFill>
                  <a:schemeClr val="lt1"/>
                </a:solidFill>
                <a:latin typeface="Century Gothic"/>
                <a:ea typeface="Century Gothic"/>
                <a:cs typeface="Century Gothic"/>
                <a:sym typeface="Century Gothic"/>
              </a:rPr>
              <a:t>Laini ya Pili</a:t>
            </a:r>
            <a:endParaRPr sz="2000">
              <a:solidFill>
                <a:schemeClr val="lt1"/>
              </a:solidFill>
              <a:latin typeface="Century Gothic"/>
              <a:ea typeface="Century Gothic"/>
              <a:cs typeface="Century Gothic"/>
              <a:sym typeface="Century Gothic"/>
            </a:endParaRPr>
          </a:p>
          <a:p>
            <a:pPr indent="0" lvl="0" marL="0" rtl="0" algn="ctr">
              <a:lnSpc>
                <a:spcPct val="100000"/>
              </a:lnSpc>
              <a:spcBef>
                <a:spcPts val="0"/>
              </a:spcBef>
              <a:spcAft>
                <a:spcPts val="0"/>
              </a:spcAft>
              <a:buClr>
                <a:schemeClr val="lt1"/>
              </a:buClr>
              <a:buSzPts val="1600"/>
              <a:buFont typeface="Arial"/>
              <a:buNone/>
            </a:pPr>
            <a:r>
              <a:rPr lang="en-US" sz="2000">
                <a:solidFill>
                  <a:schemeClr val="lt1"/>
                </a:solidFill>
                <a:latin typeface="Century Gothic"/>
                <a:ea typeface="Century Gothic"/>
                <a:cs typeface="Century Gothic"/>
                <a:sym typeface="Century Gothic"/>
              </a:rPr>
              <a:t>Laini ya Tatu</a:t>
            </a:r>
            <a:endParaRPr sz="2000">
              <a:solidFill>
                <a:schemeClr val="lt1"/>
              </a:solidFill>
              <a:latin typeface="Century Gothic"/>
              <a:ea typeface="Century Gothic"/>
              <a:cs typeface="Century Gothic"/>
              <a:sym typeface="Century Gothic"/>
            </a:endParaRPr>
          </a:p>
        </p:txBody>
      </p:sp>
      <p:pic>
        <p:nvPicPr>
          <p:cNvPr id="668" name="Google Shape;668;g15a6cf42764_0_2"/>
          <p:cNvPicPr preferRelativeResize="0"/>
          <p:nvPr/>
        </p:nvPicPr>
        <p:blipFill rotWithShape="1">
          <a:blip r:embed="rId5">
            <a:alphaModFix/>
          </a:blip>
          <a:srcRect b="8319" l="0" r="0" t="14780"/>
          <a:stretch/>
        </p:blipFill>
        <p:spPr>
          <a:xfrm>
            <a:off x="246099" y="342299"/>
            <a:ext cx="2081917" cy="901167"/>
          </a:xfrm>
          <a:prstGeom prst="rect">
            <a:avLst/>
          </a:prstGeom>
          <a:noFill/>
          <a:ln>
            <a:noFill/>
          </a:ln>
        </p:spPr>
      </p:pic>
      <p:pic>
        <p:nvPicPr>
          <p:cNvPr id="669" name="Google Shape;669;g15a6cf42764_0_2"/>
          <p:cNvPicPr preferRelativeResize="0"/>
          <p:nvPr/>
        </p:nvPicPr>
        <p:blipFill rotWithShape="1">
          <a:blip r:embed="rId6">
            <a:alphaModFix/>
          </a:blip>
          <a:srcRect b="2152" l="0" r="0" t="2162"/>
          <a:stretch/>
        </p:blipFill>
        <p:spPr>
          <a:xfrm>
            <a:off x="2338270" y="131775"/>
            <a:ext cx="3378155" cy="1310724"/>
          </a:xfrm>
          <a:prstGeom prst="rect">
            <a:avLst/>
          </a:prstGeom>
          <a:noFill/>
          <a:ln>
            <a:noFill/>
          </a:ln>
        </p:spPr>
      </p:pic>
      <p:grpSp>
        <p:nvGrpSpPr>
          <p:cNvPr id="670" name="Google Shape;670;g15a6cf42764_0_2"/>
          <p:cNvGrpSpPr/>
          <p:nvPr/>
        </p:nvGrpSpPr>
        <p:grpSpPr>
          <a:xfrm>
            <a:off x="-151097" y="1625004"/>
            <a:ext cx="5334169" cy="5226283"/>
            <a:chOff x="-514637" y="776570"/>
            <a:chExt cx="6316364" cy="6264274"/>
          </a:xfrm>
        </p:grpSpPr>
        <p:pic>
          <p:nvPicPr>
            <p:cNvPr id="671" name="Google Shape;671;g15a6cf42764_0_2"/>
            <p:cNvPicPr preferRelativeResize="0"/>
            <p:nvPr/>
          </p:nvPicPr>
          <p:blipFill rotWithShape="1">
            <a:blip r:embed="rId7">
              <a:alphaModFix/>
            </a:blip>
            <a:srcRect b="0" l="0" r="0" t="0"/>
            <a:stretch/>
          </p:blipFill>
          <p:spPr>
            <a:xfrm>
              <a:off x="-514637" y="776570"/>
              <a:ext cx="4164542" cy="6246813"/>
            </a:xfrm>
            <a:prstGeom prst="rect">
              <a:avLst/>
            </a:prstGeom>
            <a:noFill/>
            <a:ln>
              <a:noFill/>
            </a:ln>
          </p:spPr>
        </p:pic>
        <p:pic>
          <p:nvPicPr>
            <p:cNvPr id="672" name="Google Shape;672;g15a6cf42764_0_2"/>
            <p:cNvPicPr preferRelativeResize="0"/>
            <p:nvPr/>
          </p:nvPicPr>
          <p:blipFill rotWithShape="1">
            <a:blip r:embed="rId8">
              <a:alphaModFix/>
            </a:blip>
            <a:srcRect b="0" l="0" r="0" t="0"/>
            <a:stretch/>
          </p:blipFill>
          <p:spPr>
            <a:xfrm>
              <a:off x="1637185" y="794031"/>
              <a:ext cx="4164542" cy="6246813"/>
            </a:xfrm>
            <a:prstGeom prst="rect">
              <a:avLst/>
            </a:prstGeom>
            <a:noFill/>
            <a:ln>
              <a:noFill/>
            </a:ln>
          </p:spPr>
        </p:pic>
      </p:grpSp>
      <p:grpSp>
        <p:nvGrpSpPr>
          <p:cNvPr id="673" name="Google Shape;673;g15a6cf42764_0_2"/>
          <p:cNvGrpSpPr/>
          <p:nvPr/>
        </p:nvGrpSpPr>
        <p:grpSpPr>
          <a:xfrm>
            <a:off x="6884122" y="1625028"/>
            <a:ext cx="5027698" cy="5112453"/>
            <a:chOff x="6390275" y="658609"/>
            <a:chExt cx="6231654" cy="6322598"/>
          </a:xfrm>
        </p:grpSpPr>
        <p:pic>
          <p:nvPicPr>
            <p:cNvPr id="674" name="Google Shape;674;g15a6cf42764_0_2"/>
            <p:cNvPicPr preferRelativeResize="0"/>
            <p:nvPr/>
          </p:nvPicPr>
          <p:blipFill rotWithShape="1">
            <a:blip r:embed="rId9">
              <a:alphaModFix/>
            </a:blip>
            <a:srcRect b="0" l="0" r="0" t="0"/>
            <a:stretch/>
          </p:blipFill>
          <p:spPr>
            <a:xfrm>
              <a:off x="6390275" y="658609"/>
              <a:ext cx="4132925" cy="6199394"/>
            </a:xfrm>
            <a:prstGeom prst="rect">
              <a:avLst/>
            </a:prstGeom>
            <a:noFill/>
            <a:ln>
              <a:noFill/>
            </a:ln>
          </p:spPr>
        </p:pic>
        <p:pic>
          <p:nvPicPr>
            <p:cNvPr id="675" name="Google Shape;675;g15a6cf42764_0_2"/>
            <p:cNvPicPr preferRelativeResize="0"/>
            <p:nvPr/>
          </p:nvPicPr>
          <p:blipFill rotWithShape="1">
            <a:blip r:embed="rId10">
              <a:alphaModFix/>
            </a:blip>
            <a:srcRect b="0" l="0" r="0" t="0"/>
            <a:stretch/>
          </p:blipFill>
          <p:spPr>
            <a:xfrm>
              <a:off x="8488999" y="781813"/>
              <a:ext cx="4132930" cy="6199394"/>
            </a:xfrm>
            <a:prstGeom prst="rect">
              <a:avLst/>
            </a:prstGeom>
            <a:noFill/>
            <a:ln>
              <a:noFill/>
            </a:ln>
          </p:spPr>
        </p:pic>
      </p:grpSp>
      <p:pic>
        <p:nvPicPr>
          <p:cNvPr id="676" name="Google Shape;676;g15a6cf42764_0_2"/>
          <p:cNvPicPr preferRelativeResize="0"/>
          <p:nvPr/>
        </p:nvPicPr>
        <p:blipFill rotWithShape="1">
          <a:blip r:embed="rId11">
            <a:alphaModFix/>
          </a:blip>
          <a:srcRect b="0" l="0" r="0" t="0"/>
          <a:stretch/>
        </p:blipFill>
        <p:spPr>
          <a:xfrm>
            <a:off x="5945075" y="242938"/>
            <a:ext cx="1941704" cy="10883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2022-08-22T19:24:35Z</dcterms:created>
  <dc:creator>Emma Schwartz</dc:creator>
</cp:coreProperties>
</file>